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9" r:id="rId13"/>
    <p:sldId id="267" r:id="rId14"/>
    <p:sldId id="268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5FE4B82-78E9-484B-A315-7D818D395CF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70"/>
            <p14:sldId id="269"/>
            <p14:sldId id="267"/>
            <p14:sldId id="268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22" autoAdjust="0"/>
  </p:normalViewPr>
  <p:slideViewPr>
    <p:cSldViewPr>
      <p:cViewPr varScale="1">
        <p:scale>
          <a:sx n="74" d="100"/>
          <a:sy n="74" d="100"/>
        </p:scale>
        <p:origin x="-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F5E-85DC-44CD-A647-ECF252BD9C4C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C8B3-7B83-485A-B37E-8FBDCC6D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1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7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8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19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7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0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5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81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9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00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897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0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5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1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0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5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7C8B3-7B83-485A-B37E-8FBDCC6DA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86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0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25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2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75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6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1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56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A0D2-6748-4435-B3EC-B1769098F7E7}" type="datetimeFigureOut">
              <a:rPr kumimoji="1" lang="ja-JP" altLang="en-US" smtClean="0"/>
              <a:t>2012/1/26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2255-048A-41D5-A3AC-3924061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な常微分方程式の計算量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2495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2012 </a:t>
            </a:r>
            <a:r>
              <a:rPr lang="ja-JP" altLang="en-US" dirty="0" smtClean="0"/>
              <a:t>冬の</a:t>
            </a:r>
            <a:r>
              <a:rPr lang="en-US" altLang="ja-JP" dirty="0" smtClean="0"/>
              <a:t>LA</a:t>
            </a:r>
            <a:r>
              <a:rPr lang="ja-JP" altLang="en-US" dirty="0" smtClean="0"/>
              <a:t>シンポジウム </a:t>
            </a:r>
            <a:r>
              <a:rPr lang="en-US" altLang="ja-JP" dirty="0" smtClean="0"/>
              <a:t>-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2011/1/31</a:t>
            </a:r>
          </a:p>
          <a:p>
            <a:r>
              <a:rPr lang="ja-JP" altLang="en-US" dirty="0" smtClean="0"/>
              <a:t>◎ </a:t>
            </a:r>
            <a:r>
              <a:rPr lang="ja-JP" altLang="en-US" dirty="0"/>
              <a:t>太田浩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</a:t>
            </a:r>
            <a:r>
              <a:rPr lang="ja-JP" altLang="en-US" dirty="0"/>
              <a:t>河村彰星 </a:t>
            </a:r>
            <a:r>
              <a:rPr lang="en-US" altLang="ja-JP" dirty="0"/>
              <a:t>(</a:t>
            </a:r>
            <a:r>
              <a:rPr lang="ja-JP" altLang="en-US" dirty="0"/>
              <a:t>東京</a:t>
            </a:r>
            <a:r>
              <a:rPr lang="ja-JP" altLang="en-US" dirty="0" smtClean="0"/>
              <a:t>大学</a:t>
            </a:r>
            <a:r>
              <a:rPr lang="en-US" altLang="ja-JP" dirty="0" smtClean="0"/>
              <a:t>),</a:t>
            </a:r>
          </a:p>
          <a:p>
            <a:r>
              <a:rPr lang="en-US" altLang="ja-JP" dirty="0" smtClean="0"/>
              <a:t> </a:t>
            </a:r>
            <a:r>
              <a:rPr lang="ja-JP" altLang="en-US" dirty="0"/>
              <a:t>マルチン・ツィーグラー </a:t>
            </a:r>
            <a:r>
              <a:rPr lang="en-US" altLang="ja-JP" dirty="0" smtClean="0"/>
              <a:t>, </a:t>
            </a:r>
            <a:r>
              <a:rPr lang="ja-JP" altLang="en-US" dirty="0"/>
              <a:t>カルステン・</a:t>
            </a:r>
            <a:r>
              <a:rPr lang="ja-JP" altLang="en-US" dirty="0" smtClean="0"/>
              <a:t>レースニク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(</a:t>
            </a:r>
            <a:r>
              <a:rPr lang="ja-JP" altLang="en-US" dirty="0"/>
              <a:t>ダルムシュタット工科大学 </a:t>
            </a:r>
            <a:r>
              <a:rPr lang="en-US" altLang="ja-JP" dirty="0"/>
              <a:t>)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6507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滑らか</a:t>
            </a:r>
            <a:r>
              <a:rPr lang="ja-JP" altLang="en-US" dirty="0" smtClean="0"/>
              <a:t>な関数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r>
                      <a:rPr kumimoji="1" lang="en-US" altLang="ja-JP" b="0" i="1" smtClean="0">
                        <a:latin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r>
                      <a:rPr kumimoji="1" lang="en-US" altLang="ja-JP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en-US" altLang="ja-JP" b="0" i="1" smtClean="0">
                        <a:latin typeface="Cambria Math"/>
                      </a:rPr>
                      <m:t>𝑦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, 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 回連続的微分可能⇔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回微分可能</a:t>
                </a:r>
                <a:r>
                  <a:rPr kumimoji="1"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kumimoji="1" lang="ja-JP" altLang="en-US" dirty="0" smtClean="0"/>
                  <a:t> 回微分可能かつ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その導関数が連続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i="1">
                        <a:latin typeface="Cambria Math"/>
                      </a:rPr>
                      <m:t>(</m:t>
                    </m:r>
                    <m:r>
                      <a:rPr lang="en-US" altLang="ja-JP" i="1">
                        <a:latin typeface="Cambria Math"/>
                      </a:rPr>
                      <m:t>𝑡</m:t>
                    </m:r>
                    <m:r>
                      <a:rPr lang="en-US" altLang="ja-JP" i="1">
                        <a:latin typeface="Cambria Math"/>
                      </a:rPr>
                      <m:t>,</m:t>
                    </m:r>
                    <m:r>
                      <a:rPr lang="en-US" altLang="ja-JP" i="1">
                        <a:latin typeface="Cambria Math"/>
                      </a:rPr>
                      <m:t>𝑦</m:t>
                    </m:r>
                    <m:r>
                      <a:rPr lang="en-US" altLang="ja-JP" i="1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が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</a:rPr>
                      <m:t>(</m:t>
                    </m:r>
                    <m:r>
                      <a:rPr lang="en-US" altLang="ja-JP" b="0" i="1" dirty="0" smtClean="0">
                        <a:latin typeface="Cambria Math"/>
                      </a:rPr>
                      <m:t>∞</m:t>
                    </m:r>
                    <m:r>
                      <a:rPr lang="en-US" altLang="ja-JP" i="1" dirty="0">
                        <a:latin typeface="Cambria Math"/>
                      </a:rPr>
                      <m:t>, </m:t>
                    </m:r>
                    <m:r>
                      <a:rPr lang="en-US" altLang="ja-JP" i="1" dirty="0">
                        <a:latin typeface="Cambria Math"/>
                      </a:rPr>
                      <m:t>𝑗</m:t>
                    </m:r>
                    <m:r>
                      <a:rPr lang="en-US" altLang="ja-JP" i="1" dirty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/>
                  <a:t> 回連続的微分</a:t>
                </a:r>
                <a:r>
                  <a:rPr lang="ja-JP" altLang="en-US" dirty="0" smtClean="0"/>
                  <a:t>可能⇔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で任意の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dirty="0" smtClean="0"/>
                  <a:t> 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回微分可能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𝑗</m:t>
                    </m:r>
                  </m:oMath>
                </a14:m>
                <a:r>
                  <a:rPr lang="ja-JP" altLang="en-US" dirty="0"/>
                  <a:t> 回微分可能かつ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その導関数が</a:t>
                </a:r>
                <a:r>
                  <a:rPr lang="ja-JP" altLang="en-US" dirty="0" smtClean="0"/>
                  <a:t>連続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r="-1630" b="-2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リプシッツ</a:t>
            </a:r>
            <a:r>
              <a:rPr lang="ja-JP" altLang="en-US" dirty="0" smtClean="0"/>
              <a:t>条件の場合</a:t>
            </a:r>
            <a:r>
              <a:rPr lang="en-US" altLang="ja-JP" dirty="0" smtClean="0"/>
              <a:t>[</a:t>
            </a:r>
            <a:r>
              <a:rPr lang="ja-JP" altLang="en-US" dirty="0" smtClean="0"/>
              <a:t>河村</a:t>
            </a:r>
            <a:r>
              <a:rPr lang="en-US" altLang="ja-JP" dirty="0" smtClean="0"/>
              <a:t>10]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PSPACE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完全な</a:t>
            </a:r>
            <a:r>
              <a:rPr kumimoji="1" lang="en-US" altLang="ja-JP" dirty="0" smtClean="0"/>
              <a:t> DIP(poly) </a:t>
            </a:r>
            <a:r>
              <a:rPr kumimoji="1" lang="ja-JP" altLang="en-US" dirty="0" smtClean="0"/>
              <a:t>をリプシッツ連続な関数の常微分方程式で模倣する</a:t>
            </a:r>
            <a:r>
              <a:rPr kumimoji="1" lang="en-US" altLang="ja-JP" dirty="0" smtClean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9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離散初期値問題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4400" dirty="0"/>
              <a:t>図</a:t>
            </a:r>
            <a:endParaRPr kumimoji="1" lang="ja-JP" altLang="en-US" sz="34400" dirty="0"/>
          </a:p>
        </p:txBody>
      </p:sp>
    </p:spTree>
    <p:extLst>
      <p:ext uri="{BB962C8B-B14F-4D97-AF65-F5344CB8AC3E}">
        <p14:creationId xmlns:p14="http://schemas.microsoft.com/office/powerpoint/2010/main" val="3928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離散初期値問題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kumimoji="1" lang="ja-JP" altLang="en-US" dirty="0" smtClean="0"/>
                  <a:t>インスタンス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b="0" i="1" smtClean="0">
                        <a:latin typeface="Cambria Math"/>
                      </a:rPr>
                      <m:t>(</m:t>
                    </m:r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𝑄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/>
                  <a:t>定数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kumimoji="1" lang="en-US" altLang="ja-JP" dirty="0" smtClean="0"/>
                  <a:t>, </a:t>
                </a:r>
                <a:r>
                  <a:rPr lang="ja-JP" altLang="en-US" dirty="0" smtClean="0"/>
                  <a:t>関数族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→{−1, 0, 1}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は多項式時間関数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  <a:p>
                <a:r>
                  <a:rPr lang="ja-JP" altLang="en-US" dirty="0" smtClean="0"/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+1,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𝑇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/>
                  <a:t>離散初期値問題</a:t>
                </a:r>
                <a:r>
                  <a:rPr lang="ja-JP" altLang="en-US" dirty="0" smtClean="0"/>
                  <a:t>が言語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を認識す</a:t>
                </a:r>
                <a:r>
                  <a:rPr lang="ja-JP" altLang="en-US" dirty="0"/>
                  <a:t>る</a:t>
                </a:r>
                <a:endParaRPr lang="en-US" altLang="ja-JP" dirty="0" smtClean="0"/>
              </a:p>
              <a:p>
                <a:pPr lvl="1"/>
                <a:r>
                  <a:rPr kumimoji="1" lang="ja-JP" altLang="en-US" b="0" dirty="0"/>
                  <a:t>任意</a:t>
                </a:r>
                <a:r>
                  <a:rPr kumimoji="1" lang="ja-JP" altLang="en-US" b="0" dirty="0" smtClean="0"/>
                  <a:t>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で </a:t>
                </a:r>
                <a:endParaRPr kumimoji="1" lang="en-US" altLang="ja-JP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∉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257800"/>
              </a:xfrm>
              <a:blipFill rotWithShape="1">
                <a:blip r:embed="rId3"/>
                <a:stretch>
                  <a:fillRect l="-1111" t="-2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>
                    <a:latin typeface="Cambria Math"/>
                  </a:rPr>
                  <a:t>多項式深さ離散初期値問題</a:t>
                </a:r>
                <a:r>
                  <a:rPr lang="ja-JP" altLang="en-US" dirty="0">
                    <a:latin typeface="Cambria Math"/>
                  </a:rPr>
                  <a:t>：</a:t>
                </a:r>
                <a:r>
                  <a:rPr lang="en-US" altLang="ja-JP" dirty="0" smtClean="0">
                    <a:latin typeface="Cambria Math"/>
                  </a:rPr>
                  <a:t>DIP(poly)</a:t>
                </a:r>
                <a:endParaRPr kumimoji="1" lang="en-US" altLang="ja-JP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poly</m:t>
                        </m:r>
                        <m:d>
                          <m:dPr>
                            <m:ctrlPr>
                              <a:rPr kumimoji="1" lang="en-US" altLang="ja-JP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b="0" dirty="0" smtClean="0"/>
              </a:p>
              <a:p>
                <a:pPr lvl="1"/>
                <a:endParaRPr kumimoji="1" lang="en-US" altLang="ja-JP" b="0" dirty="0" smtClean="0"/>
              </a:p>
              <a:p>
                <a:r>
                  <a:rPr lang="ja-JP" altLang="en-US" dirty="0">
                    <a:latin typeface="Cambria Math"/>
                  </a:rPr>
                  <a:t>対数</a:t>
                </a:r>
                <a:r>
                  <a:rPr lang="ja-JP" altLang="en-US" dirty="0" smtClean="0">
                    <a:latin typeface="Cambria Math"/>
                  </a:rPr>
                  <a:t>深さ離散初期値問題：</a:t>
                </a:r>
                <a:r>
                  <a:rPr lang="en-US" altLang="ja-JP" dirty="0" smtClean="0">
                    <a:latin typeface="Cambria Math"/>
                  </a:rPr>
                  <a:t>DIP(log)</a:t>
                </a:r>
                <a:endParaRPr kumimoji="1" lang="en-US" altLang="ja-JP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DIP(poly) </a:t>
                </a:r>
                <a:r>
                  <a:rPr lang="ja-JP" altLang="en-US" dirty="0" smtClean="0"/>
                  <a:t>を模倣できる関数は？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(∞, 1)</m:t>
                    </m:r>
                  </m:oMath>
                </a14:m>
                <a:r>
                  <a:rPr kumimoji="1" lang="ja-JP" altLang="en-US" dirty="0" smtClean="0"/>
                  <a:t>回連続的微分可能</a:t>
                </a:r>
                <a:endParaRPr kumimoji="1" lang="en-US" altLang="ja-JP" dirty="0" smtClean="0"/>
              </a:p>
              <a:p>
                <a:endParaRPr lang="en-US" altLang="ja-JP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(∞, </m:t>
                    </m:r>
                    <m:r>
                      <a:rPr lang="en-US" altLang="ja-JP" b="0" i="1" smtClean="0">
                        <a:latin typeface="Cambria Math"/>
                      </a:rPr>
                      <m:t>𝑘</m:t>
                    </m:r>
                    <m:r>
                      <a:rPr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回連続的微分可能な関数が模倣できる問題は？</a:t>
                </a:r>
                <a:endParaRPr lang="en-US" altLang="ja-JP" dirty="0" smtClean="0"/>
              </a:p>
              <a:p>
                <a:pPr lvl="1"/>
                <a:r>
                  <a:rPr kumimoji="1" lang="en-US" altLang="ja-JP" dirty="0"/>
                  <a:t>DIP(log)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1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定理</a:t>
                </a:r>
                <a:r>
                  <a:rPr kumimoji="1" lang="en-US" altLang="ja-JP" dirty="0" smtClean="0"/>
                  <a:t>1</a:t>
                </a:r>
              </a:p>
              <a:p>
                <a:pPr marL="0" indent="0">
                  <a:buNone/>
                </a:pPr>
                <a:r>
                  <a:rPr kumimoji="1" lang="ja-JP" altLang="en-US" b="0" dirty="0" smtClean="0"/>
                  <a:t>多項式時間実関数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→</m:t>
                    </m:r>
                    <m:r>
                      <a:rPr kumimoji="1" lang="en-US" altLang="ja-JP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(∞,1)</m:t>
                    </m:r>
                  </m:oMath>
                </a14:m>
                <a:r>
                  <a:rPr lang="ja-JP" altLang="en-US" dirty="0" smtClean="0"/>
                  <a:t>回連続的微分可能であり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の常微分方程式の解</a:t>
                </a:r>
                <a:r>
                  <a:rPr lang="en-US" altLang="ja-JP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で </a:t>
                </a:r>
                <a:r>
                  <a:rPr lang="en-US" altLang="ja-JP" b="1" dirty="0" smtClean="0"/>
                  <a:t>PSPACE </a:t>
                </a:r>
                <a:r>
                  <a:rPr lang="ja-JP" altLang="en-US" dirty="0" smtClean="0"/>
                  <a:t>完全であるものが存在する</a:t>
                </a:r>
                <a:r>
                  <a:rPr lang="en-US" altLang="ja-JP" dirty="0" smtClean="0"/>
                  <a:t>.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6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9046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定理</a:t>
                </a:r>
                <a:r>
                  <a:rPr kumimoji="1" lang="en-US" altLang="ja-JP" dirty="0" smtClean="0"/>
                  <a:t>2</a:t>
                </a:r>
              </a:p>
              <a:p>
                <a:pPr marL="0" indent="0">
                  <a:buNone/>
                </a:pPr>
                <a:r>
                  <a:rPr kumimoji="1" lang="ja-JP" altLang="en-US" dirty="0" smtClean="0"/>
                  <a:t>計算量クラス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kumimoji="1" lang="ja-JP" altLang="en-US" dirty="0" smtClean="0"/>
                  <a:t> について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kumimoji="1" lang="ja-JP" altLang="en-US" dirty="0" smtClean="0"/>
                  <a:t> 困難な言語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ja-JP" altLang="en-US" dirty="0" smtClean="0"/>
                  <a:t> を</a:t>
                </a:r>
                <a:r>
                  <a:rPr kumimoji="1" lang="en-US" altLang="ja-JP" dirty="0" smtClean="0"/>
                  <a:t>DIP(log)</a:t>
                </a:r>
                <a:r>
                  <a:rPr kumimoji="1" lang="ja-JP" altLang="en-US" dirty="0" smtClean="0"/>
                  <a:t>で認識するならば</a:t>
                </a:r>
                <a:r>
                  <a:rPr kumimoji="1" lang="en-US" altLang="ja-JP" dirty="0" smtClean="0"/>
                  <a:t>, </a:t>
                </a:r>
              </a:p>
              <a:p>
                <a:pPr marL="0" indent="0">
                  <a:buNone/>
                </a:pPr>
                <a:r>
                  <a:rPr lang="ja-JP" altLang="en-US" dirty="0" smtClean="0"/>
                  <a:t>多項式時間実関数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𝑔</m:t>
                    </m:r>
                    <m:r>
                      <a:rPr lang="en-US" altLang="ja-JP" i="1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→</m:t>
                    </m:r>
                    <m:r>
                      <a:rPr lang="en-US" altLang="ja-JP" i="1">
                        <a:latin typeface="Cambria Math"/>
                      </a:rPr>
                      <m:t>ℝ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で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/>
                      </a:rPr>
                      <m:t>(∞,</m:t>
                    </m:r>
                    <m:r>
                      <a:rPr lang="en-US" altLang="ja-JP" b="0" i="1" dirty="0" smtClean="0">
                        <a:latin typeface="Cambria Math"/>
                      </a:rPr>
                      <m:t>𝑘</m:t>
                    </m:r>
                    <m:r>
                      <a:rPr lang="en-US" altLang="ja-JP" i="1" dirty="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dirty="0" smtClean="0"/>
                  <a:t>回連続的微分可能であり</a:t>
                </a:r>
                <a:r>
                  <a:rPr lang="en-US" altLang="ja-JP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の常微分方程式の解</a:t>
                </a:r>
                <a:r>
                  <a:rPr lang="en-US" altLang="ja-JP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で</a:t>
                </a:r>
                <a:r>
                  <a:rPr lang="en-US" altLang="ja-JP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 smtClean="0"/>
                  <a:t> 困難で</a:t>
                </a:r>
                <a:r>
                  <a:rPr lang="ja-JP" altLang="en-US" dirty="0" smtClean="0"/>
                  <a:t>あるものが存在する</a:t>
                </a:r>
                <a:r>
                  <a:rPr lang="en-US" altLang="ja-JP" dirty="0" smtClean="0"/>
                  <a:t>.</a:t>
                </a:r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系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QBF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ja-JP" dirty="0" smtClean="0"/>
                  <a:t> DIP(log) </a:t>
                </a:r>
                <a:r>
                  <a:rPr lang="en-US" altLang="ja-JP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(∞, </m:t>
                    </m:r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ja-JP" altLang="en-US" dirty="0" smtClean="0"/>
                  <a:t>回連続的微分可能な関数の常微分方程式の解で </a:t>
                </a:r>
                <a:r>
                  <a:rPr lang="en-US" altLang="ja-JP" b="1" dirty="0" smtClean="0"/>
                  <a:t>PSPACE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完全なものが存在</a:t>
                </a:r>
                <a:endParaRPr lang="en-US" altLang="ja-JP" dirty="0"/>
              </a:p>
              <a:p>
                <a:endParaRPr lang="en-US" altLang="ja-JP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904656"/>
              </a:xfrm>
              <a:blipFill rotWithShape="1">
                <a:blip r:embed="rId3"/>
                <a:stretch>
                  <a:fillRect l="-1852" t="-2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ja-JP" dirty="0" smtClean="0"/>
              </a:p>
              <a:p>
                <a:r>
                  <a:rPr lang="en-US" altLang="ja-JP" dirty="0" smtClean="0"/>
                  <a:t>DIP(log) </a:t>
                </a:r>
                <a:r>
                  <a:rPr lang="ja-JP" altLang="en-US" dirty="0" smtClean="0"/>
                  <a:t>に含まれる言語とは</a:t>
                </a:r>
                <a:r>
                  <a:rPr lang="en-US" altLang="ja-JP" dirty="0" smtClean="0"/>
                  <a:t>? </a:t>
                </a:r>
              </a:p>
              <a:p>
                <a:pPr lvl="1"/>
                <a:r>
                  <a:rPr lang="en-US" altLang="ja-JP" dirty="0" smtClean="0"/>
                  <a:t>QBF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ja-JP" dirty="0" smtClean="0"/>
                  <a:t> DIP(log)? </a:t>
                </a:r>
              </a:p>
              <a:p>
                <a:endParaRPr kumimoji="1" lang="en-US" altLang="ja-JP" b="0" i="1" dirty="0" smtClean="0">
                  <a:latin typeface="Cambria Math"/>
                </a:endParaRPr>
              </a:p>
              <a:p>
                <a:r>
                  <a:rPr kumimoji="1" lang="ja-JP" altLang="en-US" dirty="0" smtClean="0"/>
                  <a:t>さらに滑らかな関数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無限回微分可能であるときの常微分方程式の解の計算量は</a:t>
                </a:r>
                <a:r>
                  <a:rPr kumimoji="1" lang="en-US" altLang="ja-JP" dirty="0" smtClean="0"/>
                  <a:t>?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r="-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/>
              <a:t>1] A. Kawamura. </a:t>
            </a:r>
            <a:r>
              <a:rPr lang="en-US" altLang="ja-JP" dirty="0" err="1"/>
              <a:t>Lipschitz</a:t>
            </a:r>
            <a:r>
              <a:rPr lang="en-US" altLang="ja-JP" dirty="0"/>
              <a:t> continuous ordinary </a:t>
            </a:r>
            <a:r>
              <a:rPr lang="en-US" altLang="ja-JP" dirty="0" err="1"/>
              <a:t>dierential</a:t>
            </a:r>
            <a:r>
              <a:rPr lang="en-US" altLang="ja-JP" dirty="0"/>
              <a:t> equations </a:t>
            </a:r>
            <a:r>
              <a:rPr lang="en-US" altLang="ja-JP" dirty="0" smtClean="0"/>
              <a:t>are polynomial-space </a:t>
            </a:r>
            <a:r>
              <a:rPr lang="en-US" altLang="ja-JP" dirty="0"/>
              <a:t>complete. </a:t>
            </a:r>
            <a:r>
              <a:rPr lang="en-US" altLang="ja-JP" i="1" dirty="0"/>
              <a:t>Computational Complexity</a:t>
            </a:r>
            <a:r>
              <a:rPr lang="en-US" altLang="ja-JP" dirty="0"/>
              <a:t>, 19(2):</a:t>
            </a:r>
            <a:r>
              <a:rPr lang="en-US" altLang="ja-JP" dirty="0" smtClean="0"/>
              <a:t>305 - </a:t>
            </a:r>
            <a:r>
              <a:rPr lang="en-US" altLang="ja-JP" smtClean="0"/>
              <a:t>332, 2010</a:t>
            </a:r>
            <a:r>
              <a:rPr lang="en-US" altLang="ja-JP" dirty="0"/>
              <a:t>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[2</a:t>
            </a:r>
            <a:r>
              <a:rPr lang="en-US" altLang="ja-JP" dirty="0"/>
              <a:t>] K.I. </a:t>
            </a:r>
            <a:r>
              <a:rPr lang="en-US" altLang="ja-JP" dirty="0" err="1"/>
              <a:t>Ko</a:t>
            </a:r>
            <a:r>
              <a:rPr lang="en-US" altLang="ja-JP" dirty="0"/>
              <a:t>. </a:t>
            </a:r>
            <a:r>
              <a:rPr lang="en-US" altLang="ja-JP" i="1" dirty="0"/>
              <a:t>Complexity theory of real functions</a:t>
            </a:r>
            <a:r>
              <a:rPr lang="en-US" altLang="ja-JP" dirty="0"/>
              <a:t>. </a:t>
            </a:r>
            <a:r>
              <a:rPr lang="en-US" altLang="ja-JP" dirty="0" err="1"/>
              <a:t>Birkhauser</a:t>
            </a:r>
            <a:r>
              <a:rPr lang="en-US" altLang="ja-JP" dirty="0"/>
              <a:t> Boston Inc</a:t>
            </a:r>
            <a:r>
              <a:rPr lang="en-US" altLang="ja-JP" dirty="0" smtClean="0"/>
              <a:t>.,1991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zh-TW" dirty="0"/>
              <a:t>[3] </a:t>
            </a:r>
            <a:r>
              <a:rPr lang="zh-TW" altLang="en-US" dirty="0"/>
              <a:t>高木貞治</a:t>
            </a:r>
            <a:r>
              <a:rPr lang="en-US" altLang="zh-TW" dirty="0"/>
              <a:t>. </a:t>
            </a:r>
            <a:r>
              <a:rPr lang="zh-TW" altLang="en-US" dirty="0"/>
              <a:t>解析概論</a:t>
            </a:r>
            <a:r>
              <a:rPr lang="en-US" altLang="zh-TW" dirty="0"/>
              <a:t>. </a:t>
            </a:r>
            <a:r>
              <a:rPr lang="zh-TW" altLang="en-US" dirty="0"/>
              <a:t>岩波書店</a:t>
            </a:r>
            <a:r>
              <a:rPr lang="en-US" altLang="zh-TW" dirty="0"/>
              <a:t>, 1968.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6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常微分方程式の難しさ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=0, 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0, 1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kumimoji="1" lang="ja-JP" altLang="en-US" dirty="0" smtClean="0"/>
                  <a:t>を求めることがどのくらい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計算量的に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難しいか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結果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 smtClean="0"/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kumimoji="1" lang="ja-JP" altLang="en-US" dirty="0" smtClean="0"/>
                  <a:t> が滑らか</a:t>
                </a:r>
                <a:r>
                  <a:rPr lang="en-US" altLang="ja-JP" dirty="0"/>
                  <a:t> </a:t>
                </a:r>
                <a:r>
                  <a:rPr lang="en-US" altLang="ja-JP" dirty="0" smtClean="0"/>
                  <a:t>–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難しくなりうる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291" b="-5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計算理論解析</a:t>
            </a:r>
            <a:r>
              <a:rPr kumimoji="1" lang="en-US" altLang="ja-JP" dirty="0" smtClean="0"/>
              <a:t>(Computable Analysis)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計算可能性理論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ja-JP" altLang="en-US" dirty="0" smtClean="0"/>
              <a:t>計算量理論を用いて解析学を行う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解析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アナログ計算とのかかわり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実数や実関数を計算する機械をモデル化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本質的</a:t>
            </a:r>
            <a:r>
              <a:rPr kumimoji="1" lang="ja-JP" altLang="en-US" dirty="0" smtClean="0"/>
              <a:t>な難しさを表現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実数の名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32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実数は無限の大きさを持つ⇒符号化できない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実数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 smtClean="0"/>
                  <a:t> を有理数列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で表現する</a:t>
                </a:r>
                <a:r>
                  <a:rPr kumimoji="1" lang="en-US" altLang="ja-JP" dirty="0" smtClean="0"/>
                  <a:t>.</a:t>
                </a:r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32856"/>
              </a:xfrm>
              <a:blipFill rotWithShape="1">
                <a:blip r:embed="rId3"/>
                <a:stretch>
                  <a:fillRect l="-1852" t="-4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雲 3"/>
              <p:cNvSpPr/>
              <p:nvPr/>
            </p:nvSpPr>
            <p:spPr>
              <a:xfrm>
                <a:off x="3275856" y="3933056"/>
                <a:ext cx="1944216" cy="1080120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933056"/>
                <a:ext cx="1944216" cy="1080120"/>
              </a:xfrm>
              <a:prstGeom prst="cloud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V="1">
            <a:off x="3753428" y="486916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850045" y="525240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45" y="5252406"/>
                <a:ext cx="9361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4572000" y="486916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608004" y="525240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52406"/>
                <a:ext cx="93610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9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実関数を計算する機械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626968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入力の実数は神託として与える</a:t>
                </a:r>
                <a:r>
                  <a:rPr lang="en-US" altLang="ja-JP" dirty="0" smtClean="0"/>
                  <a:t>.</a:t>
                </a:r>
              </a:p>
              <a:p>
                <a:pPr marL="0" indent="0">
                  <a:buNone/>
                </a:pPr>
                <a:r>
                  <a:rPr kumimoji="1" lang="ja-JP" altLang="en-US" dirty="0"/>
                  <a:t>神託</a:t>
                </a:r>
                <a:r>
                  <a:rPr kumimoji="1" lang="ja-JP" altLang="en-US" dirty="0" smtClean="0"/>
                  <a:t>機械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が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を計算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任意の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dom</m:t>
                    </m:r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en-US" altLang="ja-JP" b="0" dirty="0" smtClean="0"/>
                  <a:t>, </a:t>
                </a:r>
              </a:p>
              <a:p>
                <a:pPr marL="0" indent="0">
                  <a:buNone/>
                </a:pPr>
                <a:r>
                  <a:rPr kumimoji="1" lang="ja-JP" altLang="en-US" b="0" dirty="0" smtClean="0"/>
                  <a:t>任意の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b="0" dirty="0" smtClean="0"/>
                  <a:t> の名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について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が計算可能：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が存在する</a:t>
                </a:r>
                <a:endParaRPr kumimoji="1" lang="en-US" altLang="ja-JP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smtClean="0"/>
                  <a:t>が多項式時間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可能：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kumimoji="1" lang="en-US" altLang="ja-JP" b="0" dirty="0" smtClean="0"/>
                  <a:t> </a:t>
                </a:r>
                <a:r>
                  <a:rPr kumimoji="1" lang="ja-JP" altLang="en-US" b="0" dirty="0" err="1" smtClean="0"/>
                  <a:t>が存</a:t>
                </a:r>
                <a:r>
                  <a:rPr kumimoji="1" lang="ja-JP" altLang="en-US" b="0" dirty="0" smtClean="0"/>
                  <a:t>在し多項式時間動作</a:t>
                </a:r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626968" cy="4525963"/>
              </a:xfrm>
              <a:blipFill rotWithShape="1">
                <a:blip r:embed="rId3"/>
                <a:stretch>
                  <a:fillRect l="-2492" t="-4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雲 3"/>
              <p:cNvSpPr/>
              <p:nvPr/>
            </p:nvSpPr>
            <p:spPr>
              <a:xfrm>
                <a:off x="5724596" y="2178414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96" y="2178414"/>
                <a:ext cx="2016224" cy="1034562"/>
              </a:xfrm>
              <a:prstGeom prst="cloud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6273708" y="311451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70325" y="3497764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5" y="3497764"/>
                <a:ext cx="9361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>
            <a:off x="7092280" y="311451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128284" y="3497764"/>
                <a:ext cx="2700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3600" dirty="0" smtClean="0"/>
                  <a:t> の近似値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4" y="3497764"/>
                <a:ext cx="2700300" cy="646331"/>
              </a:xfrm>
              <a:prstGeom prst="rect">
                <a:avLst/>
              </a:prstGeom>
              <a:blipFill rotWithShape="1">
                <a:blip r:embed="rId6"/>
                <a:stretch>
                  <a:fillRect t="-18868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5796933" y="4266646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33" y="4266646"/>
                <a:ext cx="1800200" cy="936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6274505" y="520275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71122" y="558599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22" y="5585996"/>
                <a:ext cx="93610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7093077" y="520275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158888" y="5266411"/>
                <a:ext cx="3173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𝑓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(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sz="3600" dirty="0" smtClean="0"/>
                  <a:t> の近似値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88" y="5266411"/>
                <a:ext cx="3173751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18868" r="-960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例：足し算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足し算は多項式時間計算可能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雲 3"/>
              <p:cNvSpPr/>
              <p:nvPr/>
            </p:nvSpPr>
            <p:spPr>
              <a:xfrm>
                <a:off x="4257484" y="2178414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雲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84" y="2178414"/>
                <a:ext cx="2016224" cy="1034562"/>
              </a:xfrm>
              <a:prstGeom prst="cloud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H="1" flipV="1">
            <a:off x="4860032" y="3212976"/>
            <a:ext cx="1152128" cy="1053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560187" y="3762407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7" y="3762407"/>
                <a:ext cx="936104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>
            <a:off x="5436096" y="3212976"/>
            <a:ext cx="1008112" cy="1053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5796933" y="4266646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33" y="4266646"/>
                <a:ext cx="1800200" cy="9361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6274505" y="520275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71122" y="5585996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22" y="5585996"/>
                <a:ext cx="93610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7093077" y="520275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158888" y="5266411"/>
                <a:ext cx="31737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+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kumimoji="1" lang="ja-JP" altLang="en-US" sz="3600" dirty="0" smtClean="0"/>
                  <a:t> の</a:t>
                </a:r>
                <a:endParaRPr kumimoji="1" lang="en-US" altLang="ja-JP" sz="3600" dirty="0" smtClean="0"/>
              </a:p>
              <a:p>
                <a:r>
                  <a:rPr kumimoji="1" lang="ja-JP" altLang="en-US" sz="3600" dirty="0" smtClean="0"/>
                  <a:t>近似値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88" y="5266411"/>
                <a:ext cx="3173751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5758" t="-10152" b="-15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雲 16"/>
              <p:cNvSpPr/>
              <p:nvPr/>
            </p:nvSpPr>
            <p:spPr>
              <a:xfrm>
                <a:off x="6778914" y="2119892"/>
                <a:ext cx="2016224" cy="103456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7" name="雲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914" y="2119892"/>
                <a:ext cx="2016224" cy="1034562"/>
              </a:xfrm>
              <a:prstGeom prst="cloud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 flipV="1">
            <a:off x="6892695" y="3055996"/>
            <a:ext cx="704438" cy="121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431405" y="3203938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05" y="3203938"/>
                <a:ext cx="936104" cy="646331"/>
              </a:xfrm>
              <a:prstGeom prst="rect">
                <a:avLst/>
              </a:prstGeom>
              <a:blipFill rotWithShape="1">
                <a:blip r:embed="rId9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H="1">
            <a:off x="7236296" y="3055996"/>
            <a:ext cx="910302" cy="121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関数の複雑さの下限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kumimoji="1" lang="ja-JP" altLang="en-US" dirty="0" smtClean="0"/>
                  <a:t> 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 に還元可能⇔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 を計算する機械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を用いて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𝐿</m:t>
                    </m:r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𝑢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を計算可能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困難⇔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任意</a:t>
                </a:r>
                <a:r>
                  <a:rPr lang="ja-JP" altLang="en-US" dirty="0" smtClean="0"/>
                  <a:t>の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𝐿</m:t>
                    </m:r>
                    <m:r>
                      <a:rPr lang="en-US" altLang="ja-JP" b="0" i="1" smtClean="0">
                        <a:latin typeface="Cambria Math"/>
                      </a:rPr>
                      <m:t>∈</m:t>
                    </m:r>
                    <m:r>
                      <a:rPr lang="en-US" altLang="ja-JP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/>
                  <a:t> について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𝐿</m:t>
                    </m:r>
                  </m:oMath>
                </a14:m>
                <a:r>
                  <a:rPr lang="ja-JP" altLang="en-US" dirty="0"/>
                  <a:t> が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dirty="0"/>
                  <a:t> に還元可能</a:t>
                </a:r>
                <a:r>
                  <a:rPr lang="en-US" altLang="ja-JP" dirty="0" smtClean="0"/>
                  <a:t>.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ja-JP" altLang="en-US" dirty="0" smtClean="0"/>
                  <a:t> が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 smtClean="0"/>
                  <a:t> 完全⇔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困難かつ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ja-JP" altLang="en-US" dirty="0" smtClean="0"/>
                  <a:t> で計算可能</a:t>
                </a:r>
                <a:endParaRPr lang="ja-JP" altLang="en-US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  <a:blipFill rotWithShape="1">
                <a:blip r:embed="rId3"/>
                <a:stretch>
                  <a:fillRect l="-2700" t="-4313" r="-939" b="-1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>
          <a:xfrm>
            <a:off x="5803785" y="2670240"/>
            <a:ext cx="2868742" cy="23449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6225658" y="3563921"/>
                <a:ext cx="2024995" cy="57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58" y="3563921"/>
                <a:ext cx="2024995" cy="573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上矢印 34"/>
          <p:cNvSpPr/>
          <p:nvPr/>
        </p:nvSpPr>
        <p:spPr>
          <a:xfrm>
            <a:off x="6603298" y="4032903"/>
            <a:ext cx="224999" cy="41687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上矢印 35"/>
          <p:cNvSpPr/>
          <p:nvPr/>
        </p:nvSpPr>
        <p:spPr>
          <a:xfrm>
            <a:off x="6609847" y="3199157"/>
            <a:ext cx="224999" cy="41687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7508373" y="4032903"/>
            <a:ext cx="224999" cy="41687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>
            <a:off x="7505811" y="3199157"/>
            <a:ext cx="224999" cy="41687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6639511" y="4806715"/>
            <a:ext cx="6549" cy="573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7769587" y="4873769"/>
            <a:ext cx="1" cy="521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792207" y="5016228"/>
                <a:ext cx="843748" cy="378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207" y="5016228"/>
                <a:ext cx="843748" cy="378632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7790378" y="5016228"/>
                <a:ext cx="764445" cy="378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𝐿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800" i="1">
                          <a:latin typeface="Cambria Math"/>
                        </a:rPr>
                        <m:t>𝑢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378" y="5016228"/>
                <a:ext cx="764445" cy="378632"/>
              </a:xfrm>
              <a:prstGeom prst="rect">
                <a:avLst/>
              </a:prstGeom>
              <a:blipFill rotWithShape="1">
                <a:blip r:embed="rId6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694477" y="2731435"/>
                <a:ext cx="956247" cy="46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77" y="2731435"/>
                <a:ext cx="956247" cy="467722"/>
              </a:xfrm>
              <a:prstGeom prst="rect">
                <a:avLst/>
              </a:prstGeom>
              <a:blipFill rotWithShape="1"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実関数に対する操作の難しさ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544108" y="2082334"/>
                <a:ext cx="244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altLang="ja-JP" sz="2800" b="0" dirty="0" smtClean="0"/>
              </a:p>
              <a:p>
                <a:pPr algn="ctr"/>
                <a:r>
                  <a:rPr lang="ja-JP" altLang="en-US" sz="2800" dirty="0" smtClean="0"/>
                  <a:t>複雑</a:t>
                </a:r>
                <a:r>
                  <a:rPr lang="en-US" altLang="ja-JP" sz="2800" dirty="0" smtClean="0"/>
                  <a:t>?</a:t>
                </a:r>
              </a:p>
              <a:p>
                <a:pPr algn="ctr"/>
                <a:r>
                  <a:rPr lang="en-US" altLang="ja-JP" sz="2800" dirty="0" smtClean="0"/>
                  <a:t>(P, NP, PSPACE)</a:t>
                </a: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082334"/>
                <a:ext cx="2448272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488" r="-2488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>
            <a:off x="2585969" y="2159278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p:sp>
        <p:nvSpPr>
          <p:cNvPr id="7" name="正方形/長方形 6"/>
          <p:cNvSpPr/>
          <p:nvPr/>
        </p:nvSpPr>
        <p:spPr>
          <a:xfrm>
            <a:off x="3455876" y="1947900"/>
            <a:ext cx="1656184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Op.</a:t>
            </a:r>
            <a:endParaRPr kumimoji="1" lang="ja-JP" altLang="en-US" sz="4400" dirty="0"/>
          </a:p>
        </p:txBody>
      </p:sp>
      <p:sp>
        <p:nvSpPr>
          <p:cNvPr id="8" name="右矢印 7"/>
          <p:cNvSpPr/>
          <p:nvPr/>
        </p:nvSpPr>
        <p:spPr>
          <a:xfrm>
            <a:off x="5256076" y="2159278"/>
            <a:ext cx="576064" cy="3693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14555" y="2047490"/>
                <a:ext cx="22594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altLang="ja-JP" sz="2800" dirty="0" smtClean="0"/>
              </a:p>
              <a:p>
                <a:pPr algn="ctr"/>
                <a:r>
                  <a:rPr lang="ja-JP" altLang="en-US" sz="2800" dirty="0" smtClean="0"/>
                  <a:t>単純</a:t>
                </a:r>
                <a:endParaRPr lang="en-US" altLang="ja-JP" sz="2800" dirty="0" smtClean="0"/>
              </a:p>
              <a:p>
                <a:pPr algn="ctr"/>
                <a:r>
                  <a:rPr lang="en-US" altLang="ja-JP" sz="2800" dirty="0"/>
                  <a:t>(</a:t>
                </a:r>
                <a:r>
                  <a:rPr lang="ja-JP" altLang="en-US" sz="2800" dirty="0"/>
                  <a:t>多項式</a:t>
                </a:r>
                <a:r>
                  <a:rPr lang="ja-JP" altLang="en-US" sz="2800" dirty="0" smtClean="0"/>
                  <a:t>時間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5" y="2047490"/>
                <a:ext cx="2259446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3784" r="-3514" b="-123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3038924" y="3008333"/>
            <a:ext cx="249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ex. </a:t>
            </a:r>
            <a:r>
              <a:rPr kumimoji="1" lang="ja-JP" altLang="en-US" sz="2400" dirty="0" smtClean="0"/>
              <a:t>微分</a:t>
            </a:r>
            <a:r>
              <a:rPr kumimoji="1" lang="en-US" altLang="ja-JP" sz="2400" dirty="0" smtClean="0"/>
              <a:t>, Max,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</a:t>
            </a:r>
            <a:r>
              <a:rPr lang="ja-JP" altLang="en-US" sz="2400" u="sng" dirty="0" smtClean="0"/>
              <a:t>常微分方程式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1205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常微分方程式の計算量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ja-JP" altLang="en-US" dirty="0" smtClean="0"/>
                  <a:t> が多項式時間計算可能 </a:t>
                </a:r>
                <a:r>
                  <a:rPr kumimoji="1" lang="en-US" altLang="ja-JP" dirty="0" smtClean="0"/>
                  <a:t>+ (</a:t>
                </a:r>
                <a:r>
                  <a:rPr kumimoji="1" lang="ja-JP" altLang="en-US" dirty="0" smtClean="0"/>
                  <a:t>制限</a:t>
                </a:r>
                <a:r>
                  <a:rPr kumimoji="1" lang="en-US" altLang="ja-JP" dirty="0" smtClean="0"/>
                  <a:t>)</a:t>
                </a:r>
                <a:r>
                  <a:rPr lang="en-US" altLang="ja-JP" dirty="0">
                    <a:sym typeface="Wingdings" pitchFamily="2" charset="2"/>
                  </a:rPr>
                  <a:t> 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altLang="ja-JP" dirty="0" smtClean="0">
                    <a:sym typeface="Wingdings" pitchFamily="2" charset="2"/>
                  </a:rPr>
                  <a:t>	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sym typeface="Wingdings" pitchFamily="2" charset="2"/>
                      </a:rPr>
                      <m:t>h</m:t>
                    </m:r>
                  </m:oMath>
                </a14:m>
                <a:r>
                  <a:rPr lang="en-US" altLang="ja-JP" dirty="0" smtClean="0">
                    <a:sym typeface="Wingdings" pitchFamily="2" charset="2"/>
                  </a:rPr>
                  <a:t> </a:t>
                </a:r>
                <a:r>
                  <a:rPr lang="ja-JP" altLang="en-US" dirty="0" smtClean="0">
                    <a:sym typeface="Wingdings" pitchFamily="2" charset="2"/>
                  </a:rPr>
                  <a:t>の計算量の上限と下限は？</a:t>
                </a:r>
                <a:endParaRPr lang="en-US" altLang="ja-JP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474838"/>
                  </p:ext>
                </p:extLst>
              </p:nvPr>
            </p:nvGraphicFramePr>
            <p:xfrm>
              <a:off x="179512" y="3140968"/>
              <a:ext cx="882047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4683"/>
                    <a:gridCol w="2089932"/>
                    <a:gridCol w="3275855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上限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下限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err="1" smtClean="0"/>
                            <a:t>なし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計算不可能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唯一解を持つ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計算可能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任意時間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err="1" smtClean="0"/>
                            <a:t>Lipschitz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条件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 </a:t>
                          </a:r>
                          <a:r>
                            <a:rPr kumimoji="1" lang="ja-JP" altLang="en-US" sz="2400" dirty="0" smtClean="0"/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河村</a:t>
                          </a:r>
                          <a:r>
                            <a:rPr kumimoji="1" lang="en-US" altLang="ja-JP" sz="2400" dirty="0" smtClean="0"/>
                            <a:t>10]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(∞, 1)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回微分可能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 </a:t>
                          </a:r>
                          <a:r>
                            <a:rPr kumimoji="1" lang="ja-JP" altLang="en-US" sz="2400" dirty="0" smtClean="0"/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(∞, 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ja-JP" altLang="en-US" sz="2400" dirty="0" smtClean="0"/>
                            <a:t>回微分</a:t>
                          </a:r>
                          <a:r>
                            <a:rPr kumimoji="1" lang="ja-JP" altLang="en-US" sz="2400" dirty="0" smtClean="0"/>
                            <a:t>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?[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 smtClean="0"/>
                            <a:t>解析的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aseline="0" dirty="0" smtClean="0"/>
                            <a:t>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474838"/>
                  </p:ext>
                </p:extLst>
              </p:nvPr>
            </p:nvGraphicFramePr>
            <p:xfrm>
              <a:off x="179512" y="3140968"/>
              <a:ext cx="882047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4683"/>
                    <a:gridCol w="2089932"/>
                    <a:gridCol w="3275855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制限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上限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下限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err="1" smtClean="0"/>
                            <a:t>なし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計算不可能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唯一解を持つ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計算可能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任意時間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err="1" smtClean="0"/>
                            <a:t>Lipschitz</a:t>
                          </a:r>
                          <a:r>
                            <a:rPr kumimoji="1" lang="en-US" altLang="ja-JP" sz="2400" dirty="0" smtClean="0"/>
                            <a:t> </a:t>
                          </a:r>
                          <a:r>
                            <a:rPr kumimoji="1" lang="ja-JP" altLang="en-US" sz="2400" dirty="0" smtClean="0"/>
                            <a:t>条件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 </a:t>
                          </a:r>
                          <a:r>
                            <a:rPr kumimoji="1" lang="ja-JP" altLang="en-US" sz="2400" dirty="0" smtClean="0"/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河村</a:t>
                          </a:r>
                          <a:r>
                            <a:rPr kumimoji="1" lang="en-US" altLang="ja-JP" sz="2400" dirty="0" smtClean="0"/>
                            <a:t>10]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16000" r="-15537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 </a:t>
                          </a:r>
                          <a:r>
                            <a:rPr kumimoji="1" lang="ja-JP" altLang="en-US" sz="2400" dirty="0" smtClean="0"/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16000" r="-15537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PSPACE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?[</a:t>
                          </a:r>
                          <a:r>
                            <a:rPr kumimoji="1" lang="ja-JP" altLang="en-US" sz="2400" dirty="0" smtClean="0"/>
                            <a:t>本紙</a:t>
                          </a:r>
                          <a:r>
                            <a:rPr kumimoji="1" lang="en-US" altLang="ja-JP" sz="2400" dirty="0" smtClean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 smtClean="0"/>
                            <a:t>解析的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P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aseline="0" dirty="0" smtClean="0"/>
                            <a:t>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966</Words>
  <Application>Microsoft Office PowerPoint</Application>
  <PresentationFormat>画面に合わせる (4:3)</PresentationFormat>
  <Paragraphs>179</Paragraphs>
  <Slides>19</Slides>
  <Notes>19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滑らかな常微分方程式の計算量</vt:lpstr>
      <vt:lpstr>目的</vt:lpstr>
      <vt:lpstr>背景 計算理論解析(Computable Analysis)</vt:lpstr>
      <vt:lpstr>実数の名</vt:lpstr>
      <vt:lpstr>実関数を計算する機械</vt:lpstr>
      <vt:lpstr>例：足し算</vt:lpstr>
      <vt:lpstr>関数の複雑さの下限</vt:lpstr>
      <vt:lpstr>実関数に対する操作の難しさ</vt:lpstr>
      <vt:lpstr>問題: 常微分方程式の計算量</vt:lpstr>
      <vt:lpstr>滑らかな関数</vt:lpstr>
      <vt:lpstr>リプシッツ条件の場合[河村10]</vt:lpstr>
      <vt:lpstr>離散初期値問題</vt:lpstr>
      <vt:lpstr>離散初期値問題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</dc:creator>
  <cp:lastModifiedBy>Hiroyuki</cp:lastModifiedBy>
  <cp:revision>19</cp:revision>
  <dcterms:created xsi:type="dcterms:W3CDTF">2012-01-25T16:39:07Z</dcterms:created>
  <dcterms:modified xsi:type="dcterms:W3CDTF">2012-01-25T20:44:26Z</dcterms:modified>
</cp:coreProperties>
</file>