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309" r:id="rId2"/>
    <p:sldId id="267" r:id="rId3"/>
    <p:sldId id="310" r:id="rId4"/>
    <p:sldId id="270" r:id="rId5"/>
    <p:sldId id="301" r:id="rId6"/>
    <p:sldId id="296" r:id="rId7"/>
    <p:sldId id="299" r:id="rId8"/>
    <p:sldId id="300" r:id="rId9"/>
    <p:sldId id="286" r:id="rId10"/>
    <p:sldId id="259" r:id="rId11"/>
    <p:sldId id="287" r:id="rId12"/>
    <p:sldId id="289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 autoAdjust="0"/>
    <p:restoredTop sz="94331" autoAdjust="0"/>
  </p:normalViewPr>
  <p:slideViewPr>
    <p:cSldViewPr>
      <p:cViewPr>
        <p:scale>
          <a:sx n="73" d="100"/>
          <a:sy n="73" d="100"/>
        </p:scale>
        <p:origin x="-1260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3F5E-85DC-44CD-A647-ECF252BD9C4C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C8B3-7B83-485A-B37E-8FBDCC6D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1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48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1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03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54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6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読まない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1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2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1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A0D2-6748-4435-B3EC-B1769098F7E7}" type="datetimeFigureOut">
              <a:rPr kumimoji="1" lang="ja-JP" altLang="en-US" smtClean="0"/>
              <a:t>2012/1/27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60.png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60.png"/><Relationship Id="rId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60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600.png"/><Relationship Id="rId3" Type="http://schemas.openxmlformats.org/officeDocument/2006/relationships/image" Target="../media/image44.png"/><Relationship Id="rId21" Type="http://schemas.openxmlformats.org/officeDocument/2006/relationships/image" Target="../media/image63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90.png"/><Relationship Id="rId10" Type="http://schemas.openxmlformats.org/officeDocument/2006/relationships/image" Target="../media/image51.png"/><Relationship Id="rId19" Type="http://schemas.openxmlformats.org/officeDocument/2006/relationships/image" Target="../media/image6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4.png"/><Relationship Id="rId18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7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72.png"/><Relationship Id="rId10" Type="http://schemas.openxmlformats.org/officeDocument/2006/relationships/image" Target="../media/image51.png"/><Relationship Id="rId19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79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ボツスライド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0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ja-JP" altLang="en-US" dirty="0" smtClean="0"/>
              <a:t>実数の名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99441" y="1340768"/>
                <a:ext cx="8229600" cy="18722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{0}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→</m:t>
                    </m:r>
                    <m:r>
                      <a:rPr lang="en-US" altLang="ja-JP" b="0" i="1" smtClean="0">
                        <a:latin typeface="Cambria Math"/>
                      </a:rPr>
                      <m:t>ℚ</m:t>
                    </m:r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dirty="0" smtClean="0"/>
                  <a:t>求める精度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を受け取り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桁近似を返す関数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441" y="1340768"/>
                <a:ext cx="8229600" cy="1872208"/>
              </a:xfrm>
              <a:blipFill rotWithShape="1">
                <a:blip r:embed="rId3"/>
                <a:stretch>
                  <a:fillRect l="-1407" t="-6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871049" y="5491636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49" y="5491636"/>
                <a:ext cx="93610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629007" y="5491636"/>
                <a:ext cx="1505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07" y="5491636"/>
                <a:ext cx="150593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9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804810" y="5684454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10" y="5684454"/>
                <a:ext cx="9361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657415" y="5610468"/>
                <a:ext cx="1865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0.1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15" y="5610468"/>
                <a:ext cx="186597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実数の名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ℕ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ℚ</m:t>
                    </m:r>
                  </m:oMath>
                </a14:m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を受け取り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桁近似を返す</a:t>
                </a: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  <a:blipFill rotWithShape="1">
                <a:blip r:embed="rId5"/>
                <a:stretch>
                  <a:fillRect l="-1778" t="-10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828808" y="5614187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00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808" y="5614187"/>
                <a:ext cx="9361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674339" y="5614187"/>
                <a:ext cx="20474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0.11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39" y="5614187"/>
                <a:ext cx="2047498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実数の名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/>
              <p:cNvSpPr txBox="1">
                <a:spLocks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ℕ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ℚ</m:t>
                    </m:r>
                  </m:oMath>
                </a14:m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を受け取り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桁近似を返す</a:t>
                </a: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  <a:blipFill rotWithShape="1">
                <a:blip r:embed="rId5"/>
                <a:stretch>
                  <a:fillRect l="-1778" t="-10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838328" y="5581939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28" y="5581939"/>
                <a:ext cx="9361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612455" y="5197282"/>
                <a:ext cx="3882059" cy="103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1" lang="en-US" altLang="ja-JP" sz="3600" i="1" smtClean="0">
                              <a:latin typeface="Cambria Math"/>
                            </a:rPr>
                          </m:ctrlPr>
                        </m:limUp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0.</m:t>
                          </m:r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kumimoji="1" lang="en-US" altLang="ja-JP" sz="36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altLang="ja-JP" sz="3600" b="0" i="1">
                                  <a:latin typeface="Cambria Math"/>
                                </a:rPr>
                                <m:t>10110…</m:t>
                              </m:r>
                              <m:r>
                                <m:rPr>
                                  <m:nor/>
                                </m:rPr>
                                <a:rPr lang="en-US" altLang="ja-JP" sz="3600" i="0" smtClean="0">
                                  <a:latin typeface="Cambria Math"/>
                                </a:rPr>
                                <m:t>1</m:t>
                              </m:r>
                            </m:e>
                          </m:groupChr>
                        </m:e>
                        <m:lim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</m:lim>
                      </m:limUp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55" y="5197282"/>
                <a:ext cx="3882059" cy="10309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実数の名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ja-JP" altLang="en-US" dirty="0" smtClean="0"/>
                  <a:t>実数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ℕ</m:t>
                        </m:r>
                      </m:sup>
                    </m:sSup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ℚ</m:t>
                    </m:r>
                  </m:oMath>
                </a14:m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を受け取り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桁近似を返す</a:t>
                </a: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1" y="1340768"/>
                <a:ext cx="8229600" cy="1872208"/>
              </a:xfrm>
              <a:prstGeom prst="rect">
                <a:avLst/>
              </a:prstGeom>
              <a:blipFill rotWithShape="1">
                <a:blip r:embed="rId5"/>
                <a:stretch>
                  <a:fillRect l="-1778" t="-10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60" y="4172286"/>
                <a:ext cx="1944216" cy="9361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 flipV="1">
            <a:off x="3774432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593004" y="510839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/>
                        </a:rPr>
                        <m:t>=0.10110⋯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2" y="4238818"/>
                <a:ext cx="222278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5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離散初期値問題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kumimoji="1" lang="ja-JP" altLang="en-US" dirty="0" smtClean="0"/>
                  <a:t>インスタンス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𝑃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多項式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𝑄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/>
                  <a:t>定数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 smtClean="0"/>
                  <a:t>関数族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→{−1, 0, 1}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は多項式時間関数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  <a:p>
                <a:r>
                  <a:rPr lang="ja-JP" altLang="en-US" dirty="0" smtClean="0"/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1"/>
                <a:endParaRPr kumimoji="1" lang="en-US" altLang="ja-JP" b="0" dirty="0" smtClean="0"/>
              </a:p>
              <a:p>
                <a:r>
                  <a:rPr lang="ja-JP" altLang="en-US" dirty="0"/>
                  <a:t>離散初期値問題</a:t>
                </a:r>
                <a:r>
                  <a:rPr lang="ja-JP" altLang="en-US" dirty="0" smtClean="0"/>
                  <a:t>が言語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を</a:t>
                </a:r>
                <a:r>
                  <a:rPr kumimoji="1" lang="ja-JP" altLang="en-US" b="0" dirty="0" smtClean="0">
                    <a:solidFill>
                      <a:schemeClr val="accent2"/>
                    </a:solidFill>
                  </a:rPr>
                  <a:t>認識す</a:t>
                </a:r>
                <a:r>
                  <a:rPr lang="ja-JP" altLang="en-US" dirty="0">
                    <a:solidFill>
                      <a:schemeClr val="accent2"/>
                    </a:solidFill>
                  </a:rPr>
                  <a:t>る</a:t>
                </a:r>
                <a:endParaRPr lang="en-US" altLang="ja-JP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kumimoji="1" lang="ja-JP" altLang="en-US" b="0" dirty="0"/>
                  <a:t>任意</a:t>
                </a:r>
                <a:r>
                  <a:rPr kumimoji="1" lang="ja-JP" altLang="en-US" b="0" dirty="0" smtClean="0"/>
                  <a:t>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で </a:t>
                </a:r>
                <a:endParaRPr kumimoji="1" lang="en-US" altLang="ja-JP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∉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257800"/>
              </a:xfrm>
              <a:blipFill rotWithShape="1">
                <a:blip r:embed="rId3"/>
                <a:stretch>
                  <a:fillRect l="-1111" t="-2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計算理論解析</a:t>
            </a:r>
            <a:r>
              <a:rPr kumimoji="1" lang="en-US" altLang="ja-JP" dirty="0" smtClean="0"/>
              <a:t>(Computable Analysis)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計算可能性理論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ja-JP" altLang="en-US" dirty="0" smtClean="0"/>
              <a:t>計算量理論を用いて解析学を行う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/>
              <a:t>数値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アナログ計算とのかかわり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実数や実関数を計算する機械を定義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本質的な難しさを表す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20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リプシッツ</a:t>
            </a:r>
            <a:r>
              <a:rPr lang="ja-JP" altLang="en-US" dirty="0" smtClean="0"/>
              <a:t>条件の場合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PSPACE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完全な</a:t>
            </a:r>
            <a:r>
              <a:rPr kumimoji="1" lang="en-US" altLang="ja-JP" dirty="0" smtClean="0"/>
              <a:t> DIP(poly) </a:t>
            </a:r>
            <a:r>
              <a:rPr kumimoji="1" lang="ja-JP" altLang="en-US" dirty="0" smtClean="0"/>
              <a:t>をリプシッツ連続な関数の常微分方程式で模倣する</a:t>
            </a:r>
            <a:r>
              <a:rPr kumimoji="1" lang="en-US" altLang="ja-JP" dirty="0" smtClean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92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4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67800"/>
                <a:ext cx="8229600" cy="1601560"/>
              </a:xfr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/>
          <p:cNvCxnSpPr/>
          <p:nvPr/>
        </p:nvCxnSpPr>
        <p:spPr>
          <a:xfrm>
            <a:off x="7956376" y="1415644"/>
            <a:ext cx="0" cy="28415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7988448" y="2514738"/>
                <a:ext cx="911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448" y="2514738"/>
                <a:ext cx="911626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矢印コネクタ 144"/>
          <p:cNvCxnSpPr/>
          <p:nvPr/>
        </p:nvCxnSpPr>
        <p:spPr>
          <a:xfrm>
            <a:off x="1403648" y="4509120"/>
            <a:ext cx="63572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3979226" y="4581128"/>
                <a:ext cx="911626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26" y="4581128"/>
                <a:ext cx="911626" cy="48667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/>
          <p:cNvSpPr/>
          <p:nvPr/>
        </p:nvSpPr>
        <p:spPr>
          <a:xfrm>
            <a:off x="798635" y="1268760"/>
            <a:ext cx="8101440" cy="37990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403647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1414503"/>
                <a:ext cx="977252" cy="53556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03647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1941081"/>
                <a:ext cx="977252" cy="53556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1403647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3717437"/>
                <a:ext cx="977252" cy="53556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1403647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2476647"/>
                <a:ext cx="977252" cy="53556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/>
          <p:cNvCxnSpPr/>
          <p:nvPr/>
        </p:nvCxnSpPr>
        <p:spPr>
          <a:xfrm>
            <a:off x="1891912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380899" y="3013354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1403647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4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7282587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右矢印 138"/>
          <p:cNvSpPr/>
          <p:nvPr/>
        </p:nvSpPr>
        <p:spPr>
          <a:xfrm>
            <a:off x="7884368" y="3851043"/>
            <a:ext cx="360040" cy="29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1,0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0,0,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0,0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971600" y="1196752"/>
            <a:ext cx="7272808" cy="33123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403648" y="1420638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20638"/>
                <a:ext cx="977252" cy="53556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>
            <a:off x="2323036" y="1353768"/>
            <a:ext cx="681505" cy="523220"/>
            <a:chOff x="900166" y="323737"/>
            <a:chExt cx="681505" cy="523220"/>
          </a:xfrm>
        </p:grpSpPr>
        <p:sp>
          <p:nvSpPr>
            <p:cNvPr id="15" name="正方形/長方形 1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テキスト ボックス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403648" y="1947216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7216"/>
                <a:ext cx="977252" cy="53556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2895242" y="1948357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8357"/>
                <a:ext cx="956678" cy="53556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/>
          <p:cNvCxnSpPr>
            <a:stCxn id="69" idx="3"/>
          </p:cNvCxnSpPr>
          <p:nvPr/>
        </p:nvCxnSpPr>
        <p:spPr>
          <a:xfrm>
            <a:off x="2380900" y="1688421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0" idx="3"/>
            <a:endCxn id="73" idx="1"/>
          </p:cNvCxnSpPr>
          <p:nvPr/>
        </p:nvCxnSpPr>
        <p:spPr>
          <a:xfrm>
            <a:off x="2380899" y="2214999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4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7282587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971600" y="1196752"/>
            <a:ext cx="7272808" cy="33123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403647" y="1950069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1950069"/>
                <a:ext cx="977252" cy="53556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1403647" y="2470512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2470512"/>
                <a:ext cx="977252" cy="53556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グループ化 73"/>
          <p:cNvGrpSpPr/>
          <p:nvPr/>
        </p:nvGrpSpPr>
        <p:grpSpPr>
          <a:xfrm>
            <a:off x="2323036" y="1956242"/>
            <a:ext cx="681505" cy="523220"/>
            <a:chOff x="900166" y="323737"/>
            <a:chExt cx="681505" cy="523220"/>
          </a:xfrm>
        </p:grpSpPr>
        <p:sp>
          <p:nvSpPr>
            <p:cNvPr id="75" name="正方形/長方形 74"/>
            <p:cNvSpPr/>
            <p:nvPr/>
          </p:nvSpPr>
          <p:spPr>
            <a:xfrm>
              <a:off x="1042897" y="382534"/>
              <a:ext cx="396045" cy="405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6" y="323737"/>
                  <a:ext cx="681505" cy="52322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895241" y="2471653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1" y="2471653"/>
                <a:ext cx="956678" cy="53556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/>
          <p:cNvCxnSpPr/>
          <p:nvPr/>
        </p:nvCxnSpPr>
        <p:spPr>
          <a:xfrm>
            <a:off x="2380899" y="2211717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4" idx="3"/>
            <a:endCxn id="55" idx="1"/>
          </p:cNvCxnSpPr>
          <p:nvPr/>
        </p:nvCxnSpPr>
        <p:spPr>
          <a:xfrm>
            <a:off x="2380898" y="2738295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2895241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1" y="2477788"/>
                <a:ext cx="956678" cy="53556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/>
          <p:cNvCxnSpPr>
            <a:stCxn id="53" idx="3"/>
          </p:cNvCxnSpPr>
          <p:nvPr/>
        </p:nvCxnSpPr>
        <p:spPr>
          <a:xfrm>
            <a:off x="2380899" y="2217852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58" idx="1"/>
          </p:cNvCxnSpPr>
          <p:nvPr/>
        </p:nvCxnSpPr>
        <p:spPr>
          <a:xfrm>
            <a:off x="2380898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kumimoji="1" lang="en-US" altLang="ja-JP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kumimoji="1" lang="en-US" altLang="ja-JP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69160"/>
                <a:ext cx="8229600" cy="1257003"/>
              </a:xfr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</a:t>
            </a:r>
            <a:r>
              <a:rPr lang="ja-JP" altLang="en-US" dirty="0" smtClean="0"/>
              <a:t>問題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[</a:t>
            </a:r>
            <a:r>
              <a:rPr kumimoji="1" lang="ja-JP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河村 </a:t>
            </a:r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‘10]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4503"/>
                <a:ext cx="977252" cy="535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41081"/>
                <a:ext cx="977252" cy="535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437"/>
                <a:ext cx="977252" cy="535566"/>
              </a:xfrm>
              <a:prstGeom prst="rect">
                <a:avLst/>
              </a:prstGeom>
              <a:blipFill rotWithShape="1">
                <a:blip r:embed="rId5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76647"/>
                <a:ext cx="977252" cy="535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(0,1)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415644"/>
                <a:ext cx="956678" cy="535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(1,1)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1942222"/>
                <a:ext cx="956678" cy="535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𝑃</m:t>
                      </m:r>
                      <m:r>
                        <a:rPr lang="en-US" altLang="ja-JP" i="1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3718578"/>
                <a:ext cx="956678" cy="535566"/>
              </a:xfrm>
              <a:prstGeom prst="rect">
                <a:avLst/>
              </a:prstGeom>
              <a:blipFill rotWithShape="1">
                <a:blip r:embed="rId9"/>
                <a:stretch>
                  <a:fillRect l="-3106" r="-1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(2,1)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42" y="2477788"/>
                <a:ext cx="956678" cy="535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/>
          <p:cNvCxnSpPr/>
          <p:nvPr/>
        </p:nvCxnSpPr>
        <p:spPr>
          <a:xfrm>
            <a:off x="1892274" y="3138200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</p:cNvCxnSpPr>
          <p:nvPr/>
        </p:nvCxnSpPr>
        <p:spPr>
          <a:xfrm>
            <a:off x="2380900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" idx="3"/>
            <a:endCxn id="12" idx="1"/>
          </p:cNvCxnSpPr>
          <p:nvPr/>
        </p:nvCxnSpPr>
        <p:spPr>
          <a:xfrm>
            <a:off x="2380899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  <a:endCxn id="11" idx="1"/>
          </p:cNvCxnSpPr>
          <p:nvPr/>
        </p:nvCxnSpPr>
        <p:spPr>
          <a:xfrm>
            <a:off x="2380899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" idx="3"/>
          </p:cNvCxnSpPr>
          <p:nvPr/>
        </p:nvCxnSpPr>
        <p:spPr>
          <a:xfrm>
            <a:off x="2380900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10" idx="1"/>
          </p:cNvCxnSpPr>
          <p:nvPr/>
        </p:nvCxnSpPr>
        <p:spPr>
          <a:xfrm>
            <a:off x="2380899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4" idx="3"/>
            <a:endCxn id="9" idx="1"/>
          </p:cNvCxnSpPr>
          <p:nvPr/>
        </p:nvCxnSpPr>
        <p:spPr>
          <a:xfrm>
            <a:off x="2380899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80900" y="3013354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403648" y="3018259"/>
            <a:ext cx="0" cy="704083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2522344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73581" y="3134237"/>
            <a:ext cx="0" cy="472124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895242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851920" y="3018258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3856510" y="220399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3856509" y="273956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56509" y="398035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856510" y="167741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856509" y="220399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3856509" y="167741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3997954" y="371199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4370852" y="1414503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H="1">
            <a:off x="5004048" y="2833753"/>
            <a:ext cx="648072" cy="0"/>
          </a:xfrm>
          <a:prstGeom prst="line">
            <a:avLst/>
          </a:prstGeom>
          <a:ln w="1270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5796136" y="1412565"/>
            <a:ext cx="478339" cy="28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/>
              <p:cNvSpPr/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正方形/長方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15644"/>
                <a:ext cx="956678" cy="535566"/>
              </a:xfrm>
              <a:prstGeom prst="rect">
                <a:avLst/>
              </a:prstGeom>
              <a:blipFill rotWithShape="1">
                <a:blip r:embed="rId11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942222"/>
                <a:ext cx="956678" cy="535566"/>
              </a:xfrm>
              <a:prstGeom prst="rect">
                <a:avLst/>
              </a:prstGeom>
              <a:blipFill rotWithShape="1">
                <a:blip r:embed="rId12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2,2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77788"/>
                <a:ext cx="956678" cy="535566"/>
              </a:xfrm>
              <a:prstGeom prst="rect">
                <a:avLst/>
              </a:prstGeom>
              <a:blipFill rotWithShape="1">
                <a:blip r:embed="rId13"/>
                <a:stretch>
                  <a:fillRect l="-6832" r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矢印コネクタ 126"/>
          <p:cNvCxnSpPr/>
          <p:nvPr/>
        </p:nvCxnSpPr>
        <p:spPr>
          <a:xfrm>
            <a:off x="6289906" y="2208864"/>
            <a:ext cx="282889" cy="536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>
            <a:endCxn id="126" idx="1"/>
          </p:cNvCxnSpPr>
          <p:nvPr/>
        </p:nvCxnSpPr>
        <p:spPr>
          <a:xfrm>
            <a:off x="6289905" y="274443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endCxn id="125" idx="1"/>
          </p:cNvCxnSpPr>
          <p:nvPr/>
        </p:nvCxnSpPr>
        <p:spPr>
          <a:xfrm>
            <a:off x="6289905" y="3985220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6289906" y="1682286"/>
            <a:ext cx="282889" cy="51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124" idx="1"/>
          </p:cNvCxnSpPr>
          <p:nvPr/>
        </p:nvCxnSpPr>
        <p:spPr>
          <a:xfrm>
            <a:off x="6289905" y="2208864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endCxn id="123" idx="1"/>
          </p:cNvCxnSpPr>
          <p:nvPr/>
        </p:nvCxnSpPr>
        <p:spPr>
          <a:xfrm>
            <a:off x="6289905" y="1682286"/>
            <a:ext cx="514343" cy="1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431350" y="3716867"/>
            <a:ext cx="141444" cy="26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6804248" y="3012213"/>
            <a:ext cx="0" cy="7040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7760926" y="3022220"/>
            <a:ext cx="0" cy="7040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971600" y="1196752"/>
            <a:ext cx="7272808" cy="33123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69160"/>
                <a:ext cx="8229600" cy="180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離散</a:t>
                </a:r>
                <a:r>
                  <a:rPr lang="ja-JP" altLang="en-US" dirty="0"/>
                  <a:t>初期値</a:t>
                </a:r>
                <a:r>
                  <a:rPr lang="ja-JP" altLang="en-US" dirty="0" smtClean="0"/>
                  <a:t>問題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𝑄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 smtClean="0"/>
                  <a:t>が言語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</a:t>
                </a:r>
                <a:r>
                  <a:rPr lang="ja-JP" altLang="en-US" dirty="0">
                    <a:solidFill>
                      <a:schemeClr val="accent2"/>
                    </a:solidFill>
                  </a:rPr>
                  <a:t>認識する</a:t>
                </a:r>
                <a:endParaRPr lang="en-US" altLang="ja-JP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lang="ja-JP" altLang="en-US" dirty="0" smtClean="0"/>
                  <a:t>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/>
                  <a:t>が任意</a:t>
                </a:r>
                <a:r>
                  <a:rPr lang="ja-JP" altLang="en-US" dirty="0"/>
                  <a:t>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</a:t>
                </a:r>
                <a:endParaRPr lang="en-US" altLang="ja-JP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69160"/>
                <a:ext cx="8229600" cy="1800200"/>
              </a:xfrm>
              <a:blipFill rotWithShape="1">
                <a:blip r:embed="rId14"/>
                <a:stretch>
                  <a:fillRect l="-1704" t="-108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𝑄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8578"/>
                <a:ext cx="956678" cy="535566"/>
              </a:xfrm>
              <a:prstGeom prst="rect">
                <a:avLst/>
              </a:prstGeom>
              <a:blipFill rotWithShape="1">
                <a:blip r:embed="rId15"/>
                <a:stretch>
                  <a:fillRect l="-9317" r="-8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右矢印 138"/>
          <p:cNvSpPr/>
          <p:nvPr/>
        </p:nvSpPr>
        <p:spPr>
          <a:xfrm>
            <a:off x="7884368" y="3851043"/>
            <a:ext cx="360040" cy="298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275353" y="3755528"/>
                <a:ext cx="755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53" y="3755528"/>
                <a:ext cx="755576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2439" r="-11382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2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実数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935504"/>
                <a:ext cx="3888432" cy="676671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3.14159236⋯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935504"/>
                <a:ext cx="3888432" cy="676671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923928" y="2404264"/>
                <a:ext cx="1296144" cy="7920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04264"/>
                <a:ext cx="1296144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曲線コネクタ 5"/>
          <p:cNvCxnSpPr>
            <a:stCxn id="4" idx="0"/>
          </p:cNvCxnSpPr>
          <p:nvPr/>
        </p:nvCxnSpPr>
        <p:spPr>
          <a:xfrm rot="5400000" flipH="1" flipV="1">
            <a:off x="4539171" y="1579347"/>
            <a:ext cx="857746" cy="792088"/>
          </a:xfrm>
          <a:prstGeom prst="curvedConnector3">
            <a:avLst/>
          </a:prstGeom>
          <a:ln cap="flat">
            <a:tailEnd type="diamond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619672" y="3429000"/>
            <a:ext cx="590465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 smtClean="0"/>
              <a:t>実数のサイズは無限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符号化</a:t>
            </a:r>
            <a:r>
              <a:rPr lang="ja-JP" altLang="en-US" sz="2000" dirty="0" smtClean="0"/>
              <a:t>できない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機械が正確な値を読み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知ることはできない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機械</a:t>
            </a:r>
            <a:r>
              <a:rPr lang="ja-JP" altLang="en-US" sz="2000" dirty="0" smtClean="0"/>
              <a:t>が正確な値を書くこと</a:t>
            </a:r>
            <a:r>
              <a:rPr lang="ja-JP" altLang="en-US" sz="2000" dirty="0"/>
              <a:t>は</a:t>
            </a:r>
            <a:r>
              <a:rPr lang="ja-JP" altLang="en-US" sz="2000" dirty="0" smtClean="0"/>
              <a:t>できない</a:t>
            </a:r>
            <a:endParaRPr lang="en-US" altLang="ja-JP" sz="20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629233" y="5228204"/>
            <a:ext cx="4824536" cy="1242138"/>
            <a:chOff x="2915816" y="5499230"/>
            <a:chExt cx="4824536" cy="1242138"/>
          </a:xfrm>
        </p:grpSpPr>
        <p:sp>
          <p:nvSpPr>
            <p:cNvPr id="14" name="正方形/長方形 13"/>
            <p:cNvSpPr/>
            <p:nvPr/>
          </p:nvSpPr>
          <p:spPr>
            <a:xfrm>
              <a:off x="2915816" y="5805264"/>
              <a:ext cx="4824536" cy="9361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ja-JP" sz="2400" dirty="0" smtClean="0"/>
            </a:p>
            <a:p>
              <a:r>
                <a:rPr lang="ja-JP" altLang="en-US" sz="2400" dirty="0" smtClean="0"/>
                <a:t>近似値</a:t>
              </a:r>
              <a:r>
                <a:rPr lang="en-US" altLang="ja-JP" sz="2400" dirty="0" smtClean="0"/>
                <a:t>(</a:t>
              </a:r>
              <a:r>
                <a:rPr lang="ja-JP" altLang="en-US" sz="2400" dirty="0" smtClean="0"/>
                <a:t>を与える関数</a:t>
              </a:r>
              <a:r>
                <a:rPr lang="en-US" altLang="ja-JP" sz="2400" dirty="0" smtClean="0"/>
                <a:t>)</a:t>
              </a:r>
              <a:r>
                <a:rPr lang="ja-JP" altLang="en-US" sz="2400" dirty="0" smtClean="0"/>
                <a:t>で実数を表現</a:t>
              </a:r>
              <a:endParaRPr kumimoji="1" lang="ja-JP" altLang="en-US" sz="2400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059832" y="5499230"/>
              <a:ext cx="1368152" cy="6120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解決策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6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889</Words>
  <Application>Microsoft Office PowerPoint</Application>
  <PresentationFormat>画面に合わせる (4:3)</PresentationFormat>
  <Paragraphs>158</Paragraphs>
  <Slides>13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ボツスライド</vt:lpstr>
      <vt:lpstr>離散初期値問題[河村 ‘10]</vt:lpstr>
      <vt:lpstr>背景 計算理論解析(Computable Analysis)</vt:lpstr>
      <vt:lpstr>リプシッツ条件の場合[河村10]</vt:lpstr>
      <vt:lpstr>離散初期値問題[河村 ‘10]</vt:lpstr>
      <vt:lpstr>離散初期値問題[河村 ‘10]</vt:lpstr>
      <vt:lpstr>離散初期値問題[河村 ‘10]</vt:lpstr>
      <vt:lpstr>離散初期値問題[河村 ‘10]</vt:lpstr>
      <vt:lpstr>実数</vt:lpstr>
      <vt:lpstr>実数の名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</dc:creator>
  <cp:lastModifiedBy>Hiroyuki</cp:lastModifiedBy>
  <cp:revision>71</cp:revision>
  <dcterms:created xsi:type="dcterms:W3CDTF">2012-01-25T16:39:07Z</dcterms:created>
  <dcterms:modified xsi:type="dcterms:W3CDTF">2012-01-27T08:44:25Z</dcterms:modified>
</cp:coreProperties>
</file>