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76" r:id="rId3"/>
    <p:sldId id="307" r:id="rId4"/>
    <p:sldId id="304" r:id="rId5"/>
    <p:sldId id="277" r:id="rId6"/>
    <p:sldId id="323" r:id="rId7"/>
    <p:sldId id="312" r:id="rId8"/>
    <p:sldId id="315" r:id="rId9"/>
    <p:sldId id="313" r:id="rId10"/>
    <p:sldId id="293" r:id="rId11"/>
    <p:sldId id="262" r:id="rId12"/>
    <p:sldId id="264" r:id="rId13"/>
    <p:sldId id="324" r:id="rId14"/>
    <p:sldId id="327" r:id="rId15"/>
    <p:sldId id="311" r:id="rId16"/>
    <p:sldId id="266" r:id="rId17"/>
    <p:sldId id="328" r:id="rId18"/>
    <p:sldId id="330" r:id="rId19"/>
    <p:sldId id="329" r:id="rId20"/>
    <p:sldId id="320" r:id="rId21"/>
    <p:sldId id="316" r:id="rId22"/>
    <p:sldId id="317" r:id="rId23"/>
    <p:sldId id="318" r:id="rId24"/>
    <p:sldId id="322" r:id="rId25"/>
    <p:sldId id="319" r:id="rId26"/>
    <p:sldId id="321" r:id="rId27"/>
    <p:sldId id="268" r:id="rId28"/>
    <p:sldId id="271" r:id="rId29"/>
    <p:sldId id="272" r:id="rId30"/>
    <p:sldId id="273" r:id="rId31"/>
    <p:sldId id="27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 autoAdjust="0"/>
    <p:restoredTop sz="94331" autoAdjust="0"/>
  </p:normalViewPr>
  <p:slideViewPr>
    <p:cSldViewPr>
      <p:cViewPr>
        <p:scale>
          <a:sx n="75" d="100"/>
          <a:sy n="75" d="100"/>
        </p:scale>
        <p:origin x="-58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7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0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5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8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40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3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g,h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の範囲は削除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9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80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00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89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5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6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47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49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501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11" Type="http://schemas.openxmlformats.org/officeDocument/2006/relationships/image" Target="../media/image51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3.png"/><Relationship Id="rId18" Type="http://schemas.openxmlformats.org/officeDocument/2006/relationships/image" Target="../media/image430.png"/><Relationship Id="rId7" Type="http://schemas.openxmlformats.org/officeDocument/2006/relationships/image" Target="../media/image501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52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3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55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54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8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56.png"/><Relationship Id="rId22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18" Type="http://schemas.openxmlformats.org/officeDocument/2006/relationships/image" Target="../media/image62.png"/><Relationship Id="rId3" Type="http://schemas.openxmlformats.org/officeDocument/2006/relationships/image" Target="../media/image60.png"/><Relationship Id="rId21" Type="http://schemas.openxmlformats.org/officeDocument/2006/relationships/image" Target="../media/image64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17" Type="http://schemas.openxmlformats.org/officeDocument/2006/relationships/image" Target="../media/image550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24" Type="http://schemas.openxmlformats.org/officeDocument/2006/relationships/image" Target="../media/image66.png"/><Relationship Id="rId15" Type="http://schemas.openxmlformats.org/officeDocument/2006/relationships/image" Target="../media/image530.png"/><Relationship Id="rId23" Type="http://schemas.openxmlformats.org/officeDocument/2006/relationships/image" Target="../media/image65.png"/><Relationship Id="rId10" Type="http://schemas.openxmlformats.org/officeDocument/2006/relationships/image" Target="../media/image480.png"/><Relationship Id="rId19" Type="http://schemas.openxmlformats.org/officeDocument/2006/relationships/image" Target="../media/image58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な常微分方程式の計算量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2495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2012 </a:t>
            </a:r>
            <a:r>
              <a:rPr lang="ja-JP" altLang="en-US" dirty="0" smtClean="0"/>
              <a:t>冬の</a:t>
            </a:r>
            <a:r>
              <a:rPr lang="en-US" altLang="ja-JP" dirty="0" smtClean="0"/>
              <a:t>LA</a:t>
            </a:r>
            <a:r>
              <a:rPr lang="ja-JP" altLang="en-US" dirty="0" smtClean="0"/>
              <a:t>シンポジウム  </a:t>
            </a:r>
            <a:r>
              <a:rPr lang="en-US" altLang="ja-JP" dirty="0" smtClean="0"/>
              <a:t>2011/1/31</a:t>
            </a:r>
          </a:p>
          <a:p>
            <a:r>
              <a:rPr lang="ja-JP" altLang="en-US" dirty="0" smtClean="0"/>
              <a:t>◎ </a:t>
            </a:r>
            <a:r>
              <a:rPr lang="ja-JP" altLang="en-US" dirty="0"/>
              <a:t>太田浩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</a:t>
            </a:r>
            <a:r>
              <a:rPr lang="ja-JP" altLang="en-US" dirty="0"/>
              <a:t>河村彰星 </a:t>
            </a:r>
            <a:r>
              <a:rPr lang="en-US" altLang="ja-JP" dirty="0"/>
              <a:t>(</a:t>
            </a:r>
            <a:r>
              <a:rPr lang="ja-JP" altLang="en-US" dirty="0"/>
              <a:t>東京</a:t>
            </a:r>
            <a:r>
              <a:rPr lang="ja-JP" altLang="en-US" dirty="0" smtClean="0"/>
              <a:t>大学</a:t>
            </a:r>
            <a:r>
              <a:rPr lang="en-US" altLang="ja-JP" dirty="0" smtClean="0"/>
              <a:t>),</a:t>
            </a:r>
          </a:p>
          <a:p>
            <a:r>
              <a:rPr lang="en-US" altLang="ja-JP" dirty="0" smtClean="0"/>
              <a:t> </a:t>
            </a:r>
            <a:r>
              <a:rPr lang="ja-JP" altLang="en-US" dirty="0"/>
              <a:t>マルチン・ツィーグラー </a:t>
            </a:r>
            <a:r>
              <a:rPr lang="en-US" altLang="ja-JP" dirty="0" smtClean="0"/>
              <a:t>, </a:t>
            </a:r>
            <a:r>
              <a:rPr lang="ja-JP" altLang="en-US" dirty="0"/>
              <a:t>カルステン・</a:t>
            </a:r>
            <a:r>
              <a:rPr lang="ja-JP" altLang="en-US" dirty="0" smtClean="0"/>
              <a:t>レースニク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(</a:t>
            </a:r>
            <a:r>
              <a:rPr lang="ja-JP" altLang="en-US" dirty="0"/>
              <a:t>ダルムシュタット工科大学 </a:t>
            </a:r>
            <a:r>
              <a:rPr lang="en-US" altLang="ja-JP" dirty="0"/>
              <a:t>)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6507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5"/>
    </mc:Choice>
    <mc:Fallback xmlns="">
      <p:transition spd="slow" advTm="104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例：足し算は多項式時間計算可能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779912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雲 28"/>
              <p:cNvSpPr/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雲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3116100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3889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>
            <a:off x="4716016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5082776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5550565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5"/>
    </mc:Choice>
    <mc:Fallback xmlns="">
      <p:transition spd="slow" advTm="3650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</a:t>
            </a:r>
            <a:r>
              <a:rPr lang="ja-JP" altLang="en-US" dirty="0" smtClean="0"/>
              <a:t>困難性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20869" y="2225908"/>
                <a:ext cx="4618856" cy="41748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800" b="0" dirty="0" smtClean="0"/>
                  <a:t>言語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ja-JP" altLang="en-US" sz="2800" dirty="0" smtClean="0"/>
                  <a:t> は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に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還元可能</a:t>
                </a:r>
                <a:r>
                  <a:rPr kumimoji="1" lang="ja-JP" altLang="en-US" sz="2800" dirty="0" smtClean="0"/>
                  <a:t>⇔</a:t>
                </a:r>
                <a:endParaRPr kumimoji="1" lang="en-US" altLang="ja-JP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を計算する機械を用いて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𝑢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を計算可能</a:t>
                </a:r>
                <a:endParaRPr kumimoji="1" lang="en-US" altLang="ja-JP" sz="2800" dirty="0" smtClean="0"/>
              </a:p>
              <a:p>
                <a:pPr marL="0" indent="0">
                  <a:buNone/>
                </a:pPr>
                <a:endParaRPr lang="en-US" altLang="ja-JP" sz="2800" dirty="0" smtClean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/>
                  <a:t>が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sz="2800" dirty="0" smtClean="0"/>
                  <a:t>⇔任意の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𝐿</m:t>
                    </m:r>
                    <m:r>
                      <a:rPr lang="en-US" altLang="ja-JP" sz="2800" b="0" i="1" smtClean="0">
                        <a:latin typeface="Cambria Math"/>
                      </a:rPr>
                      <m:t>∈</m:t>
                    </m:r>
                    <m:r>
                      <a:rPr lang="en-US" altLang="ja-JP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/>
                  <a:t> について</a:t>
                </a:r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sz="2800" dirty="0"/>
                  <a:t> が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800" dirty="0"/>
                  <a:t> に還元可能</a:t>
                </a:r>
                <a:r>
                  <a:rPr lang="en-US" altLang="ja-JP" sz="2800" dirty="0" smtClean="0"/>
                  <a:t>.</a:t>
                </a:r>
              </a:p>
              <a:p>
                <a:pPr marL="0" indent="0">
                  <a:buNone/>
                </a:pPr>
                <a:endParaRPr kumimoji="1"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69" y="2225908"/>
                <a:ext cx="4618856" cy="4174895"/>
              </a:xfrm>
              <a:blipFill rotWithShape="1">
                <a:blip r:embed="rId5"/>
                <a:stretch>
                  <a:fillRect l="-2770" t="-2044" r="-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Hiroyuki\My Dropbox\workspace\la\image\completeness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225908"/>
            <a:ext cx="4680520" cy="33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59"/>
    </mc:Choice>
    <mc:Fallback xmlns="">
      <p:transition spd="slow" advTm="579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実関数に対する操作の難しさ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altLang="ja-JP" sz="2800" b="0" dirty="0" smtClean="0"/>
              </a:p>
              <a:p>
                <a:pPr algn="ctr"/>
                <a:r>
                  <a:rPr lang="ja-JP" altLang="en-US" sz="2800" dirty="0" smtClean="0"/>
                  <a:t>複雑</a:t>
                </a:r>
                <a:r>
                  <a:rPr lang="en-US" altLang="ja-JP" sz="2800" dirty="0" smtClean="0"/>
                  <a:t>?</a:t>
                </a:r>
              </a:p>
              <a:p>
                <a:pPr algn="ctr"/>
                <a:r>
                  <a:rPr lang="en-US" altLang="ja-JP" sz="2800" dirty="0" smtClean="0"/>
                  <a:t>(P, NP, PSPACE)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3059832" y="2924944"/>
            <a:ext cx="2845242" cy="23762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400" dirty="0" smtClean="0"/>
              <a:t>操作</a:t>
            </a:r>
            <a:endParaRPr kumimoji="1" lang="en-US" altLang="ja-JP" sz="4400" dirty="0" smtClean="0"/>
          </a:p>
          <a:p>
            <a:pPr algn="ctr"/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微分</a:t>
            </a:r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積分</a:t>
            </a:r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最大化</a:t>
            </a:r>
            <a:endParaRPr kumimoji="1" lang="en-US" altLang="ja-JP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ja-JP" altLang="en-US" sz="2400" b="1" u="sng" dirty="0"/>
              <a:t>常微分</a:t>
            </a:r>
            <a:r>
              <a:rPr lang="ja-JP" altLang="en-US" sz="2400" b="1" u="sng" dirty="0" smtClean="0"/>
              <a:t>方程式</a:t>
            </a:r>
            <a:endParaRPr lang="en-US" altLang="ja-JP" sz="2400" b="1" u="sng" dirty="0" smtClean="0"/>
          </a:p>
          <a:p>
            <a:pPr algn="ctr"/>
            <a:r>
              <a:rPr kumimoji="1" lang="ja-JP" altLang="en-US" sz="2400" dirty="0">
                <a:solidFill>
                  <a:schemeClr val="bg1">
                    <a:lumMod val="75000"/>
                  </a:schemeClr>
                </a:solidFill>
              </a:rPr>
              <a:t>偏微分方程式</a:t>
            </a:r>
          </a:p>
        </p:txBody>
      </p:sp>
      <p:sp>
        <p:nvSpPr>
          <p:cNvPr id="8" name="右矢印 7"/>
          <p:cNvSpPr/>
          <p:nvPr/>
        </p:nvSpPr>
        <p:spPr>
          <a:xfrm>
            <a:off x="5796136" y="3285282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ja-JP" sz="2800" dirty="0" smtClean="0"/>
              </a:p>
              <a:p>
                <a:pPr algn="ctr"/>
                <a:r>
                  <a:rPr lang="ja-JP" altLang="en-US" sz="2800" dirty="0" smtClean="0"/>
                  <a:t>単純</a:t>
                </a:r>
                <a:endParaRPr lang="en-US" altLang="ja-JP" sz="2800" dirty="0" smtClean="0"/>
              </a:p>
              <a:p>
                <a:pPr algn="ctr"/>
                <a:r>
                  <a:rPr lang="en-US" altLang="ja-JP" sz="2800" dirty="0"/>
                  <a:t>(</a:t>
                </a:r>
                <a:r>
                  <a:rPr lang="ja-JP" altLang="en-US" sz="2800" dirty="0"/>
                  <a:t>多項式</a:t>
                </a:r>
                <a:r>
                  <a:rPr lang="ja-JP" altLang="en-US" sz="2800" dirty="0" smtClean="0"/>
                  <a:t>時間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>
            <a:off x="2664148" y="3358253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41205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01"/>
    </mc:Choice>
    <mc:Fallback xmlns="">
      <p:transition spd="slow" advTm="7060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常微分方程式の計算量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8509"/>
              </p:ext>
            </p:extLst>
          </p:nvPr>
        </p:nvGraphicFramePr>
        <p:xfrm>
          <a:off x="1209429" y="3561333"/>
          <a:ext cx="792087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218"/>
                <a:gridCol w="2113375"/>
                <a:gridCol w="2889286"/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制限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上界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下界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err="1" smtClean="0"/>
                        <a:t>なし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–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計算不可能</a:t>
                      </a:r>
                      <a:r>
                        <a:rPr kumimoji="1" lang="en-US" altLang="ja-JP" sz="2000" dirty="0" smtClean="0"/>
                        <a:t>[Aberth71]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リプシッツ条件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83]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ja-JP" altLang="en-US" sz="2000" dirty="0" smtClean="0"/>
                        <a:t>困難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河村</a:t>
                      </a:r>
                      <a:r>
                        <a:rPr kumimoji="1" lang="en-US" altLang="ja-JP" sz="2000" dirty="0" smtClean="0"/>
                        <a:t>10]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解析的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,Friedman88]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smtClean="0"/>
                        <a:t> – </a:t>
                      </a:r>
                      <a:endParaRPr kumimoji="1" lang="ja-JP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常微分方程式の計算量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89086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回連続的微分可能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回連続的微分可能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</a:t>
                          </a:r>
                          <a:r>
                            <a:rPr kumimoji="1" lang="en-US" altLang="ja-JP" sz="2400" dirty="0" smtClean="0"/>
                            <a:t>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89086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84000" r="-171399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84000" r="-171399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</a:t>
                          </a:r>
                          <a:r>
                            <a:rPr kumimoji="1" lang="en-US" altLang="ja-JP" sz="2400" dirty="0" smtClean="0"/>
                            <a:t>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5796136" y="5941256"/>
            <a:ext cx="3024336" cy="792088"/>
          </a:xfrm>
          <a:prstGeom prst="wedgeEllipseCallout">
            <a:avLst>
              <a:gd name="adj1" fmla="val -11352"/>
              <a:gd name="adj2" fmla="val -793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 = PSPACE?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99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滑らかな常微分方程式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8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2"/>
    </mc:Choice>
    <mc:Fallback xmlns="">
      <p:transition spd="slow" advTm="58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556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r>
                      <a:rPr kumimoji="1" lang="en-US" altLang="ja-JP" b="0" i="1" smtClean="0">
                        <a:latin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r>
                      <a:rPr kumimoji="1" lang="en-US" altLang="ja-JP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i="1">
                        <a:latin typeface="Cambria Math"/>
                      </a:rPr>
                      <m:t>(</m:t>
                    </m:r>
                    <m:r>
                      <a:rPr lang="en-US" altLang="ja-JP" i="1">
                        <a:latin typeface="Cambria Math"/>
                      </a:rPr>
                      <m:t>𝑡</m:t>
                    </m:r>
                    <m:r>
                      <a:rPr lang="en-US" altLang="ja-JP" i="1">
                        <a:latin typeface="Cambria Math"/>
                      </a:rPr>
                      <m:t>,</m:t>
                    </m:r>
                    <m:r>
                      <a:rPr lang="en-US" altLang="ja-JP" i="1">
                        <a:latin typeface="Cambria Math"/>
                      </a:rPr>
                      <m:t>𝑦</m:t>
                    </m:r>
                    <m:r>
                      <a:rPr lang="en-US" altLang="ja-JP" i="1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回連続的微分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可能</a:t>
                </a:r>
                <a:r>
                  <a:rPr lang="ja-JP" altLang="en-US" dirty="0" smtClean="0"/>
                  <a:t>⇔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b="0" dirty="0" smtClean="0"/>
                  <a:t>階までの全ての偏導関数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000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ja-JP" b="0" dirty="0" smtClean="0"/>
                  <a:t> </a:t>
                </a:r>
                <a:r>
                  <a:rPr lang="ja-JP" altLang="en-US" b="0" dirty="0" err="1" smtClean="0"/>
                  <a:t>が存</a:t>
                </a:r>
                <a:r>
                  <a:rPr lang="ja-JP" altLang="en-US" b="0" dirty="0" smtClean="0"/>
                  <a:t>在し連続</a:t>
                </a:r>
                <a:r>
                  <a:rPr lang="en-US" altLang="ja-JP" b="0" dirty="0" smtClean="0"/>
                  <a:t>.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556992"/>
              </a:xfrm>
              <a:blipFill rotWithShape="1">
                <a:blip r:embed="rId5"/>
                <a:stretch>
                  <a:fillRect l="-1852" r="-1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92"/>
    </mc:Choice>
    <mc:Fallback xmlns="">
      <p:transition spd="slow" advTm="8689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証明の方針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河村の論文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r>
              <a:rPr lang="ja-JP" altLang="en-US" dirty="0" smtClean="0"/>
              <a:t>と同じ方針をたどる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常</a:t>
            </a:r>
            <a:r>
              <a:rPr kumimoji="1" lang="ja-JP" altLang="en-US" dirty="0">
                <a:solidFill>
                  <a:srgbClr val="FF0000"/>
                </a:solidFill>
              </a:rPr>
              <a:t>微分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方程式の離散バージョン</a:t>
            </a:r>
            <a:r>
              <a:rPr kumimoji="1" lang="ja-JP" altLang="en-US" dirty="0" smtClean="0"/>
              <a:t>を構成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離散</a:t>
            </a:r>
            <a:r>
              <a:rPr lang="ja-JP" altLang="en-US" dirty="0" smtClean="0"/>
              <a:t>バージョンが</a:t>
            </a:r>
            <a:r>
              <a:rPr lang="en-US" altLang="ja-JP" dirty="0" smtClean="0"/>
              <a:t>PSPACE</a:t>
            </a:r>
            <a:r>
              <a:rPr lang="ja-JP" altLang="en-US" dirty="0" smtClean="0"/>
              <a:t>困難で有ることを証明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離散バージョンを滑らかな関数で模倣可能であることを証明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7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離散初期値問題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61662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dirty="0" smtClean="0"/>
                  <a:t>インスタンス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𝑄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/>
                  <a:t>定数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 smtClean="0"/>
                  <a:t>関数族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→{−1, 0, 1}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は多項式時間関数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/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=0,   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0, </m:t>
                        </m:r>
                        <m:r>
                          <a:rPr lang="en-US" altLang="ja-JP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/>
                        </a:solidFill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2"/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 smtClean="0"/>
                  <a:t>離散初期値問題</a:t>
                </a:r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を</a:t>
                </a:r>
                <a:r>
                  <a:rPr kumimoji="1" lang="ja-JP" altLang="en-US" b="0" dirty="0" smtClean="0">
                    <a:solidFill>
                      <a:schemeClr val="accent2"/>
                    </a:solidFill>
                  </a:rPr>
                  <a:t>認識す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kumimoji="1" lang="ja-JP" altLang="en-US" b="0" dirty="0"/>
                  <a:t>任意</a:t>
                </a:r>
                <a:r>
                  <a:rPr kumimoji="1" lang="ja-JP" altLang="en-US" b="0" dirty="0" smtClean="0"/>
                  <a:t>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で </a:t>
                </a:r>
                <a:endParaRPr kumimoji="1" lang="en-US" altLang="ja-JP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616624"/>
              </a:xfrm>
              <a:blipFill rotWithShape="1">
                <a:blip r:embed="rId3"/>
                <a:stretch>
                  <a:fillRect l="-889" t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2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離散初期値問題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61662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dirty="0" smtClean="0"/>
                  <a:t>インスタンス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𝑄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/>
                  <a:t>定数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 smtClean="0"/>
                  <a:t>関数族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→{−1, 0, 1}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は多項式時間関数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/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kumimoji="1" lang="en-US" altLang="ja-JP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0, </m:t>
                        </m:r>
                        <m:r>
                          <a:rPr lang="en-US" altLang="ja-JP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  <a:p>
                <a:pPr lvl="2"/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/>
                  <a:t>離散初期値問題</a:t>
                </a:r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を</a:t>
                </a:r>
                <a:r>
                  <a:rPr kumimoji="1" lang="ja-JP" altLang="en-US" b="0" dirty="0" smtClean="0">
                    <a:solidFill>
                      <a:schemeClr val="accent2"/>
                    </a:solidFill>
                  </a:rPr>
                  <a:t>認識す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kumimoji="1" lang="ja-JP" altLang="en-US" b="0" dirty="0"/>
                  <a:t>任意</a:t>
                </a:r>
                <a:r>
                  <a:rPr kumimoji="1" lang="ja-JP" altLang="en-US" b="0" dirty="0" smtClean="0"/>
                  <a:t>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で </a:t>
                </a:r>
                <a:endParaRPr kumimoji="1" lang="en-US" altLang="ja-JP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616624"/>
              </a:xfrm>
              <a:blipFill rotWithShape="1">
                <a:blip r:embed="rId3"/>
                <a:stretch>
                  <a:fillRect l="-889" t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形吹き出し 3"/>
              <p:cNvSpPr/>
              <p:nvPr/>
            </p:nvSpPr>
            <p:spPr>
              <a:xfrm>
                <a:off x="2339752" y="2420888"/>
                <a:ext cx="2160240" cy="936104"/>
              </a:xfrm>
              <a:prstGeom prst="wedgeEllipseCallout">
                <a:avLst>
                  <a:gd name="adj1" fmla="val -52579"/>
                  <a:gd name="adj2" fmla="val 64535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円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160240" cy="936104"/>
              </a:xfrm>
              <a:prstGeom prst="wedgeEllipseCallout">
                <a:avLst>
                  <a:gd name="adj1" fmla="val -52579"/>
                  <a:gd name="adj2" fmla="val 64535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形吹き出し 4"/>
              <p:cNvSpPr/>
              <p:nvPr/>
            </p:nvSpPr>
            <p:spPr>
              <a:xfrm>
                <a:off x="4716016" y="4725144"/>
                <a:ext cx="3312368" cy="720080"/>
              </a:xfrm>
              <a:prstGeom prst="wedgeEllipseCallout">
                <a:avLst>
                  <a:gd name="adj1" fmla="val -44642"/>
                  <a:gd name="adj2" fmla="val -555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円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725144"/>
                <a:ext cx="3312368" cy="720080"/>
              </a:xfrm>
              <a:prstGeom prst="wedgeEllipseCallout">
                <a:avLst>
                  <a:gd name="adj1" fmla="val -44642"/>
                  <a:gd name="adj2" fmla="val -5553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方程式の難しさの解析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"/>
    </mc:Choice>
    <mc:Fallback xmlns="">
      <p:transition spd="slow" advTm="302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42101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20"/>
    </mc:Choice>
    <mc:Fallback xmlns="">
      <p:transition spd="slow" advTm="10022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4"/>
    </mc:Choice>
    <mc:Fallback xmlns="">
      <p:transition spd="slow" advTm="599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185123" y="1395535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5"/>
    </mc:Choice>
    <mc:Fallback xmlns="">
      <p:transition spd="slow" advTm="4106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"/>
    </mc:Choice>
    <mc:Fallback xmlns="">
      <p:transition spd="slow" advTm="180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3156914" y="295060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0"/>
    </mc:Choice>
    <mc:Fallback xmlns="">
      <p:transition spd="slow" advTm="271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/>
          <p:cNvSpPr/>
          <p:nvPr/>
        </p:nvSpPr>
        <p:spPr>
          <a:xfrm>
            <a:off x="4644008" y="2378092"/>
            <a:ext cx="585164" cy="5799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6686475" y="2930695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34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4664" y="4409729"/>
                <a:ext cx="8229600" cy="2448271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Cambria Math"/>
                  </a:rPr>
                  <a:t>(</a:t>
                </a:r>
                <a:r>
                  <a:rPr lang="ja-JP" altLang="en-US" dirty="0" smtClean="0">
                    <a:latin typeface="Cambria Math"/>
                  </a:rPr>
                  <a:t>多項式深さ</a:t>
                </a:r>
                <a:r>
                  <a:rPr lang="en-US" altLang="ja-JP" dirty="0" smtClean="0">
                    <a:latin typeface="Cambria Math"/>
                  </a:rPr>
                  <a:t>)</a:t>
                </a:r>
                <a:r>
                  <a:rPr lang="ja-JP" altLang="en-US" dirty="0" smtClean="0">
                    <a:latin typeface="Cambria Math"/>
                  </a:rPr>
                  <a:t>離散初期値問題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/>
                          </a:rPr>
                          <m:t>poly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言語のクラス</a:t>
                </a:r>
                <a:r>
                  <a:rPr lang="en-US" altLang="ja-JP" dirty="0" smtClean="0">
                    <a:latin typeface="Cambria Math"/>
                  </a:rPr>
                  <a:t>: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(poly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)</a:t>
                </a:r>
                <a:r>
                  <a:rPr lang="en-US" altLang="ja-JP" dirty="0" smtClean="0">
                    <a:latin typeface="Cambria Math"/>
                  </a:rPr>
                  <a:t>=PSPACE</a:t>
                </a:r>
                <a:endParaRPr kumimoji="1" lang="en-US" altLang="ja-JP" b="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  <a:latin typeface="Cambria Math"/>
                  </a:rPr>
                  <a:t>対数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深さ</a:t>
                </a:r>
                <a:r>
                  <a:rPr lang="ja-JP" altLang="en-US" dirty="0" smtClean="0">
                    <a:latin typeface="Cambria Math"/>
                  </a:rPr>
                  <a:t>離散初期値問題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latin typeface="Cambria Math"/>
                              </a:rPr>
                              <m:t>log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言語のクラス</a:t>
                </a:r>
                <a:r>
                  <a:rPr lang="en-US" altLang="ja-JP" dirty="0" smtClean="0">
                    <a:latin typeface="Cambria Math"/>
                  </a:rPr>
                  <a:t>: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(log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)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64" y="4409729"/>
                <a:ext cx="8229600" cy="2448271"/>
              </a:xfrm>
              <a:blipFill rotWithShape="1">
                <a:blip r:embed="rId3"/>
                <a:stretch>
                  <a:fillRect l="-1630" t="-4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552231" y="486059"/>
            <a:ext cx="6872281" cy="3209624"/>
            <a:chOff x="149841" y="1366048"/>
            <a:chExt cx="7611085" cy="3636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403648" y="1414503"/>
                  <a:ext cx="977252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(0,0)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1414503"/>
                  <a:ext cx="977252" cy="5355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1403648" y="1941081"/>
                  <a:ext cx="977252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(1,0)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1941081"/>
                  <a:ext cx="977252" cy="5355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1403648" y="3717437"/>
                  <a:ext cx="977252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/>
                          </a:rPr>
                          <m:t>(</m:t>
                        </m:r>
                        <m:r>
                          <a:rPr lang="en-US" altLang="ja-JP" sz="1600" i="1">
                            <a:latin typeface="Cambria Math"/>
                          </a:rPr>
                          <m:t>𝑃</m:t>
                        </m:r>
                        <m:r>
                          <a:rPr lang="en-US" altLang="ja-JP" sz="1600" i="1">
                            <a:latin typeface="Cambria Math"/>
                          </a:rPr>
                          <m:t>,0)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3717437"/>
                  <a:ext cx="977252" cy="5355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1403648" y="2476647"/>
                  <a:ext cx="977252" cy="5355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(2,0)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2476647"/>
                  <a:ext cx="977252" cy="5355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895242" y="1415644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(0,1)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1415644"/>
                  <a:ext cx="956678" cy="53556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2895242" y="1942222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(1,1)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1942222"/>
                  <a:ext cx="956678" cy="53556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2895242" y="3718578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/>
                          </a:rPr>
                          <m:t>(</m:t>
                        </m:r>
                        <m:r>
                          <a:rPr lang="en-US" altLang="ja-JP" sz="1600" i="1">
                            <a:latin typeface="Cambria Math"/>
                          </a:rPr>
                          <m:t>𝑃</m:t>
                        </m:r>
                        <m:r>
                          <a:rPr lang="en-US" altLang="ja-JP" sz="1600" i="1">
                            <a:latin typeface="Cambria Math"/>
                          </a:rPr>
                          <m:t>,1)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3718578"/>
                  <a:ext cx="956678" cy="53556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106" r="-12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2895242" y="2477788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(2,1)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2" y="2477788"/>
                  <a:ext cx="956678" cy="53556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コネクタ 12"/>
            <p:cNvCxnSpPr/>
            <p:nvPr/>
          </p:nvCxnSpPr>
          <p:spPr>
            <a:xfrm>
              <a:off x="1892274" y="3138200"/>
              <a:ext cx="0" cy="472124"/>
            </a:xfrm>
            <a:prstGeom prst="line">
              <a:avLst/>
            </a:prstGeom>
            <a:ln w="1270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3"/>
            </p:cNvCxnSpPr>
            <p:nvPr/>
          </p:nvCxnSpPr>
          <p:spPr>
            <a:xfrm>
              <a:off x="2380900" y="2208864"/>
              <a:ext cx="282889" cy="536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8" idx="3"/>
              <a:endCxn id="12" idx="1"/>
            </p:cNvCxnSpPr>
            <p:nvPr/>
          </p:nvCxnSpPr>
          <p:spPr>
            <a:xfrm>
              <a:off x="2380899" y="274443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3"/>
              <a:endCxn id="11" idx="1"/>
            </p:cNvCxnSpPr>
            <p:nvPr/>
          </p:nvCxnSpPr>
          <p:spPr>
            <a:xfrm>
              <a:off x="2380899" y="398522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</p:cNvCxnSpPr>
            <p:nvPr/>
          </p:nvCxnSpPr>
          <p:spPr>
            <a:xfrm>
              <a:off x="2380900" y="1682286"/>
              <a:ext cx="282889" cy="519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6" idx="3"/>
              <a:endCxn id="10" idx="1"/>
            </p:cNvCxnSpPr>
            <p:nvPr/>
          </p:nvCxnSpPr>
          <p:spPr>
            <a:xfrm>
              <a:off x="2380899" y="2208864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5" idx="3"/>
              <a:endCxn id="9" idx="1"/>
            </p:cNvCxnSpPr>
            <p:nvPr/>
          </p:nvCxnSpPr>
          <p:spPr>
            <a:xfrm>
              <a:off x="2380899" y="1682286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380900" y="3013354"/>
              <a:ext cx="0" cy="704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1403648" y="3018259"/>
              <a:ext cx="0" cy="704083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2522344" y="3716867"/>
              <a:ext cx="141444" cy="268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373581" y="3134237"/>
              <a:ext cx="0" cy="472124"/>
            </a:xfrm>
            <a:prstGeom prst="line">
              <a:avLst/>
            </a:prstGeom>
            <a:ln w="1270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895242" y="3012213"/>
              <a:ext cx="0" cy="704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851920" y="3018258"/>
              <a:ext cx="0" cy="704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3856510" y="2203994"/>
              <a:ext cx="282889" cy="536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856509" y="273956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3856509" y="398035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>
              <a:off x="3856510" y="1677416"/>
              <a:ext cx="282889" cy="519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>
              <a:off x="3856509" y="2203994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>
              <a:off x="3856509" y="1677416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>
              <a:off x="3997954" y="3711997"/>
              <a:ext cx="141444" cy="268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正方形/長方形 32"/>
            <p:cNvSpPr/>
            <p:nvPr/>
          </p:nvSpPr>
          <p:spPr>
            <a:xfrm>
              <a:off x="4370852" y="1414503"/>
              <a:ext cx="478339" cy="28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5004048" y="2833753"/>
              <a:ext cx="648072" cy="0"/>
            </a:xfrm>
            <a:prstGeom prst="line">
              <a:avLst/>
            </a:prstGeom>
            <a:ln w="1270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/>
            <p:cNvSpPr/>
            <p:nvPr/>
          </p:nvSpPr>
          <p:spPr>
            <a:xfrm>
              <a:off x="5796136" y="1412565"/>
              <a:ext cx="478339" cy="28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正方形/長方形 35"/>
                <p:cNvSpPr/>
                <p:nvPr/>
              </p:nvSpPr>
              <p:spPr>
                <a:xfrm>
                  <a:off x="6804248" y="1415644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𝑄</m:t>
                            </m:r>
                          </m:sup>
                        </m:sSup>
                        <m:r>
                          <a:rPr kumimoji="1" lang="en-US" altLang="ja-JP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23" name="正方形/長方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1415644"/>
                  <a:ext cx="956678" cy="53556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832" r="-49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/>
                <p:cNvSpPr/>
                <p:nvPr/>
              </p:nvSpPr>
              <p:spPr>
                <a:xfrm>
                  <a:off x="6804248" y="1942222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1,2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𝑄</m:t>
                            </m:r>
                          </m:sup>
                        </m:sSup>
                        <m:r>
                          <a:rPr kumimoji="1" lang="en-US" altLang="ja-JP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24" name="正方形/長方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1942222"/>
                  <a:ext cx="956678" cy="53556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832" r="-49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/>
                <p:cNvSpPr/>
                <p:nvPr/>
              </p:nvSpPr>
              <p:spPr>
                <a:xfrm>
                  <a:off x="6804248" y="3718578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</m:t>
                        </m:r>
                        <m:r>
                          <a:rPr kumimoji="1" lang="en-US" altLang="ja-JP" sz="1600" b="0" i="1" smtClean="0">
                            <a:latin typeface="Cambria Math"/>
                          </a:rPr>
                          <m:t>𝑃</m:t>
                        </m:r>
                        <m:r>
                          <a:rPr kumimoji="1" lang="en-US" altLang="ja-JP" sz="16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𝑄</m:t>
                            </m:r>
                          </m:sup>
                        </m:sSup>
                        <m:r>
                          <a:rPr kumimoji="1" lang="en-US" altLang="ja-JP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38" name="正方形/長方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18578"/>
                  <a:ext cx="956678" cy="5355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219" r="-54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6804248" y="2477788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2,2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𝑄</m:t>
                            </m:r>
                          </m:sup>
                        </m:sSup>
                        <m:r>
                          <a:rPr kumimoji="1" lang="en-US" altLang="ja-JP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26" name="正方形/長方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2477788"/>
                  <a:ext cx="956678" cy="53556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832" r="-49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/>
            <p:cNvCxnSpPr/>
            <p:nvPr/>
          </p:nvCxnSpPr>
          <p:spPr>
            <a:xfrm>
              <a:off x="6289906" y="2208864"/>
              <a:ext cx="282889" cy="536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39" idx="1"/>
            </p:cNvCxnSpPr>
            <p:nvPr/>
          </p:nvCxnSpPr>
          <p:spPr>
            <a:xfrm>
              <a:off x="6289905" y="274443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endCxn id="38" idx="1"/>
            </p:cNvCxnSpPr>
            <p:nvPr/>
          </p:nvCxnSpPr>
          <p:spPr>
            <a:xfrm>
              <a:off x="6289905" y="398522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6289906" y="1682286"/>
              <a:ext cx="282889" cy="519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endCxn id="37" idx="1"/>
            </p:cNvCxnSpPr>
            <p:nvPr/>
          </p:nvCxnSpPr>
          <p:spPr>
            <a:xfrm>
              <a:off x="6289905" y="2208864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endCxn id="36" idx="1"/>
            </p:cNvCxnSpPr>
            <p:nvPr/>
          </p:nvCxnSpPr>
          <p:spPr>
            <a:xfrm>
              <a:off x="6289905" y="1682286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>
              <a:off x="6431350" y="3716867"/>
              <a:ext cx="141444" cy="268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804248" y="3012213"/>
              <a:ext cx="0" cy="704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7760926" y="3022220"/>
              <a:ext cx="0" cy="70408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92582" y="1366048"/>
              <a:ext cx="0" cy="28415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9841" y="2545516"/>
                  <a:ext cx="911626" cy="453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2000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41" y="2545516"/>
                  <a:ext cx="911626" cy="45327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矢印コネクタ 50"/>
            <p:cNvCxnSpPr/>
            <p:nvPr/>
          </p:nvCxnSpPr>
          <p:spPr>
            <a:xfrm>
              <a:off x="1403648" y="4509120"/>
              <a:ext cx="63572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3979226" y="4581128"/>
                  <a:ext cx="911626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46" name="テキスト ボックス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226" y="4581128"/>
                  <a:ext cx="911626" cy="48667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/>
                <p:cNvSpPr/>
                <p:nvPr/>
              </p:nvSpPr>
              <p:spPr>
                <a:xfrm>
                  <a:off x="1403647" y="1950069"/>
                  <a:ext cx="977252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(1,0)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53" name="正方形/長方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7" y="1950069"/>
                  <a:ext cx="977252" cy="53556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/>
                <p:cNvSpPr/>
                <p:nvPr/>
              </p:nvSpPr>
              <p:spPr>
                <a:xfrm>
                  <a:off x="1403647" y="2470512"/>
                  <a:ext cx="977252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(2,0)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7" y="2470512"/>
                  <a:ext cx="977252" cy="53556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グループ化 54"/>
            <p:cNvGrpSpPr/>
            <p:nvPr/>
          </p:nvGrpSpPr>
          <p:grpSpPr>
            <a:xfrm>
              <a:off x="2323036" y="1956242"/>
              <a:ext cx="681505" cy="464423"/>
              <a:chOff x="900166" y="323737"/>
              <a:chExt cx="681505" cy="464423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1042897" y="382534"/>
                <a:ext cx="396045" cy="4056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/>
                  <p:cNvSpPr txBox="1"/>
                  <p:nvPr/>
                </p:nvSpPr>
                <p:spPr>
                  <a:xfrm>
                    <a:off x="900166" y="323737"/>
                    <a:ext cx="68150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テキスト ボックス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166" y="323737"/>
                    <a:ext cx="681505" cy="5232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/>
                <p:cNvSpPr/>
                <p:nvPr/>
              </p:nvSpPr>
              <p:spPr>
                <a:xfrm>
                  <a:off x="2895241" y="2477788"/>
                  <a:ext cx="956678" cy="5355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/>
                          </a:rPr>
                          <m:t>(2,1)</m:t>
                        </m:r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56" name="正方形/長方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41" y="2477788"/>
                  <a:ext cx="956678" cy="53556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/>
            <p:cNvCxnSpPr>
              <a:stCxn id="53" idx="3"/>
            </p:cNvCxnSpPr>
            <p:nvPr/>
          </p:nvCxnSpPr>
          <p:spPr>
            <a:xfrm>
              <a:off x="2380899" y="2217852"/>
              <a:ext cx="282889" cy="519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endCxn id="56" idx="1"/>
            </p:cNvCxnSpPr>
            <p:nvPr/>
          </p:nvCxnSpPr>
          <p:spPr>
            <a:xfrm>
              <a:off x="2380898" y="2744430"/>
              <a:ext cx="514343" cy="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375366" y="773282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p:sp>
        <p:nvSpPr>
          <p:cNvPr id="62" name="右矢印 61"/>
          <p:cNvSpPr/>
          <p:nvPr/>
        </p:nvSpPr>
        <p:spPr>
          <a:xfrm>
            <a:off x="7487567" y="2652372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868620" y="2556857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0" y="2556857"/>
                <a:ext cx="755576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876256" y="3429000"/>
                <a:ext cx="216024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</m:t>
                    </m:r>
                    <m:r>
                      <a:rPr lang="en-US" altLang="ja-JP" i="1" smtClean="0">
                        <a:latin typeface="Cambria Math"/>
                      </a:rPr>
                      <m:t>(</m:t>
                    </m:r>
                    <m:r>
                      <a:rPr lang="en-US" altLang="ja-JP" i="1" smtClean="0">
                        <a:latin typeface="Cambria Math"/>
                      </a:rPr>
                      <m:t>𝑥</m:t>
                    </m:r>
                    <m:r>
                      <a:rPr lang="en-US" altLang="ja-JP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</a:rPr>
                      <m:t>𝑄</m:t>
                    </m:r>
                    <m:r>
                      <a:rPr lang="en-US" altLang="ja-JP" i="1" dirty="0">
                        <a:latin typeface="Cambria Math"/>
                      </a:rPr>
                      <m:t>(</m:t>
                    </m:r>
                    <m:r>
                      <a:rPr lang="en-US" altLang="ja-JP" i="1" dirty="0">
                        <a:latin typeface="Cambria Math"/>
                      </a:rPr>
                      <m:t>𝑥</m:t>
                    </m:r>
                    <m:r>
                      <a:rPr lang="en-US" altLang="ja-JP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dirty="0" smtClean="0"/>
                  <a:t>:</a:t>
                </a:r>
                <a:r>
                  <a:rPr lang="en-US" altLang="ja-JP" dirty="0"/>
                  <a:t> </a:t>
                </a:r>
                <a:r>
                  <a:rPr lang="ja-JP" altLang="en-US" dirty="0" smtClean="0"/>
                  <a:t>多項式</a:t>
                </a:r>
                <a:r>
                  <a:rPr lang="en-US" altLang="ja-JP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dirty="0" smtClean="0"/>
                  <a:t>:</a:t>
                </a:r>
                <a:r>
                  <a:rPr lang="ja-JP" altLang="en-US" dirty="0"/>
                  <a:t>定数</a:t>
                </a:r>
                <a:r>
                  <a:rPr lang="en-US" altLang="ja-JP" dirty="0" smtClean="0"/>
                  <a:t>, </a:t>
                </a:r>
                <a:endParaRPr lang="en-US" altLang="ja-JP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</a:t>
                </a:r>
                <a:r>
                  <a:rPr lang="ja-JP" altLang="en-US" dirty="0" smtClean="0"/>
                  <a:t>関数族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429000"/>
                <a:ext cx="2160240" cy="923330"/>
              </a:xfrm>
              <a:prstGeom prst="rect">
                <a:avLst/>
              </a:prstGeom>
              <a:blipFill rotWithShape="1">
                <a:blip r:embed="rId25"/>
                <a:stretch>
                  <a:fillRect t="-4575" r="-140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8"/>
    </mc:Choice>
    <mc:Fallback xmlns="">
      <p:transition spd="slow" advTm="4159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問題を模倣する関数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99164"/>
                <a:ext cx="8229600" cy="3982164"/>
              </a:xfrm>
            </p:spPr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ja-JP" altLang="en-US" dirty="0" smtClean="0"/>
                  <a:t>離散</a:t>
                </a:r>
                <a:r>
                  <a:rPr lang="ja-JP" altLang="en-US" dirty="0"/>
                  <a:t>初期値問題</a:t>
                </a:r>
                <a:r>
                  <a:rPr lang="ja-JP" altLang="en-US" dirty="0">
                    <a:latin typeface="+mn-ea"/>
                  </a:rPr>
                  <a:t>を</a:t>
                </a:r>
                <a:r>
                  <a:rPr lang="ja-JP" altLang="en-US" dirty="0">
                    <a:solidFill>
                      <a:srgbClr val="0070C0"/>
                    </a:solidFill>
                    <a:latin typeface="+mn-ea"/>
                  </a:rPr>
                  <a:t>リプシッツ連続な関数で模倣</a:t>
                </a:r>
                <a:endParaRPr lang="en-US" altLang="ja-JP" dirty="0">
                  <a:solidFill>
                    <a:srgbClr val="0070C0"/>
                  </a:solidFill>
                  <a:latin typeface="+mn-ea"/>
                </a:endParaRPr>
              </a:p>
              <a:p>
                <a:pPr lvl="1"/>
                <a:r>
                  <a:rPr lang="ja-JP" altLang="en-US" dirty="0">
                    <a:latin typeface="+mn-ea"/>
                  </a:rPr>
                  <a:t>リプシッツ連続な常微分方程式は</a:t>
                </a:r>
                <a:r>
                  <a:rPr lang="en-US" altLang="ja-JP" b="1" dirty="0"/>
                  <a:t>PSPACE</a:t>
                </a:r>
                <a:r>
                  <a:rPr lang="ja-JP" altLang="en-US" dirty="0" smtClean="0">
                    <a:latin typeface="+mn-ea"/>
                  </a:rPr>
                  <a:t>困難</a:t>
                </a:r>
                <a:endParaRPr lang="en-US" altLang="ja-JP" dirty="0" smtClean="0">
                  <a:latin typeface="+mn-ea"/>
                </a:endParaRPr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滑らかな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関数</a:t>
                </a:r>
                <a:r>
                  <a:rPr lang="ja-JP" altLang="en-US" dirty="0"/>
                  <a:t>でも離散初期値問題を</a:t>
                </a:r>
                <a:r>
                  <a:rPr lang="ja-JP" altLang="en-US" dirty="0" smtClean="0"/>
                  <a:t>模倣可能？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回連続的微分可能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altLang="ja-JP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/>
                  <a:t>回連続的微分可能な関数が模倣できる問題は？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</a:t>
                </a:r>
                <a:r>
                  <a:rPr lang="en-US" altLang="ja-JP" dirty="0" smtClean="0"/>
                  <a:t>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対数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深さ離散初期値問題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99164"/>
                <a:ext cx="8229600" cy="3982164"/>
              </a:xfrm>
              <a:blipFill rotWithShape="1">
                <a:blip r:embed="rId5"/>
                <a:stretch>
                  <a:fillRect l="-1185" t="-21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83568" y="1340768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/>
                        </a:rPr>
                        <m:t>⊆</m:t>
                      </m:r>
                    </m:oMath>
                  </a14:m>
                  <a:r>
                    <a:rPr lang="en-US" altLang="ja-JP" sz="2800" b="1" dirty="0"/>
                    <a:t> </a:t>
                  </a:r>
                  <a:r>
                    <a:rPr lang="en-US" altLang="ja-JP" sz="2800" b="1" dirty="0" smtClean="0"/>
                    <a:t>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1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b="0" dirty="0" smtClean="0"/>
                  <a:t>実関数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dirty="0" smtClean="0"/>
                  <a:t> 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PSPACE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は</a:t>
                </a:r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回連続的微分可能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  <a:blipFill rotWithShape="1">
                <a:blip r:embed="rId5"/>
                <a:stretch>
                  <a:fillRect l="-1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11560" y="1124744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36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9"/>
    </mc:Choice>
    <mc:Fallback xmlns="">
      <p:transition spd="slow" advTm="235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問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常微分方程式はどれくらい難しい？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2"/>
              <p:cNvSpPr txBox="1">
                <a:spLocks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𝑔</m:t>
                    </m:r>
                    <m:r>
                      <a:rPr lang="en-US" altLang="ja-JP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×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</m:oMath>
                </a14:m>
                <a:r>
                  <a:rPr lang="ja-JP" altLang="en-US" dirty="0"/>
                  <a:t> の常微分</a:t>
                </a:r>
                <a:r>
                  <a:rPr lang="ja-JP" altLang="en-US" dirty="0" smtClean="0"/>
                  <a:t>方程式</a:t>
                </a:r>
                <a:endParaRPr lang="en-US" altLang="ja-JP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1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  <a:blipFill rotWithShape="1">
                <a:blip r:embed="rId5"/>
                <a:stretch>
                  <a:fillRect t="-11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44333" r="12267" b="14555"/>
          <a:stretch/>
        </p:blipFill>
        <p:spPr>
          <a:xfrm>
            <a:off x="2543548" y="3394162"/>
            <a:ext cx="3749041" cy="2819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2558157" y="3066058"/>
            <a:ext cx="382524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0"/>
    </mc:Choice>
    <mc:Fallback xmlns="">
      <p:transition spd="slow" advTm="1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  <m:r>
                      <a:rPr lang="en-US" altLang="ja-JP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ja-JP" altLang="en-US" dirty="0" smtClean="0"/>
                  <a:t> にたいして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実関数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DIVP(log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回連続的微分可能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  <a:blipFill rotWithShape="1">
                <a:blip r:embed="rId3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611560" y="116632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lang="en-US" altLang="ja-JP" sz="3600" dirty="0"/>
              <a:t>2</a:t>
            </a:r>
            <a:endParaRPr kumimoji="1" lang="ja-JP" altLang="en-US" sz="36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67544" y="4077072"/>
            <a:ext cx="3600400" cy="1800200"/>
            <a:chOff x="467544" y="4077072"/>
            <a:chExt cx="3600400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コンテンツ プレースホルダー 2"/>
                <p:cNvSpPr txBox="1">
                  <a:spLocks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:endParaRPr lang="en-US" altLang="ja-JP" dirty="0" smtClean="0"/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US" altLang="ja-JP" dirty="0" smtClean="0">
                      <a:solidFill>
                        <a:srgbClr val="FF0000"/>
                      </a:solidFill>
                    </a:rPr>
                    <a:t>PSPACE 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altLang="ja-JP" dirty="0" smtClean="0">
                      <a:solidFill>
                        <a:srgbClr val="FF0000"/>
                      </a:solidFill>
                    </a:rPr>
                    <a:t> DIP(log)?</a:t>
                  </a:r>
                  <a:endParaRPr lang="en-US" altLang="ja-JP" dirty="0"/>
                </a:p>
              </p:txBody>
            </p:sp>
          </mc:Choice>
          <mc:Fallback xmlns="">
            <p:sp>
              <p:nvSpPr>
                <p:cNvPr id="4" name="コンテンツ プレースホルダー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620020" y="4077072"/>
              <a:ext cx="1863748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/>
                <a:t>未解決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1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23"/>
    </mc:Choice>
    <mc:Fallback xmlns="">
      <p:transition spd="slow" advTm="3862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/>
                  <a:t>回連続的微分</a:t>
                </a:r>
                <a:r>
                  <a:rPr lang="ja-JP" altLang="en-US" dirty="0"/>
                  <a:t>可能関数の常微分</a:t>
                </a:r>
                <a:r>
                  <a:rPr lang="ja-JP" altLang="en-US" dirty="0" smtClean="0"/>
                  <a:t>方程式の計算量</a:t>
                </a:r>
                <a:endParaRPr lang="en-US" altLang="ja-JP" dirty="0"/>
              </a:p>
              <a:p>
                <a:pPr lvl="1"/>
                <a:r>
                  <a:rPr lang="en-US" altLang="ja-JP" b="1" dirty="0" smtClean="0"/>
                  <a:t>PSPACE </a:t>
                </a:r>
                <a:r>
                  <a:rPr lang="en-US" altLang="ja-JP" dirty="0" err="1" smtClean="0"/>
                  <a:t>vs</a:t>
                </a:r>
                <a:r>
                  <a:rPr lang="en-US" altLang="ja-JP" dirty="0" smtClean="0"/>
                  <a:t> </a:t>
                </a:r>
                <a:r>
                  <a:rPr lang="en-US" altLang="ja-JP" b="1" dirty="0" smtClean="0"/>
                  <a:t>DIVP(log</a:t>
                </a:r>
                <a:r>
                  <a:rPr lang="en-US" altLang="ja-JP" b="1" dirty="0" smtClean="0"/>
                  <a:t>) </a:t>
                </a:r>
              </a:p>
              <a:p>
                <a:pPr lvl="2"/>
                <a:r>
                  <a:rPr lang="en-US" altLang="ja-JP" b="1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b="1" dirty="0" smtClean="0"/>
                  <a:t> DIVP(log</a:t>
                </a:r>
                <a:r>
                  <a:rPr lang="en-US" altLang="ja-JP" b="1" dirty="0" smtClean="0"/>
                  <a:t>)</a:t>
                </a:r>
                <a:r>
                  <a:rPr lang="en-US" altLang="ja-JP" dirty="0" smtClean="0"/>
                  <a:t>? </a:t>
                </a:r>
              </a:p>
              <a:p>
                <a:pPr lvl="2"/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違った</a:t>
                </a:r>
                <a:r>
                  <a:rPr lang="ja-JP" altLang="en-US" dirty="0" smtClean="0"/>
                  <a:t>アプローチ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ja-JP" dirty="0" smtClean="0"/>
                  <a:t>DIVP(log</a:t>
                </a:r>
                <a:r>
                  <a:rPr lang="en-US" altLang="ja-JP" dirty="0" smtClean="0"/>
                  <a:t>) </a:t>
                </a:r>
                <a:r>
                  <a:rPr lang="ja-JP" altLang="en-US" dirty="0" smtClean="0"/>
                  <a:t>だとしても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/>
                  <a:t>回連続的微分可能</a:t>
                </a:r>
                <a:r>
                  <a:rPr lang="ja-JP" altLang="en-US" dirty="0" smtClean="0"/>
                  <a:t>関数が</a:t>
                </a:r>
                <a:r>
                  <a:rPr lang="en-US" altLang="ja-JP" dirty="0" smtClean="0"/>
                  <a:t>PSPACE</a:t>
                </a:r>
                <a:r>
                  <a:rPr lang="ja-JP" altLang="en-US" dirty="0" smtClean="0"/>
                  <a:t>困難でないとは限らない</a:t>
                </a:r>
                <a:r>
                  <a:rPr lang="en-US" altLang="ja-JP" dirty="0" smtClean="0"/>
                  <a:t>.</a:t>
                </a:r>
              </a:p>
              <a:p>
                <a:endParaRPr kumimoji="1" lang="en-US" altLang="ja-JP" b="0" i="1" dirty="0" smtClean="0">
                  <a:latin typeface="Cambria Math"/>
                </a:endParaRPr>
              </a:p>
              <a:p>
                <a:r>
                  <a:rPr kumimoji="1" lang="ja-JP" altLang="en-US" dirty="0" smtClean="0"/>
                  <a:t>さらに滑らかな関数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無限回微分可能</a:t>
                </a:r>
                <a:r>
                  <a:rPr lang="ja-JP" altLang="en-US" dirty="0" smtClean="0"/>
                  <a:t>な関数の</a:t>
                </a:r>
                <a:r>
                  <a:rPr lang="ja-JP" altLang="en-US" dirty="0"/>
                  <a:t>場合は</a:t>
                </a:r>
                <a:r>
                  <a:rPr kumimoji="1" lang="en-US" altLang="ja-JP" dirty="0" smtClean="0"/>
                  <a:t>?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87"/>
    </mc:Choice>
    <mc:Fallback xmlns="">
      <p:transition spd="slow" advTm="660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3528" y="4653136"/>
            <a:ext cx="871296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問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常</a:t>
            </a:r>
            <a:r>
              <a:rPr lang="ja-JP" altLang="en-US" sz="3600" dirty="0"/>
              <a:t>微分</a:t>
            </a:r>
            <a:r>
              <a:rPr lang="ja-JP" altLang="en-US" sz="3600" dirty="0" smtClean="0"/>
              <a:t>方程式はどれくらい難しい？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×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ja-JP" altLang="en-US" sz="2400" dirty="0" smtClean="0"/>
                  <a:t> の常微分方程式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を計算機で解くことはどのくらい </a:t>
                </a: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計算量的に</a:t>
                </a:r>
                <a:r>
                  <a:rPr kumimoji="1" lang="en-US" altLang="ja-JP" sz="2400" dirty="0" smtClean="0"/>
                  <a:t>) </a:t>
                </a:r>
                <a:r>
                  <a:rPr kumimoji="1" lang="ja-JP" altLang="en-US" sz="2400" dirty="0" smtClean="0"/>
                  <a:t>難しいか</a:t>
                </a:r>
                <a:r>
                  <a:rPr kumimoji="1" lang="en-US" altLang="ja-JP" sz="2400" dirty="0" smtClean="0"/>
                  <a:t>?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  <a:blipFill rotWithShape="1">
                <a:blip r:embed="rId5"/>
                <a:stretch>
                  <a:fillRect l="-1111" t="-3309" b="-2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sz="2800" dirty="0"/>
                  <a:t> が</a:t>
                </a:r>
                <a:endParaRPr lang="en-US" altLang="ja-JP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b="1" dirty="0"/>
                  <a:t>多項式時間</a:t>
                </a:r>
                <a:r>
                  <a:rPr lang="en-US" altLang="ja-JP" sz="2800" b="1" dirty="0"/>
                  <a:t>(P)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dirty="0"/>
                  <a:t>滑らか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  <a:blipFill rotWithShape="1">
                <a:blip r:embed="rId6"/>
                <a:stretch>
                  <a:fillRect l="-3226" b="-4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sz="2800" dirty="0" smtClean="0"/>
                  <a:t>は 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en-US" altLang="ja-JP" sz="2800" b="1" dirty="0" smtClean="0"/>
                  <a:t>PSPACE</a:t>
                </a:r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困難</a:t>
                </a:r>
                <a:endParaRPr kumimoji="1" lang="en-US" altLang="ja-JP" sz="2800" dirty="0" smtClean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  <a:blipFill rotWithShape="1">
                <a:blip r:embed="rId7"/>
                <a:stretch>
                  <a:fillRect t="-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3059832" y="1988840"/>
            <a:ext cx="2736304" cy="2316591"/>
          </a:xfrm>
          <a:prstGeom prst="rect">
            <a:avLst/>
          </a:prstGeom>
        </p:spPr>
      </p:pic>
      <p:sp>
        <p:nvSpPr>
          <p:cNvPr id="11" name="円弧 10"/>
          <p:cNvSpPr/>
          <p:nvPr/>
        </p:nvSpPr>
        <p:spPr>
          <a:xfrm>
            <a:off x="3059832" y="5517232"/>
            <a:ext cx="3834426" cy="720080"/>
          </a:xfrm>
          <a:prstGeom prst="arc">
            <a:avLst>
              <a:gd name="adj1" fmla="val 106412"/>
              <a:gd name="adj2" fmla="val 10561773"/>
            </a:avLst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21238" y="5229200"/>
            <a:ext cx="2034225" cy="90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常微分方程式の困難性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611560" y="4437112"/>
            <a:ext cx="147616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6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96"/>
    </mc:Choice>
    <mc:Fallback xmlns="">
      <p:transition spd="slow" advTm="536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</a:t>
            </a:r>
            <a:r>
              <a:rPr lang="ja-JP" altLang="en-US" dirty="0"/>
              <a:t>可能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Computable analysis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4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7"/>
    </mc:Choice>
    <mc:Fallback xmlns="">
      <p:transition spd="slow" advTm="101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計算理論解析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70C0"/>
                </a:solidFill>
              </a:rPr>
              <a:t>計算可能性理論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計算量理論</a:t>
            </a:r>
            <a:r>
              <a:rPr lang="ja-JP" altLang="en-US" dirty="0" smtClean="0"/>
              <a:t>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実関数を計算する機械を定義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0070C0"/>
                </a:solidFill>
              </a:rPr>
              <a:t>実数計算の本質的な難しさ</a:t>
            </a:r>
            <a:r>
              <a:rPr kumimoji="1" lang="ja-JP" altLang="en-US" dirty="0" smtClean="0"/>
              <a:t>を表す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49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4"/>
    </mc:Choice>
    <mc:Fallback xmlns="">
      <p:transition spd="slow" advTm="224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実関数を計算する機械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符号化不可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=0.1010⋯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9" idx="2"/>
            <a:endCxn id="14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8" idx="2"/>
            <a:endCxn id="9" idx="0"/>
          </p:cNvCxnSpPr>
          <p:nvPr/>
        </p:nvCxnSpPr>
        <p:spPr>
          <a:xfrm>
            <a:off x="5798989" y="2855088"/>
            <a:ext cx="0" cy="1149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1"/>
    </mc:Choice>
    <mc:Fallback xmlns="">
      <p:transition spd="slow" advTm="203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/>
          <p:cNvCxnSpPr>
            <a:endCxn id="17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実関数を計算する機械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3275856" y="4473116"/>
            <a:ext cx="4375803" cy="2196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0"/>
    </mc:Choice>
    <mc:Fallback xmlns="">
      <p:transition spd="slow" advTm="2081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4788024" y="1412776"/>
            <a:ext cx="4104456" cy="3853663"/>
            <a:chOff x="4788024" y="1412776"/>
            <a:chExt cx="4104456" cy="3853663"/>
          </a:xfrm>
        </p:grpSpPr>
        <p:sp>
          <p:nvSpPr>
            <p:cNvPr id="15" name="角丸四角形 14"/>
            <p:cNvSpPr/>
            <p:nvPr/>
          </p:nvSpPr>
          <p:spPr>
            <a:xfrm>
              <a:off x="4788024" y="1700808"/>
              <a:ext cx="4104456" cy="3565631"/>
            </a:xfrm>
            <a:prstGeom prst="roundRect">
              <a:avLst>
                <a:gd name="adj" fmla="val 77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kumimoji="1" lang="ja-JP" altLang="en-US" dirty="0" err="1" smtClean="0"/>
                    <a:t>の近</a:t>
                  </a:r>
                  <a:r>
                    <a:rPr kumimoji="1" lang="ja-JP" altLang="en-US" dirty="0" smtClean="0"/>
                    <a:t>似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実関数を計算する機械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575361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実数のサイズは無限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5376461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6195033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16279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コンテンツ プレースホルダー 2"/>
              <p:cNvSpPr txBox="1">
                <a:spLocks/>
              </p:cNvSpPr>
              <p:nvPr/>
            </p:nvSpPr>
            <p:spPr>
              <a:xfrm>
                <a:off x="323528" y="3356992"/>
                <a:ext cx="4575361" cy="1116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sz="2400" dirty="0" smtClean="0"/>
                  <a:t>神託</a:t>
                </a:r>
                <a:r>
                  <a:rPr lang="ja-JP" altLang="en-US" sz="2400" dirty="0" smtClean="0"/>
                  <a:t>機械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を計算する</a:t>
                </a:r>
                <a:r>
                  <a:rPr lang="ja-JP" altLang="en-US" sz="2400" dirty="0"/>
                  <a:t>とは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sz="240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2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4575361" cy="1116124"/>
              </a:xfrm>
              <a:prstGeom prst="rect">
                <a:avLst/>
              </a:prstGeom>
              <a:blipFill rotWithShape="1">
                <a:blip r:embed="rId13"/>
                <a:stretch>
                  <a:fillRect l="-1997" t="-6011" r="-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コンテンツ プレースホルダー 2"/>
              <p:cNvSpPr txBox="1">
                <a:spLocks/>
              </p:cNvSpPr>
              <p:nvPr/>
            </p:nvSpPr>
            <p:spPr>
              <a:xfrm>
                <a:off x="323528" y="4941168"/>
                <a:ext cx="4575361" cy="18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計算可能</a:t>
                </a:r>
                <a:r>
                  <a:rPr lang="ja-JP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が存在する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多項式時間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計算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可能</a:t>
                </a:r>
                <a:r>
                  <a:rPr lang="ja-JP" altLang="en-US" sz="2400" dirty="0" smtClean="0"/>
                  <a:t>：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err="1" smtClean="0"/>
                  <a:t>が存</a:t>
                </a:r>
                <a:r>
                  <a:rPr lang="ja-JP" altLang="en-US" sz="2400" dirty="0" smtClean="0"/>
                  <a:t>在し多項式時間動作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sz="2400" dirty="0" smtClean="0"/>
                  <a:t>(</a:t>
                </a:r>
                <a:r>
                  <a:rPr lang="ja-JP" altLang="en-US" sz="2400" dirty="0" smtClean="0"/>
                  <a:t>他の計算量クラスも同様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>
          <p:sp>
            <p:nvSpPr>
              <p:cNvPr id="2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41168"/>
                <a:ext cx="4575361" cy="1800200"/>
              </a:xfrm>
              <a:prstGeom prst="rect">
                <a:avLst/>
              </a:prstGeom>
              <a:blipFill rotWithShape="1">
                <a:blip r:embed="rId14"/>
                <a:stretch>
                  <a:fillRect l="-1997" t="-3729" b="-10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3"/>
    </mc:Choice>
    <mc:Fallback xmlns="">
      <p:transition spd="slow" advTm="13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2911</Words>
  <Application>Microsoft Office PowerPoint</Application>
  <PresentationFormat>画面に合わせる (4:3)</PresentationFormat>
  <Paragraphs>442</Paragraphs>
  <Slides>31</Slides>
  <Notes>31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滑らかな常微分方程式の計算量</vt:lpstr>
      <vt:lpstr>常微分方程式の難しさの解析</vt:lpstr>
      <vt:lpstr>問:常微分方程式はどれくらい難しい？</vt:lpstr>
      <vt:lpstr>問:常微分方程式はどれくらい難しい？</vt:lpstr>
      <vt:lpstr>計算可能解析 Computable analysis</vt:lpstr>
      <vt:lpstr>背景 計算理論解析(Computable Analysis)</vt:lpstr>
      <vt:lpstr>実関数を計算する機械</vt:lpstr>
      <vt:lpstr>実関数を計算する機械</vt:lpstr>
      <vt:lpstr>実関数を計算する機械</vt:lpstr>
      <vt:lpstr>例：足し算は多項式時間計算可能</vt:lpstr>
      <vt:lpstr>関数の困難性</vt:lpstr>
      <vt:lpstr>実関数に対する操作の難しさ</vt:lpstr>
      <vt:lpstr>問題: 常微分方程式の計算量</vt:lpstr>
      <vt:lpstr>問題: 常微分方程式の計算量</vt:lpstr>
      <vt:lpstr>滑らかな常微分方程式</vt:lpstr>
      <vt:lpstr>滑らかな関数</vt:lpstr>
      <vt:lpstr>証明の方針</vt:lpstr>
      <vt:lpstr>離散初期値問題[河村 ‘10]</vt:lpstr>
      <vt:lpstr>離散初期値問題[河村 ‘10]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 10]</vt:lpstr>
      <vt:lpstr>PowerPoint プレゼンテーション</vt:lpstr>
      <vt:lpstr>離散初期値問題を模倣する関数</vt:lpstr>
      <vt:lpstr>PowerPoint プレゼンテーション</vt:lpstr>
      <vt:lpstr>PowerPoint プレゼンテーション</vt:lpstr>
      <vt:lpstr>議論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92</cp:revision>
  <dcterms:created xsi:type="dcterms:W3CDTF">2012-01-25T16:39:07Z</dcterms:created>
  <dcterms:modified xsi:type="dcterms:W3CDTF">2012-01-27T20:24:39Z</dcterms:modified>
</cp:coreProperties>
</file>