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6"/>
  </p:notesMasterIdLst>
  <p:sldIdLst>
    <p:sldId id="256" r:id="rId2"/>
    <p:sldId id="276" r:id="rId3"/>
    <p:sldId id="307" r:id="rId4"/>
    <p:sldId id="304" r:id="rId5"/>
    <p:sldId id="277" r:id="rId6"/>
    <p:sldId id="323" r:id="rId7"/>
    <p:sldId id="312" r:id="rId8"/>
    <p:sldId id="315" r:id="rId9"/>
    <p:sldId id="313" r:id="rId10"/>
    <p:sldId id="293" r:id="rId11"/>
    <p:sldId id="262" r:id="rId12"/>
    <p:sldId id="264" r:id="rId13"/>
    <p:sldId id="324" r:id="rId14"/>
    <p:sldId id="327" r:id="rId15"/>
    <p:sldId id="311" r:id="rId16"/>
    <p:sldId id="266" r:id="rId17"/>
    <p:sldId id="328" r:id="rId18"/>
    <p:sldId id="332" r:id="rId19"/>
    <p:sldId id="331" r:id="rId20"/>
    <p:sldId id="339" r:id="rId21"/>
    <p:sldId id="345" r:id="rId22"/>
    <p:sldId id="340" r:id="rId23"/>
    <p:sldId id="342" r:id="rId24"/>
    <p:sldId id="341" r:id="rId25"/>
    <p:sldId id="343" r:id="rId26"/>
    <p:sldId id="344" r:id="rId27"/>
    <p:sldId id="268" r:id="rId28"/>
    <p:sldId id="346" r:id="rId29"/>
    <p:sldId id="333" r:id="rId30"/>
    <p:sldId id="338" r:id="rId31"/>
    <p:sldId id="272" r:id="rId32"/>
    <p:sldId id="273" r:id="rId33"/>
    <p:sldId id="274" r:id="rId34"/>
    <p:sldId id="347" r:id="rId3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royuki" initials="H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 autoAdjust="0"/>
    <p:restoredTop sz="83866" autoAdjust="0"/>
  </p:normalViewPr>
  <p:slideViewPr>
    <p:cSldViewPr>
      <p:cViewPr>
        <p:scale>
          <a:sx n="75" d="100"/>
          <a:sy n="75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C3F5E-85DC-44CD-A647-ECF252BD9C4C}" type="datetimeFigureOut">
              <a:rPr kumimoji="1" lang="ja-JP" altLang="en-US" smtClean="0"/>
              <a:t>2012/3/18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7C8B3-7B83-485A-B37E-8FBDCC6D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81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「なめらかな常微分方程式の計算量」について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東京大学の太田浩行が発表させて頂きます</a:t>
            </a:r>
            <a:r>
              <a:rPr kumimoji="1" lang="en-US" altLang="ja-JP" dirty="0" smtClean="0"/>
              <a:t>..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970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30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これまで関数の難しさの上界を与えていた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機械 </a:t>
            </a:r>
            <a:r>
              <a:rPr kumimoji="1" lang="en-US" altLang="ja-JP" dirty="0" smtClean="0"/>
              <a:t>C </a:t>
            </a:r>
            <a:r>
              <a:rPr kumimoji="1" lang="ja-JP" altLang="en-US" dirty="0" smtClean="0"/>
              <a:t>で計算できる</a:t>
            </a:r>
            <a:r>
              <a:rPr kumimoji="1" lang="en-US" altLang="ja-JP" dirty="0" smtClean="0"/>
              <a:t>.</a:t>
            </a:r>
          </a:p>
          <a:p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が </a:t>
            </a:r>
            <a:r>
              <a:rPr kumimoji="1" lang="en-US" altLang="ja-JP" dirty="0" smtClean="0"/>
              <a:t>c </a:t>
            </a:r>
            <a:r>
              <a:rPr kumimoji="1" lang="ja-JP" altLang="en-US" dirty="0" smtClean="0"/>
              <a:t>困難</a:t>
            </a:r>
            <a:endParaRPr kumimoji="1" lang="en-US" altLang="ja-JP" dirty="0" smtClean="0"/>
          </a:p>
          <a:p>
            <a:r>
              <a:rPr kumimoji="1" lang="ja-JP" altLang="en-US" dirty="0" smtClean="0"/>
              <a:t>⇒ </a:t>
            </a:r>
            <a:r>
              <a:rPr kumimoji="1" lang="en-US" altLang="ja-JP" dirty="0" smtClean="0"/>
              <a:t>P</a:t>
            </a:r>
            <a:r>
              <a:rPr kumimoji="1" lang="en-US" altLang="ja-JP" baseline="0" dirty="0" smtClean="0"/>
              <a:t> = C </a:t>
            </a:r>
            <a:r>
              <a:rPr kumimoji="1" lang="ja-JP" altLang="en-US" baseline="0" dirty="0" smtClean="0"/>
              <a:t>⇔ </a:t>
            </a:r>
            <a:r>
              <a:rPr kumimoji="1" lang="en-US" altLang="ja-JP" baseline="0" dirty="0" smtClean="0"/>
              <a:t>f </a:t>
            </a:r>
            <a:r>
              <a:rPr kumimoji="1" lang="ja-JP" altLang="en-US" baseline="0" dirty="0" smtClean="0"/>
              <a:t>が多項式時間計算可能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453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単純 つまり 多項式時間関数である </a:t>
            </a:r>
            <a:r>
              <a:rPr kumimoji="1" lang="en-US" altLang="ja-JP" dirty="0" smtClean="0"/>
              <a:t>g </a:t>
            </a:r>
            <a:r>
              <a:rPr kumimoji="1" lang="ja-JP" altLang="en-US" dirty="0" smtClean="0"/>
              <a:t>を受け取り 操作を加え</a:t>
            </a:r>
            <a:r>
              <a:rPr kumimoji="1" lang="ja-JP" altLang="en-US" baseline="0" dirty="0" smtClean="0"/>
              <a:t> 関数 </a:t>
            </a:r>
            <a:r>
              <a:rPr kumimoji="1" lang="en-US" altLang="ja-JP" baseline="0" dirty="0" smtClean="0"/>
              <a:t>h </a:t>
            </a:r>
            <a:r>
              <a:rPr kumimoji="1" lang="ja-JP" altLang="en-US" baseline="0" dirty="0" smtClean="0"/>
              <a:t>をえます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ja-JP" altLang="en-US" baseline="0" dirty="0" smtClean="0"/>
              <a:t>そして </a:t>
            </a:r>
            <a:r>
              <a:rPr kumimoji="1" lang="en-US" altLang="ja-JP" baseline="0" dirty="0" smtClean="0"/>
              <a:t>h </a:t>
            </a:r>
            <a:r>
              <a:rPr kumimoji="1" lang="ja-JP" altLang="en-US" baseline="0" dirty="0" smtClean="0"/>
              <a:t>の複雑さからその操作の難しさを評価します</a:t>
            </a:r>
            <a:r>
              <a:rPr kumimoji="1" lang="en-US" altLang="ja-JP" baseline="0" dirty="0" smtClean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01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私達が取り組んだ問題である微分方程式について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864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あとで定義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864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809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088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540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読まない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950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なぜ離散版といえるのか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95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まず概略をお話しします</a:t>
            </a:r>
            <a:r>
              <a:rPr kumimoji="1" lang="en-US" altLang="ja-JP" dirty="0" smtClean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836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143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143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ワンステップ前の値：オレンジ</a:t>
            </a:r>
            <a:endParaRPr kumimoji="1" lang="en-US" altLang="ja-JP" dirty="0" smtClean="0"/>
          </a:p>
          <a:p>
            <a:r>
              <a:rPr kumimoji="1" lang="ja-JP" altLang="en-US" dirty="0" smtClean="0"/>
              <a:t>一つ上の層：緑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143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143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1430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143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→</a:t>
            </a:r>
            <a:endParaRPr kumimoji="1" lang="en-US" altLang="ja-JP" dirty="0" smtClean="0"/>
          </a:p>
          <a:p>
            <a:r>
              <a:rPr kumimoji="1" lang="ja-JP" altLang="en-US" dirty="0" smtClean="0"/>
              <a:t>言語を定義したいと考える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143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351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351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81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微分方程式とは以下の式</a:t>
            </a:r>
            <a:endParaRPr kumimoji="1" lang="en-US" altLang="ja-JP" dirty="0" smtClean="0"/>
          </a:p>
          <a:p>
            <a:r>
              <a:rPr kumimoji="1" lang="en-US" altLang="ja-JP" dirty="0" smtClean="0"/>
              <a:t>g </a:t>
            </a:r>
            <a:r>
              <a:rPr kumimoji="1" lang="ja-JP" altLang="en-US" dirty="0" smtClean="0"/>
              <a:t>があたえられ </a:t>
            </a:r>
            <a:r>
              <a:rPr kumimoji="1" lang="en-US" altLang="ja-JP" dirty="0" smtClean="0"/>
              <a:t>h </a:t>
            </a:r>
            <a:r>
              <a:rPr kumimoji="1" lang="ja-JP" altLang="en-US" dirty="0" smtClean="0"/>
              <a:t>を計算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080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810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g,h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の範囲は削除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495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6005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8979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493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75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6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5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x 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似値を与えられたとき</a:t>
            </a:r>
            <a:r>
              <a:rPr kumimoji="1" lang="en-US" altLang="ja-JP" dirty="0" smtClean="0"/>
              <a:t>, f(x) 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似値を計算する</a:t>
            </a:r>
            <a:r>
              <a:rPr kumimoji="1" lang="en-US" altLang="ja-JP" dirty="0" smtClean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181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x 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似値を与えられたとき</a:t>
            </a:r>
            <a:r>
              <a:rPr kumimoji="1" lang="en-US" altLang="ja-JP" dirty="0" smtClean="0"/>
              <a:t>, f(x) 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似値を計算する</a:t>
            </a:r>
            <a:r>
              <a:rPr kumimoji="1" lang="en-US" altLang="ja-JP" dirty="0" smtClean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181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x 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似値を与えられたとき</a:t>
            </a:r>
            <a:r>
              <a:rPr kumimoji="1" lang="en-US" altLang="ja-JP" dirty="0" smtClean="0"/>
              <a:t>, f(x) 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似値を計算する</a:t>
            </a:r>
            <a:r>
              <a:rPr kumimoji="1" lang="en-US" altLang="ja-JP" dirty="0" smtClean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18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82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87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22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1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93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2012/3/18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48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2012/3/18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19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2012/3/18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6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2012/3/18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71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2012/3/18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65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2012/3/18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79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7A0D2-6748-4435-B3EC-B1769098F7E7}" type="datetimeFigureOut">
              <a:rPr kumimoji="1" lang="ja-JP" altLang="en-US" smtClean="0"/>
              <a:t>2012/3/18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76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44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41.png"/><Relationship Id="rId10" Type="http://schemas.openxmlformats.org/officeDocument/2006/relationships/image" Target="../media/image27.png"/><Relationship Id="rId19" Type="http://schemas.openxmlformats.org/officeDocument/2006/relationships/image" Target="../media/image45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42.png"/><Relationship Id="rId3" Type="http://schemas.openxmlformats.org/officeDocument/2006/relationships/image" Target="../media/image47.png"/><Relationship Id="rId21" Type="http://schemas.openxmlformats.org/officeDocument/2006/relationships/image" Target="../media/image45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43.png"/><Relationship Id="rId4" Type="http://schemas.openxmlformats.org/officeDocument/2006/relationships/image" Target="../media/image48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56.png"/><Relationship Id="rId1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54.png"/><Relationship Id="rId5" Type="http://schemas.openxmlformats.org/officeDocument/2006/relationships/image" Target="../media/image63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62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75.png"/><Relationship Id="rId3" Type="http://schemas.openxmlformats.org/officeDocument/2006/relationships/image" Target="../media/image6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55.png"/><Relationship Id="rId5" Type="http://schemas.openxmlformats.org/officeDocument/2006/relationships/image" Target="../media/image69.png"/><Relationship Id="rId15" Type="http://schemas.openxmlformats.org/officeDocument/2006/relationships/image" Target="../media/image72.png"/><Relationship Id="rId10" Type="http://schemas.openxmlformats.org/officeDocument/2006/relationships/image" Target="../media/image54.png"/><Relationship Id="rId19" Type="http://schemas.openxmlformats.org/officeDocument/2006/relationships/image" Target="../media/image76.png"/><Relationship Id="rId4" Type="http://schemas.openxmlformats.org/officeDocument/2006/relationships/image" Target="../media/image68.png"/><Relationship Id="rId9" Type="http://schemas.openxmlformats.org/officeDocument/2006/relationships/image" Target="../media/image53.png"/><Relationship Id="rId1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58.png"/><Relationship Id="rId18" Type="http://schemas.openxmlformats.org/officeDocument/2006/relationships/image" Target="../media/image56.png"/><Relationship Id="rId3" Type="http://schemas.openxmlformats.org/officeDocument/2006/relationships/image" Target="../media/image78.png"/><Relationship Id="rId21" Type="http://schemas.openxmlformats.org/officeDocument/2006/relationships/image" Target="../media/image82.png"/><Relationship Id="rId7" Type="http://schemas.openxmlformats.org/officeDocument/2006/relationships/image" Target="../media/image70.png"/><Relationship Id="rId12" Type="http://schemas.openxmlformats.org/officeDocument/2006/relationships/image" Target="../media/image53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54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52.png"/><Relationship Id="rId24" Type="http://schemas.openxmlformats.org/officeDocument/2006/relationships/image" Target="../media/image85.png"/><Relationship Id="rId5" Type="http://schemas.openxmlformats.org/officeDocument/2006/relationships/image" Target="../media/image68.png"/><Relationship Id="rId15" Type="http://schemas.openxmlformats.org/officeDocument/2006/relationships/image" Target="../media/image60.png"/><Relationship Id="rId23" Type="http://schemas.openxmlformats.org/officeDocument/2006/relationships/image" Target="../media/image84.png"/><Relationship Id="rId10" Type="http://schemas.openxmlformats.org/officeDocument/2006/relationships/image" Target="../media/image80.png"/><Relationship Id="rId19" Type="http://schemas.openxmlformats.org/officeDocument/2006/relationships/image" Target="../media/image57.png"/><Relationship Id="rId4" Type="http://schemas.openxmlformats.org/officeDocument/2006/relationships/image" Target="../media/image67.png"/><Relationship Id="rId9" Type="http://schemas.openxmlformats.org/officeDocument/2006/relationships/image" Target="../media/image51.png"/><Relationship Id="rId14" Type="http://schemas.openxmlformats.org/officeDocument/2006/relationships/image" Target="../media/image59.png"/><Relationship Id="rId22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57.png"/><Relationship Id="rId18" Type="http://schemas.openxmlformats.org/officeDocument/2006/relationships/image" Target="../media/image76.png"/><Relationship Id="rId3" Type="http://schemas.openxmlformats.org/officeDocument/2006/relationships/image" Target="../media/image78.png"/><Relationship Id="rId7" Type="http://schemas.openxmlformats.org/officeDocument/2006/relationships/image" Target="../media/image54.png"/><Relationship Id="rId12" Type="http://schemas.openxmlformats.org/officeDocument/2006/relationships/image" Target="../media/image56.png"/><Relationship Id="rId17" Type="http://schemas.openxmlformats.org/officeDocument/2006/relationships/image" Target="../media/image89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8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55.png"/><Relationship Id="rId5" Type="http://schemas.openxmlformats.org/officeDocument/2006/relationships/image" Target="../media/image68.png"/><Relationship Id="rId15" Type="http://schemas.openxmlformats.org/officeDocument/2006/relationships/image" Target="../media/image87.png"/><Relationship Id="rId10" Type="http://schemas.openxmlformats.org/officeDocument/2006/relationships/image" Target="../media/image53.png"/><Relationship Id="rId19" Type="http://schemas.openxmlformats.org/officeDocument/2006/relationships/image" Target="../media/image59.png"/><Relationship Id="rId4" Type="http://schemas.openxmlformats.org/officeDocument/2006/relationships/image" Target="../media/image67.png"/><Relationship Id="rId9" Type="http://schemas.openxmlformats.org/officeDocument/2006/relationships/image" Target="../media/image52.png"/><Relationship Id="rId1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3.png"/><Relationship Id="rId18" Type="http://schemas.openxmlformats.org/officeDocument/2006/relationships/image" Target="../media/image79.png"/><Relationship Id="rId3" Type="http://schemas.openxmlformats.org/officeDocument/2006/relationships/image" Target="../media/image78.png"/><Relationship Id="rId7" Type="http://schemas.openxmlformats.org/officeDocument/2006/relationships/image" Target="../media/image90.png"/><Relationship Id="rId12" Type="http://schemas.openxmlformats.org/officeDocument/2006/relationships/image" Target="../media/image92.png"/><Relationship Id="rId17" Type="http://schemas.openxmlformats.org/officeDocument/2006/relationships/image" Target="../media/image95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94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91.png"/><Relationship Id="rId5" Type="http://schemas.openxmlformats.org/officeDocument/2006/relationships/image" Target="../media/image68.png"/><Relationship Id="rId15" Type="http://schemas.openxmlformats.org/officeDocument/2006/relationships/image" Target="../media/image70.png"/><Relationship Id="rId10" Type="http://schemas.openxmlformats.org/officeDocument/2006/relationships/image" Target="../media/image53.png"/><Relationship Id="rId19" Type="http://schemas.openxmlformats.org/officeDocument/2006/relationships/image" Target="../media/image59.png"/><Relationship Id="rId4" Type="http://schemas.openxmlformats.org/officeDocument/2006/relationships/image" Target="../media/image67.png"/><Relationship Id="rId9" Type="http://schemas.openxmlformats.org/officeDocument/2006/relationships/image" Target="../media/image52.png"/><Relationship Id="rId1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52.png"/><Relationship Id="rId18" Type="http://schemas.openxmlformats.org/officeDocument/2006/relationships/image" Target="../media/image58.png"/><Relationship Id="rId3" Type="http://schemas.openxmlformats.org/officeDocument/2006/relationships/image" Target="../media/image78.png"/><Relationship Id="rId21" Type="http://schemas.openxmlformats.org/officeDocument/2006/relationships/image" Target="../media/image95.png"/><Relationship Id="rId7" Type="http://schemas.openxmlformats.org/officeDocument/2006/relationships/image" Target="../media/image96.png"/><Relationship Id="rId12" Type="http://schemas.openxmlformats.org/officeDocument/2006/relationships/image" Target="../media/image86.png"/><Relationship Id="rId17" Type="http://schemas.openxmlformats.org/officeDocument/2006/relationships/image" Target="../media/image57.png"/><Relationship Id="rId25" Type="http://schemas.openxmlformats.org/officeDocument/2006/relationships/image" Target="../media/image10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56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54.png"/><Relationship Id="rId24" Type="http://schemas.openxmlformats.org/officeDocument/2006/relationships/image" Target="../media/image60.png"/><Relationship Id="rId5" Type="http://schemas.openxmlformats.org/officeDocument/2006/relationships/image" Target="../media/image68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10" Type="http://schemas.openxmlformats.org/officeDocument/2006/relationships/image" Target="../media/image99.png"/><Relationship Id="rId19" Type="http://schemas.openxmlformats.org/officeDocument/2006/relationships/image" Target="../media/image70.png"/><Relationship Id="rId4" Type="http://schemas.openxmlformats.org/officeDocument/2006/relationships/image" Target="../media/image67.png"/><Relationship Id="rId9" Type="http://schemas.openxmlformats.org/officeDocument/2006/relationships/image" Target="../media/image98.png"/><Relationship Id="rId14" Type="http://schemas.openxmlformats.org/officeDocument/2006/relationships/image" Target="../media/image53.png"/><Relationship Id="rId22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8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5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5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4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13" Type="http://schemas.openxmlformats.org/officeDocument/2006/relationships/image" Target="../media/image12.png"/><Relationship Id="rId7" Type="http://schemas.openxmlformats.org/officeDocument/2006/relationships/image" Target="../media/image610.png"/><Relationship Id="rId12" Type="http://schemas.openxmlformats.org/officeDocument/2006/relationships/image" Target="../media/image1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1.png"/><Relationship Id="rId5" Type="http://schemas.openxmlformats.org/officeDocument/2006/relationships/image" Target="../media/image11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424936" cy="1470025"/>
          </a:xfrm>
        </p:spPr>
        <p:txBody>
          <a:bodyPr/>
          <a:lstStyle/>
          <a:p>
            <a:r>
              <a:rPr lang="ja-JP" altLang="en-US" dirty="0"/>
              <a:t>滑らか</a:t>
            </a:r>
            <a:r>
              <a:rPr lang="ja-JP" altLang="en-US" dirty="0" smtClean="0"/>
              <a:t>な常微分方程式の計算量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5536" y="3886200"/>
            <a:ext cx="8352928" cy="249512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2012 </a:t>
            </a:r>
            <a:r>
              <a:rPr lang="ja-JP" altLang="en-US" dirty="0" smtClean="0"/>
              <a:t>冬の</a:t>
            </a:r>
            <a:r>
              <a:rPr lang="en-US" altLang="ja-JP" dirty="0" smtClean="0"/>
              <a:t>LA</a:t>
            </a:r>
            <a:r>
              <a:rPr lang="ja-JP" altLang="en-US" dirty="0" smtClean="0"/>
              <a:t>シンポジウム  </a:t>
            </a:r>
            <a:r>
              <a:rPr lang="en-US" altLang="ja-JP" dirty="0" smtClean="0"/>
              <a:t>2011/1/31</a:t>
            </a:r>
          </a:p>
          <a:p>
            <a:r>
              <a:rPr lang="ja-JP" altLang="en-US" dirty="0" smtClean="0"/>
              <a:t>太田</a:t>
            </a:r>
            <a:r>
              <a:rPr lang="ja-JP" altLang="en-US" dirty="0"/>
              <a:t>浩</a:t>
            </a:r>
            <a:r>
              <a:rPr lang="ja-JP" altLang="en-US" dirty="0" smtClean="0"/>
              <a:t>行</a:t>
            </a:r>
            <a:r>
              <a:rPr lang="en-US" altLang="ja-JP" dirty="0" smtClean="0"/>
              <a:t>, </a:t>
            </a:r>
            <a:r>
              <a:rPr lang="ja-JP" altLang="en-US" dirty="0"/>
              <a:t>河村彰星 </a:t>
            </a:r>
            <a:r>
              <a:rPr lang="en-US" altLang="ja-JP" dirty="0"/>
              <a:t>(</a:t>
            </a:r>
            <a:r>
              <a:rPr lang="ja-JP" altLang="en-US" dirty="0"/>
              <a:t>東京</a:t>
            </a:r>
            <a:r>
              <a:rPr lang="ja-JP" altLang="en-US" dirty="0" smtClean="0"/>
              <a:t>大学</a:t>
            </a:r>
            <a:r>
              <a:rPr lang="en-US" altLang="ja-JP" dirty="0" smtClean="0"/>
              <a:t>),</a:t>
            </a:r>
          </a:p>
          <a:p>
            <a:r>
              <a:rPr lang="en-US" altLang="ja-JP" dirty="0" smtClean="0"/>
              <a:t> </a:t>
            </a:r>
            <a:r>
              <a:rPr lang="ja-JP" altLang="en-US" dirty="0"/>
              <a:t>マルチン・ツィーグラー </a:t>
            </a:r>
            <a:r>
              <a:rPr lang="en-US" altLang="ja-JP" dirty="0" smtClean="0"/>
              <a:t>, </a:t>
            </a:r>
            <a:r>
              <a:rPr lang="ja-JP" altLang="en-US" dirty="0"/>
              <a:t>カルステン・</a:t>
            </a:r>
            <a:r>
              <a:rPr lang="ja-JP" altLang="en-US" dirty="0" smtClean="0"/>
              <a:t>レースニク</a:t>
            </a:r>
            <a:endParaRPr lang="en-US" altLang="ja-JP" dirty="0" smtClean="0"/>
          </a:p>
          <a:p>
            <a:r>
              <a:rPr lang="ja-JP" altLang="en-US" dirty="0" smtClean="0"/>
              <a:t> </a:t>
            </a:r>
            <a:r>
              <a:rPr lang="en-US" altLang="ja-JP" dirty="0"/>
              <a:t>(</a:t>
            </a:r>
            <a:r>
              <a:rPr lang="ja-JP" altLang="en-US" dirty="0"/>
              <a:t>ダルムシュタット工科大学 </a:t>
            </a:r>
            <a:r>
              <a:rPr lang="en-US" altLang="ja-JP" dirty="0"/>
              <a:t>)</a:t>
            </a:r>
            <a:endParaRPr lang="en-US" altLang="ja-JP" i="1" dirty="0"/>
          </a:p>
        </p:txBody>
      </p:sp>
    </p:spTree>
    <p:extLst>
      <p:ext uri="{BB962C8B-B14F-4D97-AF65-F5344CB8AC3E}">
        <p14:creationId xmlns:p14="http://schemas.microsoft.com/office/powerpoint/2010/main" val="65077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45"/>
    </mc:Choice>
    <mc:Fallback xmlns="">
      <p:transition spd="slow" advTm="1044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例：足し算は多項式時間計算可能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雲 3"/>
              <p:cNvSpPr/>
              <p:nvPr/>
            </p:nvSpPr>
            <p:spPr>
              <a:xfrm>
                <a:off x="2602895" y="1912739"/>
                <a:ext cx="1537057" cy="103456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" name="雲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895" y="1912739"/>
                <a:ext cx="1537057" cy="1034562"/>
              </a:xfrm>
              <a:prstGeom prst="cloud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134843" y="3284984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843" y="3284984"/>
                <a:ext cx="936104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602895" y="3963577"/>
                <a:ext cx="3481273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895" y="3963577"/>
                <a:ext cx="3481273" cy="93610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/>
          <p:nvPr/>
        </p:nvCxnSpPr>
        <p:spPr>
          <a:xfrm flipV="1">
            <a:off x="3779912" y="4899681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735796" y="5160959"/>
                <a:ext cx="936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6" y="5160959"/>
                <a:ext cx="936104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雲 28"/>
              <p:cNvSpPr/>
              <p:nvPr/>
            </p:nvSpPr>
            <p:spPr>
              <a:xfrm>
                <a:off x="4547111" y="1912739"/>
                <a:ext cx="1537057" cy="103456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雲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11" y="1912739"/>
                <a:ext cx="1537057" cy="1034562"/>
              </a:xfrm>
              <a:prstGeom prst="cloud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/>
          <p:cNvCxnSpPr/>
          <p:nvPr/>
        </p:nvCxnSpPr>
        <p:spPr>
          <a:xfrm flipV="1">
            <a:off x="3116100" y="2947302"/>
            <a:ext cx="0" cy="1016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583889" y="2947302"/>
            <a:ext cx="0" cy="1016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3509465" y="3174711"/>
                <a:ext cx="6716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465" y="3174711"/>
                <a:ext cx="671631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/>
          <p:cNvCxnSpPr/>
          <p:nvPr/>
        </p:nvCxnSpPr>
        <p:spPr>
          <a:xfrm>
            <a:off x="4716016" y="4899681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172998" y="3242665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98" y="3242665"/>
                <a:ext cx="936104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/>
          <p:cNvCxnSpPr/>
          <p:nvPr/>
        </p:nvCxnSpPr>
        <p:spPr>
          <a:xfrm flipV="1">
            <a:off x="5082776" y="2954196"/>
            <a:ext cx="0" cy="1016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5550565" y="2954196"/>
            <a:ext cx="0" cy="1016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5521168" y="3208681"/>
                <a:ext cx="671631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168" y="3208681"/>
                <a:ext cx="671631" cy="55720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4716016" y="5163929"/>
                <a:ext cx="1565274" cy="623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163929"/>
                <a:ext cx="1565274" cy="6236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90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05"/>
    </mc:Choice>
    <mc:Fallback xmlns="">
      <p:transition spd="slow" advTm="3650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関数の</a:t>
            </a:r>
            <a:r>
              <a:rPr lang="ja-JP" altLang="en-US" dirty="0" smtClean="0">
                <a:solidFill>
                  <a:schemeClr val="accent1"/>
                </a:solidFill>
              </a:rPr>
              <a:t>困難性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988840"/>
                <a:ext cx="4618856" cy="3384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sz="2800" b="0" dirty="0" smtClean="0"/>
                  <a:t>言語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kumimoji="1" lang="ja-JP" altLang="en-US" sz="2800" dirty="0" smtClean="0"/>
                  <a:t> は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kumimoji="1" lang="ja-JP" altLang="en-US" sz="2800" dirty="0" smtClean="0"/>
                  <a:t> に</a:t>
                </a:r>
                <a:r>
                  <a:rPr kumimoji="1" lang="ja-JP" altLang="en-US" sz="2800" dirty="0" smtClean="0">
                    <a:solidFill>
                      <a:srgbClr val="0070C0"/>
                    </a:solidFill>
                  </a:rPr>
                  <a:t>還元可能</a:t>
                </a:r>
                <a:endParaRPr kumimoji="1" lang="en-US" altLang="ja-JP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⇔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kumimoji="1" lang="ja-JP" altLang="en-US" sz="2800" dirty="0" smtClean="0"/>
                  <a:t> を計算する機械を用いて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𝐿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𝑢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en-US" altLang="ja-JP" sz="2800" dirty="0" smtClean="0"/>
                  <a:t> </a:t>
                </a:r>
                <a:r>
                  <a:rPr kumimoji="1" lang="ja-JP" altLang="en-US" sz="2800" dirty="0" smtClean="0"/>
                  <a:t>を計算可能</a:t>
                </a:r>
                <a:endParaRPr lang="en-US" altLang="ja-JP" sz="2800" dirty="0" smtClean="0"/>
              </a:p>
              <a:p>
                <a:pPr marL="0" indent="0">
                  <a:buNone/>
                </a:pPr>
                <a:endParaRPr lang="en-US" altLang="ja-JP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ja-JP" sz="2800" dirty="0" smtClean="0"/>
                  <a:t> </a:t>
                </a:r>
                <a:r>
                  <a:rPr lang="ja-JP" altLang="en-US" sz="2800" dirty="0"/>
                  <a:t>が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ja-JP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ja-JP" altLang="en-US" sz="2800" dirty="0" smtClean="0">
                    <a:solidFill>
                      <a:srgbClr val="FF0000"/>
                    </a:solidFill>
                  </a:rPr>
                  <a:t>困難</a:t>
                </a:r>
                <a:endParaRPr lang="en-US" altLang="ja-JP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/>
                      </a:rPr>
                      <m:t>⇔</m:t>
                    </m:r>
                  </m:oMath>
                </a14:m>
                <a:r>
                  <a:rPr lang="ja-JP" altLang="en-US" sz="2800" dirty="0" smtClean="0"/>
                  <a:t> 任意の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/>
                      </a:rPr>
                      <m:t>𝐿</m:t>
                    </m:r>
                    <m:r>
                      <a:rPr lang="en-US" altLang="ja-JP" sz="2800" b="0" i="1" smtClean="0">
                        <a:latin typeface="Cambria Math"/>
                      </a:rPr>
                      <m:t>∈</m:t>
                    </m:r>
                    <m:r>
                      <a:rPr lang="en-US" altLang="ja-JP" sz="28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ja-JP" altLang="en-US" sz="2800" dirty="0"/>
                  <a:t> について</a:t>
                </a:r>
                <a:r>
                  <a:rPr lang="en-US" altLang="ja-JP" sz="28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𝐿</m:t>
                    </m:r>
                  </m:oMath>
                </a14:m>
                <a:r>
                  <a:rPr lang="ja-JP" altLang="en-US" sz="2800" dirty="0"/>
                  <a:t> が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𝑓</m:t>
                    </m:r>
                  </m:oMath>
                </a14:m>
                <a:r>
                  <a:rPr lang="ja-JP" altLang="en-US" sz="2800" dirty="0"/>
                  <a:t> に還元可能</a:t>
                </a:r>
                <a:r>
                  <a:rPr lang="en-US" altLang="ja-JP" sz="2800" dirty="0" smtClean="0"/>
                  <a:t>.</a:t>
                </a:r>
              </a:p>
              <a:p>
                <a:pPr marL="0" indent="0">
                  <a:buNone/>
                </a:pPr>
                <a:endParaRPr kumimoji="1" lang="en-US" altLang="ja-JP" sz="28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988840"/>
                <a:ext cx="4618856" cy="3384375"/>
              </a:xfrm>
              <a:blipFill rotWithShape="1">
                <a:blip r:embed="rId3"/>
                <a:stretch>
                  <a:fillRect l="-2639" t="-37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Users\Hiroyuki\My Dropbox\workspace\la\image\completeness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80" y="2225908"/>
            <a:ext cx="4680520" cy="330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16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59"/>
    </mc:Choice>
    <mc:Fallback xmlns="">
      <p:transition spd="slow" advTm="5795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実関数に対する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操作</a:t>
            </a:r>
            <a:r>
              <a:rPr kumimoji="1" lang="ja-JP" altLang="en-US" dirty="0" smtClean="0"/>
              <a:t>の難しさ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261500" y="3250927"/>
                <a:ext cx="2448272" cy="138499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altLang="ja-JP" sz="2800" b="0" dirty="0" smtClean="0"/>
              </a:p>
              <a:p>
                <a:pPr algn="ctr"/>
                <a:r>
                  <a:rPr lang="ja-JP" altLang="en-US" sz="2800" dirty="0" smtClean="0"/>
                  <a:t>複雑</a:t>
                </a:r>
                <a:r>
                  <a:rPr lang="en-US" altLang="ja-JP" sz="2800" dirty="0" smtClean="0"/>
                  <a:t>?</a:t>
                </a:r>
              </a:p>
              <a:p>
                <a:pPr algn="ctr"/>
                <a:r>
                  <a:rPr lang="en-US" altLang="ja-JP" sz="2800" dirty="0" smtClean="0"/>
                  <a:t>(P, NP, PSPACE)</a:t>
                </a: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3250927"/>
                <a:ext cx="2448272" cy="13849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6"/>
          <p:cNvSpPr/>
          <p:nvPr/>
        </p:nvSpPr>
        <p:spPr>
          <a:xfrm>
            <a:off x="3059832" y="2924944"/>
            <a:ext cx="2845242" cy="237626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4400" dirty="0" smtClean="0"/>
              <a:t>操作</a:t>
            </a:r>
            <a:endParaRPr kumimoji="1" lang="en-US" altLang="ja-JP" sz="4400" dirty="0" smtClean="0"/>
          </a:p>
          <a:p>
            <a:pPr algn="ctr"/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>
                <a:solidFill>
                  <a:schemeClr val="bg1">
                    <a:lumMod val="85000"/>
                  </a:schemeClr>
                </a:solidFill>
              </a:rPr>
              <a:t>微分</a:t>
            </a:r>
            <a:r>
              <a:rPr kumimoji="1" lang="en-US" altLang="ja-JP" sz="24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ja-JP" altLang="en-US" sz="2400" dirty="0" smtClean="0">
                <a:solidFill>
                  <a:schemeClr val="bg1">
                    <a:lumMod val="85000"/>
                  </a:schemeClr>
                </a:solidFill>
              </a:rPr>
              <a:t>積分</a:t>
            </a:r>
            <a:r>
              <a:rPr kumimoji="1" lang="en-US" altLang="ja-JP" sz="24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ja-JP" altLang="en-US" sz="2400" dirty="0" smtClean="0">
                <a:solidFill>
                  <a:schemeClr val="bg1">
                    <a:lumMod val="85000"/>
                  </a:schemeClr>
                </a:solidFill>
              </a:rPr>
              <a:t>最大化</a:t>
            </a:r>
            <a:endParaRPr kumimoji="1" lang="en-US" altLang="ja-JP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ja-JP" altLang="en-US" sz="2400" b="1" u="sng" dirty="0"/>
              <a:t>常微分</a:t>
            </a:r>
            <a:r>
              <a:rPr lang="ja-JP" altLang="en-US" sz="2400" b="1" u="sng" dirty="0" smtClean="0"/>
              <a:t>方程式</a:t>
            </a:r>
            <a:endParaRPr lang="en-US" altLang="ja-JP" sz="2400" b="1" u="sng" dirty="0" smtClean="0"/>
          </a:p>
          <a:p>
            <a:pPr algn="ctr"/>
            <a:r>
              <a:rPr kumimoji="1" lang="ja-JP" altLang="en-US" sz="2400" dirty="0">
                <a:solidFill>
                  <a:schemeClr val="bg1">
                    <a:lumMod val="85000"/>
                  </a:schemeClr>
                </a:solidFill>
              </a:rPr>
              <a:t>偏微分方程式</a:t>
            </a:r>
          </a:p>
        </p:txBody>
      </p:sp>
      <p:sp>
        <p:nvSpPr>
          <p:cNvPr id="8" name="右矢印 7"/>
          <p:cNvSpPr/>
          <p:nvPr/>
        </p:nvSpPr>
        <p:spPr>
          <a:xfrm>
            <a:off x="5796136" y="3358253"/>
            <a:ext cx="576064" cy="3693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13155" y="3230335"/>
                <a:ext cx="2259446" cy="138499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US" altLang="ja-JP" sz="2800" dirty="0" smtClean="0"/>
              </a:p>
              <a:p>
                <a:pPr algn="ctr"/>
                <a:r>
                  <a:rPr lang="ja-JP" altLang="en-US" sz="2800" dirty="0" smtClean="0"/>
                  <a:t>単純</a:t>
                </a:r>
                <a:endParaRPr lang="en-US" altLang="ja-JP" sz="2800" dirty="0" smtClean="0"/>
              </a:p>
              <a:p>
                <a:pPr algn="ctr"/>
                <a:r>
                  <a:rPr lang="en-US" altLang="ja-JP" sz="2800" dirty="0"/>
                  <a:t>(</a:t>
                </a:r>
                <a:r>
                  <a:rPr lang="ja-JP" altLang="en-US" sz="2800" dirty="0"/>
                  <a:t>多項式</a:t>
                </a:r>
                <a:r>
                  <a:rPr lang="ja-JP" altLang="en-US" sz="2800" dirty="0" smtClean="0"/>
                  <a:t>時間</a:t>
                </a:r>
                <a:r>
                  <a:rPr lang="en-US" altLang="ja-JP" sz="2800" dirty="0" smtClean="0"/>
                  <a:t>)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55" y="3230335"/>
                <a:ext cx="2259446" cy="13849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矢印 5"/>
          <p:cNvSpPr/>
          <p:nvPr/>
        </p:nvSpPr>
        <p:spPr>
          <a:xfrm>
            <a:off x="2664148" y="3358253"/>
            <a:ext cx="576064" cy="3693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07704" y="1556792"/>
            <a:ext cx="5577932" cy="822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2800" dirty="0" smtClean="0">
                <a:solidFill>
                  <a:schemeClr val="accent1"/>
                </a:solidFill>
              </a:rPr>
              <a:t>操作 </a:t>
            </a:r>
            <a:r>
              <a:rPr kumimoji="1" lang="en-US" altLang="ja-JP" sz="2800" dirty="0" smtClean="0"/>
              <a:t>: </a:t>
            </a:r>
            <a:r>
              <a:rPr kumimoji="1" lang="ja-JP" altLang="en-US" sz="2800" dirty="0" smtClean="0"/>
              <a:t>実関数から実関数への対応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412059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01"/>
    </mc:Choice>
    <mc:Fallback xmlns="">
      <p:transition spd="slow" advTm="7060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微分方程式の計算量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208823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=0,  </m:t>
                      </m:r>
                      <m:sSup>
                        <m:s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a:rPr lang="en-US" altLang="ja-JP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  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0, 1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kumimoji="1" lang="en-US" altLang="ja-JP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ja-JP" altLang="en-US" dirty="0" smtClean="0"/>
                  <a:t> が多項式時間計算可能 </a:t>
                </a:r>
                <a:r>
                  <a:rPr kumimoji="1" lang="en-US" altLang="ja-JP" dirty="0" smtClean="0"/>
                  <a:t>+ 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(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制限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ja-JP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endParaRPr lang="en-US" altLang="ja-JP" dirty="0" smtClean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altLang="ja-JP" dirty="0" smtClean="0">
                    <a:sym typeface="Wingdings" pitchFamily="2" charset="2"/>
                  </a:rPr>
                  <a:t>	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  <a:sym typeface="Wingdings" pitchFamily="2" charset="2"/>
                      </a:rPr>
                      <m:t>h</m:t>
                    </m:r>
                  </m:oMath>
                </a14:m>
                <a:r>
                  <a:rPr lang="en-US" altLang="ja-JP" dirty="0" smtClean="0">
                    <a:sym typeface="Wingdings" pitchFamily="2" charset="2"/>
                  </a:rPr>
                  <a:t> </a:t>
                </a:r>
                <a:r>
                  <a:rPr lang="ja-JP" altLang="en-US" dirty="0" smtClean="0">
                    <a:sym typeface="Wingdings" pitchFamily="2" charset="2"/>
                  </a:rPr>
                  <a:t>の計算量の上界と下界は？</a:t>
                </a:r>
                <a:endParaRPr lang="en-US" altLang="ja-JP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2088233"/>
              </a:xfrm>
              <a:blipFill rotWithShape="1">
                <a:blip r:embed="rId5"/>
                <a:stretch>
                  <a:fillRect b="-38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78509"/>
              </p:ext>
            </p:extLst>
          </p:nvPr>
        </p:nvGraphicFramePr>
        <p:xfrm>
          <a:off x="1209429" y="3561333"/>
          <a:ext cx="792087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218"/>
                <a:gridCol w="2113375"/>
                <a:gridCol w="2889286"/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制限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上界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下界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err="1" smtClean="0"/>
                        <a:t>なし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–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計算不可能</a:t>
                      </a:r>
                      <a:r>
                        <a:rPr kumimoji="1" lang="en-US" altLang="ja-JP" sz="2000" dirty="0" smtClean="0"/>
                        <a:t>[Aberth71]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リプシッツ条件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/>
                        <a:t>PSPACE</a:t>
                      </a:r>
                      <a:r>
                        <a:rPr kumimoji="1" lang="en-US" altLang="ja-JP" sz="2000" dirty="0" smtClean="0"/>
                        <a:t>[</a:t>
                      </a:r>
                      <a:r>
                        <a:rPr kumimoji="1" lang="ja-JP" altLang="en-US" sz="2000" dirty="0" smtClean="0"/>
                        <a:t>葛</a:t>
                      </a:r>
                      <a:r>
                        <a:rPr kumimoji="1" lang="en-US" altLang="ja-JP" sz="2000" dirty="0" smtClean="0"/>
                        <a:t>83]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/>
                        <a:t>PSPACE</a:t>
                      </a:r>
                      <a:r>
                        <a:rPr kumimoji="1" lang="en-US" altLang="ja-JP" sz="2000" dirty="0" smtClean="0"/>
                        <a:t> </a:t>
                      </a:r>
                      <a:r>
                        <a:rPr kumimoji="1" lang="ja-JP" altLang="en-US" sz="2000" dirty="0" smtClean="0"/>
                        <a:t>困難</a:t>
                      </a:r>
                      <a:r>
                        <a:rPr kumimoji="1" lang="en-US" altLang="ja-JP" sz="2000" dirty="0" smtClean="0"/>
                        <a:t>[</a:t>
                      </a:r>
                      <a:r>
                        <a:rPr kumimoji="1" lang="ja-JP" altLang="en-US" sz="2000" dirty="0" smtClean="0"/>
                        <a:t>河村</a:t>
                      </a:r>
                      <a:r>
                        <a:rPr kumimoji="1" lang="en-US" altLang="ja-JP" sz="2000" dirty="0" smtClean="0"/>
                        <a:t>10]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/>
                        <a:t>解析的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/>
                        <a:t>P</a:t>
                      </a:r>
                      <a:r>
                        <a:rPr kumimoji="1" lang="en-US" altLang="ja-JP" sz="2000" dirty="0" smtClean="0"/>
                        <a:t>[</a:t>
                      </a:r>
                      <a:r>
                        <a:rPr kumimoji="1" lang="ja-JP" altLang="en-US" sz="2000" dirty="0" smtClean="0"/>
                        <a:t>葛</a:t>
                      </a:r>
                      <a:r>
                        <a:rPr kumimoji="1" lang="en-US" altLang="ja-JP" sz="2000" dirty="0" smtClean="0"/>
                        <a:t>,Friedman88]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aseline="0" dirty="0" smtClean="0"/>
                        <a:t> – </a:t>
                      </a:r>
                      <a:endParaRPr kumimoji="1" lang="ja-JP" altLang="en-US" sz="2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-15949" y="357301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制限の強さ</a:t>
            </a:r>
            <a:endParaRPr kumimoji="1" lang="ja-JP" altLang="en-US" dirty="0"/>
          </a:p>
        </p:txBody>
      </p:sp>
      <p:sp>
        <p:nvSpPr>
          <p:cNvPr id="10" name="下矢印 9"/>
          <p:cNvSpPr/>
          <p:nvPr/>
        </p:nvSpPr>
        <p:spPr>
          <a:xfrm>
            <a:off x="467544" y="4005064"/>
            <a:ext cx="360040" cy="202743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50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99"/>
    </mc:Choice>
    <mc:Fallback xmlns="">
      <p:transition spd="slow" advTm="10159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微分方程式の計算量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208823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=0,  </m:t>
                      </m:r>
                      <m:sSup>
                        <m:s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a:rPr lang="en-US" altLang="ja-JP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  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0, 1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kumimoji="1" lang="en-US" altLang="ja-JP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ja-JP" altLang="en-US" dirty="0" smtClean="0"/>
                  <a:t> が多項式時間計算可能 </a:t>
                </a:r>
                <a:r>
                  <a:rPr kumimoji="1" lang="en-US" altLang="ja-JP" dirty="0" smtClean="0"/>
                  <a:t>+ 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(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制限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ja-JP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endParaRPr lang="en-US" altLang="ja-JP" dirty="0" smtClean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altLang="ja-JP" dirty="0" smtClean="0">
                    <a:sym typeface="Wingdings" pitchFamily="2" charset="2"/>
                  </a:rPr>
                  <a:t>	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  <a:sym typeface="Wingdings" pitchFamily="2" charset="2"/>
                      </a:rPr>
                      <m:t>h</m:t>
                    </m:r>
                  </m:oMath>
                </a14:m>
                <a:r>
                  <a:rPr lang="en-US" altLang="ja-JP" dirty="0" smtClean="0">
                    <a:sym typeface="Wingdings" pitchFamily="2" charset="2"/>
                  </a:rPr>
                  <a:t> </a:t>
                </a:r>
                <a:r>
                  <a:rPr lang="ja-JP" altLang="en-US" dirty="0" smtClean="0">
                    <a:sym typeface="Wingdings" pitchFamily="2" charset="2"/>
                  </a:rPr>
                  <a:t>の計算量の上界と下界は？</a:t>
                </a:r>
                <a:endParaRPr lang="en-US" altLang="ja-JP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2088233"/>
              </a:xfrm>
              <a:blipFill rotWithShape="1">
                <a:blip r:embed="rId5"/>
                <a:stretch>
                  <a:fillRect b="-38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3837769"/>
                  </p:ext>
                </p:extLst>
              </p:nvPr>
            </p:nvGraphicFramePr>
            <p:xfrm>
              <a:off x="1209429" y="3561333"/>
              <a:ext cx="7920879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8218"/>
                    <a:gridCol w="2113375"/>
                    <a:gridCol w="2889286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制限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上界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下界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err="1" smtClean="0"/>
                            <a:t>なし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–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計算不可能</a:t>
                          </a:r>
                          <a:r>
                            <a:rPr kumimoji="1" lang="en-US" altLang="ja-JP" sz="2000" dirty="0" smtClean="0"/>
                            <a:t>[Aberth71]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リプシッツ条件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 smtClean="0"/>
                            <a:t>PSPACE</a:t>
                          </a:r>
                          <a:r>
                            <a:rPr kumimoji="1" lang="en-US" altLang="ja-JP" sz="2000" b="0" dirty="0" smtClean="0"/>
                            <a:t>[</a:t>
                          </a:r>
                          <a:r>
                            <a:rPr kumimoji="1" lang="ja-JP" altLang="en-US" sz="2000" b="0" dirty="0" smtClean="0"/>
                            <a:t>葛</a:t>
                          </a:r>
                          <a:r>
                            <a:rPr kumimoji="1" lang="en-US" altLang="ja-JP" sz="2000" b="0" dirty="0" smtClean="0"/>
                            <a:t>83]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 smtClean="0"/>
                            <a:t>PSPACE</a:t>
                          </a:r>
                          <a:r>
                            <a:rPr kumimoji="1" lang="en-US" altLang="ja-JP" sz="2000" dirty="0" smtClean="0"/>
                            <a:t> </a:t>
                          </a:r>
                          <a:r>
                            <a:rPr kumimoji="1" lang="ja-JP" altLang="en-US" sz="2000" dirty="0" smtClean="0"/>
                            <a:t>困難</a:t>
                          </a:r>
                          <a:r>
                            <a:rPr kumimoji="1" lang="en-US" altLang="ja-JP" sz="2000" dirty="0" smtClean="0"/>
                            <a:t>[</a:t>
                          </a:r>
                          <a:r>
                            <a:rPr kumimoji="1" lang="ja-JP" altLang="en-US" sz="2000" dirty="0" smtClean="0"/>
                            <a:t>河村</a:t>
                          </a:r>
                          <a:r>
                            <a:rPr kumimoji="1" lang="en-US" altLang="ja-JP" sz="2000" dirty="0" smtClean="0"/>
                            <a:t>10]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ja-JP" altLang="en-US" sz="2400" dirty="0" smtClean="0"/>
                            <a:t>回連続微分可能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/>
                            <a:t>〃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dirty="0" smtClean="0"/>
                            <a:t>PSPACE</a:t>
                          </a:r>
                          <a:r>
                            <a:rPr kumimoji="1" lang="en-US" altLang="ja-JP" sz="2400" dirty="0" smtClean="0"/>
                            <a:t> </a:t>
                          </a:r>
                          <a:r>
                            <a:rPr kumimoji="1" lang="ja-JP" altLang="en-US" sz="2400" dirty="0" smtClean="0"/>
                            <a:t>困難</a:t>
                          </a:r>
                          <a:endParaRPr kumimoji="1" lang="ja-JP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kumimoji="1" lang="ja-JP" altLang="en-US" sz="2400" dirty="0" smtClean="0"/>
                            <a:t>回連続微分可能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/>
                            <a:t>〃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/>
                            <a:t>DIVP</a:t>
                          </a:r>
                          <a:r>
                            <a:rPr kumimoji="1" lang="en-US" altLang="ja-JP" sz="2400" dirty="0" smtClean="0"/>
                            <a:t>(log)</a:t>
                          </a:r>
                          <a:r>
                            <a:rPr kumimoji="1" lang="ja-JP" altLang="en-US" sz="2400" dirty="0" smtClean="0"/>
                            <a:t>困難</a:t>
                          </a:r>
                          <a:endParaRPr kumimoji="1" lang="ja-JP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000" dirty="0" smtClean="0"/>
                            <a:t>解析的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 smtClean="0"/>
                            <a:t>P</a:t>
                          </a:r>
                          <a:r>
                            <a:rPr kumimoji="1" lang="en-US" altLang="ja-JP" sz="2000" b="0" dirty="0" smtClean="0"/>
                            <a:t>[</a:t>
                          </a:r>
                          <a:r>
                            <a:rPr kumimoji="1" lang="ja-JP" altLang="en-US" sz="2000" b="0" dirty="0" smtClean="0"/>
                            <a:t>葛</a:t>
                          </a:r>
                          <a:r>
                            <a:rPr kumimoji="1" lang="en-US" altLang="ja-JP" sz="2000" b="0" dirty="0" smtClean="0"/>
                            <a:t>,Friedman88]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baseline="0" dirty="0" smtClean="0"/>
                            <a:t> – 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3837769"/>
                  </p:ext>
                </p:extLst>
              </p:nvPr>
            </p:nvGraphicFramePr>
            <p:xfrm>
              <a:off x="1209429" y="3561333"/>
              <a:ext cx="7920879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8218"/>
                    <a:gridCol w="2113375"/>
                    <a:gridCol w="2889286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制限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上界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下界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err="1" smtClean="0"/>
                            <a:t>なし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–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計算不可能</a:t>
                          </a:r>
                          <a:r>
                            <a:rPr kumimoji="1" lang="en-US" altLang="ja-JP" sz="2000" dirty="0" smtClean="0"/>
                            <a:t>[Aberth71]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リプシッツ条件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 smtClean="0"/>
                            <a:t>PSPACE</a:t>
                          </a:r>
                          <a:r>
                            <a:rPr kumimoji="1" lang="en-US" altLang="ja-JP" sz="2000" b="0" dirty="0" smtClean="0"/>
                            <a:t>[</a:t>
                          </a:r>
                          <a:r>
                            <a:rPr kumimoji="1" lang="ja-JP" altLang="en-US" sz="2000" b="0" dirty="0" smtClean="0"/>
                            <a:t>葛</a:t>
                          </a:r>
                          <a:r>
                            <a:rPr kumimoji="1" lang="en-US" altLang="ja-JP" sz="2000" b="0" dirty="0" smtClean="0"/>
                            <a:t>83]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 smtClean="0"/>
                            <a:t>PSPACE</a:t>
                          </a:r>
                          <a:r>
                            <a:rPr kumimoji="1" lang="en-US" altLang="ja-JP" sz="2000" dirty="0" smtClean="0"/>
                            <a:t> </a:t>
                          </a:r>
                          <a:r>
                            <a:rPr kumimoji="1" lang="ja-JP" altLang="en-US" sz="2000" dirty="0" smtClean="0"/>
                            <a:t>困難</a:t>
                          </a:r>
                          <a:r>
                            <a:rPr kumimoji="1" lang="en-US" altLang="ja-JP" sz="2000" dirty="0" smtClean="0"/>
                            <a:t>[</a:t>
                          </a:r>
                          <a:r>
                            <a:rPr kumimoji="1" lang="ja-JP" altLang="en-US" sz="2000" dirty="0" smtClean="0"/>
                            <a:t>河村</a:t>
                          </a:r>
                          <a:r>
                            <a:rPr kumimoji="1" lang="en-US" altLang="ja-JP" sz="2000" dirty="0" smtClean="0"/>
                            <a:t>10]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284000" r="-171399" b="-2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/>
                            <a:t>〃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dirty="0" smtClean="0"/>
                            <a:t>PSPACE</a:t>
                          </a:r>
                          <a:r>
                            <a:rPr kumimoji="1" lang="en-US" altLang="ja-JP" sz="2400" dirty="0" smtClean="0"/>
                            <a:t> </a:t>
                          </a:r>
                          <a:r>
                            <a:rPr kumimoji="1" lang="ja-JP" altLang="en-US" sz="2400" dirty="0" smtClean="0"/>
                            <a:t>困難</a:t>
                          </a:r>
                          <a:endParaRPr kumimoji="1" lang="ja-JP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384000" r="-171399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/>
                            <a:t>〃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/>
                            <a:t>DIVP</a:t>
                          </a:r>
                          <a:r>
                            <a:rPr kumimoji="1" lang="en-US" altLang="ja-JP" sz="2400" dirty="0" smtClean="0"/>
                            <a:t>(log)</a:t>
                          </a:r>
                          <a:r>
                            <a:rPr kumimoji="1" lang="ja-JP" altLang="en-US" sz="2400" dirty="0" smtClean="0"/>
                            <a:t>困難</a:t>
                          </a:r>
                          <a:endParaRPr kumimoji="1" lang="ja-JP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000" dirty="0" smtClean="0"/>
                            <a:t>解析的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 smtClean="0"/>
                            <a:t>P</a:t>
                          </a:r>
                          <a:r>
                            <a:rPr kumimoji="1" lang="en-US" altLang="ja-JP" sz="2000" b="0" dirty="0" smtClean="0"/>
                            <a:t>[</a:t>
                          </a:r>
                          <a:r>
                            <a:rPr kumimoji="1" lang="ja-JP" altLang="en-US" sz="2000" b="0" dirty="0" smtClean="0"/>
                            <a:t>葛</a:t>
                          </a:r>
                          <a:r>
                            <a:rPr kumimoji="1" lang="en-US" altLang="ja-JP" sz="2000" b="0" dirty="0" smtClean="0"/>
                            <a:t>,Friedman88]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baseline="0" dirty="0" smtClean="0"/>
                            <a:t> – 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-15949" y="357301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制限の強さ</a:t>
            </a:r>
            <a:endParaRPr kumimoji="1" lang="ja-JP" altLang="en-US" dirty="0"/>
          </a:p>
        </p:txBody>
      </p:sp>
      <p:sp>
        <p:nvSpPr>
          <p:cNvPr id="10" name="下矢印 9"/>
          <p:cNvSpPr/>
          <p:nvPr/>
        </p:nvSpPr>
        <p:spPr>
          <a:xfrm>
            <a:off x="467544" y="4005064"/>
            <a:ext cx="360040" cy="202743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形吹き出し 5"/>
          <p:cNvSpPr/>
          <p:nvPr/>
        </p:nvSpPr>
        <p:spPr>
          <a:xfrm>
            <a:off x="4640213" y="5936642"/>
            <a:ext cx="4536504" cy="792088"/>
          </a:xfrm>
          <a:prstGeom prst="wedgeEllipseCallout">
            <a:avLst>
              <a:gd name="adj1" fmla="val 8595"/>
              <a:gd name="adj2" fmla="val -8541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DIVP(log)</a:t>
            </a:r>
            <a:r>
              <a:rPr kumimoji="1" lang="en-US" altLang="ja-JP" sz="2400" dirty="0" smtClean="0"/>
              <a:t> = PSPACE?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994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99"/>
    </mc:Choice>
    <mc:Fallback xmlns="">
      <p:transition spd="slow" advTm="1015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微分方程式による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PSPACE</a:t>
            </a:r>
            <a:r>
              <a:rPr lang="ja-JP" altLang="en-US" dirty="0" smtClean="0"/>
              <a:t>計算</a:t>
            </a:r>
            <a:r>
              <a:rPr lang="ja-JP" altLang="en-US" dirty="0"/>
              <a:t>の</a:t>
            </a:r>
            <a:r>
              <a:rPr lang="ja-JP" altLang="en-US" dirty="0" smtClean="0"/>
              <a:t>模倣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982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2"/>
    </mc:Choice>
    <mc:Fallback xmlns="">
      <p:transition spd="slow" advTm="580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滑らか</a:t>
            </a:r>
            <a:r>
              <a:rPr lang="ja-JP" altLang="en-US" dirty="0" smtClean="0"/>
              <a:t>な関数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56792"/>
                <a:ext cx="8229600" cy="35569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ja-JP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ja-JP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𝑔</m:t>
                    </m:r>
                    <m:r>
                      <a:rPr lang="en-US" altLang="ja-JP" i="1">
                        <a:latin typeface="Cambria Math"/>
                      </a:rPr>
                      <m:t>(</m:t>
                    </m:r>
                    <m:r>
                      <a:rPr lang="en-US" altLang="ja-JP" i="1">
                        <a:latin typeface="Cambria Math"/>
                      </a:rPr>
                      <m:t>𝑡</m:t>
                    </m:r>
                    <m:r>
                      <a:rPr lang="en-US" altLang="ja-JP" i="1">
                        <a:latin typeface="Cambria Math"/>
                      </a:rPr>
                      <m:t>,</m:t>
                    </m:r>
                    <m:r>
                      <a:rPr lang="en-US" altLang="ja-JP" i="1">
                        <a:latin typeface="Cambria Math"/>
                      </a:rPr>
                      <m:t>𝑦</m:t>
                    </m:r>
                    <m:r>
                      <a:rPr lang="en-US" altLang="ja-JP" i="1">
                        <a:latin typeface="Cambria Math"/>
                      </a:rPr>
                      <m:t>)</m:t>
                    </m:r>
                  </m:oMath>
                </a14:m>
                <a:r>
                  <a:rPr lang="ja-JP" altLang="en-US" dirty="0" smtClean="0"/>
                  <a:t> </a:t>
                </a:r>
                <a:r>
                  <a:rPr lang="ja-JP" altLang="en-US" dirty="0"/>
                  <a:t>が</a:t>
                </a: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ja-JP" altLang="en-US" dirty="0" smtClean="0">
                    <a:solidFill>
                      <a:srgbClr val="0070C0"/>
                    </a:solidFill>
                  </a:rPr>
                  <a:t>回連続微分可能</a:t>
                </a:r>
                <a:r>
                  <a:rPr lang="ja-JP" altLang="en-US" dirty="0" smtClean="0"/>
                  <a:t>⇔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ja-JP" altLang="en-US" b="0" dirty="0" smtClean="0"/>
                  <a:t>階までの全ての偏導関数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ja-JP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ja-JP" sz="2400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24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altLang="ja-JP" sz="2400" i="1">
                        <a:latin typeface="Cambria Math"/>
                      </a:rPr>
                      <m:t>𝑔</m:t>
                    </m:r>
                    <m:r>
                      <a:rPr lang="en-US" altLang="ja-JP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b="0" dirty="0" smtClean="0"/>
                  <a:t>が存在し連続</a:t>
                </a:r>
                <a:r>
                  <a:rPr lang="ja-JP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𝑖</m:t>
                    </m:r>
                    <m:r>
                      <a:rPr lang="en-US" altLang="ja-JP" i="1">
                        <a:latin typeface="Cambria Math"/>
                      </a:rPr>
                      <m:t>+</m:t>
                    </m:r>
                    <m:r>
                      <a:rPr lang="en-US" altLang="ja-JP" i="1">
                        <a:latin typeface="Cambria Math"/>
                      </a:rPr>
                      <m:t>𝑗</m:t>
                    </m:r>
                    <m:r>
                      <a:rPr lang="en-US" altLang="ja-JP" i="1">
                        <a:latin typeface="Cambria Math"/>
                      </a:rPr>
                      <m:t>≤</m:t>
                    </m:r>
                    <m:r>
                      <a:rPr lang="en-US" altLang="ja-JP" i="1">
                        <a:latin typeface="Cambria Math"/>
                      </a:rPr>
                      <m:t>𝑘</m:t>
                    </m:r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/>
                  <a:t>）</a:t>
                </a:r>
                <a:r>
                  <a:rPr lang="en-US" altLang="ja-JP" b="0" dirty="0" smtClean="0"/>
                  <a:t>.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56792"/>
                <a:ext cx="8229600" cy="3556992"/>
              </a:xfrm>
              <a:blipFill rotWithShape="1">
                <a:blip r:embed="rId3"/>
                <a:stretch>
                  <a:fillRect l="-1926" r="-18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35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92"/>
    </mc:Choice>
    <mc:Fallback xmlns="">
      <p:transition spd="slow" advTm="8689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証明の方針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リプシッツ条件の場合の </a:t>
            </a:r>
            <a:r>
              <a:rPr lang="en-US" altLang="ja-JP" dirty="0" smtClean="0"/>
              <a:t>PSPACE </a:t>
            </a:r>
            <a:r>
              <a:rPr lang="ja-JP" altLang="en-US" dirty="0" smtClean="0"/>
              <a:t>困難性の証明</a:t>
            </a:r>
            <a:r>
              <a:rPr lang="en-US" altLang="ja-JP" dirty="0" smtClean="0"/>
              <a:t>[</a:t>
            </a:r>
            <a:r>
              <a:rPr lang="ja-JP" altLang="en-US" dirty="0" smtClean="0"/>
              <a:t>河村</a:t>
            </a:r>
            <a:r>
              <a:rPr lang="en-US" altLang="ja-JP" dirty="0" smtClean="0"/>
              <a:t>10]</a:t>
            </a:r>
            <a:r>
              <a:rPr lang="ja-JP" altLang="en-US" dirty="0" smtClean="0"/>
              <a:t>と同じ方針をたどる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ja-JP" altLang="en-US" dirty="0" smtClean="0">
                <a:solidFill>
                  <a:srgbClr val="FF0000"/>
                </a:solidFill>
              </a:rPr>
              <a:t>微分方程式の離散バージョン</a:t>
            </a:r>
            <a:r>
              <a:rPr kumimoji="1" lang="ja-JP" altLang="en-US" dirty="0" smtClean="0"/>
              <a:t>を構成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離散</a:t>
            </a:r>
            <a:r>
              <a:rPr lang="ja-JP" altLang="en-US" dirty="0" smtClean="0"/>
              <a:t>バージョンが</a:t>
            </a:r>
            <a:r>
              <a:rPr lang="en-US" altLang="ja-JP" dirty="0" smtClean="0">
                <a:solidFill>
                  <a:schemeClr val="accent1"/>
                </a:solidFill>
              </a:rPr>
              <a:t>PSPACE</a:t>
            </a:r>
            <a:r>
              <a:rPr lang="ja-JP" altLang="en-US" dirty="0" smtClean="0">
                <a:solidFill>
                  <a:schemeClr val="accent1"/>
                </a:solidFill>
              </a:rPr>
              <a:t>困難</a:t>
            </a:r>
            <a:r>
              <a:rPr lang="ja-JP" altLang="en-US" dirty="0" smtClean="0"/>
              <a:t>で有ることを証明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離散バージョンを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リプシッツ条件微分方程式で模倣</a:t>
            </a:r>
            <a:r>
              <a:rPr lang="ja-JP" altLang="en-US" dirty="0"/>
              <a:t>すること</a:t>
            </a:r>
            <a:r>
              <a:rPr lang="ja-JP" altLang="en-US" dirty="0" smtClean="0"/>
              <a:t>で</a:t>
            </a:r>
            <a:r>
              <a:rPr lang="en-US" altLang="ja-JP" dirty="0" smtClean="0"/>
              <a:t>, </a:t>
            </a:r>
            <a:r>
              <a:rPr lang="ja-JP" altLang="en-US" dirty="0" smtClean="0"/>
              <a:t>解の </a:t>
            </a:r>
            <a:r>
              <a:rPr lang="en-US" altLang="ja-JP" dirty="0" smtClean="0"/>
              <a:t>PSPACE </a:t>
            </a:r>
            <a:r>
              <a:rPr lang="ja-JP" altLang="en-US" dirty="0" smtClean="0"/>
              <a:t>困難性を証明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271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差分方程式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[</a:t>
            </a:r>
            <a:r>
              <a:rPr kumimoji="1" lang="ja-JP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河村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2010]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正方形/長方形 91"/>
              <p:cNvSpPr/>
              <p:nvPr/>
            </p:nvSpPr>
            <p:spPr>
              <a:xfrm>
                <a:off x="2237736" y="1238686"/>
                <a:ext cx="627130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2" name="正方形/長方形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36" y="1238686"/>
                <a:ext cx="627130" cy="3216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正方形/長方形 110"/>
              <p:cNvSpPr/>
              <p:nvPr/>
            </p:nvSpPr>
            <p:spPr>
              <a:xfrm>
                <a:off x="2237736" y="1554986"/>
                <a:ext cx="627130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11" name="正方形/長方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36" y="1554986"/>
                <a:ext cx="627130" cy="321699"/>
              </a:xfrm>
              <a:prstGeom prst="rect">
                <a:avLst/>
              </a:prstGeom>
              <a:blipFill rotWithShape="1">
                <a:blip r:embed="rId4"/>
                <a:stretch>
                  <a:fillRect l="-15888" r="-14019"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/>
              <p:cNvSpPr/>
              <p:nvPr/>
            </p:nvSpPr>
            <p:spPr>
              <a:xfrm>
                <a:off x="2237736" y="2621991"/>
                <a:ext cx="627130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12" name="正方形/長方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36" y="2621991"/>
                <a:ext cx="627130" cy="3216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正方形/長方形 115"/>
              <p:cNvSpPr/>
              <p:nvPr/>
            </p:nvSpPr>
            <p:spPr>
              <a:xfrm>
                <a:off x="2237736" y="1876684"/>
                <a:ext cx="627130" cy="321699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16" name="正方形/長方形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36" y="1876684"/>
                <a:ext cx="627130" cy="3216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正方形/長方形 117"/>
              <p:cNvSpPr/>
              <p:nvPr/>
            </p:nvSpPr>
            <p:spPr>
              <a:xfrm>
                <a:off x="3194935" y="1239371"/>
                <a:ext cx="613927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18" name="正方形/長方形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935" y="1239371"/>
                <a:ext cx="613927" cy="3216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正方形/長方形 118"/>
          <p:cNvSpPr/>
          <p:nvPr/>
        </p:nvSpPr>
        <p:spPr>
          <a:xfrm>
            <a:off x="3194935" y="1555671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21" name="正方形/長方形 120"/>
          <p:cNvSpPr/>
          <p:nvPr/>
        </p:nvSpPr>
        <p:spPr>
          <a:xfrm>
            <a:off x="3194935" y="2622676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/>
              <p:cNvSpPr/>
              <p:nvPr/>
            </p:nvSpPr>
            <p:spPr>
              <a:xfrm>
                <a:off x="3194935" y="1877370"/>
                <a:ext cx="613927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2" name="正方形/長方形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935" y="1877370"/>
                <a:ext cx="613927" cy="321699"/>
              </a:xfrm>
              <a:prstGeom prst="rect">
                <a:avLst/>
              </a:prstGeom>
              <a:blipFill rotWithShape="1">
                <a:blip r:embed="rId8"/>
                <a:stretch>
                  <a:fillRect l="-17143" r="-15238"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線コネクタ 122"/>
          <p:cNvCxnSpPr/>
          <p:nvPr/>
        </p:nvCxnSpPr>
        <p:spPr>
          <a:xfrm>
            <a:off x="2551302" y="2274060"/>
            <a:ext cx="0" cy="283591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>
            <a:stCxn id="111" idx="3"/>
          </p:cNvCxnSpPr>
          <p:nvPr/>
        </p:nvCxnSpPr>
        <p:spPr>
          <a:xfrm>
            <a:off x="2864867" y="1715835"/>
            <a:ext cx="181538" cy="322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stCxn id="116" idx="3"/>
            <a:endCxn id="122" idx="1"/>
          </p:cNvCxnSpPr>
          <p:nvPr/>
        </p:nvCxnSpPr>
        <p:spPr>
          <a:xfrm>
            <a:off x="2864866" y="2037534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>
            <a:stCxn id="112" idx="3"/>
            <a:endCxn id="121" idx="1"/>
          </p:cNvCxnSpPr>
          <p:nvPr/>
        </p:nvCxnSpPr>
        <p:spPr>
          <a:xfrm>
            <a:off x="2864866" y="2782840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>
            <a:stCxn id="92" idx="3"/>
          </p:cNvCxnSpPr>
          <p:nvPr/>
        </p:nvCxnSpPr>
        <p:spPr>
          <a:xfrm>
            <a:off x="2864867" y="1399535"/>
            <a:ext cx="181538" cy="31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>
            <a:stCxn id="111" idx="3"/>
            <a:endCxn id="119" idx="1"/>
          </p:cNvCxnSpPr>
          <p:nvPr/>
        </p:nvCxnSpPr>
        <p:spPr>
          <a:xfrm>
            <a:off x="2864866" y="1715835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2864867" y="2199069"/>
            <a:ext cx="0" cy="42292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2237736" y="2202015"/>
            <a:ext cx="0" cy="422922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/>
          <p:nvPr/>
        </p:nvCxnSpPr>
        <p:spPr>
          <a:xfrm>
            <a:off x="2955635" y="2621649"/>
            <a:ext cx="90769" cy="16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>
            <a:off x="3501898" y="2271680"/>
            <a:ext cx="0" cy="283591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/>
          <p:nvPr/>
        </p:nvCxnSpPr>
        <p:spPr>
          <a:xfrm>
            <a:off x="3194935" y="2198383"/>
            <a:ext cx="0" cy="42292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>
          <a:xfrm>
            <a:off x="3808862" y="2202014"/>
            <a:ext cx="0" cy="42292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3811808" y="1712910"/>
            <a:ext cx="181538" cy="322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3" name="直線矢印コネクタ 142"/>
          <p:cNvCxnSpPr/>
          <p:nvPr/>
        </p:nvCxnSpPr>
        <p:spPr>
          <a:xfrm>
            <a:off x="3811807" y="2034609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/>
          <p:nvPr/>
        </p:nvCxnSpPr>
        <p:spPr>
          <a:xfrm>
            <a:off x="3811807" y="2779915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>
            <a:off x="3811808" y="1396610"/>
            <a:ext cx="181538" cy="31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/>
          <p:nvPr/>
        </p:nvCxnSpPr>
        <p:spPr>
          <a:xfrm>
            <a:off x="3811807" y="1712910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/>
          <p:nvPr/>
        </p:nvCxnSpPr>
        <p:spPr>
          <a:xfrm>
            <a:off x="3902576" y="2618723"/>
            <a:ext cx="90769" cy="16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8" name="正方形/長方形 147"/>
          <p:cNvSpPr/>
          <p:nvPr/>
        </p:nvSpPr>
        <p:spPr>
          <a:xfrm>
            <a:off x="4141875" y="1238686"/>
            <a:ext cx="1231512" cy="1705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正方形/長方形 148"/>
              <p:cNvSpPr/>
              <p:nvPr/>
            </p:nvSpPr>
            <p:spPr>
              <a:xfrm>
                <a:off x="5703455" y="1239371"/>
                <a:ext cx="613927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49" name="正方形/長方形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455" y="1239371"/>
                <a:ext cx="613927" cy="3216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正方形/長方形 149"/>
          <p:cNvSpPr/>
          <p:nvPr/>
        </p:nvSpPr>
        <p:spPr>
          <a:xfrm>
            <a:off x="5703455" y="1555671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51" name="正方形/長方形 150"/>
          <p:cNvSpPr/>
          <p:nvPr/>
        </p:nvSpPr>
        <p:spPr>
          <a:xfrm>
            <a:off x="5703455" y="2622676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703455" y="1877370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cxnSp>
        <p:nvCxnSpPr>
          <p:cNvPr id="153" name="直線矢印コネクタ 152"/>
          <p:cNvCxnSpPr/>
          <p:nvPr/>
        </p:nvCxnSpPr>
        <p:spPr>
          <a:xfrm>
            <a:off x="5373387" y="1715835"/>
            <a:ext cx="181538" cy="322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4" name="直線矢印コネクタ 153"/>
          <p:cNvCxnSpPr>
            <a:endCxn id="152" idx="1"/>
          </p:cNvCxnSpPr>
          <p:nvPr/>
        </p:nvCxnSpPr>
        <p:spPr>
          <a:xfrm>
            <a:off x="5373386" y="2037534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>
            <a:endCxn id="151" idx="1"/>
          </p:cNvCxnSpPr>
          <p:nvPr/>
        </p:nvCxnSpPr>
        <p:spPr>
          <a:xfrm>
            <a:off x="5373386" y="2782840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/>
          <p:cNvCxnSpPr/>
          <p:nvPr/>
        </p:nvCxnSpPr>
        <p:spPr>
          <a:xfrm>
            <a:off x="5373387" y="1399535"/>
            <a:ext cx="181538" cy="31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7" name="直線矢印コネクタ 156"/>
          <p:cNvCxnSpPr>
            <a:endCxn id="150" idx="1"/>
          </p:cNvCxnSpPr>
          <p:nvPr/>
        </p:nvCxnSpPr>
        <p:spPr>
          <a:xfrm>
            <a:off x="5373386" y="1715835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/>
          <p:nvPr/>
        </p:nvCxnSpPr>
        <p:spPr>
          <a:xfrm>
            <a:off x="5464156" y="2621649"/>
            <a:ext cx="90769" cy="16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/>
          <p:nvPr/>
        </p:nvCxnSpPr>
        <p:spPr>
          <a:xfrm>
            <a:off x="5703455" y="2198383"/>
            <a:ext cx="0" cy="42292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/>
          <p:nvPr/>
        </p:nvCxnSpPr>
        <p:spPr>
          <a:xfrm>
            <a:off x="6317382" y="2204394"/>
            <a:ext cx="0" cy="42292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/>
          <p:cNvCxnSpPr/>
          <p:nvPr/>
        </p:nvCxnSpPr>
        <p:spPr>
          <a:xfrm>
            <a:off x="2102289" y="1209580"/>
            <a:ext cx="0" cy="170685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/>
              <p:cNvSpPr txBox="1"/>
              <p:nvPr/>
            </p:nvSpPr>
            <p:spPr>
              <a:xfrm>
                <a:off x="1487210" y="2564829"/>
                <a:ext cx="5850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2" name="テキスト ボックス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10" y="2564829"/>
                <a:ext cx="585016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直線矢印コネクタ 162"/>
          <p:cNvCxnSpPr/>
          <p:nvPr/>
        </p:nvCxnSpPr>
        <p:spPr>
          <a:xfrm>
            <a:off x="2237736" y="3097532"/>
            <a:ext cx="4079646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テキスト ボックス 163"/>
              <p:cNvSpPr txBox="1"/>
              <p:nvPr/>
            </p:nvSpPr>
            <p:spPr>
              <a:xfrm>
                <a:off x="5732366" y="3158702"/>
                <a:ext cx="585016" cy="38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64" name="テキスト ボックス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366" y="3158702"/>
                <a:ext cx="585016" cy="383089"/>
              </a:xfrm>
              <a:prstGeom prst="rect">
                <a:avLst/>
              </a:prstGeom>
              <a:blipFill rotWithShape="1">
                <a:blip r:embed="rId11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正方形/長方形 164"/>
              <p:cNvSpPr/>
              <p:nvPr/>
            </p:nvSpPr>
            <p:spPr>
              <a:xfrm>
                <a:off x="2237736" y="1560384"/>
                <a:ext cx="627130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65" name="正方形/長方形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36" y="1560384"/>
                <a:ext cx="627130" cy="3216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/>
              <p:cNvSpPr txBox="1"/>
              <p:nvPr/>
            </p:nvSpPr>
            <p:spPr>
              <a:xfrm>
                <a:off x="6516216" y="2061165"/>
                <a:ext cx="1786946" cy="421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r>
                        <a:rPr kumimoji="1" lang="en-US" altLang="ja-JP" sz="20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66" name="テキスト ボックス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061165"/>
                <a:ext cx="1786946" cy="421029"/>
              </a:xfrm>
              <a:prstGeom prst="rect">
                <a:avLst/>
              </a:prstGeom>
              <a:blipFill rotWithShape="1">
                <a:blip r:embed="rId13"/>
                <a:stretch>
                  <a:fillRect r="-3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正方形/長方形 166"/>
          <p:cNvSpPr/>
          <p:nvPr/>
        </p:nvSpPr>
        <p:spPr>
          <a:xfrm>
            <a:off x="3194934" y="1877370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cxnSp>
        <p:nvCxnSpPr>
          <p:cNvPr id="168" name="直線矢印コネクタ 167"/>
          <p:cNvCxnSpPr>
            <a:stCxn id="165" idx="3"/>
          </p:cNvCxnSpPr>
          <p:nvPr/>
        </p:nvCxnSpPr>
        <p:spPr>
          <a:xfrm>
            <a:off x="2864866" y="1721234"/>
            <a:ext cx="181538" cy="31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9" name="直線矢印コネクタ 168"/>
          <p:cNvCxnSpPr>
            <a:endCxn id="167" idx="1"/>
          </p:cNvCxnSpPr>
          <p:nvPr/>
        </p:nvCxnSpPr>
        <p:spPr>
          <a:xfrm>
            <a:off x="2864865" y="2037534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/>
          <p:cNvCxnSpPr/>
          <p:nvPr/>
        </p:nvCxnSpPr>
        <p:spPr>
          <a:xfrm flipV="1">
            <a:off x="6516968" y="1916021"/>
            <a:ext cx="5033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テキスト ボックス 170"/>
              <p:cNvSpPr txBox="1"/>
              <p:nvPr/>
            </p:nvSpPr>
            <p:spPr>
              <a:xfrm>
                <a:off x="3552635" y="862656"/>
                <a:ext cx="995579" cy="38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𝑖</m:t>
                      </m:r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1" name="テキスト ボックス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635" y="862656"/>
                <a:ext cx="995579" cy="383089"/>
              </a:xfrm>
              <a:prstGeom prst="rect">
                <a:avLst/>
              </a:prstGeom>
              <a:blipFill rotWithShape="1">
                <a:blip r:embed="rId14"/>
                <a:stretch>
                  <a:fillRect b="-209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テキスト ボックス 171"/>
              <p:cNvSpPr txBox="1"/>
              <p:nvPr/>
            </p:nvSpPr>
            <p:spPr>
              <a:xfrm>
                <a:off x="3194934" y="3158702"/>
                <a:ext cx="5850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2" name="テキスト ボックス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934" y="3158702"/>
                <a:ext cx="585016" cy="4001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/>
              <p:cNvSpPr txBox="1"/>
              <p:nvPr/>
            </p:nvSpPr>
            <p:spPr>
              <a:xfrm>
                <a:off x="2258793" y="3174786"/>
                <a:ext cx="5850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3" name="テキスト ボックス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793" y="3174786"/>
                <a:ext cx="585016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テキスト ボックス 173"/>
              <p:cNvSpPr txBox="1"/>
              <p:nvPr/>
            </p:nvSpPr>
            <p:spPr>
              <a:xfrm>
                <a:off x="1493999" y="3150504"/>
                <a:ext cx="9075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0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    :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4" name="テキスト ボックス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99" y="3150504"/>
                <a:ext cx="907587" cy="4001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テキスト ボックス 174"/>
              <p:cNvSpPr txBox="1"/>
              <p:nvPr/>
            </p:nvSpPr>
            <p:spPr>
              <a:xfrm>
                <a:off x="1487210" y="977311"/>
                <a:ext cx="58501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..</m:t>
                      </m:r>
                    </m:oMath>
                  </m:oMathPara>
                </a14:m>
                <a:endParaRPr kumimoji="1" lang="en-US" altLang="ja-JP" sz="2000" b="0" i="1" dirty="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en-US" altLang="ja-JP" sz="2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altLang="ja-JP" sz="2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5" name="テキスト ボックス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10" y="977311"/>
                <a:ext cx="585016" cy="101566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テキスト ボックス 175"/>
              <p:cNvSpPr txBox="1"/>
              <p:nvPr/>
            </p:nvSpPr>
            <p:spPr>
              <a:xfrm>
                <a:off x="1487210" y="867833"/>
                <a:ext cx="5850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6" name="テキスト ボックス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10" y="867833"/>
                <a:ext cx="585016" cy="4001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正方形/長方形 176"/>
          <p:cNvSpPr/>
          <p:nvPr/>
        </p:nvSpPr>
        <p:spPr>
          <a:xfrm>
            <a:off x="4426323" y="1197502"/>
            <a:ext cx="662615" cy="17873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8" name="直線コネクタ 177"/>
          <p:cNvCxnSpPr/>
          <p:nvPr/>
        </p:nvCxnSpPr>
        <p:spPr>
          <a:xfrm flipH="1">
            <a:off x="4548214" y="2061165"/>
            <a:ext cx="415886" cy="0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コンテンツ プレースホルダー 2"/>
              <p:cNvSpPr txBox="1">
                <a:spLocks/>
              </p:cNvSpPr>
              <p:nvPr/>
            </p:nvSpPr>
            <p:spPr>
              <a:xfrm>
                <a:off x="467544" y="3789040"/>
                <a:ext cx="8229600" cy="29205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 smtClean="0">
                    <a:solidFill>
                      <a:schemeClr val="tx1"/>
                    </a:solidFill>
                  </a:rPr>
                  <a:t>関数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−1, 0, 1</m:t>
                        </m:r>
                      </m:e>
                    </m:d>
                  </m:oMath>
                </a14:m>
                <a:r>
                  <a:rPr lang="en-US" altLang="ja-JP" dirty="0" smtClean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が与えられる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={0,…, </m:t>
                    </m:r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−1}</m:t>
                    </m:r>
                  </m:oMath>
                </a14:m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r>
                  <a:rPr lang="ja-JP" altLang="en-US" dirty="0" smtClean="0">
                    <a:solidFill>
                      <a:schemeClr val="tx1"/>
                    </a:solidFill>
                  </a:rPr>
                  <a:t>解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</m:d>
                  </m:oMath>
                </a14:m>
                <a:r>
                  <a:rPr lang="ja-JP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は以下を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満たす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330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altLang="ja-JP" sz="3300" i="1" smtClean="0">
                        <a:solidFill>
                          <a:schemeClr val="tx1"/>
                        </a:solidFill>
                        <a:latin typeface="Cambria Math"/>
                      </a:rPr>
                      <m:t>=0,   </m:t>
                    </m:r>
                    <m:r>
                      <a:rPr lang="en-US" altLang="ja-JP" sz="3300" i="1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ja-JP" sz="3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3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0, </m:t>
                        </m:r>
                        <m:r>
                          <a:rPr lang="en-US" altLang="ja-JP" sz="3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ja-JP" sz="3300" i="1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altLang="ja-JP" sz="33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330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+1,</m:t>
                        </m:r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ja-JP" sz="330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ja-JP" sz="330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+1,</m:t>
                        </m:r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ja-JP" sz="330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altLang="ja-JP" sz="330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altLang="ja-JP" sz="33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33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3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ja-JP" sz="33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altLang="ja-JP" sz="3300" dirty="0" smtClean="0">
                  <a:solidFill>
                    <a:schemeClr val="tx1"/>
                  </a:solidFill>
                </a:endParaRPr>
              </a:p>
              <a:p>
                <a:pPr marL="914400" lvl="2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⇔</m:t>
                      </m:r>
                      <m:r>
                        <a:rPr lang="en-US" altLang="ja-JP" sz="28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ja-JP" sz="28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ja-JP" sz="28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ja-JP" sz="28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28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altLang="ja-JP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ja-JP" sz="2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sz="2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2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789040"/>
                <a:ext cx="8229600" cy="2920552"/>
              </a:xfrm>
              <a:prstGeom prst="rect">
                <a:avLst/>
              </a:prstGeom>
              <a:blipFill rotWithShape="1">
                <a:blip r:embed="rId20"/>
                <a:stretch>
                  <a:fillRect l="-1259" t="-39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1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差分方程式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[</a:t>
            </a:r>
            <a:r>
              <a:rPr kumimoji="1" lang="ja-JP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河村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2010]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3789040"/>
                <a:ext cx="8229600" cy="292055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ja-JP" altLang="en-US" dirty="0" smtClean="0"/>
                  <a:t>関数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/>
                      </a:rPr>
                      <m:t> </m:t>
                    </m:r>
                    <m:r>
                      <a:rPr lang="en-US" altLang="ja-JP" b="0" i="1" smtClean="0">
                        <a:latin typeface="Cambria Math"/>
                      </a:rPr>
                      <m:t>𝐺</m:t>
                    </m:r>
                    <m:r>
                      <a:rPr lang="en-US" altLang="ja-JP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−1, 0, 1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が与えられる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={0,…, </m:t>
                    </m:r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latin typeface="Cambria Math"/>
                      </a:rPr>
                      <m:t>−1}</m:t>
                    </m:r>
                  </m:oMath>
                </a14:m>
                <a:endParaRPr kumimoji="1" lang="en-US" altLang="ja-JP" dirty="0" smtClean="0"/>
              </a:p>
              <a:p>
                <a:r>
                  <a:rPr lang="ja-JP" altLang="en-US" dirty="0" smtClean="0"/>
                  <a:t>解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𝐻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ja-JP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𝑄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𝑅</m:t>
                        </m:r>
                      </m:e>
                    </m:d>
                  </m:oMath>
                </a14:m>
                <a:r>
                  <a:rPr lang="ja-JP" altLang="en-US" dirty="0" smtClean="0"/>
                  <a:t> </a:t>
                </a:r>
                <a:r>
                  <a:rPr lang="ja-JP" altLang="en-US" dirty="0"/>
                  <a:t>は以下を</a:t>
                </a:r>
                <a:r>
                  <a:rPr lang="ja-JP" altLang="en-US" dirty="0" smtClean="0"/>
                  <a:t>満たす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3300" b="0" i="1" smtClean="0">
                        <a:solidFill>
                          <a:srgbClr val="FF000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kumimoji="1" lang="en-US" altLang="ja-JP" sz="33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sz="33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kumimoji="1" lang="en-US" altLang="ja-JP" sz="33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kumimoji="1" lang="en-US" altLang="ja-JP" sz="3300" b="0" i="1" smtClean="0">
                        <a:solidFill>
                          <a:srgbClr val="FF0000"/>
                        </a:solidFill>
                        <a:latin typeface="Cambria Math"/>
                      </a:rPr>
                      <m:t>=0</m:t>
                    </m:r>
                    <m:r>
                      <a:rPr kumimoji="1" lang="en-US" altLang="ja-JP" sz="3300" b="0" i="1" smtClean="0">
                        <a:latin typeface="Cambria Math"/>
                      </a:rPr>
                      <m:t>,   </m:t>
                    </m:r>
                    <m:r>
                      <a:rPr lang="en-US" altLang="ja-JP" sz="33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ja-JP" sz="3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3300" i="1">
                            <a:latin typeface="Cambria Math"/>
                          </a:rPr>
                          <m:t>0, </m:t>
                        </m:r>
                        <m:r>
                          <a:rPr lang="en-US" altLang="ja-JP" sz="3300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ja-JP" sz="3300" i="1"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sz="3300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33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kumimoji="1" lang="en-US" altLang="ja-JP" sz="33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sz="3300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sz="3300" b="0" i="1" smtClean="0">
                            <a:latin typeface="Cambria Math"/>
                          </a:rPr>
                          <m:t>+1,</m:t>
                        </m:r>
                        <m:r>
                          <a:rPr kumimoji="1" lang="en-US" altLang="ja-JP" sz="3300" b="0" i="1" smtClean="0">
                            <a:latin typeface="Cambria Math"/>
                          </a:rPr>
                          <m:t>𝑇</m:t>
                        </m:r>
                        <m:r>
                          <a:rPr kumimoji="1" lang="en-US" altLang="ja-JP" sz="33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kumimoji="1" lang="en-US" altLang="ja-JP" sz="3300" b="0" i="1" smtClean="0">
                        <a:latin typeface="Cambria Math"/>
                      </a:rPr>
                      <m:t>=</m:t>
                    </m:r>
                    <m:r>
                      <a:rPr kumimoji="1" lang="en-US" altLang="ja-JP" sz="33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kumimoji="1" lang="en-US" altLang="ja-JP" sz="33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sz="3300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sz="3300" b="0" i="1" smtClean="0">
                            <a:latin typeface="Cambria Math"/>
                          </a:rPr>
                          <m:t>+1,</m:t>
                        </m:r>
                        <m:r>
                          <a:rPr kumimoji="1" lang="en-US" altLang="ja-JP" sz="3300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kumimoji="1" lang="en-US" altLang="ja-JP" sz="3300" b="0" i="1" smtClean="0">
                        <a:latin typeface="Cambria Math"/>
                      </a:rPr>
                      <m:t>+</m:t>
                    </m:r>
                    <m:r>
                      <a:rPr kumimoji="1" lang="en-US" altLang="ja-JP" sz="3300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kumimoji="1" lang="en-US" altLang="ja-JP" sz="33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sz="3300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sz="3300" b="0" i="1" smtClean="0">
                            <a:latin typeface="Cambria Math"/>
                          </a:rPr>
                          <m:t>, </m:t>
                        </m:r>
                        <m:r>
                          <a:rPr kumimoji="1" lang="en-US" altLang="ja-JP" sz="3300" b="0" i="1" smtClean="0">
                            <a:latin typeface="Cambria Math"/>
                          </a:rPr>
                          <m:t>𝑇</m:t>
                        </m:r>
                        <m:r>
                          <a:rPr kumimoji="1" lang="en-US" altLang="ja-JP" sz="3300" b="0" i="1" smtClean="0">
                            <a:latin typeface="Cambria Math"/>
                          </a:rPr>
                          <m:t>, </m:t>
                        </m:r>
                        <m:r>
                          <a:rPr kumimoji="1" lang="en-US" altLang="ja-JP" sz="3300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kumimoji="1" lang="en-US" altLang="ja-JP" sz="33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sz="33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sz="33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kumimoji="1" lang="en-US" altLang="ja-JP" sz="3300" b="0" i="1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3300" b="0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/>
                        </a:rPr>
                        <m:t>⇔</m:t>
                      </m:r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3789040"/>
                <a:ext cx="8229600" cy="2920552"/>
              </a:xfrm>
              <a:blipFill rotWithShape="1">
                <a:blip r:embed="rId3"/>
                <a:stretch>
                  <a:fillRect l="-1259" t="-39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円形吹き出し 4"/>
              <p:cNvSpPr/>
              <p:nvPr/>
            </p:nvSpPr>
            <p:spPr>
              <a:xfrm>
                <a:off x="3054272" y="5013176"/>
                <a:ext cx="3704275" cy="720080"/>
              </a:xfrm>
              <a:prstGeom prst="wedgeEllipseCallout">
                <a:avLst>
                  <a:gd name="adj1" fmla="val -479"/>
                  <a:gd name="adj2" fmla="val 8431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h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" name="円形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272" y="5013176"/>
                <a:ext cx="3704275" cy="720080"/>
              </a:xfrm>
              <a:prstGeom prst="wedgeEllipseCallout">
                <a:avLst>
                  <a:gd name="adj1" fmla="val -479"/>
                  <a:gd name="adj2" fmla="val 84317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2237736" y="1238686"/>
                <a:ext cx="627130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36" y="1238686"/>
                <a:ext cx="627130" cy="3216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/>
              <p:cNvSpPr/>
              <p:nvPr/>
            </p:nvSpPr>
            <p:spPr>
              <a:xfrm>
                <a:off x="2237736" y="1554986"/>
                <a:ext cx="627130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3" name="正方形/長方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36" y="1554986"/>
                <a:ext cx="627130" cy="321699"/>
              </a:xfrm>
              <a:prstGeom prst="rect">
                <a:avLst/>
              </a:prstGeom>
              <a:blipFill rotWithShape="1">
                <a:blip r:embed="rId6"/>
                <a:stretch>
                  <a:fillRect l="-15888" r="-14019"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2237736" y="2621991"/>
                <a:ext cx="627130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36" y="2621991"/>
                <a:ext cx="627130" cy="3216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/>
              <p:cNvSpPr/>
              <p:nvPr/>
            </p:nvSpPr>
            <p:spPr>
              <a:xfrm>
                <a:off x="2237736" y="1876684"/>
                <a:ext cx="627130" cy="321699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65" name="正方形/長方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36" y="1876684"/>
                <a:ext cx="627130" cy="3216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正方形/長方形 65"/>
              <p:cNvSpPr/>
              <p:nvPr/>
            </p:nvSpPr>
            <p:spPr>
              <a:xfrm>
                <a:off x="3194935" y="1239371"/>
                <a:ext cx="613927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66" name="正方形/長方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935" y="1239371"/>
                <a:ext cx="613927" cy="3216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正方形/長方形 66"/>
          <p:cNvSpPr/>
          <p:nvPr/>
        </p:nvSpPr>
        <p:spPr>
          <a:xfrm>
            <a:off x="3194935" y="1555671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68" name="正方形/長方形 67"/>
          <p:cNvSpPr/>
          <p:nvPr/>
        </p:nvSpPr>
        <p:spPr>
          <a:xfrm>
            <a:off x="3194935" y="2622676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3194935" y="1877370"/>
                <a:ext cx="613927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935" y="1877370"/>
                <a:ext cx="613927" cy="321699"/>
              </a:xfrm>
              <a:prstGeom prst="rect">
                <a:avLst/>
              </a:prstGeom>
              <a:blipFill rotWithShape="1">
                <a:blip r:embed="rId10"/>
                <a:stretch>
                  <a:fillRect l="-17143" r="-15238"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コネクタ 69"/>
          <p:cNvCxnSpPr/>
          <p:nvPr/>
        </p:nvCxnSpPr>
        <p:spPr>
          <a:xfrm>
            <a:off x="2551302" y="2274060"/>
            <a:ext cx="0" cy="283591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63" idx="3"/>
          </p:cNvCxnSpPr>
          <p:nvPr/>
        </p:nvCxnSpPr>
        <p:spPr>
          <a:xfrm>
            <a:off x="2864867" y="1715835"/>
            <a:ext cx="181538" cy="322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65" idx="3"/>
            <a:endCxn id="69" idx="1"/>
          </p:cNvCxnSpPr>
          <p:nvPr/>
        </p:nvCxnSpPr>
        <p:spPr>
          <a:xfrm>
            <a:off x="2864866" y="2037534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64" idx="3"/>
            <a:endCxn id="68" idx="1"/>
          </p:cNvCxnSpPr>
          <p:nvPr/>
        </p:nvCxnSpPr>
        <p:spPr>
          <a:xfrm>
            <a:off x="2864866" y="2782840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62" idx="3"/>
          </p:cNvCxnSpPr>
          <p:nvPr/>
        </p:nvCxnSpPr>
        <p:spPr>
          <a:xfrm>
            <a:off x="2864867" y="1399535"/>
            <a:ext cx="181538" cy="31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63" idx="3"/>
            <a:endCxn id="67" idx="1"/>
          </p:cNvCxnSpPr>
          <p:nvPr/>
        </p:nvCxnSpPr>
        <p:spPr>
          <a:xfrm>
            <a:off x="2864866" y="1715835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2864867" y="2199069"/>
            <a:ext cx="0" cy="42292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2237736" y="2202015"/>
            <a:ext cx="0" cy="422922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2955635" y="2621649"/>
            <a:ext cx="90769" cy="16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3501898" y="2271680"/>
            <a:ext cx="0" cy="283591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3194935" y="2198383"/>
            <a:ext cx="0" cy="42292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3808862" y="2202014"/>
            <a:ext cx="0" cy="42292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>
            <a:off x="3811808" y="1712910"/>
            <a:ext cx="181538" cy="322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3811807" y="2034609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>
            <a:off x="3811807" y="2779915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>
            <a:off x="3811808" y="1396610"/>
            <a:ext cx="181538" cy="31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>
            <a:off x="3811807" y="1712910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>
            <a:off x="3902576" y="2618723"/>
            <a:ext cx="90769" cy="16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4141875" y="1238686"/>
            <a:ext cx="1231512" cy="1705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正方形/長方形 92"/>
              <p:cNvSpPr/>
              <p:nvPr/>
            </p:nvSpPr>
            <p:spPr>
              <a:xfrm>
                <a:off x="5703455" y="1239371"/>
                <a:ext cx="613927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93" name="正方形/長方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455" y="1239371"/>
                <a:ext cx="613927" cy="3216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正方形/長方形 93"/>
          <p:cNvSpPr/>
          <p:nvPr/>
        </p:nvSpPr>
        <p:spPr>
          <a:xfrm>
            <a:off x="5703455" y="1555671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95" name="正方形/長方形 94"/>
          <p:cNvSpPr/>
          <p:nvPr/>
        </p:nvSpPr>
        <p:spPr>
          <a:xfrm>
            <a:off x="5703455" y="2622676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96" name="正方形/長方形 95"/>
          <p:cNvSpPr/>
          <p:nvPr/>
        </p:nvSpPr>
        <p:spPr>
          <a:xfrm>
            <a:off x="5703455" y="1877370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cxnSp>
        <p:nvCxnSpPr>
          <p:cNvPr id="97" name="直線矢印コネクタ 96"/>
          <p:cNvCxnSpPr/>
          <p:nvPr/>
        </p:nvCxnSpPr>
        <p:spPr>
          <a:xfrm>
            <a:off x="5373387" y="1715835"/>
            <a:ext cx="181538" cy="322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endCxn id="96" idx="1"/>
          </p:cNvCxnSpPr>
          <p:nvPr/>
        </p:nvCxnSpPr>
        <p:spPr>
          <a:xfrm>
            <a:off x="5373386" y="2037534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endCxn id="95" idx="1"/>
          </p:cNvCxnSpPr>
          <p:nvPr/>
        </p:nvCxnSpPr>
        <p:spPr>
          <a:xfrm>
            <a:off x="5373386" y="2782840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>
            <a:off x="5373387" y="1399535"/>
            <a:ext cx="181538" cy="31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94" idx="1"/>
          </p:cNvCxnSpPr>
          <p:nvPr/>
        </p:nvCxnSpPr>
        <p:spPr>
          <a:xfrm>
            <a:off x="5373386" y="1715835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>
            <a:off x="5464156" y="2621649"/>
            <a:ext cx="90769" cy="16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5703455" y="2198383"/>
            <a:ext cx="0" cy="42292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6317382" y="2204394"/>
            <a:ext cx="0" cy="42292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>
            <a:off x="2102289" y="1209580"/>
            <a:ext cx="0" cy="170685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1487210" y="2564829"/>
                <a:ext cx="5850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10" y="2564829"/>
                <a:ext cx="585016" cy="4001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線矢印コネクタ 107"/>
          <p:cNvCxnSpPr/>
          <p:nvPr/>
        </p:nvCxnSpPr>
        <p:spPr>
          <a:xfrm>
            <a:off x="2237736" y="3097532"/>
            <a:ext cx="4079646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5732366" y="3158702"/>
                <a:ext cx="585016" cy="38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366" y="3158702"/>
                <a:ext cx="585016" cy="383089"/>
              </a:xfrm>
              <a:prstGeom prst="rect">
                <a:avLst/>
              </a:prstGeom>
              <a:blipFill rotWithShape="1">
                <a:blip r:embed="rId1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/>
              <p:cNvSpPr/>
              <p:nvPr/>
            </p:nvSpPr>
            <p:spPr>
              <a:xfrm>
                <a:off x="2237736" y="1560384"/>
                <a:ext cx="627130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10" name="正方形/長方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36" y="1560384"/>
                <a:ext cx="627130" cy="3216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/>
              <p:cNvSpPr txBox="1"/>
              <p:nvPr/>
            </p:nvSpPr>
            <p:spPr>
              <a:xfrm>
                <a:off x="6516216" y="2061165"/>
                <a:ext cx="1786946" cy="421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r>
                        <a:rPr kumimoji="1" lang="en-US" altLang="ja-JP" sz="20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17" name="テキスト ボックス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061165"/>
                <a:ext cx="1786946" cy="421029"/>
              </a:xfrm>
              <a:prstGeom prst="rect">
                <a:avLst/>
              </a:prstGeom>
              <a:blipFill rotWithShape="1">
                <a:blip r:embed="rId15"/>
                <a:stretch>
                  <a:fillRect r="-3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正方形/長方形 112"/>
          <p:cNvSpPr/>
          <p:nvPr/>
        </p:nvSpPr>
        <p:spPr>
          <a:xfrm>
            <a:off x="3194934" y="1877370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cxnSp>
        <p:nvCxnSpPr>
          <p:cNvPr id="114" name="直線矢印コネクタ 113"/>
          <p:cNvCxnSpPr>
            <a:stCxn id="110" idx="3"/>
          </p:cNvCxnSpPr>
          <p:nvPr/>
        </p:nvCxnSpPr>
        <p:spPr>
          <a:xfrm>
            <a:off x="2864866" y="1721234"/>
            <a:ext cx="181538" cy="31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>
            <a:endCxn id="113" idx="1"/>
          </p:cNvCxnSpPr>
          <p:nvPr/>
        </p:nvCxnSpPr>
        <p:spPr>
          <a:xfrm>
            <a:off x="2864865" y="2037534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/>
          <p:nvPr/>
        </p:nvCxnSpPr>
        <p:spPr>
          <a:xfrm flipV="1">
            <a:off x="6516968" y="1916021"/>
            <a:ext cx="5033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/>
              <p:cNvSpPr txBox="1"/>
              <p:nvPr/>
            </p:nvSpPr>
            <p:spPr>
              <a:xfrm>
                <a:off x="3552635" y="862656"/>
                <a:ext cx="995579" cy="38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𝑖</m:t>
                      </m:r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5" name="テキスト ボックス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635" y="862656"/>
                <a:ext cx="995579" cy="383089"/>
              </a:xfrm>
              <a:prstGeom prst="rect">
                <a:avLst/>
              </a:prstGeom>
              <a:blipFill rotWithShape="1">
                <a:blip r:embed="rId16"/>
                <a:stretch>
                  <a:fillRect b="-209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/>
              <p:cNvSpPr txBox="1"/>
              <p:nvPr/>
            </p:nvSpPr>
            <p:spPr>
              <a:xfrm>
                <a:off x="3194934" y="3158702"/>
                <a:ext cx="5850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6" name="テキスト ボックス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934" y="3158702"/>
                <a:ext cx="585016" cy="4001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/>
              <p:cNvSpPr txBox="1"/>
              <p:nvPr/>
            </p:nvSpPr>
            <p:spPr>
              <a:xfrm>
                <a:off x="2258793" y="3174786"/>
                <a:ext cx="5850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7" name="テキスト ボックス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793" y="3174786"/>
                <a:ext cx="585016" cy="4001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/>
              <p:cNvSpPr txBox="1"/>
              <p:nvPr/>
            </p:nvSpPr>
            <p:spPr>
              <a:xfrm>
                <a:off x="1493999" y="3150504"/>
                <a:ext cx="9075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0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    :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8" name="テキスト ボックス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99" y="3150504"/>
                <a:ext cx="907587" cy="4001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1487210" y="977311"/>
                <a:ext cx="58501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..</m:t>
                      </m:r>
                    </m:oMath>
                  </m:oMathPara>
                </a14:m>
                <a:endParaRPr kumimoji="1" lang="en-US" altLang="ja-JP" sz="2000" b="0" i="1" dirty="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en-US" altLang="ja-JP" sz="2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altLang="ja-JP" sz="2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10" y="977311"/>
                <a:ext cx="585016" cy="1015663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/>
              <p:cNvSpPr txBox="1"/>
              <p:nvPr/>
            </p:nvSpPr>
            <p:spPr>
              <a:xfrm>
                <a:off x="1487210" y="867833"/>
                <a:ext cx="5850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0" name="テキスト ボックス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10" y="867833"/>
                <a:ext cx="585016" cy="40011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正方形/長方形 131"/>
          <p:cNvSpPr/>
          <p:nvPr/>
        </p:nvSpPr>
        <p:spPr>
          <a:xfrm>
            <a:off x="4426323" y="1197502"/>
            <a:ext cx="662615" cy="17873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/>
          <p:cNvCxnSpPr/>
          <p:nvPr/>
        </p:nvCxnSpPr>
        <p:spPr>
          <a:xfrm flipH="1">
            <a:off x="4548214" y="2061165"/>
            <a:ext cx="415886" cy="0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円形吹き出し 110"/>
              <p:cNvSpPr/>
              <p:nvPr/>
            </p:nvSpPr>
            <p:spPr>
              <a:xfrm>
                <a:off x="886165" y="4005064"/>
                <a:ext cx="2160240" cy="936104"/>
              </a:xfrm>
              <a:prstGeom prst="wedgeEllipseCallout">
                <a:avLst>
                  <a:gd name="adj1" fmla="val 3783"/>
                  <a:gd name="adj2" fmla="val 70921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11" name="円形吹き出し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65" y="4005064"/>
                <a:ext cx="2160240" cy="936104"/>
              </a:xfrm>
              <a:prstGeom prst="wedgeEllipseCallout">
                <a:avLst>
                  <a:gd name="adj1" fmla="val 3783"/>
                  <a:gd name="adj2" fmla="val 70921"/>
                </a:avLst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8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微分方程式の難しさの解析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概略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183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4"/>
    </mc:Choice>
    <mc:Fallback xmlns="">
      <p:transition spd="slow" advTm="302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1994882" y="1932149"/>
            <a:ext cx="853248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7" name="正方形/長方形 6"/>
          <p:cNvSpPr/>
          <p:nvPr/>
        </p:nvSpPr>
        <p:spPr>
          <a:xfrm>
            <a:off x="1994882" y="3383874"/>
            <a:ext cx="853248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/>
          <p:cNvSpPr/>
          <p:nvPr/>
        </p:nvSpPr>
        <p:spPr>
          <a:xfrm>
            <a:off x="3297208" y="150273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p:sp>
        <p:nvSpPr>
          <p:cNvPr id="10" name="正方形/長方形 9"/>
          <p:cNvSpPr/>
          <p:nvPr/>
        </p:nvSpPr>
        <p:spPr>
          <a:xfrm>
            <a:off x="3297208" y="1933081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297208" y="338480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  <a:blipFill rotWithShape="1">
                <a:blip r:embed="rId4"/>
                <a:stretch>
                  <a:fillRect l="-12766" r="-11348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/>
          <p:cNvCxnSpPr>
            <a:stCxn id="6" idx="3"/>
          </p:cNvCxnSpPr>
          <p:nvPr/>
        </p:nvCxnSpPr>
        <p:spPr>
          <a:xfrm>
            <a:off x="2848131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8" idx="3"/>
            <a:endCxn id="12" idx="1"/>
          </p:cNvCxnSpPr>
          <p:nvPr/>
        </p:nvCxnSpPr>
        <p:spPr>
          <a:xfrm>
            <a:off x="2848129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3"/>
            <a:endCxn id="11" idx="1"/>
          </p:cNvCxnSpPr>
          <p:nvPr/>
        </p:nvCxnSpPr>
        <p:spPr>
          <a:xfrm>
            <a:off x="2848129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3"/>
          </p:cNvCxnSpPr>
          <p:nvPr/>
        </p:nvCxnSpPr>
        <p:spPr>
          <a:xfrm>
            <a:off x="2848131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3"/>
            <a:endCxn id="10" idx="1"/>
          </p:cNvCxnSpPr>
          <p:nvPr/>
        </p:nvCxnSpPr>
        <p:spPr>
          <a:xfrm>
            <a:off x="2848129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848131" y="2808463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971626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3714849" y="2907255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297208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132492" y="281247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136501" y="2147015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4136499" y="258470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4136499" y="3598739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4136501" y="171666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4136499" y="214701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259996" y="3379427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85576" y="1501804"/>
            <a:ext cx="1675546" cy="2319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4" name="正方形/長方形 33"/>
          <p:cNvSpPr/>
          <p:nvPr/>
        </p:nvSpPr>
        <p:spPr>
          <a:xfrm>
            <a:off x="6710199" y="150273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710199" y="1933081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6710199" y="338480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710199" y="2370772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6261122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endCxn id="37" idx="1"/>
          </p:cNvCxnSpPr>
          <p:nvPr/>
        </p:nvCxnSpPr>
        <p:spPr>
          <a:xfrm>
            <a:off x="6261121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36" idx="1"/>
          </p:cNvCxnSpPr>
          <p:nvPr/>
        </p:nvCxnSpPr>
        <p:spPr>
          <a:xfrm>
            <a:off x="6261121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6261122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35" idx="1"/>
          </p:cNvCxnSpPr>
          <p:nvPr/>
        </p:nvCxnSpPr>
        <p:spPr>
          <a:xfrm>
            <a:off x="6261121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6384619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6710199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7545484" y="2815708"/>
            <a:ext cx="0" cy="57541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blipFill rotWithShape="1">
                <a:blip r:embed="rId5"/>
                <a:stretch>
                  <a:fillRect r="-40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正方形/長方形 52"/>
          <p:cNvSpPr/>
          <p:nvPr/>
        </p:nvSpPr>
        <p:spPr>
          <a:xfrm>
            <a:off x="3297207" y="2370772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2848129" y="2158340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endCxn id="53" idx="1"/>
          </p:cNvCxnSpPr>
          <p:nvPr/>
        </p:nvCxnSpPr>
        <p:spPr>
          <a:xfrm>
            <a:off x="2848128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4461152" y="5085184"/>
            <a:ext cx="6847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𝐻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𝑖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正方形/長方形 62"/>
          <p:cNvSpPr/>
          <p:nvPr/>
        </p:nvSpPr>
        <p:spPr>
          <a:xfrm>
            <a:off x="4972586" y="1407428"/>
            <a:ext cx="901527" cy="2431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64" name="直線コネクタ 63"/>
          <p:cNvCxnSpPr/>
          <p:nvPr/>
        </p:nvCxnSpPr>
        <p:spPr>
          <a:xfrm flipH="1">
            <a:off x="5138425" y="2620836"/>
            <a:ext cx="565838" cy="0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2848129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4136499" y="3598739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6261121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1994882" y="4030876"/>
            <a:ext cx="555060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    :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コネクタ 77"/>
          <p:cNvCxnSpPr/>
          <p:nvPr/>
        </p:nvCxnSpPr>
        <p:spPr>
          <a:xfrm>
            <a:off x="1994882" y="2804016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1810598" y="1462204"/>
            <a:ext cx="0" cy="232227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973746" y="981255"/>
                <a:ext cx="79594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..</m:t>
                      </m:r>
                    </m:oMath>
                  </m:oMathPara>
                </a14:m>
                <a:endParaRPr kumimoji="1" lang="en-US" altLang="ja-JP" sz="2800" b="0" i="1" dirty="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en-US" altLang="ja-JP" sz="28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altLang="ja-JP" sz="2800" b="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altLang="ja-JP" sz="28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981255"/>
                <a:ext cx="795949" cy="181588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973746" y="735627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735627"/>
                <a:ext cx="795949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/>
          <p:cNvCxnSpPr/>
          <p:nvPr/>
        </p:nvCxnSpPr>
        <p:spPr>
          <a:xfrm>
            <a:off x="2421505" y="2920258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7146951" y="2920258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6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  <a:blipFill rotWithShape="1">
                <a:blip r:embed="rId4"/>
                <a:stretch>
                  <a:fillRect l="-11806" r="-972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/>
          <p:cNvSpPr/>
          <p:nvPr/>
        </p:nvSpPr>
        <p:spPr>
          <a:xfrm>
            <a:off x="3297208" y="150273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p:sp>
        <p:nvSpPr>
          <p:cNvPr id="10" name="正方形/長方形 9"/>
          <p:cNvSpPr/>
          <p:nvPr/>
        </p:nvSpPr>
        <p:spPr>
          <a:xfrm>
            <a:off x="3297208" y="1933081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297208" y="338480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  <a:blipFill rotWithShape="1">
                <a:blip r:embed="rId7"/>
                <a:stretch>
                  <a:fillRect l="-12766" r="-11348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/>
          <p:cNvCxnSpPr>
            <a:stCxn id="6" idx="3"/>
          </p:cNvCxnSpPr>
          <p:nvPr/>
        </p:nvCxnSpPr>
        <p:spPr>
          <a:xfrm>
            <a:off x="2848131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8" idx="3"/>
            <a:endCxn id="12" idx="1"/>
          </p:cNvCxnSpPr>
          <p:nvPr/>
        </p:nvCxnSpPr>
        <p:spPr>
          <a:xfrm>
            <a:off x="2848129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3"/>
            <a:endCxn id="11" idx="1"/>
          </p:cNvCxnSpPr>
          <p:nvPr/>
        </p:nvCxnSpPr>
        <p:spPr>
          <a:xfrm>
            <a:off x="2848129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3"/>
          </p:cNvCxnSpPr>
          <p:nvPr/>
        </p:nvCxnSpPr>
        <p:spPr>
          <a:xfrm>
            <a:off x="2848131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3"/>
            <a:endCxn id="10" idx="1"/>
          </p:cNvCxnSpPr>
          <p:nvPr/>
        </p:nvCxnSpPr>
        <p:spPr>
          <a:xfrm>
            <a:off x="2848129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848131" y="2808463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971626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3714849" y="2907255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297208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132492" y="281247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136501" y="2147015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4136499" y="258470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4136499" y="3598739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4136501" y="171666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4136499" y="214701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259996" y="3379427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85576" y="1501804"/>
            <a:ext cx="1675546" cy="2319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4" name="正方形/長方形 33"/>
          <p:cNvSpPr/>
          <p:nvPr/>
        </p:nvSpPr>
        <p:spPr>
          <a:xfrm>
            <a:off x="6710199" y="150273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710199" y="1933081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6710199" y="338480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710199" y="2370772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6261122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endCxn id="37" idx="1"/>
          </p:cNvCxnSpPr>
          <p:nvPr/>
        </p:nvCxnSpPr>
        <p:spPr>
          <a:xfrm>
            <a:off x="6261121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36" idx="1"/>
          </p:cNvCxnSpPr>
          <p:nvPr/>
        </p:nvCxnSpPr>
        <p:spPr>
          <a:xfrm>
            <a:off x="6261121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6261122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35" idx="1"/>
          </p:cNvCxnSpPr>
          <p:nvPr/>
        </p:nvCxnSpPr>
        <p:spPr>
          <a:xfrm>
            <a:off x="6261121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6384619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6710199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7545484" y="2815708"/>
            <a:ext cx="0" cy="57541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blipFill rotWithShape="1">
                <a:blip r:embed="rId9"/>
                <a:stretch>
                  <a:fillRect r="-40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正方形/長方形 52"/>
          <p:cNvSpPr/>
          <p:nvPr/>
        </p:nvSpPr>
        <p:spPr>
          <a:xfrm>
            <a:off x="3297207" y="2370772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54" name="直線矢印コネクタ 53"/>
          <p:cNvCxnSpPr>
            <a:stCxn id="51" idx="3"/>
          </p:cNvCxnSpPr>
          <p:nvPr/>
        </p:nvCxnSpPr>
        <p:spPr>
          <a:xfrm>
            <a:off x="2848129" y="2158340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endCxn id="53" idx="1"/>
          </p:cNvCxnSpPr>
          <p:nvPr/>
        </p:nvCxnSpPr>
        <p:spPr>
          <a:xfrm>
            <a:off x="2848128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4461152" y="5085184"/>
            <a:ext cx="6847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𝐻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𝑖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正方形/長方形 62"/>
          <p:cNvSpPr/>
          <p:nvPr/>
        </p:nvSpPr>
        <p:spPr>
          <a:xfrm>
            <a:off x="4972586" y="1407428"/>
            <a:ext cx="901527" cy="2431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64" name="直線コネクタ 63"/>
          <p:cNvCxnSpPr/>
          <p:nvPr/>
        </p:nvCxnSpPr>
        <p:spPr>
          <a:xfrm flipH="1">
            <a:off x="5138425" y="2620836"/>
            <a:ext cx="565838" cy="0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2421505" y="2902313"/>
            <a:ext cx="0" cy="385843"/>
          </a:xfrm>
          <a:prstGeom prst="line">
            <a:avLst/>
          </a:prstGeom>
          <a:ln w="50800">
            <a:solidFill>
              <a:schemeClr val="accent2"/>
            </a:solidFill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2848129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4136499" y="3598739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6261121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1994882" y="4030876"/>
            <a:ext cx="555060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    :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コネクタ 77"/>
          <p:cNvCxnSpPr/>
          <p:nvPr/>
        </p:nvCxnSpPr>
        <p:spPr>
          <a:xfrm>
            <a:off x="1994882" y="2804016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1810598" y="1462204"/>
            <a:ext cx="0" cy="232227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973746" y="981255"/>
                <a:ext cx="79594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..</m:t>
                      </m:r>
                    </m:oMath>
                  </m:oMathPara>
                </a14:m>
                <a:endParaRPr kumimoji="1" lang="en-US" altLang="ja-JP" sz="2800" b="0" i="1" dirty="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en-US" altLang="ja-JP" sz="28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altLang="ja-JP" sz="2800" b="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altLang="ja-JP" sz="28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981255"/>
                <a:ext cx="795949" cy="181588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973746" y="735627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735627"/>
                <a:ext cx="795949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コネクタ 65"/>
          <p:cNvCxnSpPr/>
          <p:nvPr/>
        </p:nvCxnSpPr>
        <p:spPr>
          <a:xfrm>
            <a:off x="7146951" y="2920258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2848130" y="1471206"/>
            <a:ext cx="4748205" cy="236804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2985448" y="5706738"/>
                <a:ext cx="267259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solidFill>
                            <a:srgbClr val="FF0000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altLang="ja-JP" sz="3200" i="1">
                          <a:solidFill>
                            <a:srgbClr val="FF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ja-JP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448" y="5706738"/>
                <a:ext cx="2672591" cy="58477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8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  <a:blipFill rotWithShape="1">
                <a:blip r:embed="rId3"/>
                <a:stretch>
                  <a:fillRect l="-11806" r="-972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3297208" y="1502736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1502736"/>
                <a:ext cx="835284" cy="43769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3297208" y="338480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  <a:blipFill rotWithShape="1">
                <a:blip r:embed="rId7"/>
                <a:stretch>
                  <a:fillRect l="-12766" r="-11348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/>
          <p:cNvCxnSpPr/>
          <p:nvPr/>
        </p:nvCxnSpPr>
        <p:spPr>
          <a:xfrm>
            <a:off x="2421507" y="2910493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6" idx="3"/>
          </p:cNvCxnSpPr>
          <p:nvPr/>
        </p:nvCxnSpPr>
        <p:spPr>
          <a:xfrm>
            <a:off x="2848131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8" idx="3"/>
            <a:endCxn id="12" idx="1"/>
          </p:cNvCxnSpPr>
          <p:nvPr/>
        </p:nvCxnSpPr>
        <p:spPr>
          <a:xfrm>
            <a:off x="2848129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848131" y="2808463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971626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3714849" y="2907255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297208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132492" y="281247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136501" y="2147015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4136499" y="258470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4136501" y="171666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4136499" y="214701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259996" y="3379427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85576" y="1501804"/>
            <a:ext cx="1675546" cy="2319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4" name="正方形/長方形 33"/>
          <p:cNvSpPr/>
          <p:nvPr/>
        </p:nvSpPr>
        <p:spPr>
          <a:xfrm>
            <a:off x="6710199" y="150273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710199" y="1933081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6710199" y="338480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710199" y="2370772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6261122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endCxn id="37" idx="1"/>
          </p:cNvCxnSpPr>
          <p:nvPr/>
        </p:nvCxnSpPr>
        <p:spPr>
          <a:xfrm>
            <a:off x="6261121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6261122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35" idx="1"/>
          </p:cNvCxnSpPr>
          <p:nvPr/>
        </p:nvCxnSpPr>
        <p:spPr>
          <a:xfrm>
            <a:off x="6261121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6384619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6710199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7545484" y="2815708"/>
            <a:ext cx="0" cy="57541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blipFill rotWithShape="1">
                <a:blip r:embed="rId8"/>
                <a:stretch>
                  <a:fillRect r="-40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正方形/長方形 52"/>
          <p:cNvSpPr/>
          <p:nvPr/>
        </p:nvSpPr>
        <p:spPr>
          <a:xfrm>
            <a:off x="3297207" y="2370772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54" name="直線矢印コネクタ 53"/>
          <p:cNvCxnSpPr>
            <a:stCxn id="51" idx="3"/>
          </p:cNvCxnSpPr>
          <p:nvPr/>
        </p:nvCxnSpPr>
        <p:spPr>
          <a:xfrm>
            <a:off x="2848129" y="2158340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endCxn id="53" idx="1"/>
          </p:cNvCxnSpPr>
          <p:nvPr/>
        </p:nvCxnSpPr>
        <p:spPr>
          <a:xfrm>
            <a:off x="2848128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4461152" y="5085184"/>
            <a:ext cx="6847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𝐻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𝑖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正方形/長方形 62"/>
          <p:cNvSpPr/>
          <p:nvPr/>
        </p:nvSpPr>
        <p:spPr>
          <a:xfrm>
            <a:off x="4972586" y="1407428"/>
            <a:ext cx="901527" cy="2431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64" name="直線コネクタ 63"/>
          <p:cNvCxnSpPr/>
          <p:nvPr/>
        </p:nvCxnSpPr>
        <p:spPr>
          <a:xfrm flipH="1">
            <a:off x="5138425" y="2620836"/>
            <a:ext cx="565838" cy="0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1994882" y="2812471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2848129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4136499" y="3598739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6261121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1994882" y="4030876"/>
            <a:ext cx="555060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    :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コンテンツ プレースホルダー 2"/>
              <p:cNvSpPr txBox="1">
                <a:spLocks/>
              </p:cNvSpPr>
              <p:nvPr/>
            </p:nvSpPr>
            <p:spPr>
              <a:xfrm>
                <a:off x="478366" y="5707527"/>
                <a:ext cx="8229600" cy="68830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lang="en-US" altLang="ja-JP" i="1" smtClean="0">
                          <a:latin typeface="Cambria Math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ja-JP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ja-JP" i="1" smtClean="0">
                          <a:latin typeface="Cambria Math"/>
                        </a:rPr>
                        <m:t>+</m:t>
                      </m:r>
                      <m:r>
                        <a:rPr lang="en-US" altLang="ja-JP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altLang="ja-JP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ja-JP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ja-JP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altLang="ja-JP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ja-JP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dirty="0" smtClean="0"/>
              </a:p>
            </p:txBody>
          </p:sp>
        </mc:Choice>
        <mc:Fallback xmlns="">
          <p:sp>
            <p:nvSpPr>
              <p:cNvPr id="82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66" y="5707527"/>
                <a:ext cx="8229600" cy="68830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線矢印コネクタ 82"/>
          <p:cNvCxnSpPr/>
          <p:nvPr/>
        </p:nvCxnSpPr>
        <p:spPr>
          <a:xfrm>
            <a:off x="1810598" y="1462204"/>
            <a:ext cx="0" cy="232227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線コネクタ 86"/>
          <p:cNvCxnSpPr/>
          <p:nvPr/>
        </p:nvCxnSpPr>
        <p:spPr>
          <a:xfrm>
            <a:off x="7146951" y="2920258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973746" y="981255"/>
                <a:ext cx="79594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..</m:t>
                      </m:r>
                    </m:oMath>
                  </m:oMathPara>
                </a14:m>
                <a:endParaRPr kumimoji="1" lang="en-US" altLang="ja-JP" sz="2800" b="0" i="1" dirty="0" smtClean="0">
                  <a:solidFill>
                    <a:schemeClr val="accent2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en-US" altLang="ja-JP" sz="2800" dirty="0" smtClean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altLang="ja-JP" sz="2800" b="0" dirty="0" smtClean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altLang="ja-JP" sz="2800" dirty="0" smtClean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981255"/>
                <a:ext cx="795949" cy="181588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973746" y="735627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735627"/>
                <a:ext cx="795949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1907704" y="1471206"/>
            <a:ext cx="5688632" cy="236804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3297208" y="1933081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1933081"/>
                <a:ext cx="835284" cy="437691"/>
              </a:xfrm>
              <a:prstGeom prst="rect">
                <a:avLst/>
              </a:prstGeom>
              <a:blipFill rotWithShape="1">
                <a:blip r:embed="rId19"/>
                <a:stretch>
                  <a:fillRect l="-6383" r="-4255"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/>
          <p:cNvCxnSpPr>
            <a:stCxn id="5" idx="3"/>
          </p:cNvCxnSpPr>
          <p:nvPr/>
        </p:nvCxnSpPr>
        <p:spPr>
          <a:xfrm>
            <a:off x="2848131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3"/>
            <a:endCxn id="10" idx="1"/>
          </p:cNvCxnSpPr>
          <p:nvPr/>
        </p:nvCxnSpPr>
        <p:spPr>
          <a:xfrm>
            <a:off x="2848129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68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直線コネクタ 83"/>
          <p:cNvCxnSpPr/>
          <p:nvPr/>
        </p:nvCxnSpPr>
        <p:spPr>
          <a:xfrm>
            <a:off x="7146951" y="2920258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  <a:blipFill rotWithShape="1">
                <a:blip r:embed="rId4"/>
                <a:stretch>
                  <a:fillRect l="-11806" r="-972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3297208" y="1502736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1502736"/>
                <a:ext cx="835284" cy="43769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3297208" y="1933081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1933081"/>
                <a:ext cx="835284" cy="437691"/>
              </a:xfrm>
              <a:prstGeom prst="rect">
                <a:avLst/>
              </a:prstGeom>
              <a:blipFill rotWithShape="1">
                <a:blip r:embed="rId8"/>
                <a:stretch>
                  <a:fillRect l="-6383" r="-4255"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3297208" y="338480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  <a:blipFill rotWithShape="1">
                <a:blip r:embed="rId9"/>
                <a:stretch>
                  <a:fillRect l="-12766" r="-11348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/>
          <p:cNvCxnSpPr/>
          <p:nvPr/>
        </p:nvCxnSpPr>
        <p:spPr>
          <a:xfrm>
            <a:off x="2421507" y="2910493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6" idx="3"/>
          </p:cNvCxnSpPr>
          <p:nvPr/>
        </p:nvCxnSpPr>
        <p:spPr>
          <a:xfrm>
            <a:off x="2848131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8" idx="3"/>
            <a:endCxn id="12" idx="1"/>
          </p:cNvCxnSpPr>
          <p:nvPr/>
        </p:nvCxnSpPr>
        <p:spPr>
          <a:xfrm>
            <a:off x="2848129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3"/>
          </p:cNvCxnSpPr>
          <p:nvPr/>
        </p:nvCxnSpPr>
        <p:spPr>
          <a:xfrm>
            <a:off x="2848131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3"/>
            <a:endCxn id="10" idx="1"/>
          </p:cNvCxnSpPr>
          <p:nvPr/>
        </p:nvCxnSpPr>
        <p:spPr>
          <a:xfrm>
            <a:off x="2848129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848131" y="2808463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971626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3714849" y="2907255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297208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132492" y="281247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136501" y="2147015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4136499" y="258470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4136501" y="171666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4136499" y="214701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259996" y="3379427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85576" y="1501804"/>
            <a:ext cx="1675546" cy="2319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4" name="正方形/長方形 33"/>
          <p:cNvSpPr/>
          <p:nvPr/>
        </p:nvSpPr>
        <p:spPr>
          <a:xfrm>
            <a:off x="6710199" y="150273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710199" y="1933081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6710199" y="338480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710199" y="2370772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6261122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endCxn id="37" idx="1"/>
          </p:cNvCxnSpPr>
          <p:nvPr/>
        </p:nvCxnSpPr>
        <p:spPr>
          <a:xfrm>
            <a:off x="6261121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6261122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35" idx="1"/>
          </p:cNvCxnSpPr>
          <p:nvPr/>
        </p:nvCxnSpPr>
        <p:spPr>
          <a:xfrm>
            <a:off x="6261121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6384619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6710199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7545484" y="2815708"/>
            <a:ext cx="0" cy="57541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blipFill rotWithShape="1">
                <a:blip r:embed="rId11"/>
                <a:stretch>
                  <a:fillRect r="-40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正方形/長方形 52"/>
          <p:cNvSpPr/>
          <p:nvPr/>
        </p:nvSpPr>
        <p:spPr>
          <a:xfrm>
            <a:off x="3297207" y="2370772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54" name="直線矢印コネクタ 53"/>
          <p:cNvCxnSpPr>
            <a:stCxn id="51" idx="3"/>
          </p:cNvCxnSpPr>
          <p:nvPr/>
        </p:nvCxnSpPr>
        <p:spPr>
          <a:xfrm>
            <a:off x="2848129" y="2158340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endCxn id="53" idx="1"/>
          </p:cNvCxnSpPr>
          <p:nvPr/>
        </p:nvCxnSpPr>
        <p:spPr>
          <a:xfrm>
            <a:off x="2848128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4461152" y="5085184"/>
            <a:ext cx="6847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𝐻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𝑖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正方形/長方形 62"/>
          <p:cNvSpPr/>
          <p:nvPr/>
        </p:nvSpPr>
        <p:spPr>
          <a:xfrm>
            <a:off x="4972586" y="1407428"/>
            <a:ext cx="901527" cy="2431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64" name="直線コネクタ 63"/>
          <p:cNvCxnSpPr/>
          <p:nvPr/>
        </p:nvCxnSpPr>
        <p:spPr>
          <a:xfrm flipH="1">
            <a:off x="5138425" y="2620836"/>
            <a:ext cx="565838" cy="0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1994882" y="2812471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1810598" y="1462204"/>
            <a:ext cx="0" cy="232227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グループ化 1"/>
          <p:cNvGrpSpPr/>
          <p:nvPr/>
        </p:nvGrpSpPr>
        <p:grpSpPr>
          <a:xfrm>
            <a:off x="973746" y="735627"/>
            <a:ext cx="795949" cy="2061510"/>
            <a:chOff x="973746" y="735627"/>
            <a:chExt cx="795949" cy="20615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973746" y="981255"/>
                  <a:ext cx="795949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..</m:t>
                        </m:r>
                      </m:oMath>
                    </m:oMathPara>
                  </a14:m>
                  <a:endParaRPr kumimoji="1" lang="en-US" altLang="ja-JP" sz="2800" b="0" i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kumimoji="1" lang="en-US" altLang="ja-JP" sz="280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altLang="ja-JP" sz="2800" b="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altLang="ja-JP" sz="280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テキスト ボックス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46" y="981255"/>
                  <a:ext cx="795949" cy="181588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テキスト ボックス 72"/>
                <p:cNvSpPr txBox="1"/>
                <p:nvPr/>
              </p:nvSpPr>
              <p:spPr>
                <a:xfrm>
                  <a:off x="973746" y="735627"/>
                  <a:ext cx="7959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kumimoji="1" lang="ja-JP" alt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テキスト ボックス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46" y="735627"/>
                  <a:ext cx="795949" cy="52322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4" name="直線矢印コネクタ 73"/>
          <p:cNvCxnSpPr/>
          <p:nvPr/>
        </p:nvCxnSpPr>
        <p:spPr>
          <a:xfrm>
            <a:off x="2848129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4136499" y="3598739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6261121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1994882" y="4030876"/>
            <a:ext cx="555060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    :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コンテンツ プレースホルダー 2"/>
              <p:cNvSpPr txBox="1">
                <a:spLocks/>
              </p:cNvSpPr>
              <p:nvPr/>
            </p:nvSpPr>
            <p:spPr>
              <a:xfrm>
                <a:off x="478366" y="5707527"/>
                <a:ext cx="8229600" cy="68830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2,1</m:t>
                          </m:r>
                        </m:e>
                      </m:d>
                      <m:r>
                        <a:rPr lang="en-US" altLang="ja-JP" i="1" smtClean="0">
                          <a:latin typeface="Cambria Math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ja-JP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ja-JP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ja-JP" i="1" smtClean="0">
                          <a:latin typeface="Cambria Math"/>
                        </a:rPr>
                        <m:t>+</m:t>
                      </m:r>
                      <m:r>
                        <a:rPr lang="en-US" altLang="ja-JP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altLang="ja-JP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ja-JP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ja-JP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altLang="ja-JP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ja-JP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ja-JP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dirty="0" smtClean="0"/>
              </a:p>
            </p:txBody>
          </p:sp>
        </mc:Choice>
        <mc:Fallback xmlns="">
          <p:sp>
            <p:nvSpPr>
              <p:cNvPr id="82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66" y="5707527"/>
                <a:ext cx="8229600" cy="68830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正方形/長方形 82"/>
          <p:cNvSpPr/>
          <p:nvPr/>
        </p:nvSpPr>
        <p:spPr>
          <a:xfrm>
            <a:off x="1907704" y="1471206"/>
            <a:ext cx="5688632" cy="246184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/>
              <p:cNvSpPr/>
              <p:nvPr/>
            </p:nvSpPr>
            <p:spPr>
              <a:xfrm>
                <a:off x="1994880" y="2359446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1" name="正方形/長方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0" y="2359446"/>
                <a:ext cx="853248" cy="437691"/>
              </a:xfrm>
              <a:prstGeom prst="rect">
                <a:avLst/>
              </a:prstGeom>
              <a:blipFill rotWithShape="1">
                <a:blip r:embed="rId21"/>
                <a:stretch>
                  <a:fillRect l="-11806" r="-972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/>
              <p:cNvSpPr/>
              <p:nvPr/>
            </p:nvSpPr>
            <p:spPr>
              <a:xfrm>
                <a:off x="1994880" y="1929101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0" y="1929101"/>
                <a:ext cx="853248" cy="43769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正方形/長方形 65"/>
              <p:cNvSpPr/>
              <p:nvPr/>
            </p:nvSpPr>
            <p:spPr>
              <a:xfrm>
                <a:off x="3297206" y="2360378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6" name="正方形/長方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6" y="2360378"/>
                <a:ext cx="835284" cy="437691"/>
              </a:xfrm>
              <a:prstGeom prst="rect">
                <a:avLst/>
              </a:prstGeom>
              <a:blipFill rotWithShape="1">
                <a:blip r:embed="rId23"/>
                <a:stretch>
                  <a:fillRect l="-6383" r="-4255"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矢印コネクタ 66"/>
          <p:cNvCxnSpPr>
            <a:stCxn id="60" idx="3"/>
          </p:cNvCxnSpPr>
          <p:nvPr/>
        </p:nvCxnSpPr>
        <p:spPr>
          <a:xfrm>
            <a:off x="2848129" y="2147946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61" idx="3"/>
            <a:endCxn id="66" idx="1"/>
          </p:cNvCxnSpPr>
          <p:nvPr/>
        </p:nvCxnSpPr>
        <p:spPr>
          <a:xfrm>
            <a:off x="2848127" y="2578291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1994880" y="2366791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0" y="2366791"/>
                <a:ext cx="853248" cy="437691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0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線コネクタ 72"/>
          <p:cNvCxnSpPr/>
          <p:nvPr/>
        </p:nvCxnSpPr>
        <p:spPr>
          <a:xfrm>
            <a:off x="7146951" y="2920258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  <a:blipFill rotWithShape="1">
                <a:blip r:embed="rId4"/>
                <a:stretch>
                  <a:fillRect l="-11806" r="-972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/>
          <p:cNvCxnSpPr/>
          <p:nvPr/>
        </p:nvCxnSpPr>
        <p:spPr>
          <a:xfrm>
            <a:off x="2421507" y="2910493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6" idx="3"/>
          </p:cNvCxnSpPr>
          <p:nvPr/>
        </p:nvCxnSpPr>
        <p:spPr>
          <a:xfrm>
            <a:off x="2848131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8" idx="3"/>
            <a:endCxn id="12" idx="1"/>
          </p:cNvCxnSpPr>
          <p:nvPr/>
        </p:nvCxnSpPr>
        <p:spPr>
          <a:xfrm>
            <a:off x="2848129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3"/>
            <a:endCxn id="11" idx="1"/>
          </p:cNvCxnSpPr>
          <p:nvPr/>
        </p:nvCxnSpPr>
        <p:spPr>
          <a:xfrm>
            <a:off x="2848129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3"/>
          </p:cNvCxnSpPr>
          <p:nvPr/>
        </p:nvCxnSpPr>
        <p:spPr>
          <a:xfrm>
            <a:off x="2848131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3"/>
            <a:endCxn id="10" idx="1"/>
          </p:cNvCxnSpPr>
          <p:nvPr/>
        </p:nvCxnSpPr>
        <p:spPr>
          <a:xfrm>
            <a:off x="2848129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848131" y="2808463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971626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136501" y="2147015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4136499" y="258470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4136499" y="3598739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4136501" y="171666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4136499" y="214701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259996" y="3379427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85576" y="1501804"/>
            <a:ext cx="1675546" cy="2319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4" name="正方形/長方形 33"/>
          <p:cNvSpPr/>
          <p:nvPr/>
        </p:nvSpPr>
        <p:spPr>
          <a:xfrm>
            <a:off x="6710199" y="150273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710199" y="1933081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6710199" y="338480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710199" y="2370772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6261122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endCxn id="37" idx="1"/>
          </p:cNvCxnSpPr>
          <p:nvPr/>
        </p:nvCxnSpPr>
        <p:spPr>
          <a:xfrm>
            <a:off x="6261121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36" idx="1"/>
          </p:cNvCxnSpPr>
          <p:nvPr/>
        </p:nvCxnSpPr>
        <p:spPr>
          <a:xfrm>
            <a:off x="6261121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6261122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35" idx="1"/>
          </p:cNvCxnSpPr>
          <p:nvPr/>
        </p:nvCxnSpPr>
        <p:spPr>
          <a:xfrm>
            <a:off x="6261121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6384619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6710199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7545484" y="2815708"/>
            <a:ext cx="0" cy="57541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1994882" y="4030876"/>
            <a:ext cx="555060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blipFill rotWithShape="1">
                <a:blip r:embed="rId9"/>
                <a:stretch>
                  <a:fillRect r="-40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矢印コネクタ 53"/>
          <p:cNvCxnSpPr>
            <a:stCxn id="51" idx="3"/>
          </p:cNvCxnSpPr>
          <p:nvPr/>
        </p:nvCxnSpPr>
        <p:spPr>
          <a:xfrm>
            <a:off x="2848129" y="2158340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2848128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4461152" y="5085184"/>
            <a:ext cx="6847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𝐻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𝑖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    :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正方形/長方形 62"/>
          <p:cNvSpPr/>
          <p:nvPr/>
        </p:nvSpPr>
        <p:spPr>
          <a:xfrm>
            <a:off x="4972586" y="1407428"/>
            <a:ext cx="901527" cy="2431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64" name="直線コネクタ 63"/>
          <p:cNvCxnSpPr/>
          <p:nvPr/>
        </p:nvCxnSpPr>
        <p:spPr>
          <a:xfrm flipH="1">
            <a:off x="5138425" y="2620836"/>
            <a:ext cx="565838" cy="0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1994882" y="2812471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1810598" y="1462204"/>
            <a:ext cx="0" cy="232227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正方形/長方形 61"/>
          <p:cNvSpPr/>
          <p:nvPr/>
        </p:nvSpPr>
        <p:spPr>
          <a:xfrm>
            <a:off x="1907704" y="1471206"/>
            <a:ext cx="5688632" cy="246184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3297208" y="1502736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1502736"/>
                <a:ext cx="835284" cy="43769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3297208" y="3384806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𝑃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3384806"/>
                <a:ext cx="835284" cy="437691"/>
              </a:xfrm>
              <a:prstGeom prst="rect">
                <a:avLst/>
              </a:prstGeom>
              <a:blipFill rotWithShape="1">
                <a:blip r:embed="rId16"/>
                <a:stretch>
                  <a:fillRect l="-9929" r="-7801"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  <a:blipFill rotWithShape="1">
                <a:blip r:embed="rId17"/>
                <a:stretch>
                  <a:fillRect l="-6383" r="-4255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/>
          <p:cNvCxnSpPr/>
          <p:nvPr/>
        </p:nvCxnSpPr>
        <p:spPr>
          <a:xfrm>
            <a:off x="3297208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132492" y="281247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3297208" y="1933081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1933081"/>
                <a:ext cx="835284" cy="437691"/>
              </a:xfrm>
              <a:prstGeom prst="rect">
                <a:avLst/>
              </a:prstGeom>
              <a:blipFill rotWithShape="1">
                <a:blip r:embed="rId18"/>
                <a:stretch>
                  <a:fillRect l="-6383" r="-4255"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コネクタ 69"/>
          <p:cNvCxnSpPr/>
          <p:nvPr/>
        </p:nvCxnSpPr>
        <p:spPr>
          <a:xfrm>
            <a:off x="3718976" y="2920258"/>
            <a:ext cx="0" cy="385843"/>
          </a:xfrm>
          <a:prstGeom prst="line">
            <a:avLst/>
          </a:prstGeom>
          <a:ln w="50800">
            <a:solidFill>
              <a:schemeClr val="accent2"/>
            </a:solidFill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973746" y="735627"/>
            <a:ext cx="795949" cy="2061510"/>
            <a:chOff x="973746" y="735627"/>
            <a:chExt cx="795949" cy="20615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/>
                <p:cNvSpPr txBox="1"/>
                <p:nvPr/>
              </p:nvSpPr>
              <p:spPr>
                <a:xfrm>
                  <a:off x="973746" y="981255"/>
                  <a:ext cx="795949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..</m:t>
                        </m:r>
                      </m:oMath>
                    </m:oMathPara>
                  </a14:m>
                  <a:endParaRPr kumimoji="1" lang="en-US" altLang="ja-JP" sz="2800" b="0" i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kumimoji="1" lang="en-US" altLang="ja-JP" sz="280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altLang="ja-JP" sz="2800" b="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altLang="ja-JP" sz="280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5" name="テキスト ボックス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46" y="981255"/>
                  <a:ext cx="795949" cy="181588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/>
                <p:cNvSpPr txBox="1"/>
                <p:nvPr/>
              </p:nvSpPr>
              <p:spPr>
                <a:xfrm>
                  <a:off x="973746" y="735627"/>
                  <a:ext cx="7959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kumimoji="1" lang="ja-JP" alt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46" y="735627"/>
                  <a:ext cx="795949" cy="52322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7877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直線コネクタ 60"/>
          <p:cNvCxnSpPr/>
          <p:nvPr/>
        </p:nvCxnSpPr>
        <p:spPr>
          <a:xfrm>
            <a:off x="7146951" y="2920258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  <a:blipFill rotWithShape="1">
                <a:blip r:embed="rId4"/>
                <a:stretch>
                  <a:fillRect l="-11806" r="-972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/>
          <p:cNvCxnSpPr/>
          <p:nvPr/>
        </p:nvCxnSpPr>
        <p:spPr>
          <a:xfrm>
            <a:off x="2421507" y="2910493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6" idx="3"/>
          </p:cNvCxnSpPr>
          <p:nvPr/>
        </p:nvCxnSpPr>
        <p:spPr>
          <a:xfrm>
            <a:off x="2848131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8" idx="3"/>
            <a:endCxn id="12" idx="1"/>
          </p:cNvCxnSpPr>
          <p:nvPr/>
        </p:nvCxnSpPr>
        <p:spPr>
          <a:xfrm>
            <a:off x="2848129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3"/>
            <a:endCxn id="11" idx="1"/>
          </p:cNvCxnSpPr>
          <p:nvPr/>
        </p:nvCxnSpPr>
        <p:spPr>
          <a:xfrm>
            <a:off x="2848129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3"/>
          </p:cNvCxnSpPr>
          <p:nvPr/>
        </p:nvCxnSpPr>
        <p:spPr>
          <a:xfrm>
            <a:off x="2848131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3"/>
            <a:endCxn id="10" idx="1"/>
          </p:cNvCxnSpPr>
          <p:nvPr/>
        </p:nvCxnSpPr>
        <p:spPr>
          <a:xfrm>
            <a:off x="2848129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848131" y="2808463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971626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136501" y="2147015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4136499" y="258470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4136499" y="3598739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4136501" y="171666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4136499" y="214701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259996" y="3379427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6710199" y="150273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710199" y="1933081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6710199" y="338480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710199" y="2370772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6261122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endCxn id="37" idx="1"/>
          </p:cNvCxnSpPr>
          <p:nvPr/>
        </p:nvCxnSpPr>
        <p:spPr>
          <a:xfrm>
            <a:off x="6261121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36" idx="1"/>
          </p:cNvCxnSpPr>
          <p:nvPr/>
        </p:nvCxnSpPr>
        <p:spPr>
          <a:xfrm>
            <a:off x="6261121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6261122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35" idx="1"/>
          </p:cNvCxnSpPr>
          <p:nvPr/>
        </p:nvCxnSpPr>
        <p:spPr>
          <a:xfrm>
            <a:off x="6261121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6384619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6710199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7545484" y="2815708"/>
            <a:ext cx="0" cy="57541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1994882" y="4030876"/>
            <a:ext cx="555060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blipFill rotWithShape="1">
                <a:blip r:embed="rId9"/>
                <a:stretch>
                  <a:fillRect r="-40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矢印コネクタ 53"/>
          <p:cNvCxnSpPr>
            <a:stCxn id="51" idx="3"/>
          </p:cNvCxnSpPr>
          <p:nvPr/>
        </p:nvCxnSpPr>
        <p:spPr>
          <a:xfrm>
            <a:off x="2848129" y="2158340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2848128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4461152" y="5085184"/>
            <a:ext cx="6847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𝐻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𝑖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   :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コネクタ 64"/>
          <p:cNvCxnSpPr/>
          <p:nvPr/>
        </p:nvCxnSpPr>
        <p:spPr>
          <a:xfrm>
            <a:off x="1994882" y="2812471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1810598" y="1462204"/>
            <a:ext cx="0" cy="232227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3297208" y="1502736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1502736"/>
                <a:ext cx="835284" cy="43769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3297208" y="3384806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𝑃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3384806"/>
                <a:ext cx="835284" cy="437691"/>
              </a:xfrm>
              <a:prstGeom prst="rect">
                <a:avLst/>
              </a:prstGeom>
              <a:blipFill rotWithShape="1">
                <a:blip r:embed="rId16"/>
                <a:stretch>
                  <a:fillRect l="-9929" r="-7801"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  <a:blipFill rotWithShape="1">
                <a:blip r:embed="rId17"/>
                <a:stretch>
                  <a:fillRect l="-6383" r="-4255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コネクタ 22"/>
          <p:cNvCxnSpPr/>
          <p:nvPr/>
        </p:nvCxnSpPr>
        <p:spPr>
          <a:xfrm>
            <a:off x="3714849" y="2907255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297208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132492" y="281247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3297208" y="1933081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1933081"/>
                <a:ext cx="835284" cy="437691"/>
              </a:xfrm>
              <a:prstGeom prst="rect">
                <a:avLst/>
              </a:prstGeom>
              <a:blipFill rotWithShape="1">
                <a:blip r:embed="rId18"/>
                <a:stretch>
                  <a:fillRect l="-6383" r="-4255"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正方形/長方形 61"/>
          <p:cNvSpPr/>
          <p:nvPr/>
        </p:nvSpPr>
        <p:spPr>
          <a:xfrm>
            <a:off x="1858026" y="1411012"/>
            <a:ext cx="5882325" cy="246184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585576" y="1501804"/>
            <a:ext cx="1675546" cy="2319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63" name="正方形/長方形 62"/>
          <p:cNvSpPr/>
          <p:nvPr/>
        </p:nvSpPr>
        <p:spPr>
          <a:xfrm>
            <a:off x="4972586" y="1407428"/>
            <a:ext cx="901527" cy="2431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64" name="直線コネクタ 63"/>
          <p:cNvCxnSpPr/>
          <p:nvPr/>
        </p:nvCxnSpPr>
        <p:spPr>
          <a:xfrm flipH="1">
            <a:off x="5138425" y="2620836"/>
            <a:ext cx="565838" cy="0"/>
          </a:xfrm>
          <a:prstGeom prst="line">
            <a:avLst/>
          </a:prstGeom>
          <a:ln w="50800">
            <a:solidFill>
              <a:srgbClr val="FF0000"/>
            </a:solidFill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0" name="グループ化 69"/>
          <p:cNvGrpSpPr/>
          <p:nvPr/>
        </p:nvGrpSpPr>
        <p:grpSpPr>
          <a:xfrm>
            <a:off x="973746" y="735627"/>
            <a:ext cx="795949" cy="2061510"/>
            <a:chOff x="973746" y="735627"/>
            <a:chExt cx="795949" cy="20615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973746" y="981255"/>
                  <a:ext cx="795949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..</m:t>
                        </m:r>
                      </m:oMath>
                    </m:oMathPara>
                  </a14:m>
                  <a:endParaRPr kumimoji="1" lang="en-US" altLang="ja-JP" sz="2800" b="0" i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kumimoji="1" lang="en-US" altLang="ja-JP" sz="280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altLang="ja-JP" sz="2800" b="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altLang="ja-JP" sz="280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テキスト ボックス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46" y="981255"/>
                  <a:ext cx="795949" cy="181588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973746" y="735627"/>
                  <a:ext cx="7959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kumimoji="1" lang="ja-JP" alt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テキスト ボックス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46" y="735627"/>
                  <a:ext cx="795949" cy="52322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73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  <a:blipFill rotWithShape="1">
                <a:blip r:embed="rId4"/>
                <a:stretch>
                  <a:fillRect l="-11806" r="-972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/>
          <p:cNvCxnSpPr/>
          <p:nvPr/>
        </p:nvCxnSpPr>
        <p:spPr>
          <a:xfrm>
            <a:off x="2421507" y="2910493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6" idx="3"/>
          </p:cNvCxnSpPr>
          <p:nvPr/>
        </p:nvCxnSpPr>
        <p:spPr>
          <a:xfrm>
            <a:off x="2848131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8" idx="3"/>
            <a:endCxn id="12" idx="1"/>
          </p:cNvCxnSpPr>
          <p:nvPr/>
        </p:nvCxnSpPr>
        <p:spPr>
          <a:xfrm>
            <a:off x="2848129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3"/>
            <a:endCxn id="11" idx="1"/>
          </p:cNvCxnSpPr>
          <p:nvPr/>
        </p:nvCxnSpPr>
        <p:spPr>
          <a:xfrm>
            <a:off x="2848129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3"/>
          </p:cNvCxnSpPr>
          <p:nvPr/>
        </p:nvCxnSpPr>
        <p:spPr>
          <a:xfrm>
            <a:off x="2848131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3"/>
            <a:endCxn id="10" idx="1"/>
          </p:cNvCxnSpPr>
          <p:nvPr/>
        </p:nvCxnSpPr>
        <p:spPr>
          <a:xfrm>
            <a:off x="2848129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848131" y="2808463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971626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136501" y="2147015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4136499" y="258470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4136499" y="3598739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4136501" y="171666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4136499" y="214701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259996" y="3379427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85576" y="1501804"/>
            <a:ext cx="1675546" cy="2319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6710199" y="1502736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altLang="ja-JP" sz="2000" b="0" dirty="0" smtClean="0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99" y="1502736"/>
                <a:ext cx="835284" cy="43769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6710199" y="1933081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(1,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𝑄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99" y="1933081"/>
                <a:ext cx="835284" cy="437691"/>
              </a:xfrm>
              <a:prstGeom prst="rect">
                <a:avLst/>
              </a:prstGeom>
              <a:blipFill rotWithShape="1">
                <a:blip r:embed="rId8"/>
                <a:stretch>
                  <a:fillRect l="-11348" r="-8511"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6710199" y="3384806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,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𝑄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99" y="3384806"/>
                <a:ext cx="835284" cy="437691"/>
              </a:xfrm>
              <a:prstGeom prst="rect">
                <a:avLst/>
              </a:prstGeom>
              <a:blipFill rotWithShape="1">
                <a:blip r:embed="rId9"/>
                <a:stretch>
                  <a:fillRect l="-12766" r="-9220"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6710199" y="2370772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(2,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𝑄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99" y="2370772"/>
                <a:ext cx="835284" cy="437691"/>
              </a:xfrm>
              <a:prstGeom prst="rect">
                <a:avLst/>
              </a:prstGeom>
              <a:blipFill rotWithShape="1">
                <a:blip r:embed="rId10"/>
                <a:stretch>
                  <a:fillRect l="-11348" r="-8511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/>
          <p:cNvCxnSpPr/>
          <p:nvPr/>
        </p:nvCxnSpPr>
        <p:spPr>
          <a:xfrm>
            <a:off x="6261122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endCxn id="37" idx="1"/>
          </p:cNvCxnSpPr>
          <p:nvPr/>
        </p:nvCxnSpPr>
        <p:spPr>
          <a:xfrm>
            <a:off x="6261121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36" idx="1"/>
          </p:cNvCxnSpPr>
          <p:nvPr/>
        </p:nvCxnSpPr>
        <p:spPr>
          <a:xfrm>
            <a:off x="6261121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6261122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35" idx="1"/>
          </p:cNvCxnSpPr>
          <p:nvPr/>
        </p:nvCxnSpPr>
        <p:spPr>
          <a:xfrm>
            <a:off x="6261121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6384619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6710199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7545484" y="2815708"/>
            <a:ext cx="0" cy="57541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1994882" y="4030876"/>
            <a:ext cx="555060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blipFill rotWithShape="1">
                <a:blip r:embed="rId13"/>
                <a:stretch>
                  <a:fillRect r="-40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矢印コネクタ 53"/>
          <p:cNvCxnSpPr>
            <a:stCxn id="51" idx="3"/>
          </p:cNvCxnSpPr>
          <p:nvPr/>
        </p:nvCxnSpPr>
        <p:spPr>
          <a:xfrm>
            <a:off x="2848129" y="2158340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2848128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4461152" y="5085184"/>
            <a:ext cx="6847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𝐻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𝑖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    :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正方形/長方形 62"/>
          <p:cNvSpPr/>
          <p:nvPr/>
        </p:nvSpPr>
        <p:spPr>
          <a:xfrm>
            <a:off x="4972586" y="1407428"/>
            <a:ext cx="901527" cy="2431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64" name="直線コネクタ 63"/>
          <p:cNvCxnSpPr/>
          <p:nvPr/>
        </p:nvCxnSpPr>
        <p:spPr>
          <a:xfrm flipH="1">
            <a:off x="5138425" y="2620836"/>
            <a:ext cx="565838" cy="0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1994882" y="2812471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1810598" y="1462204"/>
            <a:ext cx="0" cy="232227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3297208" y="1502736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1502736"/>
                <a:ext cx="835284" cy="43769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3297208" y="3384806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𝑃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3384806"/>
                <a:ext cx="835284" cy="437691"/>
              </a:xfrm>
              <a:prstGeom prst="rect">
                <a:avLst/>
              </a:prstGeom>
              <a:blipFill rotWithShape="1">
                <a:blip r:embed="rId20"/>
                <a:stretch>
                  <a:fillRect l="-9929" r="-7801"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  <a:blipFill rotWithShape="1">
                <a:blip r:embed="rId21"/>
                <a:stretch>
                  <a:fillRect l="-6383" r="-4255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コネクタ 22"/>
          <p:cNvCxnSpPr/>
          <p:nvPr/>
        </p:nvCxnSpPr>
        <p:spPr>
          <a:xfrm>
            <a:off x="3714849" y="2907255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297208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132492" y="281247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3297208" y="1933081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1933081"/>
                <a:ext cx="835284" cy="437691"/>
              </a:xfrm>
              <a:prstGeom prst="rect">
                <a:avLst/>
              </a:prstGeom>
              <a:blipFill rotWithShape="1">
                <a:blip r:embed="rId22"/>
                <a:stretch>
                  <a:fillRect l="-6383" r="-4255"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コネクタ 60"/>
          <p:cNvCxnSpPr/>
          <p:nvPr/>
        </p:nvCxnSpPr>
        <p:spPr>
          <a:xfrm>
            <a:off x="7146951" y="2920258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0" name="グループ化 69"/>
          <p:cNvGrpSpPr/>
          <p:nvPr/>
        </p:nvGrpSpPr>
        <p:grpSpPr>
          <a:xfrm>
            <a:off x="973746" y="735627"/>
            <a:ext cx="795949" cy="2061510"/>
            <a:chOff x="973746" y="735627"/>
            <a:chExt cx="795949" cy="20615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973746" y="981255"/>
                  <a:ext cx="795949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..</m:t>
                        </m:r>
                      </m:oMath>
                    </m:oMathPara>
                  </a14:m>
                  <a:endParaRPr kumimoji="1" lang="en-US" altLang="ja-JP" sz="2800" b="0" i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kumimoji="1" lang="en-US" altLang="ja-JP" sz="280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altLang="ja-JP" sz="2800" b="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altLang="ja-JP" sz="280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テキスト ボックス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46" y="981255"/>
                  <a:ext cx="795949" cy="181588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973746" y="735627"/>
                  <a:ext cx="7959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kumimoji="1" lang="ja-JP" alt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テキスト ボックス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46" y="735627"/>
                  <a:ext cx="795949" cy="523220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コンテンツ プレースホルダー 2"/>
              <p:cNvSpPr txBox="1">
                <a:spLocks/>
              </p:cNvSpPr>
              <p:nvPr/>
            </p:nvSpPr>
            <p:spPr>
              <a:xfrm>
                <a:off x="478366" y="5707527"/>
                <a:ext cx="8229600" cy="68830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ja-JP" altLang="en-US" b="0" dirty="0" smtClean="0"/>
                  <a:t>解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が定まる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73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66" y="5707527"/>
                <a:ext cx="8229600" cy="688304"/>
              </a:xfrm>
              <a:prstGeom prst="rect">
                <a:avLst/>
              </a:prstGeom>
              <a:blipFill rotWithShape="1">
                <a:blip r:embed="rId25"/>
                <a:stretch>
                  <a:fillRect t="-15929" b="-88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3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4293097"/>
                <a:ext cx="8229600" cy="2376264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関数族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endParaRPr lang="en-US" altLang="ja-JP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𝑇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lang="ja-JP" altLang="en-US" dirty="0" smtClean="0">
                    <a:latin typeface="Cambria Math"/>
                  </a:rPr>
                  <a:t> が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</a:rPr>
                      <m:t>|</m:t>
                    </m:r>
                    <m:r>
                      <a:rPr lang="en-US" altLang="ja-JP" i="1" dirty="0" smtClean="0">
                        <a:latin typeface="Cambria Math"/>
                      </a:rPr>
                      <m:t>𝑢</m:t>
                    </m:r>
                    <m:r>
                      <a:rPr lang="en-US" altLang="ja-JP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ja-JP" dirty="0" smtClean="0">
                    <a:latin typeface="Cambria Math"/>
                  </a:rPr>
                  <a:t> </a:t>
                </a:r>
                <a:r>
                  <a:rPr lang="ja-JP" altLang="en-US" dirty="0" smtClean="0">
                    <a:latin typeface="Cambria Math"/>
                  </a:rPr>
                  <a:t>の多項式時間で計算できる</a:t>
                </a:r>
                <a:r>
                  <a:rPr lang="en-US" altLang="ja-JP" dirty="0" smtClean="0">
                    <a:latin typeface="Cambria Math"/>
                  </a:rPr>
                  <a:t>.</a:t>
                </a:r>
              </a:p>
              <a:p>
                <a:r>
                  <a:rPr lang="ja-JP" altLang="en-US" dirty="0" smtClean="0">
                    <a:latin typeface="Cambria Math"/>
                  </a:rPr>
                  <a:t>差分方程式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Cambria Math"/>
                  </a:rPr>
                  <a:t>が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Cambria Math"/>
                  </a:rPr>
                  <a:t>言語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ja-JP" dirty="0" smtClean="0">
                    <a:solidFill>
                      <a:srgbClr val="FF0000"/>
                    </a:solidFill>
                    <a:latin typeface="Cambria Math"/>
                  </a:rPr>
                  <a:t> 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Cambria Math"/>
                  </a:rPr>
                  <a:t>を認識する </a:t>
                </a:r>
                <a:endParaRPr lang="en-US" altLang="ja-JP" b="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⇔</m:t>
                      </m:r>
                      <m:sSub>
                        <m:sSub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293097"/>
                <a:ext cx="8229600" cy="2376264"/>
              </a:xfrm>
              <a:blipFill rotWithShape="1">
                <a:blip r:embed="rId3"/>
                <a:stretch>
                  <a:fillRect l="-1704" t="-4103" r="-16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差分方程式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の族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887872" y="1399627"/>
            <a:ext cx="650282" cy="33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887872" y="1727603"/>
            <a:ext cx="650282" cy="33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887872" y="2834000"/>
            <a:ext cx="650282" cy="33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/>
          </a:p>
        </p:txBody>
      </p:sp>
      <p:sp>
        <p:nvSpPr>
          <p:cNvPr id="70" name="正方形/長方形 69"/>
          <p:cNvSpPr/>
          <p:nvPr/>
        </p:nvSpPr>
        <p:spPr>
          <a:xfrm>
            <a:off x="1887872" y="2061178"/>
            <a:ext cx="650282" cy="33357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/>
          </a:p>
        </p:txBody>
      </p:sp>
      <p:cxnSp>
        <p:nvCxnSpPr>
          <p:cNvPr id="71" name="直線コネクタ 70"/>
          <p:cNvCxnSpPr/>
          <p:nvPr/>
        </p:nvCxnSpPr>
        <p:spPr>
          <a:xfrm>
            <a:off x="2213013" y="2473224"/>
            <a:ext cx="0" cy="294061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68" idx="3"/>
          </p:cNvCxnSpPr>
          <p:nvPr/>
        </p:nvCxnSpPr>
        <p:spPr>
          <a:xfrm>
            <a:off x="2538154" y="1894391"/>
            <a:ext cx="188240" cy="334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0" idx="3"/>
            <a:endCxn id="118" idx="1"/>
          </p:cNvCxnSpPr>
          <p:nvPr/>
        </p:nvCxnSpPr>
        <p:spPr>
          <a:xfrm>
            <a:off x="2538153" y="2227966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69" idx="3"/>
            <a:endCxn id="117" idx="1"/>
          </p:cNvCxnSpPr>
          <p:nvPr/>
        </p:nvCxnSpPr>
        <p:spPr>
          <a:xfrm>
            <a:off x="2538153" y="3000786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2538154" y="2395464"/>
            <a:ext cx="0" cy="43853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直線矢印コネクタ 77"/>
          <p:cNvCxnSpPr/>
          <p:nvPr/>
        </p:nvCxnSpPr>
        <p:spPr>
          <a:xfrm>
            <a:off x="2632273" y="2833644"/>
            <a:ext cx="94120" cy="167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3520054" y="1891358"/>
            <a:ext cx="188240" cy="334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3520052" y="2224933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>
            <a:off x="3520052" y="2997754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>
            <a:off x="3520054" y="1563381"/>
            <a:ext cx="188240" cy="323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>
            <a:off x="3520052" y="1891358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3614172" y="2830610"/>
            <a:ext cx="94120" cy="167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3862305" y="1399627"/>
            <a:ext cx="1276976" cy="1767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86" name="正方形/長方形 85"/>
          <p:cNvSpPr/>
          <p:nvPr/>
        </p:nvSpPr>
        <p:spPr>
          <a:xfrm>
            <a:off x="5481534" y="1400337"/>
            <a:ext cx="636591" cy="33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b="0" dirty="0" smtClean="0"/>
          </a:p>
        </p:txBody>
      </p:sp>
      <p:sp>
        <p:nvSpPr>
          <p:cNvPr id="87" name="正方形/長方形 86"/>
          <p:cNvSpPr/>
          <p:nvPr/>
        </p:nvSpPr>
        <p:spPr>
          <a:xfrm>
            <a:off x="5481534" y="1728314"/>
            <a:ext cx="636591" cy="33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88" name="正方形/長方形 87"/>
          <p:cNvSpPr/>
          <p:nvPr/>
        </p:nvSpPr>
        <p:spPr>
          <a:xfrm>
            <a:off x="5481534" y="2834710"/>
            <a:ext cx="636591" cy="333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89" name="正方形/長方形 88"/>
          <p:cNvSpPr/>
          <p:nvPr/>
        </p:nvSpPr>
        <p:spPr>
          <a:xfrm>
            <a:off x="5481534" y="2061889"/>
            <a:ext cx="636591" cy="33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cxnSp>
        <p:nvCxnSpPr>
          <p:cNvPr id="90" name="直線矢印コネクタ 89"/>
          <p:cNvCxnSpPr/>
          <p:nvPr/>
        </p:nvCxnSpPr>
        <p:spPr>
          <a:xfrm>
            <a:off x="5139281" y="1894391"/>
            <a:ext cx="188240" cy="334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endCxn id="89" idx="1"/>
          </p:cNvCxnSpPr>
          <p:nvPr/>
        </p:nvCxnSpPr>
        <p:spPr>
          <a:xfrm>
            <a:off x="5139280" y="2227966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endCxn id="88" idx="1"/>
          </p:cNvCxnSpPr>
          <p:nvPr/>
        </p:nvCxnSpPr>
        <p:spPr>
          <a:xfrm>
            <a:off x="5139280" y="3000786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5139281" y="1566414"/>
            <a:ext cx="188240" cy="323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endCxn id="87" idx="1"/>
          </p:cNvCxnSpPr>
          <p:nvPr/>
        </p:nvCxnSpPr>
        <p:spPr>
          <a:xfrm>
            <a:off x="5139280" y="1894391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>
            <a:off x="5233401" y="2833644"/>
            <a:ext cx="94120" cy="167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>
            <a:off x="5481534" y="2394753"/>
            <a:ext cx="0" cy="43853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6118126" y="2400986"/>
            <a:ext cx="0" cy="43853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>
            <a:off x="1887872" y="3327096"/>
            <a:ext cx="4230254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/>
              <p:cNvSpPr txBox="1"/>
              <p:nvPr/>
            </p:nvSpPr>
            <p:spPr>
              <a:xfrm>
                <a:off x="3464171" y="3400031"/>
                <a:ext cx="606613" cy="586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0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0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poly</m:t>
                              </m:r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solidFill>
                                            <a:schemeClr val="accent4"/>
                                          </a:solidFill>
                                          <a:latin typeface="Cambria Math"/>
                                        </a:rPr>
                                        <m:t>u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99" name="テキスト ボックス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171" y="3400031"/>
                <a:ext cx="606613" cy="586827"/>
              </a:xfrm>
              <a:prstGeom prst="rect">
                <a:avLst/>
              </a:prstGeom>
              <a:blipFill rotWithShape="1">
                <a:blip r:embed="rId4"/>
                <a:stretch>
                  <a:fillRect r="-30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/>
              <p:cNvSpPr txBox="1"/>
              <p:nvPr/>
            </p:nvSpPr>
            <p:spPr>
              <a:xfrm>
                <a:off x="6366768" y="1848569"/>
                <a:ext cx="1852915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1" name="テキスト ボックス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768" y="1848569"/>
                <a:ext cx="1852915" cy="578685"/>
              </a:xfrm>
              <a:prstGeom prst="rect">
                <a:avLst/>
              </a:prstGeom>
              <a:blipFill rotWithShape="1">
                <a:blip r:embed="rId5"/>
                <a:stretch>
                  <a:fillRect r="-45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矢印コネクタ 101"/>
          <p:cNvCxnSpPr/>
          <p:nvPr/>
        </p:nvCxnSpPr>
        <p:spPr>
          <a:xfrm>
            <a:off x="2538153" y="1899989"/>
            <a:ext cx="188240" cy="323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>
            <a:off x="2538152" y="2227966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 flipV="1">
            <a:off x="6438149" y="1743087"/>
            <a:ext cx="52188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3251312" y="891973"/>
                <a:ext cx="10323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𝑖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312" y="891973"/>
                <a:ext cx="1032333" cy="523220"/>
              </a:xfrm>
              <a:prstGeom prst="rect">
                <a:avLst/>
              </a:prstGeom>
              <a:blipFill rotWithShape="1">
                <a:blip r:embed="rId6"/>
                <a:stretch>
                  <a:fillRect r="-2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正方形/長方形 108"/>
          <p:cNvSpPr/>
          <p:nvPr/>
        </p:nvSpPr>
        <p:spPr>
          <a:xfrm>
            <a:off x="4157255" y="1327700"/>
            <a:ext cx="687077" cy="18533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0" name="直線コネクタ 109"/>
          <p:cNvCxnSpPr/>
          <p:nvPr/>
        </p:nvCxnSpPr>
        <p:spPr>
          <a:xfrm flipH="1">
            <a:off x="4283645" y="2252469"/>
            <a:ext cx="431239" cy="0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>
            <a:off x="1887872" y="2398519"/>
            <a:ext cx="0" cy="43853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1747424" y="1369446"/>
            <a:ext cx="0" cy="176986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1140811" y="2054544"/>
                <a:ext cx="6066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811" y="2054544"/>
                <a:ext cx="60661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正方形/長方形 115"/>
          <p:cNvSpPr/>
          <p:nvPr/>
        </p:nvSpPr>
        <p:spPr>
          <a:xfrm>
            <a:off x="2880407" y="1400337"/>
            <a:ext cx="636591" cy="33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/>
          </a:p>
        </p:txBody>
      </p:sp>
      <p:sp>
        <p:nvSpPr>
          <p:cNvPr id="117" name="正方形/長方形 116"/>
          <p:cNvSpPr/>
          <p:nvPr/>
        </p:nvSpPr>
        <p:spPr>
          <a:xfrm>
            <a:off x="2880407" y="2834710"/>
            <a:ext cx="636591" cy="33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/>
          </a:p>
        </p:txBody>
      </p:sp>
      <p:sp>
        <p:nvSpPr>
          <p:cNvPr id="118" name="正方形/長方形 117"/>
          <p:cNvSpPr/>
          <p:nvPr/>
        </p:nvSpPr>
        <p:spPr>
          <a:xfrm>
            <a:off x="2880407" y="2061889"/>
            <a:ext cx="636591" cy="33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cxnSp>
        <p:nvCxnSpPr>
          <p:cNvPr id="119" name="直線コネクタ 118"/>
          <p:cNvCxnSpPr/>
          <p:nvPr/>
        </p:nvCxnSpPr>
        <p:spPr>
          <a:xfrm>
            <a:off x="3198702" y="2470756"/>
            <a:ext cx="0" cy="294061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2880407" y="2394753"/>
            <a:ext cx="0" cy="43853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>
            <a:off x="3516998" y="2398518"/>
            <a:ext cx="0" cy="43853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2880407" y="1728314"/>
            <a:ext cx="636591" cy="33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cxnSp>
        <p:nvCxnSpPr>
          <p:cNvPr id="123" name="直線コネクタ 122"/>
          <p:cNvCxnSpPr/>
          <p:nvPr/>
        </p:nvCxnSpPr>
        <p:spPr>
          <a:xfrm>
            <a:off x="5814394" y="2480666"/>
            <a:ext cx="0" cy="294061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右矢印 124"/>
          <p:cNvSpPr/>
          <p:nvPr/>
        </p:nvSpPr>
        <p:spPr>
          <a:xfrm>
            <a:off x="6186748" y="2848733"/>
            <a:ext cx="360040" cy="2980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/>
              <p:cNvSpPr txBox="1"/>
              <p:nvPr/>
            </p:nvSpPr>
            <p:spPr>
              <a:xfrm>
                <a:off x="6567801" y="2705363"/>
                <a:ext cx="7555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テキスト ボックス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801" y="2705363"/>
                <a:ext cx="755576" cy="584775"/>
              </a:xfrm>
              <a:prstGeom prst="rect">
                <a:avLst/>
              </a:prstGeom>
              <a:blipFill rotWithShape="1">
                <a:blip r:embed="rId8"/>
                <a:stretch>
                  <a:fillRect r="-145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直線矢印コネクタ 127"/>
          <p:cNvCxnSpPr/>
          <p:nvPr/>
        </p:nvCxnSpPr>
        <p:spPr>
          <a:xfrm>
            <a:off x="2538155" y="1557783"/>
            <a:ext cx="188240" cy="334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>
            <a:off x="2538154" y="1891358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>
            <a:off x="2538154" y="1563381"/>
            <a:ext cx="188240" cy="323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>
            <a:off x="2538153" y="1891358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49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98"/>
    </mc:Choice>
    <mc:Fallback xmlns="">
      <p:transition spd="slow" advTm="41598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64664" y="4149080"/>
                <a:ext cx="8229600" cy="27089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latin typeface="Cambria Math"/>
                  </a:rPr>
                  <a:t>深さ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Cambria Math"/>
                  </a:rPr>
                  <a:t> </a:t>
                </a:r>
                <a:r>
                  <a:rPr lang="ja-JP" altLang="en-US" dirty="0" smtClean="0">
                    <a:latin typeface="Cambria Math"/>
                  </a:rPr>
                  <a:t>を制限する</a:t>
                </a:r>
                <a:endParaRPr lang="en-US" altLang="ja-JP" dirty="0" smtClean="0">
                  <a:latin typeface="Cambria Math"/>
                </a:endParaRPr>
              </a:p>
              <a:p>
                <a:r>
                  <a:rPr lang="ja-JP" altLang="en-US" dirty="0" smtClean="0">
                    <a:solidFill>
                      <a:srgbClr val="0070C0"/>
                    </a:solidFill>
                    <a:latin typeface="Cambria Math"/>
                  </a:rPr>
                  <a:t>多項式深さ </a:t>
                </a:r>
                <a:r>
                  <a:rPr lang="en-US" altLang="ja-JP" dirty="0" smtClean="0"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>
                        <a:latin typeface="Cambria Math"/>
                      </a:rPr>
                      <m:t>poly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|</m:t>
                        </m:r>
                        <m:r>
                          <a:rPr lang="en-US" altLang="ja-JP" i="1">
                            <a:latin typeface="Cambria Math"/>
                          </a:rPr>
                          <m:t>𝑢</m:t>
                        </m:r>
                        <m:r>
                          <a:rPr lang="en-US" altLang="ja-JP" i="1">
                            <a:latin typeface="Cambria Math"/>
                          </a:rPr>
                          <m:t>|</m:t>
                        </m:r>
                      </m:e>
                    </m:d>
                  </m:oMath>
                </a14:m>
                <a:endParaRPr kumimoji="1" lang="en-US" altLang="ja-JP" b="0" dirty="0" smtClean="0"/>
              </a:p>
              <a:p>
                <a:pPr lvl="1"/>
                <a:r>
                  <a:rPr lang="ja-JP" altLang="en-US" dirty="0" smtClean="0">
                    <a:latin typeface="Cambria Math"/>
                  </a:rPr>
                  <a:t>言語のクラス</a:t>
                </a:r>
                <a:r>
                  <a:rPr lang="en-US" altLang="ja-JP" dirty="0" smtClean="0">
                    <a:latin typeface="Cambria Math"/>
                  </a:rPr>
                  <a:t> </a:t>
                </a:r>
                <a:r>
                  <a:rPr lang="en-US" altLang="ja-JP" b="1" dirty="0" smtClean="0">
                    <a:solidFill>
                      <a:srgbClr val="0070C0"/>
                    </a:solidFill>
                  </a:rPr>
                  <a:t>DIVP</a:t>
                </a:r>
                <a:r>
                  <a:rPr lang="en-US" altLang="ja-JP" dirty="0" smtClean="0">
                    <a:solidFill>
                      <a:srgbClr val="0070C0"/>
                    </a:solidFill>
                    <a:latin typeface="Cambria Math"/>
                  </a:rPr>
                  <a:t>(poly) </a:t>
                </a:r>
              </a:p>
              <a:p>
                <a:r>
                  <a:rPr lang="ja-JP" altLang="en-US" dirty="0" smtClean="0">
                    <a:solidFill>
                      <a:srgbClr val="FF0000"/>
                    </a:solidFill>
                    <a:latin typeface="Cambria Math"/>
                  </a:rPr>
                  <a:t>対数深さ</a:t>
                </a:r>
                <a:r>
                  <a:rPr lang="ja-JP" altLang="en-US" dirty="0" smtClean="0">
                    <a:latin typeface="Cambria Math"/>
                  </a:rPr>
                  <a:t> </a:t>
                </a:r>
                <a:r>
                  <a:rPr lang="en-US" altLang="ja-JP" dirty="0" smtClean="0"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=</m:t>
                    </m:r>
                    <m:r>
                      <a:rPr lang="en-US" altLang="ja-JP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</a:rPr>
                          <m:t>log</m:t>
                        </m:r>
                        <m:d>
                          <m:d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|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b="0" dirty="0" smtClean="0">
                  <a:latin typeface="Cambria Math"/>
                </a:endParaRPr>
              </a:p>
              <a:p>
                <a:pPr lvl="1"/>
                <a:r>
                  <a:rPr lang="ja-JP" altLang="en-US" dirty="0" smtClean="0">
                    <a:latin typeface="Cambria Math"/>
                  </a:rPr>
                  <a:t>言語のクラス</a:t>
                </a:r>
                <a:r>
                  <a:rPr lang="en-US" altLang="ja-JP" dirty="0" smtClean="0">
                    <a:latin typeface="Cambria Math"/>
                  </a:rPr>
                  <a:t> </a:t>
                </a:r>
                <a:r>
                  <a:rPr lang="en-US" altLang="ja-JP" b="1" dirty="0" smtClean="0">
                    <a:solidFill>
                      <a:srgbClr val="FF0000"/>
                    </a:solidFill>
                  </a:rPr>
                  <a:t>DIVP</a:t>
                </a:r>
                <a:r>
                  <a:rPr lang="en-US" altLang="ja-JP" dirty="0" smtClean="0">
                    <a:solidFill>
                      <a:srgbClr val="FF0000"/>
                    </a:solidFill>
                    <a:latin typeface="Cambria Math"/>
                  </a:rPr>
                  <a:t>(log)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664" y="4149080"/>
                <a:ext cx="8229600" cy="2708920"/>
              </a:xfrm>
              <a:blipFill rotWithShape="1">
                <a:blip r:embed="rId3"/>
                <a:stretch>
                  <a:fillRect l="-1852" t="-5405" b="-31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差分方程式</a:t>
            </a:r>
            <a:r>
              <a:rPr lang="ja-JP" altLang="en-US" dirty="0"/>
              <a:t>の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計算量クラス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971600" y="887776"/>
            <a:ext cx="7247146" cy="3094885"/>
            <a:chOff x="972537" y="818272"/>
            <a:chExt cx="7247146" cy="3094885"/>
          </a:xfrm>
        </p:grpSpPr>
        <p:sp>
          <p:nvSpPr>
            <p:cNvPr id="67" name="正方形/長方形 66"/>
            <p:cNvSpPr/>
            <p:nvPr/>
          </p:nvSpPr>
          <p:spPr>
            <a:xfrm>
              <a:off x="1887872" y="1325926"/>
              <a:ext cx="650282" cy="33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1887872" y="1653902"/>
              <a:ext cx="650282" cy="33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1887872" y="2760299"/>
              <a:ext cx="650282" cy="33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 dirty="0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1887872" y="1987477"/>
              <a:ext cx="650282" cy="33357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 dirty="0"/>
            </a:p>
          </p:txBody>
        </p:sp>
        <p:cxnSp>
          <p:nvCxnSpPr>
            <p:cNvPr id="71" name="直線コネクタ 70"/>
            <p:cNvCxnSpPr/>
            <p:nvPr/>
          </p:nvCxnSpPr>
          <p:spPr>
            <a:xfrm>
              <a:off x="2213013" y="2399523"/>
              <a:ext cx="0" cy="294061"/>
            </a:xfrm>
            <a:prstGeom prst="line">
              <a:avLst/>
            </a:prstGeom>
            <a:ln w="50800">
              <a:prstDash val="sysDot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>
              <a:stCxn id="68" idx="3"/>
            </p:cNvCxnSpPr>
            <p:nvPr/>
          </p:nvCxnSpPr>
          <p:spPr>
            <a:xfrm>
              <a:off x="2538154" y="1820690"/>
              <a:ext cx="188240" cy="3342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>
              <a:stCxn id="70" idx="3"/>
              <a:endCxn id="118" idx="1"/>
            </p:cNvCxnSpPr>
            <p:nvPr/>
          </p:nvCxnSpPr>
          <p:spPr>
            <a:xfrm>
              <a:off x="2538153" y="2154265"/>
              <a:ext cx="342254" cy="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/>
            <p:cNvCxnSpPr>
              <a:stCxn id="69" idx="3"/>
              <a:endCxn id="117" idx="1"/>
            </p:cNvCxnSpPr>
            <p:nvPr/>
          </p:nvCxnSpPr>
          <p:spPr>
            <a:xfrm>
              <a:off x="2538153" y="2927085"/>
              <a:ext cx="342254" cy="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2538154" y="2321763"/>
              <a:ext cx="0" cy="43853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直線矢印コネクタ 77"/>
            <p:cNvCxnSpPr/>
            <p:nvPr/>
          </p:nvCxnSpPr>
          <p:spPr>
            <a:xfrm>
              <a:off x="2632273" y="2759943"/>
              <a:ext cx="94120" cy="1671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直線矢印コネクタ 78"/>
            <p:cNvCxnSpPr/>
            <p:nvPr/>
          </p:nvCxnSpPr>
          <p:spPr>
            <a:xfrm>
              <a:off x="3520054" y="1817657"/>
              <a:ext cx="188240" cy="3342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直線矢印コネクタ 79"/>
            <p:cNvCxnSpPr/>
            <p:nvPr/>
          </p:nvCxnSpPr>
          <p:spPr>
            <a:xfrm>
              <a:off x="3520052" y="2151232"/>
              <a:ext cx="342254" cy="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/>
            <p:cNvCxnSpPr/>
            <p:nvPr/>
          </p:nvCxnSpPr>
          <p:spPr>
            <a:xfrm>
              <a:off x="3520052" y="2924053"/>
              <a:ext cx="342254" cy="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矢印コネクタ 81"/>
            <p:cNvCxnSpPr/>
            <p:nvPr/>
          </p:nvCxnSpPr>
          <p:spPr>
            <a:xfrm>
              <a:off x="3520054" y="1489680"/>
              <a:ext cx="188240" cy="323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直線矢印コネクタ 82"/>
            <p:cNvCxnSpPr/>
            <p:nvPr/>
          </p:nvCxnSpPr>
          <p:spPr>
            <a:xfrm>
              <a:off x="3520052" y="1817657"/>
              <a:ext cx="342254" cy="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/>
            <p:cNvCxnSpPr/>
            <p:nvPr/>
          </p:nvCxnSpPr>
          <p:spPr>
            <a:xfrm>
              <a:off x="3614172" y="2756909"/>
              <a:ext cx="94120" cy="1671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正方形/長方形 84"/>
            <p:cNvSpPr/>
            <p:nvPr/>
          </p:nvSpPr>
          <p:spPr>
            <a:xfrm>
              <a:off x="3862305" y="1325926"/>
              <a:ext cx="1276976" cy="1767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5481534" y="1326636"/>
              <a:ext cx="636591" cy="33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600" b="0" dirty="0" smtClean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5481534" y="1654613"/>
              <a:ext cx="636591" cy="33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481534" y="2761009"/>
              <a:ext cx="636591" cy="33357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5481534" y="1988188"/>
              <a:ext cx="636591" cy="33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cxnSp>
          <p:nvCxnSpPr>
            <p:cNvPr id="90" name="直線矢印コネクタ 89"/>
            <p:cNvCxnSpPr/>
            <p:nvPr/>
          </p:nvCxnSpPr>
          <p:spPr>
            <a:xfrm>
              <a:off x="5139281" y="1820690"/>
              <a:ext cx="188240" cy="3342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直線矢印コネクタ 90"/>
            <p:cNvCxnSpPr>
              <a:endCxn id="89" idx="1"/>
            </p:cNvCxnSpPr>
            <p:nvPr/>
          </p:nvCxnSpPr>
          <p:spPr>
            <a:xfrm>
              <a:off x="5139280" y="2154265"/>
              <a:ext cx="342254" cy="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/>
            <p:cNvCxnSpPr>
              <a:endCxn id="88" idx="1"/>
            </p:cNvCxnSpPr>
            <p:nvPr/>
          </p:nvCxnSpPr>
          <p:spPr>
            <a:xfrm>
              <a:off x="5139280" y="2927085"/>
              <a:ext cx="342254" cy="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/>
            <p:nvPr/>
          </p:nvCxnSpPr>
          <p:spPr>
            <a:xfrm>
              <a:off x="5139281" y="1492713"/>
              <a:ext cx="188240" cy="323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>
              <a:endCxn id="87" idx="1"/>
            </p:cNvCxnSpPr>
            <p:nvPr/>
          </p:nvCxnSpPr>
          <p:spPr>
            <a:xfrm>
              <a:off x="5139280" y="1820690"/>
              <a:ext cx="342254" cy="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/>
            <p:cNvCxnSpPr/>
            <p:nvPr/>
          </p:nvCxnSpPr>
          <p:spPr>
            <a:xfrm>
              <a:off x="5233401" y="2759943"/>
              <a:ext cx="94120" cy="1671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>
              <a:off x="5481534" y="2321052"/>
              <a:ext cx="0" cy="43853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6118126" y="2327285"/>
              <a:ext cx="0" cy="43853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/>
            <p:nvPr/>
          </p:nvCxnSpPr>
          <p:spPr>
            <a:xfrm>
              <a:off x="1887872" y="3253395"/>
              <a:ext cx="4230254" cy="0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/>
                <p:cNvSpPr txBox="1"/>
                <p:nvPr/>
              </p:nvSpPr>
              <p:spPr>
                <a:xfrm>
                  <a:off x="3464171" y="3326330"/>
                  <a:ext cx="606613" cy="5868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800" b="0" i="1" smtClean="0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sz="2800" b="0" i="0" smtClean="0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1" lang="en-US" altLang="ja-JP" sz="2800" b="0" i="1" smtClean="0">
                                    <a:solidFill>
                                      <a:schemeClr val="accent4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800" b="0" i="0" smtClean="0">
                                    <a:solidFill>
                                      <a:schemeClr val="accent4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2800" b="0" i="0" smtClean="0">
                                    <a:solidFill>
                                      <a:schemeClr val="accent4"/>
                                    </a:solidFill>
                                    <a:latin typeface="Cambria Math"/>
                                  </a:rPr>
                                  <m:t>poly</m:t>
                                </m:r>
                                <m:d>
                                  <m:dPr>
                                    <m:ctrlPr>
                                      <a:rPr kumimoji="1" lang="en-US" altLang="ja-JP" sz="28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1" lang="en-US" altLang="ja-JP" sz="2800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2800" b="0" i="0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/>
                                          </a:rPr>
                                          <m:t>u</m:t>
                                        </m:r>
                                      </m:e>
                                    </m:d>
                                  </m:e>
                                </m:d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2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テキスト ボックス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171" y="3326330"/>
                  <a:ext cx="606613" cy="58682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30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テキスト ボックス 100"/>
                <p:cNvSpPr txBox="1"/>
                <p:nvPr/>
              </p:nvSpPr>
              <p:spPr>
                <a:xfrm>
                  <a:off x="6366768" y="1774868"/>
                  <a:ext cx="1852915" cy="57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𝑇</m:t>
                            </m:r>
                            <m: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kumimoji="1" lang="en-US" altLang="ja-JP" sz="2800" b="0" i="1" smtClean="0">
                                    <a:solidFill>
                                      <a:schemeClr val="accent3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800" b="0" i="1" smtClean="0">
                                    <a:solidFill>
                                      <a:schemeClr val="accent3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kumimoji="1" lang="en-US" altLang="ja-JP" sz="2800" b="0" i="1" smtClean="0">
                                    <a:solidFill>
                                      <a:schemeClr val="accent3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kumimoji="1" lang="en-US" altLang="ja-JP" sz="2800" b="0" i="1" smtClean="0">
                                    <a:solidFill>
                                      <a:schemeClr val="accent3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28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テキスト ボックス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68" y="1774868"/>
                  <a:ext cx="1852915" cy="57868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450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線矢印コネクタ 101"/>
            <p:cNvCxnSpPr/>
            <p:nvPr/>
          </p:nvCxnSpPr>
          <p:spPr>
            <a:xfrm>
              <a:off x="2538153" y="1826288"/>
              <a:ext cx="188240" cy="323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/>
            <p:nvPr/>
          </p:nvCxnSpPr>
          <p:spPr>
            <a:xfrm>
              <a:off x="2538152" y="2154265"/>
              <a:ext cx="342254" cy="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/>
            <p:cNvCxnSpPr/>
            <p:nvPr/>
          </p:nvCxnSpPr>
          <p:spPr>
            <a:xfrm flipV="1">
              <a:off x="6438149" y="1669386"/>
              <a:ext cx="5218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テキスト ボックス 104"/>
                <p:cNvSpPr txBox="1"/>
                <p:nvPr/>
              </p:nvSpPr>
              <p:spPr>
                <a:xfrm>
                  <a:off x="3251312" y="818272"/>
                  <a:ext cx="103233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(</m:t>
                        </m:r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,</m:t>
                        </m:r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テキスト ボックス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312" y="818272"/>
                  <a:ext cx="1032333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2176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正方形/長方形 108"/>
            <p:cNvSpPr/>
            <p:nvPr/>
          </p:nvSpPr>
          <p:spPr>
            <a:xfrm>
              <a:off x="4157255" y="1253999"/>
              <a:ext cx="687077" cy="18533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0" name="直線コネクタ 109"/>
            <p:cNvCxnSpPr/>
            <p:nvPr/>
          </p:nvCxnSpPr>
          <p:spPr>
            <a:xfrm flipH="1">
              <a:off x="4283645" y="2178768"/>
              <a:ext cx="431239" cy="0"/>
            </a:xfrm>
            <a:prstGeom prst="line">
              <a:avLst/>
            </a:prstGeom>
            <a:ln w="50800">
              <a:prstDash val="sysDot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1887872" y="2324818"/>
              <a:ext cx="0" cy="43853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直線矢印コネクタ 111"/>
            <p:cNvCxnSpPr/>
            <p:nvPr/>
          </p:nvCxnSpPr>
          <p:spPr>
            <a:xfrm>
              <a:off x="1747424" y="1295745"/>
              <a:ext cx="0" cy="17698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テキスト ボックス 112"/>
                <p:cNvSpPr txBox="1"/>
                <p:nvPr/>
              </p:nvSpPr>
              <p:spPr>
                <a:xfrm>
                  <a:off x="972537" y="1880460"/>
                  <a:ext cx="60661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テキスト ボックス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537" y="1880460"/>
                  <a:ext cx="606613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正方形/長方形 115"/>
            <p:cNvSpPr/>
            <p:nvPr/>
          </p:nvSpPr>
          <p:spPr>
            <a:xfrm>
              <a:off x="2880407" y="1326636"/>
              <a:ext cx="636591" cy="33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 dirty="0"/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2880407" y="2761009"/>
              <a:ext cx="636591" cy="33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 dirty="0"/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2880407" y="1988188"/>
              <a:ext cx="636591" cy="33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cxnSp>
          <p:nvCxnSpPr>
            <p:cNvPr id="119" name="直線コネクタ 118"/>
            <p:cNvCxnSpPr/>
            <p:nvPr/>
          </p:nvCxnSpPr>
          <p:spPr>
            <a:xfrm>
              <a:off x="3198702" y="2397055"/>
              <a:ext cx="0" cy="294061"/>
            </a:xfrm>
            <a:prstGeom prst="line">
              <a:avLst/>
            </a:prstGeom>
            <a:ln w="50800">
              <a:prstDash val="sysDot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2880407" y="2321052"/>
              <a:ext cx="0" cy="43853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>
              <a:off x="3516998" y="2324817"/>
              <a:ext cx="0" cy="43853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正方形/長方形 121"/>
            <p:cNvSpPr/>
            <p:nvPr/>
          </p:nvSpPr>
          <p:spPr>
            <a:xfrm>
              <a:off x="2880407" y="1654613"/>
              <a:ext cx="636591" cy="33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cxnSp>
          <p:nvCxnSpPr>
            <p:cNvPr id="123" name="直線コネクタ 122"/>
            <p:cNvCxnSpPr/>
            <p:nvPr/>
          </p:nvCxnSpPr>
          <p:spPr>
            <a:xfrm>
              <a:off x="5814394" y="2406965"/>
              <a:ext cx="0" cy="294061"/>
            </a:xfrm>
            <a:prstGeom prst="line">
              <a:avLst/>
            </a:prstGeom>
            <a:ln w="50800">
              <a:prstDash val="sysDot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右矢印 124"/>
            <p:cNvSpPr/>
            <p:nvPr/>
          </p:nvSpPr>
          <p:spPr>
            <a:xfrm>
              <a:off x="6186748" y="2775032"/>
              <a:ext cx="360040" cy="298037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テキスト ボックス 125"/>
                <p:cNvSpPr txBox="1"/>
                <p:nvPr/>
              </p:nvSpPr>
              <p:spPr>
                <a:xfrm>
                  <a:off x="6567801" y="2631662"/>
                  <a:ext cx="75557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kumimoji="1" lang="en-US" altLang="ja-JP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kumimoji="1" lang="en-US" altLang="ja-JP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kumimoji="1" lang="en-US" altLang="ja-JP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テキスト ボックス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801" y="2631662"/>
                  <a:ext cx="755576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1451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直線矢印コネクタ 57"/>
          <p:cNvCxnSpPr/>
          <p:nvPr/>
        </p:nvCxnSpPr>
        <p:spPr>
          <a:xfrm>
            <a:off x="2538155" y="1557783"/>
            <a:ext cx="188240" cy="334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2538154" y="1891358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2538154" y="1563381"/>
            <a:ext cx="188240" cy="323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2538153" y="1891358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9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98"/>
    </mc:Choice>
    <mc:Fallback xmlns="">
      <p:transition spd="slow" advTm="41598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差分方程式を模倣する関数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67544" y="4713950"/>
            <a:ext cx="4392488" cy="936104"/>
            <a:chOff x="2051720" y="2802652"/>
            <a:chExt cx="4392488" cy="10583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正方形/長方形 3"/>
                <p:cNvSpPr/>
                <p:nvPr/>
              </p:nvSpPr>
              <p:spPr>
                <a:xfrm>
                  <a:off x="2051720" y="2996952"/>
                  <a:ext cx="4392488" cy="86409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lvl="1" algn="ctr"/>
                  <a:r>
                    <a:rPr lang="en-US" altLang="ja-JP" sz="2800" b="1" dirty="0"/>
                    <a:t>PSPACE </a:t>
                  </a:r>
                  <a14:m>
                    <m:oMath xmlns:m="http://schemas.openxmlformats.org/officeDocument/2006/math">
                      <m:r>
                        <a:rPr lang="ja-JP" altLang="en-US" sz="2800" b="1" dirty="0">
                          <a:latin typeface="Cambria Math"/>
                        </a:rPr>
                        <m:t>＝</m:t>
                      </m:r>
                    </m:oMath>
                  </a14:m>
                  <a:r>
                    <a:rPr lang="en-US" altLang="ja-JP" sz="2800" b="1" dirty="0" smtClean="0"/>
                    <a:t> DIVP</a:t>
                  </a:r>
                  <a:r>
                    <a:rPr lang="en-US" altLang="ja-JP" sz="2800" b="1" dirty="0" smtClean="0">
                      <a:latin typeface="Cambria Math"/>
                    </a:rPr>
                    <a:t>(</a:t>
                  </a:r>
                  <a:r>
                    <a:rPr lang="en-US" altLang="ja-JP" sz="2800" dirty="0" smtClean="0">
                      <a:latin typeface="Cambria Math"/>
                    </a:rPr>
                    <a:t>poly</a:t>
                  </a:r>
                  <a:r>
                    <a:rPr lang="en-US" altLang="ja-JP" sz="2800" b="1" dirty="0">
                      <a:latin typeface="Cambria Math"/>
                    </a:rPr>
                    <a:t>)</a:t>
                  </a:r>
                  <a:endParaRPr lang="en-US" altLang="ja-JP" sz="2800" b="1" dirty="0"/>
                </a:p>
              </p:txBody>
            </p:sp>
          </mc:Choice>
          <mc:Fallback xmlns="">
            <p:sp>
              <p:nvSpPr>
                <p:cNvPr id="4" name="正方形/長方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2996952"/>
                  <a:ext cx="4392488" cy="86409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角丸四角形 4"/>
            <p:cNvSpPr/>
            <p:nvPr/>
          </p:nvSpPr>
          <p:spPr>
            <a:xfrm>
              <a:off x="2267744" y="2802652"/>
              <a:ext cx="187220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Cambria Math"/>
                </a:rPr>
                <a:t>補題</a:t>
              </a:r>
              <a:r>
                <a:rPr lang="en-US" altLang="ja-JP" dirty="0"/>
                <a:t>[</a:t>
              </a:r>
              <a:r>
                <a:rPr lang="ja-JP" altLang="en-US" dirty="0"/>
                <a:t>河村</a:t>
              </a:r>
              <a:r>
                <a:rPr lang="en-US" altLang="ja-JP" dirty="0"/>
                <a:t> 10]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0588514"/>
                  </p:ext>
                </p:extLst>
              </p:nvPr>
            </p:nvGraphicFramePr>
            <p:xfrm>
              <a:off x="251520" y="2564904"/>
              <a:ext cx="8712968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4322"/>
                    <a:gridCol w="4197193"/>
                    <a:gridCol w="161145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制限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模倣可能な差分方程式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計算量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ja-JP" altLang="en-US" sz="2400" dirty="0" smtClean="0"/>
                            <a:t>リプシッツ条件</a:t>
                          </a:r>
                          <a:r>
                            <a:rPr lang="en-US" altLang="ja-JP" sz="2400" dirty="0" smtClean="0"/>
                            <a:t> 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多項式</a:t>
                          </a:r>
                          <a:r>
                            <a:rPr lang="ja-JP" altLang="en-US" sz="2400" dirty="0" smtClean="0"/>
                            <a:t>深さ差分方程式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/>
                            <a:t>DIVP(poly)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1</a:t>
                          </a:r>
                          <a:r>
                            <a:rPr kumimoji="1" lang="ja-JP" altLang="en-US" sz="2400" dirty="0" smtClean="0"/>
                            <a:t>回連続微分可能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多項式</a:t>
                          </a:r>
                          <a:r>
                            <a:rPr lang="ja-JP" altLang="en-US" sz="2400" dirty="0" smtClean="0"/>
                            <a:t>深さ差分方程式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/>
                            <a:t>DIVP(poly)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kumimoji="1" lang="ja-JP" altLang="en-US" sz="2400" dirty="0" smtClean="0"/>
                            <a:t>回連続微分可能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>
                              <a:solidFill>
                                <a:srgbClr val="FF0000"/>
                              </a:solidFill>
                            </a:rPr>
                            <a:t>対数深さ</a:t>
                          </a:r>
                          <a:r>
                            <a:rPr lang="ja-JP" altLang="en-US" sz="2400" dirty="0" smtClean="0"/>
                            <a:t>差分方程式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/>
                            <a:t>DIVP(</a:t>
                          </a:r>
                          <a:r>
                            <a:rPr kumimoji="1" lang="en-US" altLang="ja-JP" sz="2400" b="1" dirty="0" smtClean="0">
                              <a:solidFill>
                                <a:srgbClr val="FF0000"/>
                              </a:solidFill>
                            </a:rPr>
                            <a:t>log</a:t>
                          </a:r>
                          <a:r>
                            <a:rPr kumimoji="1" lang="en-US" altLang="ja-JP" sz="2400" b="1" dirty="0" smtClean="0"/>
                            <a:t>)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0588514"/>
                  </p:ext>
                </p:extLst>
              </p:nvPr>
            </p:nvGraphicFramePr>
            <p:xfrm>
              <a:off x="251520" y="2564904"/>
              <a:ext cx="8712968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4322"/>
                    <a:gridCol w="4197193"/>
                    <a:gridCol w="1611453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制限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模倣可能な差分方程式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計算量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ja-JP" altLang="en-US" sz="2400" dirty="0" smtClean="0"/>
                            <a:t>リプシッツ条件</a:t>
                          </a:r>
                          <a:r>
                            <a:rPr lang="en-US" altLang="ja-JP" sz="2400" dirty="0" smtClean="0"/>
                            <a:t> 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多項式</a:t>
                          </a:r>
                          <a:r>
                            <a:rPr lang="ja-JP" altLang="en-US" sz="2400" dirty="0" smtClean="0"/>
                            <a:t>深さ差分方程式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/>
                            <a:t>DIVP(poly)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1</a:t>
                          </a:r>
                          <a:r>
                            <a:rPr kumimoji="1" lang="ja-JP" altLang="en-US" sz="2400" dirty="0" smtClean="0"/>
                            <a:t>回連続微分可能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多項式</a:t>
                          </a:r>
                          <a:r>
                            <a:rPr lang="ja-JP" altLang="en-US" sz="2400" dirty="0" smtClean="0"/>
                            <a:t>深さ差分方程式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/>
                            <a:t>DIVP(poly)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316000" r="-1997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>
                              <a:solidFill>
                                <a:srgbClr val="FF0000"/>
                              </a:solidFill>
                            </a:rPr>
                            <a:t>対数深さ</a:t>
                          </a:r>
                          <a:r>
                            <a:rPr lang="ja-JP" altLang="en-US" sz="2400" dirty="0" smtClean="0"/>
                            <a:t>差分方程式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/>
                            <a:t>DIVP(</a:t>
                          </a:r>
                          <a:r>
                            <a:rPr kumimoji="1" lang="en-US" altLang="ja-JP" sz="2400" b="1" dirty="0" smtClean="0">
                              <a:solidFill>
                                <a:srgbClr val="FF0000"/>
                              </a:solidFill>
                            </a:rPr>
                            <a:t>log</a:t>
                          </a:r>
                          <a:r>
                            <a:rPr kumimoji="1" lang="en-US" altLang="ja-JP" sz="2400" b="1" dirty="0" smtClean="0"/>
                            <a:t>)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772816"/>
            <a:ext cx="8568952" cy="5040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制限のもと</a:t>
            </a:r>
            <a:r>
              <a:rPr kumimoji="1" lang="en-US" altLang="ja-JP" dirty="0" smtClean="0"/>
              <a:t>,  </a:t>
            </a:r>
            <a:r>
              <a:rPr kumimoji="1" lang="ja-JP" altLang="en-US" dirty="0" smtClean="0"/>
              <a:t>常微分方程式で模倣可能な差分方程式は？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140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695"/>
    </mc:Choice>
    <mc:Fallback xmlns="">
      <p:transition spd="slow" advTm="996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3600" dirty="0" smtClean="0"/>
              <a:t>微分方程式を解くことはどれくらい難しい？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コンテンツ プレースホルダー 2"/>
              <p:cNvSpPr txBox="1">
                <a:spLocks/>
              </p:cNvSpPr>
              <p:nvPr/>
            </p:nvSpPr>
            <p:spPr>
              <a:xfrm>
                <a:off x="467544" y="1484784"/>
                <a:ext cx="8229600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/>
                      </a:rPr>
                      <m:t>𝑔</m:t>
                    </m:r>
                    <m:r>
                      <a:rPr lang="en-US" altLang="ja-JP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altLang="ja-JP" i="1">
                        <a:latin typeface="Cambria Math"/>
                      </a:rPr>
                      <m:t>×</m:t>
                    </m:r>
                    <m:r>
                      <a:rPr lang="en-US" altLang="ja-JP" i="1">
                        <a:latin typeface="Cambria Math"/>
                      </a:rPr>
                      <m:t>ℝ</m:t>
                    </m:r>
                    <m:r>
                      <a:rPr lang="en-US" altLang="ja-JP" i="1">
                        <a:latin typeface="Cambria Math"/>
                      </a:rPr>
                      <m:t>→</m:t>
                    </m:r>
                    <m:r>
                      <a:rPr lang="en-US" altLang="ja-JP" i="1">
                        <a:latin typeface="Cambria Math"/>
                      </a:rPr>
                      <m:t>ℝ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の微分方程式</a:t>
                </a:r>
                <a:endParaRPr lang="en-US" altLang="ja-JP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=0,  </m:t>
                      </m:r>
                      <m:sSup>
                        <m:s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a:rPr lang="en-US" altLang="ja-JP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  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0, 1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/>
              </a:p>
              <a:p>
                <a:pPr marL="0" indent="0">
                  <a:buFont typeface="Arial" pitchFamily="34" charset="0"/>
                  <a:buNone/>
                </a:pPr>
                <a:endParaRPr lang="en-US" altLang="ja-JP" dirty="0"/>
              </a:p>
              <a:p>
                <a:endParaRPr lang="ja-JP" altLang="en-US" dirty="0"/>
              </a:p>
            </p:txBody>
          </p:sp>
        </mc:Choice>
        <mc:Fallback xmlns="">
          <p:sp>
            <p:nvSpPr>
              <p:cNvPr id="10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8229600" cy="1368152"/>
              </a:xfrm>
              <a:prstGeom prst="rect">
                <a:avLst/>
              </a:prstGeom>
              <a:blipFill rotWithShape="1">
                <a:blip r:embed="rId3"/>
                <a:stretch>
                  <a:fillRect t="-11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1" t="44333" r="12267" b="14555"/>
          <a:stretch/>
        </p:blipFill>
        <p:spPr>
          <a:xfrm>
            <a:off x="2543548" y="3394162"/>
            <a:ext cx="3749041" cy="28194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t="39567" r="10409" b="13211"/>
          <a:stretch/>
        </p:blipFill>
        <p:spPr>
          <a:xfrm>
            <a:off x="2558157" y="3066058"/>
            <a:ext cx="3825241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60"/>
    </mc:Choice>
    <mc:Fallback xmlns="">
      <p:transition spd="slow" advTm="1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差分方程式を模倣する関数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67544" y="4713950"/>
            <a:ext cx="4392488" cy="936104"/>
            <a:chOff x="2051720" y="2802652"/>
            <a:chExt cx="4392488" cy="10583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正方形/長方形 3"/>
                <p:cNvSpPr/>
                <p:nvPr/>
              </p:nvSpPr>
              <p:spPr>
                <a:xfrm>
                  <a:off x="2051720" y="2996952"/>
                  <a:ext cx="4392488" cy="86409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lvl="1" algn="ctr"/>
                  <a:r>
                    <a:rPr lang="en-US" altLang="ja-JP" sz="2800" b="1" dirty="0"/>
                    <a:t>PSPACE </a:t>
                  </a:r>
                  <a14:m>
                    <m:oMath xmlns:m="http://schemas.openxmlformats.org/officeDocument/2006/math">
                      <m:r>
                        <a:rPr lang="ja-JP" altLang="en-US" sz="2800" b="1" dirty="0">
                          <a:latin typeface="Cambria Math"/>
                        </a:rPr>
                        <m:t>＝</m:t>
                      </m:r>
                    </m:oMath>
                  </a14:m>
                  <a:r>
                    <a:rPr lang="en-US" altLang="ja-JP" sz="2800" b="1" dirty="0" smtClean="0"/>
                    <a:t> DIVP</a:t>
                  </a:r>
                  <a:r>
                    <a:rPr lang="en-US" altLang="ja-JP" sz="2800" b="1" dirty="0" smtClean="0">
                      <a:latin typeface="Cambria Math"/>
                    </a:rPr>
                    <a:t>(</a:t>
                  </a:r>
                  <a:r>
                    <a:rPr lang="en-US" altLang="ja-JP" sz="2800" dirty="0" smtClean="0">
                      <a:latin typeface="Cambria Math"/>
                    </a:rPr>
                    <a:t>poly</a:t>
                  </a:r>
                  <a:r>
                    <a:rPr lang="en-US" altLang="ja-JP" sz="2800" b="1" dirty="0">
                      <a:latin typeface="Cambria Math"/>
                    </a:rPr>
                    <a:t>)</a:t>
                  </a:r>
                  <a:endParaRPr lang="en-US" altLang="ja-JP" sz="2800" b="1" dirty="0"/>
                </a:p>
              </p:txBody>
            </p:sp>
          </mc:Choice>
          <mc:Fallback xmlns="">
            <p:sp>
              <p:nvSpPr>
                <p:cNvPr id="4" name="正方形/長方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2996952"/>
                  <a:ext cx="4392488" cy="86409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角丸四角形 4"/>
            <p:cNvSpPr/>
            <p:nvPr/>
          </p:nvSpPr>
          <p:spPr>
            <a:xfrm>
              <a:off x="2267744" y="2802652"/>
              <a:ext cx="187220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Cambria Math"/>
                </a:rPr>
                <a:t>補題</a:t>
              </a:r>
              <a:r>
                <a:rPr lang="en-US" altLang="ja-JP" dirty="0"/>
                <a:t>[</a:t>
              </a:r>
              <a:r>
                <a:rPr lang="ja-JP" altLang="en-US" dirty="0"/>
                <a:t>河村</a:t>
              </a:r>
              <a:r>
                <a:rPr lang="en-US" altLang="ja-JP" dirty="0"/>
                <a:t> 10]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837365"/>
                  </p:ext>
                </p:extLst>
              </p:nvPr>
            </p:nvGraphicFramePr>
            <p:xfrm>
              <a:off x="251520" y="2564904"/>
              <a:ext cx="8712968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4322"/>
                    <a:gridCol w="4197193"/>
                    <a:gridCol w="161145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制限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模倣可能な差分方程式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計算量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ja-JP" altLang="en-US" sz="2400" dirty="0" smtClean="0"/>
                            <a:t>リプシッツ条件</a:t>
                          </a:r>
                          <a:r>
                            <a:rPr lang="en-US" altLang="ja-JP" sz="2400" dirty="0" smtClean="0"/>
                            <a:t> 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多項式</a:t>
                          </a:r>
                          <a:r>
                            <a:rPr lang="ja-JP" altLang="en-US" sz="2400" dirty="0" smtClean="0"/>
                            <a:t>深さ差分方程式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>
                              <a:solidFill>
                                <a:srgbClr val="FF0000"/>
                              </a:solidFill>
                            </a:rPr>
                            <a:t>PSPACE</a:t>
                          </a:r>
                          <a:endParaRPr kumimoji="1" lang="ja-JP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1</a:t>
                          </a:r>
                          <a:r>
                            <a:rPr kumimoji="1" lang="ja-JP" altLang="en-US" sz="2400" dirty="0" smtClean="0"/>
                            <a:t>回連続微分可能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/>
                            <a:t>多項式深さ差分方程式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>
                              <a:solidFill>
                                <a:srgbClr val="FF0000"/>
                              </a:solidFill>
                            </a:rPr>
                            <a:t>PSPACE</a:t>
                          </a:r>
                          <a:endParaRPr kumimoji="1" lang="ja-JP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kumimoji="1" lang="ja-JP" altLang="en-US" sz="2400" dirty="0" smtClean="0"/>
                            <a:t>回連続微分可能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対数深さ差分</a:t>
                          </a:r>
                          <a:r>
                            <a:rPr lang="ja-JP" altLang="en-US" sz="2400" dirty="0" smtClean="0"/>
                            <a:t>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>
                              <a:solidFill>
                                <a:schemeClr val="tx1"/>
                              </a:solidFill>
                            </a:rPr>
                            <a:t>DIVP(log)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837365"/>
                  </p:ext>
                </p:extLst>
              </p:nvPr>
            </p:nvGraphicFramePr>
            <p:xfrm>
              <a:off x="251520" y="2564904"/>
              <a:ext cx="8712968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4322"/>
                    <a:gridCol w="4197193"/>
                    <a:gridCol w="1611453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制限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模倣可能な差分方程式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計算量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ja-JP" altLang="en-US" sz="2400" dirty="0" smtClean="0"/>
                            <a:t>リプシッツ条件</a:t>
                          </a:r>
                          <a:r>
                            <a:rPr lang="en-US" altLang="ja-JP" sz="2400" dirty="0" smtClean="0"/>
                            <a:t> 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多項式</a:t>
                          </a:r>
                          <a:r>
                            <a:rPr lang="ja-JP" altLang="en-US" sz="2400" dirty="0" smtClean="0"/>
                            <a:t>深さ差分方程式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>
                              <a:solidFill>
                                <a:srgbClr val="FF0000"/>
                              </a:solidFill>
                            </a:rPr>
                            <a:t>PSPACE</a:t>
                          </a:r>
                          <a:endParaRPr kumimoji="1" lang="ja-JP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1</a:t>
                          </a:r>
                          <a:r>
                            <a:rPr kumimoji="1" lang="ja-JP" altLang="en-US" sz="2400" dirty="0" smtClean="0"/>
                            <a:t>回連続微分可能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/>
                            <a:t>多項式深さ差分方程式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>
                              <a:solidFill>
                                <a:srgbClr val="FF0000"/>
                              </a:solidFill>
                            </a:rPr>
                            <a:t>PSPACE</a:t>
                          </a:r>
                          <a:endParaRPr kumimoji="1" lang="ja-JP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316000" r="-1997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対数深さ差分</a:t>
                          </a:r>
                          <a:r>
                            <a:rPr lang="ja-JP" altLang="en-US" sz="2400" dirty="0" smtClean="0"/>
                            <a:t>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>
                              <a:solidFill>
                                <a:schemeClr val="tx1"/>
                              </a:solidFill>
                            </a:rPr>
                            <a:t>DIVP(log)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772816"/>
            <a:ext cx="8568952" cy="5040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制限のもと</a:t>
            </a:r>
            <a:r>
              <a:rPr kumimoji="1" lang="en-US" altLang="ja-JP" dirty="0" smtClean="0"/>
              <a:t>,  </a:t>
            </a:r>
            <a:r>
              <a:rPr kumimoji="1" lang="ja-JP" altLang="en-US" dirty="0" smtClean="0"/>
              <a:t>常微分方程式で模倣可能な差分方程式は？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558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695"/>
    </mc:Choice>
    <mc:Fallback xmlns="">
      <p:transition spd="slow" advTm="99695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917032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kumimoji="1" lang="ja-JP" altLang="en-US" b="0" dirty="0" smtClean="0"/>
                  <a:t>実関数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,</m:t>
                    </m:r>
                    <m:r>
                      <a:rPr kumimoji="1" lang="en-US" altLang="ja-JP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kumimoji="1" lang="ja-JP" altLang="en-US" dirty="0" smtClean="0"/>
                  <a:t> で以下を</a:t>
                </a:r>
                <a:r>
                  <a:rPr lang="ja-JP" altLang="en-US" dirty="0" smtClean="0"/>
                  <a:t>満たし</a:t>
                </a:r>
                <a:r>
                  <a:rPr lang="en-US" altLang="ja-JP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ja-JP" altLang="en-US" dirty="0" smtClean="0"/>
                  <a:t> が </a:t>
                </a:r>
                <a:r>
                  <a:rPr lang="en-US" altLang="ja-JP" b="1" dirty="0" smtClean="0">
                    <a:solidFill>
                      <a:srgbClr val="FF0000"/>
                    </a:solidFill>
                  </a:rPr>
                  <a:t>PSPACE 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困難</a:t>
                </a:r>
                <a:r>
                  <a:rPr lang="ja-JP" altLang="en-US" dirty="0" smtClean="0"/>
                  <a:t>であるものが存在する</a:t>
                </a:r>
                <a:r>
                  <a:rPr lang="en-US" altLang="ja-JP" dirty="0" smtClean="0"/>
                  <a:t>.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ja-JP" altLang="en-US" dirty="0" smtClean="0"/>
                  <a:t> は多項式時間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可能 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kumimoji="1" lang="en-US" altLang="ja-JP" b="0" dirty="0" smtClean="0"/>
                  <a:t> </a:t>
                </a:r>
                <a:r>
                  <a:rPr kumimoji="1" lang="ja-JP" altLang="en-US" b="0" dirty="0" smtClean="0"/>
                  <a:t>は</a:t>
                </a:r>
                <a:r>
                  <a:rPr kumimoji="1" lang="en-US" altLang="ja-JP" b="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ja-JP" altLang="en-US" dirty="0" smtClean="0">
                    <a:solidFill>
                      <a:schemeClr val="accent1"/>
                    </a:solidFill>
                  </a:rPr>
                  <a:t>回連続微分可能</a:t>
                </a:r>
                <a:endParaRPr lang="en-US" altLang="ja-JP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=0,   </m:t>
                    </m:r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  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∀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17032"/>
              </a:xfrm>
              <a:blipFill rotWithShape="1">
                <a:blip r:embed="rId3"/>
                <a:stretch>
                  <a:fillRect l="-16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611560" y="1124744"/>
            <a:ext cx="1512168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定理</a:t>
            </a:r>
            <a:r>
              <a:rPr kumimoji="1" lang="en-US" altLang="ja-JP" sz="3600" dirty="0" smtClean="0"/>
              <a:t>1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360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09"/>
    </mc:Choice>
    <mc:Fallback xmlns="">
      <p:transition spd="slow" advTm="23509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3456384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任意の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𝑘</m:t>
                    </m:r>
                    <m:r>
                      <a:rPr lang="en-US" altLang="ja-JP" b="0" i="1" smtClean="0">
                        <a:latin typeface="Cambria Math"/>
                      </a:rPr>
                      <m:t>≥2</m:t>
                    </m:r>
                  </m:oMath>
                </a14:m>
                <a:r>
                  <a:rPr lang="ja-JP" altLang="en-US" dirty="0" smtClean="0"/>
                  <a:t> にたいして</a:t>
                </a:r>
                <a:r>
                  <a:rPr lang="en-US" altLang="ja-JP" dirty="0" smtClean="0"/>
                  <a:t>, </a:t>
                </a:r>
                <a:r>
                  <a:rPr lang="ja-JP" altLang="en-US" dirty="0" smtClean="0"/>
                  <a:t>実関数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𝑔</m:t>
                    </m:r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  <m:r>
                      <a:rPr lang="en-US" altLang="ja-JP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ja-JP" altLang="en-US" dirty="0" smtClean="0"/>
                  <a:t> </a:t>
                </a:r>
                <a:r>
                  <a:rPr lang="ja-JP" altLang="en-US" dirty="0"/>
                  <a:t>で以下を</a:t>
                </a:r>
                <a:r>
                  <a:rPr lang="ja-JP" altLang="en-US" dirty="0" smtClean="0"/>
                  <a:t>満たし</a:t>
                </a:r>
                <a:r>
                  <a:rPr lang="en-US" altLang="ja-JP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ja-JP" altLang="en-US" dirty="0" smtClean="0"/>
                  <a:t> が </a:t>
                </a:r>
                <a:r>
                  <a:rPr lang="en-US" altLang="ja-JP" b="1" dirty="0" smtClean="0">
                    <a:solidFill>
                      <a:srgbClr val="FF0000"/>
                    </a:solidFill>
                  </a:rPr>
                  <a:t>DIVP(log) 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困難</a:t>
                </a:r>
                <a:r>
                  <a:rPr lang="ja-JP" altLang="en-US" dirty="0" smtClean="0"/>
                  <a:t>であるものが存在する</a:t>
                </a:r>
                <a:r>
                  <a:rPr lang="en-US" altLang="ja-JP" dirty="0" smtClean="0"/>
                  <a:t>.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ja-JP" altLang="en-US" dirty="0" smtClean="0"/>
                  <a:t> は多項式時間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可能 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𝑔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ja-JP" altLang="en-US" dirty="0" smtClean="0">
                    <a:solidFill>
                      <a:schemeClr val="accent1"/>
                    </a:solidFill>
                  </a:rPr>
                  <a:t>回連続微分可能</a:t>
                </a:r>
                <a:endParaRPr lang="en-US" altLang="ja-JP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=0,   </m:t>
                    </m:r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  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∀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altLang="ja-JP" b="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3456384"/>
              </a:xfrm>
              <a:blipFill rotWithShape="1">
                <a:blip r:embed="rId3"/>
                <a:stretch>
                  <a:fillRect l="-15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角丸四角形 4"/>
          <p:cNvSpPr/>
          <p:nvPr/>
        </p:nvSpPr>
        <p:spPr>
          <a:xfrm>
            <a:off x="611560" y="116632"/>
            <a:ext cx="1512168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定理</a:t>
            </a:r>
            <a:r>
              <a:rPr lang="en-US" altLang="ja-JP" sz="3600" dirty="0"/>
              <a:t>2</a:t>
            </a:r>
            <a:endParaRPr kumimoji="1" lang="ja-JP" altLang="en-US" sz="36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467544" y="4077072"/>
            <a:ext cx="3600400" cy="1800200"/>
            <a:chOff x="467544" y="4077072"/>
            <a:chExt cx="3600400" cy="180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コンテンツ プレースホルダー 2"/>
                <p:cNvSpPr txBox="1">
                  <a:spLocks/>
                </p:cNvSpPr>
                <p:nvPr/>
              </p:nvSpPr>
              <p:spPr>
                <a:xfrm>
                  <a:off x="467544" y="4509120"/>
                  <a:ext cx="3600400" cy="136815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>
                  <a:normAutofit fontScale="925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itchFamily="34" charset="0"/>
                    <a:buNone/>
                  </a:pPr>
                  <a:endParaRPr lang="en-US" altLang="ja-JP" b="1" dirty="0" smtClean="0"/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US" altLang="ja-JP" b="1" dirty="0" smtClean="0">
                      <a:solidFill>
                        <a:srgbClr val="FF0000"/>
                      </a:solidFill>
                    </a:rPr>
                    <a:t>PSPACE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</m:oMath>
                  </a14:m>
                  <a:r>
                    <a:rPr lang="en-US" altLang="ja-JP" b="1" dirty="0" smtClean="0">
                      <a:solidFill>
                        <a:srgbClr val="FF0000"/>
                      </a:solidFill>
                    </a:rPr>
                    <a:t> DIVP(log)?</a:t>
                  </a:r>
                  <a:endParaRPr lang="en-US" altLang="ja-JP" b="1" dirty="0"/>
                </a:p>
              </p:txBody>
            </p:sp>
          </mc:Choice>
          <mc:Fallback xmlns="">
            <p:sp>
              <p:nvSpPr>
                <p:cNvPr id="4" name="コンテンツ プレースホルダー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509120"/>
                  <a:ext cx="3600400" cy="136815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704" r="-6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角丸四角形 5"/>
            <p:cNvSpPr/>
            <p:nvPr/>
          </p:nvSpPr>
          <p:spPr>
            <a:xfrm>
              <a:off x="620020" y="4077072"/>
              <a:ext cx="1863748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dirty="0"/>
                <a:t>未解決</a:t>
              </a:r>
              <a:endParaRPr kumimoji="1" lang="ja-JP" altLang="en-US" sz="3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67544" y="6093296"/>
                <a:ext cx="59046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kumimoji="1" lang="en-US" altLang="ja-JP" sz="2400" b="1" dirty="0" smtClean="0"/>
                  <a:t>DIVP(log)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⊆</m:t>
                    </m:r>
                  </m:oMath>
                </a14:m>
                <a:r>
                  <a:rPr kumimoji="1" lang="en-US" altLang="ja-JP" sz="2400" b="1" dirty="0" smtClean="0"/>
                  <a:t> DIVP(poly) 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kumimoji="1" lang="ja-JP" altLang="en-US" sz="2400" b="1" dirty="0" smtClean="0"/>
                  <a:t> </a:t>
                </a:r>
                <a:r>
                  <a:rPr kumimoji="1" lang="en-US" altLang="ja-JP" sz="2400" b="1" dirty="0" smtClean="0"/>
                  <a:t>PSPACE</a:t>
                </a:r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6093296"/>
                <a:ext cx="590465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446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0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23"/>
    </mc:Choice>
    <mc:Fallback xmlns="">
      <p:transition spd="slow" advTm="38623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ja-JP" altLang="en-US" dirty="0" smtClean="0">
                    <a:solidFill>
                      <a:srgbClr val="FF0000"/>
                    </a:solidFill>
                  </a:rPr>
                  <a:t>回連続微分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可能関数</a:t>
                </a:r>
                <a:r>
                  <a:rPr lang="ja-JP" altLang="en-US" dirty="0" smtClean="0"/>
                  <a:t>の微分方程式の計算量</a:t>
                </a:r>
                <a:endParaRPr lang="en-US" altLang="ja-JP" dirty="0"/>
              </a:p>
              <a:p>
                <a:pPr lvl="1"/>
                <a:r>
                  <a:rPr lang="en-US" altLang="ja-JP" b="1" dirty="0" smtClean="0"/>
                  <a:t>PSPACE </a:t>
                </a:r>
                <a:r>
                  <a:rPr lang="en-US" altLang="ja-JP" dirty="0" err="1" smtClean="0"/>
                  <a:t>vs</a:t>
                </a:r>
                <a:r>
                  <a:rPr lang="en-US" altLang="ja-JP" dirty="0" smtClean="0"/>
                  <a:t> </a:t>
                </a:r>
                <a:r>
                  <a:rPr lang="en-US" altLang="ja-JP" b="1" dirty="0" smtClean="0"/>
                  <a:t>DIVP(log) </a:t>
                </a:r>
              </a:p>
              <a:p>
                <a:pPr lvl="2"/>
                <a:r>
                  <a:rPr lang="en-US" altLang="ja-JP" b="1" dirty="0" smtClean="0"/>
                  <a:t>PSPACE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ja-JP" b="1" dirty="0" smtClean="0"/>
                  <a:t> DIVP(log)</a:t>
                </a:r>
                <a:r>
                  <a:rPr lang="en-US" altLang="ja-JP" dirty="0" smtClean="0"/>
                  <a:t>? </a:t>
                </a:r>
              </a:p>
              <a:p>
                <a:pPr lvl="2"/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違ったアプローチ</a:t>
                </a:r>
                <a:endParaRPr lang="en-US" altLang="ja-JP" dirty="0" smtClean="0"/>
              </a:p>
              <a:p>
                <a:pPr lvl="2"/>
                <a:r>
                  <a:rPr lang="en-US" altLang="ja-JP" dirty="0" smtClean="0"/>
                  <a:t>PSPACE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≠</m:t>
                    </m:r>
                  </m:oMath>
                </a14:m>
                <a:r>
                  <a:rPr lang="en-US" altLang="ja-JP" dirty="0" smtClean="0"/>
                  <a:t>DIVP(log) </a:t>
                </a:r>
                <a:r>
                  <a:rPr lang="ja-JP" altLang="en-US" dirty="0" smtClean="0"/>
                  <a:t>だとしても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𝑘</m:t>
                    </m:r>
                  </m:oMath>
                </a14:m>
                <a:r>
                  <a:rPr lang="ja-JP" altLang="en-US" dirty="0" smtClean="0"/>
                  <a:t>回連続微分</a:t>
                </a:r>
                <a:r>
                  <a:rPr lang="ja-JP" altLang="en-US" dirty="0"/>
                  <a:t>可能</a:t>
                </a:r>
                <a:r>
                  <a:rPr lang="ja-JP" altLang="en-US" dirty="0" smtClean="0"/>
                  <a:t>関数が</a:t>
                </a:r>
                <a:r>
                  <a:rPr lang="en-US" altLang="ja-JP" dirty="0" smtClean="0"/>
                  <a:t>PSPACE</a:t>
                </a:r>
                <a:r>
                  <a:rPr lang="ja-JP" altLang="en-US" dirty="0" smtClean="0"/>
                  <a:t>困難でないとは限らない</a:t>
                </a:r>
                <a:r>
                  <a:rPr lang="en-US" altLang="ja-JP" dirty="0" smtClean="0"/>
                  <a:t>.</a:t>
                </a:r>
              </a:p>
              <a:p>
                <a:endParaRPr kumimoji="1" lang="en-US" altLang="ja-JP" b="0" i="1" dirty="0" smtClean="0">
                  <a:latin typeface="Cambria Math"/>
                </a:endParaRPr>
              </a:p>
              <a:p>
                <a:r>
                  <a:rPr kumimoji="1" lang="ja-JP" altLang="en-US" dirty="0" smtClean="0"/>
                  <a:t>さらに滑らかな関数</a:t>
                </a:r>
                <a:r>
                  <a:rPr lang="ja-JP" altLang="en-US" dirty="0" smtClean="0"/>
                  <a:t>の計算量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無限回微分可能</a:t>
                </a:r>
                <a:r>
                  <a:rPr lang="ja-JP" altLang="en-US" dirty="0" smtClean="0"/>
                  <a:t>な関数の</a:t>
                </a:r>
                <a:r>
                  <a:rPr lang="ja-JP" altLang="en-US" dirty="0"/>
                  <a:t>場合は</a:t>
                </a:r>
                <a:r>
                  <a:rPr kumimoji="1" lang="en-US" altLang="ja-JP" dirty="0" smtClean="0"/>
                  <a:t>?</a:t>
                </a:r>
              </a:p>
              <a:p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33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01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87"/>
    </mc:Choice>
    <mc:Fallback xmlns="">
      <p:transition spd="slow" advTm="66087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852936"/>
            <a:ext cx="4618856" cy="1143000"/>
          </a:xfrm>
        </p:spPr>
        <p:txBody>
          <a:bodyPr/>
          <a:lstStyle/>
          <a:p>
            <a:r>
              <a:rPr lang="ja-JP" altLang="en-US" dirty="0"/>
              <a:t>証明</a:t>
            </a:r>
            <a:r>
              <a:rPr lang="ja-JP" altLang="en-US" dirty="0" smtClean="0"/>
              <a:t>の概略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88640"/>
            <a:ext cx="3561088" cy="6408712"/>
          </a:xfrm>
        </p:spPr>
      </p:pic>
    </p:spTree>
    <p:extLst>
      <p:ext uri="{BB962C8B-B14F-4D97-AF65-F5344CB8AC3E}">
        <p14:creationId xmlns:p14="http://schemas.microsoft.com/office/powerpoint/2010/main" val="13814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23528" y="4653136"/>
            <a:ext cx="8712968" cy="20882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sz="3600" dirty="0" smtClean="0"/>
              <a:t>微分方程式を解くことはどれくらい難しい？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3"/>
                <a:ext cx="8229600" cy="33123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/>
                      </a:rPr>
                      <m:t>×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ℝ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→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ℝ</m:t>
                    </m:r>
                  </m:oMath>
                </a14:m>
                <a:r>
                  <a:rPr kumimoji="1" lang="ja-JP" altLang="en-US" sz="2400" dirty="0" smtClean="0"/>
                  <a:t> の微分方程式</a:t>
                </a:r>
                <a:endParaRPr kumimoji="1" lang="en-US" altLang="ja-JP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/>
                        </a:rPr>
                        <m:t>=0,  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/>
                        </a:rPr>
                        <m:t>  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0, 1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dirty="0" smtClean="0"/>
              </a:p>
              <a:p>
                <a:pPr marL="0" indent="0">
                  <a:buNone/>
                </a:pPr>
                <a:endParaRPr kumimoji="1"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 smtClean="0"/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を計算機で解くことはどのくらい </a:t>
                </a:r>
                <a:r>
                  <a:rPr kumimoji="1" lang="en-US" altLang="ja-JP" sz="2400" dirty="0" smtClean="0"/>
                  <a:t>(</a:t>
                </a:r>
                <a:r>
                  <a:rPr kumimoji="1" lang="ja-JP" altLang="en-US" sz="2400" dirty="0" smtClean="0"/>
                  <a:t>計算量的に</a:t>
                </a:r>
                <a:r>
                  <a:rPr kumimoji="1" lang="en-US" altLang="ja-JP" sz="2400" dirty="0" smtClean="0"/>
                  <a:t>) </a:t>
                </a:r>
                <a:r>
                  <a:rPr kumimoji="1" lang="ja-JP" altLang="en-US" sz="2400" dirty="0" smtClean="0"/>
                  <a:t>難しいか</a:t>
                </a:r>
                <a:r>
                  <a:rPr kumimoji="1" lang="en-US" altLang="ja-JP" sz="2400" dirty="0" smtClean="0"/>
                  <a:t>?</a:t>
                </a:r>
                <a:endParaRPr lang="en-US" altLang="ja-JP" sz="2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3"/>
                <a:ext cx="8229600" cy="3312367"/>
              </a:xfrm>
              <a:blipFill rotWithShape="1">
                <a:blip r:embed="rId3"/>
                <a:stretch>
                  <a:fillRect l="-1111" t="-3309" b="-22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683569" y="5013176"/>
                <a:ext cx="2808312" cy="1512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𝑔</m:t>
                    </m:r>
                  </m:oMath>
                </a14:m>
                <a:r>
                  <a:rPr lang="ja-JP" altLang="en-US" sz="2800" dirty="0"/>
                  <a:t> </a:t>
                </a:r>
                <a:r>
                  <a:rPr lang="ja-JP" altLang="en-US" sz="2800" dirty="0" smtClean="0"/>
                  <a:t>が</a:t>
                </a:r>
                <a:endParaRPr lang="en-US" altLang="ja-JP" sz="2800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ja-JP" altLang="en-US" sz="2800" dirty="0" smtClean="0"/>
                  <a:t>滑らか</a:t>
                </a:r>
                <a:endParaRPr lang="en-US" altLang="ja-JP" sz="2800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ja-JP" altLang="en-US" sz="2800" b="1" dirty="0" smtClean="0"/>
                  <a:t>多項式</a:t>
                </a:r>
                <a:r>
                  <a:rPr lang="ja-JP" altLang="en-US" sz="2800" b="1" dirty="0"/>
                  <a:t>時間</a:t>
                </a:r>
                <a:r>
                  <a:rPr lang="en-US" altLang="ja-JP" sz="2800" b="1" dirty="0"/>
                  <a:t>(P</a:t>
                </a:r>
                <a:r>
                  <a:rPr lang="en-US" altLang="ja-JP" sz="2800" b="1" dirty="0" smtClean="0"/>
                  <a:t>)</a:t>
                </a:r>
                <a:endParaRPr lang="en-US" altLang="ja-JP" sz="2800" b="1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9" y="5013176"/>
                <a:ext cx="2808312" cy="1512168"/>
              </a:xfrm>
              <a:prstGeom prst="rect">
                <a:avLst/>
              </a:prstGeom>
              <a:blipFill rotWithShape="1">
                <a:blip r:embed="rId4"/>
                <a:stretch>
                  <a:fillRect l="-3226" b="-67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6084168" y="5064368"/>
                <a:ext cx="2736304" cy="151216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kumimoji="1" lang="ja-JP" altLang="en-US" sz="2800" dirty="0" smtClean="0"/>
                  <a:t>は </a:t>
                </a:r>
                <a:endParaRPr kumimoji="1" lang="en-US" altLang="ja-JP" sz="2800" dirty="0" smtClean="0"/>
              </a:p>
              <a:p>
                <a:pPr algn="ctr"/>
                <a:r>
                  <a:rPr kumimoji="1" lang="en-US" altLang="ja-JP" sz="2800" b="1" dirty="0" smtClean="0"/>
                  <a:t>PSPACE</a:t>
                </a:r>
                <a:r>
                  <a:rPr kumimoji="1" lang="en-US" altLang="ja-JP" sz="2800" dirty="0" smtClean="0"/>
                  <a:t> </a:t>
                </a:r>
                <a:r>
                  <a:rPr kumimoji="1" lang="ja-JP" altLang="en-US" sz="2800" dirty="0" smtClean="0"/>
                  <a:t>困難</a:t>
                </a:r>
                <a:endParaRPr kumimoji="1" lang="en-US" altLang="ja-JP" sz="2800" dirty="0" smtClean="0"/>
              </a:p>
              <a:p>
                <a:pPr algn="ctr"/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5064368"/>
                <a:ext cx="2736304" cy="1512168"/>
              </a:xfrm>
              <a:prstGeom prst="rect">
                <a:avLst/>
              </a:prstGeom>
              <a:blipFill rotWithShape="1">
                <a:blip r:embed="rId7"/>
                <a:stretch>
                  <a:fillRect t="-3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t="39567" r="10409" b="13211"/>
          <a:stretch/>
        </p:blipFill>
        <p:spPr>
          <a:xfrm>
            <a:off x="3119159" y="1772816"/>
            <a:ext cx="2736304" cy="2316591"/>
          </a:xfrm>
          <a:prstGeom prst="rect">
            <a:avLst/>
          </a:prstGeom>
        </p:spPr>
      </p:pic>
      <p:sp>
        <p:nvSpPr>
          <p:cNvPr id="11" name="円弧 10"/>
          <p:cNvSpPr/>
          <p:nvPr/>
        </p:nvSpPr>
        <p:spPr>
          <a:xfrm rot="21177841">
            <a:off x="3090595" y="5789154"/>
            <a:ext cx="3834426" cy="720080"/>
          </a:xfrm>
          <a:prstGeom prst="arc">
            <a:avLst>
              <a:gd name="adj1" fmla="val 169748"/>
              <a:gd name="adj2" fmla="val 10610416"/>
            </a:avLst>
          </a:prstGeom>
          <a:ln w="63500"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21238" y="5229200"/>
            <a:ext cx="2034225" cy="900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微分方程式の</a:t>
            </a:r>
            <a:r>
              <a:rPr lang="ja-JP" altLang="en-US" sz="2400" dirty="0"/>
              <a:t>難しさ</a:t>
            </a:r>
            <a:endParaRPr kumimoji="1" lang="ja-JP" altLang="en-US" sz="2400" dirty="0"/>
          </a:p>
        </p:txBody>
      </p:sp>
      <p:sp>
        <p:nvSpPr>
          <p:cNvPr id="6" name="角丸四角形 5"/>
          <p:cNvSpPr/>
          <p:nvPr/>
        </p:nvSpPr>
        <p:spPr>
          <a:xfrm>
            <a:off x="611560" y="4437112"/>
            <a:ext cx="1476165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成果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61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96"/>
    </mc:Choice>
    <mc:Fallback xmlns="">
      <p:transition spd="slow" advTm="5369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計算</a:t>
            </a:r>
            <a:r>
              <a:rPr lang="ja-JP" altLang="en-US" dirty="0"/>
              <a:t>可能</a:t>
            </a:r>
            <a:r>
              <a:rPr kumimoji="1" lang="ja-JP" altLang="en-US" dirty="0" smtClean="0"/>
              <a:t>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Computable analysis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54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7"/>
    </mc:Choice>
    <mc:Fallback xmlns="">
      <p:transition spd="slow" advTm="1011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/>
              <a:t>計算</a:t>
            </a:r>
            <a:r>
              <a:rPr lang="ja-JP" altLang="en-US" dirty="0"/>
              <a:t>可能</a:t>
            </a:r>
            <a:r>
              <a:rPr kumimoji="1" lang="ja-JP" altLang="en-US" dirty="0" smtClean="0"/>
              <a:t>解析</a:t>
            </a:r>
            <a:r>
              <a:rPr kumimoji="1" lang="en-US" altLang="ja-JP" dirty="0" smtClean="0"/>
              <a:t>(Computable Analysis)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70C0"/>
                </a:solidFill>
              </a:rPr>
              <a:t>計算可能性理論</a:t>
            </a:r>
            <a:r>
              <a:rPr lang="en-US" altLang="ja-JP" dirty="0" smtClean="0">
                <a:solidFill>
                  <a:srgbClr val="0070C0"/>
                </a:solidFill>
              </a:rPr>
              <a:t>,</a:t>
            </a:r>
            <a:r>
              <a:rPr lang="ja-JP" altLang="en-US" dirty="0">
                <a:solidFill>
                  <a:srgbClr val="0070C0"/>
                </a:solidFill>
              </a:rPr>
              <a:t> </a:t>
            </a:r>
            <a:r>
              <a:rPr lang="ja-JP" altLang="en-US" dirty="0" smtClean="0">
                <a:solidFill>
                  <a:srgbClr val="0070C0"/>
                </a:solidFill>
              </a:rPr>
              <a:t>計算量理論</a:t>
            </a:r>
            <a:r>
              <a:rPr lang="ja-JP" altLang="en-US" dirty="0" smtClean="0"/>
              <a:t>を用いて解析学を行う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ja-JP" altLang="en-US" dirty="0"/>
              <a:t>数値</a:t>
            </a:r>
            <a:r>
              <a:rPr kumimoji="1" lang="ja-JP" altLang="en-US" dirty="0" smtClean="0"/>
              <a:t>解析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アナログ計算とのかかわり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実関数を計算する機械を定義</a:t>
            </a:r>
            <a:endParaRPr lang="en-US" altLang="ja-JP" dirty="0" smtClean="0"/>
          </a:p>
          <a:p>
            <a:pPr lvl="1"/>
            <a:r>
              <a:rPr kumimoji="1" lang="ja-JP" altLang="en-US" dirty="0" smtClean="0">
                <a:solidFill>
                  <a:srgbClr val="0070C0"/>
                </a:solidFill>
              </a:rPr>
              <a:t>実数計算の本質的な難しさ</a:t>
            </a:r>
            <a:r>
              <a:rPr kumimoji="1" lang="ja-JP" altLang="en-US" dirty="0" smtClean="0"/>
              <a:t>を表す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2492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04"/>
    </mc:Choice>
    <mc:Fallback xmlns="">
      <p:transition spd="slow" advTm="2240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実関数を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計算</a:t>
            </a:r>
            <a:r>
              <a:rPr kumimoji="1" lang="ja-JP" altLang="en-US" dirty="0" smtClean="0"/>
              <a:t>する機械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600200"/>
            <a:ext cx="46085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dirty="0"/>
              <a:t>実数のサイズは</a:t>
            </a:r>
            <a:r>
              <a:rPr lang="ja-JP" altLang="en-US" sz="2400" dirty="0" smtClean="0"/>
              <a:t>無限</a:t>
            </a:r>
            <a:r>
              <a:rPr lang="en-US" altLang="ja-JP" sz="2400" dirty="0" smtClean="0"/>
              <a:t> </a:t>
            </a:r>
            <a:r>
              <a:rPr lang="ja-JP" altLang="en-US" sz="2400" dirty="0" smtClean="0">
                <a:solidFill>
                  <a:srgbClr val="FF0000"/>
                </a:solidFill>
              </a:rPr>
              <a:t>符号化不可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583263" y="2331868"/>
                <a:ext cx="24314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=0.1010⋯</m:t>
                      </m:r>
                    </m:oMath>
                  </m:oMathPara>
                </a14:m>
                <a:endParaRPr kumimoji="1" lang="ja-JP" altLang="en-US" sz="2800" i="1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263" y="2331868"/>
                <a:ext cx="243145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4898889" y="4005064"/>
                <a:ext cx="1800200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89" y="4005064"/>
                <a:ext cx="1800200" cy="93610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/>
          <p:cNvCxnSpPr>
            <a:stCxn id="9" idx="2"/>
            <a:endCxn id="14" idx="0"/>
          </p:cNvCxnSpPr>
          <p:nvPr/>
        </p:nvCxnSpPr>
        <p:spPr>
          <a:xfrm>
            <a:off x="5798989" y="494116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4145657" y="6093296"/>
                <a:ext cx="33066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/>
                        </a:rPr>
                        <m:t>=1.110⋯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657" y="6093296"/>
                <a:ext cx="3306664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>
            <a:stCxn id="8" idx="2"/>
            <a:endCxn id="9" idx="0"/>
          </p:cNvCxnSpPr>
          <p:nvPr/>
        </p:nvCxnSpPr>
        <p:spPr>
          <a:xfrm>
            <a:off x="5798989" y="2855088"/>
            <a:ext cx="0" cy="11499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52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71"/>
    </mc:Choice>
    <mc:Fallback xmlns="">
      <p:transition spd="slow" advTm="2037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/>
          <p:cNvCxnSpPr>
            <a:endCxn id="17" idx="0"/>
          </p:cNvCxnSpPr>
          <p:nvPr/>
        </p:nvCxnSpPr>
        <p:spPr>
          <a:xfrm>
            <a:off x="5798989" y="494116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145657" y="6093296"/>
                <a:ext cx="33066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/>
                        </a:rPr>
                        <m:t>=1.110⋯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657" y="6093296"/>
                <a:ext cx="330666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実関数を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計算</a:t>
            </a:r>
            <a:r>
              <a:rPr kumimoji="1" lang="ja-JP" altLang="en-US" dirty="0" smtClean="0"/>
              <a:t>する機械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600200"/>
            <a:ext cx="46085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dirty="0"/>
              <a:t>実数のサイズは</a:t>
            </a:r>
            <a:r>
              <a:rPr lang="ja-JP" altLang="en-US" sz="2400" dirty="0" smtClean="0"/>
              <a:t>無限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符号化不可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入力の実数は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近似を返す関数</a:t>
            </a:r>
            <a:r>
              <a:rPr kumimoji="1" lang="ja-JP" altLang="en-US" sz="2400" dirty="0" smtClean="0"/>
              <a:t>を神託として与える</a:t>
            </a:r>
            <a:r>
              <a:rPr lang="en-US" altLang="ja-JP" sz="2400" dirty="0" smtClean="0"/>
              <a:t>.</a:t>
            </a:r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kumimoji="1" lang="en-US" altLang="ja-JP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雲 3"/>
              <p:cNvSpPr/>
              <p:nvPr/>
            </p:nvSpPr>
            <p:spPr>
              <a:xfrm>
                <a:off x="4826552" y="1916832"/>
                <a:ext cx="2016224" cy="103456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雲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552" y="1916832"/>
                <a:ext cx="2016224" cy="1034562"/>
              </a:xfrm>
              <a:prstGeom prst="cloud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688963" y="3236182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63" y="3236182"/>
                <a:ext cx="936104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451442" y="3236182"/>
                <a:ext cx="21518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sz="2800" dirty="0" smtClean="0"/>
                  <a:t> の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sz="2800" dirty="0" smtClean="0"/>
                  <a:t>桁近似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442" y="3236182"/>
                <a:ext cx="2151834" cy="523220"/>
              </a:xfrm>
              <a:prstGeom prst="rect">
                <a:avLst/>
              </a:prstGeom>
              <a:blipFill rotWithShape="1">
                <a:blip r:embed="rId8"/>
                <a:stretch>
                  <a:fillRect t="-16279" r="-3116" b="-26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/>
          <p:cNvSpPr/>
          <p:nvPr/>
        </p:nvSpPr>
        <p:spPr>
          <a:xfrm>
            <a:off x="3275856" y="4473116"/>
            <a:ext cx="4375803" cy="219624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5375664" y="285293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6194236" y="285293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4898889" y="4005064"/>
                <a:ext cx="1800200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89" y="4005064"/>
                <a:ext cx="1800200" cy="93610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83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10"/>
    </mc:Choice>
    <mc:Fallback xmlns="">
      <p:transition spd="slow" advTm="2081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4788024" y="1412776"/>
            <a:ext cx="4104456" cy="3853663"/>
            <a:chOff x="4788024" y="1412776"/>
            <a:chExt cx="4104456" cy="3853663"/>
          </a:xfrm>
        </p:grpSpPr>
        <p:sp>
          <p:nvSpPr>
            <p:cNvPr id="15" name="角丸四角形 14"/>
            <p:cNvSpPr/>
            <p:nvPr/>
          </p:nvSpPr>
          <p:spPr>
            <a:xfrm>
              <a:off x="4788024" y="1700808"/>
              <a:ext cx="4104456" cy="3565631"/>
            </a:xfrm>
            <a:prstGeom prst="roundRect">
              <a:avLst>
                <a:gd name="adj" fmla="val 773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角丸四角形 15"/>
                <p:cNvSpPr/>
                <p:nvPr/>
              </p:nvSpPr>
              <p:spPr>
                <a:xfrm>
                  <a:off x="7020272" y="1412776"/>
                  <a:ext cx="1583004" cy="576064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kumimoji="1" lang="ja-JP" altLang="en-US" dirty="0" err="1" smtClean="0"/>
                    <a:t>の近</a:t>
                  </a:r>
                  <a:r>
                    <a:rPr kumimoji="1" lang="ja-JP" altLang="en-US" dirty="0" smtClean="0"/>
                    <a:t>似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6" name="角丸四角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272" y="1412776"/>
                  <a:ext cx="1583004" cy="576064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実関数を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計算</a:t>
            </a:r>
            <a:r>
              <a:rPr kumimoji="1" lang="ja-JP" altLang="en-US" dirty="0" smtClean="0"/>
              <a:t>する機械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600200"/>
            <a:ext cx="4575361" cy="1252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dirty="0" smtClean="0"/>
              <a:t>実数のサイズは無限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符号化不可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入力の実数は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近似を返す関数</a:t>
            </a:r>
            <a:r>
              <a:rPr kumimoji="1" lang="ja-JP" altLang="en-US" sz="2400" dirty="0" smtClean="0"/>
              <a:t>を神託として与える</a:t>
            </a:r>
            <a:r>
              <a:rPr lang="en-US" altLang="ja-JP" sz="2400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雲 3"/>
              <p:cNvSpPr/>
              <p:nvPr/>
            </p:nvSpPr>
            <p:spPr>
              <a:xfrm>
                <a:off x="4826552" y="1916832"/>
                <a:ext cx="2016224" cy="103456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雲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552" y="1916832"/>
                <a:ext cx="2016224" cy="1034562"/>
              </a:xfrm>
              <a:prstGeom prst="cloud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688963" y="3236182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63" y="3236182"/>
                <a:ext cx="936104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451442" y="3236182"/>
                <a:ext cx="21518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sz="2800" dirty="0" smtClean="0"/>
                  <a:t> の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sz="2800" dirty="0" smtClean="0"/>
                  <a:t>桁近似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442" y="3236182"/>
                <a:ext cx="2151834" cy="523220"/>
              </a:xfrm>
              <a:prstGeom prst="rect">
                <a:avLst/>
              </a:prstGeom>
              <a:blipFill rotWithShape="1">
                <a:blip r:embed="rId9"/>
                <a:stretch>
                  <a:fillRect t="-16279" r="-3116" b="-26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4898889" y="4005064"/>
                <a:ext cx="1800200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89" y="4005064"/>
                <a:ext cx="1800200" cy="93610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/>
          <p:nvPr/>
        </p:nvCxnSpPr>
        <p:spPr>
          <a:xfrm flipV="1">
            <a:off x="5376461" y="494116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660693" y="5266439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693" y="5266439"/>
                <a:ext cx="936104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/>
          <p:cNvCxnSpPr/>
          <p:nvPr/>
        </p:nvCxnSpPr>
        <p:spPr>
          <a:xfrm>
            <a:off x="6195033" y="494116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6214717" y="5266439"/>
                <a:ext cx="2929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𝑓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ja-JP" altLang="en-US" sz="2800" dirty="0" smtClean="0"/>
                  <a:t> の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kumimoji="1" lang="ja-JP" altLang="en-US" sz="2800" dirty="0" smtClean="0"/>
                  <a:t>桁近似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717" y="5266439"/>
                <a:ext cx="2929283" cy="523220"/>
              </a:xfrm>
              <a:prstGeom prst="rect">
                <a:avLst/>
              </a:prstGeom>
              <a:blipFill rotWithShape="1">
                <a:blip r:embed="rId12"/>
                <a:stretch>
                  <a:fillRect t="-16279" b="-26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/>
          <p:cNvCxnSpPr/>
          <p:nvPr/>
        </p:nvCxnSpPr>
        <p:spPr>
          <a:xfrm flipV="1">
            <a:off x="5375664" y="285293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6194236" y="285293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コンテンツ プレースホルダー 2"/>
              <p:cNvSpPr txBox="1">
                <a:spLocks/>
              </p:cNvSpPr>
              <p:nvPr/>
            </p:nvSpPr>
            <p:spPr>
              <a:xfrm>
                <a:off x="323528" y="3201340"/>
                <a:ext cx="4575361" cy="11161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ja-JP" altLang="en-US" sz="2400" dirty="0" smtClean="0"/>
                  <a:t>神託機械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ja-JP" sz="240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が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を計算する</a:t>
                </a:r>
                <a:r>
                  <a:rPr lang="ja-JP" altLang="en-US" sz="2400" dirty="0"/>
                  <a:t>とは</a:t>
                </a:r>
                <a:endParaRPr lang="en-US" altLang="ja-JP" sz="2400" dirty="0" smtClean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sz="240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sz="240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40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US" altLang="ja-JP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ja-JP" sz="2400" i="1" smtClean="0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240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ja-JP" sz="240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ja-JP" sz="240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ja-JP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240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ja-JP" sz="240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ja-JP" sz="240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ja-JP" sz="240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altLang="ja-JP" sz="2400" dirty="0" smtClean="0"/>
              </a:p>
            </p:txBody>
          </p:sp>
        </mc:Choice>
        <mc:Fallback xmlns="">
          <p:sp>
            <p:nvSpPr>
              <p:cNvPr id="23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01340"/>
                <a:ext cx="4575361" cy="1116124"/>
              </a:xfrm>
              <a:prstGeom prst="rect">
                <a:avLst/>
              </a:prstGeom>
              <a:blipFill rotWithShape="1">
                <a:blip r:embed="rId13"/>
                <a:stretch>
                  <a:fillRect l="-1997" t="-6011" r="-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コンテンツ プレースホルダー 2"/>
              <p:cNvSpPr txBox="1">
                <a:spLocks/>
              </p:cNvSpPr>
              <p:nvPr/>
            </p:nvSpPr>
            <p:spPr>
              <a:xfrm>
                <a:off x="323528" y="4473116"/>
                <a:ext cx="4575361" cy="22682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が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計算可能</a:t>
                </a:r>
                <a:endParaRPr lang="en-US" altLang="ja-JP" sz="24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⇔</m:t>
                    </m:r>
                    <m:r>
                      <a:rPr lang="en-US" altLang="ja-JP" sz="24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ja-JP" altLang="en-US" sz="2400" dirty="0" smtClean="0"/>
                  <a:t> を計算する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ja-JP" sz="240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が存在</a:t>
                </a:r>
                <a:endParaRPr lang="en-US" altLang="ja-JP" sz="2400" dirty="0" smtClean="0"/>
              </a:p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が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多項式時間</a:t>
                </a:r>
                <a:r>
                  <a:rPr lang="ja-JP" altLang="en-US" sz="2400" dirty="0">
                    <a:solidFill>
                      <a:srgbClr val="FF0000"/>
                    </a:solidFill>
                  </a:rPr>
                  <a:t>計算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可能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⇔</m:t>
                    </m:r>
                  </m:oMath>
                </a14:m>
                <a:r>
                  <a:rPr lang="ja-JP" altLang="en-US" sz="2400" dirty="0" smtClean="0"/>
                  <a:t>多項式</a:t>
                </a:r>
                <a:r>
                  <a:rPr lang="ja-JP" altLang="en-US" sz="2400" dirty="0"/>
                  <a:t>時間動作する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ja-JP" sz="240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が</a:t>
                </a:r>
                <a:r>
                  <a:rPr lang="ja-JP" altLang="en-US" sz="2400" dirty="0"/>
                  <a:t>存在</a:t>
                </a:r>
                <a:endParaRPr lang="en-US" altLang="ja-JP" sz="2400" dirty="0" smtClean="0"/>
              </a:p>
            </p:txBody>
          </p:sp>
        </mc:Choice>
        <mc:Fallback xmlns="">
          <p:sp>
            <p:nvSpPr>
              <p:cNvPr id="24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473116"/>
                <a:ext cx="4575361" cy="2268252"/>
              </a:xfrm>
              <a:prstGeom prst="rect">
                <a:avLst/>
              </a:prstGeom>
              <a:blipFill rotWithShape="1">
                <a:blip r:embed="rId14"/>
                <a:stretch>
                  <a:fillRect l="-1997" t="-3226" b="-24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3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03"/>
    </mc:Choice>
    <mc:Fallback xmlns="">
      <p:transition spd="slow" advTm="132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</TotalTime>
  <Words>2502</Words>
  <Application>Microsoft Office PowerPoint</Application>
  <PresentationFormat>画面に合わせる (4:3)</PresentationFormat>
  <Paragraphs>488</Paragraphs>
  <Slides>34</Slides>
  <Notes>34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5" baseType="lpstr">
      <vt:lpstr>Office ​​テーマ</vt:lpstr>
      <vt:lpstr>滑らかな常微分方程式の計算量</vt:lpstr>
      <vt:lpstr>微分方程式の難しさの解析</vt:lpstr>
      <vt:lpstr>微分方程式を解くことはどれくらい難しい？</vt:lpstr>
      <vt:lpstr>微分方程式を解くことはどれくらい難しい？</vt:lpstr>
      <vt:lpstr>計算可能解析 Computable analysis</vt:lpstr>
      <vt:lpstr>背景 計算可能解析(Computable Analysis)</vt:lpstr>
      <vt:lpstr>実関数を計算する機械</vt:lpstr>
      <vt:lpstr>実関数を計算する機械</vt:lpstr>
      <vt:lpstr>実関数を計算する機械</vt:lpstr>
      <vt:lpstr>例：足し算は多項式時間計算可能</vt:lpstr>
      <vt:lpstr>関数の困難性</vt:lpstr>
      <vt:lpstr>実関数に対する操作の難しさ</vt:lpstr>
      <vt:lpstr>問題: 微分方程式の計算量</vt:lpstr>
      <vt:lpstr>問題: 微分方程式の計算量</vt:lpstr>
      <vt:lpstr>微分方程式による PSPACE計算の模倣</vt:lpstr>
      <vt:lpstr>滑らかな関数</vt:lpstr>
      <vt:lpstr>証明の方針</vt:lpstr>
      <vt:lpstr>差分方程式[河村 2010]</vt:lpstr>
      <vt:lpstr>差分方程式[河村 2010]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差分方程式の族</vt:lpstr>
      <vt:lpstr>差分方程式の計算量クラス</vt:lpstr>
      <vt:lpstr>差分方程式を模倣する関数</vt:lpstr>
      <vt:lpstr>差分方程式を模倣する関数</vt:lpstr>
      <vt:lpstr>PowerPoint プレゼンテーション</vt:lpstr>
      <vt:lpstr>PowerPoint プレゼンテーション</vt:lpstr>
      <vt:lpstr>課題</vt:lpstr>
      <vt:lpstr>証明の概略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</dc:creator>
  <cp:lastModifiedBy>Hiroyuki</cp:lastModifiedBy>
  <cp:revision>132</cp:revision>
  <dcterms:created xsi:type="dcterms:W3CDTF">2012-01-25T16:39:07Z</dcterms:created>
  <dcterms:modified xsi:type="dcterms:W3CDTF">2012-03-18T04:01:06Z</dcterms:modified>
</cp:coreProperties>
</file>