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17" r:id="rId7"/>
    <p:sldId id="270" r:id="rId8"/>
    <p:sldId id="392" r:id="rId9"/>
    <p:sldId id="395" r:id="rId10"/>
    <p:sldId id="393" r:id="rId11"/>
    <p:sldId id="396" r:id="rId12"/>
    <p:sldId id="397" r:id="rId13"/>
    <p:sldId id="394" r:id="rId14"/>
    <p:sldId id="281" r:id="rId15"/>
    <p:sldId id="321" r:id="rId16"/>
    <p:sldId id="391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54" y="5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2-11-02T22:17:45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16259 9684 0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2-11-02T22:17:46.0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16259 9684 0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2-11-02T22:17:46.2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16259 9684 0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nt84007/normalization-in-dbms-a7a36792bf00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medium.com/@shehanPW/differentiate-database-system-and-dbms-68e3fee0688a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ongodb.com/scale/types-of-nosql-database-management-systems" TargetMode="External"/><Relationship Id="rId5" Type="http://schemas.openxmlformats.org/officeDocument/2006/relationships/hyperlink" Target="https://www.geeksforgeeks.org/anomalies-in-relational-model/" TargetMode="External"/><Relationship Id="rId4" Type="http://schemas.openxmlformats.org/officeDocument/2006/relationships/hyperlink" Target="https://learn.microsoft.com/en-us/azure/architecture/guide/architecture-styles/n-tier" TargetMode="External"/><Relationship Id="rId9" Type="http://schemas.openxmlformats.org/officeDocument/2006/relationships/hyperlink" Target="https://www.1keydata.com/database-normalization/third-normal-form-3nf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18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Database Architecture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844212"/>
            <a:ext cx="3565524" cy="1456451"/>
          </a:xfrm>
        </p:spPr>
        <p:txBody>
          <a:bodyPr>
            <a:normAutofit/>
          </a:bodyPr>
          <a:lstStyle/>
          <a:p>
            <a:r>
              <a:rPr lang="en-US" dirty="0"/>
              <a:t>Daria </a:t>
            </a:r>
            <a:r>
              <a:rPr lang="en-US" dirty="0" err="1"/>
              <a:t>Dubovskaia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557" y="3142084"/>
            <a:ext cx="7398819" cy="174948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dirty="0"/>
              <a:t>Database Management System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509" y="913052"/>
            <a:ext cx="3563936" cy="535354"/>
          </a:xfrm>
        </p:spPr>
        <p:txBody>
          <a:bodyPr/>
          <a:lstStyle/>
          <a:p>
            <a:r>
              <a:rPr lang="en-US" dirty="0"/>
              <a:t>DMBS is used 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926" y="2016823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Helps manage a database</a:t>
            </a:r>
          </a:p>
          <a:p>
            <a:pPr lvl="0"/>
            <a:r>
              <a:rPr lang="en-US" sz="2000" dirty="0"/>
              <a:t>Find and store information within a database</a:t>
            </a:r>
          </a:p>
          <a:p>
            <a:pPr lvl="0"/>
            <a:r>
              <a:rPr lang="en-US" sz="2000" dirty="0"/>
              <a:t>Add a layer of security to the database.</a:t>
            </a:r>
          </a:p>
          <a:p>
            <a:pPr lvl="0"/>
            <a:r>
              <a:rPr lang="en-US" sz="2000" dirty="0"/>
              <a:t>Store data in a neater way and hence, more data can be stored</a:t>
            </a:r>
          </a:p>
          <a:p>
            <a:endParaRPr lang="en-US" sz="2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2896" y="913052"/>
            <a:ext cx="3566160" cy="535354"/>
          </a:xfrm>
        </p:spPr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83245" y="2016823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Microsoft SQL Server</a:t>
            </a:r>
          </a:p>
          <a:p>
            <a:pPr lvl="0"/>
            <a:r>
              <a:rPr lang="en-US" dirty="0"/>
              <a:t>Oracle Database </a:t>
            </a:r>
          </a:p>
          <a:p>
            <a:pPr lvl="0"/>
            <a:r>
              <a:rPr lang="en-US" dirty="0"/>
              <a:t>MySQL</a:t>
            </a:r>
          </a:p>
          <a:p>
            <a:pPr lvl="0"/>
            <a:r>
              <a:rPr lang="en-US" dirty="0"/>
              <a:t>PostgreSQL</a:t>
            </a:r>
          </a:p>
          <a:p>
            <a:pPr lvl="0"/>
            <a:r>
              <a:rPr lang="en-US" dirty="0"/>
              <a:t>MongoDB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8D6A20-87FF-A07E-45AF-8144ED25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45" y="1857986"/>
            <a:ext cx="4206633" cy="31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71" y="4921816"/>
            <a:ext cx="4500562" cy="15629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28186" y="3900195"/>
            <a:ext cx="8126963" cy="25845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We learned the concepts of Database Management Systems, three types of database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It helps in design, development, implementation, and maintenance of a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Professionals use the organized data to facilitate improved and effective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With the changes in the approaches of technology, advancements in automation, and the cloud are driving data organization in new directions.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395" y="754548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548640"/>
            <a:ext cx="5437187" cy="652349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A1E0378B-8B96-43FD-268F-07333D74A313}"/>
              </a:ext>
            </a:extLst>
          </p:cNvPr>
          <p:cNvSpPr txBox="1">
            <a:spLocks/>
          </p:cNvSpPr>
          <p:nvPr/>
        </p:nvSpPr>
        <p:spPr>
          <a:xfrm>
            <a:off x="658812" y="1353625"/>
            <a:ext cx="4277081" cy="4188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dirty="0">
                <a:hlinkClick r:id="rId4"/>
              </a:rPr>
              <a:t>N-tier architecture style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5"/>
              </a:rPr>
              <a:t>Anomalies in Relational Model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6"/>
              </a:rPr>
              <a:t>Types Of NoSQL Database Management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7"/>
              </a:rPr>
              <a:t>Differentiate Database system and DBMS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8"/>
              </a:rPr>
              <a:t>Normalization In DBMS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9"/>
              </a:rPr>
              <a:t>Third Normal Form (3NF)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2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35" y="475861"/>
            <a:ext cx="3565524" cy="1856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607" y="2860168"/>
            <a:ext cx="5159471" cy="30043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Database Architecture?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DBMS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8" y="1159738"/>
            <a:ext cx="782802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What Is the Database Architecture?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06" y="1595534"/>
            <a:ext cx="5429114" cy="4730622"/>
          </a:xfrm>
        </p:spPr>
        <p:txBody>
          <a:bodyPr/>
          <a:lstStyle/>
          <a:p>
            <a:r>
              <a:rPr lang="en-US" dirty="0"/>
              <a:t>The application of programming languages to design software.</a:t>
            </a:r>
          </a:p>
          <a:p>
            <a:r>
              <a:rPr lang="en-US" dirty="0"/>
              <a:t>The design, implementation, development, and maintenance of the computer programs that store and manage data for businesses</a:t>
            </a:r>
          </a:p>
          <a:p>
            <a:r>
              <a:rPr lang="en-US" dirty="0"/>
              <a:t>The design of a DBMS (centralized, decentralized, hierarchical)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206" y="709753"/>
            <a:ext cx="5436392" cy="534641"/>
          </a:xfrm>
        </p:spPr>
        <p:txBody>
          <a:bodyPr/>
          <a:lstStyle/>
          <a:p>
            <a:r>
              <a:rPr lang="en-US" sz="1600" dirty="0"/>
              <a:t>Database Architecture involves: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83CA91-282B-E713-F218-21916DD6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3442"/>
            <a:ext cx="5673629" cy="31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557" y="2078349"/>
            <a:ext cx="7398819" cy="148128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Tiers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4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7524" y="234980"/>
            <a:ext cx="2399292" cy="438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1-tier architecture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95970-00A7-08AF-FC4B-30C1C031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40" y="3307701"/>
            <a:ext cx="3010162" cy="3096050"/>
          </a:xfrm>
          <a:prstGeom prst="rect">
            <a:avLst/>
          </a:prstGeom>
        </p:spPr>
      </p:pic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043B657D-2EB7-1463-4827-740660A41812}"/>
              </a:ext>
            </a:extLst>
          </p:cNvPr>
          <p:cNvSpPr txBox="1">
            <a:spLocks/>
          </p:cNvSpPr>
          <p:nvPr/>
        </p:nvSpPr>
        <p:spPr>
          <a:xfrm>
            <a:off x="7799434" y="2836591"/>
            <a:ext cx="2421449" cy="412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n-tier architecture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4610DF8-1B0F-6753-6020-180E72F49999}"/>
              </a:ext>
            </a:extLst>
          </p:cNvPr>
          <p:cNvSpPr txBox="1">
            <a:spLocks/>
          </p:cNvSpPr>
          <p:nvPr/>
        </p:nvSpPr>
        <p:spPr>
          <a:xfrm>
            <a:off x="1752489" y="2841214"/>
            <a:ext cx="2640079" cy="4531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2-tier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C2572-4705-A203-B0F6-3953E4437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844"/>
          <a:stretch/>
        </p:blipFill>
        <p:spPr>
          <a:xfrm>
            <a:off x="1346340" y="768800"/>
            <a:ext cx="3010161" cy="1761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D7E82C-7B77-4C41-6810-3422405F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761" y="768800"/>
            <a:ext cx="4592708" cy="1821595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54FDD03-FDEE-85D4-26DC-0E33B417EDAA}"/>
              </a:ext>
            </a:extLst>
          </p:cNvPr>
          <p:cNvSpPr txBox="1">
            <a:spLocks/>
          </p:cNvSpPr>
          <p:nvPr/>
        </p:nvSpPr>
        <p:spPr>
          <a:xfrm>
            <a:off x="7528505" y="229700"/>
            <a:ext cx="2366865" cy="412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3-tier architecture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DA572EFB-AD6B-2E2F-7C1B-457239155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681" y="3307701"/>
            <a:ext cx="4587787" cy="3096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E1711C-8BBB-E9C2-3F35-956B5AE3C89F}"/>
                  </a:ext>
                </a:extLst>
              </p14:cNvPr>
              <p14:cNvContentPartPr/>
              <p14:nvPr/>
            </p14:nvContentPartPr>
            <p14:xfrm>
              <a:off x="5853240" y="3486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E1711C-8BBB-E9C2-3F35-956B5AE3C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7400" y="34228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4A4044-FC74-8264-1293-C06AE9D5511C}"/>
                  </a:ext>
                </a:extLst>
              </p14:cNvPr>
              <p14:cNvContentPartPr/>
              <p14:nvPr/>
            </p14:nvContentPartPr>
            <p14:xfrm>
              <a:off x="5853240" y="34862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4A4044-FC74-8264-1293-C06AE9D55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7400" y="34228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BCE3D6-8CB3-DDBA-A329-8A2CB5715A2F}"/>
                  </a:ext>
                </a:extLst>
              </p14:cNvPr>
              <p14:cNvContentPartPr/>
              <p14:nvPr/>
            </p14:nvContentPartPr>
            <p14:xfrm>
              <a:off x="5853240" y="348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BCE3D6-8CB3-DDBA-A329-8A2CB5715A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7400" y="342288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57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557" y="2078349"/>
            <a:ext cx="7398819" cy="148128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Normalization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2679" y="1444364"/>
            <a:ext cx="5429114" cy="4730622"/>
          </a:xfrm>
        </p:spPr>
        <p:txBody>
          <a:bodyPr/>
          <a:lstStyle/>
          <a:p>
            <a:r>
              <a:rPr lang="en-US" dirty="0"/>
              <a:t>Organize the data in the database</a:t>
            </a:r>
            <a:endParaRPr lang="ru-RU" dirty="0"/>
          </a:p>
          <a:p>
            <a:r>
              <a:rPr lang="en-US" dirty="0"/>
              <a:t>Decompose tables to eliminate data redundancy</a:t>
            </a:r>
          </a:p>
          <a:p>
            <a:r>
              <a:rPr lang="en-US" dirty="0"/>
              <a:t>Put the data into tabular form by removing duplicated data from the relation tables</a:t>
            </a:r>
          </a:p>
          <a:p>
            <a:r>
              <a:rPr lang="en-US" dirty="0"/>
              <a:t>Eliminate redundant data</a:t>
            </a:r>
          </a:p>
          <a:p>
            <a:r>
              <a:rPr lang="en-US" dirty="0"/>
              <a:t>Ensure data dependencies make sense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22679" y="683014"/>
            <a:ext cx="5436392" cy="534641"/>
          </a:xfrm>
        </p:spPr>
        <p:txBody>
          <a:bodyPr/>
          <a:lstStyle/>
          <a:p>
            <a:r>
              <a:rPr lang="en-US" sz="1600" dirty="0"/>
              <a:t>Normalization is Used to: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831A82-F78D-C99A-62FD-5DE05D2C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49" y="2326433"/>
            <a:ext cx="5451164" cy="20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EA7231A-3531-7329-4CB0-C099747D74F4}"/>
              </a:ext>
            </a:extLst>
          </p:cNvPr>
          <p:cNvSpPr txBox="1">
            <a:spLocks/>
          </p:cNvSpPr>
          <p:nvPr/>
        </p:nvSpPr>
        <p:spPr>
          <a:xfrm>
            <a:off x="2076312" y="404298"/>
            <a:ext cx="5436392" cy="53464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1st Normal Form: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5842EB-2268-4F15-E210-A877999CE9DB}"/>
              </a:ext>
            </a:extLst>
          </p:cNvPr>
          <p:cNvSpPr txBox="1">
            <a:spLocks/>
          </p:cNvSpPr>
          <p:nvPr/>
        </p:nvSpPr>
        <p:spPr>
          <a:xfrm>
            <a:off x="2076312" y="4039504"/>
            <a:ext cx="5436392" cy="53464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2nd Normal Form: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A82A11D-738C-0118-5F38-61E8C2A087BA}"/>
              </a:ext>
            </a:extLst>
          </p:cNvPr>
          <p:cNvSpPr txBox="1">
            <a:spLocks/>
          </p:cNvSpPr>
          <p:nvPr/>
        </p:nvSpPr>
        <p:spPr>
          <a:xfrm>
            <a:off x="8515788" y="404299"/>
            <a:ext cx="5436392" cy="53464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3rd Normal Form: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C6BA28-2CD4-D5ED-BFB0-BA9A55D36569}"/>
              </a:ext>
            </a:extLst>
          </p:cNvPr>
          <p:cNvSpPr/>
          <p:nvPr/>
        </p:nvSpPr>
        <p:spPr>
          <a:xfrm rot="5400000">
            <a:off x="3086512" y="2198041"/>
            <a:ext cx="317594" cy="231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C176C4-F30C-A794-B69B-4D3EF2A1545E}"/>
              </a:ext>
            </a:extLst>
          </p:cNvPr>
          <p:cNvSpPr/>
          <p:nvPr/>
        </p:nvSpPr>
        <p:spPr>
          <a:xfrm>
            <a:off x="3606248" y="5601869"/>
            <a:ext cx="317594" cy="231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8DEA062-8E7E-3046-3297-E0D9BEB2C0C0}"/>
              </a:ext>
            </a:extLst>
          </p:cNvPr>
          <p:cNvSpPr/>
          <p:nvPr/>
        </p:nvSpPr>
        <p:spPr>
          <a:xfrm rot="5400000">
            <a:off x="9738616" y="2936461"/>
            <a:ext cx="317594" cy="231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6">
            <a:extLst>
              <a:ext uri="{FF2B5EF4-FFF2-40B4-BE49-F238E27FC236}">
                <a16:creationId xmlns:a16="http://schemas.microsoft.com/office/drawing/2014/main" id="{73F0863C-836C-5D5E-0B73-547010DF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70" y="175855"/>
            <a:ext cx="5436392" cy="534641"/>
          </a:xfrm>
        </p:spPr>
        <p:txBody>
          <a:bodyPr/>
          <a:lstStyle/>
          <a:p>
            <a:r>
              <a:rPr lang="en-US" sz="3600" dirty="0"/>
              <a:t>Normalization rules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1D49EE-54F9-7FDB-5F48-682C58BF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49" y="938704"/>
            <a:ext cx="4014426" cy="1215304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B26C64C-FD51-1CC2-1E85-2B6463EE8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77005"/>
              </p:ext>
            </p:extLst>
          </p:nvPr>
        </p:nvGraphicFramePr>
        <p:xfrm>
          <a:off x="1305719" y="2451302"/>
          <a:ext cx="3879181" cy="180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169800" imgH="1478160" progId="PBrush">
                  <p:embed/>
                </p:oleObj>
              </mc:Choice>
              <mc:Fallback>
                <p:oleObj name="Bitmap Image" r:id="rId4" imgW="3169800" imgH="1478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719" y="2451302"/>
                        <a:ext cx="3879181" cy="180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7C2F146-92C9-A58E-1E93-9F468F3FB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8" y="4901078"/>
            <a:ext cx="3175163" cy="1430449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DEFE5A5-DFBB-2DAC-F4D8-7943E9B2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86229"/>
              </p:ext>
            </p:extLst>
          </p:nvPr>
        </p:nvGraphicFramePr>
        <p:xfrm>
          <a:off x="3989911" y="4947206"/>
          <a:ext cx="4239914" cy="138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2941200" imgH="960120" progId="PBrush">
                  <p:embed/>
                </p:oleObj>
              </mc:Choice>
              <mc:Fallback>
                <p:oleObj name="Bitmap Image" r:id="rId7" imgW="2941200" imgH="960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9911" y="4947206"/>
                        <a:ext cx="4239914" cy="138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4674C29-B479-86E4-DF83-322C8539DA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79" y="1151888"/>
            <a:ext cx="3514015" cy="1528356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6C6D3A9-D4BD-D239-5778-12BC36635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62644"/>
              </p:ext>
            </p:extLst>
          </p:nvPr>
        </p:nvGraphicFramePr>
        <p:xfrm>
          <a:off x="7944644" y="3225152"/>
          <a:ext cx="3898399" cy="138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941200" imgH="1044000" progId="PBrush">
                  <p:embed/>
                </p:oleObj>
              </mc:Choice>
              <mc:Fallback>
                <p:oleObj name="Bitmap Image" r:id="rId10" imgW="2941200" imgH="104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4644" y="3225152"/>
                        <a:ext cx="3898399" cy="138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7411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{629C747E-18C9-41CA-8397-125E9DBE6055}tf33713516_win32</Template>
  <TotalTime>1498</TotalTime>
  <Words>291</Words>
  <Application>Microsoft Office PowerPoint</Application>
  <PresentationFormat>Widescreen</PresentationFormat>
  <Paragraphs>66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Bitmap Image</vt:lpstr>
      <vt:lpstr>Database Architecture</vt:lpstr>
      <vt:lpstr>Agenda</vt:lpstr>
      <vt:lpstr>What Is the Database Architecture?</vt:lpstr>
      <vt:lpstr>PowerPoint Presentation</vt:lpstr>
      <vt:lpstr>Tiers</vt:lpstr>
      <vt:lpstr>PowerPoint Presentation</vt:lpstr>
      <vt:lpstr>Normalization </vt:lpstr>
      <vt:lpstr>PowerPoint Presentation</vt:lpstr>
      <vt:lpstr>Normalization rules  </vt:lpstr>
      <vt:lpstr>Database Management System  </vt:lpstr>
      <vt:lpstr>PowerPoint Presentation</vt:lpstr>
      <vt:lpstr>Conclusion</vt:lpstr>
      <vt:lpstr>Thank You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daria.dubovskaia@outlook.com</dc:creator>
  <cp:lastModifiedBy>daria.dubovskaia@outlook.com</cp:lastModifiedBy>
  <cp:revision>44</cp:revision>
  <dcterms:created xsi:type="dcterms:W3CDTF">2022-11-01T23:33:54Z</dcterms:created>
  <dcterms:modified xsi:type="dcterms:W3CDTF">2022-11-03T01:03:26Z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