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65" r:id="rId3"/>
    <p:sldId id="266" r:id="rId4"/>
    <p:sldId id="267" r:id="rId5"/>
    <p:sldId id="257" r:id="rId6"/>
    <p:sldId id="260" r:id="rId7"/>
    <p:sldId id="268" r:id="rId8"/>
    <p:sldId id="269" r:id="rId9"/>
    <p:sldId id="274" r:id="rId10"/>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49"/>
  </p:normalViewPr>
  <p:slideViewPr>
    <p:cSldViewPr snapToGrid="0" snapToObjects="1">
      <p:cViewPr varScale="1">
        <p:scale>
          <a:sx n="90" d="100"/>
          <a:sy n="90" d="100"/>
        </p:scale>
        <p:origin x="762" y="90"/>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16BE5-1EDA-414F-8CF1-5DC70B636987}" type="datetimeFigureOut">
              <a:rPr lang="en-GB" smtClean="0"/>
              <a:t>03/05/2019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45A36-CE10-499D-924C-F1769D2131EC}" type="slidenum">
              <a:rPr lang="en-GB" smtClean="0"/>
              <a:t>‹#›</a:t>
            </a:fld>
            <a:endParaRPr lang="en-GB"/>
          </a:p>
        </p:txBody>
      </p:sp>
    </p:spTree>
    <p:extLst>
      <p:ext uri="{BB962C8B-B14F-4D97-AF65-F5344CB8AC3E}">
        <p14:creationId xmlns:p14="http://schemas.microsoft.com/office/powerpoint/2010/main" val="304160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Explain the Azure MI use case</a:t>
            </a:r>
          </a:p>
        </p:txBody>
      </p:sp>
      <p:sp>
        <p:nvSpPr>
          <p:cNvPr id="4" name="Slide Number Placeholder 3"/>
          <p:cNvSpPr>
            <a:spLocks noGrp="1"/>
          </p:cNvSpPr>
          <p:nvPr>
            <p:ph type="sldNum" sz="quarter" idx="5"/>
          </p:nvPr>
        </p:nvSpPr>
        <p:spPr/>
        <p:txBody>
          <a:bodyPr/>
          <a:lstStyle/>
          <a:p>
            <a:fld id="{77D45A36-CE10-499D-924C-F1769D2131EC}" type="slidenum">
              <a:rPr lang="en-GB" smtClean="0"/>
              <a:t>6</a:t>
            </a:fld>
            <a:endParaRPr lang="en-GB"/>
          </a:p>
        </p:txBody>
      </p:sp>
    </p:spTree>
    <p:extLst>
      <p:ext uri="{BB962C8B-B14F-4D97-AF65-F5344CB8AC3E}">
        <p14:creationId xmlns:p14="http://schemas.microsoft.com/office/powerpoint/2010/main" val="87597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Explain the Azure MI use case</a:t>
            </a:r>
          </a:p>
        </p:txBody>
      </p:sp>
      <p:sp>
        <p:nvSpPr>
          <p:cNvPr id="4" name="Slide Number Placeholder 3"/>
          <p:cNvSpPr>
            <a:spLocks noGrp="1"/>
          </p:cNvSpPr>
          <p:nvPr>
            <p:ph type="sldNum" sz="quarter" idx="5"/>
          </p:nvPr>
        </p:nvSpPr>
        <p:spPr/>
        <p:txBody>
          <a:bodyPr/>
          <a:lstStyle/>
          <a:p>
            <a:fld id="{77D45A36-CE10-499D-924C-F1769D2131EC}" type="slidenum">
              <a:rPr lang="en-GB" smtClean="0"/>
              <a:t>7</a:t>
            </a:fld>
            <a:endParaRPr lang="en-GB"/>
          </a:p>
        </p:txBody>
      </p:sp>
    </p:spTree>
    <p:extLst>
      <p:ext uri="{BB962C8B-B14F-4D97-AF65-F5344CB8AC3E}">
        <p14:creationId xmlns:p14="http://schemas.microsoft.com/office/powerpoint/2010/main" val="68159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Explain the Azure MI use case</a:t>
            </a:r>
          </a:p>
        </p:txBody>
      </p:sp>
      <p:sp>
        <p:nvSpPr>
          <p:cNvPr id="4" name="Slide Number Placeholder 3"/>
          <p:cNvSpPr>
            <a:spLocks noGrp="1"/>
          </p:cNvSpPr>
          <p:nvPr>
            <p:ph type="sldNum" sz="quarter" idx="5"/>
          </p:nvPr>
        </p:nvSpPr>
        <p:spPr/>
        <p:txBody>
          <a:bodyPr/>
          <a:lstStyle/>
          <a:p>
            <a:fld id="{77D45A36-CE10-499D-924C-F1769D2131EC}" type="slidenum">
              <a:rPr lang="en-GB" smtClean="0"/>
              <a:t>8</a:t>
            </a:fld>
            <a:endParaRPr lang="en-GB"/>
          </a:p>
        </p:txBody>
      </p:sp>
    </p:spTree>
    <p:extLst>
      <p:ext uri="{BB962C8B-B14F-4D97-AF65-F5344CB8AC3E}">
        <p14:creationId xmlns:p14="http://schemas.microsoft.com/office/powerpoint/2010/main" val="1160014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rotWithShape="1">
          <a:blip r:embed="rId2"/>
          <a:srcRect t="4999" r="6753" b="4999"/>
          <a:stretch/>
        </p:blipFill>
        <p:spPr>
          <a:xfrm>
            <a:off x="6555600" y="0"/>
            <a:ext cx="4964888" cy="6480175"/>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5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rotWithShape="1">
          <a:blip r:embed="rId2"/>
          <a:srcRect l="6756" t="4999" b="4999"/>
          <a:stretch/>
        </p:blipFill>
        <p:spPr>
          <a:xfrm>
            <a:off x="0" y="0"/>
            <a:ext cx="4968001" cy="6480175"/>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14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54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9" name="Image" r:id="rId11" imgW="2279520" imgH="1310400" progId="Photoshop.Image.18">
                  <p:embed/>
                </p:oleObj>
              </mc:Choice>
              <mc:Fallback>
                <p:oleObj name="Image" r:id="rId11" imgW="2279520" imgH="1310400" progId="Photoshop.Image.18">
                  <p:embed/>
                  <p:pic>
                    <p:nvPicPr>
                      <p:cNvPr id="9" name="Object 8"/>
                      <p:cNvPicPr/>
                      <p:nvPr/>
                    </p:nvPicPr>
                    <p:blipFill>
                      <a:blip r:embed="rId12"/>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0" r:id="rId4"/>
    <p:sldLayoutId id="2147483654" r:id="rId5"/>
    <p:sldLayoutId id="2147483656" r:id="rId6"/>
    <p:sldLayoutId id="2147483652" r:id="rId7"/>
    <p:sldLayoutId id="2147483655" r:id="rId8"/>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mailto:Andreas@bi360.ml" TargetMode="External"/><Relationship Id="rId2" Type="http://schemas.openxmlformats.org/officeDocument/2006/relationships/hyperlink" Target="https://blog.bi360.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blog.bi360.ml/" TargetMode="External"/><Relationship Id="rId2" Type="http://schemas.openxmlformats.org/officeDocument/2006/relationships/hyperlink" Target="https://github.com/ex-tc" TargetMode="External"/><Relationship Id="rId1" Type="http://schemas.openxmlformats.org/officeDocument/2006/relationships/slideLayout" Target="../slideLayouts/slideLayout4.xml"/><Relationship Id="rId4" Type="http://schemas.openxmlformats.org/officeDocument/2006/relationships/hyperlink" Target="mailto:Andreas@bi360.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implement Row Level Security in SQL Server and Why?</a:t>
            </a:r>
          </a:p>
        </p:txBody>
      </p:sp>
      <p:sp>
        <p:nvSpPr>
          <p:cNvPr id="3" name="Text Placeholder 2"/>
          <p:cNvSpPr>
            <a:spLocks noGrp="1"/>
          </p:cNvSpPr>
          <p:nvPr>
            <p:ph type="body" sz="quarter" idx="10"/>
          </p:nvPr>
        </p:nvSpPr>
        <p:spPr/>
        <p:txBody>
          <a:bodyPr/>
          <a:lstStyle/>
          <a:p>
            <a:r>
              <a:rPr lang="en-US" dirty="0"/>
              <a:t>Andreas Bergstedt</a:t>
            </a:r>
          </a:p>
        </p:txBody>
      </p:sp>
      <p:pic>
        <p:nvPicPr>
          <p:cNvPr id="4" name="Picture 3">
            <a:extLst>
              <a:ext uri="{FF2B5EF4-FFF2-40B4-BE49-F238E27FC236}">
                <a16:creationId xmlns:a16="http://schemas.microsoft.com/office/drawing/2014/main" id="{6D326640-A453-4277-A5A9-2F41CD59B160}"/>
              </a:ext>
            </a:extLst>
          </p:cNvPr>
          <p:cNvPicPr>
            <a:picLocks noChangeAspect="1"/>
          </p:cNvPicPr>
          <p:nvPr/>
        </p:nvPicPr>
        <p:blipFill>
          <a:blip r:embed="rId2"/>
          <a:stretch>
            <a:fillRect/>
          </a:stretch>
        </p:blipFill>
        <p:spPr>
          <a:xfrm>
            <a:off x="45244" y="1985961"/>
            <a:ext cx="5715000" cy="1428750"/>
          </a:xfrm>
          <a:prstGeom prst="rect">
            <a:avLst/>
          </a:prstGeom>
        </p:spPr>
      </p:pic>
    </p:spTree>
    <p:extLst>
      <p:ext uri="{BB962C8B-B14F-4D97-AF65-F5344CB8AC3E}">
        <p14:creationId xmlns:p14="http://schemas.microsoft.com/office/powerpoint/2010/main" val="394788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Our sponsors</a:t>
            </a:r>
            <a:endParaRPr lang="en-US" dirty="0"/>
          </a:p>
        </p:txBody>
      </p:sp>
      <p:pic>
        <p:nvPicPr>
          <p:cNvPr id="3" name="Picture 22" descr="https://c.s-microsoft.com/en-us/CMSImages/Microsoft-logo_rgb_gray.jpg?version=1BC84E2E-14C4-6323-7909-D43A63EDAA93">
            <a:extLst>
              <a:ext uri="{FF2B5EF4-FFF2-40B4-BE49-F238E27FC236}">
                <a16:creationId xmlns:a16="http://schemas.microsoft.com/office/drawing/2014/main" id="{487D4C50-426A-BC40-B1D0-28B92EC54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635" y="1948179"/>
            <a:ext cx="4293536" cy="19246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QL Service Nordic AB">
            <a:extLst>
              <a:ext uri="{FF2B5EF4-FFF2-40B4-BE49-F238E27FC236}">
                <a16:creationId xmlns:a16="http://schemas.microsoft.com/office/drawing/2014/main" id="{DA8019D0-6C80-114B-9E98-5B6E2BBCF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849" y="406336"/>
            <a:ext cx="2342004" cy="15613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nabbfoting Group AB">
            <a:extLst>
              <a:ext uri="{FF2B5EF4-FFF2-40B4-BE49-F238E27FC236}">
                <a16:creationId xmlns:a16="http://schemas.microsoft.com/office/drawing/2014/main" id="{7E17E03E-BF86-A24E-875E-D64FF91BF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422" y="4740602"/>
            <a:ext cx="2448427" cy="10099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tructured Concepts AB">
            <a:extLst>
              <a:ext uri="{FF2B5EF4-FFF2-40B4-BE49-F238E27FC236}">
                <a16:creationId xmlns:a16="http://schemas.microsoft.com/office/drawing/2014/main" id="{FD6CC167-EB02-5F48-8444-247146A9BF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409" y="406336"/>
            <a:ext cx="2570821" cy="1561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43F745-20A1-434C-ADB6-C3E5462DD4D6}"/>
              </a:ext>
            </a:extLst>
          </p:cNvPr>
          <p:cNvPicPr>
            <a:picLocks noChangeAspect="1"/>
          </p:cNvPicPr>
          <p:nvPr/>
        </p:nvPicPr>
        <p:blipFill>
          <a:blip r:embed="rId6"/>
          <a:stretch>
            <a:fillRect/>
          </a:stretch>
        </p:blipFill>
        <p:spPr>
          <a:xfrm>
            <a:off x="6180064" y="1632101"/>
            <a:ext cx="2556765" cy="2556765"/>
          </a:xfrm>
          <a:prstGeom prst="rect">
            <a:avLst/>
          </a:prstGeom>
        </p:spPr>
      </p:pic>
      <p:pic>
        <p:nvPicPr>
          <p:cNvPr id="9" name="Graphic 8">
            <a:extLst>
              <a:ext uri="{FF2B5EF4-FFF2-40B4-BE49-F238E27FC236}">
                <a16:creationId xmlns:a16="http://schemas.microsoft.com/office/drawing/2014/main" id="{B73CD3BF-C392-DA4E-BB39-9D7249197A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7501" y="3923270"/>
            <a:ext cx="3822700" cy="733958"/>
          </a:xfrm>
          <a:prstGeom prst="rect">
            <a:avLst/>
          </a:prstGeom>
        </p:spPr>
      </p:pic>
      <p:pic>
        <p:nvPicPr>
          <p:cNvPr id="10" name="Picture 14" descr="SentryOne">
            <a:extLst>
              <a:ext uri="{FF2B5EF4-FFF2-40B4-BE49-F238E27FC236}">
                <a16:creationId xmlns:a16="http://schemas.microsoft.com/office/drawing/2014/main" id="{52D26657-CC0F-F54E-ADB0-5D50EDF9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2798" y="3962689"/>
            <a:ext cx="3286522" cy="6551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SolidQ Nordic">
            <a:extLst>
              <a:ext uri="{FF2B5EF4-FFF2-40B4-BE49-F238E27FC236}">
                <a16:creationId xmlns:a16="http://schemas.microsoft.com/office/drawing/2014/main" id="{D2B905C3-30F1-2D40-A1A1-76B07E18BD5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9804" y="5051075"/>
            <a:ext cx="2150901" cy="61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9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ZA" dirty="0"/>
              <a:t>About Me</a:t>
            </a:r>
            <a:endParaRPr lang="en-US" dirty="0"/>
          </a:p>
        </p:txBody>
      </p:sp>
      <p:sp>
        <p:nvSpPr>
          <p:cNvPr id="19" name="Content Placeholder 18"/>
          <p:cNvSpPr>
            <a:spLocks noGrp="1"/>
          </p:cNvSpPr>
          <p:nvPr>
            <p:ph idx="1"/>
          </p:nvPr>
        </p:nvSpPr>
        <p:spPr/>
        <p:txBody>
          <a:bodyPr>
            <a:normAutofit fontScale="92500"/>
          </a:bodyPr>
          <a:lstStyle/>
          <a:p>
            <a:r>
              <a:rPr lang="en-ZA" sz="3300" dirty="0"/>
              <a:t>22+ Years in the IT Industry from Counter Tech to Azure Data Platform Solutions Architect, </a:t>
            </a:r>
          </a:p>
          <a:p>
            <a:r>
              <a:rPr lang="en-ZA" sz="3300" dirty="0"/>
              <a:t>Active speaker at the SQL User groups. </a:t>
            </a:r>
          </a:p>
          <a:p>
            <a:r>
              <a:rPr lang="en-ZA" sz="3300" dirty="0"/>
              <a:t>Strong focus on practical BI solutions and logical approach to solving business and operational problems. </a:t>
            </a:r>
          </a:p>
          <a:p>
            <a:r>
              <a:rPr lang="en-ZA" sz="3300" dirty="0"/>
              <a:t>			If it can't be automated it is not worthwhile doing...</a:t>
            </a:r>
            <a:endParaRPr lang="en-ZA" dirty="0"/>
          </a:p>
          <a:p>
            <a:r>
              <a:rPr lang="en-ZA" sz="2400" dirty="0"/>
              <a:t>Blog: 	</a:t>
            </a:r>
            <a:r>
              <a:rPr lang="en-GB" sz="2400" dirty="0">
                <a:hlinkClick r:id="rId2"/>
              </a:rPr>
              <a:t>https://blog.bi360.ml/</a:t>
            </a:r>
            <a:endParaRPr lang="en-GB" sz="2400" dirty="0"/>
          </a:p>
          <a:p>
            <a:r>
              <a:rPr lang="en-ZA" sz="2600" dirty="0"/>
              <a:t>Twitter:@</a:t>
            </a:r>
            <a:r>
              <a:rPr lang="en-ZA" sz="2600" dirty="0" err="1"/>
              <a:t>AndreasBergstedt</a:t>
            </a:r>
            <a:endParaRPr lang="en-ZA" sz="2600" dirty="0"/>
          </a:p>
          <a:p>
            <a:r>
              <a:rPr lang="en-ZA" sz="2600" dirty="0"/>
              <a:t>E-Mail: </a:t>
            </a:r>
            <a:r>
              <a:rPr lang="en-ZA" sz="2600" dirty="0">
                <a:hlinkClick r:id="rId3"/>
              </a:rPr>
              <a:t>Andreas@bi360.ml</a:t>
            </a:r>
            <a:endParaRPr lang="en-ZA" sz="2600" dirty="0"/>
          </a:p>
        </p:txBody>
      </p:sp>
    </p:spTree>
    <p:extLst>
      <p:ext uri="{BB962C8B-B14F-4D97-AF65-F5344CB8AC3E}">
        <p14:creationId xmlns:p14="http://schemas.microsoft.com/office/powerpoint/2010/main" val="119863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4" y="360364"/>
            <a:ext cx="10799762" cy="980064"/>
          </a:xfrm>
        </p:spPr>
        <p:txBody>
          <a:bodyPr/>
          <a:lstStyle/>
          <a:p>
            <a:r>
              <a:rPr lang="en-ZA" dirty="0"/>
              <a:t>Session Summary</a:t>
            </a:r>
            <a:endParaRPr lang="en-US" dirty="0"/>
          </a:p>
        </p:txBody>
      </p:sp>
      <p:sp>
        <p:nvSpPr>
          <p:cNvPr id="4" name="Content Placeholder 2">
            <a:extLst>
              <a:ext uri="{FF2B5EF4-FFF2-40B4-BE49-F238E27FC236}">
                <a16:creationId xmlns:a16="http://schemas.microsoft.com/office/drawing/2014/main" id="{6F073FAF-5B83-4298-94DD-0F9C6A442805}"/>
              </a:ext>
            </a:extLst>
          </p:cNvPr>
          <p:cNvSpPr txBox="1">
            <a:spLocks/>
          </p:cNvSpPr>
          <p:nvPr/>
        </p:nvSpPr>
        <p:spPr>
          <a:xfrm>
            <a:off x="3460173" y="2251362"/>
            <a:ext cx="8156864" cy="3124201"/>
          </a:xfrm>
          <a:prstGeom prst="rect">
            <a:avLst/>
          </a:prstGeom>
        </p:spPr>
        <p:txBody>
          <a:bodyPr>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marL="571500" indent="-571500">
              <a:buFont typeface="Arial" panose="020B0604020202020204" pitchFamily="34" charset="0"/>
              <a:buChar char="•"/>
            </a:pPr>
            <a:r>
              <a:rPr lang="en-ZA" sz="1600" dirty="0"/>
              <a:t>Our Sponsors, About Me and this slide – 3 Minutes</a:t>
            </a:r>
          </a:p>
          <a:p>
            <a:pPr marL="571500" indent="-571500">
              <a:buFont typeface="Arial" panose="020B0604020202020204" pitchFamily="34" charset="0"/>
              <a:buChar char="•"/>
            </a:pPr>
            <a:r>
              <a:rPr lang="en-ZA" sz="1600" dirty="0"/>
              <a:t>What is Row Level Security? – 5 Minutes</a:t>
            </a:r>
          </a:p>
          <a:p>
            <a:pPr marL="571500" indent="-571500">
              <a:buFont typeface="Arial" panose="020B0604020202020204" pitchFamily="34" charset="0"/>
              <a:buChar char="•"/>
            </a:pPr>
            <a:r>
              <a:rPr lang="en-ZA" sz="1600" dirty="0"/>
              <a:t>Implementation Scenarios – 15 Minutes </a:t>
            </a:r>
          </a:p>
          <a:p>
            <a:pPr marL="571500" indent="-571500">
              <a:buFont typeface="Arial" panose="020B0604020202020204" pitchFamily="34" charset="0"/>
              <a:buChar char="•"/>
            </a:pPr>
            <a:r>
              <a:rPr lang="en-ZA" sz="1600" dirty="0"/>
              <a:t>Considerations and Concerns – 10 Minutes</a:t>
            </a:r>
          </a:p>
          <a:p>
            <a:pPr marL="571500" indent="-571500">
              <a:buFont typeface="Arial" panose="020B0604020202020204" pitchFamily="34" charset="0"/>
              <a:buChar char="•"/>
            </a:pPr>
            <a:r>
              <a:rPr lang="en-ZA" sz="1600" dirty="0"/>
              <a:t>Demo – 20 Minutes</a:t>
            </a:r>
          </a:p>
          <a:p>
            <a:pPr marL="571500" indent="-571500">
              <a:buFont typeface="Arial" panose="020B0604020202020204" pitchFamily="34" charset="0"/>
              <a:buChar char="•"/>
            </a:pPr>
            <a:r>
              <a:rPr lang="en-ZA" sz="1600" dirty="0"/>
              <a:t>Questions – 7 Minutes</a:t>
            </a:r>
          </a:p>
          <a:p>
            <a:pPr marL="571500" indent="-571500">
              <a:buFont typeface="Arial" panose="020B0604020202020204" pitchFamily="34" charset="0"/>
              <a:buChar char="•"/>
            </a:pPr>
            <a:endParaRPr lang="en-ZA" sz="1600" dirty="0"/>
          </a:p>
          <a:p>
            <a:pPr marL="571500" indent="-571500">
              <a:buFont typeface="Arial" panose="020B0604020202020204" pitchFamily="34" charset="0"/>
              <a:buChar char="•"/>
            </a:pPr>
            <a:endParaRPr lang="en-ZA" sz="1600" dirty="0"/>
          </a:p>
          <a:p>
            <a:endParaRPr lang="en-ZA" dirty="0"/>
          </a:p>
          <a:p>
            <a:endParaRPr lang="en-ZA" dirty="0"/>
          </a:p>
          <a:p>
            <a:endParaRPr lang="en-ZA" dirty="0"/>
          </a:p>
        </p:txBody>
      </p:sp>
    </p:spTree>
    <p:extLst>
      <p:ext uri="{BB962C8B-B14F-4D97-AF65-F5344CB8AC3E}">
        <p14:creationId xmlns:p14="http://schemas.microsoft.com/office/powerpoint/2010/main" val="338383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ZA" dirty="0"/>
              <a:t>What is Row Level Security?</a:t>
            </a:r>
            <a:endParaRPr lang="en-US" dirty="0"/>
          </a:p>
        </p:txBody>
      </p:sp>
      <p:sp>
        <p:nvSpPr>
          <p:cNvPr id="19" name="Content Placeholder 18"/>
          <p:cNvSpPr>
            <a:spLocks noGrp="1"/>
          </p:cNvSpPr>
          <p:nvPr>
            <p:ph idx="1"/>
          </p:nvPr>
        </p:nvSpPr>
        <p:spPr/>
        <p:txBody>
          <a:bodyPr/>
          <a:lstStyle/>
          <a:p>
            <a:pPr marL="571500" indent="-571500">
              <a:buFont typeface="Arial" panose="020B0604020202020204" pitchFamily="34" charset="0"/>
              <a:buChar char="•"/>
            </a:pPr>
            <a:r>
              <a:rPr lang="en-US" dirty="0"/>
              <a:t>Row Level Security is a simple way of restricting access to data in a database table by filtering the result set based on one or more security policies.</a:t>
            </a:r>
          </a:p>
          <a:p>
            <a:pPr marL="571500" indent="-5715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20C7248E-B17B-4760-9700-5BE141179C8C}"/>
              </a:ext>
            </a:extLst>
          </p:cNvPr>
          <p:cNvPicPr>
            <a:picLocks noChangeAspect="1"/>
          </p:cNvPicPr>
          <p:nvPr/>
        </p:nvPicPr>
        <p:blipFill>
          <a:blip r:embed="rId2"/>
          <a:stretch>
            <a:fillRect/>
          </a:stretch>
        </p:blipFill>
        <p:spPr>
          <a:xfrm>
            <a:off x="8006466" y="4454275"/>
            <a:ext cx="3333750" cy="1485900"/>
          </a:xfrm>
          <a:prstGeom prst="rect">
            <a:avLst/>
          </a:prstGeom>
        </p:spPr>
      </p:pic>
    </p:spTree>
    <p:extLst>
      <p:ext uri="{BB962C8B-B14F-4D97-AF65-F5344CB8AC3E}">
        <p14:creationId xmlns:p14="http://schemas.microsoft.com/office/powerpoint/2010/main" val="388021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Implementation Scenarios</a:t>
            </a:r>
            <a:endParaRPr lang="en-US" dirty="0"/>
          </a:p>
        </p:txBody>
      </p:sp>
      <p:sp>
        <p:nvSpPr>
          <p:cNvPr id="5" name="Content Placeholder 4"/>
          <p:cNvSpPr>
            <a:spLocks noGrp="1"/>
          </p:cNvSpPr>
          <p:nvPr>
            <p:ph sz="half" idx="1"/>
          </p:nvPr>
        </p:nvSpPr>
        <p:spPr>
          <a:xfrm>
            <a:off x="361038" y="1439863"/>
            <a:ext cx="10352562" cy="4679950"/>
          </a:xfrm>
        </p:spPr>
        <p:txBody>
          <a:bodyPr/>
          <a:lstStyle/>
          <a:p>
            <a:pPr marL="457200" indent="-457200">
              <a:buFont typeface="Arial" panose="020B0604020202020204" pitchFamily="34" charset="0"/>
              <a:buChar char="•"/>
            </a:pPr>
            <a:r>
              <a:rPr lang="en-US" dirty="0"/>
              <a:t>Database Consolidation</a:t>
            </a:r>
          </a:p>
          <a:p>
            <a:pPr marL="457200" indent="-457200">
              <a:buFont typeface="Arial" panose="020B0604020202020204" pitchFamily="34" charset="0"/>
              <a:buChar char="•"/>
            </a:pPr>
            <a:r>
              <a:rPr lang="en-US" dirty="0"/>
              <a:t>Application Security</a:t>
            </a:r>
          </a:p>
          <a:p>
            <a:pPr marL="457200" indent="-457200">
              <a:buFont typeface="Arial" panose="020B0604020202020204" pitchFamily="34" charset="0"/>
              <a:buChar char="•"/>
            </a:pPr>
            <a:r>
              <a:rPr lang="en-GB" dirty="0"/>
              <a:t>Fraud Prevention by blocking inserts that violate a security policy.</a:t>
            </a:r>
            <a:endParaRPr lang="en-US" dirty="0"/>
          </a:p>
        </p:txBody>
      </p:sp>
      <p:pic>
        <p:nvPicPr>
          <p:cNvPr id="7" name="Picture 6">
            <a:extLst>
              <a:ext uri="{FF2B5EF4-FFF2-40B4-BE49-F238E27FC236}">
                <a16:creationId xmlns:a16="http://schemas.microsoft.com/office/drawing/2014/main" id="{6F9B5A88-3E53-49F5-86E7-B745C27FF89B}"/>
              </a:ext>
            </a:extLst>
          </p:cNvPr>
          <p:cNvPicPr>
            <a:picLocks noChangeAspect="1"/>
          </p:cNvPicPr>
          <p:nvPr/>
        </p:nvPicPr>
        <p:blipFill>
          <a:blip r:embed="rId3"/>
          <a:stretch>
            <a:fillRect/>
          </a:stretch>
        </p:blipFill>
        <p:spPr>
          <a:xfrm>
            <a:off x="7311524" y="3689498"/>
            <a:ext cx="3402076" cy="2430314"/>
          </a:xfrm>
          <a:prstGeom prst="rect">
            <a:avLst/>
          </a:prstGeom>
        </p:spPr>
      </p:pic>
      <p:sp>
        <p:nvSpPr>
          <p:cNvPr id="11" name="Arrow: Right 10">
            <a:extLst>
              <a:ext uri="{FF2B5EF4-FFF2-40B4-BE49-F238E27FC236}">
                <a16:creationId xmlns:a16="http://schemas.microsoft.com/office/drawing/2014/main" id="{AD52F95A-8F73-423E-B765-63948140586C}"/>
              </a:ext>
            </a:extLst>
          </p:cNvPr>
          <p:cNvSpPr/>
          <p:nvPr/>
        </p:nvSpPr>
        <p:spPr>
          <a:xfrm>
            <a:off x="8144539" y="4497564"/>
            <a:ext cx="1307805" cy="965300"/>
          </a:xfrm>
          <a:prstGeom prst="rightArrow">
            <a:avLst/>
          </a:prstGeom>
          <a:solidFill>
            <a:srgbClr val="FFC000"/>
          </a:solidFill>
        </p:spPr>
        <p:txBody>
          <a:bodyPr lIns="0" tIns="0" rIns="0" bIns="0" rtlCol="0" anchor="ctr">
            <a:spAutoFit/>
          </a:bodyPr>
          <a:lstStyle/>
          <a:p>
            <a:pPr algn="l"/>
            <a:endParaRPr lang="en-GB" sz="2400" dirty="0">
              <a:solidFill>
                <a:schemeClr val="accent1"/>
              </a:solidFill>
            </a:endParaRPr>
          </a:p>
        </p:txBody>
      </p:sp>
      <p:pic>
        <p:nvPicPr>
          <p:cNvPr id="12" name="Picture 11">
            <a:extLst>
              <a:ext uri="{FF2B5EF4-FFF2-40B4-BE49-F238E27FC236}">
                <a16:creationId xmlns:a16="http://schemas.microsoft.com/office/drawing/2014/main" id="{86EE2594-3C8E-4787-BAB6-D4A591CDC804}"/>
              </a:ext>
            </a:extLst>
          </p:cNvPr>
          <p:cNvPicPr>
            <a:picLocks noChangeAspect="1"/>
          </p:cNvPicPr>
          <p:nvPr/>
        </p:nvPicPr>
        <p:blipFill>
          <a:blip r:embed="rId4"/>
          <a:stretch>
            <a:fillRect/>
          </a:stretch>
        </p:blipFill>
        <p:spPr>
          <a:xfrm>
            <a:off x="2472472" y="3606338"/>
            <a:ext cx="1939748" cy="2436000"/>
          </a:xfrm>
          <a:prstGeom prst="rect">
            <a:avLst/>
          </a:prstGeom>
        </p:spPr>
      </p:pic>
    </p:spTree>
    <p:extLst>
      <p:ext uri="{BB962C8B-B14F-4D97-AF65-F5344CB8AC3E}">
        <p14:creationId xmlns:p14="http://schemas.microsoft.com/office/powerpoint/2010/main" val="178086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Considerations and Concerns </a:t>
            </a:r>
            <a:endParaRPr lang="en-US" dirty="0"/>
          </a:p>
        </p:txBody>
      </p:sp>
      <p:sp>
        <p:nvSpPr>
          <p:cNvPr id="5" name="Content Placeholder 4"/>
          <p:cNvSpPr>
            <a:spLocks noGrp="1"/>
          </p:cNvSpPr>
          <p:nvPr>
            <p:ph sz="half" idx="1"/>
          </p:nvPr>
        </p:nvSpPr>
        <p:spPr>
          <a:xfrm>
            <a:off x="361038" y="1439863"/>
            <a:ext cx="10352562" cy="4679950"/>
          </a:xfrm>
        </p:spPr>
        <p:txBody>
          <a:bodyPr>
            <a:normAutofit fontScale="70000" lnSpcReduction="20000"/>
          </a:bodyPr>
          <a:lstStyle/>
          <a:p>
            <a:pPr marL="457200" indent="-457200">
              <a:buFont typeface="Arial" panose="020B0604020202020204" pitchFamily="34" charset="0"/>
              <a:buChar char="•"/>
            </a:pPr>
            <a:r>
              <a:rPr lang="en-US" dirty="0"/>
              <a:t>Use UUID values when possible</a:t>
            </a:r>
          </a:p>
          <a:p>
            <a:pPr marL="457200" indent="-457200">
              <a:buFont typeface="Arial" panose="020B0604020202020204" pitchFamily="34" charset="0"/>
              <a:buChar char="•"/>
            </a:pPr>
            <a:r>
              <a:rPr lang="en-GB" dirty="0"/>
              <a:t>It's highly recommended to create a separate schema for the RLS objects, predicate function, and security policy.</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The ALTER ANY SECURITY POLICY permission is intended for highly privileged users (such as a security policy manager). The security policy manager doesn't require SELECT permission on the tables they protect.</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Avoid type conversions in predicate functions to avoid potential runtime errors.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Avoid recursion in predicate functions wherever possible to avoid performance degradation. The query optimizer will try to detect direct recursions, but isn't guaranteed to find indirect recursions. An indirect recursion is where a second function calls the predicate function.</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Avoid using excessive table joins in predicate functions to maximize performance.</a:t>
            </a:r>
            <a:endParaRPr lang="en-US" dirty="0"/>
          </a:p>
        </p:txBody>
      </p:sp>
    </p:spTree>
    <p:extLst>
      <p:ext uri="{BB962C8B-B14F-4D97-AF65-F5344CB8AC3E}">
        <p14:creationId xmlns:p14="http://schemas.microsoft.com/office/powerpoint/2010/main" val="180825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Demo</a:t>
            </a:r>
            <a:endParaRPr lang="en-US" dirty="0"/>
          </a:p>
        </p:txBody>
      </p:sp>
    </p:spTree>
    <p:extLst>
      <p:ext uri="{BB962C8B-B14F-4D97-AF65-F5344CB8AC3E}">
        <p14:creationId xmlns:p14="http://schemas.microsoft.com/office/powerpoint/2010/main" val="41664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ZA" dirty="0"/>
              <a:t>Questions??</a:t>
            </a:r>
            <a:endParaRPr lang="en-US" dirty="0"/>
          </a:p>
        </p:txBody>
      </p:sp>
      <p:sp>
        <p:nvSpPr>
          <p:cNvPr id="19" name="Content Placeholder 18"/>
          <p:cNvSpPr>
            <a:spLocks noGrp="1"/>
          </p:cNvSpPr>
          <p:nvPr>
            <p:ph idx="1"/>
          </p:nvPr>
        </p:nvSpPr>
        <p:spPr/>
        <p:txBody>
          <a:bodyPr>
            <a:normAutofit/>
          </a:bodyPr>
          <a:lstStyle/>
          <a:p>
            <a:endParaRPr lang="en-ZA" sz="2600" dirty="0"/>
          </a:p>
          <a:p>
            <a:r>
              <a:rPr lang="en-ZA" sz="2600" dirty="0"/>
              <a:t>Slides and more available at : </a:t>
            </a:r>
            <a:r>
              <a:rPr lang="en-GB" sz="2800" dirty="0">
                <a:hlinkClick r:id="rId2"/>
              </a:rPr>
              <a:t>https://github.com/ex-tc</a:t>
            </a:r>
            <a:endParaRPr lang="en-GB" sz="2800" dirty="0"/>
          </a:p>
          <a:p>
            <a:endParaRPr lang="en-ZA" sz="2600" dirty="0"/>
          </a:p>
          <a:p>
            <a:endParaRPr lang="en-ZA" sz="2600" dirty="0"/>
          </a:p>
          <a:p>
            <a:r>
              <a:rPr lang="en-ZA" sz="2600" dirty="0"/>
              <a:t>Blog: 	</a:t>
            </a:r>
            <a:r>
              <a:rPr lang="en-GB" sz="2800" dirty="0">
                <a:hlinkClick r:id="rId3"/>
              </a:rPr>
              <a:t>https://blog.bi360.ml/</a:t>
            </a:r>
            <a:endParaRPr lang="en-GB" sz="2800" dirty="0"/>
          </a:p>
          <a:p>
            <a:r>
              <a:rPr lang="en-ZA" sz="2600" dirty="0"/>
              <a:t>Twitter: @</a:t>
            </a:r>
            <a:r>
              <a:rPr lang="en-ZA" sz="2600" dirty="0" err="1"/>
              <a:t>AndreasBergstedt</a:t>
            </a:r>
            <a:endParaRPr lang="en-ZA" sz="2600" dirty="0"/>
          </a:p>
          <a:p>
            <a:r>
              <a:rPr lang="en-ZA" sz="2600" dirty="0"/>
              <a:t>E-Mail:	</a:t>
            </a:r>
            <a:r>
              <a:rPr lang="en-ZA" sz="2600" dirty="0">
                <a:hlinkClick r:id="rId4"/>
              </a:rPr>
              <a:t>Andreas@bi360.ml</a:t>
            </a:r>
            <a:endParaRPr lang="en-ZA" sz="2600" dirty="0"/>
          </a:p>
        </p:txBody>
      </p:sp>
    </p:spTree>
    <p:extLst>
      <p:ext uri="{BB962C8B-B14F-4D97-AF65-F5344CB8AC3E}">
        <p14:creationId xmlns:p14="http://schemas.microsoft.com/office/powerpoint/2010/main" val="3854340116"/>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F349931-57B4-D642-A046-4FEB5C31D88A}" vid="{F1CB16DD-A10F-6148-944F-511C4066B1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SQLSaturday Stockholm 2019 Template</Template>
  <TotalTime>394</TotalTime>
  <Words>323</Words>
  <Application>Microsoft Office PowerPoint</Application>
  <PresentationFormat>Custom</PresentationFormat>
  <Paragraphs>53</Paragraphs>
  <Slides>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Calibri</vt:lpstr>
      <vt:lpstr>Segoe UI</vt:lpstr>
      <vt:lpstr>Wingdings</vt:lpstr>
      <vt:lpstr>SQLSatOslo 2016</vt:lpstr>
      <vt:lpstr>Image</vt:lpstr>
      <vt:lpstr>How to implement Row Level Security in SQL Server and Why?</vt:lpstr>
      <vt:lpstr>Our sponsors</vt:lpstr>
      <vt:lpstr>About Me</vt:lpstr>
      <vt:lpstr>Session Summary</vt:lpstr>
      <vt:lpstr>What is Row Level Security?</vt:lpstr>
      <vt:lpstr>Implementation Scenarios</vt:lpstr>
      <vt:lpstr>Considerations and Concerns </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Bergstedt</dc:creator>
  <cp:lastModifiedBy>Andreas Bergstedt</cp:lastModifiedBy>
  <cp:revision>13</cp:revision>
  <dcterms:created xsi:type="dcterms:W3CDTF">2019-05-03T15:04:29Z</dcterms:created>
  <dcterms:modified xsi:type="dcterms:W3CDTF">2019-05-03T21:38:50Z</dcterms:modified>
</cp:coreProperties>
</file>