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55535" autoAdjust="0"/>
  </p:normalViewPr>
  <p:slideViewPr>
    <p:cSldViewPr snapToGrid="0">
      <p:cViewPr varScale="1">
        <p:scale>
          <a:sx n="40" d="100"/>
          <a:sy n="40" d="100"/>
        </p:scale>
        <p:origin x="1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5A7F3-490D-41C8-9603-0C56384DA2EF}" type="datetimeFigureOut">
              <a:rPr lang="en-GB" smtClean="0"/>
              <a:t>06/09/2017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387DF-A5AC-457D-A54B-D7793F8FDF18}" type="slidenum">
              <a:rPr lang="en-GB" smtClean="0"/>
              <a:t>‹#›</a:t>
            </a:fld>
            <a:endParaRPr lang="en-GB" dirty="0"/>
          </a:p>
        </p:txBody>
      </p:sp>
    </p:spTree>
    <p:extLst>
      <p:ext uri="{BB962C8B-B14F-4D97-AF65-F5344CB8AC3E}">
        <p14:creationId xmlns:p14="http://schemas.microsoft.com/office/powerpoint/2010/main" val="3896241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Reid technique consists of a three-phase process beginning with Fact Analysis, followed by the Behaviour Analysis Interview, followed when appropriate by the Reid Nine Steps of Interrogation. </a:t>
            </a:r>
          </a:p>
          <a:p>
            <a:endParaRPr lang="en-GB" dirty="0"/>
          </a:p>
          <a:p>
            <a:r>
              <a:rPr lang="en-GB" dirty="0"/>
              <a:t>In the Reid technique, interrogation is an accusatory process in which the investigator tells the suspect that the results of the investigation clearly indicate that they did commit the crime in question. The interrogation is in the form of a monologue presented by the investigator rather than a question and answer format.</a:t>
            </a:r>
          </a:p>
          <a:p>
            <a:r>
              <a:rPr lang="en-GB" dirty="0"/>
              <a:t>____________</a:t>
            </a:r>
          </a:p>
          <a:p>
            <a:r>
              <a:rPr lang="en-GB" sz="1200" b="0" i="0" kern="1200" dirty="0">
                <a:solidFill>
                  <a:schemeClr val="tx1"/>
                </a:solidFill>
                <a:effectLst/>
                <a:latin typeface="+mn-lt"/>
                <a:ea typeface="+mn-ea"/>
                <a:cs typeface="+mn-cs"/>
              </a:rPr>
              <a:t>The PEACE (Preparation and Planning, Engage and Explain, Account, Closure and Evaluate):</a:t>
            </a:r>
          </a:p>
          <a:p>
            <a:r>
              <a:rPr lang="en-GB" dirty="0"/>
              <a:t>Planning and Preparation: </a:t>
            </a:r>
          </a:p>
          <a:p>
            <a:r>
              <a:rPr lang="en-GB" dirty="0"/>
              <a:t>This includes what to consider when planning for an interview</a:t>
            </a:r>
          </a:p>
          <a:p>
            <a:r>
              <a:rPr lang="en-GB" dirty="0"/>
              <a:t>Engage and Explain: </a:t>
            </a:r>
          </a:p>
          <a:p>
            <a:r>
              <a:rPr lang="en-GB" dirty="0"/>
              <a:t>This describes how to cope with the special features of getting an interview started and establishing the ground rules</a:t>
            </a:r>
          </a:p>
          <a:p>
            <a:r>
              <a:rPr lang="en-GB" dirty="0"/>
              <a:t>Account: </a:t>
            </a:r>
          </a:p>
          <a:p>
            <a:r>
              <a:rPr lang="en-GB" dirty="0"/>
              <a:t>This deals with the central issue of obtaining the interviewee’s account, clarifying this and, where necessary, challenging it</a:t>
            </a:r>
          </a:p>
          <a:p>
            <a:r>
              <a:rPr lang="en-GB" dirty="0"/>
              <a:t>Closure: </a:t>
            </a:r>
          </a:p>
          <a:p>
            <a:r>
              <a:rPr lang="en-GB" dirty="0"/>
              <a:t>This describes the considerations before closing an interview</a:t>
            </a:r>
          </a:p>
          <a:p>
            <a:r>
              <a:rPr lang="en-GB" dirty="0"/>
              <a:t>Evaluation: </a:t>
            </a:r>
          </a:p>
          <a:p>
            <a:r>
              <a:rPr lang="en-GB" dirty="0"/>
              <a:t>This consists of asking questions about what was achieved during the interview and how it fits into the whole investigation. Evaluation also includes the development of an interviewer’s skill level, through assessment (self, peer and manager) and feedback</a:t>
            </a:r>
          </a:p>
          <a:p>
            <a:endParaRPr lang="en-GB" dirty="0"/>
          </a:p>
          <a:p>
            <a:r>
              <a:rPr lang="en-GB" dirty="0"/>
              <a:t>___________</a:t>
            </a:r>
          </a:p>
          <a:p>
            <a:r>
              <a:rPr lang="en-GB" dirty="0"/>
              <a:t>Marketing and</a:t>
            </a:r>
            <a:r>
              <a:rPr lang="en-GB" baseline="0" dirty="0"/>
              <a:t> Surveying (Laddering):</a:t>
            </a:r>
            <a:br>
              <a:rPr lang="en-GB" baseline="0" dirty="0"/>
            </a:br>
            <a:r>
              <a:rPr lang="en-GB" sz="1200" b="0" i="0" kern="1200" dirty="0">
                <a:solidFill>
                  <a:schemeClr val="tx1"/>
                </a:solidFill>
                <a:effectLst/>
                <a:latin typeface="+mn-lt"/>
                <a:ea typeface="+mn-ea"/>
                <a:cs typeface="+mn-cs"/>
              </a:rPr>
              <a:t>There are four levels to the features-benefits-emotions chain. They are,</a:t>
            </a:r>
          </a:p>
          <a:p>
            <a:r>
              <a:rPr lang="en-GB" sz="1200" b="0" i="0" kern="1200" dirty="0">
                <a:solidFill>
                  <a:schemeClr val="tx1"/>
                </a:solidFill>
                <a:effectLst/>
                <a:latin typeface="+mn-lt"/>
                <a:ea typeface="+mn-ea"/>
                <a:cs typeface="+mn-cs"/>
              </a:rPr>
              <a:t>Features</a:t>
            </a:r>
          </a:p>
          <a:p>
            <a:r>
              <a:rPr lang="en-GB" sz="1200" b="0" i="0" kern="1200" dirty="0">
                <a:solidFill>
                  <a:schemeClr val="tx1"/>
                </a:solidFill>
                <a:effectLst/>
                <a:latin typeface="+mn-lt"/>
                <a:ea typeface="+mn-ea"/>
                <a:cs typeface="+mn-cs"/>
              </a:rPr>
              <a:t>Functional benefits</a:t>
            </a:r>
          </a:p>
          <a:p>
            <a:r>
              <a:rPr lang="en-GB" sz="1200" b="0" i="0" kern="1200" dirty="0">
                <a:solidFill>
                  <a:schemeClr val="tx1"/>
                </a:solidFill>
                <a:effectLst/>
                <a:latin typeface="+mn-lt"/>
                <a:ea typeface="+mn-ea"/>
                <a:cs typeface="+mn-cs"/>
              </a:rPr>
              <a:t>Higher Order benefits</a:t>
            </a:r>
          </a:p>
          <a:p>
            <a:r>
              <a:rPr lang="en-GB" sz="1200" b="0" i="0" kern="1200" dirty="0">
                <a:solidFill>
                  <a:schemeClr val="tx1"/>
                </a:solidFill>
                <a:effectLst/>
                <a:latin typeface="+mn-lt"/>
                <a:ea typeface="+mn-ea"/>
                <a:cs typeface="+mn-cs"/>
              </a:rPr>
              <a:t>Emotional Benefits</a:t>
            </a:r>
          </a:p>
          <a:p>
            <a:endParaRPr lang="en-GB" dirty="0"/>
          </a:p>
          <a:p>
            <a:r>
              <a:rPr lang="en-GB" sz="1200" b="0" i="1" kern="1200" dirty="0">
                <a:solidFill>
                  <a:schemeClr val="tx1"/>
                </a:solidFill>
                <a:effectLst/>
                <a:latin typeface="+mn-lt"/>
                <a:ea typeface="+mn-ea"/>
                <a:cs typeface="+mn-cs"/>
              </a:rPr>
              <a:t>Moderator, “What do you like best about your phone?”</a:t>
            </a:r>
          </a:p>
          <a:p>
            <a:r>
              <a:rPr lang="en-GB" sz="1200" b="0" i="1" kern="1200" dirty="0">
                <a:solidFill>
                  <a:schemeClr val="tx1"/>
                </a:solidFill>
                <a:effectLst/>
                <a:latin typeface="+mn-lt"/>
                <a:ea typeface="+mn-ea"/>
                <a:cs typeface="+mn-cs"/>
              </a:rPr>
              <a:t>Respondent, “Getting real-time sports scores” [feature]</a:t>
            </a:r>
          </a:p>
          <a:p>
            <a:r>
              <a:rPr lang="en-GB" sz="1200" b="0" i="1" kern="1200" dirty="0">
                <a:solidFill>
                  <a:schemeClr val="tx1"/>
                </a:solidFill>
                <a:effectLst/>
                <a:latin typeface="+mn-lt"/>
                <a:ea typeface="+mn-ea"/>
                <a:cs typeface="+mn-cs"/>
              </a:rPr>
              <a:t>Moderator, “What is important about that?”</a:t>
            </a:r>
          </a:p>
          <a:p>
            <a:r>
              <a:rPr lang="en-GB" sz="1200" b="0" i="1" kern="1200" dirty="0">
                <a:solidFill>
                  <a:schemeClr val="tx1"/>
                </a:solidFill>
                <a:effectLst/>
                <a:latin typeface="+mn-lt"/>
                <a:ea typeface="+mn-ea"/>
                <a:cs typeface="+mn-cs"/>
              </a:rPr>
              <a:t>Respondent, “I know what’s happening right away.” [functional benefit]</a:t>
            </a:r>
          </a:p>
          <a:p>
            <a:r>
              <a:rPr lang="en-GB" sz="1200" b="0" i="1" kern="1200" dirty="0">
                <a:solidFill>
                  <a:schemeClr val="tx1"/>
                </a:solidFill>
                <a:effectLst/>
                <a:latin typeface="+mn-lt"/>
                <a:ea typeface="+mn-ea"/>
                <a:cs typeface="+mn-cs"/>
              </a:rPr>
              <a:t>Moderator, “What does that do for you?”</a:t>
            </a:r>
          </a:p>
          <a:p>
            <a:r>
              <a:rPr lang="en-GB" sz="1200" b="0" i="1" kern="1200" dirty="0">
                <a:solidFill>
                  <a:schemeClr val="tx1"/>
                </a:solidFill>
                <a:effectLst/>
                <a:latin typeface="+mn-lt"/>
                <a:ea typeface="+mn-ea"/>
                <a:cs typeface="+mn-cs"/>
              </a:rPr>
              <a:t>Respondent, “I can tell my friends, as soon as I know.” [higher benefit]</a:t>
            </a:r>
          </a:p>
          <a:p>
            <a:r>
              <a:rPr lang="en-GB" sz="1200" b="0" i="1" kern="1200" dirty="0">
                <a:solidFill>
                  <a:schemeClr val="tx1"/>
                </a:solidFill>
                <a:effectLst/>
                <a:latin typeface="+mn-lt"/>
                <a:ea typeface="+mn-ea"/>
                <a:cs typeface="+mn-cs"/>
              </a:rPr>
              <a:t>Moderator, “What does telling your friends right away do for you?”</a:t>
            </a:r>
          </a:p>
          <a:p>
            <a:r>
              <a:rPr lang="en-GB" sz="1200" b="0" i="1" kern="1200" dirty="0">
                <a:solidFill>
                  <a:schemeClr val="tx1"/>
                </a:solidFill>
                <a:effectLst/>
                <a:latin typeface="+mn-lt"/>
                <a:ea typeface="+mn-ea"/>
                <a:cs typeface="+mn-cs"/>
              </a:rPr>
              <a:t>Respondent, “I am the go-to guy for sports. My friends expect me to know. It is what we talk about.” [emotional benefit]</a:t>
            </a:r>
          </a:p>
          <a:p>
            <a:endParaRPr lang="en-GB" dirty="0"/>
          </a:p>
          <a:p>
            <a:r>
              <a:rPr lang="en-GB" dirty="0"/>
              <a:t>_______</a:t>
            </a:r>
          </a:p>
          <a:p>
            <a:endParaRPr lang="en-GB" dirty="0"/>
          </a:p>
          <a:p>
            <a:r>
              <a:rPr lang="en-GB" dirty="0"/>
              <a:t>Anti</a:t>
            </a:r>
            <a:r>
              <a:rPr lang="en-GB" baseline="0" dirty="0"/>
              <a:t> Fraud Patterns use a form of laddering in clustered information and ML class intelligence experiments have evolved to look for distinguishing attributes of a case scenario and benchmarks of patterns.</a:t>
            </a:r>
            <a:endParaRPr lang="en-GB" dirty="0"/>
          </a:p>
        </p:txBody>
      </p:sp>
      <p:sp>
        <p:nvSpPr>
          <p:cNvPr id="4" name="Slide Number Placeholder 3"/>
          <p:cNvSpPr>
            <a:spLocks noGrp="1"/>
          </p:cNvSpPr>
          <p:nvPr>
            <p:ph type="sldNum" sz="quarter" idx="10"/>
          </p:nvPr>
        </p:nvSpPr>
        <p:spPr/>
        <p:txBody>
          <a:bodyPr/>
          <a:lstStyle/>
          <a:p>
            <a:fld id="{EDD387DF-A5AC-457D-A54B-D7793F8FDF18}" type="slidenum">
              <a:rPr lang="en-GB" smtClean="0"/>
              <a:t>4</a:t>
            </a:fld>
            <a:endParaRPr lang="en-GB" dirty="0"/>
          </a:p>
        </p:txBody>
      </p:sp>
    </p:spTree>
    <p:extLst>
      <p:ext uri="{BB962C8B-B14F-4D97-AF65-F5344CB8AC3E}">
        <p14:creationId xmlns:p14="http://schemas.microsoft.com/office/powerpoint/2010/main" val="99160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 comes into force on the 25</a:t>
            </a:r>
            <a:r>
              <a:rPr lang="en-GB" baseline="30000" dirty="0"/>
              <a:t>th</a:t>
            </a:r>
            <a:r>
              <a:rPr lang="en-GB" dirty="0"/>
              <a:t> of May 2018</a:t>
            </a:r>
          </a:p>
          <a:p>
            <a:endParaRPr lang="en-GB" dirty="0"/>
          </a:p>
          <a:p>
            <a:r>
              <a:rPr lang="en-GB" dirty="0"/>
              <a:t>PII Compliance, Mapping of Data Flows,</a:t>
            </a:r>
            <a:r>
              <a:rPr lang="en-GB" baseline="0" dirty="0"/>
              <a:t> Storage Location, Transit etc..</a:t>
            </a:r>
          </a:p>
          <a:p>
            <a:r>
              <a:rPr lang="en-GB" baseline="0" dirty="0"/>
              <a:t>Plan the removal of PII artefacts from data structures on request</a:t>
            </a:r>
          </a:p>
          <a:p>
            <a:r>
              <a:rPr lang="en-GB" baseline="0" dirty="0"/>
              <a:t>Identify areas of Risk in case of data breach NB!NB!NB!.</a:t>
            </a:r>
          </a:p>
          <a:p>
            <a:r>
              <a:rPr lang="en-GB" baseline="0" dirty="0"/>
              <a:t>_____________</a:t>
            </a:r>
          </a:p>
          <a:p>
            <a:r>
              <a:rPr lang="en-GB" baseline="0" dirty="0"/>
              <a:t>SaaS vendors normally don’t own the data exposed to their customers!!</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EDD387DF-A5AC-457D-A54B-D7793F8FDF18}" type="slidenum">
              <a:rPr lang="en-GB" smtClean="0"/>
              <a:t>5</a:t>
            </a:fld>
            <a:endParaRPr lang="en-GB" dirty="0"/>
          </a:p>
        </p:txBody>
      </p:sp>
    </p:spTree>
    <p:extLst>
      <p:ext uri="{BB962C8B-B14F-4D97-AF65-F5344CB8AC3E}">
        <p14:creationId xmlns:p14="http://schemas.microsoft.com/office/powerpoint/2010/main" val="1984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Truly anonymized data is data that can not be associated</a:t>
            </a:r>
            <a:r>
              <a:rPr lang="en-GB" baseline="0" dirty="0"/>
              <a:t> with its non anonymized origin or decrypted/decoded back to its source.</a:t>
            </a:r>
          </a:p>
          <a:p>
            <a:endParaRPr lang="en-GB" baseline="0" dirty="0"/>
          </a:p>
          <a:p>
            <a:r>
              <a:rPr lang="en-GB" baseline="0" dirty="0"/>
              <a:t>Bad forms: Unsalted Hashes, Native system IDs, Encryption(Pseudo Anonymized), Obfuscation.</a:t>
            </a:r>
          </a:p>
          <a:p>
            <a:r>
              <a:rPr lang="en-GB" baseline="0" dirty="0"/>
              <a:t>Good Forms: Salted Hashes, Folded Salted Hashes.</a:t>
            </a:r>
          </a:p>
          <a:p>
            <a:r>
              <a:rPr lang="en-GB" baseline="0" dirty="0"/>
              <a:t>Remember to wipe the original data (EVERYWHERE)</a:t>
            </a:r>
          </a:p>
          <a:p>
            <a:endParaRPr lang="en-GB" baseline="0" dirty="0"/>
          </a:p>
          <a:p>
            <a:r>
              <a:rPr lang="en-GB" baseline="0" dirty="0"/>
              <a:t>We protect the secret by not holding the key.</a:t>
            </a:r>
          </a:p>
          <a:p>
            <a:r>
              <a:rPr lang="en-GB" baseline="0" dirty="0"/>
              <a:t>Isolate Development from Security, use encrypted memory space, NEVER WRITE TO DISK!!!!</a:t>
            </a:r>
          </a:p>
          <a:p>
            <a:r>
              <a:rPr lang="en-GB" baseline="0" dirty="0"/>
              <a:t>Use enterprise grade certificates (x.509 key store)</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EDD387DF-A5AC-457D-A54B-D7793F8FDF18}" type="slidenum">
              <a:rPr lang="en-GB" smtClean="0"/>
              <a:t>6</a:t>
            </a:fld>
            <a:endParaRPr lang="en-GB" dirty="0"/>
          </a:p>
        </p:txBody>
      </p:sp>
    </p:spTree>
    <p:extLst>
      <p:ext uri="{BB962C8B-B14F-4D97-AF65-F5344CB8AC3E}">
        <p14:creationId xmlns:p14="http://schemas.microsoft.com/office/powerpoint/2010/main" val="33757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cleansing and normalising PII</a:t>
            </a:r>
            <a:r>
              <a:rPr lang="en-GB" baseline="0" dirty="0"/>
              <a:t> data prior to hashing as a mean of validating clustering and quality</a:t>
            </a:r>
            <a:endParaRPr lang="en-GB" dirty="0"/>
          </a:p>
          <a:p>
            <a:r>
              <a:rPr lang="en-GB" dirty="0"/>
              <a:t>Show Anonymized Data and the importance of Null,</a:t>
            </a:r>
          </a:p>
        </p:txBody>
      </p:sp>
      <p:sp>
        <p:nvSpPr>
          <p:cNvPr id="4" name="Slide Number Placeholder 3"/>
          <p:cNvSpPr>
            <a:spLocks noGrp="1"/>
          </p:cNvSpPr>
          <p:nvPr>
            <p:ph type="sldNum" sz="quarter" idx="10"/>
          </p:nvPr>
        </p:nvSpPr>
        <p:spPr/>
        <p:txBody>
          <a:bodyPr/>
          <a:lstStyle/>
          <a:p>
            <a:fld id="{EDD387DF-A5AC-457D-A54B-D7793F8FDF18}" type="slidenum">
              <a:rPr lang="en-GB" smtClean="0"/>
              <a:t>7</a:t>
            </a:fld>
            <a:endParaRPr lang="en-GB" dirty="0"/>
          </a:p>
        </p:txBody>
      </p:sp>
    </p:spTree>
    <p:extLst>
      <p:ext uri="{BB962C8B-B14F-4D97-AF65-F5344CB8AC3E}">
        <p14:creationId xmlns:p14="http://schemas.microsoft.com/office/powerpoint/2010/main" val="48763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Trend , Benchmark,</a:t>
            </a:r>
            <a:r>
              <a:rPr lang="en-GB" baseline="0" dirty="0"/>
              <a:t> Price/Volume/Mix (Brand/Consumer) </a:t>
            </a:r>
          </a:p>
          <a:p>
            <a:r>
              <a:rPr lang="en-GB" baseline="0" dirty="0"/>
              <a:t>CSAT Correlation</a:t>
            </a:r>
          </a:p>
          <a:p>
            <a:r>
              <a:rPr lang="en-GB" baseline="0" dirty="0"/>
              <a:t>Predictive Data Analysis</a:t>
            </a:r>
          </a:p>
          <a:p>
            <a:r>
              <a:rPr lang="en-GB" baseline="0" dirty="0"/>
              <a:t>Reactive marketing and targeted advertising</a:t>
            </a:r>
          </a:p>
          <a:p>
            <a:endParaRPr lang="en-GB" dirty="0"/>
          </a:p>
        </p:txBody>
      </p:sp>
      <p:sp>
        <p:nvSpPr>
          <p:cNvPr id="4" name="Slide Number Placeholder 3"/>
          <p:cNvSpPr>
            <a:spLocks noGrp="1"/>
          </p:cNvSpPr>
          <p:nvPr>
            <p:ph type="sldNum" sz="quarter" idx="10"/>
          </p:nvPr>
        </p:nvSpPr>
        <p:spPr/>
        <p:txBody>
          <a:bodyPr/>
          <a:lstStyle/>
          <a:p>
            <a:fld id="{EDD387DF-A5AC-457D-A54B-D7793F8FDF18}" type="slidenum">
              <a:rPr lang="en-GB" smtClean="0"/>
              <a:t>8</a:t>
            </a:fld>
            <a:endParaRPr lang="en-GB" dirty="0"/>
          </a:p>
        </p:txBody>
      </p:sp>
    </p:spTree>
    <p:extLst>
      <p:ext uri="{BB962C8B-B14F-4D97-AF65-F5344CB8AC3E}">
        <p14:creationId xmlns:p14="http://schemas.microsoft.com/office/powerpoint/2010/main" val="1892484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39D842-C742-4ABD-AEF0-56318C989493}" type="datetimeFigureOut">
              <a:rPr lang="en-GB" smtClean="0"/>
              <a:t>06/09/2017</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21373244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2320440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2701648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A6F8D301-2169-41C0-B383-2F4404B19FA4}"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4160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28084394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3109411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334334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27535515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39D842-C742-4ABD-AEF0-56318C989493}" type="datetimeFigureOut">
              <a:rPr lang="en-GB" smtClean="0"/>
              <a:t>06/09/2017</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361847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3989238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39D842-C742-4ABD-AEF0-56318C989493}" type="datetimeFigureOut">
              <a:rPr lang="en-GB" smtClean="0"/>
              <a:t>06/09/2017</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1433614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863029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3512648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689821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2466496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4267366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9D842-C742-4ABD-AEF0-56318C989493}" type="datetimeFigureOut">
              <a:rPr lang="en-GB" smtClean="0"/>
              <a:t>06/09/2017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6F8D301-2169-41C0-B383-2F4404B19FA4}" type="slidenum">
              <a:rPr lang="en-GB" smtClean="0"/>
              <a:t>‹#›</a:t>
            </a:fld>
            <a:endParaRPr lang="en-GB" dirty="0"/>
          </a:p>
        </p:txBody>
      </p:sp>
    </p:spTree>
    <p:extLst>
      <p:ext uri="{BB962C8B-B14F-4D97-AF65-F5344CB8AC3E}">
        <p14:creationId xmlns:p14="http://schemas.microsoft.com/office/powerpoint/2010/main" val="4164918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39D842-C742-4ABD-AEF0-56318C989493}" type="datetimeFigureOut">
              <a:rPr lang="en-GB" smtClean="0"/>
              <a:t>06/09/2017</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F8D301-2169-41C0-B383-2F4404B19FA4}" type="slidenum">
              <a:rPr lang="en-GB" smtClean="0"/>
              <a:t>‹#›</a:t>
            </a:fld>
            <a:endParaRPr lang="en-GB" dirty="0"/>
          </a:p>
        </p:txBody>
      </p:sp>
    </p:spTree>
    <p:extLst>
      <p:ext uri="{BB962C8B-B14F-4D97-AF65-F5344CB8AC3E}">
        <p14:creationId xmlns:p14="http://schemas.microsoft.com/office/powerpoint/2010/main" val="12516801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3000" b="-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cap="none" dirty="0">
                <a:ln w="9525">
                  <a:solidFill>
                    <a:schemeClr val="bg1"/>
                  </a:solidFill>
                  <a:prstDash val="solid"/>
                </a:ln>
                <a:effectLst>
                  <a:outerShdw blurRad="12700" dist="38100" dir="2700000" algn="tl" rotWithShape="0">
                    <a:schemeClr val="bg1">
                      <a:lumMod val="50000"/>
                    </a:schemeClr>
                  </a:outerShdw>
                </a:effectLst>
              </a:rPr>
              <a:t>How to unlock value in your anonymized data</a:t>
            </a:r>
            <a:br>
              <a:rPr lang="en-GB" b="1" cap="none" dirty="0">
                <a:ln w="9525">
                  <a:solidFill>
                    <a:schemeClr val="bg1"/>
                  </a:solidFill>
                  <a:prstDash val="solid"/>
                </a:ln>
                <a:effectLst>
                  <a:outerShdw blurRad="12700" dist="38100" dir="2700000" algn="tl" rotWithShape="0">
                    <a:schemeClr val="bg1">
                      <a:lumMod val="50000"/>
                    </a:schemeClr>
                  </a:outerShdw>
                </a:effectLst>
              </a:rPr>
            </a:br>
            <a:endParaRPr lang="en-GB"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p:txBody>
          <a:bodyPr/>
          <a:lstStyle/>
          <a:p>
            <a:r>
              <a:rPr lang="en-GB" b="1" dirty="0">
                <a:ln w="9525">
                  <a:solidFill>
                    <a:schemeClr val="bg1"/>
                  </a:solidFill>
                  <a:prstDash val="solid"/>
                </a:ln>
                <a:effectLst>
                  <a:outerShdw blurRad="12700" dist="38100" dir="2700000" algn="tl" rotWithShape="0">
                    <a:schemeClr val="bg1">
                      <a:lumMod val="50000"/>
                    </a:schemeClr>
                  </a:outerShdw>
                </a:effectLst>
              </a:rPr>
              <a:t>Navigating the challenge of quality and legality</a:t>
            </a:r>
          </a:p>
        </p:txBody>
      </p:sp>
    </p:spTree>
    <p:extLst>
      <p:ext uri="{BB962C8B-B14F-4D97-AF65-F5344CB8AC3E}">
        <p14:creationId xmlns:p14="http://schemas.microsoft.com/office/powerpoint/2010/main" val="1653884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Me</a:t>
            </a:r>
          </a:p>
        </p:txBody>
      </p:sp>
      <p:sp>
        <p:nvSpPr>
          <p:cNvPr id="3" name="Content Placeholder 2"/>
          <p:cNvSpPr>
            <a:spLocks noGrp="1"/>
          </p:cNvSpPr>
          <p:nvPr>
            <p:ph idx="1"/>
          </p:nvPr>
        </p:nvSpPr>
        <p:spPr/>
        <p:txBody>
          <a:bodyPr/>
          <a:lstStyle/>
          <a:p>
            <a:r>
              <a:rPr lang="en-GB" dirty="0"/>
              <a:t>Name: Andreas Bergstedt</a:t>
            </a:r>
          </a:p>
          <a:p>
            <a:r>
              <a:rPr lang="en-GB" dirty="0"/>
              <a:t>Occupation: SQL Server Tech Lead (Data Services DevOPS Manager)</a:t>
            </a:r>
          </a:p>
          <a:p>
            <a:r>
              <a:rPr lang="en-GB" dirty="0"/>
              <a:t>History:</a:t>
            </a:r>
          </a:p>
          <a:p>
            <a:pPr lvl="1"/>
            <a:r>
              <a:rPr lang="en-GB" dirty="0"/>
              <a:t>15 years in the data journey</a:t>
            </a:r>
          </a:p>
          <a:p>
            <a:pPr lvl="1"/>
            <a:r>
              <a:rPr lang="en-GB" dirty="0"/>
              <a:t>22 years in the IT sector</a:t>
            </a:r>
          </a:p>
          <a:p>
            <a:pPr lvl="1"/>
            <a:endParaRPr lang="en-GB" dirty="0"/>
          </a:p>
          <a:p>
            <a:r>
              <a:rPr lang="en-GB" dirty="0"/>
              <a:t>Twitter:@AndreasBergstedt</a:t>
            </a:r>
          </a:p>
          <a:p>
            <a:r>
              <a:rPr lang="en-GB" dirty="0"/>
              <a:t>Blog Site: DEAD since November 2014!!!!</a:t>
            </a:r>
          </a:p>
          <a:p>
            <a:r>
              <a:rPr lang="en-GB" dirty="0"/>
              <a:t>Interests: Food, Family and Fun</a:t>
            </a:r>
            <a:r>
              <a:rPr lang="en-GB" sz="1800" dirty="0"/>
              <a:t>(RC Aeroplanes, Hobby electronics, Console Hacking)</a:t>
            </a:r>
            <a:endParaRPr lang="en-GB" dirty="0"/>
          </a:p>
          <a:p>
            <a:endParaRPr lang="en-GB" dirty="0"/>
          </a:p>
        </p:txBody>
      </p:sp>
    </p:spTree>
    <p:extLst>
      <p:ext uri="{BB962C8B-B14F-4D97-AF65-F5344CB8AC3E}">
        <p14:creationId xmlns:p14="http://schemas.microsoft.com/office/powerpoint/2010/main" val="629259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Schedule</a:t>
            </a:r>
          </a:p>
        </p:txBody>
      </p:sp>
      <p:sp>
        <p:nvSpPr>
          <p:cNvPr id="3" name="Content Placeholder 2"/>
          <p:cNvSpPr>
            <a:spLocks noGrp="1"/>
          </p:cNvSpPr>
          <p:nvPr>
            <p:ph idx="1"/>
          </p:nvPr>
        </p:nvSpPr>
        <p:spPr/>
        <p:txBody>
          <a:bodyPr/>
          <a:lstStyle/>
          <a:p>
            <a:r>
              <a:rPr lang="en-GB" dirty="0"/>
              <a:t>Introduction – 5 Minutes</a:t>
            </a:r>
          </a:p>
          <a:p>
            <a:r>
              <a:rPr lang="en-GB" dirty="0"/>
              <a:t>History of Laddering (The dark art of interrogation) – 5 Minutes</a:t>
            </a:r>
          </a:p>
          <a:p>
            <a:r>
              <a:rPr lang="en-GB" dirty="0"/>
              <a:t>GDPR and Disclaimers?!?! – 10 Minutes</a:t>
            </a:r>
          </a:p>
          <a:p>
            <a:r>
              <a:rPr lang="en-GB" dirty="0"/>
              <a:t>Anonymising data (Correctly) – 10 Minutes</a:t>
            </a:r>
          </a:p>
          <a:p>
            <a:r>
              <a:rPr lang="en-GB" dirty="0"/>
              <a:t>Data sets and quality (Some Showcases) – 15 Minutes</a:t>
            </a:r>
          </a:p>
          <a:p>
            <a:r>
              <a:rPr lang="en-GB" dirty="0"/>
              <a:t>Value and Monetisation (The BI-Piece) – 10 Minutes</a:t>
            </a:r>
          </a:p>
          <a:p>
            <a:r>
              <a:rPr lang="en-GB" dirty="0"/>
              <a:t>Q&amp;A – 5 Minutes</a:t>
            </a:r>
          </a:p>
          <a:p>
            <a:pPr marL="0" indent="0">
              <a:buNone/>
            </a:pPr>
            <a:r>
              <a:rPr lang="en-GB" dirty="0"/>
              <a:t> </a:t>
            </a:r>
          </a:p>
        </p:txBody>
      </p:sp>
    </p:spTree>
    <p:extLst>
      <p:ext uri="{BB962C8B-B14F-4D97-AF65-F5344CB8AC3E}">
        <p14:creationId xmlns:p14="http://schemas.microsoft.com/office/powerpoint/2010/main" val="3450393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History Of Laddering</a:t>
            </a:r>
          </a:p>
        </p:txBody>
      </p:sp>
      <p:sp>
        <p:nvSpPr>
          <p:cNvPr id="3" name="Content Placeholder 2"/>
          <p:cNvSpPr>
            <a:spLocks noGrp="1"/>
          </p:cNvSpPr>
          <p:nvPr>
            <p:ph idx="1"/>
          </p:nvPr>
        </p:nvSpPr>
        <p:spPr/>
        <p:txBody>
          <a:bodyPr/>
          <a:lstStyle/>
          <a:p>
            <a:r>
              <a:rPr lang="en-GB" dirty="0"/>
              <a:t>The Reid technique and The PEACE model</a:t>
            </a:r>
          </a:p>
          <a:p>
            <a:r>
              <a:rPr lang="en-GB" dirty="0"/>
              <a:t>Marketing focus group techniques (Laddering)</a:t>
            </a:r>
          </a:p>
          <a:p>
            <a:r>
              <a:rPr lang="en-GB" dirty="0"/>
              <a:t>Anti Fraud detection and Machine learning adoption</a:t>
            </a:r>
          </a:p>
          <a:p>
            <a:endParaRPr lang="en-GB" dirty="0"/>
          </a:p>
        </p:txBody>
      </p:sp>
    </p:spTree>
    <p:extLst>
      <p:ext uri="{BB962C8B-B14F-4D97-AF65-F5344CB8AC3E}">
        <p14:creationId xmlns:p14="http://schemas.microsoft.com/office/powerpoint/2010/main" val="660640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GDPR and Disclaimers</a:t>
            </a:r>
            <a:endParaRPr lang="en-GB" dirty="0"/>
          </a:p>
        </p:txBody>
      </p:sp>
      <p:sp>
        <p:nvSpPr>
          <p:cNvPr id="3" name="Content Placeholder 2"/>
          <p:cNvSpPr>
            <a:spLocks noGrp="1"/>
          </p:cNvSpPr>
          <p:nvPr>
            <p:ph idx="1"/>
          </p:nvPr>
        </p:nvSpPr>
        <p:spPr/>
        <p:txBody>
          <a:bodyPr/>
          <a:lstStyle/>
          <a:p>
            <a:r>
              <a:rPr lang="en-GB" dirty="0"/>
              <a:t>Why should we care about GDPR if our data is anonymized?</a:t>
            </a:r>
          </a:p>
          <a:p>
            <a:r>
              <a:rPr lang="en-GB" dirty="0"/>
              <a:t>What is PII (Personally Identifiable Information)</a:t>
            </a:r>
          </a:p>
          <a:p>
            <a:r>
              <a:rPr lang="en-GB" dirty="0"/>
              <a:t>Data ownership and liability</a:t>
            </a:r>
          </a:p>
          <a:p>
            <a:r>
              <a:rPr lang="en-GB" dirty="0"/>
              <a:t>What is next?</a:t>
            </a:r>
          </a:p>
          <a:p>
            <a:endParaRPr lang="en-GB" dirty="0"/>
          </a:p>
        </p:txBody>
      </p:sp>
    </p:spTree>
    <p:extLst>
      <p:ext uri="{BB962C8B-B14F-4D97-AF65-F5344CB8AC3E}">
        <p14:creationId xmlns:p14="http://schemas.microsoft.com/office/powerpoint/2010/main" val="2185794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Anonymising data</a:t>
            </a:r>
            <a:endParaRPr lang="en-GB" dirty="0"/>
          </a:p>
        </p:txBody>
      </p:sp>
      <p:sp>
        <p:nvSpPr>
          <p:cNvPr id="3" name="Content Placeholder 2"/>
          <p:cNvSpPr>
            <a:spLocks noGrp="1"/>
          </p:cNvSpPr>
          <p:nvPr>
            <p:ph idx="1"/>
          </p:nvPr>
        </p:nvSpPr>
        <p:spPr/>
        <p:txBody>
          <a:bodyPr/>
          <a:lstStyle/>
          <a:p>
            <a:r>
              <a:rPr lang="en-GB" dirty="0"/>
              <a:t>What is truly anonymized?</a:t>
            </a:r>
          </a:p>
          <a:p>
            <a:r>
              <a:rPr lang="en-GB" dirty="0"/>
              <a:t>How do we protect the secret?!?</a:t>
            </a:r>
          </a:p>
          <a:p>
            <a:r>
              <a:rPr lang="en-GB" dirty="0"/>
              <a:t>How do we retain the Ladder and the clusters of information?</a:t>
            </a:r>
          </a:p>
          <a:p>
            <a:endParaRPr lang="en-GB" dirty="0"/>
          </a:p>
          <a:p>
            <a:endParaRPr lang="en-GB" dirty="0"/>
          </a:p>
        </p:txBody>
      </p:sp>
      <p:pic>
        <p:nvPicPr>
          <p:cNvPr id="4" name="Picture 3"/>
          <p:cNvPicPr>
            <a:picLocks noChangeAspect="1"/>
          </p:cNvPicPr>
          <p:nvPr/>
        </p:nvPicPr>
        <p:blipFill>
          <a:blip r:embed="rId3"/>
          <a:stretch>
            <a:fillRect/>
          </a:stretch>
        </p:blipFill>
        <p:spPr>
          <a:xfrm>
            <a:off x="7908182" y="4543250"/>
            <a:ext cx="3988746" cy="1675435"/>
          </a:xfrm>
          <a:prstGeom prst="rect">
            <a:avLst/>
          </a:prstGeom>
        </p:spPr>
      </p:pic>
      <p:pic>
        <p:nvPicPr>
          <p:cNvPr id="5" name="Picture 4"/>
          <p:cNvPicPr>
            <a:picLocks noChangeAspect="1"/>
          </p:cNvPicPr>
          <p:nvPr/>
        </p:nvPicPr>
        <p:blipFill>
          <a:blip r:embed="rId4"/>
          <a:stretch>
            <a:fillRect/>
          </a:stretch>
        </p:blipFill>
        <p:spPr>
          <a:xfrm>
            <a:off x="7908182" y="6385510"/>
            <a:ext cx="3988746" cy="119833"/>
          </a:xfrm>
          <a:prstGeom prst="rect">
            <a:avLst/>
          </a:prstGeom>
        </p:spPr>
      </p:pic>
      <p:pic>
        <p:nvPicPr>
          <p:cNvPr id="7" name="Picture 6"/>
          <p:cNvPicPr>
            <a:picLocks noChangeAspect="1"/>
          </p:cNvPicPr>
          <p:nvPr/>
        </p:nvPicPr>
        <p:blipFill>
          <a:blip r:embed="rId5"/>
          <a:stretch>
            <a:fillRect/>
          </a:stretch>
        </p:blipFill>
        <p:spPr>
          <a:xfrm>
            <a:off x="542925" y="4543250"/>
            <a:ext cx="7365257" cy="341101"/>
          </a:xfrm>
          <a:prstGeom prst="rect">
            <a:avLst/>
          </a:prstGeom>
        </p:spPr>
      </p:pic>
      <p:pic>
        <p:nvPicPr>
          <p:cNvPr id="8" name="Picture 7"/>
          <p:cNvPicPr>
            <a:picLocks noChangeAspect="1"/>
          </p:cNvPicPr>
          <p:nvPr/>
        </p:nvPicPr>
        <p:blipFill>
          <a:blip r:embed="rId6"/>
          <a:stretch>
            <a:fillRect/>
          </a:stretch>
        </p:blipFill>
        <p:spPr>
          <a:xfrm>
            <a:off x="424065" y="5069430"/>
            <a:ext cx="7484117" cy="964176"/>
          </a:xfrm>
          <a:prstGeom prst="rect">
            <a:avLst/>
          </a:prstGeom>
        </p:spPr>
      </p:pic>
    </p:spTree>
    <p:extLst>
      <p:ext uri="{BB962C8B-B14F-4D97-AF65-F5344CB8AC3E}">
        <p14:creationId xmlns:p14="http://schemas.microsoft.com/office/powerpoint/2010/main" val="2238864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sets and quality</a:t>
            </a:r>
            <a:endParaRPr lang="en-GB" dirty="0"/>
          </a:p>
        </p:txBody>
      </p:sp>
      <p:sp>
        <p:nvSpPr>
          <p:cNvPr id="3" name="Content Placeholder 2"/>
          <p:cNvSpPr>
            <a:spLocks noGrp="1"/>
          </p:cNvSpPr>
          <p:nvPr>
            <p:ph idx="1"/>
          </p:nvPr>
        </p:nvSpPr>
        <p:spPr/>
        <p:txBody>
          <a:bodyPr/>
          <a:lstStyle/>
          <a:p>
            <a:r>
              <a:rPr lang="en-GB" dirty="0"/>
              <a:t>Showcase of data (Practical Demo)</a:t>
            </a:r>
          </a:p>
        </p:txBody>
      </p:sp>
    </p:spTree>
    <p:extLst>
      <p:ext uri="{BB962C8B-B14F-4D97-AF65-F5344CB8AC3E}">
        <p14:creationId xmlns:p14="http://schemas.microsoft.com/office/powerpoint/2010/main" val="3630557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 and Monetisation</a:t>
            </a:r>
            <a:endParaRPr lang="en-GB" dirty="0"/>
          </a:p>
        </p:txBody>
      </p:sp>
      <p:sp>
        <p:nvSpPr>
          <p:cNvPr id="3" name="Content Placeholder 2"/>
          <p:cNvSpPr>
            <a:spLocks noGrp="1"/>
          </p:cNvSpPr>
          <p:nvPr>
            <p:ph idx="1"/>
          </p:nvPr>
        </p:nvSpPr>
        <p:spPr/>
        <p:txBody>
          <a:bodyPr/>
          <a:lstStyle/>
          <a:p>
            <a:r>
              <a:rPr lang="en-GB" dirty="0"/>
              <a:t>How can the data be monetized?</a:t>
            </a:r>
          </a:p>
          <a:p>
            <a:endParaRPr lang="en-GB" dirty="0"/>
          </a:p>
        </p:txBody>
      </p:sp>
    </p:spTree>
    <p:extLst>
      <p:ext uri="{BB962C8B-B14F-4D97-AF65-F5344CB8AC3E}">
        <p14:creationId xmlns:p14="http://schemas.microsoft.com/office/powerpoint/2010/main" val="287070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Q&amp;A</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4724253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3916</TotalTime>
  <Words>683</Words>
  <Application>Microsoft Office PowerPoint</Application>
  <PresentationFormat>Widescreen</PresentationFormat>
  <Paragraphs>101</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How to unlock value in your anonymized data </vt:lpstr>
      <vt:lpstr>About Me</vt:lpstr>
      <vt:lpstr>Session Schedule</vt:lpstr>
      <vt:lpstr>History Of Laddering</vt:lpstr>
      <vt:lpstr>GDPR and Disclaimers</vt:lpstr>
      <vt:lpstr>Anonymising data</vt:lpstr>
      <vt:lpstr>Data sets and quality</vt:lpstr>
      <vt:lpstr>Value and Monetisation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unlock value in your anonymized data</dc:title>
  <dc:creator>Andreas Bergstedt</dc:creator>
  <cp:lastModifiedBy>Andreas Bergstedt</cp:lastModifiedBy>
  <cp:revision>21</cp:revision>
  <dcterms:created xsi:type="dcterms:W3CDTF">2017-09-06T14:13:48Z</dcterms:created>
  <dcterms:modified xsi:type="dcterms:W3CDTF">2017-09-09T07:30:38Z</dcterms:modified>
</cp:coreProperties>
</file>