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Oswald SemiBold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l2b40NXPkkEw4CIQV9YcLYnLB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SemiBold-bold.fntdata"/><Relationship Id="rId6" Type="http://schemas.openxmlformats.org/officeDocument/2006/relationships/slide" Target="slides/slide1.xml"/><Relationship Id="rId18" Type="http://schemas.openxmlformats.org/officeDocument/2006/relationships/font" Target="fonts/Oswal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7ae2528d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97ae2528d3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7ae2528d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97ae2528d3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7ae2528d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97ae2528d3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ae2528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97ae2528d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7ae2528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97ae2528d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7ae2528d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97ae2528d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7ae2528d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97ae2528d3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7ae2528d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97ae2528d3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7ae2528d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97ae2528d3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7ae2528d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97ae2528d3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568201" y="733425"/>
            <a:ext cx="17151599" cy="0"/>
          </a:xfrm>
          <a:prstGeom prst="straightConnector1">
            <a:avLst/>
          </a:prstGeom>
          <a:noFill/>
          <a:ln cap="rnd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"/>
          <p:cNvSpPr txBox="1"/>
          <p:nvPr/>
        </p:nvSpPr>
        <p:spPr>
          <a:xfrm>
            <a:off x="588750" y="1618275"/>
            <a:ext cx="107247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2D4EFF"/>
                </a:solidFill>
                <a:latin typeface="Oswald"/>
                <a:ea typeface="Oswald"/>
                <a:cs typeface="Oswald"/>
                <a:sym typeface="Oswald"/>
              </a:rPr>
              <a:t>Презентация макета сайта </a:t>
            </a:r>
            <a:r>
              <a:rPr lang="en-US" sz="12000">
                <a:solidFill>
                  <a:srgbClr val="2D4EFF"/>
                </a:solidFill>
                <a:latin typeface="Oswald"/>
                <a:ea typeface="Oswald"/>
                <a:cs typeface="Oswald"/>
                <a:sym typeface="Oswald"/>
              </a:rPr>
              <a:t>авиакомпании</a:t>
            </a:r>
            <a:endParaRPr>
              <a:solidFill>
                <a:srgbClr val="2D4E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88739" y="187241"/>
            <a:ext cx="120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"/>
          <p:cNvGrpSpPr/>
          <p:nvPr/>
        </p:nvGrpSpPr>
        <p:grpSpPr>
          <a:xfrm rot="1573467">
            <a:off x="13865069" y="868628"/>
            <a:ext cx="4591664" cy="5120780"/>
            <a:chOff x="13498268" y="4706175"/>
            <a:chExt cx="5704257" cy="6347475"/>
          </a:xfrm>
        </p:grpSpPr>
        <p:sp>
          <p:nvSpPr>
            <p:cNvPr id="88" name="Google Shape;88;p1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 rot="3764266">
            <a:off x="14779244" y="5213374"/>
            <a:ext cx="4591413" cy="5120499"/>
            <a:chOff x="13498268" y="4706175"/>
            <a:chExt cx="5704257" cy="6347475"/>
          </a:xfrm>
        </p:grpSpPr>
        <p:sp>
          <p:nvSpPr>
            <p:cNvPr id="97" name="Google Shape;97;p1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"/>
          <p:cNvSpPr/>
          <p:nvPr/>
        </p:nvSpPr>
        <p:spPr>
          <a:xfrm>
            <a:off x="17976675" y="5532550"/>
            <a:ext cx="1207800" cy="12078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709075" y="7609425"/>
            <a:ext cx="6381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Нургалеева 21веб-1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7ae2528d3_0_245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97ae2528d3_0_245"/>
          <p:cNvSpPr txBox="1"/>
          <p:nvPr/>
        </p:nvSpPr>
        <p:spPr>
          <a:xfrm>
            <a:off x="588774" y="187250"/>
            <a:ext cx="593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Окна регистрации и входа в аккаунт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grpSp>
        <p:nvGrpSpPr>
          <p:cNvPr id="280" name="Google Shape;280;g297ae2528d3_0_245"/>
          <p:cNvGrpSpPr/>
          <p:nvPr/>
        </p:nvGrpSpPr>
        <p:grpSpPr>
          <a:xfrm rot="2444155">
            <a:off x="13734355" y="6356135"/>
            <a:ext cx="4687015" cy="5215528"/>
            <a:chOff x="13498268" y="4706175"/>
            <a:chExt cx="5704257" cy="6347475"/>
          </a:xfrm>
        </p:grpSpPr>
        <p:sp>
          <p:nvSpPr>
            <p:cNvPr id="281" name="Google Shape;281;g297ae2528d3_0_245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297ae2528d3_0_245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297ae2528d3_0_245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297ae2528d3_0_245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297ae2528d3_0_245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297ae2528d3_0_245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g297ae2528d3_0_245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297ae2528d3_0_245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g297ae2528d3_0_245"/>
          <p:cNvSpPr txBox="1"/>
          <p:nvPr/>
        </p:nvSpPr>
        <p:spPr>
          <a:xfrm>
            <a:off x="4163775" y="1230150"/>
            <a:ext cx="84366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Переход на окна регистрации и входа происходит через кнопки в шапке на любой из страниц для посетителей.</a:t>
            </a:r>
            <a:endParaRPr sz="2300"/>
          </a:p>
        </p:txBody>
      </p:sp>
      <p:pic>
        <p:nvPicPr>
          <p:cNvPr id="290" name="Google Shape;290;g297ae2528d3_0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450" y="2987950"/>
            <a:ext cx="5821776" cy="364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97ae2528d3_0_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975" y="2558050"/>
            <a:ext cx="5937600" cy="4509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g297ae2528d3_0_245"/>
          <p:cNvGrpSpPr/>
          <p:nvPr/>
        </p:nvGrpSpPr>
        <p:grpSpPr>
          <a:xfrm rot="2444492">
            <a:off x="8951339" y="7808080"/>
            <a:ext cx="3867528" cy="4303635"/>
            <a:chOff x="13498268" y="4706175"/>
            <a:chExt cx="5704257" cy="6347475"/>
          </a:xfrm>
        </p:grpSpPr>
        <p:sp>
          <p:nvSpPr>
            <p:cNvPr id="293" name="Google Shape;293;g297ae2528d3_0_245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297ae2528d3_0_245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297ae2528d3_0_245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297ae2528d3_0_245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297ae2528d3_0_245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297ae2528d3_0_245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297ae2528d3_0_245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297ae2528d3_0_245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7ae2528d3_0_280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97ae2528d3_0_280"/>
          <p:cNvSpPr txBox="1"/>
          <p:nvPr/>
        </p:nvSpPr>
        <p:spPr>
          <a:xfrm>
            <a:off x="588774" y="187250"/>
            <a:ext cx="593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Аккаунт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grpSp>
        <p:nvGrpSpPr>
          <p:cNvPr id="307" name="Google Shape;307;g297ae2528d3_0_280"/>
          <p:cNvGrpSpPr/>
          <p:nvPr/>
        </p:nvGrpSpPr>
        <p:grpSpPr>
          <a:xfrm rot="6881249">
            <a:off x="513272" y="7537761"/>
            <a:ext cx="4687212" cy="5215747"/>
            <a:chOff x="13498268" y="4706175"/>
            <a:chExt cx="5704257" cy="6347475"/>
          </a:xfrm>
        </p:grpSpPr>
        <p:sp>
          <p:nvSpPr>
            <p:cNvPr id="308" name="Google Shape;308;g297ae2528d3_0_280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297ae2528d3_0_280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297ae2528d3_0_280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297ae2528d3_0_280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297ae2528d3_0_280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297ae2528d3_0_280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297ae2528d3_0_280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297ae2528d3_0_280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g297ae2528d3_0_280"/>
          <p:cNvSpPr txBox="1"/>
          <p:nvPr/>
        </p:nvSpPr>
        <p:spPr>
          <a:xfrm>
            <a:off x="588775" y="1065925"/>
            <a:ext cx="84366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После входа/регистрации аккаунта в шапке сайта появляется имя пользователя, фото и кнопка “Выйти”.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Нажимая на фото/имя, клиент переходит на страницу аккаунта. Здесь он может изменить фото профиля, имя профиля, email, номер телефона.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А также сохранять и редактировать свои данные и других пассажиров,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просматривать заказы во вкладках “Все заказы” и “Активные заказы”.</a:t>
            </a:r>
            <a:endParaRPr sz="2300"/>
          </a:p>
        </p:txBody>
      </p:sp>
      <p:pic>
        <p:nvPicPr>
          <p:cNvPr id="317" name="Google Shape;317;g297ae2528d3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775" y="263113"/>
            <a:ext cx="7115649" cy="976077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97ae2528d3_0_280"/>
          <p:cNvSpPr/>
          <p:nvPr/>
        </p:nvSpPr>
        <p:spPr>
          <a:xfrm rot="6881457">
            <a:off x="-812572" y="6552903"/>
            <a:ext cx="1768155" cy="1768155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g297ae2528d3_0_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450" y="2058925"/>
            <a:ext cx="4045125" cy="77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g297ae2528d3_0_280"/>
          <p:cNvCxnSpPr/>
          <p:nvPr/>
        </p:nvCxnSpPr>
        <p:spPr>
          <a:xfrm flipH="1" rot="10800000">
            <a:off x="8206150" y="683800"/>
            <a:ext cx="7656600" cy="120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g297ae2528d3_0_280"/>
          <p:cNvCxnSpPr/>
          <p:nvPr/>
        </p:nvCxnSpPr>
        <p:spPr>
          <a:xfrm>
            <a:off x="8449025" y="3977575"/>
            <a:ext cx="2883900" cy="26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7ae2528d3_0_311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97ae2528d3_0_311"/>
          <p:cNvSpPr txBox="1"/>
          <p:nvPr/>
        </p:nvSpPr>
        <p:spPr>
          <a:xfrm>
            <a:off x="588774" y="187250"/>
            <a:ext cx="593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Панель </a:t>
            </a: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администратора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grpSp>
        <p:nvGrpSpPr>
          <p:cNvPr id="328" name="Google Shape;328;g297ae2528d3_0_311"/>
          <p:cNvGrpSpPr/>
          <p:nvPr/>
        </p:nvGrpSpPr>
        <p:grpSpPr>
          <a:xfrm rot="-2075597">
            <a:off x="14711919" y="7794486"/>
            <a:ext cx="4687009" cy="5215521"/>
            <a:chOff x="13498268" y="4706175"/>
            <a:chExt cx="5704257" cy="6347475"/>
          </a:xfrm>
        </p:grpSpPr>
        <p:sp>
          <p:nvSpPr>
            <p:cNvPr id="329" name="Google Shape;329;g297ae2528d3_0_311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g297ae2528d3_0_311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g297ae2528d3_0_311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297ae2528d3_0_311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297ae2528d3_0_311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297ae2528d3_0_311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297ae2528d3_0_311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297ae2528d3_0_311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g297ae2528d3_0_311"/>
          <p:cNvSpPr txBox="1"/>
          <p:nvPr/>
        </p:nvSpPr>
        <p:spPr>
          <a:xfrm>
            <a:off x="588775" y="1065925"/>
            <a:ext cx="8436600" cy="8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Администратор может редактировать информацию о рейсах, услугах, получать информацию о клиентах.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В строке поиска администратор находит нужный(е) рейс(ы). Или добавляет новый с помощью +.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По нажатию на карандаш администратор переходит на страницу редактирования рейса, где может изменить/добавить информацию или же удалить рейс по нажатию на крестик.</a:t>
            </a:r>
            <a:endParaRPr sz="2300"/>
          </a:p>
        </p:txBody>
      </p:sp>
      <p:sp>
        <p:nvSpPr>
          <p:cNvPr id="338" name="Google Shape;338;g297ae2528d3_0_311"/>
          <p:cNvSpPr/>
          <p:nvPr/>
        </p:nvSpPr>
        <p:spPr>
          <a:xfrm rot="6881457">
            <a:off x="14280903" y="9518166"/>
            <a:ext cx="1768155" cy="1768155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297ae2528d3_0_311"/>
          <p:cNvSpPr/>
          <p:nvPr/>
        </p:nvSpPr>
        <p:spPr>
          <a:xfrm rot="-2075038">
            <a:off x="15217316" y="8305165"/>
            <a:ext cx="528000" cy="5280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g297ae2528d3_0_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63" y="3023281"/>
            <a:ext cx="8011474" cy="4240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97ae2528d3_0_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4200" y="578835"/>
            <a:ext cx="8143021" cy="831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g297ae2528d3_0_311"/>
          <p:cNvCxnSpPr/>
          <p:nvPr/>
        </p:nvCxnSpPr>
        <p:spPr>
          <a:xfrm>
            <a:off x="8035200" y="4941600"/>
            <a:ext cx="18318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g297ae2528d3_0_311"/>
          <p:cNvCxnSpPr/>
          <p:nvPr/>
        </p:nvCxnSpPr>
        <p:spPr>
          <a:xfrm flipH="1">
            <a:off x="4262675" y="2863975"/>
            <a:ext cx="856200" cy="11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g297ae2528d3_0_311"/>
          <p:cNvCxnSpPr/>
          <p:nvPr/>
        </p:nvCxnSpPr>
        <p:spPr>
          <a:xfrm>
            <a:off x="5512250" y="2888100"/>
            <a:ext cx="998400" cy="9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/>
        </p:nvSpPr>
        <p:spPr>
          <a:xfrm>
            <a:off x="17050623" y="309731"/>
            <a:ext cx="9525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88763" y="187250"/>
            <a:ext cx="268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Главная (часть 1)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44539" l="0" r="0" t="0"/>
          <a:stretch/>
        </p:blipFill>
        <p:spPr>
          <a:xfrm>
            <a:off x="588750" y="864099"/>
            <a:ext cx="8089875" cy="91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5375" y="3667123"/>
            <a:ext cx="5047981" cy="219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"/>
          <p:cNvCxnSpPr/>
          <p:nvPr/>
        </p:nvCxnSpPr>
        <p:spPr>
          <a:xfrm flipH="1" rot="10800000">
            <a:off x="7225400" y="4822250"/>
            <a:ext cx="2680500" cy="149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"/>
          <p:cNvSpPr txBox="1"/>
          <p:nvPr/>
        </p:nvSpPr>
        <p:spPr>
          <a:xfrm>
            <a:off x="9545375" y="2223888"/>
            <a:ext cx="5889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При выборе количества пассажиров раскрывается список, где можно добавить ребенка или взрослого.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7050625" y="8901750"/>
            <a:ext cx="2151900" cy="21519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4272275" y="8284500"/>
            <a:ext cx="906600" cy="9066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6602093" y="6143775"/>
            <a:ext cx="415500" cy="4155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5288575" y="9743825"/>
            <a:ext cx="906600" cy="9066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3498268" y="9419500"/>
            <a:ext cx="415500" cy="4155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6111000" y="7962175"/>
            <a:ext cx="642600" cy="6426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7946900" y="7516500"/>
            <a:ext cx="642600" cy="6426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7341650" y="4706175"/>
            <a:ext cx="1853100" cy="18531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9545375" y="864100"/>
            <a:ext cx="5633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В поиске по нажатию на выпадают списки доступных направлений и дат (календарь).</a:t>
            </a:r>
            <a:endParaRPr sz="2300"/>
          </a:p>
        </p:txBody>
      </p:sp>
      <p:sp>
        <p:nvSpPr>
          <p:cNvPr id="126" name="Google Shape;126;p2"/>
          <p:cNvSpPr txBox="1"/>
          <p:nvPr/>
        </p:nvSpPr>
        <p:spPr>
          <a:xfrm>
            <a:off x="9449863" y="7516488"/>
            <a:ext cx="5889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Слайдер с рекламой разных услуг (с ссылками на другие страницы).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7ae2528d3_0_20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97ae2528d3_0_20"/>
          <p:cNvSpPr txBox="1"/>
          <p:nvPr/>
        </p:nvSpPr>
        <p:spPr>
          <a:xfrm>
            <a:off x="588767" y="187250"/>
            <a:ext cx="302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Главная (часть 2)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33" name="Google Shape;133;g297ae2528d3_0_20"/>
          <p:cNvPicPr preferRelativeResize="0"/>
          <p:nvPr/>
        </p:nvPicPr>
        <p:blipFill rotWithShape="1">
          <a:blip r:embed="rId3">
            <a:alphaModFix/>
          </a:blip>
          <a:srcRect b="0" l="0" r="0" t="55935"/>
          <a:stretch/>
        </p:blipFill>
        <p:spPr>
          <a:xfrm>
            <a:off x="527063" y="1993388"/>
            <a:ext cx="8089875" cy="727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97ae2528d3_0_20"/>
          <p:cNvSpPr txBox="1"/>
          <p:nvPr/>
        </p:nvSpPr>
        <p:spPr>
          <a:xfrm>
            <a:off x="9545375" y="2223888"/>
            <a:ext cx="5889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Блок дополнительных услуг для информации с ссылками.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5" name="Google Shape;135;g297ae2528d3_0_20"/>
          <p:cNvSpPr/>
          <p:nvPr/>
        </p:nvSpPr>
        <p:spPr>
          <a:xfrm>
            <a:off x="17050625" y="8901750"/>
            <a:ext cx="2151900" cy="21519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97ae2528d3_0_20"/>
          <p:cNvSpPr/>
          <p:nvPr/>
        </p:nvSpPr>
        <p:spPr>
          <a:xfrm>
            <a:off x="14272275" y="8284500"/>
            <a:ext cx="906600" cy="9066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97ae2528d3_0_20"/>
          <p:cNvSpPr/>
          <p:nvPr/>
        </p:nvSpPr>
        <p:spPr>
          <a:xfrm>
            <a:off x="16602093" y="6143775"/>
            <a:ext cx="415500" cy="4155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97ae2528d3_0_20"/>
          <p:cNvSpPr/>
          <p:nvPr/>
        </p:nvSpPr>
        <p:spPr>
          <a:xfrm>
            <a:off x="15288575" y="9743825"/>
            <a:ext cx="906600" cy="9066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97ae2528d3_0_20"/>
          <p:cNvSpPr/>
          <p:nvPr/>
        </p:nvSpPr>
        <p:spPr>
          <a:xfrm>
            <a:off x="13498268" y="9419500"/>
            <a:ext cx="415500" cy="4155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97ae2528d3_0_20"/>
          <p:cNvSpPr/>
          <p:nvPr/>
        </p:nvSpPr>
        <p:spPr>
          <a:xfrm>
            <a:off x="16111000" y="7962175"/>
            <a:ext cx="642600" cy="6426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97ae2528d3_0_20"/>
          <p:cNvSpPr/>
          <p:nvPr/>
        </p:nvSpPr>
        <p:spPr>
          <a:xfrm>
            <a:off x="17946900" y="7516500"/>
            <a:ext cx="642600" cy="6426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97ae2528d3_0_20"/>
          <p:cNvSpPr/>
          <p:nvPr/>
        </p:nvSpPr>
        <p:spPr>
          <a:xfrm>
            <a:off x="17341650" y="4706175"/>
            <a:ext cx="1853100" cy="1853100"/>
          </a:xfrm>
          <a:prstGeom prst="ellipse">
            <a:avLst/>
          </a:prstGeom>
          <a:solidFill>
            <a:srgbClr val="2D4EFF"/>
          </a:solidFill>
          <a:ln cap="flat" cmpd="sng" w="9525">
            <a:solidFill>
              <a:srgbClr val="2D4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97ae2528d3_0_20"/>
          <p:cNvSpPr txBox="1"/>
          <p:nvPr/>
        </p:nvSpPr>
        <p:spPr>
          <a:xfrm>
            <a:off x="9284300" y="7037325"/>
            <a:ext cx="56334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Ссылки в футере на другие страницы сайта. </a:t>
            </a:r>
            <a:endParaRPr sz="230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7ae2528d3_0_57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97ae2528d3_0_57"/>
          <p:cNvSpPr txBox="1"/>
          <p:nvPr/>
        </p:nvSpPr>
        <p:spPr>
          <a:xfrm>
            <a:off x="588775" y="187250"/>
            <a:ext cx="447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Страницы из навигации (1 и 2)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0" name="Google Shape;150;g297ae2528d3_0_57"/>
          <p:cNvSpPr txBox="1"/>
          <p:nvPr/>
        </p:nvSpPr>
        <p:spPr>
          <a:xfrm>
            <a:off x="11372400" y="2400650"/>
            <a:ext cx="398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Информационная страница</a:t>
            </a:r>
            <a:endParaRPr sz="2300">
              <a:solidFill>
                <a:schemeClr val="dk1"/>
              </a:solidFill>
            </a:endParaRPr>
          </a:p>
        </p:txBody>
      </p:sp>
      <p:grpSp>
        <p:nvGrpSpPr>
          <p:cNvPr id="151" name="Google Shape;151;g297ae2528d3_0_57"/>
          <p:cNvGrpSpPr/>
          <p:nvPr/>
        </p:nvGrpSpPr>
        <p:grpSpPr>
          <a:xfrm rot="-1970393">
            <a:off x="14855133" y="-431032"/>
            <a:ext cx="5704329" cy="6347555"/>
            <a:chOff x="13498268" y="4706175"/>
            <a:chExt cx="5704257" cy="6347475"/>
          </a:xfrm>
        </p:grpSpPr>
        <p:sp>
          <p:nvSpPr>
            <p:cNvPr id="152" name="Google Shape;152;g297ae2528d3_0_57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297ae2528d3_0_57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297ae2528d3_0_57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297ae2528d3_0_57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97ae2528d3_0_57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297ae2528d3_0_57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297ae2528d3_0_57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297ae2528d3_0_57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g297ae2528d3_0_57"/>
          <p:cNvSpPr txBox="1"/>
          <p:nvPr/>
        </p:nvSpPr>
        <p:spPr>
          <a:xfrm>
            <a:off x="2498900" y="1188075"/>
            <a:ext cx="56334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Табло рейсов для просмотра ближайших рейсов и их статусов</a:t>
            </a:r>
            <a:endParaRPr sz="2300"/>
          </a:p>
        </p:txBody>
      </p:sp>
      <p:pic>
        <p:nvPicPr>
          <p:cNvPr id="161" name="Google Shape;161;g297ae2528d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63" y="2170162"/>
            <a:ext cx="7854425" cy="69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97ae2528d3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6950" y="3087488"/>
            <a:ext cx="6814006" cy="600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97ae2528d3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75" y="1868725"/>
            <a:ext cx="7427492" cy="71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97ae2528d3_0_78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97ae2528d3_0_78"/>
          <p:cNvSpPr txBox="1"/>
          <p:nvPr/>
        </p:nvSpPr>
        <p:spPr>
          <a:xfrm>
            <a:off x="588778" y="187250"/>
            <a:ext cx="398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Страницы из навигации (3)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0" name="Google Shape;170;g297ae2528d3_0_78"/>
          <p:cNvSpPr txBox="1"/>
          <p:nvPr/>
        </p:nvSpPr>
        <p:spPr>
          <a:xfrm>
            <a:off x="8637379" y="3670120"/>
            <a:ext cx="80475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Если диалог слишком длинный, то ползунок прокрутки уменьшается и становится доступным для перемещения.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71" name="Google Shape;171;g297ae2528d3_0_78"/>
          <p:cNvSpPr txBox="1"/>
          <p:nvPr/>
        </p:nvSpPr>
        <p:spPr>
          <a:xfrm>
            <a:off x="928775" y="1239281"/>
            <a:ext cx="63282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Страница для связи со службой поддержки</a:t>
            </a:r>
            <a:endParaRPr sz="2300"/>
          </a:p>
        </p:txBody>
      </p:sp>
      <p:grpSp>
        <p:nvGrpSpPr>
          <p:cNvPr id="172" name="Google Shape;172;g297ae2528d3_0_78"/>
          <p:cNvGrpSpPr/>
          <p:nvPr/>
        </p:nvGrpSpPr>
        <p:grpSpPr>
          <a:xfrm rot="-3144627">
            <a:off x="14855325" y="-1284953"/>
            <a:ext cx="5704251" cy="6347468"/>
            <a:chOff x="13498268" y="4706175"/>
            <a:chExt cx="5704257" cy="6347475"/>
          </a:xfrm>
        </p:grpSpPr>
        <p:sp>
          <p:nvSpPr>
            <p:cNvPr id="173" name="Google Shape;173;g297ae2528d3_0_78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297ae2528d3_0_78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297ae2528d3_0_78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297ae2528d3_0_78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297ae2528d3_0_78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297ae2528d3_0_78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297ae2528d3_0_78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297ae2528d3_0_78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g297ae2528d3_0_78"/>
          <p:cNvSpPr txBox="1"/>
          <p:nvPr/>
        </p:nvSpPr>
        <p:spPr>
          <a:xfrm>
            <a:off x="8725478" y="6036252"/>
            <a:ext cx="80475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При необходимости есть возможность прикрепить файл к сообщению.</a:t>
            </a:r>
            <a:endParaRPr sz="2300">
              <a:solidFill>
                <a:schemeClr val="dk1"/>
              </a:solidFill>
            </a:endParaRPr>
          </a:p>
        </p:txBody>
      </p:sp>
      <p:cxnSp>
        <p:nvCxnSpPr>
          <p:cNvPr id="182" name="Google Shape;182;g297ae2528d3_0_78"/>
          <p:cNvCxnSpPr>
            <a:stCxn id="170" idx="1"/>
          </p:cNvCxnSpPr>
          <p:nvPr/>
        </p:nvCxnSpPr>
        <p:spPr>
          <a:xfrm rot="10800000">
            <a:off x="7784179" y="4524520"/>
            <a:ext cx="853200" cy="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g297ae2528d3_0_78"/>
          <p:cNvCxnSpPr/>
          <p:nvPr/>
        </p:nvCxnSpPr>
        <p:spPr>
          <a:xfrm rot="10800000">
            <a:off x="7852778" y="6101193"/>
            <a:ext cx="872700" cy="3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7ae2528d3_0_109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97ae2528d3_0_109"/>
          <p:cNvSpPr txBox="1"/>
          <p:nvPr/>
        </p:nvSpPr>
        <p:spPr>
          <a:xfrm>
            <a:off x="588778" y="187250"/>
            <a:ext cx="398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Каталог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0" name="Google Shape;190;g297ae2528d3_0_109"/>
          <p:cNvSpPr txBox="1"/>
          <p:nvPr/>
        </p:nvSpPr>
        <p:spPr>
          <a:xfrm>
            <a:off x="588775" y="1187925"/>
            <a:ext cx="91038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После перехода из поиска с главной появляется страница каталога, где можно выбрать рейс и класс.</a:t>
            </a:r>
            <a:endParaRPr sz="2300"/>
          </a:p>
        </p:txBody>
      </p:sp>
      <p:grpSp>
        <p:nvGrpSpPr>
          <p:cNvPr id="191" name="Google Shape;191;g297ae2528d3_0_109"/>
          <p:cNvGrpSpPr/>
          <p:nvPr/>
        </p:nvGrpSpPr>
        <p:grpSpPr>
          <a:xfrm rot="5400000">
            <a:off x="-671260" y="5315414"/>
            <a:ext cx="5704257" cy="6347475"/>
            <a:chOff x="13498268" y="4706175"/>
            <a:chExt cx="5704257" cy="6347475"/>
          </a:xfrm>
        </p:grpSpPr>
        <p:sp>
          <p:nvSpPr>
            <p:cNvPr id="192" name="Google Shape;192;g297ae2528d3_0_109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297ae2528d3_0_109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297ae2528d3_0_109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297ae2528d3_0_109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297ae2528d3_0_109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g297ae2528d3_0_109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297ae2528d3_0_109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g297ae2528d3_0_109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g297ae2528d3_0_109"/>
          <p:cNvSpPr txBox="1"/>
          <p:nvPr/>
        </p:nvSpPr>
        <p:spPr>
          <a:xfrm>
            <a:off x="862175" y="3116500"/>
            <a:ext cx="58089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Синие кнопки с ценой позволяют перейти на страницу информации о билете.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Если на определенном классе рейса все места заняты, то кнопка перехода к выбору билета недоступна и становится серой.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01" name="Google Shape;201;g297ae2528d3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825" y="971450"/>
            <a:ext cx="6020810" cy="898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97ae2528d3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256" y="3801175"/>
            <a:ext cx="2600325" cy="219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297ae2528d3_0_109"/>
          <p:cNvCxnSpPr/>
          <p:nvPr/>
        </p:nvCxnSpPr>
        <p:spPr>
          <a:xfrm flipH="1">
            <a:off x="9665250" y="5532675"/>
            <a:ext cx="5569200" cy="198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g297ae2528d3_0_109"/>
          <p:cNvCxnSpPr/>
          <p:nvPr/>
        </p:nvCxnSpPr>
        <p:spPr>
          <a:xfrm flipH="1" rot="10800000">
            <a:off x="14945375" y="5524900"/>
            <a:ext cx="3573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g297ae2528d3_0_109"/>
          <p:cNvSpPr txBox="1"/>
          <p:nvPr/>
        </p:nvSpPr>
        <p:spPr>
          <a:xfrm>
            <a:off x="4235125" y="7632600"/>
            <a:ext cx="65406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Появляется возможность вернуться к поиску.</a:t>
            </a:r>
            <a:endParaRPr sz="2300"/>
          </a:p>
        </p:txBody>
      </p:sp>
      <p:cxnSp>
        <p:nvCxnSpPr>
          <p:cNvPr id="206" name="Google Shape;206;g297ae2528d3_0_109"/>
          <p:cNvCxnSpPr/>
          <p:nvPr/>
        </p:nvCxnSpPr>
        <p:spPr>
          <a:xfrm>
            <a:off x="10590900" y="7918600"/>
            <a:ext cx="533100" cy="2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7ae2528d3_0_165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97ae2528d3_0_165"/>
          <p:cNvSpPr txBox="1"/>
          <p:nvPr/>
        </p:nvSpPr>
        <p:spPr>
          <a:xfrm>
            <a:off x="588778" y="187250"/>
            <a:ext cx="398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Страница одного товара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3" name="Google Shape;213;g297ae2528d3_0_165"/>
          <p:cNvSpPr txBox="1"/>
          <p:nvPr/>
        </p:nvSpPr>
        <p:spPr>
          <a:xfrm>
            <a:off x="932725" y="2386950"/>
            <a:ext cx="91038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Затем, когда клиент выбрал в каталоге рейс и класс, он попадает на более подробную информацию о билете, ознакамливается с ней.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По кнопке “Продолжить” идет переход на страницу заказа.</a:t>
            </a:r>
            <a:endParaRPr sz="2300"/>
          </a:p>
        </p:txBody>
      </p:sp>
      <p:grpSp>
        <p:nvGrpSpPr>
          <p:cNvPr id="214" name="Google Shape;214;g297ae2528d3_0_165"/>
          <p:cNvGrpSpPr/>
          <p:nvPr/>
        </p:nvGrpSpPr>
        <p:grpSpPr>
          <a:xfrm rot="7424073">
            <a:off x="-1872685" y="3905823"/>
            <a:ext cx="4686902" cy="5215402"/>
            <a:chOff x="13498268" y="4706175"/>
            <a:chExt cx="5704257" cy="6347475"/>
          </a:xfrm>
        </p:grpSpPr>
        <p:sp>
          <p:nvSpPr>
            <p:cNvPr id="215" name="Google Shape;215;g297ae2528d3_0_165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297ae2528d3_0_165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297ae2528d3_0_165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g297ae2528d3_0_165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297ae2528d3_0_165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297ae2528d3_0_165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g297ae2528d3_0_165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297ae2528d3_0_165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g297ae2528d3_0_165"/>
          <p:cNvSpPr txBox="1"/>
          <p:nvPr/>
        </p:nvSpPr>
        <p:spPr>
          <a:xfrm>
            <a:off x="4087963" y="6733000"/>
            <a:ext cx="65406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Вернуться можно на каждый из предыдущих этапов: поиск, выбор рейса (далее это будет наслаиваться).</a:t>
            </a:r>
            <a:endParaRPr sz="2300"/>
          </a:p>
        </p:txBody>
      </p:sp>
      <p:pic>
        <p:nvPicPr>
          <p:cNvPr id="224" name="Google Shape;224;g297ae2528d3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5725" y="879950"/>
            <a:ext cx="6773450" cy="852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g297ae2528d3_0_165"/>
          <p:cNvCxnSpPr/>
          <p:nvPr/>
        </p:nvCxnSpPr>
        <p:spPr>
          <a:xfrm flipH="1" rot="10800000">
            <a:off x="10558425" y="7090775"/>
            <a:ext cx="579000" cy="28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7ae2528d3_0_190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97ae2528d3_0_190"/>
          <p:cNvSpPr txBox="1"/>
          <p:nvPr/>
        </p:nvSpPr>
        <p:spPr>
          <a:xfrm>
            <a:off x="588778" y="187250"/>
            <a:ext cx="398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Страница заказа (1)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32" name="Google Shape;232;g297ae2528d3_0_190"/>
          <p:cNvSpPr txBox="1"/>
          <p:nvPr/>
        </p:nvSpPr>
        <p:spPr>
          <a:xfrm>
            <a:off x="7956425" y="755150"/>
            <a:ext cx="7230600" cy="7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За страницей информации о билете идет первая страница заказа с выбором дополнительных услуг.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У некоторых дополнительных услуг присутствует раскрывающийся список “Выбрать”, который удлиняет блок и позволяет выбрать конкретный подпункт списка: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По нажатию на “Продолжить” происходит переход на вторую страницу заказа.</a:t>
            </a:r>
            <a:endParaRPr sz="2300"/>
          </a:p>
        </p:txBody>
      </p:sp>
      <p:grpSp>
        <p:nvGrpSpPr>
          <p:cNvPr id="233" name="Google Shape;233;g297ae2528d3_0_190"/>
          <p:cNvGrpSpPr/>
          <p:nvPr/>
        </p:nvGrpSpPr>
        <p:grpSpPr>
          <a:xfrm rot="9460605">
            <a:off x="16001982" y="-1016439"/>
            <a:ext cx="4687075" cy="5215595"/>
            <a:chOff x="13498268" y="4706175"/>
            <a:chExt cx="5704257" cy="6347475"/>
          </a:xfrm>
        </p:grpSpPr>
        <p:sp>
          <p:nvSpPr>
            <p:cNvPr id="234" name="Google Shape;234;g297ae2528d3_0_190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297ae2528d3_0_190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297ae2528d3_0_190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297ae2528d3_0_190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297ae2528d3_0_190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297ae2528d3_0_190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297ae2528d3_0_190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297ae2528d3_0_190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2" name="Google Shape;242;g297ae2528d3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75" y="755150"/>
            <a:ext cx="6895014" cy="937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97ae2528d3_0_190"/>
          <p:cNvPicPr preferRelativeResize="0"/>
          <p:nvPr/>
        </p:nvPicPr>
        <p:blipFill rotWithShape="1">
          <a:blip r:embed="rId4">
            <a:alphaModFix/>
          </a:blip>
          <a:srcRect b="2750" l="2089" r="1598" t="35013"/>
          <a:stretch/>
        </p:blipFill>
        <p:spPr>
          <a:xfrm>
            <a:off x="8076675" y="3429000"/>
            <a:ext cx="5549724" cy="2725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297ae2528d3_0_190"/>
          <p:cNvCxnSpPr/>
          <p:nvPr/>
        </p:nvCxnSpPr>
        <p:spPr>
          <a:xfrm>
            <a:off x="7064375" y="3186900"/>
            <a:ext cx="1178700" cy="113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5" name="Google Shape;245;g297ae2528d3_0_190"/>
          <p:cNvPicPr preferRelativeResize="0"/>
          <p:nvPr/>
        </p:nvPicPr>
        <p:blipFill rotWithShape="1">
          <a:blip r:embed="rId5">
            <a:alphaModFix/>
          </a:blip>
          <a:srcRect b="81586" l="0" r="0" t="0"/>
          <a:stretch/>
        </p:blipFill>
        <p:spPr>
          <a:xfrm>
            <a:off x="8173850" y="6389675"/>
            <a:ext cx="723900" cy="3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97ae2528d3_0_190"/>
          <p:cNvPicPr preferRelativeResize="0"/>
          <p:nvPr/>
        </p:nvPicPr>
        <p:blipFill rotWithShape="1">
          <a:blip r:embed="rId5">
            <a:alphaModFix/>
          </a:blip>
          <a:srcRect b="0" l="0" r="0" t="81586"/>
          <a:stretch/>
        </p:blipFill>
        <p:spPr>
          <a:xfrm>
            <a:off x="8173850" y="6806150"/>
            <a:ext cx="723900" cy="34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g297ae2528d3_0_190"/>
          <p:cNvCxnSpPr/>
          <p:nvPr/>
        </p:nvCxnSpPr>
        <p:spPr>
          <a:xfrm>
            <a:off x="7143750" y="5775700"/>
            <a:ext cx="770400" cy="64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g297ae2528d3_0_190"/>
          <p:cNvSpPr txBox="1"/>
          <p:nvPr/>
        </p:nvSpPr>
        <p:spPr>
          <a:xfrm>
            <a:off x="9280775" y="6447700"/>
            <a:ext cx="55497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Переключатели позволяют выбирать и отключать нужные/ненужные услуги.</a:t>
            </a:r>
            <a:endParaRPr sz="2300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7ae2528d3_0_216"/>
          <p:cNvSpPr txBox="1"/>
          <p:nvPr/>
        </p:nvSpPr>
        <p:spPr>
          <a:xfrm>
            <a:off x="17050623" y="309731"/>
            <a:ext cx="9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97ae2528d3_0_216"/>
          <p:cNvSpPr txBox="1"/>
          <p:nvPr/>
        </p:nvSpPr>
        <p:spPr>
          <a:xfrm>
            <a:off x="588778" y="187250"/>
            <a:ext cx="398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4E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Страница заказа (2)</a:t>
            </a:r>
            <a:endParaRPr sz="2000">
              <a:solidFill>
                <a:srgbClr val="2D4E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5" name="Google Shape;255;g297ae2528d3_0_216"/>
          <p:cNvSpPr txBox="1"/>
          <p:nvPr/>
        </p:nvSpPr>
        <p:spPr>
          <a:xfrm>
            <a:off x="7956425" y="755150"/>
            <a:ext cx="7230600" cy="7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На второй странице заказа клиент заполняет свои данные для билета в формы. Количество и содержание форм зависит от выбора в поиске на главной.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Если пассажир сохранен в аккаунте, его поля можно автоматически заполнить, выбрав его в списке.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pSp>
        <p:nvGrpSpPr>
          <p:cNvPr id="256" name="Google Shape;256;g297ae2528d3_0_216"/>
          <p:cNvGrpSpPr/>
          <p:nvPr/>
        </p:nvGrpSpPr>
        <p:grpSpPr>
          <a:xfrm rot="9460605">
            <a:off x="16001982" y="-1016439"/>
            <a:ext cx="4687075" cy="5215595"/>
            <a:chOff x="13498268" y="4706175"/>
            <a:chExt cx="5704257" cy="6347475"/>
          </a:xfrm>
        </p:grpSpPr>
        <p:sp>
          <p:nvSpPr>
            <p:cNvPr id="257" name="Google Shape;257;g297ae2528d3_0_216"/>
            <p:cNvSpPr/>
            <p:nvPr/>
          </p:nvSpPr>
          <p:spPr>
            <a:xfrm>
              <a:off x="17050625" y="8901750"/>
              <a:ext cx="2151900" cy="21519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297ae2528d3_0_216"/>
            <p:cNvSpPr/>
            <p:nvPr/>
          </p:nvSpPr>
          <p:spPr>
            <a:xfrm>
              <a:off x="14272275" y="8284500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g297ae2528d3_0_216"/>
            <p:cNvSpPr/>
            <p:nvPr/>
          </p:nvSpPr>
          <p:spPr>
            <a:xfrm>
              <a:off x="16602093" y="6143775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297ae2528d3_0_216"/>
            <p:cNvSpPr/>
            <p:nvPr/>
          </p:nvSpPr>
          <p:spPr>
            <a:xfrm>
              <a:off x="15288575" y="9743825"/>
              <a:ext cx="906600" cy="906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297ae2528d3_0_216"/>
            <p:cNvSpPr/>
            <p:nvPr/>
          </p:nvSpPr>
          <p:spPr>
            <a:xfrm>
              <a:off x="13498268" y="9419500"/>
              <a:ext cx="415500" cy="4155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297ae2528d3_0_216"/>
            <p:cNvSpPr/>
            <p:nvPr/>
          </p:nvSpPr>
          <p:spPr>
            <a:xfrm>
              <a:off x="16111000" y="7962175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297ae2528d3_0_216"/>
            <p:cNvSpPr/>
            <p:nvPr/>
          </p:nvSpPr>
          <p:spPr>
            <a:xfrm>
              <a:off x="17946900" y="7516500"/>
              <a:ext cx="642600" cy="6426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297ae2528d3_0_216"/>
            <p:cNvSpPr/>
            <p:nvPr/>
          </p:nvSpPr>
          <p:spPr>
            <a:xfrm>
              <a:off x="17341650" y="4706175"/>
              <a:ext cx="1853100" cy="1853100"/>
            </a:xfrm>
            <a:prstGeom prst="ellipse">
              <a:avLst/>
            </a:prstGeom>
            <a:solidFill>
              <a:srgbClr val="2D4EFF"/>
            </a:solidFill>
            <a:ln cap="flat" cmpd="sng" w="9525">
              <a:solidFill>
                <a:srgbClr val="2D4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5" name="Google Shape;265;g297ae2528d3_0_216"/>
          <p:cNvPicPr preferRelativeResize="0"/>
          <p:nvPr/>
        </p:nvPicPr>
        <p:blipFill rotWithShape="1">
          <a:blip r:embed="rId3">
            <a:alphaModFix/>
          </a:blip>
          <a:srcRect b="81586" l="0" r="0" t="0"/>
          <a:stretch/>
        </p:blipFill>
        <p:spPr>
          <a:xfrm>
            <a:off x="7992650" y="4526075"/>
            <a:ext cx="723900" cy="3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97ae2528d3_0_216"/>
          <p:cNvPicPr preferRelativeResize="0"/>
          <p:nvPr/>
        </p:nvPicPr>
        <p:blipFill rotWithShape="1">
          <a:blip r:embed="rId3">
            <a:alphaModFix/>
          </a:blip>
          <a:srcRect b="0" l="0" r="0" t="81586"/>
          <a:stretch/>
        </p:blipFill>
        <p:spPr>
          <a:xfrm>
            <a:off x="7992650" y="4942550"/>
            <a:ext cx="723900" cy="3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97ae2528d3_0_216"/>
          <p:cNvSpPr txBox="1"/>
          <p:nvPr/>
        </p:nvSpPr>
        <p:spPr>
          <a:xfrm>
            <a:off x="9099575" y="4584100"/>
            <a:ext cx="66978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Переключатели позволяют выбрать, сохранять данного пассажира в аккаунте или нет.</a:t>
            </a:r>
            <a:endParaRPr sz="2300"/>
          </a:p>
        </p:txBody>
      </p:sp>
      <p:pic>
        <p:nvPicPr>
          <p:cNvPr id="268" name="Google Shape;268;g297ae2528d3_0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75" y="755150"/>
            <a:ext cx="6087031" cy="9379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g297ae2528d3_0_216"/>
          <p:cNvCxnSpPr>
            <a:endCxn id="266" idx="1"/>
          </p:cNvCxnSpPr>
          <p:nvPr/>
        </p:nvCxnSpPr>
        <p:spPr>
          <a:xfrm>
            <a:off x="5901350" y="4293050"/>
            <a:ext cx="2091300" cy="82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g297ae2528d3_0_216"/>
          <p:cNvCxnSpPr/>
          <p:nvPr/>
        </p:nvCxnSpPr>
        <p:spPr>
          <a:xfrm rot="10800000">
            <a:off x="4676225" y="2198500"/>
            <a:ext cx="3302700" cy="5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1" name="Google Shape;271;g297ae2528d3_0_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3402" y="6845825"/>
            <a:ext cx="2920050" cy="4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97ae2528d3_0_216"/>
          <p:cNvSpPr txBox="1"/>
          <p:nvPr/>
        </p:nvSpPr>
        <p:spPr>
          <a:xfrm>
            <a:off x="8053375" y="5951750"/>
            <a:ext cx="66978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При заполнении поля данными оно приходит в такой вид:</a:t>
            </a:r>
            <a:endParaRPr sz="2300"/>
          </a:p>
        </p:txBody>
      </p:sp>
      <p:cxnSp>
        <p:nvCxnSpPr>
          <p:cNvPr id="273" name="Google Shape;273;g297ae2528d3_0_216"/>
          <p:cNvCxnSpPr>
            <a:endCxn id="271" idx="1"/>
          </p:cNvCxnSpPr>
          <p:nvPr/>
        </p:nvCxnSpPr>
        <p:spPr>
          <a:xfrm>
            <a:off x="5090902" y="4652625"/>
            <a:ext cx="2962500" cy="24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