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9" r:id="rId3"/>
    <p:sldId id="269" r:id="rId4"/>
    <p:sldId id="260" r:id="rId5"/>
    <p:sldId id="261" r:id="rId6"/>
    <p:sldId id="264" r:id="rId7"/>
    <p:sldId id="262" r:id="rId8"/>
    <p:sldId id="268" r:id="rId9"/>
    <p:sldId id="267" r:id="rId10"/>
    <p:sldId id="266" r:id="rId11"/>
    <p:sldId id="263" r:id="rId12"/>
  </p:sldIdLst>
  <p:sldSz cx="12192000" cy="6858000"/>
  <p:notesSz cx="7104063" cy="10234613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F198F86-97AD-B849-9D5F-5124C4C30288}">
          <p14:sldIdLst>
            <p14:sldId id="256"/>
          </p14:sldIdLst>
        </p14:section>
        <p14:section name="DQN" id="{C2FD2A71-A62E-8845-BC3C-79CC8CD522B5}">
          <p14:sldIdLst>
            <p14:sldId id="259"/>
            <p14:sldId id="269"/>
            <p14:sldId id="260"/>
            <p14:sldId id="261"/>
            <p14:sldId id="264"/>
            <p14:sldId id="262"/>
            <p14:sldId id="268"/>
            <p14:sldId id="267"/>
            <p14:sldId id="266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/>
    <p:restoredTop sz="94609"/>
  </p:normalViewPr>
  <p:slideViewPr>
    <p:cSldViewPr snapToGrid="0">
      <p:cViewPr varScale="1">
        <p:scale>
          <a:sx n="107" d="100"/>
          <a:sy n="107" d="100"/>
        </p:scale>
        <p:origin x="5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89F7D09-2043-8CEA-F99D-486E8CB2B97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336322-3845-15F1-6545-22418E6388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CFB8B-0E0A-4CAE-9E0B-B030423A9C13}" type="datetimeFigureOut">
              <a:rPr lang="ko-KR" altLang="en-US" smtClean="0"/>
              <a:t>2025-02-01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FC1848-D40F-ECD1-3AB9-B07CF92B0B1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7D4F2F-6FB0-9AF8-C026-D49F92ABEF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42022-2551-40B9-8CF5-C7603B7BD6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743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kumimoji="1"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3" y="1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4C532EFB-3F34-E140-9196-76654287594B}" type="datetimeFigureOut">
              <a:rPr kumimoji="1" lang="ko-KR" altLang="en-US" smtClean="0"/>
              <a:t>2025-02-01</a:t>
            </a:fld>
            <a:endParaRPr kumimoji="1"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7938"/>
            <a:ext cx="6143625" cy="3455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kumimoji="1" lang="en-US" altLang="ko-KR"/>
              <a:t>Click to edit Master text styles</a:t>
            </a:r>
          </a:p>
          <a:p>
            <a:pPr lvl="1"/>
            <a:r>
              <a:rPr kumimoji="1" lang="en-US" altLang="ko-KR"/>
              <a:t>Second level</a:t>
            </a:r>
          </a:p>
          <a:p>
            <a:pPr lvl="2"/>
            <a:r>
              <a:rPr kumimoji="1" lang="en-US" altLang="ko-KR"/>
              <a:t>Third level</a:t>
            </a:r>
          </a:p>
          <a:p>
            <a:pPr lvl="3"/>
            <a:r>
              <a:rPr kumimoji="1" lang="en-US" altLang="ko-KR"/>
              <a:t>Fourth level</a:t>
            </a:r>
          </a:p>
          <a:p>
            <a:pPr lvl="4"/>
            <a:r>
              <a:rPr kumimoji="1" lang="en-US" altLang="ko-KR"/>
              <a:t>Fifth level</a:t>
            </a:r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8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3" y="9721108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6A46EDCB-9D7A-1E40-95EC-E73CD10892A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1215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6EDCB-9D7A-1E40-95EC-E73CD10892A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03636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6EDCB-9D7A-1E40-95EC-E73CD10892A2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68374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6EDCB-9D7A-1E40-95EC-E73CD10892A2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8723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6EDCB-9D7A-1E40-95EC-E73CD10892A2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608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6EDCB-9D7A-1E40-95EC-E73CD10892A2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1062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+ Issue1 : RL algorithms, on the other hand, must be able to learn from a scaler reward signal that is frequently sparse, noisy and delayed.</a:t>
            </a:r>
          </a:p>
          <a:p>
            <a:r>
              <a:rPr kumimoji="1" lang="en-US" altLang="ko-KR" dirty="0"/>
              <a:t>+ Issue2 : while in RL one typically encounters sequences of highly correlated states</a:t>
            </a:r>
          </a:p>
          <a:p>
            <a:r>
              <a:rPr kumimoji="1" lang="en-US" altLang="ko-KR" dirty="0"/>
              <a:t>+ Issue3 : Problematic for deep learning methods that assume a fixed underlying distribution</a:t>
            </a:r>
          </a:p>
          <a:p>
            <a:endParaRPr kumimoji="1"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6EDCB-9D7A-1E40-95EC-E73CD10892A2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92941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+ Application :  Same method to chess, Go and checkers were less successful. Led to widespread belief that the TD-gammon approach was a special case that only worked in backgammon. (because the stochasticity in the dice roll helps explore the state space and also makes the value function particularly smooth)</a:t>
            </a:r>
          </a:p>
          <a:p>
            <a:r>
              <a:rPr kumimoji="1" lang="en-US" altLang="ko-KR" dirty="0"/>
              <a:t>+ NFQ : NFQ optimizes the sequence of loss function in equation 2, using the RPROP algorithm to update </a:t>
            </a:r>
            <a:r>
              <a:rPr kumimoji="1" lang="en-US" altLang="ko-KR" dirty="0" err="1"/>
              <a:t>th</a:t>
            </a:r>
            <a:r>
              <a:rPr kumimoji="1" lang="en-US" altLang="ko-KR" dirty="0"/>
              <a:t> e parameters of the Q-network</a:t>
            </a:r>
            <a:endParaRPr kumimoji="1"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6EDCB-9D7A-1E40-95EC-E73CD10892A2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95423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235AF-CA1E-8272-F965-B6DD891D1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06270E-8A3D-E7B1-12D3-A283260BA2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62323-030E-8EEC-6E8C-306894B057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+ Goal :  network was not provided with any game-specific information or hand-designed visual features, and was not privy to the internal state of the emulator: it learned from nothing but the video input, the reward and terminal signals, and the set of possible actions</a:t>
            </a:r>
            <a:endParaRPr kumimoji="1"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0A37A-03E2-4120-EC2D-141035034E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6EDCB-9D7A-1E40-95EC-E73CD10892A2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22376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+ Utilizing :  iteration method is totally impractical, because the action-value function is estimated separately for each sequence, without any generalization. Instead, it is common to use a function approximator to estimate the action</a:t>
            </a:r>
            <a:endParaRPr kumimoji="1"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6EDCB-9D7A-1E40-95EC-E73CD10892A2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4178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6851F2-4267-F9E7-530D-8ACBB6283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EBAFEC-0490-918E-D93C-0472325F2F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8D078F-E2F1-962E-4AF6-887FC612E8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+ Model Architecture :</a:t>
            </a:r>
            <a:r>
              <a:rPr kumimoji="1" lang="en-US" altLang="ko-KR" sz="1300" dirty="0"/>
              <a:t>is required to compute the Q-value of each action, resulting in a cost that scales linearly with the number of actions</a:t>
            </a:r>
          </a:p>
          <a:p>
            <a:r>
              <a:rPr kumimoji="1" lang="en-US" altLang="ko-KR" sz="1300" dirty="0"/>
              <a:t>	</a:t>
            </a:r>
            <a:r>
              <a:rPr kumimoji="1" lang="en-US" altLang="ko-KR" dirty="0"/>
              <a:t> Main advantage of this architecture is the ability to compute Q-values for all possible action in a given state with only a single forward pass through the network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+ We now describe the exact architecture used for all seven Atari games. The input to the neural network consists is an 84 × 84 × 4 image produced by </a:t>
            </a:r>
            <a:r>
              <a:rPr kumimoji="1" lang="el-GR" altLang="ko-KR" dirty="0"/>
              <a:t>φ. </a:t>
            </a:r>
            <a:r>
              <a:rPr kumimoji="1" lang="en-US" altLang="ko-KR" dirty="0"/>
              <a:t>The first hidden layer convolves 16 8 × 8 filters with stride 4 with the input image and applies a rectifier nonlinearity [10, 18]. The second hidden layer convolves 32 4 × 4 filters with stride 2, again followed by a rectifier nonlinearity. The final hidden layer is fully-connected and consists of 256 rectifier units. The output layer is a </a:t>
            </a:r>
            <a:r>
              <a:rPr kumimoji="1" lang="en-US" altLang="ko-KR" dirty="0" err="1"/>
              <a:t>fullyconnected</a:t>
            </a:r>
            <a:r>
              <a:rPr kumimoji="1" lang="en-US" altLang="ko-KR" dirty="0"/>
              <a:t> linear layer with a single output for each valid action. The number of valid actions varied between 4 and 18 on the games we considered. We refer to convolutional networks trained with our approach as Deep Q-Networks (DQN).</a:t>
            </a:r>
            <a:endParaRPr kumimoji="1"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9BC0A-48E1-796E-B2BD-1FBC8CA7EE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6EDCB-9D7A-1E40-95EC-E73CD10892A2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91774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327619-D237-3109-190E-260E50AC1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5534D6-EEDE-350E-302C-EB05943C2E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25D68B-A32B-204B-836B-1E67303565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+ Application :  Same method to chess, Go and checkers were less successful. Led to widespread belief that the TD-gammon approach was a special case that only worked in backgammon. (because the stochasticity in the dice roll helps explore the state space and also makes the value function particularly smooth)</a:t>
            </a:r>
          </a:p>
          <a:p>
            <a:r>
              <a:rPr kumimoji="1" lang="en-US" altLang="ko-KR" dirty="0"/>
              <a:t>+ NFQ : NFQ optimizes the sequence of loss function in equation 2, using the RPROP algorithm to update </a:t>
            </a:r>
            <a:r>
              <a:rPr kumimoji="1" lang="en-US" altLang="ko-KR" dirty="0" err="1"/>
              <a:t>th</a:t>
            </a:r>
            <a:r>
              <a:rPr kumimoji="1" lang="en-US" altLang="ko-KR" dirty="0"/>
              <a:t> e parameters of the Q-network</a:t>
            </a:r>
            <a:endParaRPr kumimoji="1"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7C0269-1577-7C77-B1DE-C29F41A8A1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6EDCB-9D7A-1E40-95EC-E73CD10892A2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676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35D9F-90F0-9B32-1CA8-DEF25EA1F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ko-KR"/>
              <a:t>Click to edit Master title style</a:t>
            </a:r>
            <a:endParaRPr kumimoji="1"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8E3137-70B0-1201-3B0D-26BCE5468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ko-KR"/>
              <a:t>Click to edit Master subtitle style</a:t>
            </a:r>
            <a:endParaRPr kumimoji="1"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88EEC-C520-39A0-FA14-C101305F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A308-B8E1-CB47-A415-E3598EC6A3DD}" type="datetimeFigureOut">
              <a:rPr kumimoji="1" lang="ko-KR" altLang="en-US" smtClean="0"/>
              <a:t>2025-02-01</a:t>
            </a:fld>
            <a:endParaRPr kumimoji="1"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E5CEE-9EF2-CA71-7E21-2EF6513B0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EC463-D622-9216-D383-ADFA3F40C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5808-BBC2-8440-820D-B6EC3A0919B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7356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EF17E-97C3-F6F5-2264-D7D9BE9B5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Click to edit Master title style</a:t>
            </a:r>
            <a:endParaRPr kumimoji="1"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9CD478-3F53-2F73-02F1-C9F51A126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ko-KR"/>
              <a:t>Click to edit Master text styles</a:t>
            </a:r>
          </a:p>
          <a:p>
            <a:pPr lvl="1"/>
            <a:r>
              <a:rPr kumimoji="1" lang="en-US" altLang="ko-KR"/>
              <a:t>Second level</a:t>
            </a:r>
          </a:p>
          <a:p>
            <a:pPr lvl="2"/>
            <a:r>
              <a:rPr kumimoji="1" lang="en-US" altLang="ko-KR"/>
              <a:t>Third level</a:t>
            </a:r>
          </a:p>
          <a:p>
            <a:pPr lvl="3"/>
            <a:r>
              <a:rPr kumimoji="1" lang="en-US" altLang="ko-KR"/>
              <a:t>Fourth level</a:t>
            </a:r>
          </a:p>
          <a:p>
            <a:pPr lvl="4"/>
            <a:r>
              <a:rPr kumimoji="1" lang="en-US" altLang="ko-KR"/>
              <a:t>Fifth level</a:t>
            </a:r>
            <a:endParaRPr kumimoji="1"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0099D-C5F6-689C-4380-E8CBCBF0F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A308-B8E1-CB47-A415-E3598EC6A3DD}" type="datetimeFigureOut">
              <a:rPr kumimoji="1" lang="ko-KR" altLang="en-US" smtClean="0"/>
              <a:t>2025-02-01</a:t>
            </a:fld>
            <a:endParaRPr kumimoji="1"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783EC-6CB4-EEB8-666E-222FE75E6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F3F4D-3C64-596B-0D2E-7A654768A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5808-BBC2-8440-820D-B6EC3A0919B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0380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196D34-AED3-6CC5-B8A2-703D038ED1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ko-KR"/>
              <a:t>Click to edit Master title style</a:t>
            </a:r>
            <a:endParaRPr kumimoji="1"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C83D44-6CD7-9EC3-709A-BDD50ED32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ko-KR"/>
              <a:t>Click to edit Master text styles</a:t>
            </a:r>
          </a:p>
          <a:p>
            <a:pPr lvl="1"/>
            <a:r>
              <a:rPr kumimoji="1" lang="en-US" altLang="ko-KR"/>
              <a:t>Second level</a:t>
            </a:r>
          </a:p>
          <a:p>
            <a:pPr lvl="2"/>
            <a:r>
              <a:rPr kumimoji="1" lang="en-US" altLang="ko-KR"/>
              <a:t>Third level</a:t>
            </a:r>
          </a:p>
          <a:p>
            <a:pPr lvl="3"/>
            <a:r>
              <a:rPr kumimoji="1" lang="en-US" altLang="ko-KR"/>
              <a:t>Fourth level</a:t>
            </a:r>
          </a:p>
          <a:p>
            <a:pPr lvl="4"/>
            <a:r>
              <a:rPr kumimoji="1" lang="en-US" altLang="ko-KR"/>
              <a:t>Fifth level</a:t>
            </a:r>
            <a:endParaRPr kumimoji="1"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14621-5CE4-6B6F-BCB3-DA1CA4CA8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A308-B8E1-CB47-A415-E3598EC6A3DD}" type="datetimeFigureOut">
              <a:rPr kumimoji="1" lang="ko-KR" altLang="en-US" smtClean="0"/>
              <a:t>2025-02-01</a:t>
            </a:fld>
            <a:endParaRPr kumimoji="1"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5A558-0F3C-0972-3A86-6B1D64DCA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C38A0-A9AB-F0B9-2C2B-9ADC5F27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5808-BBC2-8440-820D-B6EC3A0919B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10603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A9EAF-8D44-308D-F277-575A9FB24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Click to edit Master title style</a:t>
            </a:r>
            <a:endParaRPr kumimoji="1"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FDD39-775B-7E48-DE5B-6750F86F5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ko-KR"/>
              <a:t>Click to edit Master text styles</a:t>
            </a:r>
          </a:p>
          <a:p>
            <a:pPr lvl="1"/>
            <a:r>
              <a:rPr kumimoji="1" lang="en-US" altLang="ko-KR"/>
              <a:t>Second level</a:t>
            </a:r>
          </a:p>
          <a:p>
            <a:pPr lvl="2"/>
            <a:r>
              <a:rPr kumimoji="1" lang="en-US" altLang="ko-KR"/>
              <a:t>Third level</a:t>
            </a:r>
          </a:p>
          <a:p>
            <a:pPr lvl="3"/>
            <a:r>
              <a:rPr kumimoji="1" lang="en-US" altLang="ko-KR"/>
              <a:t>Fourth level</a:t>
            </a:r>
          </a:p>
          <a:p>
            <a:pPr lvl="4"/>
            <a:r>
              <a:rPr kumimoji="1" lang="en-US" altLang="ko-KR"/>
              <a:t>Fifth level</a:t>
            </a:r>
            <a:endParaRPr kumimoji="1"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9DC2D-8B06-871E-5076-8D4313441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A308-B8E1-CB47-A415-E3598EC6A3DD}" type="datetimeFigureOut">
              <a:rPr kumimoji="1" lang="ko-KR" altLang="en-US" smtClean="0"/>
              <a:t>2025-02-01</a:t>
            </a:fld>
            <a:endParaRPr kumimoji="1"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71958-6151-6718-A18F-1BAABE84B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3B676-8388-7157-2A5F-6C68829FB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5808-BBC2-8440-820D-B6EC3A0919B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959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97156-4BB5-1A23-DC74-FD96784D0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ko-KR"/>
              <a:t>Click to edit Master title style</a:t>
            </a:r>
            <a:endParaRPr kumimoji="1"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097A3-4062-C4E6-477C-432CB2DE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A1B22-6CC0-4B27-EF3E-3F04A9432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A308-B8E1-CB47-A415-E3598EC6A3DD}" type="datetimeFigureOut">
              <a:rPr kumimoji="1" lang="ko-KR" altLang="en-US" smtClean="0"/>
              <a:t>2025-02-01</a:t>
            </a:fld>
            <a:endParaRPr kumimoji="1"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8EEC2-74C5-36A3-ADB0-0214AFEC1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23F02-E0D1-294E-4F54-244465D38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5808-BBC2-8440-820D-B6EC3A0919B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239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BFCFE-1720-F775-4259-4AFFA6EDB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Click to edit Master title style</a:t>
            </a:r>
            <a:endParaRPr kumimoji="1"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0A496-69DB-50BF-C3D5-FD9A5366A3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ko-KR"/>
              <a:t>Click to edit Master text styles</a:t>
            </a:r>
          </a:p>
          <a:p>
            <a:pPr lvl="1"/>
            <a:r>
              <a:rPr kumimoji="1" lang="en-US" altLang="ko-KR"/>
              <a:t>Second level</a:t>
            </a:r>
          </a:p>
          <a:p>
            <a:pPr lvl="2"/>
            <a:r>
              <a:rPr kumimoji="1" lang="en-US" altLang="ko-KR"/>
              <a:t>Third level</a:t>
            </a:r>
          </a:p>
          <a:p>
            <a:pPr lvl="3"/>
            <a:r>
              <a:rPr kumimoji="1" lang="en-US" altLang="ko-KR"/>
              <a:t>Fourth level</a:t>
            </a:r>
          </a:p>
          <a:p>
            <a:pPr lvl="4"/>
            <a:r>
              <a:rPr kumimoji="1" lang="en-US" altLang="ko-KR"/>
              <a:t>Fifth level</a:t>
            </a:r>
            <a:endParaRPr kumimoji="1"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D8B539-6284-25CC-91D6-96D297A56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ko-KR"/>
              <a:t>Click to edit Master text styles</a:t>
            </a:r>
          </a:p>
          <a:p>
            <a:pPr lvl="1"/>
            <a:r>
              <a:rPr kumimoji="1" lang="en-US" altLang="ko-KR"/>
              <a:t>Second level</a:t>
            </a:r>
          </a:p>
          <a:p>
            <a:pPr lvl="2"/>
            <a:r>
              <a:rPr kumimoji="1" lang="en-US" altLang="ko-KR"/>
              <a:t>Third level</a:t>
            </a:r>
          </a:p>
          <a:p>
            <a:pPr lvl="3"/>
            <a:r>
              <a:rPr kumimoji="1" lang="en-US" altLang="ko-KR"/>
              <a:t>Fourth level</a:t>
            </a:r>
          </a:p>
          <a:p>
            <a:pPr lvl="4"/>
            <a:r>
              <a:rPr kumimoji="1" lang="en-US" altLang="ko-KR"/>
              <a:t>Fifth level</a:t>
            </a:r>
            <a:endParaRPr kumimoji="1"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FBAE8-FE2A-9EC9-8A9E-9C53067FB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A308-B8E1-CB47-A415-E3598EC6A3DD}" type="datetimeFigureOut">
              <a:rPr kumimoji="1" lang="ko-KR" altLang="en-US" smtClean="0"/>
              <a:t>2025-02-01</a:t>
            </a:fld>
            <a:endParaRPr kumimoji="1"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46FD8-A2C5-09B9-F1A4-843ED8F24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CFBB0-CEF2-279C-A9F1-3C685202B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5808-BBC2-8440-820D-B6EC3A0919B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5884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61D87-61B3-1D9E-2BF6-36EC27C4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ko-KR"/>
              <a:t>Click to edit Master title style</a:t>
            </a:r>
            <a:endParaRPr kumimoji="1"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04C02-F915-849C-94B1-78B64AC36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66B431-B628-213C-0020-AE7F4C1E2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ko-KR"/>
              <a:t>Click to edit Master text styles</a:t>
            </a:r>
          </a:p>
          <a:p>
            <a:pPr lvl="1"/>
            <a:r>
              <a:rPr kumimoji="1" lang="en-US" altLang="ko-KR"/>
              <a:t>Second level</a:t>
            </a:r>
          </a:p>
          <a:p>
            <a:pPr lvl="2"/>
            <a:r>
              <a:rPr kumimoji="1" lang="en-US" altLang="ko-KR"/>
              <a:t>Third level</a:t>
            </a:r>
          </a:p>
          <a:p>
            <a:pPr lvl="3"/>
            <a:r>
              <a:rPr kumimoji="1" lang="en-US" altLang="ko-KR"/>
              <a:t>Fourth level</a:t>
            </a:r>
          </a:p>
          <a:p>
            <a:pPr lvl="4"/>
            <a:r>
              <a:rPr kumimoji="1" lang="en-US" altLang="ko-KR"/>
              <a:t>Fifth level</a:t>
            </a:r>
            <a:endParaRPr kumimoji="1"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D682D-1DDF-501F-FC5F-ACC54BF16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F8614D-A334-866E-C8EB-3D9BF09A70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ko-KR"/>
              <a:t>Click to edit Master text styles</a:t>
            </a:r>
          </a:p>
          <a:p>
            <a:pPr lvl="1"/>
            <a:r>
              <a:rPr kumimoji="1" lang="en-US" altLang="ko-KR"/>
              <a:t>Second level</a:t>
            </a:r>
          </a:p>
          <a:p>
            <a:pPr lvl="2"/>
            <a:r>
              <a:rPr kumimoji="1" lang="en-US" altLang="ko-KR"/>
              <a:t>Third level</a:t>
            </a:r>
          </a:p>
          <a:p>
            <a:pPr lvl="3"/>
            <a:r>
              <a:rPr kumimoji="1" lang="en-US" altLang="ko-KR"/>
              <a:t>Fourth level</a:t>
            </a:r>
          </a:p>
          <a:p>
            <a:pPr lvl="4"/>
            <a:r>
              <a:rPr kumimoji="1" lang="en-US" altLang="ko-KR"/>
              <a:t>Fifth level</a:t>
            </a:r>
            <a:endParaRPr kumimoji="1"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9E0187-8FAE-3077-D822-2DEB943BC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A308-B8E1-CB47-A415-E3598EC6A3DD}" type="datetimeFigureOut">
              <a:rPr kumimoji="1" lang="ko-KR" altLang="en-US" smtClean="0"/>
              <a:t>2025-02-01</a:t>
            </a:fld>
            <a:endParaRPr kumimoji="1"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8BAFE2-07FB-8251-D121-107D28A6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537FC4-3C9B-A61E-79D5-438503634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5808-BBC2-8440-820D-B6EC3A0919B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0641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587E7-0310-F69D-B09C-A446D9A21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Click to edit Master title style</a:t>
            </a:r>
            <a:endParaRPr kumimoji="1"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C3A41D-1865-4B24-8E26-AAF1B8D09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A308-B8E1-CB47-A415-E3598EC6A3DD}" type="datetimeFigureOut">
              <a:rPr kumimoji="1" lang="ko-KR" altLang="en-US" smtClean="0"/>
              <a:t>2025-02-01</a:t>
            </a:fld>
            <a:endParaRPr kumimoji="1"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B4928-0B5B-B9A3-838B-0195A215D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777FA0-844D-08E6-1AF5-FF128B60A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5808-BBC2-8440-820D-B6EC3A0919B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4441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016859-F33B-0828-C512-467C314CD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A308-B8E1-CB47-A415-E3598EC6A3DD}" type="datetimeFigureOut">
              <a:rPr kumimoji="1" lang="ko-KR" altLang="en-US" smtClean="0"/>
              <a:t>2025-02-01</a:t>
            </a:fld>
            <a:endParaRPr kumimoji="1"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84F969-66DF-F590-2F82-F2C8F93AA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0A1AF-155E-8408-0E98-719BBB1D6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5808-BBC2-8440-820D-B6EC3A0919B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0614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24316-4DD6-3AB0-CB01-338FDB65A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ko-KR"/>
              <a:t>Click to edit Master title style</a:t>
            </a:r>
            <a:endParaRPr kumimoji="1"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F6981-60FA-9D26-5ABC-F6E810A3E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ko-KR"/>
              <a:t>Click to edit Master text styles</a:t>
            </a:r>
          </a:p>
          <a:p>
            <a:pPr lvl="1"/>
            <a:r>
              <a:rPr kumimoji="1" lang="en-US" altLang="ko-KR"/>
              <a:t>Second level</a:t>
            </a:r>
          </a:p>
          <a:p>
            <a:pPr lvl="2"/>
            <a:r>
              <a:rPr kumimoji="1" lang="en-US" altLang="ko-KR"/>
              <a:t>Third level</a:t>
            </a:r>
          </a:p>
          <a:p>
            <a:pPr lvl="3"/>
            <a:r>
              <a:rPr kumimoji="1" lang="en-US" altLang="ko-KR"/>
              <a:t>Fourth level</a:t>
            </a:r>
          </a:p>
          <a:p>
            <a:pPr lvl="4"/>
            <a:r>
              <a:rPr kumimoji="1" lang="en-US" altLang="ko-KR"/>
              <a:t>Fifth level</a:t>
            </a:r>
            <a:endParaRPr kumimoji="1"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ECED0-0BB1-889D-E707-EC91FD886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447A9-CDE5-B41D-64DB-DB15CDA3E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A308-B8E1-CB47-A415-E3598EC6A3DD}" type="datetimeFigureOut">
              <a:rPr kumimoji="1" lang="ko-KR" altLang="en-US" smtClean="0"/>
              <a:t>2025-02-01</a:t>
            </a:fld>
            <a:endParaRPr kumimoji="1"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E865D-C241-2891-8465-978876F3A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6344F-008D-8931-89EE-076D008B0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5808-BBC2-8440-820D-B6EC3A0919B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7383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C2847-3375-C0F9-5074-BD937F9CB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ko-KR"/>
              <a:t>Click to edit Master title style</a:t>
            </a:r>
            <a:endParaRPr kumimoji="1"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EA3E6E-5FB3-E6C4-79BA-B46D6A863D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7C407C-A840-6654-9549-C3CC5E474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3022D-461F-73A2-F85F-BA3F85F1F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A308-B8E1-CB47-A415-E3598EC6A3DD}" type="datetimeFigureOut">
              <a:rPr kumimoji="1" lang="ko-KR" altLang="en-US" smtClean="0"/>
              <a:t>2025-02-01</a:t>
            </a:fld>
            <a:endParaRPr kumimoji="1"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B4D05-A72E-333C-3535-132ABC24C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43331-EB97-A0A7-DF66-B82C1A901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05808-BBC2-8440-820D-B6EC3A0919B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68230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C9CC3D-2BDB-721E-686E-68132DFDD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ko-KR"/>
              <a:t>Click to edit Master title style</a:t>
            </a:r>
            <a:endParaRPr kumimoji="1"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0EE89-38A6-2E50-7B24-AEBC8B3BD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ko-KR"/>
              <a:t>Click to edit Master text styles</a:t>
            </a:r>
          </a:p>
          <a:p>
            <a:pPr lvl="1"/>
            <a:r>
              <a:rPr kumimoji="1" lang="en-US" altLang="ko-KR"/>
              <a:t>Second level</a:t>
            </a:r>
          </a:p>
          <a:p>
            <a:pPr lvl="2"/>
            <a:r>
              <a:rPr kumimoji="1" lang="en-US" altLang="ko-KR"/>
              <a:t>Third level</a:t>
            </a:r>
          </a:p>
          <a:p>
            <a:pPr lvl="3"/>
            <a:r>
              <a:rPr kumimoji="1" lang="en-US" altLang="ko-KR"/>
              <a:t>Fourth level</a:t>
            </a:r>
          </a:p>
          <a:p>
            <a:pPr lvl="4"/>
            <a:r>
              <a:rPr kumimoji="1" lang="en-US" altLang="ko-KR"/>
              <a:t>Fifth level</a:t>
            </a:r>
            <a:endParaRPr kumimoji="1"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9FC3-3FC6-133C-5C55-6146C51B01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79A308-B8E1-CB47-A415-E3598EC6A3DD}" type="datetimeFigureOut">
              <a:rPr kumimoji="1" lang="ko-KR" altLang="en-US" smtClean="0"/>
              <a:t>2025-02-01</a:t>
            </a:fld>
            <a:endParaRPr kumimoji="1"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1541B-DEC4-4266-D220-9FDD8921D3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13955-9947-CCF1-E6DC-034686384D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A05808-BBC2-8440-820D-B6EC3A0919B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197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media" Target="../media/media2.mp4"/><Relationship Id="rId7" Type="http://schemas.openxmlformats.org/officeDocument/2006/relationships/image" Target="../media/image1.jpe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mp4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DEB25-B92F-B376-2D65-4FC7DD970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59468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ko-KR" sz="6000" dirty="0"/>
              <a:t>DQN:</a:t>
            </a:r>
            <a:r>
              <a:rPr kumimoji="1" lang="en-US" altLang="ko-KR" dirty="0"/>
              <a:t> Theory to Scratch</a:t>
            </a:r>
            <a:endParaRPr kumimoji="1"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AE9A2D-2A9D-3B3B-32DE-D8BBF0F60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4732"/>
            <a:ext cx="9144000" cy="853068"/>
          </a:xfrm>
        </p:spPr>
        <p:txBody>
          <a:bodyPr>
            <a:normAutofit lnSpcReduction="10000"/>
          </a:bodyPr>
          <a:lstStyle/>
          <a:p>
            <a:r>
              <a:rPr kumimoji="1" lang="en-US" altLang="ko-KR" dirty="0" err="1"/>
              <a:t>Kyoungin</a:t>
            </a:r>
            <a:r>
              <a:rPr kumimoji="1" lang="en-US" altLang="ko-KR" dirty="0"/>
              <a:t> Baik</a:t>
            </a:r>
          </a:p>
          <a:p>
            <a:r>
              <a:rPr kumimoji="1" lang="en-US" altLang="ko-KR" dirty="0"/>
              <a:t>RLLAB</a:t>
            </a:r>
          </a:p>
          <a:p>
            <a:endParaRPr kumimoji="1" lang="ko-KR" altLang="en-US" dirty="0"/>
          </a:p>
        </p:txBody>
      </p:sp>
      <p:pic>
        <p:nvPicPr>
          <p:cNvPr id="4" name="Picture 6" descr="Brain Outline Vector Art, Icons, and Graphics for Free Download">
            <a:extLst>
              <a:ext uri="{FF2B5EF4-FFF2-40B4-BE49-F238E27FC236}">
                <a16:creationId xmlns:a16="http://schemas.microsoft.com/office/drawing/2014/main" id="{4BCAEB6D-CF0A-E0BA-7DD6-32ADB2544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0109" y="135290"/>
            <a:ext cx="1702594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8A3D827-C5A5-1AE4-BC14-074419C7B6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244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191C5-7AA7-0677-E4C1-81317F70F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C3B40-70E3-926B-6879-BC5886355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Deep Q-Network  (DQN)</a:t>
            </a:r>
            <a:endParaRPr kumimoji="1" lang="ko-KR" altLang="en-US" dirty="0"/>
          </a:p>
        </p:txBody>
      </p:sp>
      <p:pic>
        <p:nvPicPr>
          <p:cNvPr id="4" name="Picture 6" descr="Brain Outline Vector Art, Icons, and Graphics for Free Download">
            <a:extLst>
              <a:ext uri="{FF2B5EF4-FFF2-40B4-BE49-F238E27FC236}">
                <a16:creationId xmlns:a16="http://schemas.microsoft.com/office/drawing/2014/main" id="{F17A580E-42A8-FD96-E03A-445E15FB2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0109" y="135290"/>
            <a:ext cx="1702594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FB4F659-1444-4867-0B3A-5EB3E1B2F8D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99053C46-0AF4-E9BB-3523-EAC673381A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Sell this paper</a:t>
                </a:r>
              </a:p>
              <a:p>
                <a:endParaRPr lang="en-US" altLang="ko-KR" dirty="0"/>
              </a:p>
              <a:p>
                <a:pPr lvl="1"/>
                <a:r>
                  <a:rPr lang="en-US" altLang="ko-KR" sz="1800" dirty="0"/>
                  <a:t>Agent only observes images of the current screen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800" dirty="0"/>
                  <a:t>(game score)</a:t>
                </a:r>
              </a:p>
              <a:p>
                <a:pPr marL="914400" lvl="2" indent="0">
                  <a:buNone/>
                </a:pPr>
                <a:r>
                  <a:rPr lang="en-US" altLang="ko-KR" sz="1600" dirty="0"/>
                  <a:t>Without,</a:t>
                </a:r>
              </a:p>
              <a:p>
                <a:pPr lvl="3"/>
                <a:r>
                  <a:rPr lang="en-US" altLang="ko-KR" sz="1400" dirty="0"/>
                  <a:t>Emulator’s internal state</a:t>
                </a:r>
              </a:p>
              <a:p>
                <a:pPr lvl="3"/>
                <a:r>
                  <a:rPr lang="en-US" altLang="ko-KR" sz="1400" dirty="0"/>
                  <a:t>Direct feedback from actions</a:t>
                </a:r>
              </a:p>
              <a:p>
                <a:pPr lvl="3"/>
                <a:r>
                  <a:rPr lang="en-US" altLang="ko-KR" sz="1400" dirty="0"/>
                  <a:t>POMDP</a:t>
                </a:r>
              </a:p>
              <a:p>
                <a:pPr marL="1371600" lvl="3" indent="0">
                  <a:buNone/>
                </a:pPr>
                <a:endParaRPr lang="en-US" altLang="ko-KR" sz="1400" dirty="0"/>
              </a:p>
              <a:p>
                <a:pPr lvl="1"/>
                <a:r>
                  <a:rPr lang="en-US" altLang="ko-KR" sz="1800" dirty="0"/>
                  <a:t>Assumption</a:t>
                </a:r>
              </a:p>
              <a:p>
                <a:pPr lvl="2"/>
                <a:r>
                  <a:rPr lang="en-US" altLang="ko-KR" sz="1600" dirty="0"/>
                  <a:t>(standard) Emulator will terminate in a finite number of time-steps (finite MDP)</a:t>
                </a:r>
              </a:p>
              <a:p>
                <a:pPr lvl="2"/>
                <a:r>
                  <a:rPr lang="en-US" altLang="ko-KR" sz="1600" dirty="0"/>
                  <a:t>(standard) Future reward are discounted by a factor of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sz="1600" dirty="0"/>
                  <a:t> per time-step</a:t>
                </a:r>
              </a:p>
              <a:p>
                <a:pPr lvl="3"/>
                <a:endParaRPr lang="en-US" altLang="ko-KR" dirty="0"/>
              </a:p>
              <a:p>
                <a:pPr lvl="3"/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99053C46-0AF4-E9BB-3523-EAC673381A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8446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56778-87FA-243B-0C73-6D560806E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499B8-95F9-DBE1-0C3C-50E57138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Deep Q-Network  (DQN)</a:t>
            </a:r>
            <a:endParaRPr kumimoji="1" lang="ko-KR" altLang="en-US" dirty="0"/>
          </a:p>
        </p:txBody>
      </p:sp>
      <p:pic>
        <p:nvPicPr>
          <p:cNvPr id="4" name="Picture 6" descr="Brain Outline Vector Art, Icons, and Graphics for Free Download">
            <a:extLst>
              <a:ext uri="{FF2B5EF4-FFF2-40B4-BE49-F238E27FC236}">
                <a16:creationId xmlns:a16="http://schemas.microsoft.com/office/drawing/2014/main" id="{9469786F-E2F2-E027-368C-5CFB32179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0109" y="135290"/>
            <a:ext cx="1702594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82B9397-A14B-4114-1E11-21A4DD0EF4A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EF0AF00-F2C2-A077-9A1D-07791BB4E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Experiments: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3" name="video.mp4">
            <a:hlinkClick r:id="" action="ppaction://media"/>
            <a:extLst>
              <a:ext uri="{FF2B5EF4-FFF2-40B4-BE49-F238E27FC236}">
                <a16:creationId xmlns:a16="http://schemas.microsoft.com/office/drawing/2014/main" id="{0F9FE845-1788-BB9B-C83C-C405A05F884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997821" y="2988594"/>
            <a:ext cx="4013449" cy="26756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E27394-FFE4-BDFA-3F1D-FB27EE7EC1F8}"/>
              </a:ext>
            </a:extLst>
          </p:cNvPr>
          <p:cNvSpPr txBox="1"/>
          <p:nvPr/>
        </p:nvSpPr>
        <p:spPr>
          <a:xfrm>
            <a:off x="3441702" y="5799163"/>
            <a:ext cx="61129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https</a:t>
            </a:r>
            <a:r>
              <a:rPr lang="ko-KR" altLang="en-US" sz="1400" dirty="0"/>
              <a:t>://</a:t>
            </a:r>
            <a:r>
              <a:rPr lang="ko-KR" altLang="en-US" sz="1400" dirty="0" err="1"/>
              <a:t>github.com</a:t>
            </a:r>
            <a:r>
              <a:rPr lang="ko-KR" altLang="en-US" sz="1400" dirty="0"/>
              <a:t>/exaFLOPs26/</a:t>
            </a:r>
            <a:r>
              <a:rPr lang="ko-KR" altLang="en-US" sz="1400" dirty="0" err="1"/>
              <a:t>Scratch</a:t>
            </a:r>
            <a:r>
              <a:rPr lang="ko-KR" altLang="en-US" sz="1400" dirty="0"/>
              <a:t>/</a:t>
            </a:r>
            <a:r>
              <a:rPr lang="ko-KR" altLang="en-US" sz="1400" dirty="0" err="1"/>
              <a:t>tree</a:t>
            </a:r>
            <a:r>
              <a:rPr lang="ko-KR" altLang="en-US" sz="1400" dirty="0"/>
              <a:t>/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/DQN</a:t>
            </a:r>
          </a:p>
        </p:txBody>
      </p:sp>
      <p:pic>
        <p:nvPicPr>
          <p:cNvPr id="6" name="video_mountaincar">
            <a:hlinkClick r:id="" action="ppaction://media"/>
            <a:extLst>
              <a:ext uri="{FF2B5EF4-FFF2-40B4-BE49-F238E27FC236}">
                <a16:creationId xmlns:a16="http://schemas.microsoft.com/office/drawing/2014/main" id="{D9CF4A86-0B60-96B9-1D3C-45F25C9C927D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386660" y="2569624"/>
            <a:ext cx="4013449" cy="267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09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696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8586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3FE37D-51FA-AAD8-164B-5CFEC3997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4F333-F29C-5A1D-49B3-8BE9734D6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Deep Q-Network  (DQN)</a:t>
            </a:r>
            <a:endParaRPr kumimoji="1" lang="ko-KR" alt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DCE33D0-5C28-223B-57A3-1B874C0BD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23942" y="1862490"/>
            <a:ext cx="5810062" cy="3296489"/>
          </a:xfrm>
          <a:prstGeom prst="rect">
            <a:avLst/>
          </a:prstGeom>
        </p:spPr>
      </p:pic>
      <p:pic>
        <p:nvPicPr>
          <p:cNvPr id="4" name="Picture 6" descr="Brain Outline Vector Art, Icons, and Graphics for Free Download">
            <a:extLst>
              <a:ext uri="{FF2B5EF4-FFF2-40B4-BE49-F238E27FC236}">
                <a16:creationId xmlns:a16="http://schemas.microsoft.com/office/drawing/2014/main" id="{4ECFEE79-BB78-D89B-5C9C-F703AAF28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0109" y="135290"/>
            <a:ext cx="1702594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23D7510-13A4-DDD2-810E-72768A8A558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9250B0-5EF3-8ACA-785A-E7A4DE2C32E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6081"/>
          <a:stretch/>
        </p:blipFill>
        <p:spPr>
          <a:xfrm>
            <a:off x="154460" y="1690688"/>
            <a:ext cx="5715022" cy="406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102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B4768-8EC9-ADC9-C67A-6FE40589A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A02F-3F37-B9DF-B1D9-5B0F86963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Deep Q-Network  (DQN)</a:t>
            </a:r>
            <a:endParaRPr kumimoji="1" lang="ko-KR" altLang="en-US" dirty="0"/>
          </a:p>
        </p:txBody>
      </p:sp>
      <p:pic>
        <p:nvPicPr>
          <p:cNvPr id="4" name="Picture 6" descr="Brain Outline Vector Art, Icons, and Graphics for Free Download">
            <a:extLst>
              <a:ext uri="{FF2B5EF4-FFF2-40B4-BE49-F238E27FC236}">
                <a16:creationId xmlns:a16="http://schemas.microsoft.com/office/drawing/2014/main" id="{DB23A2A5-DC40-42F0-2A52-AC3A5D76D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0109" y="135290"/>
            <a:ext cx="1702594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6E13812-59F9-5594-9C19-9B7E86DA980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5435A1-77B7-811D-156E-EC14919C56B4}"/>
              </a:ext>
            </a:extLst>
          </p:cNvPr>
          <p:cNvGrpSpPr/>
          <p:nvPr/>
        </p:nvGrpSpPr>
        <p:grpSpPr>
          <a:xfrm>
            <a:off x="533399" y="1920523"/>
            <a:ext cx="5638801" cy="4231839"/>
            <a:chOff x="677333" y="1815704"/>
            <a:chExt cx="7276850" cy="483561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52843CC-07F5-7B43-FF4D-1612F375E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0165" y="1815704"/>
              <a:ext cx="6988865" cy="132556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AF1C1CF-D4E4-9D82-2692-F9E41C427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7333" y="3262620"/>
              <a:ext cx="7276850" cy="3388702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3F3C9A5-3E92-74D9-82F0-EB9B41AB1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3764" y="5342987"/>
            <a:ext cx="6599370" cy="134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596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83C8A-C89C-9D25-330F-A42F8A809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A3D31-F22B-5202-B915-1B504D572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Deep Q-Network  (DQN)</a:t>
            </a:r>
            <a:endParaRPr kumimoji="1" lang="ko-KR" altLang="en-US" dirty="0"/>
          </a:p>
        </p:txBody>
      </p:sp>
      <p:pic>
        <p:nvPicPr>
          <p:cNvPr id="4" name="Picture 6" descr="Brain Outline Vector Art, Icons, and Graphics for Free Download">
            <a:extLst>
              <a:ext uri="{FF2B5EF4-FFF2-40B4-BE49-F238E27FC236}">
                <a16:creationId xmlns:a16="http://schemas.microsoft.com/office/drawing/2014/main" id="{C2632F66-A71D-9901-B075-247D17951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0109" y="135290"/>
            <a:ext cx="1702594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21FBC42-4C1F-B924-7A12-0A4F9FCCF5F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5382D0-A3A0-D998-0F9A-673259D82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Problem formulation:</a:t>
            </a:r>
          </a:p>
          <a:p>
            <a:pPr marL="0" indent="0" algn="ctr">
              <a:buNone/>
            </a:pPr>
            <a:r>
              <a:rPr lang="en-US" altLang="ko-KR" sz="1800" i="1" dirty="0"/>
              <a:t>Reinforcement Learning presents several challenges from a </a:t>
            </a:r>
            <a:r>
              <a:rPr lang="en-US" altLang="ko-KR" sz="1800" i="1" u="sng" dirty="0"/>
              <a:t>deep learning perspective</a:t>
            </a:r>
          </a:p>
          <a:p>
            <a:pPr marL="0" indent="0" algn="ctr">
              <a:buNone/>
            </a:pPr>
            <a:endParaRPr lang="en-US" altLang="ko-KR" sz="1800" i="1" dirty="0"/>
          </a:p>
          <a:p>
            <a:pPr marL="0" indent="0" algn="ctr">
              <a:buNone/>
            </a:pPr>
            <a:endParaRPr lang="en-US" altLang="ko-KR" sz="1800" i="1" dirty="0"/>
          </a:p>
          <a:p>
            <a:pPr marL="0" indent="0" algn="ctr">
              <a:buNone/>
            </a:pPr>
            <a:endParaRPr lang="en-US" altLang="ko-KR" sz="1800" i="1" dirty="0"/>
          </a:p>
          <a:p>
            <a:pPr marL="0" indent="0" algn="ctr">
              <a:buNone/>
            </a:pPr>
            <a:r>
              <a:rPr lang="en-US" altLang="ko-KR" sz="1800" i="1" dirty="0"/>
              <a:t>Issue 1: Most deep learning applications require large amounts of labelled training data</a:t>
            </a:r>
          </a:p>
          <a:p>
            <a:pPr marL="0" indent="0" algn="ctr">
              <a:buNone/>
            </a:pPr>
            <a:r>
              <a:rPr lang="en-US" altLang="ko-KR" sz="1800" i="1" dirty="0"/>
              <a:t>Issue 2: Most deep learning algorithm assume the data samples to be </a:t>
            </a:r>
            <a:r>
              <a:rPr lang="en-US" altLang="ko-KR" sz="1800" i="1" dirty="0" err="1"/>
              <a:t>i.i.d</a:t>
            </a:r>
            <a:endParaRPr lang="en-US" altLang="ko-KR" sz="1800" i="1" dirty="0"/>
          </a:p>
          <a:p>
            <a:pPr marL="0" indent="0" algn="ctr">
              <a:buNone/>
            </a:pPr>
            <a:r>
              <a:rPr lang="en-US" altLang="ko-KR" sz="1800" i="1" dirty="0"/>
              <a:t>Issue 3: Distribution shift</a:t>
            </a:r>
          </a:p>
        </p:txBody>
      </p:sp>
    </p:spTree>
    <p:extLst>
      <p:ext uri="{BB962C8B-B14F-4D97-AF65-F5344CB8AC3E}">
        <p14:creationId xmlns:p14="http://schemas.microsoft.com/office/powerpoint/2010/main" val="1059057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E120F8-4BED-17AA-F266-0129A1628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30955-5EF5-9495-75BF-17E4360C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Deep Q-Network  (DQN)</a:t>
            </a:r>
            <a:endParaRPr kumimoji="1" lang="ko-KR" altLang="en-US" dirty="0"/>
          </a:p>
        </p:txBody>
      </p:sp>
      <p:pic>
        <p:nvPicPr>
          <p:cNvPr id="4" name="Picture 6" descr="Brain Outline Vector Art, Icons, and Graphics for Free Download">
            <a:extLst>
              <a:ext uri="{FF2B5EF4-FFF2-40B4-BE49-F238E27FC236}">
                <a16:creationId xmlns:a16="http://schemas.microsoft.com/office/drawing/2014/main" id="{C564DE58-9CFB-B349-9270-64CF570AB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0109" y="135290"/>
            <a:ext cx="1702594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D212E51-F594-209B-201B-9AAC38849BA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D217AFD-1B36-BFF4-D66D-20E9839CB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Related Research:</a:t>
            </a:r>
          </a:p>
          <a:p>
            <a:pPr marL="0" indent="0">
              <a:buNone/>
            </a:pPr>
            <a:endParaRPr lang="en-US" altLang="ko-KR" dirty="0"/>
          </a:p>
          <a:p>
            <a:pPr lvl="1"/>
            <a:r>
              <a:rPr lang="en-US" altLang="ko-KR" sz="1800" dirty="0"/>
              <a:t>TD-gammon</a:t>
            </a:r>
          </a:p>
          <a:p>
            <a:pPr lvl="2"/>
            <a:r>
              <a:rPr lang="en-US" altLang="ko-KR" sz="1600" dirty="0"/>
              <a:t>Application is limited	</a:t>
            </a:r>
          </a:p>
          <a:p>
            <a:pPr lvl="1"/>
            <a:r>
              <a:rPr lang="en-US" altLang="ko-KR" sz="1800" dirty="0"/>
              <a:t>Combining </a:t>
            </a:r>
            <a:r>
              <a:rPr lang="en-US" altLang="ko-KR" sz="1800" u="sng" dirty="0"/>
              <a:t>model-free RL </a:t>
            </a:r>
            <a:r>
              <a:rPr lang="en-US" altLang="ko-KR" sz="1800" dirty="0"/>
              <a:t>with </a:t>
            </a:r>
            <a:r>
              <a:rPr lang="en-US" altLang="ko-KR" sz="1800" u="sng" dirty="0"/>
              <a:t>non-linear function approximators</a:t>
            </a:r>
            <a:r>
              <a:rPr lang="en-US" altLang="ko-KR" sz="1800" dirty="0"/>
              <a:t>, or indeed with </a:t>
            </a:r>
            <a:r>
              <a:rPr lang="en-US" altLang="ko-KR" sz="1800" u="sng" dirty="0"/>
              <a:t>off-policy </a:t>
            </a:r>
            <a:r>
              <a:rPr lang="en-US" altLang="ko-KR" sz="1800" dirty="0"/>
              <a:t>learning could cause the </a:t>
            </a:r>
            <a:r>
              <a:rPr lang="en-US" altLang="ko-KR" sz="1800" dirty="0">
                <a:solidFill>
                  <a:srgbClr val="FF0000"/>
                </a:solidFill>
              </a:rPr>
              <a:t>Q-network to diverge</a:t>
            </a:r>
            <a:r>
              <a:rPr lang="en-US" altLang="ko-KR" sz="1800" dirty="0"/>
              <a:t>.</a:t>
            </a:r>
          </a:p>
          <a:p>
            <a:pPr lvl="1"/>
            <a:r>
              <a:rPr lang="en-US" altLang="ko-KR" sz="1800" dirty="0"/>
              <a:t>Deep learning RL until now,,,</a:t>
            </a:r>
          </a:p>
          <a:p>
            <a:pPr lvl="2"/>
            <a:r>
              <a:rPr lang="en-US" altLang="ko-KR" sz="1400" dirty="0"/>
              <a:t>Converge when evaluating a fixed policy with a nonlinear function approximator</a:t>
            </a:r>
          </a:p>
          <a:p>
            <a:pPr lvl="2"/>
            <a:r>
              <a:rPr lang="en-US" altLang="ko-KR" sz="1400" dirty="0"/>
              <a:t>Learning control policy with linear function approximation using a restricted variant of Q-learning</a:t>
            </a:r>
          </a:p>
          <a:p>
            <a:pPr lvl="2"/>
            <a:r>
              <a:rPr lang="en-US" altLang="ko-KR" sz="1400" dirty="0"/>
              <a:t>Neural Fitted Q-learning (NFQ): batch update, not end-to-end</a:t>
            </a:r>
          </a:p>
          <a:p>
            <a:pPr lvl="2"/>
            <a:r>
              <a:rPr lang="en-US" altLang="ko-KR" sz="1400" dirty="0"/>
              <a:t>Not yet been extended to nonlinear control…</a:t>
            </a:r>
          </a:p>
          <a:p>
            <a:pPr lvl="2"/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513480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680FA-EEFE-ED39-22A1-6FC037624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6FEC5-149B-2556-39DD-DD5FE52ED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Deep Q-Network  (DQN)</a:t>
            </a:r>
            <a:endParaRPr kumimoji="1" lang="ko-KR" altLang="en-US" dirty="0"/>
          </a:p>
        </p:txBody>
      </p:sp>
      <p:pic>
        <p:nvPicPr>
          <p:cNvPr id="4" name="Picture 6" descr="Brain Outline Vector Art, Icons, and Graphics for Free Download">
            <a:extLst>
              <a:ext uri="{FF2B5EF4-FFF2-40B4-BE49-F238E27FC236}">
                <a16:creationId xmlns:a16="http://schemas.microsoft.com/office/drawing/2014/main" id="{B3CB3FE0-2E78-E5B2-1381-AEA3C25EC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0109" y="135290"/>
            <a:ext cx="1702594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71FAA96-89C5-1247-705C-C38C68C4B4B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29C972E-5180-5AA0-B1CC-67D47A15A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Goal: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2400" i="1" dirty="0"/>
              <a:t>Create a </a:t>
            </a:r>
            <a:r>
              <a:rPr lang="en-US" altLang="ko-KR" sz="2400" i="1" u="sng" dirty="0"/>
              <a:t>single neural network agent </a:t>
            </a:r>
          </a:p>
          <a:p>
            <a:pPr marL="0" indent="0" algn="ctr">
              <a:buNone/>
            </a:pPr>
            <a:r>
              <a:rPr lang="en-US" altLang="ko-KR" sz="2400" i="1" dirty="0"/>
              <a:t>learning </a:t>
            </a:r>
            <a:r>
              <a:rPr lang="en-US" altLang="ko-KR" sz="2400" i="1" u="sng" dirty="0"/>
              <a:t>directly on RGB images</a:t>
            </a:r>
            <a:r>
              <a:rPr lang="en-US" altLang="ko-KR" sz="2400" i="1" dirty="0"/>
              <a:t> </a:t>
            </a:r>
            <a:r>
              <a:rPr lang="en-US" altLang="ko-KR" sz="2400" i="1" u="sng" dirty="0"/>
              <a:t>using SGD </a:t>
            </a:r>
          </a:p>
          <a:p>
            <a:pPr marL="0" indent="0" algn="ctr">
              <a:buNone/>
            </a:pPr>
            <a:r>
              <a:rPr lang="en-US" altLang="ko-KR" sz="2400" i="1" dirty="0"/>
              <a:t>able to successfully learn to play as </a:t>
            </a:r>
            <a:r>
              <a:rPr lang="en-US" altLang="ko-KR" sz="2400" i="1" u="sng" dirty="0"/>
              <a:t>many of the games </a:t>
            </a:r>
            <a:r>
              <a:rPr lang="en-US" altLang="ko-KR" sz="2400" i="1" dirty="0"/>
              <a:t>as possible</a:t>
            </a:r>
          </a:p>
        </p:txBody>
      </p:sp>
    </p:spTree>
    <p:extLst>
      <p:ext uri="{BB962C8B-B14F-4D97-AF65-F5344CB8AC3E}">
        <p14:creationId xmlns:p14="http://schemas.microsoft.com/office/powerpoint/2010/main" val="1132204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84278C-8DB0-FB44-3CB4-9D0E47420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4BB9-2C27-1A11-7011-81C017342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Deep Q-Network  (DQN)</a:t>
            </a:r>
            <a:endParaRPr kumimoji="1" lang="ko-KR" altLang="en-US" dirty="0"/>
          </a:p>
        </p:txBody>
      </p:sp>
      <p:pic>
        <p:nvPicPr>
          <p:cNvPr id="4" name="Picture 6" descr="Brain Outline Vector Art, Icons, and Graphics for Free Download">
            <a:extLst>
              <a:ext uri="{FF2B5EF4-FFF2-40B4-BE49-F238E27FC236}">
                <a16:creationId xmlns:a16="http://schemas.microsoft.com/office/drawing/2014/main" id="{CF288F07-A32E-BC25-DBE6-92BC20EBF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0109" y="135290"/>
            <a:ext cx="1702594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88CC7C6-A299-83F3-1EDE-256958F78D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CBE8F969-5467-378B-F658-B0E947B670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Approach:</a:t>
                </a:r>
              </a:p>
              <a:p>
                <a:pPr lvl="1"/>
                <a:r>
                  <a:rPr lang="en-US" altLang="ko-KR" sz="1800" dirty="0"/>
                  <a:t>Use an </a:t>
                </a:r>
                <a:r>
                  <a:rPr lang="en-US" altLang="ko-KR" sz="1800" u="sng" dirty="0"/>
                  <a:t>experience replay mechanism (Randomization over data)</a:t>
                </a:r>
              </a:p>
              <a:p>
                <a:pPr lvl="2"/>
                <a:r>
                  <a:rPr lang="en-US" altLang="ko-KR" sz="1400" dirty="0"/>
                  <a:t>Removing correlations in the observation sequence </a:t>
                </a:r>
              </a:p>
              <a:p>
                <a:pPr lvl="2"/>
                <a:r>
                  <a:rPr lang="en-US" altLang="ko-KR" sz="1400" dirty="0"/>
                  <a:t>Smoothing over changes in the data distribution</a:t>
                </a:r>
              </a:p>
              <a:p>
                <a:pPr lvl="2"/>
                <a:endParaRPr lang="en-US" altLang="ko-KR" sz="1400" dirty="0"/>
              </a:p>
              <a:p>
                <a:pPr lvl="1"/>
                <a:r>
                  <a:rPr lang="en-US" altLang="ko-KR" sz="1800" dirty="0"/>
                  <a:t>Utilizing </a:t>
                </a:r>
                <a:r>
                  <a:rPr lang="en-US" altLang="ko-KR" sz="1800" i="1" dirty="0"/>
                  <a:t>Bellman’s equation </a:t>
                </a:r>
                <a:r>
                  <a:rPr lang="en-US" altLang="ko-KR" sz="1800" dirty="0"/>
                  <a:t>to Q-Network (</a:t>
                </a:r>
                <a:r>
                  <a:rPr lang="en-US" altLang="ko-KR" sz="1800" u="sng" dirty="0"/>
                  <a:t>variant of the Q-learning algorithm</a:t>
                </a:r>
                <a:r>
                  <a:rPr lang="en-US" altLang="ko-KR" sz="1800" dirty="0"/>
                  <a:t>, w/ SGD to update weights)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p>
                          <m:sSup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~ℇ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func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sz="1400" i="1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US" altLang="ko-K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(∙)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14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m:rPr>
                                <m:sty m:val="p"/>
                              </m:rP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  <m:r>
                              <a:rPr lang="en-US" altLang="ko-KR" sz="1400" b="0" i="1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altLang="ko-KR" sz="1400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1400" i="1" dirty="0"/>
                  <a:t>   </a:t>
                </a:r>
                <a:r>
                  <a:rPr lang="en-US" altLang="ko-KR" sz="1400" dirty="0"/>
                  <a:t>(</a:t>
                </a:r>
                <a:r>
                  <a:rPr lang="en-US" altLang="ko-KR" sz="1400" dirty="0" err="1"/>
                  <a:t>y</a:t>
                </a:r>
                <a:r>
                  <a:rPr lang="en-US" altLang="ko-KR" sz="1400" baseline="-25000" dirty="0" err="1"/>
                  <a:t>i</a:t>
                </a:r>
                <a:r>
                  <a:rPr lang="en-US" altLang="ko-KR" sz="1400" dirty="0"/>
                  <a:t> = Q*(</a:t>
                </a:r>
                <a:r>
                  <a:rPr lang="en-US" altLang="ko-KR" sz="1400" dirty="0" err="1"/>
                  <a:t>s,a</a:t>
                </a:r>
                <a:r>
                  <a:rPr lang="en-US" altLang="ko-KR" sz="1400" dirty="0"/>
                  <a:t>) is the target for iteration </a:t>
                </a:r>
                <a:r>
                  <a:rPr lang="en-US" altLang="ko-KR" sz="1400" dirty="0" err="1"/>
                  <a:t>i</a:t>
                </a:r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ko-KR" sz="1400" dirty="0"/>
                  <a:t>(</a:t>
                </a:r>
                <a:r>
                  <a:rPr lang="en-US" altLang="ko-KR" sz="1400" dirty="0" err="1"/>
                  <a:t>s,a</a:t>
                </a:r>
                <a:r>
                  <a:rPr lang="en-US" altLang="ko-KR" sz="1400" dirty="0"/>
                  <a:t>) : behavior distribution)</a:t>
                </a:r>
              </a:p>
              <a:p>
                <a:pPr lvl="2"/>
                <a:r>
                  <a:rPr lang="en-US" altLang="ko-KR" sz="1400" dirty="0"/>
                  <a:t>Adjust Q towards target values that are only periodically updated, thereby reducing correlations with the target</a:t>
                </a:r>
              </a:p>
              <a:p>
                <a:pPr lvl="3"/>
                <a:r>
                  <a:rPr lang="en-US" altLang="ko-KR" sz="1000" dirty="0"/>
                  <a:t>Familiar to Q-learning Algorithm</a:t>
                </a:r>
              </a:p>
              <a:p>
                <a:pPr lvl="3"/>
                <a:r>
                  <a:rPr lang="en-US" altLang="ko-KR" sz="1000" dirty="0"/>
                  <a:t>Model-free ( solves RL task directly using samples from the emulator, without explicitly constructing an estimate of it)</a:t>
                </a:r>
              </a:p>
              <a:p>
                <a:pPr lvl="3"/>
                <a:r>
                  <a:rPr lang="en-US" altLang="ko-KR" sz="1000" dirty="0"/>
                  <a:t>Off-policy</a:t>
                </a:r>
              </a:p>
              <a:p>
                <a:pPr lvl="3"/>
                <a:r>
                  <a:rPr lang="en-US" altLang="ko-KR" sz="1000" dirty="0"/>
                  <a:t>Greedy strategy on behavior distribution</a:t>
                </a:r>
              </a:p>
              <a:p>
                <a:pPr lvl="1"/>
                <a:r>
                  <a:rPr lang="en-US" altLang="ko-KR" sz="1800" u="sng" dirty="0"/>
                  <a:t>CNN</a:t>
                </a:r>
                <a:r>
                  <a:rPr lang="en-US" altLang="ko-KR" sz="1800" dirty="0"/>
                  <a:t> to learn successful control policies from raw video data in complex RL environments</a:t>
                </a:r>
                <a:endParaRPr lang="en-US" altLang="ko-KR" sz="1400" dirty="0"/>
              </a:p>
              <a:p>
                <a:pPr lvl="1"/>
                <a:endParaRPr lang="en-US" altLang="ko-KR" sz="1800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CBE8F969-5467-378B-F658-B0E947B670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1290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EBEA3-B689-04ED-8761-5935A619F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8298B-5A3A-30BF-E408-929058C12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Deep Q-Network  (DQN)</a:t>
            </a:r>
            <a:endParaRPr kumimoji="1" lang="ko-KR" altLang="en-US" dirty="0"/>
          </a:p>
        </p:txBody>
      </p:sp>
      <p:pic>
        <p:nvPicPr>
          <p:cNvPr id="4" name="Picture 6" descr="Brain Outline Vector Art, Icons, and Graphics for Free Download">
            <a:extLst>
              <a:ext uri="{FF2B5EF4-FFF2-40B4-BE49-F238E27FC236}">
                <a16:creationId xmlns:a16="http://schemas.microsoft.com/office/drawing/2014/main" id="{1EF02A66-BFC2-C23E-666B-657207AD6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0109" y="135290"/>
            <a:ext cx="1702594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43C455D-2B90-AAC6-5234-4A659A1437B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72A0880-624F-92D0-1237-A73A6891A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Algorithm:</a:t>
            </a:r>
          </a:p>
          <a:p>
            <a:pPr lvl="2"/>
            <a:endParaRPr lang="en-US" altLang="ko-KR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1F2102-F00B-6987-9C1D-CFA0C0CF4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733" y="2407073"/>
            <a:ext cx="7772400" cy="40233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AF4293-858B-1ADD-D263-C7D630BF7787}"/>
                  </a:ext>
                </a:extLst>
              </p:cNvPr>
              <p:cNvSpPr txBox="1"/>
              <p:nvPr/>
            </p:nvSpPr>
            <p:spPr>
              <a:xfrm>
                <a:off x="8779933" y="2525752"/>
                <a:ext cx="2573867" cy="107721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>
                    <a:highlight>
                      <a:srgbClr val="FFFF00"/>
                    </a:highlight>
                  </a:rPr>
                  <a:t>+</a:t>
                </a:r>
                <a:r>
                  <a:rPr kumimoji="1" lang="en-US" altLang="ko-KR" sz="1200" dirty="0"/>
                  <a:t> Basic preprocessing </a:t>
                </a:r>
              </a:p>
              <a:p>
                <a:r>
                  <a:rPr kumimoji="1" lang="en-US" altLang="ko-KR" sz="1200" dirty="0"/>
                  <a:t>(reducing the input dimensionality)</a:t>
                </a:r>
                <a:endParaRPr kumimoji="1" lang="en-US" altLang="ko-KR" dirty="0"/>
              </a:p>
              <a:p>
                <a:r>
                  <a:rPr kumimoji="1" lang="en-US" altLang="ko-KR" sz="1000" dirty="0"/>
                  <a:t>210 x 160 pixel images w/ 128 color palette,</a:t>
                </a:r>
              </a:p>
              <a:p>
                <a:pPr marL="171450" indent="-171450">
                  <a:buFont typeface="Wingdings" pitchFamily="2" charset="2"/>
                  <a:buChar char="à"/>
                </a:pPr>
                <a:r>
                  <a:rPr kumimoji="1" lang="en-US" altLang="ko-KR" sz="1000" dirty="0">
                    <a:sym typeface="Wingdings" pitchFamily="2" charset="2"/>
                  </a:rPr>
                  <a:t>84 x 84 x4 image produced by </a:t>
                </a:r>
                <a14:m>
                  <m:oMath xmlns:m="http://schemas.openxmlformats.org/officeDocument/2006/math">
                    <m:r>
                      <a:rPr kumimoji="1" lang="en-US" altLang="ko-KR" sz="1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𝜙</m:t>
                    </m:r>
                  </m:oMath>
                </a14:m>
                <a:r>
                  <a:rPr kumimoji="1" lang="en-US" altLang="ko-KR" sz="1000" dirty="0">
                    <a:sym typeface="Wingdings" pitchFamily="2" charset="2"/>
                  </a:rPr>
                  <a:t> </a:t>
                </a:r>
              </a:p>
              <a:p>
                <a:pPr marL="171450" indent="-171450">
                  <a:buFont typeface="Wingdings" pitchFamily="2" charset="2"/>
                  <a:buChar char="à"/>
                </a:pPr>
                <a:r>
                  <a:rPr kumimoji="1" lang="en-US" altLang="ko-KR" sz="1000" dirty="0">
                    <a:sym typeface="Wingdings" pitchFamily="2" charset="2"/>
                  </a:rPr>
                  <a:t>image with 110 x 84</a:t>
                </a:r>
              </a:p>
              <a:p>
                <a:pPr marL="171450" indent="-171450">
                  <a:buFont typeface="Wingdings" pitchFamily="2" charset="2"/>
                  <a:buChar char="à"/>
                </a:pPr>
                <a:r>
                  <a:rPr kumimoji="1" lang="en-US" altLang="ko-KR" sz="1000" dirty="0">
                    <a:sym typeface="Wingdings" pitchFamily="2" charset="2"/>
                  </a:rPr>
                  <a:t>gray-scale (from RGB) </a:t>
                </a:r>
                <a:endParaRPr kumimoji="1" lang="ko-KR" altLang="en-US" sz="1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AF4293-858B-1ADD-D263-C7D630BF7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933" y="2525752"/>
                <a:ext cx="2573867" cy="1077218"/>
              </a:xfrm>
              <a:prstGeom prst="rect">
                <a:avLst/>
              </a:prstGeom>
              <a:blipFill>
                <a:blip r:embed="rId5"/>
                <a:stretch>
                  <a:fillRect b="-114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F776187-D530-67A5-1DEC-58FD1FC596B8}"/>
              </a:ext>
            </a:extLst>
          </p:cNvPr>
          <p:cNvSpPr txBox="1"/>
          <p:nvPr/>
        </p:nvSpPr>
        <p:spPr>
          <a:xfrm>
            <a:off x="8779933" y="4071270"/>
            <a:ext cx="2573867" cy="16773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sz="1200" dirty="0">
                <a:highlight>
                  <a:srgbClr val="FFFF00"/>
                </a:highlight>
              </a:rPr>
              <a:t>+</a:t>
            </a:r>
            <a:r>
              <a:rPr kumimoji="1" lang="en-US" altLang="ko-KR" sz="1200" dirty="0"/>
              <a:t> Model Architecture</a:t>
            </a:r>
          </a:p>
          <a:p>
            <a:r>
              <a:rPr kumimoji="1" lang="en-US" altLang="ko-KR" sz="1200" dirty="0"/>
              <a:t>Separate forward pass for each action</a:t>
            </a:r>
          </a:p>
          <a:p>
            <a:endParaRPr kumimoji="1" lang="en-US" altLang="ko-KR" sz="1200" dirty="0"/>
          </a:p>
          <a:p>
            <a:r>
              <a:rPr kumimoji="1" lang="en-US" altLang="ko-KR" sz="1100" dirty="0">
                <a:sym typeface="Wingdings" pitchFamily="2" charset="2"/>
              </a:rPr>
              <a:t> Input unit: state representation</a:t>
            </a:r>
            <a:endParaRPr kumimoji="1" lang="en-US" altLang="ko-KR" sz="1100" dirty="0"/>
          </a:p>
          <a:p>
            <a:pPr marL="171450" indent="-171450">
              <a:buFont typeface="Wingdings" pitchFamily="2" charset="2"/>
              <a:buChar char="à"/>
            </a:pPr>
            <a:r>
              <a:rPr kumimoji="1" lang="en-US" altLang="ko-KR" sz="1100" dirty="0">
                <a:sym typeface="Wingdings" pitchFamily="2" charset="2"/>
              </a:rPr>
              <a:t>output unit: each possible action, corresponding to the predicted Q-values of the individual action for the input state </a:t>
            </a:r>
          </a:p>
        </p:txBody>
      </p:sp>
    </p:spTree>
    <p:extLst>
      <p:ext uri="{BB962C8B-B14F-4D97-AF65-F5344CB8AC3E}">
        <p14:creationId xmlns:p14="http://schemas.microsoft.com/office/powerpoint/2010/main" val="166429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F884DC-E546-3B5D-9D74-256A65B00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5DFF8-483A-5A4F-5AB5-931836275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Deep Q-Network  (DQN)</a:t>
            </a:r>
            <a:endParaRPr kumimoji="1" lang="ko-KR" altLang="en-US" dirty="0"/>
          </a:p>
        </p:txBody>
      </p:sp>
      <p:pic>
        <p:nvPicPr>
          <p:cNvPr id="4" name="Picture 6" descr="Brain Outline Vector Art, Icons, and Graphics for Free Download">
            <a:extLst>
              <a:ext uri="{FF2B5EF4-FFF2-40B4-BE49-F238E27FC236}">
                <a16:creationId xmlns:a16="http://schemas.microsoft.com/office/drawing/2014/main" id="{18578406-F38F-3B54-D5DA-DBAA3FF4A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0109" y="135290"/>
            <a:ext cx="1702594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0370287-A104-906D-BCF7-3DE43B2AB9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3A0F389-E88E-DCB2-B246-806E25EBB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Contribution:</a:t>
            </a:r>
          </a:p>
          <a:p>
            <a:pPr marL="0" indent="0">
              <a:buNone/>
            </a:pPr>
            <a:endParaRPr lang="en-US" altLang="ko-KR" dirty="0"/>
          </a:p>
          <a:p>
            <a:pPr lvl="1"/>
            <a:r>
              <a:rPr lang="en-US" altLang="ko-KR" sz="1600" dirty="0"/>
              <a:t>Each step of experience is potentially used in many weight updates, which allows for </a:t>
            </a:r>
            <a:r>
              <a:rPr lang="en-US" altLang="ko-KR" sz="1600" u="sng" dirty="0"/>
              <a:t>greater data efficiency </a:t>
            </a:r>
          </a:p>
          <a:p>
            <a:pPr lvl="1"/>
            <a:r>
              <a:rPr lang="en-US" altLang="ko-KR" sz="1600" dirty="0"/>
              <a:t>With Experience replay (randomizing the samples from replay buffer)</a:t>
            </a:r>
            <a:r>
              <a:rPr lang="en-US" altLang="ko-KR" sz="1600" u="sng" dirty="0"/>
              <a:t> breaks correlations between consecutive samples </a:t>
            </a:r>
            <a:r>
              <a:rPr lang="en-US" altLang="ko-KR" sz="1600" dirty="0"/>
              <a:t>and therefore </a:t>
            </a:r>
            <a:r>
              <a:rPr lang="en-US" altLang="ko-KR" sz="1600" u="sng" dirty="0"/>
              <a:t>reduces the variance of the updates</a:t>
            </a:r>
          </a:p>
          <a:p>
            <a:pPr lvl="1"/>
            <a:r>
              <a:rPr lang="en-US" altLang="ko-KR" sz="1600" dirty="0"/>
              <a:t>When learning by experience replay, it is necessary to learn </a:t>
            </a:r>
            <a:r>
              <a:rPr lang="en-US" altLang="ko-KR" sz="1600" u="sng" dirty="0"/>
              <a:t>off-policy</a:t>
            </a:r>
            <a:r>
              <a:rPr lang="en-US" altLang="ko-KR" sz="1600" dirty="0"/>
              <a:t> making it capable to average over many of its previous states, smoothing out learning and avoiding oscillations or divergence in the parameters.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800" b="1" dirty="0">
                <a:sym typeface="Wingdings" pitchFamily="2" charset="2"/>
              </a:rPr>
              <a:t> </a:t>
            </a:r>
            <a:r>
              <a:rPr lang="en-US" altLang="ko-KR" sz="1800" b="1" dirty="0"/>
              <a:t>Successful Deep RL algorithm for diverse application.</a:t>
            </a:r>
          </a:p>
          <a:p>
            <a:pPr lvl="1"/>
            <a:endParaRPr lang="en-US" altLang="ko-KR" sz="1600" dirty="0"/>
          </a:p>
          <a:p>
            <a:pPr lvl="2"/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883598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1834</TotalTime>
  <Words>1117</Words>
  <Application>Microsoft Office PowerPoint</Application>
  <PresentationFormat>와이드스크린</PresentationFormat>
  <Paragraphs>108</Paragraphs>
  <Slides>11</Slides>
  <Notes>11</Notes>
  <HiddenSlides>0</HiddenSlides>
  <MMClips>2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맑은 고딕</vt:lpstr>
      <vt:lpstr>Aptos</vt:lpstr>
      <vt:lpstr>Aptos Display</vt:lpstr>
      <vt:lpstr>Arial</vt:lpstr>
      <vt:lpstr>Cambria Math</vt:lpstr>
      <vt:lpstr>Wingdings</vt:lpstr>
      <vt:lpstr>Office Theme</vt:lpstr>
      <vt:lpstr>DQN: Theory to Scratch</vt:lpstr>
      <vt:lpstr>Deep Q-Network  (DQN)</vt:lpstr>
      <vt:lpstr>Deep Q-Network  (DQN)</vt:lpstr>
      <vt:lpstr>Deep Q-Network  (DQN)</vt:lpstr>
      <vt:lpstr>Deep Q-Network  (DQN)</vt:lpstr>
      <vt:lpstr>Deep Q-Network  (DQN)</vt:lpstr>
      <vt:lpstr>Deep Q-Network  (DQN)</vt:lpstr>
      <vt:lpstr>Deep Q-Network  (DQN)</vt:lpstr>
      <vt:lpstr>Deep Q-Network  (DQN)</vt:lpstr>
      <vt:lpstr>Deep Q-Network  (DQN)</vt:lpstr>
      <vt:lpstr>Deep Q-Network  (DQN)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백경인</dc:creator>
  <cp:lastModifiedBy>경인 백</cp:lastModifiedBy>
  <cp:revision>48</cp:revision>
  <dcterms:created xsi:type="dcterms:W3CDTF">2024-08-15T14:51:45Z</dcterms:created>
  <dcterms:modified xsi:type="dcterms:W3CDTF">2025-02-01T08:21:14Z</dcterms:modified>
</cp:coreProperties>
</file>