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328" r:id="rId2"/>
    <p:sldId id="313" r:id="rId3"/>
    <p:sldId id="327" r:id="rId4"/>
    <p:sldId id="325" r:id="rId5"/>
    <p:sldId id="326" r:id="rId6"/>
    <p:sldId id="321" r:id="rId7"/>
    <p:sldId id="322" r:id="rId8"/>
    <p:sldId id="317" r:id="rId9"/>
    <p:sldId id="318" r:id="rId10"/>
    <p:sldId id="319" r:id="rId11"/>
    <p:sldId id="320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F4"/>
    <a:srgbClr val="00BD41"/>
    <a:srgbClr val="BCEBBD"/>
    <a:srgbClr val="77BDF1"/>
    <a:srgbClr val="7AC0F4"/>
    <a:srgbClr val="88D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5BB6B-5ABA-47F3-B4B2-33A4F1E44044}" v="4" dt="2022-08-10T18:54:24.211"/>
  </p1510:revLst>
</p1510:revInfo>
</file>

<file path=ppt/tableStyles.xml><?xml version="1.0" encoding="utf-8"?>
<a:tblStyleLst xmlns:a="http://schemas.openxmlformats.org/drawingml/2006/main" def="{A6A7F321-DF34-493C-8B51-E201342827F6}">
  <a:tblStyle styleId="{A6A7F321-DF34-493C-8B51-E20134282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_tilton fran_tilton" userId="71769426bb050960" providerId="LiveId" clId="{D765BB6B-5ABA-47F3-B4B2-33A4F1E44044}"/>
    <pc:docChg chg="undo custSel addSld delSld modSld">
      <pc:chgData name="fran_tilton fran_tilton" userId="71769426bb050960" providerId="LiveId" clId="{D765BB6B-5ABA-47F3-B4B2-33A4F1E44044}" dt="2022-08-10T18:56:35.509" v="246" actId="20577"/>
      <pc:docMkLst>
        <pc:docMk/>
      </pc:docMkLst>
      <pc:sldChg chg="del">
        <pc:chgData name="fran_tilton fran_tilton" userId="71769426bb050960" providerId="LiveId" clId="{D765BB6B-5ABA-47F3-B4B2-33A4F1E44044}" dt="2022-08-10T18:02:53.968" v="0" actId="47"/>
        <pc:sldMkLst>
          <pc:docMk/>
          <pc:sldMk cId="1354174797" sldId="314"/>
        </pc:sldMkLst>
      </pc:sldChg>
      <pc:sldChg chg="modSp mod">
        <pc:chgData name="fran_tilton fran_tilton" userId="71769426bb050960" providerId="LiveId" clId="{D765BB6B-5ABA-47F3-B4B2-33A4F1E44044}" dt="2022-08-10T18:43:24.810" v="32" actId="1076"/>
        <pc:sldMkLst>
          <pc:docMk/>
          <pc:sldMk cId="3597014779" sldId="320"/>
        </pc:sldMkLst>
        <pc:grpChg chg="mod">
          <ac:chgData name="fran_tilton fran_tilton" userId="71769426bb050960" providerId="LiveId" clId="{D765BB6B-5ABA-47F3-B4B2-33A4F1E44044}" dt="2022-08-10T18:43:24.810" v="32" actId="1076"/>
          <ac:grpSpMkLst>
            <pc:docMk/>
            <pc:sldMk cId="3597014779" sldId="320"/>
            <ac:grpSpMk id="8" creationId="{8536FCD6-C904-4DFE-03C2-900167B3CB2B}"/>
          </ac:grpSpMkLst>
        </pc:grpChg>
      </pc:sldChg>
      <pc:sldChg chg="del">
        <pc:chgData name="fran_tilton fran_tilton" userId="71769426bb050960" providerId="LiveId" clId="{D765BB6B-5ABA-47F3-B4B2-33A4F1E44044}" dt="2022-08-10T18:02:56.855" v="1" actId="47"/>
        <pc:sldMkLst>
          <pc:docMk/>
          <pc:sldMk cId="1490551210" sldId="324"/>
        </pc:sldMkLst>
      </pc:sldChg>
      <pc:sldChg chg="modSp mod">
        <pc:chgData name="fran_tilton fran_tilton" userId="71769426bb050960" providerId="LiveId" clId="{D765BB6B-5ABA-47F3-B4B2-33A4F1E44044}" dt="2022-08-10T18:18:18.386" v="30" actId="1036"/>
        <pc:sldMkLst>
          <pc:docMk/>
          <pc:sldMk cId="1465534280" sldId="325"/>
        </pc:sldMkLst>
        <pc:spChg chg="mod">
          <ac:chgData name="fran_tilton fran_tilton" userId="71769426bb050960" providerId="LiveId" clId="{D765BB6B-5ABA-47F3-B4B2-33A4F1E44044}" dt="2022-08-10T18:16:24.350" v="4" actId="207"/>
          <ac:spMkLst>
            <pc:docMk/>
            <pc:sldMk cId="1465534280" sldId="325"/>
            <ac:spMk id="3" creationId="{3D4BF075-3C6C-037F-CC46-44AB91CE910F}"/>
          </ac:spMkLst>
        </pc:spChg>
        <pc:spChg chg="mod">
          <ac:chgData name="fran_tilton fran_tilton" userId="71769426bb050960" providerId="LiveId" clId="{D765BB6B-5ABA-47F3-B4B2-33A4F1E44044}" dt="2022-08-10T18:16:38.542" v="5" actId="207"/>
          <ac:spMkLst>
            <pc:docMk/>
            <pc:sldMk cId="1465534280" sldId="325"/>
            <ac:spMk id="10" creationId="{989D752E-CA92-F91E-C53A-EA96FE65F938}"/>
          </ac:spMkLst>
        </pc:spChg>
        <pc:grpChg chg="mod">
          <ac:chgData name="fran_tilton fran_tilton" userId="71769426bb050960" providerId="LiveId" clId="{D765BB6B-5ABA-47F3-B4B2-33A4F1E44044}" dt="2022-08-10T18:18:18.386" v="30" actId="1036"/>
          <ac:grpSpMkLst>
            <pc:docMk/>
            <pc:sldMk cId="1465534280" sldId="325"/>
            <ac:grpSpMk id="53" creationId="{8182968D-99C7-7BEC-F83E-06DD5A66B589}"/>
          </ac:grpSpMkLst>
        </pc:grpChg>
      </pc:sldChg>
      <pc:sldChg chg="modSp mod">
        <pc:chgData name="fran_tilton fran_tilton" userId="71769426bb050960" providerId="LiveId" clId="{D765BB6B-5ABA-47F3-B4B2-33A4F1E44044}" dt="2022-08-10T18:18:33.587" v="31" actId="207"/>
        <pc:sldMkLst>
          <pc:docMk/>
          <pc:sldMk cId="1273430847" sldId="326"/>
        </pc:sldMkLst>
        <pc:spChg chg="mod">
          <ac:chgData name="fran_tilton fran_tilton" userId="71769426bb050960" providerId="LiveId" clId="{D765BB6B-5ABA-47F3-B4B2-33A4F1E44044}" dt="2022-08-10T18:16:54.029" v="6" actId="207"/>
          <ac:spMkLst>
            <pc:docMk/>
            <pc:sldMk cId="1273430847" sldId="326"/>
            <ac:spMk id="3" creationId="{3D4BF075-3C6C-037F-CC46-44AB91CE910F}"/>
          </ac:spMkLst>
        </pc:spChg>
        <pc:spChg chg="mod">
          <ac:chgData name="fran_tilton fran_tilton" userId="71769426bb050960" providerId="LiveId" clId="{D765BB6B-5ABA-47F3-B4B2-33A4F1E44044}" dt="2022-08-10T18:17:20.514" v="7" actId="207"/>
          <ac:spMkLst>
            <pc:docMk/>
            <pc:sldMk cId="1273430847" sldId="326"/>
            <ac:spMk id="61" creationId="{85BABCE9-FD74-A6AE-ACE3-C89EDF7BC9E5}"/>
          </ac:spMkLst>
        </pc:spChg>
        <pc:spChg chg="mod">
          <ac:chgData name="fran_tilton fran_tilton" userId="71769426bb050960" providerId="LiveId" clId="{D765BB6B-5ABA-47F3-B4B2-33A4F1E44044}" dt="2022-08-10T18:18:33.587" v="31" actId="207"/>
          <ac:spMkLst>
            <pc:docMk/>
            <pc:sldMk cId="1273430847" sldId="326"/>
            <ac:spMk id="525" creationId="{BA3A0FC1-6799-8019-B42C-D57D6CCFF6AE}"/>
          </ac:spMkLst>
        </pc:spChg>
        <pc:grpChg chg="mod">
          <ac:chgData name="fran_tilton fran_tilton" userId="71769426bb050960" providerId="LiveId" clId="{D765BB6B-5ABA-47F3-B4B2-33A4F1E44044}" dt="2022-08-10T18:04:53.692" v="3" actId="1036"/>
          <ac:grpSpMkLst>
            <pc:docMk/>
            <pc:sldMk cId="1273430847" sldId="326"/>
            <ac:grpSpMk id="60" creationId="{D5F21983-5133-96D3-AB58-AEAD2ED774AF}"/>
          </ac:grpSpMkLst>
        </pc:grpChg>
      </pc:sldChg>
      <pc:sldChg chg="addSp delSp modSp add mod delAnim">
        <pc:chgData name="fran_tilton fran_tilton" userId="71769426bb050960" providerId="LiveId" clId="{D765BB6B-5ABA-47F3-B4B2-33A4F1E44044}" dt="2022-08-10T18:56:35.509" v="246" actId="20577"/>
        <pc:sldMkLst>
          <pc:docMk/>
          <pc:sldMk cId="3723815712" sldId="328"/>
        </pc:sldMkLst>
        <pc:spChg chg="del">
          <ac:chgData name="fran_tilton fran_tilton" userId="71769426bb050960" providerId="LiveId" clId="{D765BB6B-5ABA-47F3-B4B2-33A4F1E44044}" dt="2022-08-10T18:46:20.624" v="38" actId="478"/>
          <ac:spMkLst>
            <pc:docMk/>
            <pc:sldMk cId="3723815712" sldId="328"/>
            <ac:spMk id="2" creationId="{191D1F89-6AFC-6AE7-3FBF-AF9723E88327}"/>
          </ac:spMkLst>
        </pc:spChg>
        <pc:spChg chg="add mod">
          <ac:chgData name="fran_tilton fran_tilton" userId="71769426bb050960" providerId="LiveId" clId="{D765BB6B-5ABA-47F3-B4B2-33A4F1E44044}" dt="2022-08-10T18:56:35.509" v="246" actId="20577"/>
          <ac:spMkLst>
            <pc:docMk/>
            <pc:sldMk cId="3723815712" sldId="328"/>
            <ac:spMk id="3" creationId="{B693E6BA-44EA-1016-9D2F-CE98D1956E77}"/>
          </ac:spMkLst>
        </pc:spChg>
        <pc:spChg chg="add mod">
          <ac:chgData name="fran_tilton fran_tilton" userId="71769426bb050960" providerId="LiveId" clId="{D765BB6B-5ABA-47F3-B4B2-33A4F1E44044}" dt="2022-08-10T18:55:45.929" v="241" actId="255"/>
          <ac:spMkLst>
            <pc:docMk/>
            <pc:sldMk cId="3723815712" sldId="328"/>
            <ac:spMk id="4" creationId="{555CBF7D-DB5B-D954-3310-9E29AACECDFF}"/>
          </ac:spMkLst>
        </pc:spChg>
        <pc:spChg chg="del">
          <ac:chgData name="fran_tilton fran_tilton" userId="71769426bb050960" providerId="LiveId" clId="{D765BB6B-5ABA-47F3-B4B2-33A4F1E44044}" dt="2022-08-10T18:46:14.884" v="37" actId="478"/>
          <ac:spMkLst>
            <pc:docMk/>
            <pc:sldMk cId="3723815712" sldId="328"/>
            <ac:spMk id="9" creationId="{8FA8D272-B2F5-8C9D-A877-6CC63E8EBBA6}"/>
          </ac:spMkLst>
        </pc:spChg>
        <pc:spChg chg="del mod">
          <ac:chgData name="fran_tilton fran_tilton" userId="71769426bb050960" providerId="LiveId" clId="{D765BB6B-5ABA-47F3-B4B2-33A4F1E44044}" dt="2022-08-10T18:52:28.503" v="203" actId="478"/>
          <ac:spMkLst>
            <pc:docMk/>
            <pc:sldMk cId="3723815712" sldId="328"/>
            <ac:spMk id="108" creationId="{00000000-0000-0000-0000-000000000000}"/>
          </ac:spMkLst>
        </pc:spChg>
        <pc:grpChg chg="del mod">
          <ac:chgData name="fran_tilton fran_tilton" userId="71769426bb050960" providerId="LiveId" clId="{D765BB6B-5ABA-47F3-B4B2-33A4F1E44044}" dt="2022-08-10T18:46:04.235" v="35" actId="478"/>
          <ac:grpSpMkLst>
            <pc:docMk/>
            <pc:sldMk cId="3723815712" sldId="328"/>
            <ac:grpSpMk id="16" creationId="{A8A6F68F-BF09-3DEC-3368-3F5A6CD6638B}"/>
          </ac:grpSpMkLst>
        </pc:grpChg>
        <pc:grpChg chg="del">
          <ac:chgData name="fran_tilton fran_tilton" userId="71769426bb050960" providerId="LiveId" clId="{D765BB6B-5ABA-47F3-B4B2-33A4F1E44044}" dt="2022-08-10T18:46:06.723" v="36" actId="478"/>
          <ac:grpSpMkLst>
            <pc:docMk/>
            <pc:sldMk cId="3723815712" sldId="328"/>
            <ac:grpSpMk id="18" creationId="{CDE0D588-E730-FB8F-C19E-45D9DD5CF46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033f14a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7033f14a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058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29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11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033f14a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7033f14a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251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1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8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65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7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6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9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f492668a9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f492668a9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0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/>
            </a:lvl1pPr>
            <a:lvl2pPr lvl="1" algn="ctr">
              <a:buNone/>
              <a:defRPr sz="1300"/>
            </a:lvl2pPr>
            <a:lvl3pPr lvl="2" algn="ctr">
              <a:buNone/>
              <a:defRPr sz="1300"/>
            </a:lvl3pPr>
            <a:lvl4pPr lvl="3" algn="ctr">
              <a:buNone/>
              <a:defRPr sz="1300"/>
            </a:lvl4pPr>
            <a:lvl5pPr lvl="4" algn="ctr">
              <a:buNone/>
              <a:defRPr sz="1300"/>
            </a:lvl5pPr>
            <a:lvl6pPr lvl="5" algn="ctr">
              <a:buNone/>
              <a:defRPr sz="1300"/>
            </a:lvl6pPr>
            <a:lvl7pPr lvl="6" algn="ctr">
              <a:buNone/>
              <a:defRPr sz="1300"/>
            </a:lvl7pPr>
            <a:lvl8pPr lvl="7" algn="ctr">
              <a:buNone/>
              <a:defRPr sz="1300"/>
            </a:lvl8pPr>
            <a:lvl9pPr lvl="8" algn="ctr">
              <a:buNone/>
              <a:defRPr sz="13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551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 rot="10800000" flipH="1">
            <a:off x="112475" y="4708075"/>
            <a:ext cx="326100" cy="303900"/>
          </a:xfrm>
          <a:prstGeom prst="round1Rect">
            <a:avLst>
              <a:gd name="adj" fmla="val 35780"/>
            </a:avLst>
          </a:prstGeom>
          <a:solidFill>
            <a:srgbClr val="008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2478" y="4663225"/>
            <a:ext cx="326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500" b="1">
                <a:solidFill>
                  <a:schemeClr val="lt1"/>
                </a:solidFill>
              </a:defRPr>
            </a:lvl1pPr>
            <a:lvl2pPr lvl="1" algn="r">
              <a:buNone/>
              <a:defRPr sz="1500" b="1">
                <a:solidFill>
                  <a:schemeClr val="lt1"/>
                </a:solidFill>
              </a:defRPr>
            </a:lvl2pPr>
            <a:lvl3pPr lvl="2" algn="r">
              <a:buNone/>
              <a:defRPr sz="1500" b="1">
                <a:solidFill>
                  <a:schemeClr val="lt1"/>
                </a:solidFill>
              </a:defRPr>
            </a:lvl3pPr>
            <a:lvl4pPr lvl="3" algn="r">
              <a:buNone/>
              <a:defRPr sz="1500" b="1">
                <a:solidFill>
                  <a:schemeClr val="lt1"/>
                </a:solidFill>
              </a:defRPr>
            </a:lvl4pPr>
            <a:lvl5pPr lvl="4" algn="r">
              <a:buNone/>
              <a:defRPr sz="1500" b="1">
                <a:solidFill>
                  <a:schemeClr val="lt1"/>
                </a:solidFill>
              </a:defRPr>
            </a:lvl5pPr>
            <a:lvl6pPr lvl="5" algn="r">
              <a:buNone/>
              <a:defRPr sz="1500" b="1">
                <a:solidFill>
                  <a:schemeClr val="lt1"/>
                </a:solidFill>
              </a:defRPr>
            </a:lvl6pPr>
            <a:lvl7pPr lvl="6" algn="r">
              <a:buNone/>
              <a:defRPr sz="1500" b="1">
                <a:solidFill>
                  <a:schemeClr val="lt1"/>
                </a:solidFill>
              </a:defRPr>
            </a:lvl7pPr>
            <a:lvl8pPr lvl="7" algn="r">
              <a:buNone/>
              <a:defRPr sz="1500" b="1">
                <a:solidFill>
                  <a:schemeClr val="lt1"/>
                </a:solidFill>
              </a:defRPr>
            </a:lvl8pPr>
            <a:lvl9pPr lvl="8" algn="r">
              <a:buNone/>
              <a:defRPr sz="1500" b="1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h@exact.l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3E6BA-44EA-1016-9D2F-CE98D1956E77}"/>
              </a:ext>
            </a:extLst>
          </p:cNvPr>
          <p:cNvSpPr txBox="1"/>
          <p:nvPr/>
        </p:nvSpPr>
        <p:spPr>
          <a:xfrm>
            <a:off x="2440800" y="1449398"/>
            <a:ext cx="46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" panose="020B0604020202020204" charset="0"/>
              </a:rPr>
              <a:t>Exactly Protocol:</a:t>
            </a:r>
          </a:p>
          <a:p>
            <a:r>
              <a:rPr lang="en-US" sz="2400" b="1" dirty="0">
                <a:latin typeface="Helvetica Neue" panose="020B0604020202020204" charset="0"/>
              </a:rPr>
              <a:t>Financial Design and the Math Supporting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CBF7D-DB5B-D954-3310-9E29AACECDFF}"/>
              </a:ext>
            </a:extLst>
          </p:cNvPr>
          <p:cNvSpPr txBox="1"/>
          <p:nvPr/>
        </p:nvSpPr>
        <p:spPr>
          <a:xfrm>
            <a:off x="2440800" y="2904998"/>
            <a:ext cx="338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 panose="020B0604020202020204" charset="0"/>
              </a:rPr>
              <a:t>Francisco Lepone</a:t>
            </a:r>
          </a:p>
          <a:p>
            <a:r>
              <a:rPr lang="en-US" dirty="0">
                <a:solidFill>
                  <a:srgbClr val="008CF4"/>
                </a:solidFill>
                <a:latin typeface="Helvetica Neue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math@exact.ly</a:t>
            </a:r>
            <a:endParaRPr lang="en-US" dirty="0">
              <a:solidFill>
                <a:srgbClr val="008CF4"/>
              </a:solidFill>
              <a:latin typeface="Helvetica Neue" panose="020B0604020202020204" charset="0"/>
            </a:endParaRPr>
          </a:p>
          <a:p>
            <a:endParaRPr lang="en-US" sz="1800" dirty="0">
              <a:solidFill>
                <a:srgbClr val="008CF4"/>
              </a:solidFill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1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91EB41F-8C30-79CD-FCC0-F4DDAD2523A3}"/>
              </a:ext>
            </a:extLst>
          </p:cNvPr>
          <p:cNvSpPr/>
          <p:nvPr/>
        </p:nvSpPr>
        <p:spPr>
          <a:xfrm>
            <a:off x="1029600" y="3408947"/>
            <a:ext cx="7500754" cy="1047303"/>
          </a:xfrm>
          <a:prstGeom prst="rect">
            <a:avLst/>
          </a:prstGeom>
          <a:solidFill>
            <a:srgbClr val="BCEBBD"/>
          </a:solidFill>
          <a:ln>
            <a:solidFill>
              <a:srgbClr val="BCEB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Google Shape;564;p56"/>
          <p:cNvSpPr txBox="1"/>
          <p:nvPr/>
        </p:nvSpPr>
        <p:spPr>
          <a:xfrm>
            <a:off x="1029600" y="206650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687250"/>
            <a:ext cx="769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Risk Model: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Improves </a:t>
            </a:r>
            <a:r>
              <a:rPr lang="en-US" b="1" dirty="0">
                <a:solidFill>
                  <a:srgbClr val="00BD4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capital efficiency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by increasing the lending power with risk adjusted collateral and debt for the health factor calculation.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F3A0C-8298-F4F8-8D91-1A6D18E10FDA}"/>
              </a:ext>
            </a:extLst>
          </p:cNvPr>
          <p:cNvGrpSpPr/>
          <p:nvPr/>
        </p:nvGrpSpPr>
        <p:grpSpPr>
          <a:xfrm>
            <a:off x="928907" y="1392959"/>
            <a:ext cx="6986543" cy="735600"/>
            <a:chOff x="812699" y="1412948"/>
            <a:chExt cx="6986543" cy="735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48CE113-2FE1-FFC3-593D-2D8ADEC317B9}"/>
                </a:ext>
              </a:extLst>
            </p:cNvPr>
            <p:cNvGrpSpPr/>
            <p:nvPr/>
          </p:nvGrpSpPr>
          <p:grpSpPr>
            <a:xfrm>
              <a:off x="812699" y="1446609"/>
              <a:ext cx="4514701" cy="668279"/>
              <a:chOff x="438299" y="1245307"/>
              <a:chExt cx="4514701" cy="66827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540427-3C2B-0D8E-7C07-9F3BFB97F1DC}"/>
                  </a:ext>
                </a:extLst>
              </p:cNvPr>
              <p:cNvSpPr txBox="1"/>
              <p:nvPr/>
            </p:nvSpPr>
            <p:spPr>
              <a:xfrm>
                <a:off x="438299" y="1425558"/>
                <a:ext cx="451470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Helvetica Neue" panose="020B0604020202020204" charset="0"/>
                  </a:rPr>
                  <a:t>Risk adjusted Collateral:</a:t>
                </a:r>
                <a:endParaRPr lang="en-US" dirty="0">
                  <a:latin typeface="Helvetica Neue" panose="020B0604020202020204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A6187A-E091-7CB3-4A96-B4DB14F96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9395" y="1245307"/>
                <a:ext cx="1803906" cy="668279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F6DA0D-1015-208A-2AFD-731B66CECD38}"/>
                </a:ext>
              </a:extLst>
            </p:cNvPr>
            <p:cNvGrpSpPr/>
            <p:nvPr/>
          </p:nvGrpSpPr>
          <p:grpSpPr>
            <a:xfrm>
              <a:off x="5795122" y="1412948"/>
              <a:ext cx="2004120" cy="735600"/>
              <a:chOff x="453000" y="3119285"/>
              <a:chExt cx="3703320" cy="1173648"/>
            </a:xfrm>
            <a:solidFill>
              <a:srgbClr val="008CF4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F2B5B2-7716-3B00-8F28-368B138F31B8}"/>
                  </a:ext>
                </a:extLst>
              </p:cNvPr>
              <p:cNvSpPr/>
              <p:nvPr/>
            </p:nvSpPr>
            <p:spPr>
              <a:xfrm>
                <a:off x="453000" y="3119285"/>
                <a:ext cx="3703320" cy="1173648"/>
              </a:xfrm>
              <a:prstGeom prst="rect">
                <a:avLst/>
              </a:prstGeom>
              <a:solidFill>
                <a:srgbClr val="7AC0F4"/>
              </a:solidFill>
              <a:ln>
                <a:solidFill>
                  <a:srgbClr val="77BD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1E27AC6-B50B-7548-1A3C-ECF9A508F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505" y="3260095"/>
                <a:ext cx="3007712" cy="89089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98FC25-AC5F-E6AC-AF39-2F26DD216C58}"/>
              </a:ext>
            </a:extLst>
          </p:cNvPr>
          <p:cNvGrpSpPr/>
          <p:nvPr/>
        </p:nvGrpSpPr>
        <p:grpSpPr>
          <a:xfrm>
            <a:off x="928907" y="2313708"/>
            <a:ext cx="6986543" cy="775206"/>
            <a:chOff x="928907" y="2313708"/>
            <a:chExt cx="6986543" cy="77520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AC1999-EDE8-436A-18D3-FFEC2C93292B}"/>
                </a:ext>
              </a:extLst>
            </p:cNvPr>
            <p:cNvGrpSpPr/>
            <p:nvPr/>
          </p:nvGrpSpPr>
          <p:grpSpPr>
            <a:xfrm>
              <a:off x="928907" y="2348097"/>
              <a:ext cx="4514701" cy="706428"/>
              <a:chOff x="577897" y="4896964"/>
              <a:chExt cx="4514701" cy="70642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DB6B7-5180-AEA2-329D-E370E670989A}"/>
                  </a:ext>
                </a:extLst>
              </p:cNvPr>
              <p:cNvSpPr txBox="1"/>
              <p:nvPr/>
            </p:nvSpPr>
            <p:spPr>
              <a:xfrm>
                <a:off x="577897" y="5096289"/>
                <a:ext cx="22919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Risk adjusted Debt: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2AC3BA-9A55-6371-BE58-C203CE152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8993" y="4896964"/>
                <a:ext cx="2163605" cy="706428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7FA225-66D9-BF42-10FE-ED78FEE5FCFE}"/>
                </a:ext>
              </a:extLst>
            </p:cNvPr>
            <p:cNvGrpSpPr/>
            <p:nvPr/>
          </p:nvGrpSpPr>
          <p:grpSpPr>
            <a:xfrm>
              <a:off x="5911330" y="2313708"/>
              <a:ext cx="2004120" cy="775206"/>
              <a:chOff x="438299" y="5338863"/>
              <a:chExt cx="3703320" cy="117364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34F5B4B-9B20-B78C-3C08-2AE4278FA639}"/>
                  </a:ext>
                </a:extLst>
              </p:cNvPr>
              <p:cNvSpPr/>
              <p:nvPr/>
            </p:nvSpPr>
            <p:spPr>
              <a:xfrm>
                <a:off x="438299" y="5338863"/>
                <a:ext cx="3703320" cy="1173648"/>
              </a:xfrm>
              <a:prstGeom prst="rect">
                <a:avLst/>
              </a:prstGeom>
              <a:solidFill>
                <a:srgbClr val="7AC0F4"/>
              </a:solidFill>
              <a:ln>
                <a:solidFill>
                  <a:srgbClr val="77BD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153F0AA-0EA5-5187-1808-CD81357AB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239" y="5464749"/>
                <a:ext cx="3066274" cy="928966"/>
              </a:xfrm>
              <a:prstGeom prst="rect">
                <a:avLst/>
              </a:prstGeom>
            </p:spPr>
          </p:pic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CB57A7-BEA6-F66D-3FBF-00EFC8EEA28E}"/>
              </a:ext>
            </a:extLst>
          </p:cNvPr>
          <p:cNvGrpSpPr/>
          <p:nvPr/>
        </p:nvGrpSpPr>
        <p:grpSpPr>
          <a:xfrm>
            <a:off x="1278251" y="3686064"/>
            <a:ext cx="3027621" cy="528398"/>
            <a:chOff x="453001" y="2952397"/>
            <a:chExt cx="3027621" cy="528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589031-0E3B-F471-7683-BD36521D735B}"/>
                </a:ext>
              </a:extLst>
            </p:cNvPr>
            <p:cNvSpPr txBox="1"/>
            <p:nvPr/>
          </p:nvSpPr>
          <p:spPr>
            <a:xfrm>
              <a:off x="453001" y="2957575"/>
              <a:ext cx="20344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Liquidation Condition: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7F2526-A7D0-3D7B-8B4D-7B8E820D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2622" y="2952397"/>
              <a:ext cx="1728000" cy="52322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72B37F-24CD-1E3F-9EF4-CC68BD36EEDF}"/>
              </a:ext>
            </a:extLst>
          </p:cNvPr>
          <p:cNvGrpSpPr/>
          <p:nvPr/>
        </p:nvGrpSpPr>
        <p:grpSpPr>
          <a:xfrm>
            <a:off x="4760272" y="3702106"/>
            <a:ext cx="3630874" cy="523220"/>
            <a:chOff x="453001" y="4060987"/>
            <a:chExt cx="3630874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AC2213-3D42-DD29-A917-171912238AA4}"/>
                </a:ext>
              </a:extLst>
            </p:cNvPr>
            <p:cNvSpPr txBox="1"/>
            <p:nvPr/>
          </p:nvSpPr>
          <p:spPr>
            <a:xfrm>
              <a:off x="453001" y="4060987"/>
              <a:ext cx="181423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Restoring Condition: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66B2D6-FAE9-DDE1-A4B3-F0A96BD6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61916" y="4060987"/>
              <a:ext cx="2321959" cy="52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71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1029600" y="206650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687250"/>
            <a:ext cx="769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Dynamic Close Factor: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New </a:t>
            </a:r>
            <a:r>
              <a:rPr lang="en-US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liquidation process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that returns the user to a solvency situation in a </a:t>
            </a:r>
            <a:r>
              <a:rPr lang="en-US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more efficient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and equitable way.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11E632-47DF-51C8-E20E-0138BB8AB104}"/>
              </a:ext>
            </a:extLst>
          </p:cNvPr>
          <p:cNvGrpSpPr/>
          <p:nvPr/>
        </p:nvGrpSpPr>
        <p:grpSpPr>
          <a:xfrm>
            <a:off x="1898774" y="1373428"/>
            <a:ext cx="5346451" cy="1197541"/>
            <a:chOff x="1725083" y="1200776"/>
            <a:chExt cx="5346451" cy="11975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8B26A0-3D72-E772-0738-151CC2C0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5483" y="1200776"/>
              <a:ext cx="3676051" cy="1197541"/>
            </a:xfrm>
            <a:prstGeom prst="rect">
              <a:avLst/>
            </a:prstGeom>
          </p:spPr>
        </p:pic>
        <p:sp>
          <p:nvSpPr>
            <p:cNvPr id="5" name="Google Shape;566;p56">
              <a:extLst>
                <a:ext uri="{FF2B5EF4-FFF2-40B4-BE49-F238E27FC236}">
                  <a16:creationId xmlns:a16="http://schemas.microsoft.com/office/drawing/2014/main" id="{A97CF00B-5CAC-BCAB-F6AD-08E9695B8F2F}"/>
                </a:ext>
              </a:extLst>
            </p:cNvPr>
            <p:cNvSpPr txBox="1"/>
            <p:nvPr/>
          </p:nvSpPr>
          <p:spPr>
            <a:xfrm>
              <a:off x="1725083" y="1491785"/>
              <a:ext cx="16704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Close Factor Function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6FCD6-C904-4DFE-03C2-900167B3CB2B}"/>
              </a:ext>
            </a:extLst>
          </p:cNvPr>
          <p:cNvGrpSpPr/>
          <p:nvPr/>
        </p:nvGrpSpPr>
        <p:grpSpPr>
          <a:xfrm>
            <a:off x="689964" y="2570969"/>
            <a:ext cx="8137212" cy="2160782"/>
            <a:chOff x="689964" y="2571490"/>
            <a:chExt cx="8137212" cy="21607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6B4C0A-7C09-F842-967F-3477D0CAC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964" y="2571750"/>
              <a:ext cx="2880000" cy="21605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660713-C3C5-383D-104C-1F072972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8570" y="2572010"/>
              <a:ext cx="2880000" cy="216000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FA9EF-4212-365B-8A48-517E872C0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7176" y="2571490"/>
              <a:ext cx="288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0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820960" y="5293"/>
            <a:ext cx="8175175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</a:t>
            </a:r>
            <a:r>
              <a:rPr lang="en" sz="2400" b="1" dirty="0">
                <a:solidFill>
                  <a:srgbClr val="000000"/>
                </a:solidFill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xactly is?</a:t>
            </a:r>
            <a:endParaRPr sz="2400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D1F89-6AFC-6AE7-3FBF-AF9723E88327}"/>
              </a:ext>
            </a:extLst>
          </p:cNvPr>
          <p:cNvSpPr txBox="1"/>
          <p:nvPr/>
        </p:nvSpPr>
        <p:spPr>
          <a:xfrm>
            <a:off x="820961" y="639378"/>
            <a:ext cx="796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Symbol" panose="05050102010706020507" pitchFamily="18" charset="2"/>
              </a:rPr>
              <a:t>X</a:t>
            </a:r>
            <a:r>
              <a:rPr lang="en-US" sz="1800" dirty="0" err="1">
                <a:latin typeface="Helvetica Neue" panose="020B0604020202020204" charset="0"/>
              </a:rPr>
              <a:t>xactly</a:t>
            </a:r>
            <a:r>
              <a:rPr lang="en-US" sz="1800" dirty="0">
                <a:latin typeface="Helvetica Neue" panose="020B0604020202020204" charset="0"/>
              </a:rPr>
              <a:t> is a Borrow &amp; Lending protocol with a </a:t>
            </a:r>
            <a:r>
              <a:rPr lang="en-US" sz="1800" b="1" dirty="0">
                <a:solidFill>
                  <a:srgbClr val="008CF4"/>
                </a:solidFill>
                <a:latin typeface="Helvetica Neue" panose="020B0604020202020204" charset="0"/>
              </a:rPr>
              <a:t>strong focus</a:t>
            </a:r>
            <a:r>
              <a:rPr lang="en-US" sz="1800" dirty="0">
                <a:latin typeface="Helvetica Neue" panose="020B0604020202020204" charset="0"/>
              </a:rPr>
              <a:t> on bringing a </a:t>
            </a:r>
            <a:r>
              <a:rPr lang="en-US" sz="1800" b="1" dirty="0">
                <a:solidFill>
                  <a:srgbClr val="008CF4"/>
                </a:solidFill>
                <a:latin typeface="Helvetica Neue" panose="020B0604020202020204" charset="0"/>
              </a:rPr>
              <a:t>solution</a:t>
            </a:r>
            <a:r>
              <a:rPr lang="en-US" sz="1800" dirty="0">
                <a:latin typeface="Helvetica Neue" panose="020B0604020202020204" charset="0"/>
              </a:rPr>
              <a:t> to the </a:t>
            </a:r>
            <a:r>
              <a:rPr lang="en-US" sz="1800" b="1" dirty="0">
                <a:solidFill>
                  <a:srgbClr val="00BD41"/>
                </a:solidFill>
                <a:latin typeface="Helvetica Neue" panose="020B0604020202020204" charset="0"/>
              </a:rPr>
              <a:t>fixed-rate</a:t>
            </a:r>
            <a:r>
              <a:rPr lang="en-US" sz="1800" dirty="0">
                <a:latin typeface="Helvetica Neue" panose="020B0604020202020204" charset="0"/>
              </a:rPr>
              <a:t>, </a:t>
            </a:r>
            <a:r>
              <a:rPr lang="en-US" sz="1800" b="1" dirty="0">
                <a:solidFill>
                  <a:srgbClr val="00BD41"/>
                </a:solidFill>
                <a:latin typeface="Helvetica Neue" panose="020B0604020202020204" charset="0"/>
              </a:rPr>
              <a:t>fixed-term</a:t>
            </a:r>
            <a:r>
              <a:rPr lang="en-US" sz="1800" dirty="0">
                <a:latin typeface="Helvetica Neue" panose="020B0604020202020204" charset="0"/>
              </a:rPr>
              <a:t> market </a:t>
            </a:r>
            <a:r>
              <a:rPr lang="en-US" sz="1800" b="1" dirty="0">
                <a:solidFill>
                  <a:srgbClr val="00BD41"/>
                </a:solidFill>
                <a:latin typeface="Helvetica Neue" panose="020B0604020202020204" charset="0"/>
              </a:rPr>
              <a:t>problem</a:t>
            </a:r>
            <a:r>
              <a:rPr lang="en-US" sz="1800" dirty="0">
                <a:latin typeface="Helvetica Neue" panose="020B0604020202020204" charset="0"/>
              </a:rPr>
              <a:t> in blockchain.  </a:t>
            </a:r>
          </a:p>
        </p:txBody>
      </p:sp>
      <p:sp>
        <p:nvSpPr>
          <p:cNvPr id="9" name="Google Shape;108;p20">
            <a:extLst>
              <a:ext uri="{FF2B5EF4-FFF2-40B4-BE49-F238E27FC236}">
                <a16:creationId xmlns:a16="http://schemas.microsoft.com/office/drawing/2014/main" id="{8FA8D272-B2F5-8C9D-A877-6CC63E8EBBA6}"/>
              </a:ext>
            </a:extLst>
          </p:cNvPr>
          <p:cNvSpPr txBox="1"/>
          <p:nvPr/>
        </p:nvSpPr>
        <p:spPr>
          <a:xfrm>
            <a:off x="820960" y="1307424"/>
            <a:ext cx="8175175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8C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Why?</a:t>
            </a:r>
            <a:endParaRPr sz="2400" b="1" dirty="0">
              <a:solidFill>
                <a:srgbClr val="008C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6F68F-BF09-3DEC-3368-3F5A6CD6638B}"/>
              </a:ext>
            </a:extLst>
          </p:cNvPr>
          <p:cNvGrpSpPr/>
          <p:nvPr/>
        </p:nvGrpSpPr>
        <p:grpSpPr>
          <a:xfrm>
            <a:off x="820961" y="2008415"/>
            <a:ext cx="3874384" cy="2578624"/>
            <a:chOff x="820961" y="2090189"/>
            <a:chExt cx="3874384" cy="25786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D3A3E1-5757-9677-00D1-9F6403FDAC21}"/>
                </a:ext>
              </a:extLst>
            </p:cNvPr>
            <p:cNvSpPr txBox="1"/>
            <p:nvPr/>
          </p:nvSpPr>
          <p:spPr>
            <a:xfrm>
              <a:off x="820961" y="2090189"/>
              <a:ext cx="3874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 Neue" panose="020B0604020202020204" charset="0"/>
                </a:rPr>
                <a:t>Global Fixed Income Mkt size:    </a:t>
              </a:r>
              <a:r>
                <a:rPr lang="en-US" sz="1200" b="1" dirty="0">
                  <a:solidFill>
                    <a:srgbClr val="008CF4"/>
                  </a:solidFill>
                  <a:latin typeface="Helvetica Neue" panose="020B0604020202020204" charset="0"/>
                </a:rPr>
                <a:t>~ 127USD trill.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9CE66C-68AF-FD08-89A7-556251641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5727" y="2465109"/>
              <a:ext cx="2244852" cy="22037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E0D588-E730-FB8F-C19E-45D9DD5CF466}"/>
              </a:ext>
            </a:extLst>
          </p:cNvPr>
          <p:cNvGrpSpPr/>
          <p:nvPr/>
        </p:nvGrpSpPr>
        <p:grpSpPr>
          <a:xfrm>
            <a:off x="5061146" y="2008415"/>
            <a:ext cx="3721785" cy="2573036"/>
            <a:chOff x="5061146" y="2090189"/>
            <a:chExt cx="3721785" cy="25730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A868E-E920-374E-0032-124C2CDACA23}"/>
                </a:ext>
              </a:extLst>
            </p:cNvPr>
            <p:cNvSpPr txBox="1"/>
            <p:nvPr/>
          </p:nvSpPr>
          <p:spPr>
            <a:xfrm>
              <a:off x="5061146" y="2090189"/>
              <a:ext cx="3721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 Neue" panose="020B0604020202020204" charset="0"/>
                </a:rPr>
                <a:t>DEFI Mkt size:    </a:t>
              </a:r>
              <a:r>
                <a:rPr lang="en-US" sz="1200" b="1" dirty="0">
                  <a:solidFill>
                    <a:srgbClr val="008CF4"/>
                  </a:solidFill>
                  <a:latin typeface="Helvetica Neue" panose="020B0604020202020204" charset="0"/>
                </a:rPr>
                <a:t>~ 90USD bill.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EB9E55-92FE-392E-84A9-6402F9FD5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9612" y="2459521"/>
              <a:ext cx="2244852" cy="2203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5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1029600" y="148467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812404"/>
            <a:ext cx="76977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Efficient Supply/Demand matching mechanism for fixed-rate, fixed-term credit.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600" dirty="0">
              <a:solidFill>
                <a:schemeClr val="tx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New Interest Rate Model and Improved Liquidity Provision System that facilitates withdrawals.</a:t>
            </a:r>
          </a:p>
          <a:p>
            <a:pPr marL="342900" indent="-342900">
              <a:buFont typeface="Arial"/>
              <a:buAutoNum type="arabicPeriod"/>
            </a:pPr>
            <a:endParaRPr lang="en" sz="1600" dirty="0">
              <a:solidFill>
                <a:schemeClr val="tx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Fair Cost Calculation for Credit Demand.</a:t>
            </a:r>
          </a:p>
          <a:p>
            <a:pPr marL="342900" indent="-342900">
              <a:buFont typeface="Arial"/>
              <a:buAutoNum type="arabicPeriod"/>
            </a:pPr>
            <a:endParaRPr lang="en" sz="1600" dirty="0">
              <a:solidFill>
                <a:schemeClr val="tx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Solvency condition.</a:t>
            </a:r>
          </a:p>
          <a:p>
            <a:pPr marL="342900" indent="-342900">
              <a:buFont typeface="Arial"/>
              <a:buAutoNum type="arabicPeriod"/>
            </a:pPr>
            <a:endParaRPr lang="en" sz="1600" dirty="0">
              <a:solidFill>
                <a:schemeClr val="tx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Multiple Utilization Rates.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" sz="1600" dirty="0">
              <a:solidFill>
                <a:schemeClr val="tx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Risk Model.</a:t>
            </a:r>
          </a:p>
          <a:p>
            <a:pPr marL="342900" indent="-342900">
              <a:buFont typeface="Arial"/>
              <a:buAutoNum type="arabicPeriod"/>
            </a:pP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Dynamic Close Factor.</a:t>
            </a:r>
          </a:p>
        </p:txBody>
      </p:sp>
    </p:spTree>
    <p:extLst>
      <p:ext uri="{BB962C8B-B14F-4D97-AF65-F5344CB8AC3E}">
        <p14:creationId xmlns:p14="http://schemas.microsoft.com/office/powerpoint/2010/main" val="168601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55;p55">
            <a:extLst>
              <a:ext uri="{FF2B5EF4-FFF2-40B4-BE49-F238E27FC236}">
                <a16:creationId xmlns:a16="http://schemas.microsoft.com/office/drawing/2014/main" id="{8D83AD42-19B0-CB53-64E1-ADBCE5B9548F}"/>
              </a:ext>
            </a:extLst>
          </p:cNvPr>
          <p:cNvGrpSpPr/>
          <p:nvPr/>
        </p:nvGrpSpPr>
        <p:grpSpPr>
          <a:xfrm>
            <a:off x="1593862" y="1749600"/>
            <a:ext cx="5956275" cy="2265766"/>
            <a:chOff x="704850" y="1392600"/>
            <a:chExt cx="8286750" cy="3208750"/>
          </a:xfrm>
        </p:grpSpPr>
        <p:pic>
          <p:nvPicPr>
            <p:cNvPr id="6" name="Google Shape;556;p55">
              <a:extLst>
                <a:ext uri="{FF2B5EF4-FFF2-40B4-BE49-F238E27FC236}">
                  <a16:creationId xmlns:a16="http://schemas.microsoft.com/office/drawing/2014/main" id="{FFAF7C2F-B821-00EA-2F15-83612900B46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850" y="1392600"/>
              <a:ext cx="8286750" cy="320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57;p55">
              <a:extLst>
                <a:ext uri="{FF2B5EF4-FFF2-40B4-BE49-F238E27FC236}">
                  <a16:creationId xmlns:a16="http://schemas.microsoft.com/office/drawing/2014/main" id="{D3B83540-C1B9-3421-E0A3-26E7609C8DB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92075" y="2149379"/>
              <a:ext cx="326100" cy="1458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4" name="Google Shape;564;p56"/>
          <p:cNvSpPr txBox="1"/>
          <p:nvPr/>
        </p:nvSpPr>
        <p:spPr>
          <a:xfrm>
            <a:off x="1029600" y="206650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687250"/>
            <a:ext cx="7697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Efficient Supply/Demand matching mechanism for fixed-rate, fixed-term credit: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By 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introducing two-types of liquidity providers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we can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assure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that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credit demand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any maturity at any rate can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 immediatly satisfied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EB172-479C-1E4E-C2CD-91D279145FD1}"/>
              </a:ext>
            </a:extLst>
          </p:cNvPr>
          <p:cNvSpPr/>
          <p:nvPr/>
        </p:nvSpPr>
        <p:spPr>
          <a:xfrm>
            <a:off x="3060704" y="3022882"/>
            <a:ext cx="2984496" cy="425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B3E42-2464-18DD-46A4-2FB165A7E8BF}"/>
              </a:ext>
            </a:extLst>
          </p:cNvPr>
          <p:cNvSpPr/>
          <p:nvPr/>
        </p:nvSpPr>
        <p:spPr>
          <a:xfrm>
            <a:off x="5989320" y="2484120"/>
            <a:ext cx="635318" cy="144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047CA7-B505-EAF1-28B1-4F96D0F8AB0E}"/>
              </a:ext>
            </a:extLst>
          </p:cNvPr>
          <p:cNvGrpSpPr/>
          <p:nvPr/>
        </p:nvGrpSpPr>
        <p:grpSpPr>
          <a:xfrm>
            <a:off x="3494960" y="3027962"/>
            <a:ext cx="2751934" cy="436880"/>
            <a:chOff x="3494960" y="3027962"/>
            <a:chExt cx="2751934" cy="4368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B8ABEF7-79F1-5BFD-4647-88E714DF7E34}"/>
                </a:ext>
              </a:extLst>
            </p:cNvPr>
            <p:cNvGrpSpPr/>
            <p:nvPr/>
          </p:nvGrpSpPr>
          <p:grpSpPr>
            <a:xfrm>
              <a:off x="3494960" y="3027962"/>
              <a:ext cx="2057480" cy="436880"/>
              <a:chOff x="3494960" y="3037840"/>
              <a:chExt cx="2057480" cy="43688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28FA82E-46F1-6629-6E98-9D6EB614E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4960" y="3037840"/>
                <a:ext cx="0" cy="436880"/>
              </a:xfrm>
              <a:prstGeom prst="straightConnector1">
                <a:avLst/>
              </a:prstGeom>
              <a:ln w="38100">
                <a:solidFill>
                  <a:srgbClr val="008C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F7309EE-6B9D-9C88-2261-D3A173D0B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335" y="3037840"/>
                <a:ext cx="0" cy="436880"/>
              </a:xfrm>
              <a:prstGeom prst="straightConnector1">
                <a:avLst/>
              </a:prstGeom>
              <a:ln w="38100">
                <a:solidFill>
                  <a:srgbClr val="008C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3BF8231-8640-6138-89BF-5D35939AE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2440" y="3037840"/>
                <a:ext cx="0" cy="436880"/>
              </a:xfrm>
              <a:prstGeom prst="straightConnector1">
                <a:avLst/>
              </a:prstGeom>
              <a:ln w="38100">
                <a:solidFill>
                  <a:srgbClr val="008C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4354CC-7160-CFBE-10BC-FDDFED3B3DB4}"/>
                </a:ext>
              </a:extLst>
            </p:cNvPr>
            <p:cNvSpPr txBox="1"/>
            <p:nvPr/>
          </p:nvSpPr>
          <p:spPr>
            <a:xfrm>
              <a:off x="5614990" y="3147769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Helvetica Neue" panose="020B0604020202020204" charset="0"/>
                </a:rPr>
                <a:t>Funding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BB76C9-F6E9-124F-0B0B-7979B196C387}"/>
              </a:ext>
            </a:extLst>
          </p:cNvPr>
          <p:cNvGrpSpPr/>
          <p:nvPr/>
        </p:nvGrpSpPr>
        <p:grpSpPr>
          <a:xfrm>
            <a:off x="3474721" y="3931349"/>
            <a:ext cx="3784600" cy="720143"/>
            <a:chOff x="3474721" y="3931349"/>
            <a:chExt cx="3784600" cy="7201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E42100D-0CBD-E441-83BD-DB7A5A041536}"/>
                </a:ext>
              </a:extLst>
            </p:cNvPr>
            <p:cNvGrpSpPr/>
            <p:nvPr/>
          </p:nvGrpSpPr>
          <p:grpSpPr>
            <a:xfrm>
              <a:off x="3474721" y="3931349"/>
              <a:ext cx="3784600" cy="447612"/>
              <a:chOff x="3474721" y="3931349"/>
              <a:chExt cx="3784600" cy="44761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DEB315-413C-0AEA-772D-4577CA90A130}"/>
                  </a:ext>
                </a:extLst>
              </p:cNvPr>
              <p:cNvGrpSpPr/>
              <p:nvPr/>
            </p:nvGrpSpPr>
            <p:grpSpPr>
              <a:xfrm>
                <a:off x="5588000" y="3937453"/>
                <a:ext cx="1325879" cy="309297"/>
                <a:chOff x="3154680" y="4156710"/>
                <a:chExt cx="712470" cy="440055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3D9C4B2-3940-55C6-134D-EB6B9C428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5245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008C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352ED04-3EAD-143D-69A9-3DC841CE2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4CF71C5-906E-754C-E696-F760119EA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E701D61-9CBE-273E-D19F-50593B62607C}"/>
                  </a:ext>
                </a:extLst>
              </p:cNvPr>
              <p:cNvGrpSpPr/>
              <p:nvPr/>
            </p:nvGrpSpPr>
            <p:grpSpPr>
              <a:xfrm>
                <a:off x="4478251" y="3931349"/>
                <a:ext cx="2633750" cy="376492"/>
                <a:chOff x="3154680" y="4156710"/>
                <a:chExt cx="712470" cy="440055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4392B40-306B-D49A-27F0-96DB100D0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5245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008C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EA16613-F5C3-83A2-5565-C984F3B22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1A6E975-D259-09FD-2C3B-78F1B5C97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ED8E369-5F72-DB05-666A-DA3F338C4D95}"/>
                  </a:ext>
                </a:extLst>
              </p:cNvPr>
              <p:cNvGrpSpPr/>
              <p:nvPr/>
            </p:nvGrpSpPr>
            <p:grpSpPr>
              <a:xfrm>
                <a:off x="3474721" y="3931349"/>
                <a:ext cx="3784600" cy="447612"/>
                <a:chOff x="3154680" y="4156710"/>
                <a:chExt cx="712470" cy="440055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38C7F03-3DCB-4920-31B8-94457CE6E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5245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008C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4C5AC58-1425-2301-252A-9DED9140A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45E4D91-A5F1-41DD-CA57-8410E6FE1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4BF075-3C6C-037F-CC46-44AB91CE910F}"/>
                </a:ext>
              </a:extLst>
            </p:cNvPr>
            <p:cNvSpPr txBox="1"/>
            <p:nvPr/>
          </p:nvSpPr>
          <p:spPr>
            <a:xfrm>
              <a:off x="4956000" y="4420660"/>
              <a:ext cx="6543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8CF4"/>
                  </a:solidFill>
                  <a:latin typeface="Helvetica Neue" panose="020B0604020202020204" charset="0"/>
                </a:rPr>
                <a:t>Borrows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82968D-99C7-7BEC-F83E-06DD5A66B589}"/>
              </a:ext>
            </a:extLst>
          </p:cNvPr>
          <p:cNvGrpSpPr/>
          <p:nvPr/>
        </p:nvGrpSpPr>
        <p:grpSpPr>
          <a:xfrm>
            <a:off x="2536044" y="2970398"/>
            <a:ext cx="4276976" cy="1166680"/>
            <a:chOff x="2536044" y="2970398"/>
            <a:chExt cx="4276976" cy="11666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5C8C70-A053-0E12-52B0-27B2A5670E62}"/>
                </a:ext>
              </a:extLst>
            </p:cNvPr>
            <p:cNvGrpSpPr/>
            <p:nvPr/>
          </p:nvGrpSpPr>
          <p:grpSpPr>
            <a:xfrm>
              <a:off x="2536044" y="2970398"/>
              <a:ext cx="2740861" cy="483670"/>
              <a:chOff x="2536044" y="2970398"/>
              <a:chExt cx="2740861" cy="483670"/>
            </a:xfrm>
          </p:grpSpPr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3BA1B581-EFF7-EC6F-F69B-0682489B88B4}"/>
                  </a:ext>
                </a:extLst>
              </p:cNvPr>
              <p:cNvGrpSpPr/>
              <p:nvPr/>
            </p:nvGrpSpPr>
            <p:grpSpPr>
              <a:xfrm rot="10800000">
                <a:off x="3219425" y="3017188"/>
                <a:ext cx="2057480" cy="436880"/>
                <a:chOff x="3494960" y="3037840"/>
                <a:chExt cx="2057480" cy="436880"/>
              </a:xfrm>
            </p:grpSpPr>
            <p:cxnSp>
              <p:nvCxnSpPr>
                <p:cNvPr id="519" name="Straight Arrow Connector 518">
                  <a:extLst>
                    <a:ext uri="{FF2B5EF4-FFF2-40B4-BE49-F238E27FC236}">
                      <a16:creationId xmlns:a16="http://schemas.microsoft.com/office/drawing/2014/main" id="{3CFED695-6AE0-902B-8E57-B606BF59A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4960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Arrow Connector 519">
                  <a:extLst>
                    <a:ext uri="{FF2B5EF4-FFF2-40B4-BE49-F238E27FC236}">
                      <a16:creationId xmlns:a16="http://schemas.microsoft.com/office/drawing/2014/main" id="{EB0F9CF9-D90A-27FE-751D-F408602AA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2335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Arrow Connector 520">
                  <a:extLst>
                    <a:ext uri="{FF2B5EF4-FFF2-40B4-BE49-F238E27FC236}">
                      <a16:creationId xmlns:a16="http://schemas.microsoft.com/office/drawing/2014/main" id="{10D9842D-5A0D-277C-FEAF-163183CA84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2440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9D752E-CA92-F91E-C53A-EA96FE65F938}"/>
                  </a:ext>
                </a:extLst>
              </p:cNvPr>
              <p:cNvSpPr txBox="1"/>
              <p:nvPr/>
            </p:nvSpPr>
            <p:spPr>
              <a:xfrm>
                <a:off x="2536044" y="2970398"/>
                <a:ext cx="6062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C000"/>
                    </a:solidFill>
                    <a:latin typeface="Helvetica Neue" panose="020B0604020202020204" charset="0"/>
                  </a:rPr>
                  <a:t>Interest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29CCB5-8A12-5A25-1892-A8B24D22D1D2}"/>
                </a:ext>
              </a:extLst>
            </p:cNvPr>
            <p:cNvGrpSpPr/>
            <p:nvPr/>
          </p:nvGrpSpPr>
          <p:grpSpPr>
            <a:xfrm flipH="1">
              <a:off x="3219423" y="3952318"/>
              <a:ext cx="3593597" cy="184760"/>
              <a:chOff x="3474721" y="3931349"/>
              <a:chExt cx="3784600" cy="44761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BC6A52B-D93A-A8D2-09FB-EBF5B20FE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90129" y="3937454"/>
                <a:ext cx="0" cy="43763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C6132F1-D37A-593D-7C56-63A9A9386D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6260" y="3931349"/>
                <a:ext cx="0" cy="44373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294A8AF-461B-84F3-AEFB-AF609EAB17ED}"/>
                  </a:ext>
                </a:extLst>
              </p:cNvPr>
              <p:cNvGrpSpPr/>
              <p:nvPr/>
            </p:nvGrpSpPr>
            <p:grpSpPr>
              <a:xfrm>
                <a:off x="3474721" y="3931349"/>
                <a:ext cx="3784600" cy="447612"/>
                <a:chOff x="3154680" y="4156710"/>
                <a:chExt cx="712470" cy="440055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06446E8-1E48-DA4A-7638-943C410FC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6920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E312BFD-A391-E0B9-8F9A-7E6710B80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02D1A50-AAFB-33BB-C546-534475ECB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55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55;p55">
            <a:extLst>
              <a:ext uri="{FF2B5EF4-FFF2-40B4-BE49-F238E27FC236}">
                <a16:creationId xmlns:a16="http://schemas.microsoft.com/office/drawing/2014/main" id="{8D83AD42-19B0-CB53-64E1-ADBCE5B9548F}"/>
              </a:ext>
            </a:extLst>
          </p:cNvPr>
          <p:cNvGrpSpPr/>
          <p:nvPr/>
        </p:nvGrpSpPr>
        <p:grpSpPr>
          <a:xfrm>
            <a:off x="1593862" y="1749656"/>
            <a:ext cx="5956275" cy="2265766"/>
            <a:chOff x="704850" y="1392600"/>
            <a:chExt cx="8286750" cy="3208750"/>
          </a:xfrm>
        </p:grpSpPr>
        <p:pic>
          <p:nvPicPr>
            <p:cNvPr id="6" name="Google Shape;556;p55">
              <a:extLst>
                <a:ext uri="{FF2B5EF4-FFF2-40B4-BE49-F238E27FC236}">
                  <a16:creationId xmlns:a16="http://schemas.microsoft.com/office/drawing/2014/main" id="{FFAF7C2F-B821-00EA-2F15-83612900B46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4850" y="1392600"/>
              <a:ext cx="8286750" cy="320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57;p55">
              <a:extLst>
                <a:ext uri="{FF2B5EF4-FFF2-40B4-BE49-F238E27FC236}">
                  <a16:creationId xmlns:a16="http://schemas.microsoft.com/office/drawing/2014/main" id="{D3B83540-C1B9-3421-E0A3-26E7609C8DB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92075" y="2149379"/>
              <a:ext cx="326100" cy="1458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4" name="Google Shape;564;p56"/>
          <p:cNvSpPr txBox="1"/>
          <p:nvPr/>
        </p:nvSpPr>
        <p:spPr>
          <a:xfrm>
            <a:off x="1029600" y="206650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687250"/>
            <a:ext cx="76977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Efficient Supply/Demand matching mechanism for fixed-rate, fixed-term credit: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By 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introducing two-types of liquidity providers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we can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assure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that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credit demand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any maturity at any rate can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 immediatly satisfied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EB172-479C-1E4E-C2CD-91D279145FD1}"/>
              </a:ext>
            </a:extLst>
          </p:cNvPr>
          <p:cNvSpPr/>
          <p:nvPr/>
        </p:nvSpPr>
        <p:spPr>
          <a:xfrm>
            <a:off x="3060704" y="3022882"/>
            <a:ext cx="2984496" cy="425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AB3E42-2464-18DD-46A4-2FB165A7E8BF}"/>
              </a:ext>
            </a:extLst>
          </p:cNvPr>
          <p:cNvSpPr/>
          <p:nvPr/>
        </p:nvSpPr>
        <p:spPr>
          <a:xfrm>
            <a:off x="5989320" y="2484120"/>
            <a:ext cx="635318" cy="144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047CA7-B505-EAF1-28B1-4F96D0F8AB0E}"/>
              </a:ext>
            </a:extLst>
          </p:cNvPr>
          <p:cNvGrpSpPr/>
          <p:nvPr/>
        </p:nvGrpSpPr>
        <p:grpSpPr>
          <a:xfrm>
            <a:off x="3494960" y="3027962"/>
            <a:ext cx="2751934" cy="436880"/>
            <a:chOff x="3494960" y="3027962"/>
            <a:chExt cx="2751934" cy="4368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B8ABEF7-79F1-5BFD-4647-88E714DF7E34}"/>
                </a:ext>
              </a:extLst>
            </p:cNvPr>
            <p:cNvGrpSpPr/>
            <p:nvPr/>
          </p:nvGrpSpPr>
          <p:grpSpPr>
            <a:xfrm>
              <a:off x="3494960" y="3027962"/>
              <a:ext cx="2057480" cy="436880"/>
              <a:chOff x="3494960" y="3037840"/>
              <a:chExt cx="2057480" cy="43688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28FA82E-46F1-6629-6E98-9D6EB614E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4960" y="3037840"/>
                <a:ext cx="0" cy="436880"/>
              </a:xfrm>
              <a:prstGeom prst="straightConnector1">
                <a:avLst/>
              </a:prstGeom>
              <a:ln w="38100">
                <a:solidFill>
                  <a:srgbClr val="008C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F7309EE-6B9D-9C88-2261-D3A173D0B6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335" y="3037840"/>
                <a:ext cx="0" cy="436880"/>
              </a:xfrm>
              <a:prstGeom prst="straightConnector1">
                <a:avLst/>
              </a:prstGeom>
              <a:ln w="38100">
                <a:solidFill>
                  <a:srgbClr val="008C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3BF8231-8640-6138-89BF-5D35939AE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2440" y="3037840"/>
                <a:ext cx="0" cy="436880"/>
              </a:xfrm>
              <a:prstGeom prst="straightConnector1">
                <a:avLst/>
              </a:prstGeom>
              <a:ln w="38100">
                <a:solidFill>
                  <a:srgbClr val="008CF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4354CC-7160-CFBE-10BC-FDDFED3B3DB4}"/>
                </a:ext>
              </a:extLst>
            </p:cNvPr>
            <p:cNvSpPr txBox="1"/>
            <p:nvPr/>
          </p:nvSpPr>
          <p:spPr>
            <a:xfrm>
              <a:off x="5614990" y="3147769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Helvetica Neue" panose="020B0604020202020204" charset="0"/>
                </a:rPr>
                <a:t>Funding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3BB76C9-F6E9-124F-0B0B-7979B196C387}"/>
              </a:ext>
            </a:extLst>
          </p:cNvPr>
          <p:cNvGrpSpPr/>
          <p:nvPr/>
        </p:nvGrpSpPr>
        <p:grpSpPr>
          <a:xfrm>
            <a:off x="3474721" y="3931349"/>
            <a:ext cx="3784600" cy="720143"/>
            <a:chOff x="3474721" y="3931349"/>
            <a:chExt cx="3784600" cy="7201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E42100D-0CBD-E441-83BD-DB7A5A041536}"/>
                </a:ext>
              </a:extLst>
            </p:cNvPr>
            <p:cNvGrpSpPr/>
            <p:nvPr/>
          </p:nvGrpSpPr>
          <p:grpSpPr>
            <a:xfrm>
              <a:off x="3474721" y="3931349"/>
              <a:ext cx="3784600" cy="447612"/>
              <a:chOff x="3474721" y="3931349"/>
              <a:chExt cx="3784600" cy="44761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2DEB315-413C-0AEA-772D-4577CA90A130}"/>
                  </a:ext>
                </a:extLst>
              </p:cNvPr>
              <p:cNvGrpSpPr/>
              <p:nvPr/>
            </p:nvGrpSpPr>
            <p:grpSpPr>
              <a:xfrm>
                <a:off x="5588000" y="3937453"/>
                <a:ext cx="1325879" cy="309297"/>
                <a:chOff x="3154680" y="4156710"/>
                <a:chExt cx="712470" cy="440055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3D9C4B2-3940-55C6-134D-EB6B9C428B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5245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008C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352ED04-3EAD-143D-69A9-3DC841CE2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4CF71C5-906E-754C-E696-F760119EA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E701D61-9CBE-273E-D19F-50593B62607C}"/>
                  </a:ext>
                </a:extLst>
              </p:cNvPr>
              <p:cNvGrpSpPr/>
              <p:nvPr/>
            </p:nvGrpSpPr>
            <p:grpSpPr>
              <a:xfrm>
                <a:off x="4478251" y="3931349"/>
                <a:ext cx="2633750" cy="376492"/>
                <a:chOff x="3154680" y="4156710"/>
                <a:chExt cx="712470" cy="440055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4392B40-306B-D49A-27F0-96DB100D0B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5245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008C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EA16613-F5C3-83A2-5565-C984F3B22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1A6E975-D259-09FD-2C3B-78F1B5C970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ED8E369-5F72-DB05-666A-DA3F338C4D95}"/>
                  </a:ext>
                </a:extLst>
              </p:cNvPr>
              <p:cNvGrpSpPr/>
              <p:nvPr/>
            </p:nvGrpSpPr>
            <p:grpSpPr>
              <a:xfrm>
                <a:off x="3474721" y="3931349"/>
                <a:ext cx="3784600" cy="447612"/>
                <a:chOff x="3154680" y="4156710"/>
                <a:chExt cx="712470" cy="440055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38C7F03-3DCB-4920-31B8-94457CE6E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5245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008CF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4C5AC58-1425-2301-252A-9DED9140A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45E4D91-A5F1-41DD-CA57-8410E6FE11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008CF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4BF075-3C6C-037F-CC46-44AB91CE910F}"/>
                </a:ext>
              </a:extLst>
            </p:cNvPr>
            <p:cNvSpPr txBox="1"/>
            <p:nvPr/>
          </p:nvSpPr>
          <p:spPr>
            <a:xfrm>
              <a:off x="4956000" y="4420660"/>
              <a:ext cx="6543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8CF4"/>
                  </a:solidFill>
                  <a:latin typeface="Helvetica Neue" panose="020B0604020202020204" charset="0"/>
                </a:rPr>
                <a:t>Borrows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F21983-5133-96D3-AB58-AEAD2ED774AF}"/>
              </a:ext>
            </a:extLst>
          </p:cNvPr>
          <p:cNvGrpSpPr/>
          <p:nvPr/>
        </p:nvGrpSpPr>
        <p:grpSpPr>
          <a:xfrm>
            <a:off x="1963945" y="2964633"/>
            <a:ext cx="3344867" cy="495129"/>
            <a:chOff x="1029600" y="4409525"/>
            <a:chExt cx="3344867" cy="51417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E8E709-F0B0-A393-EADE-E02619935F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17329" y="4730290"/>
              <a:ext cx="1095595" cy="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E044F68-8ECD-F868-8AC7-FFDBA6E94E63}"/>
                </a:ext>
              </a:extLst>
            </p:cNvPr>
            <p:cNvGrpSpPr/>
            <p:nvPr/>
          </p:nvGrpSpPr>
          <p:grpSpPr>
            <a:xfrm>
              <a:off x="1029600" y="4409525"/>
              <a:ext cx="3344867" cy="514171"/>
              <a:chOff x="1029600" y="4409525"/>
              <a:chExt cx="3344867" cy="514171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7BB4079-3583-1E32-2434-2AEBE37FBEC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29600" y="4659638"/>
                <a:ext cx="2346346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ADB66A-400A-BC86-FA8F-34648C324367}"/>
                  </a:ext>
                </a:extLst>
              </p:cNvPr>
              <p:cNvGrpSpPr/>
              <p:nvPr/>
            </p:nvGrpSpPr>
            <p:grpSpPr>
              <a:xfrm>
                <a:off x="1047565" y="4409525"/>
                <a:ext cx="3326902" cy="514171"/>
                <a:chOff x="1047565" y="4409525"/>
                <a:chExt cx="3326902" cy="514171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59D53F6-3363-F4E6-4509-F0CB7AE7A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7328" y="4729457"/>
                  <a:ext cx="10339" cy="19270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6971B9A2-9BB4-3494-9F79-2E9CD635C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7565" y="4659638"/>
                  <a:ext cx="0" cy="264058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65DCE8E9-2696-8C12-4659-FE7E721785BC}"/>
                    </a:ext>
                  </a:extLst>
                </p:cNvPr>
                <p:cNvGrpSpPr/>
                <p:nvPr/>
              </p:nvGrpSpPr>
              <p:grpSpPr>
                <a:xfrm>
                  <a:off x="1632124" y="4409525"/>
                  <a:ext cx="2742343" cy="484832"/>
                  <a:chOff x="2534562" y="2969236"/>
                  <a:chExt cx="2742343" cy="484832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166F7278-526A-0265-F44C-652A776454E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219425" y="3017188"/>
                    <a:ext cx="2057480" cy="436880"/>
                    <a:chOff x="3494960" y="3037840"/>
                    <a:chExt cx="2057480" cy="436880"/>
                  </a:xfrm>
                </p:grpSpPr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6086B177-F407-578B-4D3B-2DF18C534F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94960" y="3037840"/>
                      <a:ext cx="0" cy="436880"/>
                    </a:xfrm>
                    <a:prstGeom prst="straightConnector1">
                      <a:avLst/>
                    </a:prstGeom>
                    <a:ln w="38100">
                      <a:solidFill>
                        <a:srgbClr val="FFC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30D0ECAA-7BDE-C5A4-2A09-D745A6C13D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92335" y="3037840"/>
                      <a:ext cx="0" cy="436880"/>
                    </a:xfrm>
                    <a:prstGeom prst="straightConnector1">
                      <a:avLst/>
                    </a:prstGeom>
                    <a:ln w="12700">
                      <a:solidFill>
                        <a:srgbClr val="FFC000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A3345F1B-48F1-528E-F8F5-47E4E7791C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52440" y="3037840"/>
                      <a:ext cx="0" cy="436880"/>
                    </a:xfrm>
                    <a:prstGeom prst="straightConnector1">
                      <a:avLst/>
                    </a:prstGeom>
                    <a:ln w="12700">
                      <a:solidFill>
                        <a:srgbClr val="FFC000"/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E097E2E-57AC-2D79-D1AD-1DE67855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562" y="2969236"/>
                    <a:ext cx="60625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b="1" dirty="0">
                        <a:latin typeface="Helvetica Neue" panose="020B0604020202020204" charset="0"/>
                      </a:rPr>
                      <a:t>Interest</a:t>
                    </a:r>
                  </a:p>
                </p:txBody>
              </p:sp>
            </p:grpSp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7EA28-21DC-C627-8153-2260AECC465A}"/>
              </a:ext>
            </a:extLst>
          </p:cNvPr>
          <p:cNvGrpSpPr/>
          <p:nvPr/>
        </p:nvGrpSpPr>
        <p:grpSpPr>
          <a:xfrm>
            <a:off x="1951668" y="3008155"/>
            <a:ext cx="2709232" cy="1465682"/>
            <a:chOff x="1951668" y="3008155"/>
            <a:chExt cx="2709232" cy="14656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9DE2838-9E95-B9DD-3AF3-29A80FA1F956}"/>
                </a:ext>
              </a:extLst>
            </p:cNvPr>
            <p:cNvGrpSpPr/>
            <p:nvPr/>
          </p:nvGrpSpPr>
          <p:grpSpPr>
            <a:xfrm>
              <a:off x="1951668" y="3008155"/>
              <a:ext cx="2709232" cy="1192856"/>
              <a:chOff x="1951668" y="3008155"/>
              <a:chExt cx="2709232" cy="119285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B02E324-A8C7-4D85-94AB-8D1CA705ABD2}"/>
                  </a:ext>
                </a:extLst>
              </p:cNvPr>
              <p:cNvGrpSpPr/>
              <p:nvPr/>
            </p:nvGrpSpPr>
            <p:grpSpPr>
              <a:xfrm>
                <a:off x="1951668" y="3934653"/>
                <a:ext cx="2709232" cy="266358"/>
                <a:chOff x="1951668" y="3934653"/>
                <a:chExt cx="2709232" cy="266358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AC9FAFE-9145-111D-50E3-BB5EBAC586C9}"/>
                    </a:ext>
                  </a:extLst>
                </p:cNvPr>
                <p:cNvGrpSpPr/>
                <p:nvPr/>
              </p:nvGrpSpPr>
              <p:grpSpPr>
                <a:xfrm>
                  <a:off x="2127142" y="3938972"/>
                  <a:ext cx="1545698" cy="191068"/>
                  <a:chOff x="2127142" y="3938971"/>
                  <a:chExt cx="1545698" cy="218819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A130EBE7-06BB-E117-D1F7-F9988C49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3658254" y="3938971"/>
                    <a:ext cx="0" cy="217872"/>
                  </a:xfrm>
                  <a:prstGeom prst="straightConnector1">
                    <a:avLst/>
                  </a:prstGeom>
                  <a:ln w="38100">
                    <a:solidFill>
                      <a:srgbClr val="00BD4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AFB92DE2-0C7F-5510-26DD-9F80D5A66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27142" y="4156843"/>
                    <a:ext cx="1545698" cy="1"/>
                  </a:xfrm>
                  <a:prstGeom prst="line">
                    <a:avLst/>
                  </a:prstGeom>
                  <a:ln w="38100">
                    <a:solidFill>
                      <a:srgbClr val="00BD4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C64F9BB8-E970-69D0-7BAA-3843C38D0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9397" y="3939918"/>
                    <a:ext cx="0" cy="217872"/>
                  </a:xfrm>
                  <a:prstGeom prst="line">
                    <a:avLst/>
                  </a:prstGeom>
                  <a:ln w="38100">
                    <a:solidFill>
                      <a:srgbClr val="00BD4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9735DB7-54C7-0810-A844-4B9218A887A4}"/>
                    </a:ext>
                  </a:extLst>
                </p:cNvPr>
                <p:cNvGrpSpPr/>
                <p:nvPr/>
              </p:nvGrpSpPr>
              <p:grpSpPr>
                <a:xfrm>
                  <a:off x="1951668" y="3934653"/>
                  <a:ext cx="2709232" cy="266358"/>
                  <a:chOff x="1951668" y="3934653"/>
                  <a:chExt cx="2709232" cy="266358"/>
                </a:xfrm>
              </p:grpSpPr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E2274EB1-21C1-2812-5114-3FF05ECF5A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640156" y="3934653"/>
                    <a:ext cx="0" cy="265205"/>
                  </a:xfrm>
                  <a:prstGeom prst="straightConnector1">
                    <a:avLst/>
                  </a:prstGeom>
                  <a:ln w="38100">
                    <a:solidFill>
                      <a:srgbClr val="00BD4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61BBAD3-AB0D-A3A2-FD41-6800E82741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51668" y="4199858"/>
                    <a:ext cx="2709232" cy="0"/>
                  </a:xfrm>
                  <a:prstGeom prst="line">
                    <a:avLst/>
                  </a:prstGeom>
                  <a:ln w="38100">
                    <a:solidFill>
                      <a:srgbClr val="00BD4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8AE81CB5-090C-339F-EF38-B497F42B5E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1136" y="3935806"/>
                    <a:ext cx="0" cy="265205"/>
                  </a:xfrm>
                  <a:prstGeom prst="line">
                    <a:avLst/>
                  </a:prstGeom>
                  <a:ln w="38100">
                    <a:solidFill>
                      <a:srgbClr val="00BD4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E63BB6-E0C2-99FA-C072-B0DB0D5A5EB3}"/>
                  </a:ext>
                </a:extLst>
              </p:cNvPr>
              <p:cNvGrpSpPr/>
              <p:nvPr/>
            </p:nvGrpSpPr>
            <p:grpSpPr>
              <a:xfrm rot="10800000">
                <a:off x="3652533" y="3008155"/>
                <a:ext cx="994816" cy="436880"/>
                <a:chOff x="4568535" y="3037840"/>
                <a:chExt cx="927097" cy="43688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0FDB5F58-74A0-05B8-06CE-D9B04CA3F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8535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00BD4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F24FBCBE-ADEC-BB79-5765-DD3721C35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5632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00BD4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BABCE9-FD74-A6AE-ACE3-C89EDF7BC9E5}"/>
                </a:ext>
              </a:extLst>
            </p:cNvPr>
            <p:cNvSpPr txBox="1"/>
            <p:nvPr/>
          </p:nvSpPr>
          <p:spPr>
            <a:xfrm>
              <a:off x="1994515" y="4243005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00BD41"/>
                  </a:solidFill>
                  <a:latin typeface="Helvetica Neue" panose="020B0604020202020204" charset="0"/>
                </a:rPr>
                <a:t>Deposits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863151-D6CF-19AB-82C6-F1E5E3DFD18B}"/>
              </a:ext>
            </a:extLst>
          </p:cNvPr>
          <p:cNvGrpSpPr/>
          <p:nvPr/>
        </p:nvGrpSpPr>
        <p:grpSpPr>
          <a:xfrm>
            <a:off x="2568112" y="2966720"/>
            <a:ext cx="4276976" cy="1114659"/>
            <a:chOff x="2536044" y="2970398"/>
            <a:chExt cx="4276976" cy="1166680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BBAF93B7-7C29-C39C-6632-222454790D21}"/>
                </a:ext>
              </a:extLst>
            </p:cNvPr>
            <p:cNvGrpSpPr/>
            <p:nvPr/>
          </p:nvGrpSpPr>
          <p:grpSpPr>
            <a:xfrm>
              <a:off x="2536044" y="2970398"/>
              <a:ext cx="2740861" cy="483670"/>
              <a:chOff x="2536044" y="2970398"/>
              <a:chExt cx="2740861" cy="483670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A9D08E2A-9EB7-8254-B832-BF82744D7DC9}"/>
                  </a:ext>
                </a:extLst>
              </p:cNvPr>
              <p:cNvGrpSpPr/>
              <p:nvPr/>
            </p:nvGrpSpPr>
            <p:grpSpPr>
              <a:xfrm rot="10800000">
                <a:off x="3219425" y="3017188"/>
                <a:ext cx="2057480" cy="436880"/>
                <a:chOff x="3494960" y="3037840"/>
                <a:chExt cx="2057480" cy="436880"/>
              </a:xfrm>
            </p:grpSpPr>
            <p:cxnSp>
              <p:nvCxnSpPr>
                <p:cNvPr id="526" name="Straight Arrow Connector 525">
                  <a:extLst>
                    <a:ext uri="{FF2B5EF4-FFF2-40B4-BE49-F238E27FC236}">
                      <a16:creationId xmlns:a16="http://schemas.microsoft.com/office/drawing/2014/main" id="{54B7B500-3E81-32EE-ECAE-072DA6A44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4960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Arrow Connector 526">
                  <a:extLst>
                    <a:ext uri="{FF2B5EF4-FFF2-40B4-BE49-F238E27FC236}">
                      <a16:creationId xmlns:a16="http://schemas.microsoft.com/office/drawing/2014/main" id="{36ADD708-EEBA-326D-91DF-B1CB5F75A6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2335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Arrow Connector 527">
                  <a:extLst>
                    <a:ext uri="{FF2B5EF4-FFF2-40B4-BE49-F238E27FC236}">
                      <a16:creationId xmlns:a16="http://schemas.microsoft.com/office/drawing/2014/main" id="{D08912C2-0DD6-AF4A-BF58-9C9EE2D0C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2440" y="3037840"/>
                  <a:ext cx="0" cy="43688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BA3A0FC1-6799-8019-B42C-D57D6CCFF6AE}"/>
                  </a:ext>
                </a:extLst>
              </p:cNvPr>
              <p:cNvSpPr txBox="1"/>
              <p:nvPr/>
            </p:nvSpPr>
            <p:spPr>
              <a:xfrm>
                <a:off x="2536044" y="2970398"/>
                <a:ext cx="606256" cy="241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>
                    <a:solidFill>
                      <a:srgbClr val="FFC000"/>
                    </a:solidFill>
                    <a:latin typeface="Helvetica Neue" panose="020B0604020202020204" charset="0"/>
                  </a:rPr>
                  <a:t>Interest</a:t>
                </a:r>
              </a:p>
            </p:txBody>
          </p: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148CDB87-6D67-B02A-DA09-58C0E95C57CC}"/>
                </a:ext>
              </a:extLst>
            </p:cNvPr>
            <p:cNvGrpSpPr/>
            <p:nvPr/>
          </p:nvGrpSpPr>
          <p:grpSpPr>
            <a:xfrm flipH="1">
              <a:off x="3219423" y="3952318"/>
              <a:ext cx="3593597" cy="184760"/>
              <a:chOff x="3474721" y="3931349"/>
              <a:chExt cx="3784600" cy="447612"/>
            </a:xfrm>
          </p:grpSpPr>
          <p:cxnSp>
            <p:nvCxnSpPr>
              <p:cNvPr id="514" name="Straight Arrow Connector 513">
                <a:extLst>
                  <a:ext uri="{FF2B5EF4-FFF2-40B4-BE49-F238E27FC236}">
                    <a16:creationId xmlns:a16="http://schemas.microsoft.com/office/drawing/2014/main" id="{42AB6B4F-BB16-15A9-3D9F-9E28C6FD8D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90129" y="3937454"/>
                <a:ext cx="0" cy="43763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>
                <a:extLst>
                  <a:ext uri="{FF2B5EF4-FFF2-40B4-BE49-F238E27FC236}">
                    <a16:creationId xmlns:a16="http://schemas.microsoft.com/office/drawing/2014/main" id="{9AE3A152-E600-2F5A-8737-0CF501646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6260" y="3931349"/>
                <a:ext cx="0" cy="44373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86D92FF9-B64E-F5A6-A738-BA015BD488A0}"/>
                  </a:ext>
                </a:extLst>
              </p:cNvPr>
              <p:cNvGrpSpPr/>
              <p:nvPr/>
            </p:nvGrpSpPr>
            <p:grpSpPr>
              <a:xfrm>
                <a:off x="3474721" y="3931349"/>
                <a:ext cx="3784600" cy="447612"/>
                <a:chOff x="3154680" y="4156710"/>
                <a:chExt cx="712470" cy="440055"/>
              </a:xfrm>
            </p:grpSpPr>
            <p:cxnSp>
              <p:nvCxnSpPr>
                <p:cNvPr id="517" name="Straight Arrow Connector 516">
                  <a:extLst>
                    <a:ext uri="{FF2B5EF4-FFF2-40B4-BE49-F238E27FC236}">
                      <a16:creationId xmlns:a16="http://schemas.microsoft.com/office/drawing/2014/main" id="{1B4C71B8-BDE0-9A77-3366-3E7B5C259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866920" y="4156710"/>
                  <a:ext cx="0" cy="43815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B4063551-96B6-86EA-5E4E-6BFACA06D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4680" y="4594860"/>
                  <a:ext cx="71247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A2B17A7E-7C4C-0949-141E-1662FECA8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8490" y="4158615"/>
                  <a:ext cx="0" cy="43815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734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1029600" y="148467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546004"/>
            <a:ext cx="76977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New Interest Rate Model and </a:t>
            </a: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Improved Liquidity Provision System that facilitates withdrawals: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b="1" dirty="0">
                <a:solidFill>
                  <a:srgbClr val="00BD4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New Interest Rate Model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given by a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continuous and differentiable (non-linear) function with increasing speed of marginal cost </a:t>
            </a:r>
            <a:r>
              <a:rPr lang="en" b="1" dirty="0">
                <a:solidFill>
                  <a:srgbClr val="00BD4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plus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the incorporation of a </a:t>
            </a:r>
            <a:r>
              <a:rPr lang="en" b="1" dirty="0">
                <a:solidFill>
                  <a:srgbClr val="00BD4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Liquidity Reserve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80472-E594-D503-959E-16E1ECEA7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0" y="1592414"/>
            <a:ext cx="3901770" cy="279510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10CF393-7E4A-0BCE-0BE9-CD5519EBCC49}"/>
              </a:ext>
            </a:extLst>
          </p:cNvPr>
          <p:cNvGrpSpPr/>
          <p:nvPr/>
        </p:nvGrpSpPr>
        <p:grpSpPr>
          <a:xfrm>
            <a:off x="5385134" y="2980150"/>
            <a:ext cx="2844465" cy="1196477"/>
            <a:chOff x="5385134" y="2951350"/>
            <a:chExt cx="2844465" cy="1196477"/>
          </a:xfrm>
        </p:grpSpPr>
        <p:sp>
          <p:nvSpPr>
            <p:cNvPr id="10" name="Google Shape;566;p56">
              <a:extLst>
                <a:ext uri="{FF2B5EF4-FFF2-40B4-BE49-F238E27FC236}">
                  <a16:creationId xmlns:a16="http://schemas.microsoft.com/office/drawing/2014/main" id="{98C4ACAD-7EB2-9F21-5693-70D6FFD06897}"/>
                </a:ext>
              </a:extLst>
            </p:cNvPr>
            <p:cNvSpPr txBox="1"/>
            <p:nvPr/>
          </p:nvSpPr>
          <p:spPr>
            <a:xfrm>
              <a:off x="5385134" y="2951350"/>
              <a:ext cx="2844465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Hard Liquidity Reserve </a:t>
              </a:r>
              <a:r>
                <a:rPr lang="en-US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( </a:t>
              </a:r>
              <a:r>
                <a:rPr lang="en-US" i="1" dirty="0" err="1">
                  <a:solidFill>
                    <a:srgbClr val="222222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Helvetica Neue"/>
                  <a:cs typeface="Times New Roman" panose="02020603050405020304" pitchFamily="18" charset="0"/>
                  <a:sym typeface="Helvetica Neue"/>
                </a:rPr>
                <a:t>RSS</a:t>
              </a:r>
              <a:r>
                <a:rPr lang="en-US" i="1" baseline="30000" dirty="0" err="1">
                  <a:solidFill>
                    <a:srgbClr val="222222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Helvetica Neue"/>
                  <a:cs typeface="Times New Roman" panose="02020603050405020304" pitchFamily="18" charset="0"/>
                  <a:sym typeface="Helvetica Neue"/>
                </a:rPr>
                <a:t>t</a:t>
              </a:r>
              <a:r>
                <a:rPr lang="en-US" i="1" baseline="30000" dirty="0">
                  <a:solidFill>
                    <a:srgbClr val="222222"/>
                  </a:solidFill>
                  <a:highlight>
                    <a:srgbClr val="FFFFFF"/>
                  </a:highlight>
                  <a:latin typeface="Times New Roman" panose="02020603050405020304" pitchFamily="18" charset="0"/>
                  <a:ea typeface="Helvetica Neue"/>
                  <a:cs typeface="Times New Roman" panose="02020603050405020304" pitchFamily="18" charset="0"/>
                  <a:sym typeface="Helvetica Neue"/>
                </a:rPr>
                <a:t> </a:t>
              </a:r>
              <a:r>
                <a:rPr lang="en-US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)</a:t>
              </a:r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199286-2FA8-3836-2FFB-533CC2E4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7535" y="3412228"/>
              <a:ext cx="2558908" cy="73559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DE625D7-1C90-EDF4-1571-B9055B9CD8FC}"/>
              </a:ext>
            </a:extLst>
          </p:cNvPr>
          <p:cNvGrpSpPr/>
          <p:nvPr/>
        </p:nvGrpSpPr>
        <p:grpSpPr>
          <a:xfrm>
            <a:off x="5385133" y="1681500"/>
            <a:ext cx="2844465" cy="1086651"/>
            <a:chOff x="5385133" y="1681500"/>
            <a:chExt cx="2844465" cy="10866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9BDDF1-3DC9-D9E4-EE8E-6933ADCB9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7535" y="2032551"/>
              <a:ext cx="2523600" cy="735600"/>
            </a:xfrm>
            <a:prstGeom prst="rect">
              <a:avLst/>
            </a:prstGeom>
          </p:spPr>
        </p:pic>
        <p:sp>
          <p:nvSpPr>
            <p:cNvPr id="4" name="Google Shape;566;p56">
              <a:extLst>
                <a:ext uri="{FF2B5EF4-FFF2-40B4-BE49-F238E27FC236}">
                  <a16:creationId xmlns:a16="http://schemas.microsoft.com/office/drawing/2014/main" id="{C3CF1CAE-24DE-4B28-FEF0-AA75013161AA}"/>
                </a:ext>
              </a:extLst>
            </p:cNvPr>
            <p:cNvSpPr txBox="1"/>
            <p:nvPr/>
          </p:nvSpPr>
          <p:spPr>
            <a:xfrm>
              <a:off x="5385133" y="1681500"/>
              <a:ext cx="2844465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Interest Rate Function: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50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1029600" y="148467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546004"/>
            <a:ext cx="769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Fair Cost Calculation for Credit Demand: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Interest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Rates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loans are 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determined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based on the real change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the protocol state.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912BD-D0DF-AC3B-B3B8-D53029B10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0" y="1718437"/>
            <a:ext cx="3901562" cy="24071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AC0F4AA-883F-AEDF-E082-37E7729A42CD}"/>
              </a:ext>
            </a:extLst>
          </p:cNvPr>
          <p:cNvGrpSpPr/>
          <p:nvPr/>
        </p:nvGrpSpPr>
        <p:grpSpPr>
          <a:xfrm>
            <a:off x="5498267" y="2020836"/>
            <a:ext cx="3048133" cy="1695439"/>
            <a:chOff x="5498267" y="2020836"/>
            <a:chExt cx="3048133" cy="16954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D48C-CDD3-30B8-3E68-CAA5ECFC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8267" y="2658341"/>
              <a:ext cx="2769769" cy="1057934"/>
            </a:xfrm>
            <a:prstGeom prst="rect">
              <a:avLst/>
            </a:prstGeom>
          </p:spPr>
        </p:pic>
        <p:sp>
          <p:nvSpPr>
            <p:cNvPr id="9" name="Google Shape;566;p56">
              <a:extLst>
                <a:ext uri="{FF2B5EF4-FFF2-40B4-BE49-F238E27FC236}">
                  <a16:creationId xmlns:a16="http://schemas.microsoft.com/office/drawing/2014/main" id="{BC7225E0-67F4-9D3C-10E8-4DC00B89A72E}"/>
                </a:ext>
              </a:extLst>
            </p:cNvPr>
            <p:cNvSpPr txBox="1"/>
            <p:nvPr/>
          </p:nvSpPr>
          <p:spPr>
            <a:xfrm>
              <a:off x="5498267" y="2020836"/>
              <a:ext cx="3048133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Effective Interest Rate to be applied to any single loan: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60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1029600" y="206650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687250"/>
            <a:ext cx="769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Solvency condition: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Fixed interest </a:t>
            </a:r>
            <a:r>
              <a:rPr lang="en" b="1" dirty="0">
                <a:solidFill>
                  <a:srgbClr val="00BD4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rates for depositors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are </a:t>
            </a:r>
            <a:r>
              <a:rPr lang="en" b="1" dirty="0">
                <a:solidFill>
                  <a:srgbClr val="00BD4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assured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by previous borrowers that are ex-ante paying fixed interest rates.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E0155A-9AFF-818F-A1AE-1AF80243C8EC}"/>
              </a:ext>
            </a:extLst>
          </p:cNvPr>
          <p:cNvGrpSpPr/>
          <p:nvPr/>
        </p:nvGrpSpPr>
        <p:grpSpPr>
          <a:xfrm>
            <a:off x="1029600" y="1422850"/>
            <a:ext cx="7697700" cy="1455046"/>
            <a:chOff x="1029600" y="1422850"/>
            <a:chExt cx="7697700" cy="14550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ABBA5E0-6BD6-ABC2-89BB-7F5672FC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590" y="1772529"/>
              <a:ext cx="5702819" cy="1105367"/>
            </a:xfrm>
            <a:prstGeom prst="rect">
              <a:avLst/>
            </a:prstGeom>
          </p:spPr>
        </p:pic>
        <p:sp>
          <p:nvSpPr>
            <p:cNvPr id="8" name="Google Shape;566;p56">
              <a:extLst>
                <a:ext uri="{FF2B5EF4-FFF2-40B4-BE49-F238E27FC236}">
                  <a16:creationId xmlns:a16="http://schemas.microsoft.com/office/drawing/2014/main" id="{7E7621A3-5954-1DD6-3549-EB7E3255CBF2}"/>
                </a:ext>
              </a:extLst>
            </p:cNvPr>
            <p:cNvSpPr txBox="1"/>
            <p:nvPr/>
          </p:nvSpPr>
          <p:spPr>
            <a:xfrm>
              <a:off x="1029600" y="1422850"/>
              <a:ext cx="76977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Annualized Interest Rate for Deposits: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0" name="Google Shape;573;p57">
            <a:extLst>
              <a:ext uri="{FF2B5EF4-FFF2-40B4-BE49-F238E27FC236}">
                <a16:creationId xmlns:a16="http://schemas.microsoft.com/office/drawing/2014/main" id="{838E3C76-D507-D1DE-CDD0-B344B6D1C6E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737" y="3123246"/>
            <a:ext cx="5305425" cy="1626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65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6"/>
          <p:cNvSpPr txBox="1"/>
          <p:nvPr/>
        </p:nvSpPr>
        <p:spPr>
          <a:xfrm>
            <a:off x="1029600" y="206650"/>
            <a:ext cx="7697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Innovations </a:t>
            </a:r>
            <a:r>
              <a:rPr lang="en" sz="2000" b="1" dirty="0">
                <a:latin typeface="Symbol" panose="05050102010706020507" pitchFamily="18" charset="2"/>
                <a:ea typeface="Helvetica Neue"/>
                <a:cs typeface="Helvetica Neue"/>
                <a:sym typeface="Helvetica Neue"/>
              </a:rPr>
              <a:t>X</a:t>
            </a:r>
            <a:r>
              <a:rPr lang="en" sz="2000" b="1" dirty="0">
                <a:latin typeface="Helvetica Neue"/>
                <a:ea typeface="Helvetica Neue"/>
                <a:cs typeface="Helvetica Neue"/>
                <a:sym typeface="Helvetica Neue"/>
              </a:rPr>
              <a:t>xactly brings to the DEFI ecosystem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56"/>
          <p:cNvSpPr txBox="1">
            <a:spLocks noGrp="1"/>
          </p:cNvSpPr>
          <p:nvPr>
            <p:ph type="sldNum" idx="12"/>
          </p:nvPr>
        </p:nvSpPr>
        <p:spPr>
          <a:xfrm>
            <a:off x="81425" y="4663225"/>
            <a:ext cx="380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66" name="Google Shape;566;p56"/>
          <p:cNvSpPr txBox="1"/>
          <p:nvPr/>
        </p:nvSpPr>
        <p:spPr>
          <a:xfrm>
            <a:off x="1029600" y="687250"/>
            <a:ext cx="769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b="1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Multiple Utilization Rates: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dirty="0">
                <a:solidFill>
                  <a:schemeClr val="tx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Flexible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allocation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of assets between Variable and Fixed Rates Pools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according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to the </a:t>
            </a:r>
            <a:r>
              <a:rPr lang="en" b="1" dirty="0">
                <a:solidFill>
                  <a:srgbClr val="008CF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supply and demand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of credit.</a:t>
            </a: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F60601-9D19-A2E0-2A48-FC6CC823A7BD}"/>
              </a:ext>
            </a:extLst>
          </p:cNvPr>
          <p:cNvGrpSpPr/>
          <p:nvPr/>
        </p:nvGrpSpPr>
        <p:grpSpPr>
          <a:xfrm>
            <a:off x="1284609" y="1368088"/>
            <a:ext cx="3048133" cy="3514415"/>
            <a:chOff x="1284609" y="1368088"/>
            <a:chExt cx="3048133" cy="351441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B3DE2F5-9BAB-8853-5CAD-74DE627E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09" y="2698919"/>
              <a:ext cx="3048133" cy="21835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155B25-6C45-73CD-90B7-7F10A044F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4716" y="2001090"/>
              <a:ext cx="2098481" cy="669029"/>
            </a:xfrm>
            <a:prstGeom prst="rect">
              <a:avLst/>
            </a:prstGeom>
          </p:spPr>
        </p:pic>
        <p:sp>
          <p:nvSpPr>
            <p:cNvPr id="10" name="Google Shape;566;p56">
              <a:extLst>
                <a:ext uri="{FF2B5EF4-FFF2-40B4-BE49-F238E27FC236}">
                  <a16:creationId xmlns:a16="http://schemas.microsoft.com/office/drawing/2014/main" id="{2FF19565-11FF-6DFA-92F0-3E626632EE24}"/>
                </a:ext>
              </a:extLst>
            </p:cNvPr>
            <p:cNvSpPr txBox="1"/>
            <p:nvPr/>
          </p:nvSpPr>
          <p:spPr>
            <a:xfrm>
              <a:off x="1284609" y="1368088"/>
              <a:ext cx="3048133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One Utilization Rate deals with the Variable Rate Pool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BBED1-7402-B00E-3B51-71A1A862E34D}"/>
              </a:ext>
            </a:extLst>
          </p:cNvPr>
          <p:cNvGrpSpPr/>
          <p:nvPr/>
        </p:nvGrpSpPr>
        <p:grpSpPr>
          <a:xfrm>
            <a:off x="4788756" y="1353173"/>
            <a:ext cx="3786511" cy="3249745"/>
            <a:chOff x="4788756" y="1353173"/>
            <a:chExt cx="3786511" cy="3249745"/>
          </a:xfrm>
        </p:grpSpPr>
        <p:sp>
          <p:nvSpPr>
            <p:cNvPr id="11" name="Google Shape;566;p56">
              <a:extLst>
                <a:ext uri="{FF2B5EF4-FFF2-40B4-BE49-F238E27FC236}">
                  <a16:creationId xmlns:a16="http://schemas.microsoft.com/office/drawing/2014/main" id="{BDAF36CD-49C5-7C53-6B54-D2503021297C}"/>
                </a:ext>
              </a:extLst>
            </p:cNvPr>
            <p:cNvSpPr txBox="1"/>
            <p:nvPr/>
          </p:nvSpPr>
          <p:spPr>
            <a:xfrm>
              <a:off x="4874400" y="1353173"/>
              <a:ext cx="35424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b="1" dirty="0">
                  <a:solidFill>
                    <a:srgbClr val="222222"/>
                  </a:solidFill>
                  <a:highlight>
                    <a:srgbClr val="FFFFFF"/>
                  </a:highlight>
                  <a:latin typeface="Helvetica Neue"/>
                  <a:ea typeface="Helvetica Neue"/>
                  <a:cs typeface="Helvetica Neue"/>
                  <a:sym typeface="Helvetica Neue"/>
                </a:rPr>
                <a:t>There is a specific Utilization Rate for each of the Fixed Rate Pools</a:t>
              </a:r>
              <a:endParaRPr 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CA395F0-7D71-8FAE-BB82-456458AD0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3818" y="1921615"/>
              <a:ext cx="2596386" cy="853403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73B41E1-E699-3C43-A0F5-3A906DE479F0}"/>
                </a:ext>
              </a:extLst>
            </p:cNvPr>
            <p:cNvGrpSpPr/>
            <p:nvPr/>
          </p:nvGrpSpPr>
          <p:grpSpPr>
            <a:xfrm>
              <a:off x="4788756" y="2800695"/>
              <a:ext cx="3786511" cy="1802223"/>
              <a:chOff x="5015250" y="2932073"/>
              <a:chExt cx="3786511" cy="18022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2CC9EBB-E6FB-E5D7-67F6-220028705410}"/>
                  </a:ext>
                </a:extLst>
              </p:cNvPr>
              <p:cNvGrpSpPr/>
              <p:nvPr/>
            </p:nvGrpSpPr>
            <p:grpSpPr>
              <a:xfrm>
                <a:off x="5015250" y="4137233"/>
                <a:ext cx="3786511" cy="597063"/>
                <a:chOff x="5015250" y="2944801"/>
                <a:chExt cx="3786511" cy="597063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EA5014A-5948-9045-953D-99BB21FF5D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5250" y="2944801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2C6EF40D-0AC9-50D2-51FB-D6F592F89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2884" y="2948409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7614FD96-8225-7709-BC5A-67F9A59F8E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4800" y="2944801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63C08456-63FB-8948-7DEA-DC029C4ED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59845" y="2944801"/>
                  <a:ext cx="941916" cy="593455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2417AE3-CF2E-2366-4C5F-A2AD16D75190}"/>
                  </a:ext>
                </a:extLst>
              </p:cNvPr>
              <p:cNvGrpSpPr/>
              <p:nvPr/>
            </p:nvGrpSpPr>
            <p:grpSpPr>
              <a:xfrm>
                <a:off x="5015250" y="2932073"/>
                <a:ext cx="3786511" cy="597063"/>
                <a:chOff x="5015250" y="2944801"/>
                <a:chExt cx="3786511" cy="597063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D0E3464A-D520-DDA0-5CE6-DE26DE790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5250" y="2944801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AD5CC555-B4B5-85DD-D62F-B9AA6EF30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2884" y="2948409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0CF72F1-2C49-A14D-E689-E2FD61B98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4800" y="2944801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CF9614C-9151-E0B7-0012-F53632A7B5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59845" y="2944801"/>
                  <a:ext cx="941916" cy="593455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65E646C-AF8D-36B1-53A4-AA21156369E0}"/>
                  </a:ext>
                </a:extLst>
              </p:cNvPr>
              <p:cNvGrpSpPr/>
              <p:nvPr/>
            </p:nvGrpSpPr>
            <p:grpSpPr>
              <a:xfrm>
                <a:off x="5015250" y="3547596"/>
                <a:ext cx="3786511" cy="597063"/>
                <a:chOff x="5015250" y="2944801"/>
                <a:chExt cx="3786511" cy="597063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920D7D50-A4A7-410F-90E2-0014A7EED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5250" y="2944801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066D98B6-41C3-85C7-6AB0-03D4CCD4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62884" y="2948409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00BE3D72-A381-D341-553F-61C7CB833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4800" y="2944801"/>
                  <a:ext cx="941916" cy="593455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0755D35-57AB-972C-0ABB-09D969D846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59845" y="2944801"/>
                  <a:ext cx="941916" cy="59345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11994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487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Symbol</vt:lpstr>
      <vt:lpstr>Arial</vt:lpstr>
      <vt:lpstr>Helvetica Neue</vt:lpstr>
      <vt:lpstr>Wingdings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fran_tilton fran_tilton</cp:lastModifiedBy>
  <cp:revision>3</cp:revision>
  <dcterms:modified xsi:type="dcterms:W3CDTF">2022-08-10T18:56:40Z</dcterms:modified>
</cp:coreProperties>
</file>