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3"/>
    <p:sldId id="259" r:id="rId4"/>
    <p:sldId id="306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23" r:id="rId13"/>
    <p:sldId id="278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76B"/>
    <a:srgbClr val="6EAED0"/>
    <a:srgbClr val="1A61AB"/>
    <a:srgbClr val="A3CBE1"/>
    <a:srgbClr val="66A9C9"/>
    <a:srgbClr val="14458F"/>
    <a:srgbClr val="1D559A"/>
    <a:srgbClr val="1E569A"/>
    <a:srgbClr val="2761A5"/>
    <a:srgbClr val="1D59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>
        <p:scale>
          <a:sx n="71" d="100"/>
          <a:sy n="71" d="100"/>
        </p:scale>
        <p:origin x="112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0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1FEB7-D5F1-40D4-87D3-E5582B18A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E9E-C402-4B6F-B49F-F0A3DE9D5A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38089" y="457201"/>
            <a:ext cx="9097505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5467" r="36262" b="16420"/>
          <a:stretch>
            <a:fillRect/>
          </a:stretch>
        </p:blipFill>
        <p:spPr>
          <a:xfrm>
            <a:off x="5382271" y="307522"/>
            <a:ext cx="6790679" cy="5150152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1255830" y="3962400"/>
            <a:ext cx="544285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251273" y="466081"/>
            <a:ext cx="6771494" cy="5184098"/>
          </a:xfrm>
          <a:prstGeom prst="rect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9901" y="2810935"/>
            <a:ext cx="8195735" cy="3166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8089" y="2870349"/>
            <a:ext cx="4653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创新实践一周总结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0324" y="4534144"/>
            <a:ext cx="17170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汇报人：殷凯捷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212285" y="3962400"/>
            <a:ext cx="979715" cy="2895600"/>
          </a:xfrm>
          <a:prstGeom prst="rect">
            <a:avLst/>
          </a:prstGeom>
          <a:solidFill>
            <a:srgbClr val="144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95289" y="661475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4458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操作系统学习</a:t>
            </a:r>
            <a:endParaRPr lang="zh-CN" altLang="en-US" sz="1600" dirty="0">
              <a:solidFill>
                <a:srgbClr val="14458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4" y="613911"/>
            <a:ext cx="401441" cy="40144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723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tips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197610" y="1836420"/>
            <a:ext cx="10636885" cy="92202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7610" y="1836420"/>
            <a:ext cx="1023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、中断描述符表的创建和加载函数中的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extern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关键字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92570" y="2204720"/>
            <a:ext cx="48374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extern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：主要用在变量或函数的声明前，用来说明此变量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函数是在别处定义的，要在此处引用。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也就是说，使用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extern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关键字声明变量或函数而不用定义它。该变量或函数的定义可以在别的文件中进行。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相比于包含头文件，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extern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的引用方式更加简洁，能够加速编译，节省时间。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 descr="屏幕截图 2021-12-06 1101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55" y="2312670"/>
            <a:ext cx="3038475" cy="933450"/>
          </a:xfrm>
          <a:prstGeom prst="rect">
            <a:avLst/>
          </a:prstGeom>
        </p:spPr>
      </p:pic>
      <p:pic>
        <p:nvPicPr>
          <p:cNvPr id="8" name="图片 7" descr="屏幕截图 2021-12-06 1103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3430905"/>
            <a:ext cx="3895725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278890" y="2082800"/>
            <a:ext cx="10636885" cy="43180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</a:t>
            </a:r>
            <a:r>
              <a:rPr altLang="zh-CN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hurlex</a:t>
            </a: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实验八：完成中断请求和定时器中断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后续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5467" r="7560" b="16420"/>
          <a:stretch>
            <a:fillRect/>
          </a:stretch>
        </p:blipFill>
        <p:spPr>
          <a:xfrm>
            <a:off x="2353321" y="478972"/>
            <a:ext cx="9838679" cy="51501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255830" y="3962400"/>
            <a:ext cx="544285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4970585" cy="6858000"/>
          </a:xfrm>
          <a:prstGeom prst="rect">
            <a:avLst/>
          </a:prstGeom>
          <a:solidFill>
            <a:srgbClr val="01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457200"/>
            <a:ext cx="12192000" cy="5184098"/>
          </a:xfrm>
          <a:prstGeom prst="rect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832508" y="3868615"/>
            <a:ext cx="984738" cy="2989385"/>
          </a:xfrm>
          <a:prstGeom prst="rect">
            <a:avLst/>
          </a:prstGeom>
          <a:solidFill>
            <a:srgbClr val="01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212123" y="2485292"/>
            <a:ext cx="44903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</a:t>
            </a:r>
            <a:endParaRPr lang="zh-CN" altLang="en-US" sz="9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57200"/>
            <a:ext cx="1613647" cy="3376246"/>
          </a:xfrm>
          <a:prstGeom prst="rect">
            <a:avLst/>
          </a:prstGeom>
          <a:gradFill flip="none" rotWithShape="1">
            <a:gsLst>
              <a:gs pos="100000">
                <a:srgbClr val="01376B"/>
              </a:gs>
              <a:gs pos="55000">
                <a:srgbClr val="1A61AB">
                  <a:alpha val="60000"/>
                </a:srgbClr>
              </a:gs>
              <a:gs pos="0">
                <a:srgbClr val="6EAED0">
                  <a:alpha val="43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3943" y="1046254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本周工作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550" y="104648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30075" y="64631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6"/>
          <p:cNvSpPr txBox="1"/>
          <p:nvPr>
            <p:custDataLst>
              <p:tags r:id="rId1"/>
            </p:custDataLst>
          </p:nvPr>
        </p:nvSpPr>
        <p:spPr>
          <a:xfrm>
            <a:off x="1283970" y="1992630"/>
            <a:ext cx="10388600" cy="189357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26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完成</a:t>
            </a:r>
            <a:r>
              <a:rPr altLang="zh-CN" sz="26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hurlex</a:t>
            </a:r>
            <a:r>
              <a:rPr lang="zh-CN" altLang="en-US" sz="26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实验七：添加中断描述符表（</a:t>
            </a:r>
            <a:r>
              <a:rPr altLang="zh-CN" sz="26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IDT</a:t>
            </a:r>
            <a:r>
              <a:rPr lang="zh-CN" altLang="en-US" sz="26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26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26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实验产生的问题的思考及问题的部分解决</a:t>
            </a:r>
            <a:endParaRPr lang="zh-CN" altLang="en-US" sz="26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26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7583" y="1137694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添加中断描述符表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267460" y="2082800"/>
            <a:ext cx="7409815" cy="190309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中断的引入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18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中断的实现</a:t>
            </a: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添加中断描述符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61945" y="-1146810"/>
            <a:ext cx="12063730" cy="8529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实验结果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 descr="chapt7结果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" y="1748155"/>
            <a:ext cx="5809615" cy="2503170"/>
          </a:xfrm>
          <a:prstGeom prst="rect">
            <a:avLst/>
          </a:prstGeom>
        </p:spPr>
      </p:pic>
      <p:pic>
        <p:nvPicPr>
          <p:cNvPr id="6" name="图片 5" descr="chapt7结果2（删除volatile）"/>
          <p:cNvPicPr>
            <a:picLocks noChangeAspect="1"/>
          </p:cNvPicPr>
          <p:nvPr/>
        </p:nvPicPr>
        <p:blipFill>
          <a:blip r:embed="rId2"/>
          <a:srcRect l="3875"/>
          <a:stretch>
            <a:fillRect/>
          </a:stretch>
        </p:blipFill>
        <p:spPr>
          <a:xfrm>
            <a:off x="6050915" y="1748155"/>
            <a:ext cx="5920740" cy="2077720"/>
          </a:xfrm>
          <a:prstGeom prst="rect">
            <a:avLst/>
          </a:prstGeom>
        </p:spPr>
      </p:pic>
      <p:pic>
        <p:nvPicPr>
          <p:cNvPr id="7" name="图片 6" descr="chapt7结果（0x5和0x6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0" y="4327525"/>
            <a:ext cx="5810250" cy="23266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29225" y="1291590"/>
            <a:ext cx="76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结果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50915" y="1291590"/>
            <a:ext cx="3939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结果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：删除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entry.c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中的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volatile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关键字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50915" y="4327525"/>
            <a:ext cx="48196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结果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：更改汇编命令为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asm volatile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int 0x5 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      asm volatile int 0x6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804160" y="5400675"/>
            <a:ext cx="361315" cy="64071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021445" y="5680075"/>
            <a:ext cx="3390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结果分析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197610" y="1836420"/>
            <a:ext cx="10636885" cy="92202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3" name="图片 12" descr="entry.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585" y="1078865"/>
            <a:ext cx="5286375" cy="54006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97610" y="1836420"/>
            <a:ext cx="1751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查看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entry.c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文件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773805" y="5011420"/>
            <a:ext cx="2218055" cy="58610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254365" y="2758440"/>
            <a:ext cx="29571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原因：作者手动触发了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号中断，会跳转到汇编中断入口（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idt_s.s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里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），因为作者还没有实现具体的中断函数，所以中断触发后的动作未定义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结果分析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197610" y="1836420"/>
            <a:ext cx="10636885" cy="92202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54365" y="2758440"/>
            <a:ext cx="29571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原因：作者手动触发了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号中断，会跳转到汇编中断入口（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idt_s.s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里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），因为作者还没有实现具体的中断函数，所以中断触发后的动作未定义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 descr="微信图片_20211205220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55" y="1659890"/>
            <a:ext cx="6267450" cy="325755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5474335" y="1993265"/>
            <a:ext cx="240665" cy="871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38700" y="1600835"/>
            <a:ext cx="1885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sz="1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保存和恢复寄存器</a:t>
            </a:r>
            <a:endParaRPr lang="zh-CN" altLang="en-US" sz="14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723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tips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197610" y="1836420"/>
            <a:ext cx="10636885" cy="92202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7610" y="1836420"/>
            <a:ext cx="1023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外部函数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isr_handler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的实现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 descr="屏幕截图 2021-12-06 1020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55" y="2204720"/>
            <a:ext cx="4562475" cy="3429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92570" y="2204720"/>
            <a:ext cx="48374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事实上具体的中断处理函数原型都是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void(pt_regs *)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，被统一组织放置在全局的函数指针数组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interrupt_handlers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里面。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isr_handlers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函数会判断该中断函数是否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注册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，若注册则执行该函数，否则打印未处理的中断和中断号码。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tips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pt_regs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Linux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中的一种结构体，定义于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include/asm-i386/ptrace.h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。在本系统中定义于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include/idt.h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中。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075815" y="3056255"/>
            <a:ext cx="1943735" cy="29591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251075" y="3549015"/>
            <a:ext cx="2442845" cy="29019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屏幕截图 2021-12-06 1057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940" y="1600835"/>
            <a:ext cx="4467225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7190" y="1092200"/>
            <a:ext cx="820420" cy="567690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0800000">
            <a:off x="12024360" y="623455"/>
            <a:ext cx="145474" cy="1891145"/>
          </a:xfrm>
          <a:prstGeom prst="rect">
            <a:avLst/>
          </a:prstGeom>
          <a:solidFill>
            <a:srgbClr val="1D5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1755" y="1078865"/>
            <a:ext cx="723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tips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1"/>
            </p:custDataLst>
          </p:nvPr>
        </p:nvSpPr>
        <p:spPr>
          <a:xfrm>
            <a:off x="1197610" y="1836420"/>
            <a:ext cx="10636885" cy="92202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92455" lvl="0" indent="-52197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zh-CN" altLang="en-US" sz="18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7610" y="1836420"/>
            <a:ext cx="1023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、入口函数中的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asm volatile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92570" y="2204720"/>
            <a:ext cx="48374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asm volatile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_asm__volatile_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的别名，是一种内嵌汇编。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asm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表示后面的代码是内嵌汇编，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volatile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表示编译器不要优化代码。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关于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volatile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volatile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关键词影响编译器的编译结果。用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volatile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声明表示该变量随时可能发生变化，与该变量有关的运算，不要进行编译优化，以免出错。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tips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：编译优化：因为访问寄存器要比访问内存单元快的多，故编译器一般都会作减少存取内存的优化，但有可能读脏数据。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 descr="屏幕截图 2021-12-06 103838"/>
          <p:cNvPicPr>
            <a:picLocks noChangeAspect="1"/>
          </p:cNvPicPr>
          <p:nvPr/>
        </p:nvPicPr>
        <p:blipFill>
          <a:blip r:embed="rId2"/>
          <a:srcRect t="11827"/>
          <a:stretch>
            <a:fillRect/>
          </a:stretch>
        </p:blipFill>
        <p:spPr>
          <a:xfrm>
            <a:off x="1197610" y="2204720"/>
            <a:ext cx="4924425" cy="453517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884045" y="5499100"/>
            <a:ext cx="2136140" cy="50927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PP_MARK_KEY" val="3ee61c3a-975f-4d86-874a-ae19b7e46710"/>
  <p:tag name="COMMONDATA" val="eyJjb3VudCI6MiwiaGRpZCI6IjA5OTE4NTJiYjRiYjlhNGM5NDA4YjFiZmJkMThkODc0IiwidXNlckNvdW50IjoyfQ=="/>
</p:tagLst>
</file>

<file path=ppt/tags/tag2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3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4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5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6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7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8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ags/tag9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f2d701e2-48a7-40e6-8464-99fe69b11644}"/>
  <p:tag name="KSO_WM_UNIT_TEXTBOXSTYLE_TEMPLATEID" val="3132580"/>
  <p:tag name="KSO_WM_UNIT_TEXTBOXSTYLE_TYPE" val="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dirty="0">
            <a:latin typeface="等线" panose="02010600030101010101" pitchFamily="2" charset="-122"/>
            <a:ea typeface="等线" panose="02010600030101010101" pitchFamily="2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1045</Words>
  <Application>WPS 演示</Application>
  <PresentationFormat>宽屏</PresentationFormat>
  <Paragraphs>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等线</vt:lpstr>
      <vt:lpstr>Segoe UI</vt:lpstr>
      <vt:lpstr>微软雅黑</vt:lpstr>
      <vt:lpstr>Microsoft YaHei UI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44445553</cp:lastModifiedBy>
  <cp:revision>366</cp:revision>
  <dcterms:created xsi:type="dcterms:W3CDTF">2020-08-04T06:18:00Z</dcterms:created>
  <dcterms:modified xsi:type="dcterms:W3CDTF">2023-08-03T19:19:16Z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KSOTemplateUUID">
    <vt:lpwstr>v1.0_mb_akl109BoOknHbW1ULmitVw==</vt:lpwstr>
  </property>
  <property fmtid="{D5CDD505-2E9C-101B-9397-08002B2CF9AE}" pid="4" name="ICV">
    <vt:lpwstr>19761B2499664B73970F2408A78BA448_12</vt:lpwstr>
  </property>
</Properties>
</file>