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3"/>
    <p:sldId id="259" r:id="rId4"/>
    <p:sldId id="306" r:id="rId5"/>
    <p:sldId id="322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3" r:id="rId18"/>
    <p:sldId id="278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76B"/>
    <a:srgbClr val="6EAED0"/>
    <a:srgbClr val="1A61AB"/>
    <a:srgbClr val="A3CBE1"/>
    <a:srgbClr val="66A9C9"/>
    <a:srgbClr val="14458F"/>
    <a:srgbClr val="1D559A"/>
    <a:srgbClr val="1E569A"/>
    <a:srgbClr val="2761A5"/>
    <a:srgbClr val="1D5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71" d="100"/>
          <a:sy n="71" d="100"/>
        </p:scale>
        <p:origin x="11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38089" y="457201"/>
            <a:ext cx="9097505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5467" r="36262" b="16420"/>
          <a:stretch>
            <a:fillRect/>
          </a:stretch>
        </p:blipFill>
        <p:spPr>
          <a:xfrm>
            <a:off x="5382271" y="307522"/>
            <a:ext cx="6790679" cy="515015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255830" y="3962400"/>
            <a:ext cx="54428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51273" y="466081"/>
            <a:ext cx="6771494" cy="5184098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9901" y="2810935"/>
            <a:ext cx="8195735" cy="3166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089" y="2870349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创新实践一周总结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0324" y="4534144"/>
            <a:ext cx="1661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汇报人：殷凯捷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12285" y="3962400"/>
            <a:ext cx="979715" cy="2895600"/>
          </a:xfrm>
          <a:prstGeom prst="rect">
            <a:avLst/>
          </a:prstGeom>
          <a:solidFill>
            <a:srgbClr val="14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5289" y="66147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4458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操作系统学习</a:t>
            </a:r>
            <a:endParaRPr lang="zh-CN" altLang="en-US" sz="1600" dirty="0">
              <a:solidFill>
                <a:srgbClr val="14458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" y="613911"/>
            <a:ext cx="401441" cy="40144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19030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的结构：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0-15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位表示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边界；其余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32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位存放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的基地址。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能创建多少个描述符：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2^16/8=8192</a:t>
            </a:r>
            <a:endParaRPr altLang="zh-CN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保护模式下内存如何分段管理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屏幕截图 2021-11-29 1355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2662555"/>
            <a:ext cx="4495800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43180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如何寻址：利用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段选择子</a:t>
            </a:r>
            <a:endParaRPr lang="zh-CN" altLang="en-US" sz="1800" b="1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保护模式下内存如何分段管理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 descr="屏幕截图 2021-11-29 1358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2615565"/>
            <a:ext cx="8133080" cy="420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275336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绕过分段机制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：利用平坦模型。当整个虚拟地址空间是一个起始为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、长度为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4GB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的一个段时，偏移地址在数值上就等于段机制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处理后的地址。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GRUB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在载入内核前的一些状态：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CS寄存器指向基地址为0x00000000，限长为4G-1的代码段描述符。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DS，SS，ES，FS和GS指向基地址为0x00000000，限长 为4G-1的数据段描述符。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本实验具体采用的分段策略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141287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GRUB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在载入内核前的一些状态：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CS寄存器指向基地址为0x00000000，限长为4G-1的代码段描述符。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DS，SS，ES，FS和GS指向基地址为0x00000000，限长 为4G-1的数据段描述符。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本实验具体采用的分段策略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屏幕截图 2021-11-29 140631"/>
          <p:cNvPicPr>
            <a:picLocks noChangeAspect="1"/>
          </p:cNvPicPr>
          <p:nvPr/>
        </p:nvPicPr>
        <p:blipFill>
          <a:blip r:embed="rId2"/>
          <a:srcRect r="34845" b="63122"/>
          <a:stretch>
            <a:fillRect/>
          </a:stretch>
        </p:blipFill>
        <p:spPr>
          <a:xfrm>
            <a:off x="377190" y="3638550"/>
            <a:ext cx="6268085" cy="2774950"/>
          </a:xfrm>
          <a:prstGeom prst="rect">
            <a:avLst/>
          </a:prstGeom>
        </p:spPr>
      </p:pic>
      <p:pic>
        <p:nvPicPr>
          <p:cNvPr id="6" name="图片 5" descr="屏幕截图 2021-11-29 1408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3638550"/>
            <a:ext cx="4629150" cy="1409700"/>
          </a:xfrm>
          <a:prstGeom prst="rect">
            <a:avLst/>
          </a:prstGeom>
        </p:spPr>
      </p:pic>
      <p:pic>
        <p:nvPicPr>
          <p:cNvPr id="7" name="图片 6" descr="屏幕截图 2021-11-29 1409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155" y="3495675"/>
            <a:ext cx="2486025" cy="1238250"/>
          </a:xfrm>
          <a:prstGeom prst="rect">
            <a:avLst/>
          </a:prstGeom>
        </p:spPr>
      </p:pic>
      <p:pic>
        <p:nvPicPr>
          <p:cNvPr id="8" name="图片 7" descr="屏幕截图 2021-11-29 1521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015230"/>
            <a:ext cx="3048000" cy="143827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360170" y="5948045"/>
            <a:ext cx="904240" cy="2305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716020" y="3905250"/>
            <a:ext cx="717550" cy="1968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47920" y="5351145"/>
            <a:ext cx="849630" cy="2082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462905" y="6057900"/>
            <a:ext cx="1511935" cy="2686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341755" y="1755140"/>
            <a:ext cx="10636885" cy="38652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用汇编语言实现：将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地址载入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GDTR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jmp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在此的用法：强迫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自动更新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段寄存器的值、清空指令流水线并更新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cache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本实验具体采用的分段策略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 descr="屏幕截图 2021-11-29 141147"/>
          <p:cNvPicPr>
            <a:picLocks noChangeAspect="1"/>
          </p:cNvPicPr>
          <p:nvPr/>
        </p:nvPicPr>
        <p:blipFill>
          <a:blip r:embed="rId2"/>
          <a:srcRect b="43643"/>
          <a:stretch>
            <a:fillRect/>
          </a:stretch>
        </p:blipFill>
        <p:spPr>
          <a:xfrm>
            <a:off x="1341755" y="2401570"/>
            <a:ext cx="4819650" cy="2603500"/>
          </a:xfrm>
          <a:prstGeom prst="rect">
            <a:avLst/>
          </a:prstGeom>
        </p:spPr>
      </p:pic>
      <p:pic>
        <p:nvPicPr>
          <p:cNvPr id="9" name="图片 8" descr="屏幕截图 2021-11-29 141147"/>
          <p:cNvPicPr>
            <a:picLocks noChangeAspect="1"/>
          </p:cNvPicPr>
          <p:nvPr/>
        </p:nvPicPr>
        <p:blipFill>
          <a:blip r:embed="rId2"/>
          <a:srcRect t="56674"/>
          <a:stretch>
            <a:fillRect/>
          </a:stretch>
        </p:blipFill>
        <p:spPr>
          <a:xfrm>
            <a:off x="6394450" y="2401570"/>
            <a:ext cx="4819650" cy="200152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906895" y="3352165"/>
            <a:ext cx="1544955" cy="2787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824980" y="3894455"/>
            <a:ext cx="662305" cy="2406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实验结果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屏幕截图 2021-11-26 1854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0" y="1092200"/>
            <a:ext cx="2987040" cy="2691130"/>
          </a:xfrm>
          <a:prstGeom prst="rect">
            <a:avLst/>
          </a:prstGeom>
        </p:spPr>
      </p:pic>
      <p:pic>
        <p:nvPicPr>
          <p:cNvPr id="6" name="图片 5" descr="屏幕截图 2021-11-26 185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70" y="1078865"/>
            <a:ext cx="3048000" cy="5591175"/>
          </a:xfrm>
          <a:prstGeom prst="rect">
            <a:avLst/>
          </a:prstGeom>
        </p:spPr>
      </p:pic>
      <p:pic>
        <p:nvPicPr>
          <p:cNvPr id="7" name="图片 6" descr="屏幕截图 2021-11-26 185252"/>
          <p:cNvPicPr>
            <a:picLocks noChangeAspect="1"/>
          </p:cNvPicPr>
          <p:nvPr/>
        </p:nvPicPr>
        <p:blipFill>
          <a:blip r:embed="rId3"/>
          <a:srcRect r="47148" b="74510"/>
          <a:stretch>
            <a:fillRect/>
          </a:stretch>
        </p:blipFill>
        <p:spPr>
          <a:xfrm>
            <a:off x="8072120" y="4174490"/>
            <a:ext cx="3906520" cy="1320800"/>
          </a:xfrm>
          <a:prstGeom prst="rect">
            <a:avLst/>
          </a:prstGeom>
        </p:spPr>
      </p:pic>
      <p:pic>
        <p:nvPicPr>
          <p:cNvPr id="3" name="图片 2" descr="屏幕截图 2021-11-29 1520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" y="1840865"/>
            <a:ext cx="4286250" cy="39243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23595" y="3674745"/>
            <a:ext cx="1013460" cy="1917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43180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hurlex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实验七：添加中断描述符表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后续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5467" r="7560" b="16420"/>
          <a:stretch>
            <a:fillRect/>
          </a:stretch>
        </p:blipFill>
        <p:spPr>
          <a:xfrm>
            <a:off x="2353321" y="478972"/>
            <a:ext cx="9838679" cy="51501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55830" y="3962400"/>
            <a:ext cx="54428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4970585" cy="6858000"/>
          </a:xfrm>
          <a:prstGeom prst="rect">
            <a:avLst/>
          </a:prstGeom>
          <a:solidFill>
            <a:srgbClr val="01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457200"/>
            <a:ext cx="12192000" cy="5184098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832508" y="3868615"/>
            <a:ext cx="984738" cy="2989385"/>
          </a:xfrm>
          <a:prstGeom prst="rect">
            <a:avLst/>
          </a:prstGeom>
          <a:solidFill>
            <a:srgbClr val="01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2123" y="2485292"/>
            <a:ext cx="4490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endParaRPr lang="zh-CN" altLang="en-US" sz="9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57200"/>
            <a:ext cx="1613647" cy="3376246"/>
          </a:xfrm>
          <a:prstGeom prst="rect">
            <a:avLst/>
          </a:prstGeom>
          <a:gradFill flip="none" rotWithShape="1">
            <a:gsLst>
              <a:gs pos="100000">
                <a:srgbClr val="01376B"/>
              </a:gs>
              <a:gs pos="55000">
                <a:srgbClr val="1A61AB">
                  <a:alpha val="60000"/>
                </a:srgbClr>
              </a:gs>
              <a:gs pos="0">
                <a:srgbClr val="6EAED0">
                  <a:alpha val="43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3943" y="104625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本周工作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550" y="104648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30075" y="64631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6"/>
          <p:cNvSpPr txBox="1"/>
          <p:nvPr>
            <p:custDataLst>
              <p:tags r:id="rId1"/>
            </p:custDataLst>
          </p:nvPr>
        </p:nvSpPr>
        <p:spPr>
          <a:xfrm>
            <a:off x="1283970" y="1992630"/>
            <a:ext cx="10388600" cy="189357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继续完成</a:t>
            </a: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hurlex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实验六：添加全局段描述符（</a:t>
            </a: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课余阅读《链接、装载与库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7433" y="1091974"/>
            <a:ext cx="2180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hurlex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实验六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67460" y="2082800"/>
            <a:ext cx="7409815" cy="288417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x86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保护模式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平坦模型和分段模型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保护模式下内存如何分段管理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具体的分段策略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7433" y="1091974"/>
            <a:ext cx="2180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hurlex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实验六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hurlex：添加GD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3210" y="1818640"/>
            <a:ext cx="12214225" cy="44634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16490" y="1035050"/>
            <a:ext cx="1703705" cy="210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226314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已知实模式机制：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1MB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的线性地址空间、内存寻址方法、寄存器、端口读写以及中断处理等。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保护模式机制的特色：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内存保护、分页系统、硬件支持的虚拟内存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大部分现今基于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x86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的操作系统都在保护模式下运行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8890" y="1092200"/>
            <a:ext cx="3203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x86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保护模式：引入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226314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intel8086CPU:20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位地址线，有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1MB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的线性地址空间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intel80386CPU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32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位地址线，有</a:t>
            </a:r>
            <a:r>
              <a:rPr altLang="zh-CN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4GB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的线性地址空间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intel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为了向前兼容，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80386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仍然使用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8086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的地址分段形式，仅稍作更改：采用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平坦模型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，将整个线性地址空间看作一个段。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391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x86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保护模式：内存分段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177228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分段模型：如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8086CPU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，其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位的寄存器最多只能在一个内存段的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64kb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空间寻址，超过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64kb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就需要变换段基址来取指。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平坦模型：始终只有一个段，不用进行段基址变换就能直接访问内存空间。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平坦模型和分段模型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396367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关于分段：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程序分段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altLang="zh-CN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内存分段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是不同的概念。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程序分段：使用汇编语言编写程序时需自己定义数据段、代码段、栈段等（用编译器编写高级语言时，编译器会将程序按内容分段，后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会将各段分配到不同的物理内存上）。多个段肯在不同的内存分段中存在，大小不一故需要进行相应的跳访存。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程序分段好处：赋予程序段不同属性并执行不同的安全策略；提高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缓存命中率；能共享部分段以节省内存。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平坦模型是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在程序分段的基础上对多个段统筹管理形成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平坦模型和分段模型：关于分段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445389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关于保护模式：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32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位保护模式下描述一个内存段需要</a:t>
            </a:r>
            <a:r>
              <a:rPr altLang="zh-CN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个字节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，称为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段描述符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。段描述符的集合称为描述符表，其中最重要的是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全局描述符表（</a:t>
            </a:r>
            <a:r>
              <a:rPr altLang="zh-CN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由于寄存器不足以存放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，故将之放在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内存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中。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在内存中无固定位置，由程序员指定。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为了让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知道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的位置，设置了</a:t>
            </a:r>
            <a:r>
              <a:rPr altLang="zh-CN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48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全局描述符表寄存器（</a:t>
            </a:r>
            <a:r>
              <a:rPr altLang="zh-CN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GDTR</a:t>
            </a:r>
            <a:r>
              <a:rPr lang="zh-CN" altLang="en-US" sz="1800" b="1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来保存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GDT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的信息。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保护模式下内存如何分段管理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11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1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13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1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15.xml><?xml version="1.0" encoding="utf-8"?>
<p:tagLst xmlns:p="http://schemas.openxmlformats.org/presentationml/2006/main">
  <p:tag name="KSO_WPP_MARK_KEY" val="3003aa40-d8e9-42c5-b960-11fdba1d1ed1"/>
  <p:tag name="COMMONDATA" val="eyJjb3VudCI6MSwiaGRpZCI6IjA5OTE4NTJiYjRiYjlhNGM5NDA4YjFiZmJkMThkODc0IiwidXNlckNvdW50IjoxfQ=="/>
</p:tagLst>
</file>

<file path=ppt/tags/tag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3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7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演示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等线</vt:lpstr>
      <vt:lpstr>Segoe UI</vt:lpstr>
      <vt:lpstr>微软雅黑</vt:lpstr>
      <vt:lpstr>Microsoft YaHei UI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44445553</cp:lastModifiedBy>
  <cp:revision>325</cp:revision>
  <dcterms:created xsi:type="dcterms:W3CDTF">2020-08-04T06:18:00Z</dcterms:created>
  <dcterms:modified xsi:type="dcterms:W3CDTF">2023-07-12T14:56:09Z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v1.0_mb_akl109BoOknHbW1ULmitVw==</vt:lpwstr>
  </property>
  <property fmtid="{D5CDD505-2E9C-101B-9397-08002B2CF9AE}" pid="4" name="ICV">
    <vt:lpwstr>324D1946C9FD438A94566F7D4F5DC9A3_13</vt:lpwstr>
  </property>
</Properties>
</file>