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6" r:id="rId4"/>
    <p:sldId id="257" r:id="rId5"/>
    <p:sldId id="259" r:id="rId6"/>
    <p:sldId id="261" r:id="rId7"/>
    <p:sldId id="258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I1NEURz2aa/MRjo4iBMGGsfjF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238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3602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605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8856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307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048987" y="4791529"/>
            <a:ext cx="4183413" cy="96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1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048987" y="5799138"/>
            <a:ext cx="4183413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>
  <p:cSld name="Text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/>
          <p:nvPr/>
        </p:nvSpPr>
        <p:spPr>
          <a:xfrm>
            <a:off x="0" y="495301"/>
            <a:ext cx="12192000" cy="776288"/>
          </a:xfrm>
          <a:prstGeom prst="rect">
            <a:avLst/>
          </a:prstGeom>
          <a:solidFill>
            <a:srgbClr val="FF9164">
              <a:alpha val="3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1"/>
          </p:nvPr>
        </p:nvSpPr>
        <p:spPr>
          <a:xfrm>
            <a:off x="838200" y="1571625"/>
            <a:ext cx="10515600" cy="46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/>
          <p:nvPr/>
        </p:nvSpPr>
        <p:spPr>
          <a:xfrm>
            <a:off x="0" y="495301"/>
            <a:ext cx="12192000" cy="776288"/>
          </a:xfrm>
          <a:prstGeom prst="rect">
            <a:avLst/>
          </a:prstGeom>
          <a:solidFill>
            <a:srgbClr val="FF9164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5647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543050"/>
            <a:ext cx="10515600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 txBox="1">
            <a:spLocks noGrp="1"/>
          </p:cNvSpPr>
          <p:nvPr>
            <p:ph type="ctrTitle"/>
          </p:nvPr>
        </p:nvSpPr>
        <p:spPr>
          <a:xfrm>
            <a:off x="125730" y="4034790"/>
            <a:ext cx="6172200" cy="78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sz="2800" dirty="0"/>
              <a:t>Workflow-based MOCU Implementation using RADICAL </a:t>
            </a:r>
            <a:r>
              <a:rPr lang="en-US" sz="2800" dirty="0" err="1"/>
              <a:t>Cybertools</a:t>
            </a:r>
            <a:endParaRPr sz="2800" dirty="0"/>
          </a:p>
        </p:txBody>
      </p:sp>
      <p:sp>
        <p:nvSpPr>
          <p:cNvPr id="27" name="Google Shape;27;p1"/>
          <p:cNvSpPr txBox="1">
            <a:spLocks noGrp="1"/>
          </p:cNvSpPr>
          <p:nvPr>
            <p:ph type="subTitle" idx="1"/>
          </p:nvPr>
        </p:nvSpPr>
        <p:spPr>
          <a:xfrm>
            <a:off x="237457" y="5136198"/>
            <a:ext cx="4183413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>
            <a:spLocks noGrp="1"/>
          </p:cNvSpPr>
          <p:nvPr>
            <p:ph type="body" idx="1"/>
          </p:nvPr>
        </p:nvSpPr>
        <p:spPr>
          <a:xfrm>
            <a:off x="358140" y="1811655"/>
            <a:ext cx="5894070" cy="46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900" dirty="0"/>
              <a:t>Call Graph of MOCU Code (</a:t>
            </a:r>
            <a:r>
              <a:rPr lang="en-US" sz="2900" i="1" dirty="0"/>
              <a:t>Byung-Jun</a:t>
            </a:r>
            <a:r>
              <a:rPr lang="en-US" sz="2900" dirty="0"/>
              <a:t>)</a:t>
            </a:r>
          </a:p>
        </p:txBody>
      </p:sp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582583"/>
            <a:ext cx="10820400" cy="60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200"/>
            </a:pPr>
            <a:r>
              <a:rPr lang="en-US" sz="4400" dirty="0"/>
              <a:t>Status Quo of HPC Implementation</a:t>
            </a:r>
            <a:endParaRPr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42E9D4-B677-4B21-AD7A-874FC769EA33}"/>
              </a:ext>
            </a:extLst>
          </p:cNvPr>
          <p:cNvSpPr txBox="1"/>
          <p:nvPr/>
        </p:nvSpPr>
        <p:spPr>
          <a:xfrm>
            <a:off x="689610" y="2766060"/>
            <a:ext cx="3314700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main()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BC228-29AF-48B5-890B-097F1CA31B9C}"/>
              </a:ext>
            </a:extLst>
          </p:cNvPr>
          <p:cNvSpPr txBox="1"/>
          <p:nvPr/>
        </p:nvSpPr>
        <p:spPr>
          <a:xfrm>
            <a:off x="681990" y="4164330"/>
            <a:ext cx="1318260" cy="478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MOCU()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4F00F-4E6B-4C00-B584-A0A58D01DB91}"/>
              </a:ext>
            </a:extLst>
          </p:cNvPr>
          <p:cNvSpPr txBox="1"/>
          <p:nvPr/>
        </p:nvSpPr>
        <p:spPr>
          <a:xfrm>
            <a:off x="1348740" y="5506730"/>
            <a:ext cx="2651760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find_MOCU_seq</a:t>
            </a:r>
            <a:r>
              <a:rPr lang="en-US" sz="2400" dirty="0"/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29B0FA-022F-412F-A901-AEFE8CB41E48}"/>
              </a:ext>
            </a:extLst>
          </p:cNvPr>
          <p:cNvSpPr txBox="1"/>
          <p:nvPr/>
        </p:nvSpPr>
        <p:spPr>
          <a:xfrm>
            <a:off x="4251960" y="2653039"/>
            <a:ext cx="24345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Initialize MOCU matrix and sequence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C3090B-CC0B-4BEF-8FCD-12D599019570}"/>
              </a:ext>
            </a:extLst>
          </p:cNvPr>
          <p:cNvSpPr txBox="1"/>
          <p:nvPr/>
        </p:nvSpPr>
        <p:spPr>
          <a:xfrm>
            <a:off x="4255770" y="3891290"/>
            <a:ext cx="2327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MOCU matrix by solving OED with </a:t>
            </a:r>
            <a:r>
              <a:rPr lang="en-US" b="1" dirty="0"/>
              <a:t>N</a:t>
            </a:r>
            <a:r>
              <a:rPr lang="en-US" dirty="0"/>
              <a:t> oscillators and sample size </a:t>
            </a:r>
            <a:r>
              <a:rPr lang="en-US" b="1" dirty="0" err="1"/>
              <a:t>K_max</a:t>
            </a:r>
            <a:r>
              <a:rPr lang="en-US" dirty="0"/>
              <a:t> in a nested for loop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73FC5C-7847-42FD-A4A2-DBD8330FF718}"/>
              </a:ext>
            </a:extLst>
          </p:cNvPr>
          <p:cNvSpPr txBox="1"/>
          <p:nvPr/>
        </p:nvSpPr>
        <p:spPr>
          <a:xfrm>
            <a:off x="4255770" y="5491490"/>
            <a:ext cx="2327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MOCU sequence using the MOCU matrix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00EF40C-B0C2-47DB-9A2E-E68AE15FD1BD}"/>
              </a:ext>
            </a:extLst>
          </p:cNvPr>
          <p:cNvSpPr/>
          <p:nvPr/>
        </p:nvSpPr>
        <p:spPr>
          <a:xfrm rot="2852214">
            <a:off x="1691403" y="3085186"/>
            <a:ext cx="181743" cy="1260607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820035A-4677-4580-8BD4-3602074EB9B6}"/>
              </a:ext>
            </a:extLst>
          </p:cNvPr>
          <p:cNvSpPr/>
          <p:nvPr/>
        </p:nvSpPr>
        <p:spPr>
          <a:xfrm rot="21147202">
            <a:off x="2423061" y="3239280"/>
            <a:ext cx="166282" cy="2253839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C0244C3-5C52-48AD-BE53-971C1C994C59}"/>
              </a:ext>
            </a:extLst>
          </p:cNvPr>
          <p:cNvSpPr/>
          <p:nvPr/>
        </p:nvSpPr>
        <p:spPr>
          <a:xfrm>
            <a:off x="6793230" y="4244340"/>
            <a:ext cx="765810" cy="2616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D54840F-0EC0-4527-AF50-A872320B7997}"/>
              </a:ext>
            </a:extLst>
          </p:cNvPr>
          <p:cNvSpPr/>
          <p:nvPr/>
        </p:nvSpPr>
        <p:spPr>
          <a:xfrm>
            <a:off x="6793230" y="5638800"/>
            <a:ext cx="765810" cy="2616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F05915B-94A9-408F-B176-9DEB3B260698}"/>
              </a:ext>
            </a:extLst>
          </p:cNvPr>
          <p:cNvSpPr/>
          <p:nvPr/>
        </p:nvSpPr>
        <p:spPr>
          <a:xfrm>
            <a:off x="6789420" y="2834640"/>
            <a:ext cx="765810" cy="2616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311CBF0E-420C-465D-93DC-E139ED911719}"/>
              </a:ext>
            </a:extLst>
          </p:cNvPr>
          <p:cNvSpPr/>
          <p:nvPr/>
        </p:nvSpPr>
        <p:spPr>
          <a:xfrm>
            <a:off x="7753350" y="2268855"/>
            <a:ext cx="4373880" cy="1308735"/>
          </a:xfrm>
          <a:prstGeom prst="cloud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rgbClr val="000000"/>
                </a:solidFill>
              </a:rPr>
              <a:t>Sequentially call MOCU() and </a:t>
            </a:r>
            <a:r>
              <a:rPr lang="en-US" sz="1900" dirty="0" err="1">
                <a:solidFill>
                  <a:srgbClr val="000000"/>
                </a:solidFill>
              </a:rPr>
              <a:t>find_MOCU_seq</a:t>
            </a:r>
            <a:r>
              <a:rPr lang="en-US" sz="1900" dirty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BAA3DC9E-F618-4006-86F8-B31D08E61F06}"/>
              </a:ext>
            </a:extLst>
          </p:cNvPr>
          <p:cNvSpPr/>
          <p:nvPr/>
        </p:nvSpPr>
        <p:spPr>
          <a:xfrm>
            <a:off x="7757160" y="3678555"/>
            <a:ext cx="4373880" cy="1308735"/>
          </a:xfrm>
          <a:prstGeom prst="cloud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rgbClr val="000000"/>
                </a:solidFill>
              </a:rPr>
              <a:t>Called N*(N-1) times, parallelized by </a:t>
            </a:r>
            <a:r>
              <a:rPr lang="en-US" sz="1900" dirty="0" err="1">
                <a:solidFill>
                  <a:srgbClr val="000000"/>
                </a:solidFill>
              </a:rPr>
              <a:t>PyCUDA</a:t>
            </a:r>
            <a:r>
              <a:rPr lang="en-US" sz="1900" dirty="0">
                <a:solidFill>
                  <a:srgbClr val="000000"/>
                </a:solidFill>
              </a:rPr>
              <a:t> on one </a:t>
            </a:r>
            <a:r>
              <a:rPr lang="en-US" sz="1900" b="1" i="1" dirty="0">
                <a:solidFill>
                  <a:srgbClr val="000000"/>
                </a:solidFill>
              </a:rPr>
              <a:t>single</a:t>
            </a:r>
            <a:r>
              <a:rPr lang="en-US" sz="1900" dirty="0">
                <a:solidFill>
                  <a:srgbClr val="000000"/>
                </a:solidFill>
              </a:rPr>
              <a:t> GPU</a:t>
            </a:r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C25833A2-3C86-4F1C-9ABE-C57D04EA2860}"/>
              </a:ext>
            </a:extLst>
          </p:cNvPr>
          <p:cNvSpPr/>
          <p:nvPr/>
        </p:nvSpPr>
        <p:spPr>
          <a:xfrm>
            <a:off x="7757160" y="5084445"/>
            <a:ext cx="4373880" cy="1308735"/>
          </a:xfrm>
          <a:prstGeom prst="cloud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000000"/>
                </a:solidFill>
              </a:rPr>
              <a:t>Dependency 1</a:t>
            </a:r>
            <a:r>
              <a:rPr lang="en-US" sz="1500" dirty="0">
                <a:solidFill>
                  <a:srgbClr val="000000"/>
                </a:solidFill>
              </a:rPr>
              <a:t>: MOCU matrix (resolved using </a:t>
            </a:r>
            <a:r>
              <a:rPr lang="en-US" sz="1500" dirty="0" err="1">
                <a:solidFill>
                  <a:srgbClr val="000000"/>
                </a:solidFill>
              </a:rPr>
              <a:t>EnTK</a:t>
            </a:r>
            <a:r>
              <a:rPr lang="en-US" sz="1500" dirty="0">
                <a:solidFill>
                  <a:srgbClr val="000000"/>
                </a:solidFill>
              </a:rPr>
              <a:t> stages)</a:t>
            </a:r>
          </a:p>
          <a:p>
            <a:pPr algn="ctr"/>
            <a:r>
              <a:rPr lang="en-US" sz="1500" b="1" dirty="0">
                <a:solidFill>
                  <a:srgbClr val="000000"/>
                </a:solidFill>
              </a:rPr>
              <a:t>Dependency 2</a:t>
            </a:r>
            <a:r>
              <a:rPr lang="en-US" sz="1500" dirty="0">
                <a:solidFill>
                  <a:srgbClr val="000000"/>
                </a:solidFill>
              </a:rPr>
              <a:t>: cross-iteration</a:t>
            </a:r>
          </a:p>
        </p:txBody>
      </p:sp>
    </p:spTree>
    <p:extLst>
      <p:ext uri="{BB962C8B-B14F-4D97-AF65-F5344CB8AC3E}">
        <p14:creationId xmlns:p14="http://schemas.microsoft.com/office/powerpoint/2010/main" val="400045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32262D-4F13-4D0A-A8C3-5F21059DF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71625"/>
            <a:ext cx="11353800" cy="4605339"/>
          </a:xfrm>
        </p:spPr>
        <p:txBody>
          <a:bodyPr>
            <a:normAutofit/>
          </a:bodyPr>
          <a:lstStyle/>
          <a:p>
            <a:pPr marL="88900" indent="0">
              <a:buNone/>
            </a:pPr>
            <a:r>
              <a:rPr lang="en-US" sz="3200" dirty="0"/>
              <a:t>Anthony’s </a:t>
            </a:r>
            <a:r>
              <a:rPr lang="en-US" altLang="zh-CN" sz="3200" dirty="0"/>
              <a:t>Case</a:t>
            </a:r>
            <a:endParaRPr lang="en-US" sz="3200" dirty="0"/>
          </a:p>
          <a:p>
            <a:pPr marL="88900" indent="0">
              <a:buNone/>
            </a:pPr>
            <a:endParaRPr lang="en-US" sz="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May consider thread-level parallelism (4 hardware threads/core)</a:t>
            </a:r>
          </a:p>
          <a:p>
            <a:pPr marL="88900" indent="0">
              <a:buNone/>
            </a:pPr>
            <a:endParaRPr lang="en-US" sz="3200" dirty="0"/>
          </a:p>
          <a:p>
            <a:pPr marL="88900" indent="0">
              <a:buNone/>
            </a:pPr>
            <a:r>
              <a:rPr lang="en-US" sz="3200" dirty="0"/>
              <a:t>Byung-Jun’s Case (work-in-progress)</a:t>
            </a:r>
          </a:p>
          <a:p>
            <a:pPr marL="88900" indent="0">
              <a:buNone/>
            </a:pPr>
            <a:endParaRPr lang="en-US" sz="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900" dirty="0"/>
              <a:t>Multiple OED runs as Anthony’s code to enable parallelism overall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900" dirty="0"/>
              <a:t>Potential replicas on multiple GPU to enable parallelism on GPU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900" dirty="0"/>
              <a:t>Breaking iteration-wise dependency to enable parallelism on CPU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5D5CC9-4E3A-4457-BE44-DD69988F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031"/>
            <a:ext cx="10515600" cy="476251"/>
          </a:xfrm>
        </p:spPr>
        <p:txBody>
          <a:bodyPr>
            <a:noAutofit/>
          </a:bodyPr>
          <a:lstStyle/>
          <a:p>
            <a:r>
              <a:rPr lang="en-US" sz="44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58723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32262D-4F13-4D0A-A8C3-5F21059DF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900" dirty="0"/>
              <a:t>Overview of RADICAL </a:t>
            </a:r>
            <a:r>
              <a:rPr lang="en-US" sz="2900" dirty="0" err="1"/>
              <a:t>Cybertools</a:t>
            </a:r>
            <a:endParaRPr lang="en-US" sz="2900" dirty="0"/>
          </a:p>
          <a:p>
            <a:endParaRPr lang="en-US" sz="2900" dirty="0"/>
          </a:p>
          <a:p>
            <a:r>
              <a:rPr lang="en-US" sz="2900" dirty="0"/>
              <a:t>MOCU Code Analysis and HPC Implementation</a:t>
            </a:r>
          </a:p>
          <a:p>
            <a:pPr marL="88900" indent="0">
              <a:buNone/>
            </a:pPr>
            <a:r>
              <a:rPr lang="en-US" sz="2900" dirty="0"/>
              <a:t>     (Anthony’s Graphical Model)</a:t>
            </a:r>
          </a:p>
          <a:p>
            <a:pPr marL="88900" indent="0">
              <a:buNone/>
            </a:pPr>
            <a:endParaRPr lang="en-US" sz="2900" dirty="0"/>
          </a:p>
          <a:p>
            <a:r>
              <a:rPr lang="en-US" sz="2900" dirty="0"/>
              <a:t>MOCU Code Analysis and HPC Implementation</a:t>
            </a:r>
          </a:p>
          <a:p>
            <a:pPr marL="88900" indent="0">
              <a:buNone/>
            </a:pPr>
            <a:r>
              <a:rPr lang="en-US" sz="2900" dirty="0"/>
              <a:t>     (Byung-Jun’s </a:t>
            </a:r>
            <a:r>
              <a:rPr lang="en-US" sz="2900" dirty="0" err="1"/>
              <a:t>Kuramoto</a:t>
            </a:r>
            <a:r>
              <a:rPr lang="en-US" sz="2900" dirty="0"/>
              <a:t> Model)</a:t>
            </a:r>
          </a:p>
          <a:p>
            <a:pPr marL="88900" indent="0">
              <a:buNone/>
            </a:pPr>
            <a:endParaRPr lang="en-US" sz="2900" dirty="0"/>
          </a:p>
          <a:p>
            <a:r>
              <a:rPr lang="en-US" sz="2900" dirty="0"/>
              <a:t>Discussion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5D5CC9-4E3A-4457-BE44-DD69988F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5311"/>
            <a:ext cx="10515600" cy="476251"/>
          </a:xfrm>
        </p:spPr>
        <p:txBody>
          <a:bodyPr>
            <a:noAutofit/>
          </a:bodyPr>
          <a:lstStyle/>
          <a:p>
            <a:r>
              <a:rPr lang="en-US" sz="44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5086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32262D-4F13-4D0A-A8C3-5F21059DF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71625"/>
            <a:ext cx="7391400" cy="4605339"/>
          </a:xfrm>
        </p:spPr>
        <p:txBody>
          <a:bodyPr>
            <a:normAutofit fontScale="92500" lnSpcReduction="10000"/>
          </a:bodyPr>
          <a:lstStyle/>
          <a:p>
            <a:r>
              <a:rPr lang="en-US" sz="2900" dirty="0"/>
              <a:t>A suite of software systems developed to support the execution of workflows and workloads on HPC infrastructures</a:t>
            </a:r>
          </a:p>
          <a:p>
            <a:endParaRPr lang="en-US" sz="2900" dirty="0"/>
          </a:p>
          <a:p>
            <a:r>
              <a:rPr lang="en-US" sz="2900" dirty="0"/>
              <a:t>Three major components: </a:t>
            </a:r>
            <a:r>
              <a:rPr lang="en-US" sz="2900" i="1" dirty="0"/>
              <a:t>RADICAL-SAGA</a:t>
            </a:r>
            <a:r>
              <a:rPr lang="en-US" sz="2900" dirty="0"/>
              <a:t>, </a:t>
            </a:r>
            <a:r>
              <a:rPr lang="en-US" sz="2900" i="1" dirty="0"/>
              <a:t>RADICAL-Pilot</a:t>
            </a:r>
            <a:r>
              <a:rPr lang="en-US" sz="2900" dirty="0"/>
              <a:t>, and </a:t>
            </a:r>
            <a:r>
              <a:rPr lang="en-US" sz="2900" i="1" dirty="0"/>
              <a:t>RADICAL Ensemble Toolkit</a:t>
            </a:r>
            <a:r>
              <a:rPr lang="en-US" sz="2900" dirty="0"/>
              <a:t> (</a:t>
            </a:r>
            <a:r>
              <a:rPr lang="en-US" sz="2900" dirty="0" err="1"/>
              <a:t>EnTK</a:t>
            </a:r>
            <a:r>
              <a:rPr lang="en-US" sz="2900" dirty="0"/>
              <a:t>) [ </a:t>
            </a:r>
            <a:r>
              <a:rPr lang="en-US" sz="2900" i="1" dirty="0">
                <a:solidFill>
                  <a:srgbClr val="00B0F0"/>
                </a:solidFill>
              </a:rPr>
              <a:t>task</a:t>
            </a:r>
            <a:r>
              <a:rPr lang="en-US" sz="2900" dirty="0"/>
              <a:t> -&gt; </a:t>
            </a:r>
            <a:r>
              <a:rPr lang="en-US" sz="2900" i="1" dirty="0">
                <a:solidFill>
                  <a:srgbClr val="00B0F0"/>
                </a:solidFill>
              </a:rPr>
              <a:t>stage</a:t>
            </a:r>
            <a:r>
              <a:rPr lang="en-US" sz="2900" dirty="0"/>
              <a:t> -&gt; </a:t>
            </a:r>
            <a:r>
              <a:rPr lang="en-US" sz="2900" i="1" dirty="0">
                <a:solidFill>
                  <a:srgbClr val="00B0F0"/>
                </a:solidFill>
              </a:rPr>
              <a:t>pipeline</a:t>
            </a:r>
            <a:r>
              <a:rPr lang="en-US" sz="2900" dirty="0"/>
              <a:t> -&gt; </a:t>
            </a:r>
            <a:r>
              <a:rPr lang="en-US" sz="2900" i="1" dirty="0">
                <a:solidFill>
                  <a:srgbClr val="00B0F0"/>
                </a:solidFill>
              </a:rPr>
              <a:t>workflow</a:t>
            </a:r>
            <a:r>
              <a:rPr lang="en-US" sz="2900" dirty="0"/>
              <a:t> ]</a:t>
            </a:r>
          </a:p>
          <a:p>
            <a:pPr marL="88900" indent="0">
              <a:buNone/>
            </a:pPr>
            <a:endParaRPr lang="en-US" sz="2900" dirty="0"/>
          </a:p>
          <a:p>
            <a:r>
              <a:rPr lang="en-US" sz="2900" dirty="0"/>
              <a:t>Widely used to support scientific code execution on leadership-class computing facility, e.g., </a:t>
            </a:r>
            <a:r>
              <a:rPr lang="en-US" sz="2900" i="1" dirty="0"/>
              <a:t>Summit</a:t>
            </a:r>
            <a:r>
              <a:rPr lang="en-US" sz="2900" dirty="0"/>
              <a:t> at ORNL, </a:t>
            </a:r>
            <a:r>
              <a:rPr lang="en-US" sz="2900" i="1" dirty="0"/>
              <a:t>Frontera</a:t>
            </a:r>
            <a:r>
              <a:rPr lang="en-US" sz="2900" dirty="0"/>
              <a:t> at TACC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5D5CC9-4E3A-4457-BE44-DD69988F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5311"/>
            <a:ext cx="10515600" cy="476251"/>
          </a:xfrm>
        </p:spPr>
        <p:txBody>
          <a:bodyPr>
            <a:noAutofit/>
          </a:bodyPr>
          <a:lstStyle/>
          <a:p>
            <a:r>
              <a:rPr lang="en-US" sz="4400" dirty="0"/>
              <a:t>RADICAL </a:t>
            </a:r>
            <a:r>
              <a:rPr lang="en-US" sz="4400" dirty="0" err="1"/>
              <a:t>Cybertools</a:t>
            </a:r>
            <a:r>
              <a:rPr lang="en-US" sz="4400" dirty="0"/>
              <a:t> </a:t>
            </a:r>
            <a:r>
              <a:rPr lang="en-US" sz="4400" baseline="30000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15A77-6A5C-410A-9D64-C4625343CA28}"/>
              </a:ext>
            </a:extLst>
          </p:cNvPr>
          <p:cNvSpPr txBox="1"/>
          <p:nvPr/>
        </p:nvSpPr>
        <p:spPr>
          <a:xfrm>
            <a:off x="937260" y="6176964"/>
            <a:ext cx="8195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* https://radical-cybertools.github.io/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552019-5E58-4BF9-875E-BB46ED624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084" y="1787851"/>
            <a:ext cx="3615346" cy="434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0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>
            <a:spLocks noGrp="1"/>
          </p:cNvSpPr>
          <p:nvPr>
            <p:ph type="body" idx="1"/>
          </p:nvPr>
        </p:nvSpPr>
        <p:spPr>
          <a:xfrm>
            <a:off x="358140" y="1811655"/>
            <a:ext cx="5631180" cy="46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900" dirty="0"/>
              <a:t>Call Graph of MOCU Code (</a:t>
            </a:r>
            <a:r>
              <a:rPr lang="en-US" sz="2900" i="1" dirty="0"/>
              <a:t>Anthony</a:t>
            </a:r>
            <a:r>
              <a:rPr lang="en-US" sz="2900" dirty="0"/>
              <a:t>)</a:t>
            </a:r>
          </a:p>
        </p:txBody>
      </p:sp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4400" dirty="0"/>
              <a:t>MOCU</a:t>
            </a:r>
            <a:r>
              <a:rPr lang="en-US" sz="4400" baseline="30000" dirty="0"/>
              <a:t>*</a:t>
            </a:r>
            <a:r>
              <a:rPr lang="en-US" sz="4400" dirty="0"/>
              <a:t> Code Analysis and Configuration</a:t>
            </a:r>
            <a:endParaRPr sz="4400" dirty="0"/>
          </a:p>
        </p:txBody>
      </p:sp>
      <p:sp>
        <p:nvSpPr>
          <p:cNvPr id="4" name="Google Shape;32;p2">
            <a:extLst>
              <a:ext uri="{FF2B5EF4-FFF2-40B4-BE49-F238E27FC236}">
                <a16:creationId xmlns:a16="http://schemas.microsoft.com/office/drawing/2014/main" id="{2DD76858-3A11-4FB0-B50F-49F24233C5E7}"/>
              </a:ext>
            </a:extLst>
          </p:cNvPr>
          <p:cNvSpPr txBox="1">
            <a:spLocks/>
          </p:cNvSpPr>
          <p:nvPr/>
        </p:nvSpPr>
        <p:spPr>
          <a:xfrm>
            <a:off x="6774180" y="1804035"/>
            <a:ext cx="5215890" cy="46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900" dirty="0"/>
              <a:t>Input Parameters of MOCU Code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1100" dirty="0"/>
          </a:p>
          <a:p>
            <a:pPr marL="342900" indent="-342900">
              <a:spcBef>
                <a:spcPts val="0"/>
              </a:spcBef>
            </a:pPr>
            <a:r>
              <a:rPr lang="en-US" b="1" i="1" dirty="0" err="1"/>
              <a:t>n_theta</a:t>
            </a:r>
            <a:r>
              <a:rPr lang="en-US" dirty="0"/>
              <a:t>: changeable</a:t>
            </a:r>
          </a:p>
          <a:p>
            <a:pPr marL="342900" indent="-342900">
              <a:spcBef>
                <a:spcPts val="0"/>
              </a:spcBef>
            </a:pPr>
            <a:r>
              <a:rPr lang="en-US" b="1" i="1" dirty="0" err="1"/>
              <a:t>n_psi</a:t>
            </a:r>
            <a:r>
              <a:rPr lang="en-US" dirty="0"/>
              <a:t>: changeable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err="1"/>
              <a:t>n_mc</a:t>
            </a:r>
            <a:r>
              <a:rPr lang="en-US" dirty="0"/>
              <a:t>: no smaller than 2*</a:t>
            </a:r>
            <a:r>
              <a:rPr lang="en-US" dirty="0" err="1"/>
              <a:t>n_s</a:t>
            </a: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b="1" i="1" dirty="0" err="1"/>
              <a:t>n_s</a:t>
            </a:r>
            <a:r>
              <a:rPr lang="en-US" dirty="0"/>
              <a:t>: changeable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err="1"/>
              <a:t>n_experiment</a:t>
            </a:r>
            <a:r>
              <a:rPr lang="en-US" dirty="0"/>
              <a:t>: keep it fixed at 32</a:t>
            </a:r>
          </a:p>
          <a:p>
            <a:pPr marL="342900" indent="-342900">
              <a:spcBef>
                <a:spcPts val="0"/>
              </a:spcBef>
            </a:pPr>
            <a:r>
              <a:rPr lang="en-US" b="1" i="1" dirty="0" err="1"/>
              <a:t>n_oed</a:t>
            </a:r>
            <a:r>
              <a:rPr lang="en-US" dirty="0"/>
              <a:t>:  the same as the number of tasks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err="1"/>
              <a:t>oed_type</a:t>
            </a:r>
            <a:r>
              <a:rPr lang="en-US" dirty="0"/>
              <a:t>: </a:t>
            </a:r>
            <a:r>
              <a:rPr lang="en-US" i="1" dirty="0"/>
              <a:t>MOCU</a:t>
            </a:r>
            <a:r>
              <a:rPr lang="en-US" dirty="0"/>
              <a:t> or </a:t>
            </a:r>
            <a:r>
              <a:rPr lang="en-US" i="1" dirty="0"/>
              <a:t>random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/>
              <a:t>Output Files of MOCU Code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1100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3 Python </a:t>
            </a:r>
            <a:r>
              <a:rPr lang="en-US" dirty="0" err="1"/>
              <a:t>numpy</a:t>
            </a:r>
            <a:r>
              <a:rPr lang="en-US" dirty="0"/>
              <a:t> arrays (.</a:t>
            </a:r>
            <a:r>
              <a:rPr lang="en-US" dirty="0" err="1"/>
              <a:t>npy</a:t>
            </a:r>
            <a:r>
              <a:rPr lang="en-US" dirty="0"/>
              <a:t>)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1 matplotlib graph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42E9D4-B677-4B21-AD7A-874FC769EA33}"/>
              </a:ext>
            </a:extLst>
          </p:cNvPr>
          <p:cNvSpPr txBox="1"/>
          <p:nvPr/>
        </p:nvSpPr>
        <p:spPr>
          <a:xfrm>
            <a:off x="689610" y="2766060"/>
            <a:ext cx="3314700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main()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BC228-29AF-48B5-890B-097F1CA31B9C}"/>
              </a:ext>
            </a:extLst>
          </p:cNvPr>
          <p:cNvSpPr txBox="1"/>
          <p:nvPr/>
        </p:nvSpPr>
        <p:spPr>
          <a:xfrm>
            <a:off x="681990" y="4164330"/>
            <a:ext cx="3314700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compute_oed_error_stats</a:t>
            </a:r>
            <a:r>
              <a:rPr lang="en-US" sz="2000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4F00F-4E6B-4C00-B584-A0A58D01DB91}"/>
              </a:ext>
            </a:extLst>
          </p:cNvPr>
          <p:cNvSpPr txBox="1"/>
          <p:nvPr/>
        </p:nvSpPr>
        <p:spPr>
          <a:xfrm>
            <a:off x="685800" y="5505450"/>
            <a:ext cx="3314700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select_experiment</a:t>
            </a:r>
            <a:r>
              <a:rPr lang="en-US" sz="2400" dirty="0"/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29B0FA-022F-412F-A901-AEFE8CB41E48}"/>
              </a:ext>
            </a:extLst>
          </p:cNvPr>
          <p:cNvSpPr txBox="1"/>
          <p:nvPr/>
        </p:nvSpPr>
        <p:spPr>
          <a:xfrm>
            <a:off x="4251960" y="2653039"/>
            <a:ext cx="22898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Save </a:t>
            </a:r>
            <a:r>
              <a:rPr lang="en-US" sz="1900" dirty="0" err="1"/>
              <a:t>numpy</a:t>
            </a:r>
            <a:r>
              <a:rPr lang="en-US" sz="1900" dirty="0"/>
              <a:t> arrays and draw plots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C3090B-CC0B-4BEF-8FCD-12D599019570}"/>
              </a:ext>
            </a:extLst>
          </p:cNvPr>
          <p:cNvSpPr txBox="1"/>
          <p:nvPr/>
        </p:nvSpPr>
        <p:spPr>
          <a:xfrm>
            <a:off x="4255770" y="4119890"/>
            <a:ext cx="217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</a:t>
            </a:r>
            <a:r>
              <a:rPr lang="en-US" dirty="0" err="1"/>
              <a:t>select_experiment</a:t>
            </a:r>
            <a:r>
              <a:rPr lang="en-US" dirty="0"/>
              <a:t>() </a:t>
            </a:r>
            <a:r>
              <a:rPr lang="en-US" b="1" dirty="0" err="1"/>
              <a:t>n_oed</a:t>
            </a:r>
            <a:r>
              <a:rPr lang="en-US" dirty="0"/>
              <a:t> times in a for loop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73FC5C-7847-42FD-A4A2-DBD8330FF718}"/>
              </a:ext>
            </a:extLst>
          </p:cNvPr>
          <p:cNvSpPr txBox="1"/>
          <p:nvPr/>
        </p:nvSpPr>
        <p:spPr>
          <a:xfrm>
            <a:off x="4255770" y="5548640"/>
            <a:ext cx="21793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MOCU calculation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00EF40C-B0C2-47DB-9A2E-E68AE15FD1BD}"/>
              </a:ext>
            </a:extLst>
          </p:cNvPr>
          <p:cNvSpPr/>
          <p:nvPr/>
        </p:nvSpPr>
        <p:spPr>
          <a:xfrm>
            <a:off x="2236470" y="3250586"/>
            <a:ext cx="198120" cy="892164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820035A-4677-4580-8BD4-3602074EB9B6}"/>
              </a:ext>
            </a:extLst>
          </p:cNvPr>
          <p:cNvSpPr/>
          <p:nvPr/>
        </p:nvSpPr>
        <p:spPr>
          <a:xfrm>
            <a:off x="2240280" y="4580276"/>
            <a:ext cx="198120" cy="892164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BB1C6-15FB-40AE-862A-0F85AB88E799}"/>
              </a:ext>
            </a:extLst>
          </p:cNvPr>
          <p:cNvSpPr txBox="1"/>
          <p:nvPr/>
        </p:nvSpPr>
        <p:spPr>
          <a:xfrm>
            <a:off x="594360" y="6291264"/>
            <a:ext cx="8195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* MOCU: Mean Objective Cost of Uncertainty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>
            <a:spLocks noGrp="1"/>
          </p:cNvSpPr>
          <p:nvPr>
            <p:ph type="body" idx="1"/>
          </p:nvPr>
        </p:nvSpPr>
        <p:spPr>
          <a:xfrm>
            <a:off x="358140" y="1811655"/>
            <a:ext cx="5631180" cy="46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900" dirty="0"/>
              <a:t>Call Graph of MOCU Code (</a:t>
            </a:r>
            <a:r>
              <a:rPr lang="en-US" sz="2900" i="1" dirty="0"/>
              <a:t>Anthony</a:t>
            </a:r>
            <a:r>
              <a:rPr lang="en-US" sz="2900" dirty="0"/>
              <a:t>)</a:t>
            </a:r>
          </a:p>
        </p:txBody>
      </p:sp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4400" dirty="0"/>
              <a:t>Workflow Transformation of MOCU Code</a:t>
            </a:r>
            <a:endParaRPr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42E9D4-B677-4B21-AD7A-874FC769EA33}"/>
              </a:ext>
            </a:extLst>
          </p:cNvPr>
          <p:cNvSpPr txBox="1"/>
          <p:nvPr/>
        </p:nvSpPr>
        <p:spPr>
          <a:xfrm>
            <a:off x="689610" y="2766060"/>
            <a:ext cx="3314700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main()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BC228-29AF-48B5-890B-097F1CA31B9C}"/>
              </a:ext>
            </a:extLst>
          </p:cNvPr>
          <p:cNvSpPr txBox="1"/>
          <p:nvPr/>
        </p:nvSpPr>
        <p:spPr>
          <a:xfrm>
            <a:off x="681990" y="4164330"/>
            <a:ext cx="3314700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compute_oed_error_stats</a:t>
            </a:r>
            <a:r>
              <a:rPr lang="en-US" sz="2000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4F00F-4E6B-4C00-B584-A0A58D01DB91}"/>
              </a:ext>
            </a:extLst>
          </p:cNvPr>
          <p:cNvSpPr txBox="1"/>
          <p:nvPr/>
        </p:nvSpPr>
        <p:spPr>
          <a:xfrm>
            <a:off x="685800" y="5505450"/>
            <a:ext cx="3314700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select_experiment</a:t>
            </a:r>
            <a:r>
              <a:rPr lang="en-US" sz="2400" dirty="0"/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29B0FA-022F-412F-A901-AEFE8CB41E48}"/>
              </a:ext>
            </a:extLst>
          </p:cNvPr>
          <p:cNvSpPr txBox="1"/>
          <p:nvPr/>
        </p:nvSpPr>
        <p:spPr>
          <a:xfrm>
            <a:off x="4251960" y="2653040"/>
            <a:ext cx="22745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Save </a:t>
            </a:r>
            <a:r>
              <a:rPr lang="en-US" sz="1900" dirty="0" err="1"/>
              <a:t>numpy</a:t>
            </a:r>
            <a:r>
              <a:rPr lang="en-US" sz="1900" dirty="0"/>
              <a:t> arrays and draw plots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C3090B-CC0B-4BEF-8FCD-12D599019570}"/>
              </a:ext>
            </a:extLst>
          </p:cNvPr>
          <p:cNvSpPr txBox="1"/>
          <p:nvPr/>
        </p:nvSpPr>
        <p:spPr>
          <a:xfrm>
            <a:off x="4255770" y="4119890"/>
            <a:ext cx="217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</a:t>
            </a:r>
            <a:r>
              <a:rPr lang="en-US" dirty="0" err="1"/>
              <a:t>select_experiment</a:t>
            </a:r>
            <a:r>
              <a:rPr lang="en-US" dirty="0"/>
              <a:t>() </a:t>
            </a:r>
            <a:r>
              <a:rPr lang="en-US" b="1" dirty="0" err="1"/>
              <a:t>n_oed</a:t>
            </a:r>
            <a:r>
              <a:rPr lang="en-US" dirty="0"/>
              <a:t> times in a for loop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73FC5C-7847-42FD-A4A2-DBD8330FF718}"/>
              </a:ext>
            </a:extLst>
          </p:cNvPr>
          <p:cNvSpPr txBox="1"/>
          <p:nvPr/>
        </p:nvSpPr>
        <p:spPr>
          <a:xfrm>
            <a:off x="4255770" y="5548640"/>
            <a:ext cx="21793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MOCU calculation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8D328FD-CA8A-4EAF-ABE9-9E96E514AEA5}"/>
              </a:ext>
            </a:extLst>
          </p:cNvPr>
          <p:cNvSpPr/>
          <p:nvPr/>
        </p:nvSpPr>
        <p:spPr>
          <a:xfrm>
            <a:off x="6652260" y="2834640"/>
            <a:ext cx="765810" cy="2616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71F89AB-C2AB-4080-9FFB-ECE0F974511C}"/>
              </a:ext>
            </a:extLst>
          </p:cNvPr>
          <p:cNvSpPr/>
          <p:nvPr/>
        </p:nvSpPr>
        <p:spPr>
          <a:xfrm>
            <a:off x="6656070" y="4244340"/>
            <a:ext cx="765810" cy="2616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51CE3F9-5D86-4107-A082-0B456928CD8B}"/>
              </a:ext>
            </a:extLst>
          </p:cNvPr>
          <p:cNvSpPr/>
          <p:nvPr/>
        </p:nvSpPr>
        <p:spPr>
          <a:xfrm>
            <a:off x="6656070" y="5638800"/>
            <a:ext cx="765810" cy="2616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ACE7B-BE73-4D16-958C-45D3FE93988D}"/>
              </a:ext>
            </a:extLst>
          </p:cNvPr>
          <p:cNvSpPr txBox="1"/>
          <p:nvPr/>
        </p:nvSpPr>
        <p:spPr>
          <a:xfrm>
            <a:off x="7631430" y="2697256"/>
            <a:ext cx="3722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Stage 2 (one task)</a:t>
            </a:r>
            <a:r>
              <a:rPr lang="en-US" dirty="0"/>
              <a:t>: Collect </a:t>
            </a:r>
            <a:r>
              <a:rPr lang="en-US" dirty="0" err="1"/>
              <a:t>Ji.npy</a:t>
            </a:r>
            <a:r>
              <a:rPr lang="en-US" dirty="0"/>
              <a:t> generated by each task in Stage 1, aggregate them, and output the final </a:t>
            </a:r>
            <a:r>
              <a:rPr lang="en-US" dirty="0" err="1"/>
              <a:t>numpy</a:t>
            </a:r>
            <a:r>
              <a:rPr lang="en-US" dirty="0"/>
              <a:t> arrays and plot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DD2C50-EEDC-4103-AF35-44F7CA6A6923}"/>
              </a:ext>
            </a:extLst>
          </p:cNvPr>
          <p:cNvSpPr txBox="1"/>
          <p:nvPr/>
        </p:nvSpPr>
        <p:spPr>
          <a:xfrm>
            <a:off x="7635240" y="4118386"/>
            <a:ext cx="464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Stage 1 (</a:t>
            </a:r>
            <a:r>
              <a:rPr lang="en-US" b="1" dirty="0" err="1"/>
              <a:t>n_oed</a:t>
            </a:r>
            <a:r>
              <a:rPr lang="en-US" b="1" dirty="0"/>
              <a:t> tasks)</a:t>
            </a:r>
            <a:r>
              <a:rPr lang="en-US" dirty="0"/>
              <a:t>: Each call of </a:t>
            </a:r>
            <a:r>
              <a:rPr lang="en-US" dirty="0" err="1"/>
              <a:t>select_experiment</a:t>
            </a:r>
            <a:r>
              <a:rPr lang="en-US" dirty="0"/>
              <a:t>() is handled by one RCT </a:t>
            </a:r>
            <a:r>
              <a:rPr lang="en-US" dirty="0" err="1"/>
              <a:t>EnTK</a:t>
            </a:r>
            <a:r>
              <a:rPr lang="en-US" dirty="0"/>
              <a:t> task, and runs in parallel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56EC905-B8EC-4E00-9EC8-9769D7C18F75}"/>
              </a:ext>
            </a:extLst>
          </p:cNvPr>
          <p:cNvSpPr/>
          <p:nvPr/>
        </p:nvSpPr>
        <p:spPr>
          <a:xfrm>
            <a:off x="8039100" y="1522683"/>
            <a:ext cx="3478530" cy="911907"/>
          </a:xfrm>
          <a:prstGeom prst="cloud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rgbClr val="000000"/>
                </a:solidFill>
              </a:rPr>
              <a:t>Stage 1 is followed by Stage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84E65E-98F6-4114-A5BB-66931AC098ED}"/>
              </a:ext>
            </a:extLst>
          </p:cNvPr>
          <p:cNvSpPr txBox="1"/>
          <p:nvPr/>
        </p:nvSpPr>
        <p:spPr>
          <a:xfrm>
            <a:off x="7650480" y="5539516"/>
            <a:ext cx="46405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unmodified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FF8E8B3-418A-466F-B712-09E7ACFDD2BB}"/>
              </a:ext>
            </a:extLst>
          </p:cNvPr>
          <p:cNvSpPr/>
          <p:nvPr/>
        </p:nvSpPr>
        <p:spPr>
          <a:xfrm>
            <a:off x="2236470" y="3250586"/>
            <a:ext cx="198120" cy="892164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B606E01-2D7A-4AD1-9360-0FEF0E7E42B4}"/>
              </a:ext>
            </a:extLst>
          </p:cNvPr>
          <p:cNvSpPr/>
          <p:nvPr/>
        </p:nvSpPr>
        <p:spPr>
          <a:xfrm>
            <a:off x="2240280" y="4580276"/>
            <a:ext cx="198120" cy="892164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4400" dirty="0"/>
              <a:t>Workflow Code Structure</a:t>
            </a:r>
            <a:endParaRPr sz="4400" dirty="0"/>
          </a:p>
        </p:txBody>
      </p:sp>
      <p:sp>
        <p:nvSpPr>
          <p:cNvPr id="4" name="Google Shape;32;p2">
            <a:extLst>
              <a:ext uri="{FF2B5EF4-FFF2-40B4-BE49-F238E27FC236}">
                <a16:creationId xmlns:a16="http://schemas.microsoft.com/office/drawing/2014/main" id="{2DD76858-3A11-4FB0-B50F-49F24233C5E7}"/>
              </a:ext>
            </a:extLst>
          </p:cNvPr>
          <p:cNvSpPr txBox="1">
            <a:spLocks/>
          </p:cNvSpPr>
          <p:nvPr/>
        </p:nvSpPr>
        <p:spPr>
          <a:xfrm>
            <a:off x="388620" y="1508103"/>
            <a:ext cx="11353800" cy="52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700" dirty="0"/>
              <a:t>[litan@login4.summit MOCU]$ python mocu_entk.py -n 1312 -t 256 -p 256 -s 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29B0FA-022F-412F-A901-AEFE8CB41E48}"/>
              </a:ext>
            </a:extLst>
          </p:cNvPr>
          <p:cNvSpPr txBox="1"/>
          <p:nvPr/>
        </p:nvSpPr>
        <p:spPr>
          <a:xfrm>
            <a:off x="5040630" y="2252899"/>
            <a:ext cx="1817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initialization()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73FC5C-7847-42FD-A4A2-DBD8330FF718}"/>
              </a:ext>
            </a:extLst>
          </p:cNvPr>
          <p:cNvSpPr txBox="1"/>
          <p:nvPr/>
        </p:nvSpPr>
        <p:spPr>
          <a:xfrm>
            <a:off x="4400550" y="3034040"/>
            <a:ext cx="49187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range(</a:t>
            </a:r>
            <a:r>
              <a:rPr lang="en-US" sz="2200" dirty="0" err="1"/>
              <a:t>n_oed</a:t>
            </a:r>
            <a:r>
              <a:rPr lang="en-US" sz="2200" dirty="0"/>
              <a:t>)</a:t>
            </a:r>
          </a:p>
          <a:p>
            <a:r>
              <a:rPr lang="en-US" sz="2200" dirty="0"/>
              <a:t>    task_s1[</a:t>
            </a:r>
            <a:r>
              <a:rPr lang="en-US" sz="2200" dirty="0" err="1"/>
              <a:t>i</a:t>
            </a:r>
            <a:r>
              <a:rPr lang="en-US" sz="2200" dirty="0"/>
              <a:t>] = </a:t>
            </a:r>
            <a:r>
              <a:rPr lang="en-US" sz="2200" dirty="0" err="1"/>
              <a:t>entk.Task</a:t>
            </a:r>
            <a:r>
              <a:rPr lang="en-US" sz="2200" dirty="0"/>
              <a:t>()</a:t>
            </a:r>
          </a:p>
          <a:p>
            <a:r>
              <a:rPr lang="en-US" sz="2200" dirty="0"/>
              <a:t>    task_s1[</a:t>
            </a:r>
            <a:r>
              <a:rPr lang="en-US" sz="2200" dirty="0" err="1"/>
              <a:t>i</a:t>
            </a:r>
            <a:r>
              <a:rPr lang="en-US" sz="2200" dirty="0"/>
              <a:t>].exec = ‘mocu_stage1.py’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62D61A-9177-4315-932A-005145233B5D}"/>
              </a:ext>
            </a:extLst>
          </p:cNvPr>
          <p:cNvSpPr txBox="1"/>
          <p:nvPr/>
        </p:nvSpPr>
        <p:spPr>
          <a:xfrm>
            <a:off x="4404360" y="4066550"/>
            <a:ext cx="4316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task_s2 = </a:t>
            </a:r>
            <a:r>
              <a:rPr lang="en-US" sz="2200" dirty="0" err="1"/>
              <a:t>entk.Task</a:t>
            </a:r>
            <a:r>
              <a:rPr lang="en-US" sz="2200" dirty="0"/>
              <a:t>()</a:t>
            </a:r>
          </a:p>
          <a:p>
            <a:r>
              <a:rPr lang="en-US" sz="2200" dirty="0"/>
              <a:t>task_s2.exec = ‘mocu_stage2.py’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DA866-6B81-45B2-B168-A673C4708B34}"/>
              </a:ext>
            </a:extLst>
          </p:cNvPr>
          <p:cNvSpPr txBox="1"/>
          <p:nvPr/>
        </p:nvSpPr>
        <p:spPr>
          <a:xfrm>
            <a:off x="4701540" y="5228509"/>
            <a:ext cx="2663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request_resource</a:t>
            </a:r>
            <a:r>
              <a:rPr lang="en-US" sz="2200" dirty="0"/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2ABCC7-144E-449F-A707-37B8808211CE}"/>
              </a:ext>
            </a:extLst>
          </p:cNvPr>
          <p:cNvSpPr txBox="1"/>
          <p:nvPr/>
        </p:nvSpPr>
        <p:spPr>
          <a:xfrm>
            <a:off x="4933950" y="6055279"/>
            <a:ext cx="2049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workflow_run</a:t>
            </a:r>
            <a:r>
              <a:rPr lang="en-US" sz="2200" dirty="0"/>
              <a:t>()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590BF80-6978-4AAA-9EB6-3436129BBDA8}"/>
              </a:ext>
            </a:extLst>
          </p:cNvPr>
          <p:cNvSpPr/>
          <p:nvPr/>
        </p:nvSpPr>
        <p:spPr>
          <a:xfrm>
            <a:off x="5772150" y="2665988"/>
            <a:ext cx="217170" cy="430887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96DF5D1-A17B-4849-B7D4-8314FD79ADFF}"/>
              </a:ext>
            </a:extLst>
          </p:cNvPr>
          <p:cNvSpPr/>
          <p:nvPr/>
        </p:nvSpPr>
        <p:spPr>
          <a:xfrm>
            <a:off x="5775960" y="4841498"/>
            <a:ext cx="217170" cy="430887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F6D460BD-DC97-4092-979D-4339CC6A2AD4}"/>
              </a:ext>
            </a:extLst>
          </p:cNvPr>
          <p:cNvSpPr/>
          <p:nvPr/>
        </p:nvSpPr>
        <p:spPr>
          <a:xfrm>
            <a:off x="5775960" y="5675888"/>
            <a:ext cx="217170" cy="430887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28456B30-9C66-49D7-968F-1DBB473FF1D0}"/>
              </a:ext>
            </a:extLst>
          </p:cNvPr>
          <p:cNvSpPr/>
          <p:nvPr/>
        </p:nvSpPr>
        <p:spPr>
          <a:xfrm>
            <a:off x="9315450" y="3096875"/>
            <a:ext cx="114300" cy="969675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highlight>
                <a:srgbClr val="000000"/>
              </a:highlight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3CA91E3-9203-472D-B691-5ED79165707A}"/>
              </a:ext>
            </a:extLst>
          </p:cNvPr>
          <p:cNvSpPr/>
          <p:nvPr/>
        </p:nvSpPr>
        <p:spPr>
          <a:xfrm>
            <a:off x="9315450" y="4206240"/>
            <a:ext cx="114300" cy="514350"/>
          </a:xfrm>
          <a:prstGeom prst="rightBrac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62B19-C86A-4D99-A388-BD5C4C02287A}"/>
              </a:ext>
            </a:extLst>
          </p:cNvPr>
          <p:cNvSpPr txBox="1"/>
          <p:nvPr/>
        </p:nvSpPr>
        <p:spPr>
          <a:xfrm>
            <a:off x="9536430" y="3342559"/>
            <a:ext cx="1184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Stage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1F0342-ED7F-4D03-AB7C-147BA0A579F0}"/>
              </a:ext>
            </a:extLst>
          </p:cNvPr>
          <p:cNvSpPr txBox="1"/>
          <p:nvPr/>
        </p:nvSpPr>
        <p:spPr>
          <a:xfrm>
            <a:off x="9540240" y="4226479"/>
            <a:ext cx="1184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106714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838200" y="1571625"/>
            <a:ext cx="10515600" cy="46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1494770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4400" dirty="0"/>
              <a:t>Workflow Performance Evaluation at Scale</a:t>
            </a:r>
            <a:endParaRPr sz="44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ED73A0A-7BAF-4962-9CE5-D9E684280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1291590"/>
            <a:ext cx="11185522" cy="55515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838200" y="1571625"/>
            <a:ext cx="10515600" cy="46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1494770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200"/>
            </a:pPr>
            <a:r>
              <a:rPr lang="en-US" sz="4000" dirty="0"/>
              <a:t>Workflow Performance Evaluation at Scale (Cont'd)</a:t>
            </a:r>
            <a:endParaRPr sz="4000" dirty="0"/>
          </a:p>
        </p:txBody>
      </p:sp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DF8600B-0F37-47A0-867A-4351FDAE8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754" y="1274752"/>
            <a:ext cx="9765906" cy="558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1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>
            <a:spLocks noGrp="1"/>
          </p:cNvSpPr>
          <p:nvPr>
            <p:ph type="body" idx="1"/>
          </p:nvPr>
        </p:nvSpPr>
        <p:spPr>
          <a:xfrm>
            <a:off x="358140" y="1811655"/>
            <a:ext cx="5894070" cy="46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900" dirty="0"/>
              <a:t>Call Graph of MOCU Code (</a:t>
            </a:r>
            <a:r>
              <a:rPr lang="en-US" sz="2900" i="1" dirty="0"/>
              <a:t>Byung-Jun</a:t>
            </a:r>
            <a:r>
              <a:rPr lang="en-US" sz="2900" dirty="0"/>
              <a:t>)</a:t>
            </a:r>
          </a:p>
        </p:txBody>
      </p:sp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4400" dirty="0"/>
              <a:t>MOCU Code Analysis and Configuration</a:t>
            </a:r>
            <a:endParaRPr sz="4400" dirty="0"/>
          </a:p>
        </p:txBody>
      </p:sp>
      <p:sp>
        <p:nvSpPr>
          <p:cNvPr id="4" name="Google Shape;32;p2">
            <a:extLst>
              <a:ext uri="{FF2B5EF4-FFF2-40B4-BE49-F238E27FC236}">
                <a16:creationId xmlns:a16="http://schemas.microsoft.com/office/drawing/2014/main" id="{2DD76858-3A11-4FB0-B50F-49F24233C5E7}"/>
              </a:ext>
            </a:extLst>
          </p:cNvPr>
          <p:cNvSpPr txBox="1">
            <a:spLocks/>
          </p:cNvSpPr>
          <p:nvPr/>
        </p:nvSpPr>
        <p:spPr>
          <a:xfrm>
            <a:off x="6774180" y="1804035"/>
            <a:ext cx="5215890" cy="46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900" dirty="0"/>
              <a:t>Input Parameters of MOCU Code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1100" dirty="0"/>
          </a:p>
          <a:p>
            <a:pPr marL="342900" indent="-342900">
              <a:spcBef>
                <a:spcPts val="0"/>
              </a:spcBef>
            </a:pPr>
            <a:r>
              <a:rPr lang="en-US" b="1" i="1" dirty="0"/>
              <a:t>N</a:t>
            </a:r>
            <a:r>
              <a:rPr lang="en-US" dirty="0"/>
              <a:t>: number of oscillators, changeable</a:t>
            </a:r>
          </a:p>
          <a:p>
            <a:pPr marL="342900" indent="-342900">
              <a:spcBef>
                <a:spcPts val="0"/>
              </a:spcBef>
            </a:pPr>
            <a:r>
              <a:rPr lang="en-US" b="1" i="1" dirty="0" err="1"/>
              <a:t>K_max</a:t>
            </a:r>
            <a:r>
              <a:rPr lang="en-US" dirty="0"/>
              <a:t>: sample size, changeable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M: time steps, fixed at 640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w: upper/lower bound, empirical values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err="1"/>
              <a:t>oed_type</a:t>
            </a:r>
            <a:r>
              <a:rPr lang="en-US" dirty="0"/>
              <a:t>: </a:t>
            </a:r>
            <a:r>
              <a:rPr lang="en-US" i="1" dirty="0"/>
              <a:t>MOCU</a:t>
            </a:r>
            <a:r>
              <a:rPr lang="en-US" dirty="0"/>
              <a:t>, </a:t>
            </a:r>
            <a:r>
              <a:rPr lang="en-US" i="1" dirty="0"/>
              <a:t>Entropy</a:t>
            </a:r>
            <a:r>
              <a:rPr lang="en-US" dirty="0"/>
              <a:t>, or </a:t>
            </a:r>
            <a:r>
              <a:rPr lang="en-US" i="1" dirty="0"/>
              <a:t>random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/>
              <a:t>Output Files of MOCU Code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1100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1 MOCU matrix (Python 2D </a:t>
            </a:r>
            <a:r>
              <a:rPr lang="en-US" dirty="0" err="1"/>
              <a:t>numpy</a:t>
            </a:r>
            <a:r>
              <a:rPr lang="en-US" dirty="0"/>
              <a:t> array)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1 MOCU sequence (Python </a:t>
            </a:r>
            <a:r>
              <a:rPr lang="en-US" dirty="0" err="1"/>
              <a:t>numpy</a:t>
            </a:r>
            <a:r>
              <a:rPr lang="en-US" dirty="0"/>
              <a:t> array)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42E9D4-B677-4B21-AD7A-874FC769EA33}"/>
              </a:ext>
            </a:extLst>
          </p:cNvPr>
          <p:cNvSpPr txBox="1"/>
          <p:nvPr/>
        </p:nvSpPr>
        <p:spPr>
          <a:xfrm>
            <a:off x="689610" y="2766060"/>
            <a:ext cx="3314700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main()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BC228-29AF-48B5-890B-097F1CA31B9C}"/>
              </a:ext>
            </a:extLst>
          </p:cNvPr>
          <p:cNvSpPr txBox="1"/>
          <p:nvPr/>
        </p:nvSpPr>
        <p:spPr>
          <a:xfrm>
            <a:off x="681990" y="4164330"/>
            <a:ext cx="1318260" cy="478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MOCU()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4F00F-4E6B-4C00-B584-A0A58D01DB91}"/>
              </a:ext>
            </a:extLst>
          </p:cNvPr>
          <p:cNvSpPr txBox="1"/>
          <p:nvPr/>
        </p:nvSpPr>
        <p:spPr>
          <a:xfrm>
            <a:off x="1348740" y="5506730"/>
            <a:ext cx="2651760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find_MOCU_seq</a:t>
            </a:r>
            <a:r>
              <a:rPr lang="en-US" sz="2400" dirty="0"/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29B0FA-022F-412F-A901-AEFE8CB41E48}"/>
              </a:ext>
            </a:extLst>
          </p:cNvPr>
          <p:cNvSpPr txBox="1"/>
          <p:nvPr/>
        </p:nvSpPr>
        <p:spPr>
          <a:xfrm>
            <a:off x="4251960" y="2653039"/>
            <a:ext cx="24345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Initialize MOCU matrix and sequence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C3090B-CC0B-4BEF-8FCD-12D599019570}"/>
              </a:ext>
            </a:extLst>
          </p:cNvPr>
          <p:cNvSpPr txBox="1"/>
          <p:nvPr/>
        </p:nvSpPr>
        <p:spPr>
          <a:xfrm>
            <a:off x="4255770" y="3891290"/>
            <a:ext cx="2327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MOCU matrix by solving OED with </a:t>
            </a:r>
            <a:r>
              <a:rPr lang="en-US" b="1" dirty="0"/>
              <a:t>N</a:t>
            </a:r>
            <a:r>
              <a:rPr lang="en-US" dirty="0"/>
              <a:t> oscillators and sample size </a:t>
            </a:r>
            <a:r>
              <a:rPr lang="en-US" b="1" dirty="0" err="1"/>
              <a:t>K_max</a:t>
            </a:r>
            <a:r>
              <a:rPr lang="en-US" dirty="0"/>
              <a:t> in a nested for loop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73FC5C-7847-42FD-A4A2-DBD8330FF718}"/>
              </a:ext>
            </a:extLst>
          </p:cNvPr>
          <p:cNvSpPr txBox="1"/>
          <p:nvPr/>
        </p:nvSpPr>
        <p:spPr>
          <a:xfrm>
            <a:off x="4255770" y="5491490"/>
            <a:ext cx="2327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MOCU sequence using the MOCU matrix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00EF40C-B0C2-47DB-9A2E-E68AE15FD1BD}"/>
              </a:ext>
            </a:extLst>
          </p:cNvPr>
          <p:cNvSpPr/>
          <p:nvPr/>
        </p:nvSpPr>
        <p:spPr>
          <a:xfrm rot="2852214">
            <a:off x="1691403" y="3085186"/>
            <a:ext cx="181743" cy="1260607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820035A-4677-4580-8BD4-3602074EB9B6}"/>
              </a:ext>
            </a:extLst>
          </p:cNvPr>
          <p:cNvSpPr/>
          <p:nvPr/>
        </p:nvSpPr>
        <p:spPr>
          <a:xfrm rot="21147202">
            <a:off x="2423061" y="3239280"/>
            <a:ext cx="166282" cy="2253839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3653"/>
      </p:ext>
    </p:extLst>
  </p:cSld>
  <p:clrMapOvr>
    <a:masterClrMapping/>
  </p:clrMapOvr>
</p:sld>
</file>

<file path=ppt/theme/theme1.xml><?xml version="1.0" encoding="utf-8"?>
<a:theme xmlns:a="http://schemas.openxmlformats.org/drawingml/2006/main" name="sc20ppttheme">
  <a:themeElements>
    <a:clrScheme name="SC20 Color">
      <a:dk1>
        <a:srgbClr val="492849"/>
      </a:dk1>
      <a:lt1>
        <a:srgbClr val="FFFFFF"/>
      </a:lt1>
      <a:dk2>
        <a:srgbClr val="492849"/>
      </a:dk2>
      <a:lt2>
        <a:srgbClr val="FFFFFF"/>
      </a:lt2>
      <a:accent1>
        <a:srgbClr val="FF743C"/>
      </a:accent1>
      <a:accent2>
        <a:srgbClr val="E14149"/>
      </a:accent2>
      <a:accent3>
        <a:srgbClr val="EB489B"/>
      </a:accent3>
      <a:accent4>
        <a:srgbClr val="8040A7"/>
      </a:accent4>
      <a:accent5>
        <a:srgbClr val="613663"/>
      </a:accent5>
      <a:accent6>
        <a:srgbClr val="492849"/>
      </a:accent6>
      <a:hlink>
        <a:srgbClr val="FF743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738</Words>
  <Application>Microsoft Office PowerPoint</Application>
  <PresentationFormat>Widescreen</PresentationFormat>
  <Paragraphs>111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sc20ppttheme</vt:lpstr>
      <vt:lpstr>Workflow-based MOCU Implementation using RADICAL Cybertools</vt:lpstr>
      <vt:lpstr>Content</vt:lpstr>
      <vt:lpstr>RADICAL Cybertools *</vt:lpstr>
      <vt:lpstr>MOCU* Code Analysis and Configuration</vt:lpstr>
      <vt:lpstr>Workflow Transformation of MOCU Code</vt:lpstr>
      <vt:lpstr>Workflow Code Structure</vt:lpstr>
      <vt:lpstr>Workflow Performance Evaluation at Scale</vt:lpstr>
      <vt:lpstr>Workflow Performance Evaluation at Scale (Cont'd)</vt:lpstr>
      <vt:lpstr>MOCU Code Analysis and Configuration</vt:lpstr>
      <vt:lpstr>Status Quo of HPC Implementation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Workflow-based MOCU Implementation using RADICAL Cybertools</dc:title>
  <dc:creator>Microsoft Office User</dc:creator>
  <cp:lastModifiedBy>Tan, Li</cp:lastModifiedBy>
  <cp:revision>49</cp:revision>
  <dcterms:created xsi:type="dcterms:W3CDTF">2019-05-31T21:19:38Z</dcterms:created>
  <dcterms:modified xsi:type="dcterms:W3CDTF">2020-10-26T18:51:19Z</dcterms:modified>
</cp:coreProperties>
</file>