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9A100F-4767-CE97-5FDA-739245DE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363151D-2C3F-4B92-BE62-786622CC9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0B4C90-C308-23CA-D5EC-ADE5545D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EC909FB-3D02-D5BE-6BDC-5609F93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3DC214-2C44-5011-11C0-9431E534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A3E0EC-326B-31E6-D48A-31B086D2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573FF48-3878-3086-FD5A-13CDD42C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AD8C3C-C97F-CECC-01C6-D9E8873F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7818AB-BBDA-702B-EE96-053C45A4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B42327-AEF4-44F7-D6E8-DA759B57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4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7EF6238-298A-881A-F015-DDF913FEF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5007922-FFDF-00F6-93D6-37EDBC0F8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D29581-D522-67F6-0D10-DF19539D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BB8925-06B2-C6C1-BDA0-506A1B44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6B4844-4233-3629-9D6D-2A93FEC9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AC4A78-6001-675D-EC80-E677A140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22D384-5F7F-BA92-D736-A96C9696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7A06C1-E3C8-25AE-BF66-DA0A28F2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62F192-CE2C-C312-C85E-26A6B2A7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32FB33-7F3F-AD26-71A1-382D4670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9B28AC-423B-DCA7-C8E1-DC4AF50C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47EB88-CB6E-AFA7-2291-CEEC5AA92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8A50B8-F40D-F68F-DC63-49BF8E3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A20B73-FA18-53A8-B293-4BF3491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47BDA-2E4F-383F-6251-C21D0E04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D54EC8-CD62-9BAE-87C2-ED36A290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EB13767-170A-0E10-2EB4-53A9789AA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071FDB8-9579-96F5-8540-54553325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ECA7A2C-CB11-EE76-AD2B-61FB06F5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EA2BB0-49F3-02A9-1C7A-AD581B0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FA4538-300A-1030-A422-60653B52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7CA989-5359-D9B1-96D3-6AE53CB0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B6ADFC-A806-A467-DBEF-3810954F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EC6E888-817C-04C9-A550-FFBAFEDA2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BB90A8-753F-E17D-902E-CD81B6157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21EC19F-BBCE-DC3E-BC44-9C8C94B1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401E64A-A8D0-CF43-B927-BFDEA0B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6A1D8B0-E489-A9D9-F709-E488816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BD021FF-476B-680F-0DE1-1EA1733C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15786A-0E50-1EDE-5907-348E8543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F5A0778-3E26-527D-B2A5-5BC51A5F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EF84230-5ECA-ACED-129A-06FF26BE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31B9E05-A252-A773-271C-50013E67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7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78B1588-A359-E2DA-09AB-34E6A89A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A4A7EB0-6367-0D90-BE95-1559F031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D265EAD-FFF6-8AFA-081A-505C5BA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B688B5-D98B-024E-5DB1-72A70E5D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DD1E78-BA21-C1CE-C66A-7073DD86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B40F935-BF3B-380F-FA99-3755F2C0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094C89-4D2D-261E-24AC-731D236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5F5DD6-5623-917A-21C8-A36DE0B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7F4707-C5E5-AEE7-6BE6-219ADD14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0F90F3-2923-59E5-E253-E4E3D582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3B491C9-1C67-19D0-F9F5-7E4BCCE90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89D49C4-10A1-DBED-33F6-6F90FE51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34E789-C9BB-06DC-181A-7D456D8E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99459F-4A9F-6A17-7E14-1512B711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B482FA-B6EC-1A29-18DE-4C3139D9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0C1318A-389A-9ABC-17C0-F15527C8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56E8AC-9FC7-0869-941F-C5F39DEC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EDF615-783B-CF7C-258F-4F064366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D8953-EE73-40BF-997D-E0AD860B202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CA1781-30E3-4FD8-136E-A36CC810D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10312B-C84D-1FE0-1179-80BFBD84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4DC2C-9EA1-4982-8BDF-2AED4EB39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D9D041A6-E984-4899-2E2A-97F7DE95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5"/>
          <a:stretch>
            <a:fillRect/>
          </a:stretch>
        </p:blipFill>
        <p:spPr>
          <a:xfrm>
            <a:off x="2079681" y="2059388"/>
            <a:ext cx="8032638" cy="4753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EAF30BA-72DF-1E59-E801-02D03F9E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8" y="4479643"/>
            <a:ext cx="3086531" cy="409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D17D4AC-C0DE-76A8-7A75-8A3BEB7A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8" y="4902637"/>
            <a:ext cx="3086531" cy="409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149A26-4DED-3F88-EEA5-0B24E9077681}"/>
              </a:ext>
            </a:extLst>
          </p:cNvPr>
          <p:cNvSpPr txBox="1"/>
          <p:nvPr/>
        </p:nvSpPr>
        <p:spPr>
          <a:xfrm>
            <a:off x="3870960" y="3723525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</a:t>
            </a:r>
            <a:r>
              <a:rPr lang="en-US" altLang="ko-KR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9E39A2-1336-9061-F5C3-2AA3EC764F8E}"/>
              </a:ext>
            </a:extLst>
          </p:cNvPr>
          <p:cNvSpPr txBox="1"/>
          <p:nvPr/>
        </p:nvSpPr>
        <p:spPr>
          <a:xfrm>
            <a:off x="3870960" y="4108265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DA36A31-031C-CC81-C7E3-C52BED7B6D5D}"/>
              </a:ext>
            </a:extLst>
          </p:cNvPr>
          <p:cNvSpPr txBox="1"/>
          <p:nvPr/>
        </p:nvSpPr>
        <p:spPr>
          <a:xfrm>
            <a:off x="3870960" y="4512168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194B797-36EE-17BA-1616-252B719E5B5E}"/>
              </a:ext>
            </a:extLst>
          </p:cNvPr>
          <p:cNvSpPr txBox="1"/>
          <p:nvPr/>
        </p:nvSpPr>
        <p:spPr>
          <a:xfrm>
            <a:off x="3870960" y="4953644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D4DEC8-588A-0A16-6ECB-4DC395321CDE}"/>
              </a:ext>
            </a:extLst>
          </p:cNvPr>
          <p:cNvSpPr txBox="1"/>
          <p:nvPr/>
        </p:nvSpPr>
        <p:spPr>
          <a:xfrm>
            <a:off x="7536180" y="3723525"/>
            <a:ext cx="234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사전 제공된 </a:t>
            </a:r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 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 접속 불가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0D78945-879A-CDB8-D833-6DE39E09FB53}"/>
              </a:ext>
            </a:extLst>
          </p:cNvPr>
          <p:cNvSpPr txBox="1"/>
          <p:nvPr/>
        </p:nvSpPr>
        <p:spPr>
          <a:xfrm>
            <a:off x="7536179" y="4028755"/>
            <a:ext cx="3086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초등은 </a:t>
            </a:r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3/4 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중등은 </a:t>
            </a:r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학년만 응답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FDE3C68-FB41-A5A1-5D56-7C148DA2FD7F}"/>
              </a:ext>
            </a:extLst>
          </p:cNvPr>
          <p:cNvSpPr txBox="1"/>
          <p:nvPr/>
        </p:nvSpPr>
        <p:spPr>
          <a:xfrm>
            <a:off x="7536180" y="4512168"/>
            <a:ext cx="234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1~20</a:t>
            </a:r>
            <a:r>
              <a:rPr lang="ko-KR" altLang="en-US" sz="11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반까지만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응답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96EDD6-E118-9218-3860-4C5AB7762581}"/>
              </a:ext>
            </a:extLst>
          </p:cNvPr>
          <p:cNvSpPr txBox="1"/>
          <p:nvPr/>
        </p:nvSpPr>
        <p:spPr>
          <a:xfrm>
            <a:off x="7536180" y="4953644"/>
            <a:ext cx="234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1~50</a:t>
            </a:r>
            <a:r>
              <a:rPr lang="ko-KR" altLang="en-US" sz="11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번까지만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응답 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1EF75E3-2C28-A0CA-6346-5E8989671CDF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페이지 예시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B0DA899D-F985-3CDB-98D1-434783B9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86" y="5858486"/>
            <a:ext cx="3124636" cy="4953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DD0B281-6699-F620-AD10-77B5834F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8" y="5312269"/>
            <a:ext cx="3086531" cy="4096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C64CEC-B373-A8FB-6D6A-A84052435A8A}"/>
              </a:ext>
            </a:extLst>
          </p:cNvPr>
          <p:cNvSpPr txBox="1"/>
          <p:nvPr/>
        </p:nvSpPr>
        <p:spPr>
          <a:xfrm>
            <a:off x="3870960" y="5363276"/>
            <a:ext cx="85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A3CF45-4912-2817-4E7F-694340E99826}"/>
              </a:ext>
            </a:extLst>
          </p:cNvPr>
          <p:cNvSpPr txBox="1"/>
          <p:nvPr/>
        </p:nvSpPr>
        <p:spPr>
          <a:xfrm>
            <a:off x="7536180" y="5363276"/>
            <a:ext cx="2346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오픈응답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9FA8C1-A078-ABDE-84ED-59B541A43EC8}"/>
              </a:ext>
            </a:extLst>
          </p:cNvPr>
          <p:cNvSpPr txBox="1"/>
          <p:nvPr/>
        </p:nvSpPr>
        <p:spPr>
          <a:xfrm>
            <a:off x="5422789" y="955975"/>
            <a:ext cx="6170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참고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1: 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번호의 일의 자리 수는 추후 데이터에 두 자리수로 표기 필요</a:t>
            </a:r>
            <a:endParaRPr lang="en-US" altLang="ko-KR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예시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1: 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응답자가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8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 등으로 입력해도 데이터상에는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01, 08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기록</a:t>
            </a:r>
            <a:endParaRPr lang="en-US" altLang="ko-KR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참고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2: 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 정보를 토대로 </a:t>
            </a:r>
            <a:r>
              <a:rPr lang="ko-KR" altLang="en-US" sz="1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구분자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생성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중복구분자 생성 불가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b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예시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2: </a:t>
            </a:r>
            <a:r>
              <a:rPr lang="ko-KR" altLang="en-US" sz="1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한국초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(1001) 3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 </a:t>
            </a:r>
            <a:r>
              <a:rPr lang="ko-KR" altLang="en-US" sz="12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박종경의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구분자는 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100130108(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+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번호</a:t>
            </a:r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됨</a:t>
            </a:r>
            <a:endParaRPr lang="en-US" altLang="ko-KR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AAFF49-D347-F373-F90E-B1D32C9C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F356B6B-9248-0481-63B3-E608DD7A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" y="1878019"/>
            <a:ext cx="6455859" cy="3101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5FB2448-5839-4F67-2F3A-0A2D43F5FCE2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6D9CA7-F748-7D08-8772-91C1B02957BC}"/>
              </a:ext>
            </a:extLst>
          </p:cNvPr>
          <p:cNvSpPr txBox="1"/>
          <p:nvPr/>
        </p:nvSpPr>
        <p:spPr>
          <a:xfrm>
            <a:off x="7200900" y="781050"/>
            <a:ext cx="4629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학교코드는 사전에 제공 드릴 예정입니다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다만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조사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참여하는 학교가 일시에 정해지지는 않기 때문에 분할하여 제공 드리게 될 것 같습니다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학교에 대해 조사 참여 여부를 확정하고 조사가 시작되는 것이 아닌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조사가 시작되고 나서도 계속하여 참여 학교를 획득해 나가는 방식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방법이 비효율적이거나 적용이 어렵다면 초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 전수 약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9,000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학교에 임의 부여한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리스트를 먼저 공유 드리고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추후 조사 참여가 확정된 학교를 제외한 나머지 학교의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블록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차단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하는 방법도 고려할 수 있겠습니다</a:t>
            </a:r>
            <a:r>
              <a:rPr lang="en-US" altLang="ko-KR" sz="1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경험상 후자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일괄 등록 후 블록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추천 드립니다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응시학년은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초등학교는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유형이 있습니다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1)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초등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학년만 응시하는 학교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2) 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학년만 응시하는 학교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/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3) 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학년과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모두 응시하는 학교</a:t>
            </a: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*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중학교는 모든 학교가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학년만 응시합니다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반의 경우도 좀 복합한데요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응시 학교 중의 일부는 해당 학년의 전체 학급이 응시합니다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다른 일부는 해당 학년의 최대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학급이 응시합니다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학년 전체 학급이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학급이면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학급만 응시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또한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최대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학급이 응시하는 경우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응시할 학급이 랜덤으로 배정되기 때문에 반 정보도 사전 제공이 아닌 학생이 직접 입력하는 방법을 말씀드린 것이라 봐주시면 됩니다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최대 반 인원의 경우 일괄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명으로 고정하고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로그인을 완료한 계정에 대해서만 모니터링에 노출하면 될 것 같습니다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78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122BEB-422A-7318-C937-7E3DE8F9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CFD751-49E1-F520-A9DF-F0EB8651FEB0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9E7DA8-F7D7-792D-812E-7DC5F8A5E78B}"/>
              </a:ext>
            </a:extLst>
          </p:cNvPr>
          <p:cNvSpPr txBox="1"/>
          <p:nvPr/>
        </p:nvSpPr>
        <p:spPr>
          <a:xfrm>
            <a:off x="7200900" y="781050"/>
            <a:ext cx="46291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전체관리자 계정은 말씀 주신대로 진행하면 될 것 같습니다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학교관리자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대표 협력교사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비번은 저희가 학교별로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처럼 임의 생성해서 사전 제공 드리도록 하겠습니다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아니면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학교별로 관리자 링크를 생성해주실 수 있다면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관리자별로 본인만 확인 가능한 페이지에 저희가 모니터링 링크를 각각 심는 방법도 있습니다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조금 다른 이슈로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앞페이지에서 초등은 같은 학교에서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학년도 조사를 하고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학년도 조사를 하는 경우가 있다고 설명 드렸는데요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이런 경우 학교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개로 분할되어야 하는 것인지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여쭙습니다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(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한국초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1001,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한국초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1002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부여하는 등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혹시나 해서 여쭤보는 사항이고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당연히 저희는 학년이 다르다고 학교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ID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분리하는 게 오히려 좋지 않고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학교의 각 학년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학급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그 학년에 맞는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CBT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링크를 연결할 생각이었습니다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부분은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다다음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장표에서 계속해서 문의 드리도록 하겠습니다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2BF2CC-AF29-EE57-68CD-6CCA41ED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" y="1730962"/>
            <a:ext cx="6613320" cy="32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DB2F14-F58E-C5F7-F716-2CA692E2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FCEA73-63D7-FB4A-CF60-AB83D45DD132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66B64D-BD34-E624-8E02-009D7CC31199}"/>
              </a:ext>
            </a:extLst>
          </p:cNvPr>
          <p:cNvSpPr txBox="1"/>
          <p:nvPr/>
        </p:nvSpPr>
        <p:spPr>
          <a:xfrm>
            <a:off x="7200900" y="781050"/>
            <a:ext cx="4629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학교 안내문에 명시할 때는 다음과 같이 표기하도록 하겠습니다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학업성취도평가 전담 문의처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b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㈜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아이오시스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02-538-9532</a:t>
            </a: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평일 오전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점심시간 오후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12~1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32EE4D-3024-B0AB-3378-D09B490B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1" y="2547083"/>
            <a:ext cx="6550335" cy="15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E53D77-EF67-B510-CC69-F79A93D5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926194-C1AD-FD95-BC4E-7774BE1F2E8A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241EC8-8A3D-FBB2-DC6F-0465D21523F1}"/>
              </a:ext>
            </a:extLst>
          </p:cNvPr>
          <p:cNvSpPr txBox="1"/>
          <p:nvPr/>
        </p:nvSpPr>
        <p:spPr>
          <a:xfrm>
            <a:off x="7200900" y="781050"/>
            <a:ext cx="4629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부분 제가 잘 이해하지 못했는데요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과목별 개별 시험으로 응시라는 것이 정확히 어떻게 구현되는 것일까요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저희 예상은 초등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영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 시험이 가능한 링크가 하나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초등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영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 시험이 가능한 링크가 하나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중등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 영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 시험이 가능한 링크가 하나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총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종의 링크를 전달 받는다고 예상하고 있고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그러면 저희가 각 학교의 학년별 담임교사 전용 페이지에 해당 학년에 맞는 링크를 연결하는 것으로 예상했습니다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한국초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반 담임이 본인 페이지에서 학업성취도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CBT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초등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학년용 링크를 확인할 수 있도록 제시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20DCBDB-6278-EEC2-B215-4B0A1350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1" y="2905446"/>
            <a:ext cx="6558208" cy="10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FB727D-4F24-CA74-CD5E-3A624009B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41D4CE-0175-B948-B77D-AFC0DDE389B2}"/>
              </a:ext>
            </a:extLst>
          </p:cNvPr>
          <p:cNvSpPr txBox="1"/>
          <p:nvPr/>
        </p:nvSpPr>
        <p:spPr>
          <a:xfrm>
            <a:off x="266700" y="190500"/>
            <a:ext cx="256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검토 결과 </a:t>
            </a:r>
            <a:r>
              <a:rPr lang="ko-KR" altLang="en-US" sz="24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재회신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E19671-C0B5-1BE6-5038-74AA806107E5}"/>
              </a:ext>
            </a:extLst>
          </p:cNvPr>
          <p:cNvSpPr txBox="1"/>
          <p:nvPr/>
        </p:nvSpPr>
        <p:spPr>
          <a:xfrm>
            <a:off x="7200900" y="781050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시험 종료 데이터를 말씀 드린 것은 아니고요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모니터링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집계페이지에 나타나는 정보를 엑셀로 다운 받을 수 있는지를 여쭤본 것입니다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예를 들어 집계 페이지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아래처럼 생겼다면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</a:p>
          <a:p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내용을 엑셀로 내려 받아서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학교의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약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3~400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학급 중에 어떤 학급의 어떤 과목 응시 완료 요청을 해야 하는지 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sorting</a:t>
            </a:r>
            <a:r>
              <a:rPr lang="ko-KR" altLang="en-US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해야 해서요</a:t>
            </a:r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CC49415-8422-C8C4-5EFB-B499F537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69982"/>
            <a:ext cx="6495225" cy="65345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537CE1D-EBFC-6564-7487-3B14AF279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21857"/>
              </p:ext>
            </p:extLst>
          </p:nvPr>
        </p:nvGraphicFramePr>
        <p:xfrm>
          <a:off x="3514312" y="3583304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xmlns="" val="23655582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470789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529605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5079866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0747060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10062593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8580223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35493181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xmlns="" val="2321934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70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한국초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허선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758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한국초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박종경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168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0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520</Words>
  <Application>Microsoft Office PowerPoint</Application>
  <PresentationFormat>사용자 지정</PresentationFormat>
  <Paragraphs>94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박종경 (Jong Kyung Park)</dc:creator>
  <cp:lastModifiedBy>ldm</cp:lastModifiedBy>
  <cp:revision>4</cp:revision>
  <dcterms:created xsi:type="dcterms:W3CDTF">2025-06-18T04:58:08Z</dcterms:created>
  <dcterms:modified xsi:type="dcterms:W3CDTF">2025-06-19T04:57:27Z</dcterms:modified>
</cp:coreProperties>
</file>