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0205"/>
  </p:normalViewPr>
  <p:slideViewPr>
    <p:cSldViewPr snapToGrid="0" snapToObjects="1">
      <p:cViewPr varScale="1">
        <p:scale>
          <a:sx n="111" d="100"/>
          <a:sy n="111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4B4E-108A-8F42-AF88-BF77C7C4A4A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53F7-4D9A-434A-ACFE-1CFD4189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{\text{minimize}}\;\; &amp;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\text{subject to} \;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\; \text{ for all } t \in 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{\text{minimize}}_{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}\;\;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(\lambda^{k})^\top \Big[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\sum_{s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- b\Big]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{\rho}{2}\Big\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\sum_{s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- b\Big\rVert^2 +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{\tau}{2} \big\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\big\rVert^2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lambda^k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\lambda^{k-1} + \rho \Big[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b \Big]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_{t}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_{t+1}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Delta_g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3E3D-7F50-404A-A00F-4179E4D0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82A6-6716-904D-977F-6E96CA34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C096-0E8A-044E-A3E3-3D972D3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F51-08D7-8342-BB68-40DF47F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71FB-6AD4-9742-A487-B6BBB02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B50-A3DD-424F-8019-2A17E84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C0AE-718F-3F43-9767-6C145A16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84FB-A83F-CD47-AA7F-EF0653C8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4CB5-FB26-7C47-9FAA-56A1A496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6B7E-D9CF-F74F-89EB-0E56BF04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AF2D8-F6B4-E441-A517-6A8C7763F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24F1-730D-A94E-9587-417D6A0F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6B20-2CC1-D942-A611-84E77ECF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F8C9-C1E7-2F48-AAA0-06B53A1E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2B7F-9C45-A049-A568-99284C59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AE9-A5D2-304E-B455-2C915197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131-8B9A-294B-8249-CD534E9A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6765-5C46-5847-A600-54608F4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F38D-84F7-264B-A14A-638BA541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3269-334F-D842-A5D4-ECAE86B5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B32-79BC-7640-89A8-E4401142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A6B1-E29F-2B4D-9037-CD68E4D0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0440-7E44-F746-9A02-2A99A507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9A3D-FF2C-5949-8421-4BD5C94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262F-303A-E349-8A30-A8808167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A40-CE41-D848-9155-3DA25363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56E4-0511-8046-A0CB-6BA0184E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2509-D823-2142-8A8E-EBA8841B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E3EA-8101-7448-A3F0-86A0114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9457-995D-8C49-996B-0B1AB7E3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C4EA-A462-9B46-9CBD-07A5858D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FDCD-AB44-5343-A219-8BF783E7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5DEF-0ADA-174E-81ED-614D280A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C79F-A796-F547-9115-8A8403A7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C68D-D795-2B4E-8601-FEE10C54A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27019-A10F-884D-92F6-BEAFC82F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9C09-8603-8547-8CE0-F0C6BE35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383AD-21E1-BE48-900B-3AB78C73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8B2F7-2F54-C04A-8FBB-DF31FB2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87E0-A7DF-404B-863A-FC459050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3C56B-D745-B349-8674-689A7F18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48478-AC39-A74D-8046-DABB44F9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97D46-FF78-CF4A-A269-DE6CCE9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FE510-49FE-D34A-81F5-7A0BAB6A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6482-4AB7-D843-AC73-5A46D62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B855E-3295-9946-90D9-8D81D7C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FDD6-04B7-0446-A36C-6596DF6C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BD2A-FFD0-1B4D-A55B-DA2D4DD6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66C5C-A3DD-3C44-B6C8-AFBD11CA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DF5E-D669-E747-9FF5-5E6AEFC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C60B-6FE4-8742-9059-CB4BE93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F045-9690-5841-924B-D955E117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3C3B-A5AF-F74F-88CA-64FB5431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16959-88CB-1C4E-961C-11355AF2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0FCC-74EB-AF41-97D9-D7913247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920E6-C64F-534A-B5DA-01BBC5CD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B43E-7B33-4D46-B70A-4FF032E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B511E-AD53-9F4F-BB3E-1A0483D8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CE2D8-807D-4541-8078-CD1ACA71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4464-CFF2-7645-B977-BA95011B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2593-B233-F54D-B35F-34D765B3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624-F793-3A4C-90FA-F235301867BF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241-4C0B-964C-97D0-19061479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31DB-A3FE-0A46-B446-BA709A35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C000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204F-836C-E344-A8A6-B242F99E1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Dual </a:t>
            </a:r>
            <a:r>
              <a:rPr lang="en-US" sz="4800" dirty="0"/>
              <a:t>D</a:t>
            </a:r>
            <a:r>
              <a:rPr lang="en-US" sz="4800" dirty="0">
                <a:solidFill>
                  <a:srgbClr val="C00000"/>
                </a:solidFill>
              </a:rPr>
              <a:t>ecomposition of ACOPF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C3F5-4B5D-FA4C-BA8B-1A03462A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866"/>
            <a:ext cx="9144000" cy="2546430"/>
          </a:xfrm>
        </p:spPr>
        <p:txBody>
          <a:bodyPr>
            <a:normAutofit/>
          </a:bodyPr>
          <a:lstStyle/>
          <a:p>
            <a:r>
              <a:rPr lang="en-US" dirty="0"/>
              <a:t>Anirudh Subramanyam</a:t>
            </a:r>
          </a:p>
          <a:p>
            <a:r>
              <a:rPr lang="en-US" dirty="0" err="1"/>
              <a:t>Youngdae</a:t>
            </a:r>
            <a:r>
              <a:rPr lang="en-US" dirty="0"/>
              <a:t> Kim</a:t>
            </a:r>
          </a:p>
          <a:p>
            <a:r>
              <a:rPr lang="en-US" dirty="0"/>
              <a:t>Mihai </a:t>
            </a:r>
            <a:r>
              <a:rPr lang="en-US" dirty="0" err="1"/>
              <a:t>Anitescu</a:t>
            </a:r>
            <a:endParaRPr lang="en-US" dirty="0"/>
          </a:p>
          <a:p>
            <a:endParaRPr lang="en-US" dirty="0"/>
          </a:p>
          <a:p>
            <a:r>
              <a:rPr lang="en-US" dirty="0"/>
              <a:t>May 26, 2020</a:t>
            </a:r>
          </a:p>
        </p:txBody>
      </p:sp>
    </p:spTree>
    <p:extLst>
      <p:ext uri="{BB962C8B-B14F-4D97-AF65-F5344CB8AC3E}">
        <p14:creationId xmlns:p14="http://schemas.microsoft.com/office/powerpoint/2010/main" val="256787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FD1D-D9E7-144D-ACED-1BCAB3BE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Goal: Multiperiod security-constrained ACOPF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88F0-8826-4349-B726-285FA7B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Idea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Decompose into single-period single-scenario problems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Coordinate their solution towards overall optimum using dual multipliers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Advantages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Scalable with respect to number of time periods/scenarios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address problem sizes that would otherwise not fit in memory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Single-period/scenario problem is solver-agnostic (can be on CPU/GPU)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EBE-BA5C-0049-8291-E9AA60E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Proximal Augmented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9D724-9016-4B46-B3D9-CE3BF8DFA5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5354548"/>
                <a:ext cx="10515600" cy="13008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Can be shown to converge to a stationary point under certain assumptions</a:t>
                </a:r>
              </a:p>
              <a:p>
                <a:r>
                  <a:rPr lang="en-US" sz="24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Practical convergence depends on formulation design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i="1" dirty="0">
                    <a:latin typeface="Cambria" panose="02040503050406030204" pitchFamily="18" charset="0"/>
                    <a:ea typeface="Helvetica Neue Light" panose="020004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i="1" dirty="0">
                    <a:latin typeface="Cambria" panose="02040503050406030204" pitchFamily="18" charset="0"/>
                    <a:ea typeface="Helvetica Neue Light" panose="02000403000000020004" pitchFamily="2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latin typeface="Cambria" panose="02040503050406030204" pitchFamily="18" charset="0"/>
                  <a:ea typeface="Helvetica Neue Light" panose="02000403000000020004" pitchFamily="2" charset="0"/>
                </a:endParaRPr>
              </a:p>
              <a:p>
                <a:endParaRPr lang="en-US" sz="24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9D724-9016-4B46-B3D9-CE3BF8D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5354548"/>
                <a:ext cx="10515600" cy="1300895"/>
              </a:xfrm>
              <a:blipFill>
                <a:blip r:embed="rId3"/>
                <a:stretch>
                  <a:fillRect l="-724" t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4376731-7080-3B4F-BF72-F77E6ED0E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603488" cy="3058609"/>
              </a:xfr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do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using Jacobi update: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Update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4376731-7080-3B4F-BF72-F77E6ED0E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603488" cy="3058609"/>
              </a:xfrm>
              <a:blipFill>
                <a:blip r:embed="rId4"/>
                <a:stretch>
                  <a:fillRect l="-905" t="-207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56AD0D-8387-4740-B83F-F6CF7889D5D7}"/>
              </a:ext>
            </a:extLst>
          </p:cNvPr>
          <p:cNvSpPr txBox="1"/>
          <p:nvPr/>
        </p:nvSpPr>
        <p:spPr>
          <a:xfrm>
            <a:off x="2878109" y="1822968"/>
            <a:ext cx="320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Power balances, flow limits etc. in each period/scenario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81FBE-CFCD-3A4E-91E3-358B1B67C827}"/>
              </a:ext>
            </a:extLst>
          </p:cNvPr>
          <p:cNvSpPr txBox="1"/>
          <p:nvPr/>
        </p:nvSpPr>
        <p:spPr>
          <a:xfrm>
            <a:off x="1486921" y="3588758"/>
            <a:ext cx="350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Ramping constraints AGC/frequency control constraints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595B64-985A-F543-91B4-9BBC7968D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80" y="1825625"/>
            <a:ext cx="3390900" cy="1676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85C9D3-4EF5-0F43-A563-67143E53C4F5}"/>
              </a:ext>
            </a:extLst>
          </p:cNvPr>
          <p:cNvSpPr/>
          <p:nvPr/>
        </p:nvSpPr>
        <p:spPr>
          <a:xfrm>
            <a:off x="1591672" y="2514978"/>
            <a:ext cx="2375649" cy="279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8D5B5-16F3-8349-9E8A-33250FEDA1A9}"/>
              </a:ext>
            </a:extLst>
          </p:cNvPr>
          <p:cNvSpPr/>
          <p:nvPr/>
        </p:nvSpPr>
        <p:spPr>
          <a:xfrm>
            <a:off x="1591672" y="2878693"/>
            <a:ext cx="1569733" cy="669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47A6C3-0CD0-7449-AAE3-AC5D25B3A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981" y="2533748"/>
            <a:ext cx="4241800" cy="1358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83E89-87EB-2543-80C4-DB4A08A33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359" y="4100443"/>
            <a:ext cx="2755900" cy="495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42C70C-6BC3-0848-8FB6-B3B8DD8400DB}"/>
              </a:ext>
            </a:extLst>
          </p:cNvPr>
          <p:cNvSpPr/>
          <p:nvPr/>
        </p:nvSpPr>
        <p:spPr>
          <a:xfrm>
            <a:off x="6082990" y="1690688"/>
            <a:ext cx="5445395" cy="319354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0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1B4BEE-4335-A84D-A631-7B3D4A2D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  <a:r>
              <a:rPr lang="en-US" baseline="30000" dirty="0"/>
              <a:t>1</a:t>
            </a:r>
            <a:r>
              <a:rPr lang="en-US" dirty="0"/>
              <a:t>: Julia + </a:t>
            </a:r>
            <a:r>
              <a:rPr lang="en-US" dirty="0" err="1"/>
              <a:t>Ipopt</a:t>
            </a:r>
            <a:r>
              <a:rPr lang="en-US" dirty="0"/>
              <a:t> on CPU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C561F-04B1-9047-AC70-03C99EDC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Single-period/scenario optimization problems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Currently solved using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distributed across several cores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easily interfaced to use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HiOP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through Julia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also be integrated into DSP which is a generic dual decomposition package written in C++ by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Kibaek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Kim (ECP/ANL)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Dual updates and error computations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easily ported to GPU within Julia itself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65B9A-B211-394E-B7C1-127537BD42E3}"/>
              </a:ext>
            </a:extLst>
          </p:cNvPr>
          <p:cNvSpPr txBox="1"/>
          <p:nvPr/>
        </p:nvSpPr>
        <p:spPr>
          <a:xfrm>
            <a:off x="838200" y="6176963"/>
            <a:ext cx="67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exanauts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proxALM</a:t>
            </a:r>
            <a:endParaRPr lang="en-US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B3D3-F2A5-7945-86FD-E1EEDBA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Multiperiod ACOPF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8505-431F-0249-917C-BB9C4010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00" y="1825625"/>
            <a:ext cx="3397804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 = 50 time periods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Ramping constraints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Warm-started using solution computed at previous time period in rolling horizon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74CF7-3840-2D47-8329-1DEC782FC3A8}"/>
              </a:ext>
            </a:extLst>
          </p:cNvPr>
          <p:cNvSpPr txBox="1"/>
          <p:nvPr/>
        </p:nvSpPr>
        <p:spPr>
          <a:xfrm>
            <a:off x="499968" y="5407922"/>
            <a:ext cx="395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~6s per single-period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~6min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A23A9B-E570-844B-91C9-DB81C4A5B7D4}"/>
              </a:ext>
            </a:extLst>
          </p:cNvPr>
          <p:cNvSpPr txBox="1"/>
          <p:nvPr/>
        </p:nvSpPr>
        <p:spPr>
          <a:xfrm>
            <a:off x="4453532" y="5407923"/>
            <a:ext cx="39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~60s per single-period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~4h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C898AA-B96F-CE40-A871-98BE4988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071" y="3012948"/>
            <a:ext cx="1714500" cy="228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9816A2-FC00-D742-BAC8-04AEFF36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34" y="1690688"/>
            <a:ext cx="3639931" cy="365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D83A17-7068-4246-9BB6-CCE88731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69" y="1690688"/>
            <a:ext cx="36399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B3D3-F2A5-7945-86FD-E1EEDBA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contingency constrained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C7EE3C-F56C-2E4F-A5BA-7A53EC56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00" y="1825624"/>
            <a:ext cx="3489244" cy="47946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Linking constraints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Warm-start as before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Lot of time is spent converging duals: can stop when primal feasible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Large proximal parameter necessary but slows down convergence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29C66-2113-B34C-B413-EC677C184DDC}"/>
              </a:ext>
            </a:extLst>
          </p:cNvPr>
          <p:cNvSpPr txBox="1"/>
          <p:nvPr/>
        </p:nvSpPr>
        <p:spPr>
          <a:xfrm>
            <a:off x="502920" y="5407922"/>
            <a:ext cx="395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~0.2s per single-scenario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~15s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BE344-2B3D-0E4A-9195-BAA6F04AC4D1}"/>
              </a:ext>
            </a:extLst>
          </p:cNvPr>
          <p:cNvSpPr txBox="1"/>
          <p:nvPr/>
        </p:nvSpPr>
        <p:spPr>
          <a:xfrm>
            <a:off x="4453128" y="5407923"/>
            <a:ext cx="395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~6s per single-scenario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~15min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6B6FE-A3A4-6A4C-9788-8AE5EECB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173" y="2290572"/>
            <a:ext cx="154940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5AA40D-1A26-434F-820A-D6F12F8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128" y="1691640"/>
            <a:ext cx="3586579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DB586C-F700-AC40-BC9A-57BB1846B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" y="1691640"/>
            <a:ext cx="358657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CC3-1FC8-744E-919D-1F4EA0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B252-2FB6-A84B-8656-CE764813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 efficiencies: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Nesterov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acceleration, active set updates, parameter tuning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Extend the contingency constrained model to consider frequency control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 cross-decomposition: decompose both in scenarios and time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Solve real case over multiple time periods and under contingencies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681</Words>
  <Application>Microsoft Macintosh PowerPoint</Application>
  <PresentationFormat>Widescreen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Helvetica Neue</vt:lpstr>
      <vt:lpstr>Helvetica Neue Light</vt:lpstr>
      <vt:lpstr>Helvetica Neue Medium</vt:lpstr>
      <vt:lpstr>Office Theme</vt:lpstr>
      <vt:lpstr>Dual Decomposition of ACOPF</vt:lpstr>
      <vt:lpstr>Goal: Multiperiod security-constrained ACOPF</vt:lpstr>
      <vt:lpstr>Algorithm: Proximal Augmented Lagrangian</vt:lpstr>
      <vt:lpstr>Current Implementation1: Julia + Ipopt on CPU</vt:lpstr>
      <vt:lpstr>Preliminary results: Multiperiod ACOPF</vt:lpstr>
      <vt:lpstr>Preliminary results: contingency constrained</vt:lpstr>
      <vt:lpstr>Ongoing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decomposition of ACOPF</dc:title>
  <dc:creator>Anirudh Subramanyam</dc:creator>
  <cp:lastModifiedBy>Anirudh Subramanyam</cp:lastModifiedBy>
  <cp:revision>41</cp:revision>
  <dcterms:created xsi:type="dcterms:W3CDTF">2020-05-25T23:32:00Z</dcterms:created>
  <dcterms:modified xsi:type="dcterms:W3CDTF">2020-05-26T16:02:40Z</dcterms:modified>
</cp:coreProperties>
</file>