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0205"/>
  </p:normalViewPr>
  <p:slideViewPr>
    <p:cSldViewPr snapToGrid="0" snapToObjects="1">
      <p:cViewPr varScale="1">
        <p:scale>
          <a:sx n="139" d="100"/>
          <a:sy n="139" d="100"/>
        </p:scale>
        <p:origin x="3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24B4E-108A-8F42-AF88-BF77C7C4A4AB}" type="datetimeFigureOut">
              <a:rPr lang="en-US" smtClean="0"/>
              <a:t>5/28/20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053F7-4D9A-434A-ACFE-1CFD41894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05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\begin{align*}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mathop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{\text{minimize}}\;\; &amp; \sum_{t \in T}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c_t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\text{subject to} \;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\; \text{ for all } t \in T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 \sum_{t \in T}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A_t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b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\end{align*}</a:t>
            </a:r>
            <a:endParaRPr lang="en-US" dirty="0"/>
          </a:p>
          <a:p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\begin{align*}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mathop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{\text{minimize}}_{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}\;\;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\{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c_t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+ (\lambda^{k})^\top \Big[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A_t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\sum_{s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neq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t}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A_t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^{k} - b\Big]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+\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{\rho}{2}\Big\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lVert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A_t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\sum_{s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neq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t}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A_t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^{k} - b\Big\rVert^2 +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{\tau}{2} \big\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lVert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^{k} \big\rVert^2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\end{align*}</a:t>
            </a:r>
          </a:p>
          <a:p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\begin{align*}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lambda^k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\lambda^{k-1} + \rho \Big[ \sum_{t \in T}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A_t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b \Big]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\end{align*}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053F7-4D9A-434A-ACFE-1CFD418946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86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\begin{align*}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lvert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_{t} -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_{t+1}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rvert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leq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Delta_g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\end{align*}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053F7-4D9A-434A-ACFE-1CFD418946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40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053F7-4D9A-434A-ACFE-1CFD418946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65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F3E3D-7F50-404A-A00F-4179E4D07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82A6-6716-904D-977F-6E96CA344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C096-0E8A-044E-A3E3-3D972D3FB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7624-F793-3A4C-90FA-F235301867BF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99F51-08D7-8342-BB68-40DF47FD2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871FB-6AD4-9742-A487-B6BBB023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C95A0-5719-4D4C-AECA-1F4ABA567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35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3B50-A3DD-424F-8019-2A17E8407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DC0AE-718F-3F43-9767-6C145A16A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A84FB-A83F-CD47-AA7F-EF0653C8E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7624-F793-3A4C-90FA-F235301867BF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E4CB5-FB26-7C47-9FAA-56A1A4961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96B7E-D9CF-F74F-89EB-0E56BF047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C95A0-5719-4D4C-AECA-1F4ABA567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9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BAF2D8-F6B4-E441-A517-6A8C7763F9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0D24F1-730D-A94E-9587-417D6A0F0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56B20-2CC1-D942-A611-84E77ECFA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7624-F793-3A4C-90FA-F235301867BF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BF8C9-C1E7-2F48-AAA0-06B53A1EE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22B7F-9C45-A049-A568-99284C592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C95A0-5719-4D4C-AECA-1F4ABA567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27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44AE9-A5D2-304E-B455-2C9151974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DA131-8B9A-294B-8249-CD534E9A8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B6765-5C46-5847-A600-54608F41D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7624-F793-3A4C-90FA-F235301867BF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1F38D-84F7-264B-A14A-638BA541B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43269-334F-D842-A5D4-ECAE86B5A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C95A0-5719-4D4C-AECA-1F4ABA567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8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A2B32-79BC-7640-89A8-E4401142D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1A6B1-E29F-2B4D-9037-CD68E4D07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C0440-7E44-F746-9A02-2A99A507E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7624-F793-3A4C-90FA-F235301867BF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79A3D-FF2C-5949-8421-4BD5C9486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3262F-303A-E349-8A30-A88081670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C95A0-5719-4D4C-AECA-1F4ABA567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23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B5A40-CE41-D848-9155-3DA253631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356E4-0511-8046-A0CB-6BA0184E9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92509-D823-2142-8A8E-EBA8841BC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AE3EA-8101-7448-A3F0-86A011456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7624-F793-3A4C-90FA-F235301867BF}" type="datetimeFigureOut">
              <a:rPr lang="en-US" smtClean="0"/>
              <a:t>5/28/20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89457-995D-8C49-996B-0B1AB7E3D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8C4EA-A462-9B46-9CBD-07A5858DC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C95A0-5719-4D4C-AECA-1F4ABA567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14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AFDCD-AB44-5343-A219-8BF783E7C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05DEF-0ADA-174E-81ED-614D280A4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CC79F-A796-F547-9115-8A8403A79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E7C68D-D795-2B4E-8601-FEE10C54A9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927019-A10F-884D-92F6-BEAFC82FAC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E9C09-8603-8547-8CE0-F0C6BE35F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7624-F793-3A4C-90FA-F235301867BF}" type="datetimeFigureOut">
              <a:rPr lang="en-US" smtClean="0"/>
              <a:t>5/28/20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5383AD-21E1-BE48-900B-3AB78C73B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68B2F7-2F54-C04A-8FBB-DF31FB2B0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C95A0-5719-4D4C-AECA-1F4ABA567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67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87E0-A7DF-404B-863A-FC4590500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23C56B-D745-B349-8674-689A7F18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7624-F793-3A4C-90FA-F235301867BF}" type="datetimeFigureOut">
              <a:rPr lang="en-US" smtClean="0"/>
              <a:t>5/28/20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548478-AC39-A74D-8046-DABB44F9B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97D46-FF78-CF4A-A269-DE6CCE955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C95A0-5719-4D4C-AECA-1F4ABA567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8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FFE510-49FE-D34A-81F5-7A0BAB6A3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7624-F793-3A4C-90FA-F235301867BF}" type="datetimeFigureOut">
              <a:rPr lang="en-US" smtClean="0"/>
              <a:t>5/28/20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746482-4AB7-D843-AC73-5A46D6230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B855E-3295-9946-90D9-8D81D7C72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C95A0-5719-4D4C-AECA-1F4ABA567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49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8FDD6-04B7-0446-A36C-6596DF6C2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0BD2A-FFD0-1B4D-A55B-DA2D4DD6D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66C5C-A3DD-3C44-B6C8-AFBD11CAD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CDF5E-D669-E747-9FF5-5E6AEFCAA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7624-F793-3A4C-90FA-F235301867BF}" type="datetimeFigureOut">
              <a:rPr lang="en-US" smtClean="0"/>
              <a:t>5/28/20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3C60B-6FE4-8742-9059-CB4BE9368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8F045-9690-5841-924B-D955E1177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C95A0-5719-4D4C-AECA-1F4ABA567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7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23C3B-A5AF-F74F-88CA-64FB54317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A16959-88CB-1C4E-961C-11355AF2C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F0FCC-74EB-AF41-97D9-D79132477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920E6-C64F-534A-B5DA-01BBC5CD1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7624-F793-3A4C-90FA-F235301867BF}" type="datetimeFigureOut">
              <a:rPr lang="en-US" smtClean="0"/>
              <a:t>5/28/20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2B43E-7B33-4D46-B70A-4FF032EFC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B511E-AD53-9F4F-BB3E-1A0483D88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C95A0-5719-4D4C-AECA-1F4ABA567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28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CCE2D8-807D-4541-8078-CD1ACA719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A4464-CFF2-7645-B977-BA95011BD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32593-B233-F54D-B35F-34D765B32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17624-F793-3A4C-90FA-F235301867BF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E2241-4C0B-964C-97D0-190614798A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831DB-A3FE-0A46-B446-BA709A35D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C95A0-5719-4D4C-AECA-1F4ABA567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5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kern="1200">
          <a:solidFill>
            <a:srgbClr val="C00000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7204F-836C-E344-A8A6-B242F99E18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4800" dirty="0">
                <a:solidFill>
                  <a:srgbClr val="C00000"/>
                </a:solidFill>
              </a:rPr>
              <a:t>Dual </a:t>
            </a:r>
            <a:r>
              <a:rPr lang="en-US" sz="4800" dirty="0"/>
              <a:t>D</a:t>
            </a:r>
            <a:r>
              <a:rPr lang="en-US" sz="4800" dirty="0">
                <a:solidFill>
                  <a:srgbClr val="C00000"/>
                </a:solidFill>
              </a:rPr>
              <a:t>ecomposition of ACOPF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EC3F5-4B5D-FA4C-BA8B-1A03462A3A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78866"/>
            <a:ext cx="9144000" cy="2546430"/>
          </a:xfrm>
        </p:spPr>
        <p:txBody>
          <a:bodyPr>
            <a:normAutofit/>
          </a:bodyPr>
          <a:lstStyle/>
          <a:p>
            <a:r>
              <a:rPr lang="en-US" dirty="0"/>
              <a:t>Anirudh Subramanyam</a:t>
            </a:r>
          </a:p>
          <a:p>
            <a:r>
              <a:rPr lang="en-US" dirty="0" err="1"/>
              <a:t>Youngdae</a:t>
            </a:r>
            <a:r>
              <a:rPr lang="en-US" dirty="0"/>
              <a:t> Kim</a:t>
            </a:r>
          </a:p>
          <a:p>
            <a:r>
              <a:rPr lang="en-US" dirty="0"/>
              <a:t>Mihai </a:t>
            </a:r>
            <a:r>
              <a:rPr lang="en-US" dirty="0" err="1"/>
              <a:t>Anitescu</a:t>
            </a:r>
            <a:endParaRPr lang="en-US" dirty="0"/>
          </a:p>
          <a:p>
            <a:endParaRPr lang="en-US" dirty="0"/>
          </a:p>
          <a:p>
            <a:r>
              <a:rPr lang="en-US" dirty="0"/>
              <a:t>May 26, 2020</a:t>
            </a:r>
          </a:p>
        </p:txBody>
      </p:sp>
    </p:spTree>
    <p:extLst>
      <p:ext uri="{BB962C8B-B14F-4D97-AF65-F5344CB8AC3E}">
        <p14:creationId xmlns:p14="http://schemas.microsoft.com/office/powerpoint/2010/main" val="2567875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6FD1D-D9E7-144D-ACED-1BCAB3BE0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Goal: Multiperiod security-constrained ACOPF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F88F0-8826-4349-B726-285FA7BF9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Idea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Decompose into single-period single-scenario problems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Coordinate their solution towards overall optimum using dual multipliers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Advantages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Scalable with respect to number of time periods/scenarios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Can address problem sizes that would otherwise not fit in memory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Single-period/scenario problem is solver-agnostic (can be on CPU/GPU)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914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D9EBE-BA5C-0049-8291-E9AA60E8E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Proximal Augmented </a:t>
            </a:r>
            <a:r>
              <a:rPr lang="en-US" dirty="0" err="1"/>
              <a:t>Lagrangian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D7F9D724-9016-4B46-B3D9-CE3BF8DFA53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5354548"/>
                <a:ext cx="10515600" cy="130089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Can be shown to converge to a stationary point under certain assumptions</a:t>
                </a:r>
              </a:p>
              <a:p>
                <a:r>
                  <a:rPr lang="en-US" sz="2400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Practical convergence depends on formulation design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2400" i="1" dirty="0">
                    <a:latin typeface="Cambria" panose="02040503050406030204" pitchFamily="18" charset="0"/>
                    <a:ea typeface="Helvetica Neue Light" panose="02000403000000020004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2400" i="1" dirty="0">
                    <a:latin typeface="Cambria" panose="02040503050406030204" pitchFamily="18" charset="0"/>
                    <a:ea typeface="Helvetica Neue Light" panose="02000403000000020004" pitchFamily="2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sz="2400" i="1" dirty="0">
                  <a:latin typeface="Cambria" panose="02040503050406030204" pitchFamily="18" charset="0"/>
                  <a:ea typeface="Helvetica Neue Light" panose="02000403000000020004" pitchFamily="2" charset="0"/>
                </a:endParaRPr>
              </a:p>
              <a:p>
                <a:endParaRPr lang="en-US" sz="2400" dirty="0">
                  <a:latin typeface="Helvetica Neue Light" panose="02000403000000020004" pitchFamily="2" charset="0"/>
                  <a:ea typeface="Helvetica Neue Light" panose="02000403000000020004" pitchFamily="2" charset="0"/>
                </a:endParaRP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D7F9D724-9016-4B46-B3D9-CE3BF8DFA5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5354548"/>
                <a:ext cx="10515600" cy="1300895"/>
              </a:xfrm>
              <a:blipFill>
                <a:blip r:embed="rId3"/>
                <a:stretch>
                  <a:fillRect l="-724" t="-6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94376731-7080-3B4F-BF72-F77E6ED0E0C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825625"/>
                <a:ext cx="5603488" cy="3058609"/>
              </a:xfrm>
              <a:noFill/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>
                    <a:latin typeface="Helvetica Neue Light" panose="02000403000000020004" pitchFamily="2" charset="0"/>
                    <a:ea typeface="Helvetica Neue Light" panose="02000403000000020004" pitchFamily="2" charset="0"/>
                    <a:cs typeface="Helvetica Neue" panose="02000503000000020004" pitchFamily="2" charset="0"/>
                  </a:rPr>
                  <a:t>Initialize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1800" i="1" dirty="0">
                    <a:latin typeface="Helvetica Neue Light" panose="02000403000000020004" pitchFamily="2" charset="0"/>
                    <a:ea typeface="Helvetica Neue Light" panose="02000403000000020004" pitchFamily="2" charset="0"/>
                    <a:cs typeface="Helvetica Neue" panose="02000503000000020004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1800" i="1" dirty="0">
                    <a:latin typeface="Helvetica Neue Light" panose="02000403000000020004" pitchFamily="2" charset="0"/>
                    <a:ea typeface="Helvetica Neue Light" panose="02000403000000020004" pitchFamily="2" charset="0"/>
                    <a:cs typeface="Helvetica Neue" panose="02000503000000020004" pitchFamily="2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800" dirty="0">
                    <a:latin typeface="Helvetica Neue Light" panose="02000403000000020004" pitchFamily="2" charset="0"/>
                    <a:ea typeface="Helvetica Neue Light" panose="02000403000000020004" pitchFamily="2" charset="0"/>
                    <a:cs typeface="Helvetica Neue" panose="02000503000000020004" pitchFamily="2" charset="0"/>
                  </a:rPr>
                  <a:t>. For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=0,1,…</m:t>
                    </m:r>
                  </m:oMath>
                </a14:m>
                <a:r>
                  <a:rPr lang="en-US" sz="1800" i="1" dirty="0">
                    <a:latin typeface="Helvetica Neue Light" panose="02000403000000020004" pitchFamily="2" charset="0"/>
                    <a:ea typeface="Helvetica Neue Light" panose="020004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sz="1800" dirty="0">
                    <a:latin typeface="Helvetica Neue Light" panose="02000403000000020004" pitchFamily="2" charset="0"/>
                    <a:ea typeface="Helvetica Neue Light" panose="02000403000000020004" pitchFamily="2" charset="0"/>
                    <a:cs typeface="Helvetica Neue" panose="02000503000000020004" pitchFamily="2" charset="0"/>
                  </a:rPr>
                  <a:t>do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800" dirty="0">
                    <a:latin typeface="Helvetica Neue Light" panose="02000403000000020004" pitchFamily="2" charset="0"/>
                    <a:ea typeface="Helvetica Neue Light" panose="02000403000000020004" pitchFamily="2" charset="0"/>
                    <a:cs typeface="Helvetica Neue" panose="02000503000000020004" pitchFamily="2" charset="0"/>
                  </a:rPr>
                  <a:t>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en-US" sz="1800" dirty="0">
                    <a:latin typeface="Helvetica Neue Light" panose="02000403000000020004" pitchFamily="2" charset="0"/>
                    <a:ea typeface="Helvetica Neue Light" panose="02000403000000020004" pitchFamily="2" charset="0"/>
                    <a:cs typeface="Helvetica Neue" panose="02000503000000020004" pitchFamily="2" charset="0"/>
                  </a:rPr>
                  <a:t> using Jacobi update: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800" dirty="0">
                    <a:latin typeface="Helvetica Neue Light" panose="02000403000000020004" pitchFamily="2" charset="0"/>
                    <a:ea typeface="Helvetica Neue Light" panose="02000403000000020004" pitchFamily="2" charset="0"/>
                    <a:cs typeface="Helvetica Neue" panose="02000503000000020004" pitchFamily="2" charset="0"/>
                  </a:rPr>
                  <a:t>Update</a:t>
                </a: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94376731-7080-3B4F-BF72-F77E6ED0E0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825625"/>
                <a:ext cx="5603488" cy="3058609"/>
              </a:xfrm>
              <a:blipFill>
                <a:blip r:embed="rId4"/>
                <a:stretch>
                  <a:fillRect l="-905" t="-2075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056AD0D-8387-4740-B83F-F6CF7889D5D7}"/>
              </a:ext>
            </a:extLst>
          </p:cNvPr>
          <p:cNvSpPr txBox="1"/>
          <p:nvPr/>
        </p:nvSpPr>
        <p:spPr>
          <a:xfrm>
            <a:off x="2878109" y="1822968"/>
            <a:ext cx="3204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Power balances, flow limits etc. in each period/scenario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481FBE-CFCD-3A4E-91E3-358B1B67C827}"/>
              </a:ext>
            </a:extLst>
          </p:cNvPr>
          <p:cNvSpPr txBox="1"/>
          <p:nvPr/>
        </p:nvSpPr>
        <p:spPr>
          <a:xfrm>
            <a:off x="1486921" y="3588758"/>
            <a:ext cx="3507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Ramping constraints AGC/frequency control constraints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595B64-985A-F543-91B4-9BBC7968D1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280" y="1825625"/>
            <a:ext cx="3390900" cy="16764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F85C9D3-4EF5-0F43-A563-67143E53C4F5}"/>
              </a:ext>
            </a:extLst>
          </p:cNvPr>
          <p:cNvSpPr/>
          <p:nvPr/>
        </p:nvSpPr>
        <p:spPr>
          <a:xfrm>
            <a:off x="1591672" y="2514978"/>
            <a:ext cx="2375649" cy="27938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A8D5B5-16F3-8349-9E8A-33250FEDA1A9}"/>
              </a:ext>
            </a:extLst>
          </p:cNvPr>
          <p:cNvSpPr/>
          <p:nvPr/>
        </p:nvSpPr>
        <p:spPr>
          <a:xfrm>
            <a:off x="1591672" y="2878693"/>
            <a:ext cx="1569733" cy="66901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947A6C3-0CD0-7449-AAE3-AC5D25B3A4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9981" y="2533748"/>
            <a:ext cx="4241800" cy="13589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1583E89-87EB-2543-80C4-DB4A08A33A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9359" y="4100443"/>
            <a:ext cx="2755900" cy="4953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642C70C-6BC3-0848-8FB6-B3B8DD8400DB}"/>
              </a:ext>
            </a:extLst>
          </p:cNvPr>
          <p:cNvSpPr/>
          <p:nvPr/>
        </p:nvSpPr>
        <p:spPr>
          <a:xfrm>
            <a:off x="6082990" y="1690688"/>
            <a:ext cx="5445395" cy="3193546"/>
          </a:xfrm>
          <a:prstGeom prst="rect">
            <a:avLst/>
          </a:prstGeom>
          <a:noFill/>
          <a:ln>
            <a:solidFill>
              <a:srgbClr val="C00000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603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D1B4BEE-4335-A84D-A631-7B3D4A2DA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Implementation</a:t>
            </a:r>
            <a:r>
              <a:rPr lang="en-US" baseline="30000" dirty="0"/>
              <a:t>1</a:t>
            </a:r>
            <a:r>
              <a:rPr lang="en-US" dirty="0"/>
              <a:t>: Julia + </a:t>
            </a:r>
            <a:r>
              <a:rPr lang="en-US" dirty="0" err="1"/>
              <a:t>Ipopt</a:t>
            </a:r>
            <a:r>
              <a:rPr lang="en-US" dirty="0"/>
              <a:t> on CPU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9C561F-04B1-9047-AC70-03C99EDCC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Single-period/scenario optimization problems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Currently solved using </a:t>
            </a:r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Ipopt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and distributed across several cores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Can be easily interfaced to use </a:t>
            </a:r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HiOP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through Julia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Can also be integrated into DSP which is a generic dual decomposition package written in C++ by </a:t>
            </a:r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Kibaek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Kim (ECP/ANL)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Dual updates and error computations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Can be easily ported to GPU within Julia itself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865B9A-B211-394E-B7C1-127537BD42E3}"/>
              </a:ext>
            </a:extLst>
          </p:cNvPr>
          <p:cNvSpPr txBox="1"/>
          <p:nvPr/>
        </p:nvSpPr>
        <p:spPr>
          <a:xfrm>
            <a:off x="838200" y="6176963"/>
            <a:ext cx="673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>
                <a:solidFill>
                  <a:srgbClr val="C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1</a:t>
            </a:r>
            <a:r>
              <a:rPr lang="en-US" dirty="0">
                <a:solidFill>
                  <a:srgbClr val="C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dirty="0" err="1">
                <a:solidFill>
                  <a:srgbClr val="C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github.com</a:t>
            </a:r>
            <a:r>
              <a:rPr lang="en-US" dirty="0">
                <a:solidFill>
                  <a:srgbClr val="C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/</a:t>
            </a:r>
            <a:r>
              <a:rPr lang="en-US" dirty="0" err="1">
                <a:solidFill>
                  <a:srgbClr val="C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exanauts</a:t>
            </a:r>
            <a:r>
              <a:rPr lang="en-US" dirty="0">
                <a:solidFill>
                  <a:srgbClr val="C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/</a:t>
            </a:r>
            <a:r>
              <a:rPr lang="en-US" dirty="0" err="1">
                <a:solidFill>
                  <a:srgbClr val="C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proxALM</a:t>
            </a:r>
            <a:endParaRPr lang="en-US" dirty="0">
              <a:solidFill>
                <a:srgbClr val="C00000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366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B3D3-F2A5-7945-86FD-E1EEDBAE8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results: Multiperiod ACOPF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A8505-431F-0249-917C-BB9C4010B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7100" y="1825625"/>
            <a:ext cx="3397804" cy="435133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 = 50 time periods</a:t>
            </a:r>
          </a:p>
          <a:p>
            <a:endParaRPr lang="en-US" sz="2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Ramping constraints</a:t>
            </a:r>
          </a:p>
          <a:p>
            <a:endParaRPr lang="en-US" sz="2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endParaRPr lang="en-US" sz="2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Warm-started using solution computed at previous time period in rolling horizon</a:t>
            </a:r>
          </a:p>
          <a:p>
            <a:endParaRPr lang="en-US" sz="2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endParaRPr lang="en-US" sz="2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174CF7-3840-2D47-8329-1DEC782FC3A8}"/>
              </a:ext>
            </a:extLst>
          </p:cNvPr>
          <p:cNvSpPr txBox="1"/>
          <p:nvPr/>
        </p:nvSpPr>
        <p:spPr>
          <a:xfrm>
            <a:off x="499968" y="5407922"/>
            <a:ext cx="3953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~60s per single-period problem</a:t>
            </a:r>
            <a:b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</a:b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Non-decomposed (</a:t>
            </a:r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Ipopt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): ~4h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A23A9B-E570-844B-91C9-DB81C4A5B7D4}"/>
              </a:ext>
            </a:extLst>
          </p:cNvPr>
          <p:cNvSpPr txBox="1"/>
          <p:nvPr/>
        </p:nvSpPr>
        <p:spPr>
          <a:xfrm>
            <a:off x="4453532" y="5407923"/>
            <a:ext cx="3953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~6s per single-period problem</a:t>
            </a:r>
            <a:b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</a:b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Non-decomposed (</a:t>
            </a:r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Ipopt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): ~6min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0C898AA-B96F-CE40-A871-98BE49880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071" y="3012948"/>
            <a:ext cx="1714500" cy="2286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29816A2-FC00-D742-BAC8-04AEFF36B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3534" y="1690688"/>
            <a:ext cx="3639931" cy="36576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7D83A17-7068-4246-9BB6-CCE887314F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969" y="1690688"/>
            <a:ext cx="3639931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832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B3D3-F2A5-7945-86FD-E1EEDBAE8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results: contingency constrained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C7EE3C-F56C-2E4F-A5BA-7A53EC56D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7100" y="1825624"/>
            <a:ext cx="3489244" cy="479463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Linking constraints</a:t>
            </a:r>
          </a:p>
          <a:p>
            <a:endParaRPr lang="en-US" sz="2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endParaRPr lang="en-US" sz="2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Warm-start as before</a:t>
            </a:r>
          </a:p>
          <a:p>
            <a:endParaRPr lang="en-US" sz="2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Lot of time is spent converging duals: can stop when primal feasible</a:t>
            </a:r>
          </a:p>
          <a:p>
            <a:endParaRPr lang="en-US" sz="2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Large proximal parameter necessary but slows down convergence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529C66-2113-B34C-B413-EC677C184DDC}"/>
              </a:ext>
            </a:extLst>
          </p:cNvPr>
          <p:cNvSpPr txBox="1"/>
          <p:nvPr/>
        </p:nvSpPr>
        <p:spPr>
          <a:xfrm>
            <a:off x="502920" y="5407922"/>
            <a:ext cx="3950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~0.2s per single-scenario problem</a:t>
            </a:r>
            <a:b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</a:b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Non-decomposed (</a:t>
            </a:r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Ipopt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): ~15s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9BE344-2B3D-0E4A-9195-BAA6F04AC4D1}"/>
              </a:ext>
            </a:extLst>
          </p:cNvPr>
          <p:cNvSpPr txBox="1"/>
          <p:nvPr/>
        </p:nvSpPr>
        <p:spPr>
          <a:xfrm>
            <a:off x="4453128" y="5407923"/>
            <a:ext cx="3953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~6s per single-scenario problem</a:t>
            </a:r>
            <a:b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</a:b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Non-decomposed (</a:t>
            </a:r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Ipopt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): ~15min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76B6FE-A3A4-6A4C-9788-8AE5EECB5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9173" y="2290572"/>
            <a:ext cx="1549400" cy="2286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65AA40D-1A26-434F-820A-D6F12F85C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3128" y="1691640"/>
            <a:ext cx="3586579" cy="36576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EDB586C-F700-AC40-BC9A-57BB1846B0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" y="1691640"/>
            <a:ext cx="3586579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430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86CC3-1FC8-744E-919D-1F4EA00C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Ongoing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6B252-2FB6-A84B-8656-CE7648130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Implement efficiencies: </a:t>
            </a:r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Nesterov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acceleration, active set updates, parameter tuning</a:t>
            </a: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Extend the contingency constrained model to consider frequency control</a:t>
            </a: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Implement cross-decomposition: decompose both in scenarios and time</a:t>
            </a: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Solve real case over multiple time periods and under contingencies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603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</TotalTime>
  <Words>681</Words>
  <Application>Microsoft Macintosh PowerPoint</Application>
  <PresentationFormat>Widescreen</PresentationFormat>
  <Paragraphs>84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Cambria</vt:lpstr>
      <vt:lpstr>Cambria Math</vt:lpstr>
      <vt:lpstr>Helvetica Neue</vt:lpstr>
      <vt:lpstr>Helvetica Neue Light</vt:lpstr>
      <vt:lpstr>Helvetica Neue Medium</vt:lpstr>
      <vt:lpstr>Office Theme</vt:lpstr>
      <vt:lpstr>Dual Decomposition of ACOPF</vt:lpstr>
      <vt:lpstr>Goal: Multiperiod security-constrained ACOPF</vt:lpstr>
      <vt:lpstr>Algorithm: Proximal Augmented Lagrangian</vt:lpstr>
      <vt:lpstr>Current Implementation1: Julia + Ipopt on CPU</vt:lpstr>
      <vt:lpstr>Preliminary results: Multiperiod ACOPF</vt:lpstr>
      <vt:lpstr>Preliminary results: contingency constrained</vt:lpstr>
      <vt:lpstr>Ongoing and future work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Dual decomposition of ACOPF</dc:title>
  <dc:creator>Anirudh Subramanyam</dc:creator>
  <cp:lastModifiedBy>Anirudh Subramanyam</cp:lastModifiedBy>
  <cp:revision>42</cp:revision>
  <dcterms:created xsi:type="dcterms:W3CDTF">2020-05-25T23:32:00Z</dcterms:created>
  <dcterms:modified xsi:type="dcterms:W3CDTF">2020-05-28T17:46:40Z</dcterms:modified>
</cp:coreProperties>
</file>