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Roboto"/>
      <p:regular r:id="rId23"/>
      <p:bold r:id="rId24"/>
      <p:italic r:id="rId25"/>
      <p:boldItalic r:id="rId26"/>
    </p:embeddedFont>
    <p:embeddedFont>
      <p:font typeface="Pacifico"/>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40F5B8-8C1A-4AF9-8D2D-705DF859C1BD}">
  <a:tblStyle styleId="{3B40F5B8-8C1A-4AF9-8D2D-705DF859C1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Italic.fntdata"/><Relationship Id="rId25" Type="http://schemas.openxmlformats.org/officeDocument/2006/relationships/font" Target="fonts/Roboto-italic.fntdata"/><Relationship Id="rId27" Type="http://schemas.openxmlformats.org/officeDocument/2006/relationships/font" Target="fonts/Pacific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51dc41796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e51dc41796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team, Neurotraitmind explored the relation between neural actitivy and personality during working memory task in the hcp dataset. </a:t>
            </a:r>
            <a:endParaRPr/>
          </a:p>
          <a:p>
            <a:pPr indent="0" lvl="0" marL="0" rtl="0" algn="l">
              <a:lnSpc>
                <a:spcPct val="100000"/>
              </a:lnSpc>
              <a:spcBef>
                <a:spcPts val="0"/>
              </a:spcBef>
              <a:spcAft>
                <a:spcPts val="0"/>
              </a:spcAft>
              <a:buClr>
                <a:schemeClr val="dk1"/>
              </a:buClr>
              <a:buSzPts val="1100"/>
              <a:buFont typeface="Arial"/>
              <a:buNone/>
            </a:pPr>
            <a:r>
              <a:rPr lang="en"/>
              <a:t>our team members names are here, and Im na-yeong jeong who’s gonna start with the introduction part.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7de8691b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7de8691b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c3ee4a20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c3ee4a20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Change the table</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c55c1c1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c55c1c1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37de8691b6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37de8691b6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c55c1c16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c55c1c16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7de8691b6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37de8691b6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7cd4e81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7cd4e81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of all, regarding our teammates’ research interests, our research question was decided like this. </a:t>
            </a:r>
            <a:endParaRPr/>
          </a:p>
          <a:p>
            <a:pPr indent="0" lvl="0" marL="0" rtl="0" algn="l">
              <a:spcBef>
                <a:spcPts val="0"/>
              </a:spcBef>
              <a:spcAft>
                <a:spcPts val="0"/>
              </a:spcAft>
              <a:buNone/>
            </a:pPr>
            <a:r>
              <a:rPr lang="en"/>
              <a:t>Is there a correlation between petsonality traits and neural activity during WM task? </a:t>
            </a:r>
            <a:endParaRPr/>
          </a:p>
          <a:p>
            <a:pPr indent="0" lvl="0" marL="0" rtl="0" algn="l">
              <a:spcBef>
                <a:spcPts val="0"/>
              </a:spcBef>
              <a:spcAft>
                <a:spcPts val="0"/>
              </a:spcAft>
              <a:buClr>
                <a:schemeClr val="dk1"/>
              </a:buClr>
              <a:buSzPts val="1100"/>
              <a:buFont typeface="Arial"/>
              <a:buNone/>
            </a:pPr>
            <a:r>
              <a:rPr lang="en"/>
              <a:t>Here, Big 5 personality describes individual personality characteristics, and working memory is a memory system which can hold information temporaily.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7cd4e813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7cd4e813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examined the background literature to specify our hypothesis. </a:t>
            </a:r>
            <a:endParaRPr/>
          </a:p>
          <a:p>
            <a:pPr indent="0" lvl="0" marL="0" rtl="0" algn="l">
              <a:spcBef>
                <a:spcPts val="0"/>
              </a:spcBef>
              <a:spcAft>
                <a:spcPts val="0"/>
              </a:spcAft>
              <a:buNone/>
            </a:pPr>
            <a:r>
              <a:rPr lang="en"/>
              <a:t>Neural correlates of Big5 and a certain network were revealed, </a:t>
            </a:r>
            <a:endParaRPr/>
          </a:p>
          <a:p>
            <a:pPr indent="0" lvl="0" marL="0" rtl="0" algn="l">
              <a:spcBef>
                <a:spcPts val="0"/>
              </a:spcBef>
              <a:spcAft>
                <a:spcPts val="0"/>
              </a:spcAft>
              <a:buNone/>
            </a:pPr>
            <a:r>
              <a:rPr lang="en"/>
              <a:t>and also we could find that neural activity of ACC showed the relation between behavior approach/behavior inhibition sensitivity and working memory task. </a:t>
            </a:r>
            <a:endParaRPr/>
          </a:p>
          <a:p>
            <a:pPr indent="0" lvl="0" marL="0" rtl="0" algn="l">
              <a:spcBef>
                <a:spcPts val="0"/>
              </a:spcBef>
              <a:spcAft>
                <a:spcPts val="0"/>
              </a:spcAft>
              <a:buNone/>
            </a:pPr>
            <a:r>
              <a:rPr lang="en"/>
              <a:t>However, several researches failed to find a robust association between them.      </a:t>
            </a:r>
            <a:endParaRPr/>
          </a:p>
          <a:p>
            <a:pPr indent="0" lvl="0" marL="0" rtl="0" algn="l">
              <a:spcBef>
                <a:spcPts val="0"/>
              </a:spcBef>
              <a:spcAft>
                <a:spcPts val="0"/>
              </a:spcAft>
              <a:buNone/>
            </a:pPr>
            <a:r>
              <a:rPr lang="en"/>
              <a:t>Then, using previous findings that posterior parietal and prefrontal cortex are related to working memory, </a:t>
            </a:r>
            <a:endParaRPr/>
          </a:p>
          <a:p>
            <a:pPr indent="0" lvl="0" marL="0" rtl="0" algn="l">
              <a:spcBef>
                <a:spcPts val="0"/>
              </a:spcBef>
              <a:spcAft>
                <a:spcPts val="0"/>
              </a:spcAft>
              <a:buNone/>
            </a:pPr>
            <a:r>
              <a:rPr lang="en"/>
              <a:t>we decided to find out if neuroticism, which is similar to BIS, is related to higher neural activity in some areas proven to be related to working memory, during our working memory task, n-back.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7cd4e813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7cd4e813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7cd4e813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7cd4e813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Calculate Within-Cluster Sum of Squares (WCSS): For each value of K, compute the sum of squared distances between each data point and its assigned cluster centroid. This value is known as the Within-Cluster Sum of Squares (WCSS).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The goal is to find the "elbow point" on the plot, which is the point where the rate of WCSS decrease starts to slow down significantly.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Choose the Elbow Point: The elbow point represents the optimal number of clusters where adding more clusters does not significantly reduce WCSS. Selecting the number of clusters at the elbow point strikes a balance between capturing meaningful patterns without overfitting the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c55c1c16e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c55c1c16e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Calculate Within-Cluster Sum of Squares (WCSS): For each value of K, compute the sum of squared distances between each data point and its assigned cluster centroid. This value is known as the Within-Cluster Sum of Squares (WCSS).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The goal is to find the "elbow point" on the plot, which is the point where the rate of WCSS decrease starts to slow down significantly.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Choose the Elbow Point: The elbow point represents the optimal number of clusters where adding more clusters does not significantly reduce WCSS. Selecting the number of clusters at the elbow point strikes a balance between capturing meaningful patterns without overfitting the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7cd4e813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7cd4e813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7de8691b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7de8691b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7de8691b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7de8691b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rgbClr val="D9D9D9"/>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b="0" l="0" r="0" t="0"/>
          <a:stretch/>
        </p:blipFill>
        <p:spPr>
          <a:xfrm>
            <a:off x="586650" y="4221433"/>
            <a:ext cx="2857500" cy="68826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0" name="Shape 60"/>
        <p:cNvGrpSpPr/>
        <p:nvPr/>
      </p:nvGrpSpPr>
      <p:grpSpPr>
        <a:xfrm>
          <a:off x="0" y="0"/>
          <a:ext cx="0" cy="0"/>
          <a:chOff x="0" y="0"/>
          <a:chExt cx="0" cy="0"/>
        </a:xfrm>
      </p:grpSpPr>
      <p:cxnSp>
        <p:nvCxnSpPr>
          <p:cNvPr id="61" name="Google Shape;61;p15"/>
          <p:cNvCxnSpPr/>
          <p:nvPr/>
        </p:nvCxnSpPr>
        <p:spPr>
          <a:xfrm>
            <a:off x="0" y="2998150"/>
            <a:ext cx="9144000" cy="0"/>
          </a:xfrm>
          <a:prstGeom prst="straightConnector1">
            <a:avLst/>
          </a:prstGeom>
          <a:noFill/>
          <a:ln cap="flat" cmpd="sng" w="19050">
            <a:solidFill>
              <a:srgbClr val="D9D9D9"/>
            </a:solidFill>
            <a:prstDash val="solid"/>
            <a:round/>
            <a:headEnd len="sm" w="sm" type="none"/>
            <a:tailEnd len="sm" w="sm" type="none"/>
          </a:ln>
        </p:spPr>
      </p:cxnSp>
      <p:sp>
        <p:nvSpPr>
          <p:cNvPr id="62" name="Google Shape;62;p15"/>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15"/>
          <p:cNvPicPr preferRelativeResize="0"/>
          <p:nvPr/>
        </p:nvPicPr>
        <p:blipFill rotWithShape="1">
          <a:blip r:embed="rId2">
            <a:alphaModFix/>
          </a:blip>
          <a:srcRect b="0" l="0" r="0" t="0"/>
          <a:stretch/>
        </p:blipFill>
        <p:spPr>
          <a:xfrm>
            <a:off x="586650" y="4221433"/>
            <a:ext cx="2857500" cy="68826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uromatch Academy" type="tx">
  <p:cSld name="TITLE_AND_BODY">
    <p:spTree>
      <p:nvGrpSpPr>
        <p:cNvPr id="65" name="Shape 65"/>
        <p:cNvGrpSpPr/>
        <p:nvPr/>
      </p:nvGrpSpPr>
      <p:grpSpPr>
        <a:xfrm>
          <a:off x="0" y="0"/>
          <a:ext cx="0" cy="0"/>
          <a:chOff x="0" y="0"/>
          <a:chExt cx="0" cy="0"/>
        </a:xfrm>
      </p:grpSpPr>
      <p:sp>
        <p:nvSpPr>
          <p:cNvPr id="66" name="Google Shape;66;p16"/>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 name="Google Shape;69;p16"/>
          <p:cNvSpPr txBox="1"/>
          <p:nvPr/>
        </p:nvSpPr>
        <p:spPr>
          <a:xfrm>
            <a:off x="90525" y="4844025"/>
            <a:ext cx="44781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t>Neural Activity x Personality during Working Memory Task</a:t>
            </a:r>
            <a:endParaRPr b="1" i="0" sz="1200" u="none" cap="none" strike="noStrike">
              <a:solidFill>
                <a:srgbClr val="000000"/>
              </a:solidFill>
              <a:latin typeface="Arial"/>
              <a:ea typeface="Arial"/>
              <a:cs typeface="Arial"/>
              <a:sym typeface="Arial"/>
            </a:endParaRPr>
          </a:p>
        </p:txBody>
      </p:sp>
      <p:sp>
        <p:nvSpPr>
          <p:cNvPr id="70" name="Google Shape;70;p16"/>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lang="en" sz="1200"/>
              <a:t>The Almas Wiggles</a:t>
            </a:r>
            <a:endParaRPr b="1" i="0" sz="12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pic>
        <p:nvPicPr>
          <p:cNvPr id="72" name="Google Shape;72;p16"/>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7"/>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7"/>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t>NeuroTraitMind</a:t>
            </a:r>
            <a:r>
              <a:rPr b="1" i="0" lang="en" sz="1200" u="none" cap="none" strike="noStrike">
                <a:solidFill>
                  <a:srgbClr val="000000"/>
                </a:solidFill>
                <a:latin typeface="Arial"/>
                <a:ea typeface="Arial"/>
                <a:cs typeface="Arial"/>
                <a:sym typeface="Arial"/>
              </a:rPr>
              <a:t> ⦁ </a:t>
            </a:r>
            <a:r>
              <a:rPr b="1" lang="en" sz="1200"/>
              <a:t>Neural Activity WM x Personality</a:t>
            </a:r>
            <a:endParaRPr b="1" i="0" sz="1200" u="none" cap="none" strike="noStrike">
              <a:solidFill>
                <a:srgbClr val="000000"/>
              </a:solidFill>
              <a:latin typeface="Arial"/>
              <a:ea typeface="Arial"/>
              <a:cs typeface="Arial"/>
              <a:sym typeface="Arial"/>
            </a:endParaRPr>
          </a:p>
        </p:txBody>
      </p:sp>
      <p:sp>
        <p:nvSpPr>
          <p:cNvPr id="79" name="Google Shape;79;p17"/>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a:t>
            </a:r>
            <a:r>
              <a:rPr b="1" lang="en" sz="1200"/>
              <a:t>3</a:t>
            </a:r>
            <a:r>
              <a:rPr b="1" i="0" lang="en" sz="1200" u="none" cap="none" strike="noStrike">
                <a:solidFill>
                  <a:srgbClr val="000000"/>
                </a:solidFill>
                <a:latin typeface="Arial"/>
                <a:ea typeface="Arial"/>
                <a:cs typeface="Arial"/>
                <a:sym typeface="Arial"/>
              </a:rPr>
              <a:t> ⦁ Day </a:t>
            </a:r>
            <a:r>
              <a:rPr b="1" lang="en" sz="1200"/>
              <a:t>5</a:t>
            </a:r>
            <a:r>
              <a:rPr b="1" i="0" lang="en" sz="1200" u="none" cap="none" strike="noStrike">
                <a:solidFill>
                  <a:srgbClr val="000000"/>
                </a:solidFill>
                <a:latin typeface="Arial"/>
                <a:ea typeface="Arial"/>
                <a:cs typeface="Arial"/>
                <a:sym typeface="Arial"/>
              </a:rPr>
              <a:t> ⦁ </a:t>
            </a:r>
            <a:r>
              <a:rPr b="1" lang="en" sz="1200"/>
              <a:t>Project Presentation</a:t>
            </a:r>
            <a:endParaRPr b="1" i="0" sz="1200" u="none" cap="none" strike="noStrike">
              <a:solidFill>
                <a:srgbClr val="000000"/>
              </a:solidFill>
              <a:latin typeface="Arial"/>
              <a:ea typeface="Arial"/>
              <a:cs typeface="Arial"/>
              <a:sym typeface="Arial"/>
            </a:endParaRPr>
          </a:p>
        </p:txBody>
      </p:sp>
      <p:pic>
        <p:nvPicPr>
          <p:cNvPr id="81" name="Google Shape;81;p17"/>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8"/>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t>NeuroTraitMind</a:t>
            </a:r>
            <a:r>
              <a:rPr b="1" i="0" lang="en" sz="1200" u="none" cap="none" strike="noStrike">
                <a:solidFill>
                  <a:srgbClr val="000000"/>
                </a:solidFill>
                <a:latin typeface="Arial"/>
                <a:ea typeface="Arial"/>
                <a:cs typeface="Arial"/>
                <a:sym typeface="Arial"/>
              </a:rPr>
              <a:t> ⦁ </a:t>
            </a:r>
            <a:r>
              <a:rPr b="1" lang="en" sz="1200"/>
              <a:t>Neural Activity WM x Personality</a:t>
            </a:r>
            <a:endParaRPr b="1" sz="1200"/>
          </a:p>
        </p:txBody>
      </p:sp>
      <p:sp>
        <p:nvSpPr>
          <p:cNvPr id="86" name="Google Shape;86;p18"/>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8"/>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r>
              <a:rPr b="1" lang="en" sz="1200"/>
              <a:t>Week 3 ⦁ Day 5 ⦁ Project Presentation</a:t>
            </a:r>
            <a:endParaRPr b="1" sz="1200"/>
          </a:p>
          <a:p>
            <a:pPr indent="0" lvl="0" marL="0" marR="0" rtl="0" algn="r">
              <a:lnSpc>
                <a:spcPct val="100000"/>
              </a:lnSpc>
              <a:spcBef>
                <a:spcPts val="0"/>
              </a:spcBef>
              <a:spcAft>
                <a:spcPts val="0"/>
              </a:spcAft>
              <a:buClr>
                <a:srgbClr val="000000"/>
              </a:buClr>
              <a:buSzPts val="1200"/>
              <a:buFont typeface="Arial"/>
              <a:buNone/>
            </a:pPr>
            <a:r>
              <a:t/>
            </a:r>
            <a:endParaRPr b="1" sz="1200"/>
          </a:p>
        </p:txBody>
      </p:sp>
      <p:pic>
        <p:nvPicPr>
          <p:cNvPr id="88" name="Google Shape;88;p18"/>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2" name="Google Shape;92;p19"/>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9"/>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r>
              <a:rPr b="1" lang="en" sz="1200"/>
              <a:t>NeuroTraitMind ⦁ Neural Activity WM x Personality</a:t>
            </a:r>
            <a:endParaRPr b="1" sz="1200"/>
          </a:p>
        </p:txBody>
      </p:sp>
      <p:sp>
        <p:nvSpPr>
          <p:cNvPr id="94" name="Google Shape;94;p19"/>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9"/>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r>
              <a:rPr b="1" lang="en" sz="1200"/>
              <a:t>Week 3 ⦁ Day 5 ⦁ Project Presentation</a:t>
            </a:r>
            <a:endParaRPr b="1" sz="1200"/>
          </a:p>
          <a:p>
            <a:pPr indent="0" lvl="0" marL="0" marR="0" rtl="0" algn="r">
              <a:lnSpc>
                <a:spcPct val="100000"/>
              </a:lnSpc>
              <a:spcBef>
                <a:spcPts val="0"/>
              </a:spcBef>
              <a:spcAft>
                <a:spcPts val="0"/>
              </a:spcAft>
              <a:buClr>
                <a:srgbClr val="000000"/>
              </a:buClr>
              <a:buSzPts val="1200"/>
              <a:buFont typeface="Arial"/>
              <a:buNone/>
            </a:pPr>
            <a:r>
              <a:t/>
            </a:r>
            <a:endParaRPr b="1" sz="1200"/>
          </a:p>
        </p:txBody>
      </p:sp>
      <p:pic>
        <p:nvPicPr>
          <p:cNvPr id="96" name="Google Shape;96;p19"/>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D9D9D9"/>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9" name="Google Shape;9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0" name="Google Shape;100;p20"/>
          <p:cNvPicPr preferRelativeResize="0"/>
          <p:nvPr/>
        </p:nvPicPr>
        <p:blipFill rotWithShape="1">
          <a:blip r:embed="rId2">
            <a:alphaModFix/>
          </a:blip>
          <a:srcRect b="0" l="0" r="0" t="0"/>
          <a:stretch/>
        </p:blipFill>
        <p:spPr>
          <a:xfrm>
            <a:off x="586650" y="4221433"/>
            <a:ext cx="2857500" cy="68826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3" name="Google Shape;103;p21"/>
          <p:cNvCxnSpPr/>
          <p:nvPr/>
        </p:nvCxnSpPr>
        <p:spPr>
          <a:xfrm>
            <a:off x="5029675" y="4495500"/>
            <a:ext cx="468300" cy="0"/>
          </a:xfrm>
          <a:prstGeom prst="straightConnector1">
            <a:avLst/>
          </a:prstGeom>
          <a:noFill/>
          <a:ln cap="flat" cmpd="sng" w="19050">
            <a:solidFill>
              <a:srgbClr val="D9D9D9"/>
            </a:solidFill>
            <a:prstDash val="solid"/>
            <a:round/>
            <a:headEnd len="sm" w="sm" type="none"/>
            <a:tailEnd len="sm" w="sm" type="none"/>
          </a:ln>
        </p:spPr>
      </p:cxnSp>
      <p:sp>
        <p:nvSpPr>
          <p:cNvPr id="104" name="Google Shape;104;p21"/>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5" name="Google Shape;105;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6" name="Google Shape;106;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07" name="Google Shape;107;p21"/>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How we built this</a:t>
            </a:r>
            <a:endParaRPr b="1" i="0" sz="1200" u="none" cap="none" strike="noStrike">
              <a:solidFill>
                <a:srgbClr val="000000"/>
              </a:solidFill>
              <a:latin typeface="Arial"/>
              <a:ea typeface="Arial"/>
              <a:cs typeface="Arial"/>
              <a:sym typeface="Arial"/>
            </a:endParaRPr>
          </a:p>
        </p:txBody>
      </p:sp>
      <p:sp>
        <p:nvSpPr>
          <p:cNvPr id="109" name="Google Shape;109;p21"/>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txBox="1"/>
          <p:nvPr/>
        </p:nvSpPr>
        <p:spPr>
          <a:xfrm>
            <a:off x="4745625" y="4844025"/>
            <a:ext cx="38370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1200"/>
              <a:t>NeuroTraitMind ⦁ Neural Activity WM x Personality</a:t>
            </a:r>
            <a:endParaRPr b="1" sz="1200"/>
          </a:p>
        </p:txBody>
      </p:sp>
      <p:pic>
        <p:nvPicPr>
          <p:cNvPr id="111" name="Google Shape;111;p21"/>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114" name="Google Shape;114;p22"/>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2"/>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r>
              <a:rPr b="1" lang="en" sz="1200"/>
              <a:t>NeuroTraitMind ⦁ Neural Activity WM x Personality</a:t>
            </a:r>
            <a:endParaRPr b="1" sz="1200"/>
          </a:p>
        </p:txBody>
      </p:sp>
      <p:sp>
        <p:nvSpPr>
          <p:cNvPr id="116" name="Google Shape;116;p22"/>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r>
              <a:rPr b="1" lang="en" sz="1200"/>
              <a:t>Week 3 ⦁ Day 5 ⦁ Project Presentation</a:t>
            </a:r>
            <a:endParaRPr b="1" sz="1200"/>
          </a:p>
          <a:p>
            <a:pPr indent="0" lvl="0" marL="0" marR="0" rtl="0" algn="r">
              <a:lnSpc>
                <a:spcPct val="100000"/>
              </a:lnSpc>
              <a:spcBef>
                <a:spcPts val="0"/>
              </a:spcBef>
              <a:spcAft>
                <a:spcPts val="0"/>
              </a:spcAft>
              <a:buClr>
                <a:srgbClr val="000000"/>
              </a:buClr>
              <a:buSzPts val="1200"/>
              <a:buFont typeface="Arial"/>
              <a:buNone/>
            </a:pPr>
            <a:r>
              <a:t/>
            </a:r>
            <a:endParaRPr b="1" sz="1200"/>
          </a:p>
        </p:txBody>
      </p:sp>
      <p:pic>
        <p:nvPicPr>
          <p:cNvPr id="118" name="Google Shape;118;p22"/>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23"/>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121" name="Google Shape;121;p23"/>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2" name="Google Shape;122;p23"/>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r>
              <a:rPr b="1" lang="en" sz="1200"/>
              <a:t>NeuroTraitMind ⦁ Neural Activity WM x Personality</a:t>
            </a:r>
            <a:endParaRPr b="1" sz="1200"/>
          </a:p>
        </p:txBody>
      </p:sp>
      <p:sp>
        <p:nvSpPr>
          <p:cNvPr id="124" name="Google Shape;124;p23"/>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3"/>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r>
              <a:rPr b="1" lang="en" sz="1200"/>
              <a:t>Week 3 ⦁ Day 5 ⦁ Project Presentation</a:t>
            </a:r>
            <a:endParaRPr b="1" sz="1200"/>
          </a:p>
          <a:p>
            <a:pPr indent="0" lvl="0" marL="0" marR="0" rtl="0" algn="r">
              <a:lnSpc>
                <a:spcPct val="100000"/>
              </a:lnSpc>
              <a:spcBef>
                <a:spcPts val="0"/>
              </a:spcBef>
              <a:spcAft>
                <a:spcPts val="0"/>
              </a:spcAft>
              <a:buClr>
                <a:srgbClr val="000000"/>
              </a:buClr>
              <a:buSzPts val="1200"/>
              <a:buFont typeface="Arial"/>
              <a:buNone/>
            </a:pPr>
            <a:r>
              <a:t/>
            </a:r>
            <a:endParaRPr b="1" sz="1200"/>
          </a:p>
        </p:txBody>
      </p:sp>
      <p:pic>
        <p:nvPicPr>
          <p:cNvPr id="126" name="Google Shape;126;p23"/>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4"/>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4"/>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r>
              <a:rPr b="1" lang="en" sz="1200"/>
              <a:t>NeuroTraitMind ⦁ Neural Activity WM x Personality</a:t>
            </a:r>
            <a:endParaRPr b="1" sz="1200"/>
          </a:p>
        </p:txBody>
      </p:sp>
      <p:sp>
        <p:nvSpPr>
          <p:cNvPr id="130" name="Google Shape;130;p24"/>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r>
              <a:rPr b="1" lang="en" sz="1200"/>
              <a:t>Week 3 ⦁ Day 5 ⦁ Project Presentation</a:t>
            </a:r>
            <a:endParaRPr b="1" sz="1200"/>
          </a:p>
          <a:p>
            <a:pPr indent="0" lvl="0" marL="0" marR="0" rtl="0" algn="r">
              <a:lnSpc>
                <a:spcPct val="100000"/>
              </a:lnSpc>
              <a:spcBef>
                <a:spcPts val="0"/>
              </a:spcBef>
              <a:spcAft>
                <a:spcPts val="0"/>
              </a:spcAft>
              <a:buClr>
                <a:srgbClr val="000000"/>
              </a:buClr>
              <a:buSzPts val="1200"/>
              <a:buFont typeface="Arial"/>
              <a:buNone/>
            </a:pPr>
            <a:r>
              <a:t/>
            </a:r>
            <a:endParaRPr b="1" sz="1200"/>
          </a:p>
        </p:txBody>
      </p:sp>
      <p:pic>
        <p:nvPicPr>
          <p:cNvPr id="132" name="Google Shape;132;p24"/>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rial"/>
              <a:buChar char="●"/>
              <a:defRPr b="0" i="0" sz="1800" u="none" cap="none" strike="noStrike">
                <a:solidFill>
                  <a:schemeClr val="accent3"/>
                </a:solidFill>
                <a:latin typeface="Arial"/>
                <a:ea typeface="Arial"/>
                <a:cs typeface="Arial"/>
                <a:sym typeface="Arial"/>
              </a:defRPr>
            </a:lvl1pPr>
            <a:lvl2pPr indent="-317500" lvl="1" marL="9144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2pPr>
            <a:lvl3pPr indent="-317500" lvl="2" marL="13716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3pPr>
            <a:lvl4pPr indent="-317500" lvl="3" marL="18288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4pPr>
            <a:lvl5pPr indent="-317500" lvl="4" marL="22860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5pPr>
            <a:lvl6pPr indent="-317500" lvl="5" marL="27432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6pPr>
            <a:lvl7pPr indent="-317500" lvl="6" marL="32004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7pPr>
            <a:lvl8pPr indent="-317500" lvl="7" marL="36576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8pPr>
            <a:lvl9pPr indent="-317500" lvl="8" marL="4114800" marR="0" rtl="0" algn="l">
              <a:lnSpc>
                <a:spcPct val="115000"/>
              </a:lnSpc>
              <a:spcBef>
                <a:spcPts val="1600"/>
              </a:spcBef>
              <a:spcAft>
                <a:spcPts val="160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hyperlink" Target="https://colab.research.google.com/drive/14VglVYobmJP0cMQBPK8NyV-DNdKV41bJ?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437250" y="570725"/>
            <a:ext cx="8382300" cy="2232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4300"/>
              <a:t>Relation between Neural Activity and Personality during Working Memory Task in the HCP Dataset</a:t>
            </a:r>
            <a:endParaRPr sz="4300"/>
          </a:p>
        </p:txBody>
      </p:sp>
      <p:sp>
        <p:nvSpPr>
          <p:cNvPr id="138" name="Google Shape;138;p25"/>
          <p:cNvSpPr txBox="1"/>
          <p:nvPr>
            <p:ph idx="1" type="subTitle"/>
          </p:nvPr>
        </p:nvSpPr>
        <p:spPr>
          <a:xfrm>
            <a:off x="510450" y="3073950"/>
            <a:ext cx="8144700" cy="9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By:</a:t>
            </a:r>
            <a:r>
              <a:rPr lang="en" sz="1500"/>
              <a:t>, Keyi Huang</a:t>
            </a:r>
            <a:r>
              <a:rPr lang="en" sz="1500"/>
              <a:t>, </a:t>
            </a:r>
            <a:r>
              <a:rPr lang="en" sz="1500"/>
              <a:t>Yuhan Huang</a:t>
            </a:r>
            <a:r>
              <a:rPr lang="en" sz="1500"/>
              <a:t>, </a:t>
            </a:r>
            <a:r>
              <a:rPr lang="en" sz="1500"/>
              <a:t>Na-yeong Jeong</a:t>
            </a:r>
            <a:r>
              <a:rPr lang="en" sz="1500"/>
              <a:t>, Niklas Koeppe</a:t>
            </a:r>
            <a:r>
              <a:rPr lang="en" sz="1500"/>
              <a:t>, </a:t>
            </a:r>
            <a:r>
              <a:rPr lang="en" sz="1500"/>
              <a:t>Alex Qin, Jasraj Singh, </a:t>
            </a:r>
            <a:r>
              <a:rPr lang="en" sz="1500"/>
              <a:t>Anh Hang Mai Vo</a:t>
            </a:r>
            <a:r>
              <a:rPr lang="en" sz="1500"/>
              <a:t>, </a:t>
            </a:r>
            <a:r>
              <a:rPr lang="en" sz="1500"/>
              <a:t>Yoyo Yuan</a:t>
            </a:r>
            <a:endParaRPr sz="1500"/>
          </a:p>
          <a:p>
            <a:pPr indent="0" lvl="0" marL="0" rtl="0" algn="l">
              <a:lnSpc>
                <a:spcPct val="100000"/>
              </a:lnSpc>
              <a:spcBef>
                <a:spcPts val="0"/>
              </a:spcBef>
              <a:spcAft>
                <a:spcPts val="0"/>
              </a:spcAft>
              <a:buSzPts val="2400"/>
              <a:buNone/>
            </a:pPr>
            <a:r>
              <a:t/>
            </a:r>
            <a:endParaRPr sz="1100"/>
          </a:p>
          <a:p>
            <a:pPr indent="0" lvl="0" marL="0" rtl="0" algn="l">
              <a:lnSpc>
                <a:spcPct val="100000"/>
              </a:lnSpc>
              <a:spcBef>
                <a:spcPts val="0"/>
              </a:spcBef>
              <a:spcAft>
                <a:spcPts val="0"/>
              </a:spcAft>
              <a:buSzPts val="2400"/>
              <a:buNone/>
            </a:pPr>
            <a:r>
              <a:rPr lang="en" sz="1900"/>
              <a:t>Almas_Wiggle </a:t>
            </a:r>
            <a:r>
              <a:rPr lang="en" sz="1900"/>
              <a:t>/ NeuroTraitMind </a:t>
            </a:r>
            <a:r>
              <a:rPr lang="en" sz="2100"/>
              <a:t>🧠</a:t>
            </a:r>
            <a:endParaRPr sz="2100"/>
          </a:p>
        </p:txBody>
      </p:sp>
      <p:sp>
        <p:nvSpPr>
          <p:cNvPr id="139" name="Google Shape;139;p25"/>
          <p:cNvSpPr txBox="1"/>
          <p:nvPr/>
        </p:nvSpPr>
        <p:spPr>
          <a:xfrm>
            <a:off x="7769825" y="4902000"/>
            <a:ext cx="1374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999999"/>
                </a:solidFill>
              </a:rPr>
              <a:t>*</a:t>
            </a:r>
            <a:r>
              <a:rPr i="1" lang="en" sz="1000">
                <a:solidFill>
                  <a:srgbClr val="999999"/>
                </a:solidFill>
              </a:rPr>
              <a:t>alphabetical order</a:t>
            </a:r>
            <a:endParaRPr i="1" sz="10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Inferring Personality Scores/Clusters</a:t>
            </a:r>
            <a:endParaRPr b="1"/>
          </a:p>
        </p:txBody>
      </p:sp>
      <p:sp>
        <p:nvSpPr>
          <p:cNvPr id="236" name="Google Shape;23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We attempted to predict personality scores and clusters from brain activity.</a:t>
            </a:r>
            <a:endParaRPr/>
          </a:p>
          <a:p>
            <a:pPr indent="-342900" lvl="0" marL="457200" rtl="0" algn="l">
              <a:lnSpc>
                <a:spcPct val="150000"/>
              </a:lnSpc>
              <a:spcBef>
                <a:spcPts val="0"/>
              </a:spcBef>
              <a:spcAft>
                <a:spcPts val="0"/>
              </a:spcAft>
              <a:buSzPts val="1800"/>
              <a:buChar char="-"/>
            </a:pPr>
            <a:r>
              <a:rPr lang="en"/>
              <a:t>Neural activity patterns ➡️ personality scores: multiple regression models</a:t>
            </a:r>
            <a:endParaRPr/>
          </a:p>
          <a:p>
            <a:pPr indent="-317500" lvl="1" marL="914400" rtl="0" algn="l">
              <a:lnSpc>
                <a:spcPct val="150000"/>
              </a:lnSpc>
              <a:spcBef>
                <a:spcPts val="0"/>
              </a:spcBef>
              <a:spcAft>
                <a:spcPts val="0"/>
              </a:spcAft>
              <a:buSzPts val="1400"/>
              <a:buChar char="-"/>
            </a:pPr>
            <a:r>
              <a:rPr lang="en"/>
              <a:t>Support Vector Regression, Linear Regression, Random Forest and Decision Tree</a:t>
            </a:r>
            <a:endParaRPr/>
          </a:p>
          <a:p>
            <a:pPr indent="-342900" lvl="0" marL="457200" rtl="0" algn="l">
              <a:lnSpc>
                <a:spcPct val="150000"/>
              </a:lnSpc>
              <a:spcBef>
                <a:spcPts val="0"/>
              </a:spcBef>
              <a:spcAft>
                <a:spcPts val="0"/>
              </a:spcAft>
              <a:buSzPts val="1800"/>
              <a:buChar char="-"/>
            </a:pPr>
            <a:r>
              <a:rPr lang="en"/>
              <a:t>Neural activity patterns ➡️ personality clusters: classification models</a:t>
            </a:r>
            <a:endParaRPr/>
          </a:p>
          <a:p>
            <a:pPr indent="-317500" lvl="1" marL="914400" rtl="0" algn="l">
              <a:lnSpc>
                <a:spcPct val="150000"/>
              </a:lnSpc>
              <a:spcBef>
                <a:spcPts val="0"/>
              </a:spcBef>
              <a:spcAft>
                <a:spcPts val="0"/>
              </a:spcAft>
              <a:buSzPts val="1400"/>
              <a:buChar char="-"/>
            </a:pPr>
            <a:r>
              <a:rPr lang="en"/>
              <a:t>Logistic Regression, Decision Tree Classifier, Random Forest Classifier and Support Vector Classifier</a:t>
            </a:r>
            <a:endParaRPr/>
          </a:p>
          <a:p>
            <a:pPr indent="-342900" lvl="0" marL="457200" rtl="0" algn="l">
              <a:lnSpc>
                <a:spcPct val="150000"/>
              </a:lnSpc>
              <a:spcBef>
                <a:spcPts val="0"/>
              </a:spcBef>
              <a:spcAft>
                <a:spcPts val="0"/>
              </a:spcAft>
              <a:buClr>
                <a:srgbClr val="0470BC"/>
              </a:buClr>
              <a:buSzPts val="1800"/>
              <a:buChar char="-"/>
            </a:pPr>
            <a:r>
              <a:rPr lang="en">
                <a:solidFill>
                  <a:srgbClr val="0470BC"/>
                </a:solidFill>
              </a:rPr>
              <a:t>Unfortunately, our models cannot fit our data well.</a:t>
            </a:r>
            <a:endParaRPr>
              <a:solidFill>
                <a:srgbClr val="0470BC"/>
              </a:solidFill>
            </a:endParaRPr>
          </a:p>
          <a:p>
            <a:pPr indent="-317500" lvl="1" marL="914400" rtl="0" algn="l">
              <a:lnSpc>
                <a:spcPct val="150000"/>
              </a:lnSpc>
              <a:spcBef>
                <a:spcPts val="0"/>
              </a:spcBef>
              <a:spcAft>
                <a:spcPts val="0"/>
              </a:spcAft>
              <a:buClr>
                <a:srgbClr val="0470BC"/>
              </a:buClr>
              <a:buSzPts val="1400"/>
              <a:buChar char="-"/>
            </a:pPr>
            <a:r>
              <a:rPr lang="en">
                <a:solidFill>
                  <a:srgbClr val="0470BC"/>
                </a:solidFill>
              </a:rPr>
              <a:t>All R2-scores for all models are negative</a:t>
            </a:r>
            <a:endParaRPr>
              <a:solidFill>
                <a:srgbClr val="0470BC"/>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Discussio</a:t>
            </a:r>
            <a:r>
              <a:rPr b="1" lang="en"/>
              <a:t>n</a:t>
            </a:r>
            <a:endParaRPr b="1"/>
          </a:p>
        </p:txBody>
      </p:sp>
      <p:sp>
        <p:nvSpPr>
          <p:cNvPr id="242" name="Google Shape;242;p35"/>
          <p:cNvSpPr txBox="1"/>
          <p:nvPr>
            <p:ph idx="1" type="body"/>
          </p:nvPr>
        </p:nvSpPr>
        <p:spPr>
          <a:xfrm>
            <a:off x="311700" y="1120825"/>
            <a:ext cx="8520600" cy="3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team’s main results: Prediction Model</a:t>
            </a:r>
            <a:endParaRPr/>
          </a:p>
        </p:txBody>
      </p:sp>
      <p:sp>
        <p:nvSpPr>
          <p:cNvPr id="243" name="Google Shape;243;p35"/>
          <p:cNvSpPr/>
          <p:nvPr/>
        </p:nvSpPr>
        <p:spPr>
          <a:xfrm>
            <a:off x="453475" y="1578750"/>
            <a:ext cx="4073100" cy="241500"/>
          </a:xfrm>
          <a:prstGeom prst="rect">
            <a:avLst/>
          </a:prstGeom>
          <a:solidFill>
            <a:srgbClr val="F3F3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Regression</a:t>
            </a:r>
            <a:endParaRPr/>
          </a:p>
        </p:txBody>
      </p:sp>
      <p:sp>
        <p:nvSpPr>
          <p:cNvPr id="244" name="Google Shape;244;p35"/>
          <p:cNvSpPr/>
          <p:nvPr/>
        </p:nvSpPr>
        <p:spPr>
          <a:xfrm>
            <a:off x="5011250" y="1578750"/>
            <a:ext cx="3663300" cy="241500"/>
          </a:xfrm>
          <a:prstGeom prst="rect">
            <a:avLst/>
          </a:prstGeom>
          <a:solidFill>
            <a:srgbClr val="F3F3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Classification</a:t>
            </a:r>
            <a:endParaRPr/>
          </a:p>
        </p:txBody>
      </p:sp>
      <p:graphicFrame>
        <p:nvGraphicFramePr>
          <p:cNvPr id="245" name="Google Shape;245;p35"/>
          <p:cNvGraphicFramePr/>
          <p:nvPr/>
        </p:nvGraphicFramePr>
        <p:xfrm>
          <a:off x="453500" y="1954250"/>
          <a:ext cx="3000000" cy="3000000"/>
        </p:xfrm>
        <a:graphic>
          <a:graphicData uri="http://schemas.openxmlformats.org/drawingml/2006/table">
            <a:tbl>
              <a:tblPr>
                <a:noFill/>
                <a:tableStyleId>{3B40F5B8-8C1A-4AF9-8D2D-705DF859C1BD}</a:tableStyleId>
              </a:tblPr>
              <a:tblGrid>
                <a:gridCol w="1086500"/>
                <a:gridCol w="1029625"/>
                <a:gridCol w="1041000"/>
                <a:gridCol w="915825"/>
              </a:tblGrid>
              <a:tr h="246350">
                <a:tc>
                  <a:txBody>
                    <a:bodyPr/>
                    <a:lstStyle/>
                    <a:p>
                      <a:pPr indent="0" lvl="0" marL="0" rtl="0" algn="l">
                        <a:lnSpc>
                          <a:spcPct val="115000"/>
                        </a:lnSpc>
                        <a:spcBef>
                          <a:spcPts val="0"/>
                        </a:spcBef>
                        <a:spcAft>
                          <a:spcPts val="0"/>
                        </a:spcAft>
                        <a:buNone/>
                      </a:pPr>
                      <a:r>
                        <a:rPr b="1" lang="en" sz="1000"/>
                        <a:t>ROI</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Target_Variable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Model</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R2 Score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6350">
                <a:tc>
                  <a:txBody>
                    <a:bodyPr/>
                    <a:lstStyle/>
                    <a:p>
                      <a:pPr indent="0" lvl="0" marL="0" rtl="0" algn="l">
                        <a:lnSpc>
                          <a:spcPct val="115000"/>
                        </a:lnSpc>
                        <a:spcBef>
                          <a:spcPts val="0"/>
                        </a:spcBef>
                        <a:spcAft>
                          <a:spcPts val="0"/>
                        </a:spcAft>
                        <a:buNone/>
                      </a:pPr>
                      <a:r>
                        <a:rPr lang="en" sz="1000"/>
                        <a:t>important_places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NEOFAC_N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Support Vector Regression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-0.198583364</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6350">
                <a:tc>
                  <a:txBody>
                    <a:bodyPr/>
                    <a:lstStyle/>
                    <a:p>
                      <a:pPr indent="0" lvl="0" marL="0" rtl="0" algn="l">
                        <a:lnSpc>
                          <a:spcPct val="115000"/>
                        </a:lnSpc>
                        <a:spcBef>
                          <a:spcPts val="0"/>
                        </a:spcBef>
                        <a:spcAft>
                          <a:spcPts val="0"/>
                        </a:spcAft>
                        <a:buNone/>
                      </a:pPr>
                      <a:r>
                        <a:rPr lang="en" sz="1000"/>
                        <a:t>important_faces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NEOFAC_N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Support Vector Regression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-0.2063231647</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6350">
                <a:tc>
                  <a:txBody>
                    <a:bodyPr/>
                    <a:lstStyle/>
                    <a:p>
                      <a:pPr indent="0" lvl="0" marL="0" rtl="0" algn="l">
                        <a:lnSpc>
                          <a:spcPct val="115000"/>
                        </a:lnSpc>
                        <a:spcBef>
                          <a:spcPts val="0"/>
                        </a:spcBef>
                        <a:spcAft>
                          <a:spcPts val="0"/>
                        </a:spcAft>
                        <a:buNone/>
                      </a:pPr>
                      <a:r>
                        <a:rPr lang="en" sz="1000"/>
                        <a:t>important_body</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NEOFAC_N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Support Vector Regression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-0.2090924054</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6350">
                <a:tc>
                  <a:txBody>
                    <a:bodyPr/>
                    <a:lstStyle/>
                    <a:p>
                      <a:pPr indent="0" lvl="0" marL="0" rtl="0" algn="l">
                        <a:lnSpc>
                          <a:spcPct val="115000"/>
                        </a:lnSpc>
                        <a:spcBef>
                          <a:spcPts val="0"/>
                        </a:spcBef>
                        <a:spcAft>
                          <a:spcPts val="0"/>
                        </a:spcAft>
                        <a:buNone/>
                      </a:pPr>
                      <a:r>
                        <a:rPr lang="en" sz="1000"/>
                        <a:t>important_places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NEOFAC_O</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Support Vector Regression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-0.2162671894</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6350">
                <a:tc>
                  <a:txBody>
                    <a:bodyPr/>
                    <a:lstStyle/>
                    <a:p>
                      <a:pPr indent="0" lvl="0" marL="0" rtl="0" algn="l">
                        <a:lnSpc>
                          <a:spcPct val="115000"/>
                        </a:lnSpc>
                        <a:spcBef>
                          <a:spcPts val="0"/>
                        </a:spcBef>
                        <a:spcAft>
                          <a:spcPts val="0"/>
                        </a:spcAft>
                        <a:buNone/>
                      </a:pPr>
                      <a:r>
                        <a:rPr lang="en" sz="1000"/>
                        <a:t>important_places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NEOFAC_C</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Support Vector Regression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-0.2167276927</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graphicFrame>
        <p:nvGraphicFramePr>
          <p:cNvPr id="246" name="Google Shape;246;p35"/>
          <p:cNvGraphicFramePr/>
          <p:nvPr/>
        </p:nvGraphicFramePr>
        <p:xfrm>
          <a:off x="5011250" y="1954175"/>
          <a:ext cx="3000000" cy="3000000"/>
        </p:xfrm>
        <a:graphic>
          <a:graphicData uri="http://schemas.openxmlformats.org/drawingml/2006/table">
            <a:tbl>
              <a:tblPr>
                <a:noFill/>
                <a:tableStyleId>{3B40F5B8-8C1A-4AF9-8D2D-705DF859C1BD}</a:tableStyleId>
              </a:tblPr>
              <a:tblGrid>
                <a:gridCol w="1221100"/>
                <a:gridCol w="1221100"/>
                <a:gridCol w="1221100"/>
              </a:tblGrid>
              <a:tr h="246350">
                <a:tc>
                  <a:txBody>
                    <a:bodyPr/>
                    <a:lstStyle/>
                    <a:p>
                      <a:pPr indent="0" lvl="0" marL="0" rtl="0" algn="l">
                        <a:lnSpc>
                          <a:spcPct val="115000"/>
                        </a:lnSpc>
                        <a:spcBef>
                          <a:spcPts val="0"/>
                        </a:spcBef>
                        <a:spcAft>
                          <a:spcPts val="0"/>
                        </a:spcAft>
                        <a:buNone/>
                      </a:pPr>
                      <a:r>
                        <a:rPr b="1" lang="en" sz="1000"/>
                        <a:t>ROI</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Model</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R2 Score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6350">
                <a:tc>
                  <a:txBody>
                    <a:bodyPr/>
                    <a:lstStyle/>
                    <a:p>
                      <a:pPr indent="0" lvl="0" marL="0" rtl="0" algn="l">
                        <a:lnSpc>
                          <a:spcPct val="115000"/>
                        </a:lnSpc>
                        <a:spcBef>
                          <a:spcPts val="0"/>
                        </a:spcBef>
                        <a:spcAft>
                          <a:spcPts val="0"/>
                        </a:spcAft>
                        <a:buNone/>
                      </a:pPr>
                      <a:r>
                        <a:rPr lang="en" sz="1000"/>
                        <a:t>important_places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Decision Tree Classifier</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-0.704047619</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6350">
                <a:tc>
                  <a:txBody>
                    <a:bodyPr/>
                    <a:lstStyle/>
                    <a:p>
                      <a:pPr indent="0" lvl="0" marL="0" rtl="0" algn="l">
                        <a:lnSpc>
                          <a:spcPct val="115000"/>
                        </a:lnSpc>
                        <a:spcBef>
                          <a:spcPts val="0"/>
                        </a:spcBef>
                        <a:spcAft>
                          <a:spcPts val="0"/>
                        </a:spcAft>
                        <a:buNone/>
                      </a:pPr>
                      <a:r>
                        <a:rPr lang="en" sz="1000"/>
                        <a:t>important_tools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Logistic Regression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-0.8252380952</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6350">
                <a:tc>
                  <a:txBody>
                    <a:bodyPr/>
                    <a:lstStyle/>
                    <a:p>
                      <a:pPr indent="0" lvl="0" marL="0" rtl="0" algn="l">
                        <a:lnSpc>
                          <a:spcPct val="115000"/>
                        </a:lnSpc>
                        <a:spcBef>
                          <a:spcPts val="0"/>
                        </a:spcBef>
                        <a:spcAft>
                          <a:spcPts val="0"/>
                        </a:spcAft>
                        <a:buNone/>
                      </a:pPr>
                      <a:r>
                        <a:rPr lang="en" sz="1000"/>
                        <a:t>important_faces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Support Vector Classifier</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-0.8875</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6350">
                <a:tc>
                  <a:txBody>
                    <a:bodyPr/>
                    <a:lstStyle/>
                    <a:p>
                      <a:pPr indent="0" lvl="0" marL="0" rtl="0" algn="l">
                        <a:lnSpc>
                          <a:spcPct val="115000"/>
                        </a:lnSpc>
                        <a:spcBef>
                          <a:spcPts val="0"/>
                        </a:spcBef>
                        <a:spcAft>
                          <a:spcPts val="0"/>
                        </a:spcAft>
                        <a:buNone/>
                      </a:pPr>
                      <a:r>
                        <a:rPr lang="en" sz="1000"/>
                        <a:t>important_tools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Random Forest Classifier</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-0.9029166667</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6350">
                <a:tc>
                  <a:txBody>
                    <a:bodyPr/>
                    <a:lstStyle/>
                    <a:p>
                      <a:pPr indent="0" lvl="0" marL="0" rtl="0" algn="l">
                        <a:lnSpc>
                          <a:spcPct val="115000"/>
                        </a:lnSpc>
                        <a:spcBef>
                          <a:spcPts val="0"/>
                        </a:spcBef>
                        <a:spcAft>
                          <a:spcPts val="0"/>
                        </a:spcAft>
                        <a:buNone/>
                      </a:pPr>
                      <a:r>
                        <a:rPr lang="en" sz="1000"/>
                        <a:t>important_all</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Logistic Regression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-0.9457738095</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47" name="Google Shape;247;p35"/>
          <p:cNvSpPr/>
          <p:nvPr/>
        </p:nvSpPr>
        <p:spPr>
          <a:xfrm>
            <a:off x="463975" y="4339425"/>
            <a:ext cx="524700" cy="189000"/>
          </a:xfrm>
          <a:prstGeom prst="rightArrow">
            <a:avLst>
              <a:gd fmla="val 50000" name="adj1"/>
              <a:gd fmla="val 50000" name="adj2"/>
            </a:avLst>
          </a:prstGeom>
          <a:solidFill>
            <a:srgbClr val="F3F3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5"/>
          <p:cNvSpPr txBox="1"/>
          <p:nvPr>
            <p:ph idx="1" type="body"/>
          </p:nvPr>
        </p:nvSpPr>
        <p:spPr>
          <a:xfrm>
            <a:off x="1093950" y="4282800"/>
            <a:ext cx="7522500" cy="3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990000"/>
                </a:solidFill>
              </a:rPr>
              <a:t>We were unable to find a model that can predict personality from WM data (no R2 &gt; 0) </a:t>
            </a:r>
            <a:endParaRPr b="1" sz="1400">
              <a:solidFill>
                <a:srgbClr val="99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Discussion</a:t>
            </a:r>
            <a:endParaRPr b="1"/>
          </a:p>
        </p:txBody>
      </p:sp>
      <p:sp>
        <p:nvSpPr>
          <p:cNvPr id="254" name="Google Shape;25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findings show </a:t>
            </a:r>
            <a:r>
              <a:rPr b="1" lang="en"/>
              <a:t>consistent results </a:t>
            </a:r>
            <a:r>
              <a:rPr lang="en"/>
              <a:t>with some prior studies. We found a weak relationship between WM performance and the Big Five Personality. </a:t>
            </a:r>
            <a:r>
              <a:rPr b="1" lang="en"/>
              <a:t>There is still conflicting evidence</a:t>
            </a:r>
            <a:r>
              <a:rPr lang="en"/>
              <a:t> regarding this relationship (Otto Warris, et al. 2018).</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Limitation: </a:t>
            </a:r>
            <a:endParaRPr/>
          </a:p>
          <a:p>
            <a:pPr indent="-317500" lvl="1" marL="914400" rtl="0" algn="l">
              <a:spcBef>
                <a:spcPts val="0"/>
              </a:spcBef>
              <a:spcAft>
                <a:spcPts val="0"/>
              </a:spcAft>
              <a:buSzPts val="1400"/>
              <a:buChar char="-"/>
            </a:pPr>
            <a:r>
              <a:rPr lang="en"/>
              <a:t>Our project uses linear models for prediction, and have not yet explored data using nonlinear and more complex computational methods. </a:t>
            </a:r>
            <a:endParaRPr/>
          </a:p>
          <a:p>
            <a:pPr indent="-317500" lvl="1" marL="914400" rtl="0" algn="l">
              <a:spcBef>
                <a:spcPts val="0"/>
              </a:spcBef>
              <a:spcAft>
                <a:spcPts val="0"/>
              </a:spcAft>
              <a:buSzPts val="1400"/>
              <a:buChar char="-"/>
            </a:pPr>
            <a:r>
              <a:rPr lang="en"/>
              <a:t>The dataset not included analogous facets of NEO-FFI facet (eg: Extraversion), which shown existed relationship in some studies.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7"/>
          <p:cNvPicPr preferRelativeResize="0"/>
          <p:nvPr/>
        </p:nvPicPr>
        <p:blipFill>
          <a:blip r:embed="rId3">
            <a:alphaModFix amt="17000"/>
          </a:blip>
          <a:stretch>
            <a:fillRect/>
          </a:stretch>
        </p:blipFill>
        <p:spPr>
          <a:xfrm>
            <a:off x="4399598" y="40100"/>
            <a:ext cx="6462177" cy="3634975"/>
          </a:xfrm>
          <a:prstGeom prst="rect">
            <a:avLst/>
          </a:prstGeom>
          <a:noFill/>
          <a:ln>
            <a:noFill/>
          </a:ln>
        </p:spPr>
      </p:pic>
      <p:sp>
        <p:nvSpPr>
          <p:cNvPr id="260" name="Google Shape;26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Summary / Q&amp;A</a:t>
            </a:r>
            <a:endParaRPr b="1"/>
          </a:p>
        </p:txBody>
      </p:sp>
      <p:sp>
        <p:nvSpPr>
          <p:cNvPr id="261" name="Google Shape;26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our (potentially) limited dataset we could not find any strong relationship between the Big Five Personality Traits and neural activation during the WM task</a:t>
            </a:r>
            <a:endParaRPr/>
          </a:p>
          <a:p>
            <a:pPr indent="-342900" lvl="0" marL="457200" rtl="0" algn="l">
              <a:spcBef>
                <a:spcPts val="0"/>
              </a:spcBef>
              <a:spcAft>
                <a:spcPts val="0"/>
              </a:spcAft>
              <a:buSzPts val="1800"/>
              <a:buChar char="-"/>
            </a:pPr>
            <a:r>
              <a:rPr lang="en"/>
              <a:t>There is research that suggested a relationship → more in-depth studies might find significant results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solidFill>
                  <a:schemeClr val="hlink"/>
                </a:solidFill>
                <a:hlinkClick r:id="rId4"/>
              </a:rPr>
              <a:t>Code</a:t>
            </a:r>
            <a:endParaRPr b="1">
              <a:solidFill>
                <a:srgbClr val="0470BC"/>
              </a:solidFill>
            </a:endParaRPr>
          </a:p>
          <a:p>
            <a:pPr indent="0" lvl="0" marL="0" rtl="0" algn="l">
              <a:spcBef>
                <a:spcPts val="0"/>
              </a:spcBef>
              <a:spcAft>
                <a:spcPts val="0"/>
              </a:spcAft>
              <a:buNone/>
            </a:pPr>
            <a:r>
              <a:rPr b="1" lang="en">
                <a:solidFill>
                  <a:srgbClr val="0470BC"/>
                </a:solidFill>
              </a:rPr>
              <a:t>Do you have any questions?</a:t>
            </a:r>
            <a:endParaRPr b="1">
              <a:solidFill>
                <a:srgbClr val="0470B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8"/>
          <p:cNvPicPr preferRelativeResize="0"/>
          <p:nvPr/>
        </p:nvPicPr>
        <p:blipFill>
          <a:blip r:embed="rId3">
            <a:alphaModFix/>
          </a:blip>
          <a:stretch>
            <a:fillRect/>
          </a:stretch>
        </p:blipFill>
        <p:spPr>
          <a:xfrm>
            <a:off x="4158198" y="-182725"/>
            <a:ext cx="6462177" cy="3634975"/>
          </a:xfrm>
          <a:prstGeom prst="rect">
            <a:avLst/>
          </a:prstGeom>
          <a:noFill/>
          <a:ln>
            <a:noFill/>
          </a:ln>
        </p:spPr>
      </p:pic>
      <p:sp>
        <p:nvSpPr>
          <p:cNvPr id="267" name="Google Shape;267;p3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latin typeface="Pacifico"/>
                <a:ea typeface="Pacifico"/>
                <a:cs typeface="Pacifico"/>
                <a:sym typeface="Pacifico"/>
              </a:rPr>
              <a:t>Thank you for listening!</a:t>
            </a:r>
            <a:endParaRPr sz="4100">
              <a:latin typeface="Pacifico"/>
              <a:ea typeface="Pacifico"/>
              <a:cs typeface="Pacifico"/>
              <a:sym typeface="Pacifico"/>
            </a:endParaRPr>
          </a:p>
        </p:txBody>
      </p:sp>
      <p:pic>
        <p:nvPicPr>
          <p:cNvPr id="268" name="Google Shape;268;p38"/>
          <p:cNvPicPr preferRelativeResize="0"/>
          <p:nvPr/>
        </p:nvPicPr>
        <p:blipFill>
          <a:blip r:embed="rId4">
            <a:alphaModFix/>
          </a:blip>
          <a:stretch>
            <a:fillRect/>
          </a:stretch>
        </p:blipFill>
        <p:spPr>
          <a:xfrm>
            <a:off x="7103600" y="3177025"/>
            <a:ext cx="1752600" cy="1752600"/>
          </a:xfrm>
          <a:prstGeom prst="rect">
            <a:avLst/>
          </a:prstGeom>
          <a:noFill/>
          <a:ln>
            <a:noFill/>
          </a:ln>
        </p:spPr>
      </p:pic>
      <p:pic>
        <p:nvPicPr>
          <p:cNvPr id="269" name="Google Shape;269;p38"/>
          <p:cNvPicPr preferRelativeResize="0"/>
          <p:nvPr/>
        </p:nvPicPr>
        <p:blipFill>
          <a:blip r:embed="rId5">
            <a:alphaModFix/>
          </a:blip>
          <a:stretch>
            <a:fillRect/>
          </a:stretch>
        </p:blipFill>
        <p:spPr>
          <a:xfrm>
            <a:off x="152400" y="152400"/>
            <a:ext cx="1629550" cy="16295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75" name="Google Shape;27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100"/>
              <a:t>Barch, D. M., Burgess, G. C., Harms, M. P., Petersen, S. E., Schlaggar, B. L., Corbetta, M., ... &amp; Van Essen, D. C. (2013). Function in the human connectome: task-fMRI and individual differences in behavior. Neuroimage, 80, 169-189.</a:t>
            </a:r>
            <a:endParaRPr sz="1100"/>
          </a:p>
          <a:p>
            <a:pPr indent="-298450" lvl="0" marL="457200" rtl="0" algn="l">
              <a:lnSpc>
                <a:spcPct val="115000"/>
              </a:lnSpc>
              <a:spcBef>
                <a:spcPts val="0"/>
              </a:spcBef>
              <a:spcAft>
                <a:spcPts val="0"/>
              </a:spcAft>
              <a:buSzPts val="1100"/>
              <a:buChar char="●"/>
            </a:pPr>
            <a:r>
              <a:rPr lang="en" sz="1100"/>
              <a:t>Sampaio, A., Soares, J. M., Coutinho, J., Sousa, N., &amp; Gonçalves, Ó. F. (2014). The Big Five default brain: functional evidence. Brain Structure and Function, 219, 1913-1922.</a:t>
            </a:r>
            <a:endParaRPr sz="1100"/>
          </a:p>
          <a:p>
            <a:pPr indent="-298450" lvl="0" marL="457200" rtl="0" algn="l">
              <a:lnSpc>
                <a:spcPct val="115000"/>
              </a:lnSpc>
              <a:spcBef>
                <a:spcPts val="0"/>
              </a:spcBef>
              <a:spcAft>
                <a:spcPts val="0"/>
              </a:spcAft>
              <a:buSzPts val="1100"/>
              <a:buChar char="●"/>
            </a:pPr>
            <a:r>
              <a:rPr lang="en" sz="1100"/>
              <a:t>Gray, J. R., &amp; Braver, T. S. (2002). Personality predicts working-memory—related activation in the caudal anterior cingulate cortex. Cognitive, Affective, &amp; Behavioral Neuroscience, 2(1), 64-75</a:t>
            </a:r>
            <a:endParaRPr sz="1100"/>
          </a:p>
          <a:p>
            <a:pPr indent="-298450" lvl="0" marL="457200" rtl="0" algn="l">
              <a:lnSpc>
                <a:spcPct val="115000"/>
              </a:lnSpc>
              <a:spcBef>
                <a:spcPts val="0"/>
              </a:spcBef>
              <a:spcAft>
                <a:spcPts val="0"/>
              </a:spcAft>
              <a:buSzPts val="1100"/>
              <a:buChar char="●"/>
            </a:pPr>
            <a:r>
              <a:rPr lang="en" sz="1100"/>
              <a:t>DeYoung, C. G., Shamosh, N. A., Green, A. E., Braver, T. S., &amp; Gray, J. R. (2009). Intellect as distinct from Openness: differences revealed by fMRI of working memory. Journal of personality and social psychology, 97(5), 883.</a:t>
            </a:r>
            <a:endParaRPr sz="1100"/>
          </a:p>
          <a:p>
            <a:pPr indent="-298450" lvl="0" marL="457200" rtl="0" algn="l">
              <a:lnSpc>
                <a:spcPct val="115000"/>
              </a:lnSpc>
              <a:spcBef>
                <a:spcPts val="0"/>
              </a:spcBef>
              <a:spcAft>
                <a:spcPts val="0"/>
              </a:spcAft>
              <a:buSzPts val="1100"/>
              <a:buChar char="●"/>
            </a:pPr>
            <a:r>
              <a:rPr lang="en" sz="1100"/>
              <a:t>Waris, O., Soveri, A., Lukasik, K. M., Lehtonen, M., &amp; Laine, M. (2018). Working memory and the Big Five. Personality and Individual Differences, 130, 26-35.</a:t>
            </a:r>
            <a:endParaRPr sz="1100"/>
          </a:p>
          <a:p>
            <a:pPr indent="-298450" lvl="0" marL="457200" rtl="0" algn="l">
              <a:lnSpc>
                <a:spcPct val="115000"/>
              </a:lnSpc>
              <a:spcBef>
                <a:spcPts val="0"/>
              </a:spcBef>
              <a:spcAft>
                <a:spcPts val="0"/>
              </a:spcAft>
              <a:buSzPts val="1100"/>
              <a:buChar char="●"/>
            </a:pPr>
            <a:r>
              <a:rPr lang="en" sz="1100"/>
              <a:t>Öztekin, I., McElree, B., Staresina, B. P., &amp; Davachi, L. (2009). Working memory retrieval: contributions of the left prefrontal cortex, the left posterior parietal cortex, and the hippocampus. Journal of cognitive neuroscience, 21(3), 581-593.</a:t>
            </a:r>
            <a:endParaRPr sz="1100"/>
          </a:p>
          <a:p>
            <a:pPr indent="-298450" lvl="0" marL="457200" rtl="0" algn="l">
              <a:lnSpc>
                <a:spcPct val="115000"/>
              </a:lnSpc>
              <a:spcBef>
                <a:spcPts val="0"/>
              </a:spcBef>
              <a:spcAft>
                <a:spcPts val="0"/>
              </a:spcAft>
              <a:buSzPts val="1100"/>
              <a:buChar char="●"/>
            </a:pPr>
            <a:r>
              <a:rPr lang="en" sz="1100"/>
              <a:t>Curtis, C. E., &amp; D'Esposito, M. (2003). Persistent activity in the prefrontal cortex during working memory. Trends in cognitive sciences, 7(9), 415-423.</a:t>
            </a:r>
            <a:endParaRPr sz="1100"/>
          </a:p>
          <a:p>
            <a:pPr indent="0" lvl="0" marL="0" rtl="0" algn="l">
              <a:spcBef>
                <a:spcPts val="0"/>
              </a:spcBef>
              <a:spcAft>
                <a:spcPts val="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p:nvPr/>
        </p:nvSpPr>
        <p:spPr>
          <a:xfrm>
            <a:off x="334950" y="1406100"/>
            <a:ext cx="6720600" cy="783000"/>
          </a:xfrm>
          <a:prstGeom prst="wedgeRoundRectCallout">
            <a:avLst>
              <a:gd fmla="val -40797" name="adj1"/>
              <a:gd fmla="val 70156" name="adj2"/>
              <a:gd fmla="val 0" name="adj3"/>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Introduction</a:t>
            </a:r>
            <a:endParaRPr b="1"/>
          </a:p>
        </p:txBody>
      </p:sp>
      <p:sp>
        <p:nvSpPr>
          <p:cNvPr id="146" name="Google Shape;146;p26"/>
          <p:cNvSpPr txBox="1"/>
          <p:nvPr>
            <p:ph idx="1" type="body"/>
          </p:nvPr>
        </p:nvSpPr>
        <p:spPr>
          <a:xfrm>
            <a:off x="311700" y="1407800"/>
            <a:ext cx="6644700" cy="8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 there a correlation between </a:t>
            </a:r>
            <a:r>
              <a:rPr b="1" lang="en">
                <a:solidFill>
                  <a:schemeClr val="dk1"/>
                </a:solidFill>
              </a:rPr>
              <a:t>Personality traits</a:t>
            </a:r>
            <a:r>
              <a:rPr lang="en">
                <a:solidFill>
                  <a:schemeClr val="dk1"/>
                </a:solidFill>
              </a:rPr>
              <a:t> and </a:t>
            </a:r>
            <a:r>
              <a:rPr b="1" lang="en">
                <a:solidFill>
                  <a:schemeClr val="dk1"/>
                </a:solidFill>
              </a:rPr>
              <a:t>neural activity during the Working Memory task</a:t>
            </a:r>
            <a:r>
              <a:rPr lang="en">
                <a:solidFill>
                  <a:schemeClr val="dk1"/>
                </a:solidFill>
              </a:rPr>
              <a:t>? </a:t>
            </a:r>
            <a:endParaRPr>
              <a:solidFill>
                <a:schemeClr val="dk1"/>
              </a:solidFill>
            </a:endParaRPr>
          </a:p>
          <a:p>
            <a:pPr indent="0" lvl="0" marL="457200" rtl="0" algn="l">
              <a:spcBef>
                <a:spcPts val="0"/>
              </a:spcBef>
              <a:spcAft>
                <a:spcPts val="0"/>
              </a:spcAft>
              <a:buNone/>
            </a:pPr>
            <a:r>
              <a:t/>
            </a:r>
            <a:endParaRPr/>
          </a:p>
        </p:txBody>
      </p:sp>
      <p:pic>
        <p:nvPicPr>
          <p:cNvPr id="147" name="Google Shape;147;p26"/>
          <p:cNvPicPr preferRelativeResize="0"/>
          <p:nvPr/>
        </p:nvPicPr>
        <p:blipFill>
          <a:blip r:embed="rId3">
            <a:alphaModFix amt="48000"/>
          </a:blip>
          <a:stretch>
            <a:fillRect/>
          </a:stretch>
        </p:blipFill>
        <p:spPr>
          <a:xfrm>
            <a:off x="7306775" y="1687900"/>
            <a:ext cx="1590300" cy="1590300"/>
          </a:xfrm>
          <a:prstGeom prst="rect">
            <a:avLst/>
          </a:prstGeom>
          <a:noFill/>
          <a:ln>
            <a:noFill/>
          </a:ln>
        </p:spPr>
      </p:pic>
      <p:pic>
        <p:nvPicPr>
          <p:cNvPr id="148" name="Google Shape;148;p26"/>
          <p:cNvPicPr preferRelativeResize="0"/>
          <p:nvPr/>
        </p:nvPicPr>
        <p:blipFill>
          <a:blip r:embed="rId4">
            <a:alphaModFix amt="46000"/>
          </a:blip>
          <a:stretch>
            <a:fillRect/>
          </a:stretch>
        </p:blipFill>
        <p:spPr>
          <a:xfrm>
            <a:off x="6560800" y="3133200"/>
            <a:ext cx="1543200" cy="1543200"/>
          </a:xfrm>
          <a:prstGeom prst="rect">
            <a:avLst/>
          </a:prstGeom>
          <a:noFill/>
          <a:ln>
            <a:noFill/>
          </a:ln>
        </p:spPr>
      </p:pic>
      <p:sp>
        <p:nvSpPr>
          <p:cNvPr id="149" name="Google Shape;149;p26"/>
          <p:cNvSpPr txBox="1"/>
          <p:nvPr/>
        </p:nvSpPr>
        <p:spPr>
          <a:xfrm>
            <a:off x="311700" y="1015075"/>
            <a:ext cx="17277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BF9000"/>
                </a:solidFill>
              </a:rPr>
              <a:t>Research Question</a:t>
            </a:r>
            <a:endParaRPr b="1" sz="1300">
              <a:solidFill>
                <a:srgbClr val="BF9000"/>
              </a:solidFill>
            </a:endParaRPr>
          </a:p>
        </p:txBody>
      </p:sp>
      <p:sp>
        <p:nvSpPr>
          <p:cNvPr id="150" name="Google Shape;150;p26"/>
          <p:cNvSpPr txBox="1"/>
          <p:nvPr/>
        </p:nvSpPr>
        <p:spPr>
          <a:xfrm>
            <a:off x="698900" y="2314075"/>
            <a:ext cx="1810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2"/>
                </a:solidFill>
              </a:rPr>
              <a:t>Personality traits</a:t>
            </a:r>
            <a:endParaRPr sz="1100">
              <a:solidFill>
                <a:schemeClr val="dk2"/>
              </a:solidFill>
            </a:endParaRPr>
          </a:p>
        </p:txBody>
      </p:sp>
      <p:sp>
        <p:nvSpPr>
          <p:cNvPr id="151" name="Google Shape;151;p26"/>
          <p:cNvSpPr/>
          <p:nvPr/>
        </p:nvSpPr>
        <p:spPr>
          <a:xfrm>
            <a:off x="676575" y="2697175"/>
            <a:ext cx="1727700" cy="1758900"/>
          </a:xfrm>
          <a:prstGeom prst="ellipse">
            <a:avLst/>
          </a:prstGeom>
          <a:solidFill>
            <a:schemeClr val="lt1"/>
          </a:solidFill>
          <a:ln cap="flat" cmpd="sng" w="19050">
            <a:solidFill>
              <a:srgbClr val="999999"/>
            </a:solidFill>
            <a:prstDash val="solid"/>
            <a:round/>
            <a:headEnd len="sm" w="sm" type="none"/>
            <a:tailEnd len="sm" w="sm" type="none"/>
          </a:ln>
          <a:effectLst>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26"/>
          <p:cNvPicPr preferRelativeResize="0"/>
          <p:nvPr/>
        </p:nvPicPr>
        <p:blipFill>
          <a:blip r:embed="rId5">
            <a:alphaModFix amt="17000"/>
          </a:blip>
          <a:stretch>
            <a:fillRect/>
          </a:stretch>
        </p:blipFill>
        <p:spPr>
          <a:xfrm>
            <a:off x="628325" y="2624350"/>
            <a:ext cx="1810200" cy="1810200"/>
          </a:xfrm>
          <a:prstGeom prst="rect">
            <a:avLst/>
          </a:prstGeom>
          <a:noFill/>
          <a:ln>
            <a:noFill/>
          </a:ln>
        </p:spPr>
      </p:pic>
      <p:sp>
        <p:nvSpPr>
          <p:cNvPr id="153" name="Google Shape;153;p26"/>
          <p:cNvSpPr/>
          <p:nvPr/>
        </p:nvSpPr>
        <p:spPr>
          <a:xfrm>
            <a:off x="4457638" y="2697175"/>
            <a:ext cx="1727700" cy="1758900"/>
          </a:xfrm>
          <a:prstGeom prst="ellipse">
            <a:avLst/>
          </a:prstGeom>
          <a:solidFill>
            <a:schemeClr val="lt1"/>
          </a:solidFill>
          <a:ln cap="flat" cmpd="sng" w="19050">
            <a:solidFill>
              <a:srgbClr val="999999"/>
            </a:solidFill>
            <a:prstDash val="solid"/>
            <a:round/>
            <a:headEnd len="sm" w="sm" type="none"/>
            <a:tailEnd len="sm" w="sm" type="none"/>
          </a:ln>
          <a:effectLst>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txBox="1"/>
          <p:nvPr/>
        </p:nvSpPr>
        <p:spPr>
          <a:xfrm>
            <a:off x="4477863" y="2307538"/>
            <a:ext cx="1727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0470BC"/>
                </a:solidFill>
              </a:rPr>
              <a:t>Working Memory</a:t>
            </a:r>
            <a:endParaRPr sz="1100">
              <a:solidFill>
                <a:srgbClr val="0470BC"/>
              </a:solidFill>
            </a:endParaRPr>
          </a:p>
        </p:txBody>
      </p:sp>
      <p:pic>
        <p:nvPicPr>
          <p:cNvPr id="155" name="Google Shape;155;p26"/>
          <p:cNvPicPr preferRelativeResize="0"/>
          <p:nvPr/>
        </p:nvPicPr>
        <p:blipFill>
          <a:blip r:embed="rId6">
            <a:alphaModFix amt="22000"/>
          </a:blip>
          <a:stretch>
            <a:fillRect/>
          </a:stretch>
        </p:blipFill>
        <p:spPr>
          <a:xfrm>
            <a:off x="2945299" y="3087775"/>
            <a:ext cx="977677" cy="977700"/>
          </a:xfrm>
          <a:prstGeom prst="rect">
            <a:avLst/>
          </a:prstGeom>
          <a:noFill/>
          <a:ln cap="flat" cmpd="sng" w="19050">
            <a:solidFill>
              <a:schemeClr val="lt1"/>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56" name="Google Shape;156;p26"/>
          <p:cNvPicPr preferRelativeResize="0"/>
          <p:nvPr/>
        </p:nvPicPr>
        <p:blipFill>
          <a:blip r:embed="rId7">
            <a:alphaModFix amt="27000"/>
          </a:blip>
          <a:stretch>
            <a:fillRect/>
          </a:stretch>
        </p:blipFill>
        <p:spPr>
          <a:xfrm rot="2700081">
            <a:off x="2515899" y="3424312"/>
            <a:ext cx="383526" cy="383526"/>
          </a:xfrm>
          <a:prstGeom prst="rect">
            <a:avLst/>
          </a:prstGeom>
          <a:noFill/>
          <a:ln cap="flat" cmpd="sng" w="19050">
            <a:solidFill>
              <a:schemeClr val="lt1"/>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57" name="Google Shape;157;p26"/>
          <p:cNvPicPr preferRelativeResize="0"/>
          <p:nvPr/>
        </p:nvPicPr>
        <p:blipFill>
          <a:blip r:embed="rId7">
            <a:alphaModFix amt="27000"/>
          </a:blip>
          <a:stretch>
            <a:fillRect/>
          </a:stretch>
        </p:blipFill>
        <p:spPr>
          <a:xfrm rot="2700081">
            <a:off x="3923724" y="3424312"/>
            <a:ext cx="383526" cy="383526"/>
          </a:xfrm>
          <a:prstGeom prst="rect">
            <a:avLst/>
          </a:prstGeom>
          <a:noFill/>
          <a:ln cap="flat" cmpd="sng" w="19050">
            <a:solidFill>
              <a:schemeClr val="lt1"/>
            </a:solidFill>
            <a:prstDash val="solid"/>
            <a:round/>
            <a:headEnd len="sm" w="sm" type="none"/>
            <a:tailEnd len="sm" w="sm" type="none"/>
          </a:ln>
          <a:effectLst>
            <a:reflection blurRad="0" dir="5400000" dist="38100" endA="0" endPos="30000" fadeDir="5400012" kx="0" rotWithShape="0" algn="bl" stA="0" stPos="0" sy="-100000" ky="0"/>
          </a:effectLst>
        </p:spPr>
      </p:pic>
      <p:sp>
        <p:nvSpPr>
          <p:cNvPr id="158" name="Google Shape;158;p26"/>
          <p:cNvSpPr txBox="1"/>
          <p:nvPr/>
        </p:nvSpPr>
        <p:spPr>
          <a:xfrm>
            <a:off x="1300875" y="2577475"/>
            <a:ext cx="4791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AD9A"/>
                </a:solidFill>
              </a:rPr>
              <a:t>O</a:t>
            </a:r>
            <a:endParaRPr b="1" sz="2900">
              <a:solidFill>
                <a:srgbClr val="00AD9A"/>
              </a:solidFill>
            </a:endParaRPr>
          </a:p>
        </p:txBody>
      </p:sp>
      <p:sp>
        <p:nvSpPr>
          <p:cNvPr id="159" name="Google Shape;159;p26"/>
          <p:cNvSpPr txBox="1"/>
          <p:nvPr/>
        </p:nvSpPr>
        <p:spPr>
          <a:xfrm>
            <a:off x="1925175" y="3004563"/>
            <a:ext cx="4791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AD9A"/>
                </a:solidFill>
              </a:rPr>
              <a:t>N</a:t>
            </a:r>
            <a:endParaRPr b="1" sz="2900">
              <a:solidFill>
                <a:srgbClr val="00AD9A"/>
              </a:solidFill>
            </a:endParaRPr>
          </a:p>
        </p:txBody>
      </p:sp>
      <p:sp>
        <p:nvSpPr>
          <p:cNvPr id="160" name="Google Shape;160;p26"/>
          <p:cNvSpPr txBox="1"/>
          <p:nvPr/>
        </p:nvSpPr>
        <p:spPr>
          <a:xfrm>
            <a:off x="1694100" y="3815475"/>
            <a:ext cx="4791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AD9A"/>
                </a:solidFill>
              </a:rPr>
              <a:t>A</a:t>
            </a:r>
            <a:endParaRPr b="1" sz="2900">
              <a:solidFill>
                <a:srgbClr val="00AD9A"/>
              </a:solidFill>
            </a:endParaRPr>
          </a:p>
        </p:txBody>
      </p:sp>
      <p:sp>
        <p:nvSpPr>
          <p:cNvPr id="161" name="Google Shape;161;p26"/>
          <p:cNvSpPr txBox="1"/>
          <p:nvPr/>
        </p:nvSpPr>
        <p:spPr>
          <a:xfrm>
            <a:off x="896750" y="3815475"/>
            <a:ext cx="4791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AD9A"/>
                </a:solidFill>
              </a:rPr>
              <a:t>E</a:t>
            </a:r>
            <a:endParaRPr b="1" sz="2900">
              <a:solidFill>
                <a:srgbClr val="00AD9A"/>
              </a:solidFill>
            </a:endParaRPr>
          </a:p>
        </p:txBody>
      </p:sp>
      <p:sp>
        <p:nvSpPr>
          <p:cNvPr id="162" name="Google Shape;162;p26"/>
          <p:cNvSpPr txBox="1"/>
          <p:nvPr/>
        </p:nvSpPr>
        <p:spPr>
          <a:xfrm>
            <a:off x="676575" y="3074250"/>
            <a:ext cx="4791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AD9A"/>
                </a:solidFill>
              </a:rPr>
              <a:t>C</a:t>
            </a:r>
            <a:endParaRPr b="1" sz="2900">
              <a:solidFill>
                <a:srgbClr val="00AD9A"/>
              </a:solidFill>
            </a:endParaRPr>
          </a:p>
        </p:txBody>
      </p:sp>
      <p:sp>
        <p:nvSpPr>
          <p:cNvPr id="163" name="Google Shape;163;p26"/>
          <p:cNvSpPr txBox="1"/>
          <p:nvPr/>
        </p:nvSpPr>
        <p:spPr>
          <a:xfrm>
            <a:off x="1084775" y="3278200"/>
            <a:ext cx="15432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666666"/>
                </a:solidFill>
              </a:rPr>
              <a:t>Big5</a:t>
            </a:r>
            <a:endParaRPr b="1" sz="2700">
              <a:solidFill>
                <a:srgbClr val="666666"/>
              </a:solidFill>
            </a:endParaRPr>
          </a:p>
        </p:txBody>
      </p:sp>
      <p:pic>
        <p:nvPicPr>
          <p:cNvPr id="164" name="Google Shape;164;p26"/>
          <p:cNvPicPr preferRelativeResize="0"/>
          <p:nvPr/>
        </p:nvPicPr>
        <p:blipFill>
          <a:blip r:embed="rId8">
            <a:alphaModFix amt="49000"/>
          </a:blip>
          <a:stretch>
            <a:fillRect/>
          </a:stretch>
        </p:blipFill>
        <p:spPr>
          <a:xfrm>
            <a:off x="4949700" y="2841463"/>
            <a:ext cx="743575" cy="703124"/>
          </a:xfrm>
          <a:prstGeom prst="rect">
            <a:avLst/>
          </a:prstGeom>
          <a:noFill/>
          <a:ln cap="flat" cmpd="sng" w="19050">
            <a:solidFill>
              <a:schemeClr val="lt1"/>
            </a:solidFill>
            <a:prstDash val="solid"/>
            <a:round/>
            <a:headEnd len="sm" w="sm" type="none"/>
            <a:tailEnd len="sm" w="sm" type="none"/>
          </a:ln>
        </p:spPr>
      </p:pic>
      <p:pic>
        <p:nvPicPr>
          <p:cNvPr id="165" name="Google Shape;165;p26"/>
          <p:cNvPicPr preferRelativeResize="0"/>
          <p:nvPr/>
        </p:nvPicPr>
        <p:blipFill>
          <a:blip r:embed="rId9">
            <a:alphaModFix amt="47000"/>
          </a:blip>
          <a:stretch>
            <a:fillRect/>
          </a:stretch>
        </p:blipFill>
        <p:spPr>
          <a:xfrm>
            <a:off x="4990150" y="3614850"/>
            <a:ext cx="703124" cy="703124"/>
          </a:xfrm>
          <a:prstGeom prst="rect">
            <a:avLst/>
          </a:prstGeom>
          <a:noFill/>
          <a:ln cap="flat" cmpd="sng" w="19050">
            <a:solidFill>
              <a:schemeClr val="lt1"/>
            </a:solidFill>
            <a:prstDash val="solid"/>
            <a:round/>
            <a:headEnd len="sm" w="sm" type="none"/>
            <a:tailEnd len="sm" w="sm" type="none"/>
          </a:ln>
          <a:effectLst>
            <a:reflection blurRad="0" dir="5400000" dist="38100" endA="0" endPos="30000" fadeDir="5400012" kx="0" rotWithShape="0" algn="bl" stA="0" stPos="0" sy="-100000" ky="0"/>
          </a:effectLst>
        </p:spPr>
      </p:pic>
      <p:sp>
        <p:nvSpPr>
          <p:cNvPr id="166" name="Google Shape;166;p26"/>
          <p:cNvSpPr txBox="1"/>
          <p:nvPr/>
        </p:nvSpPr>
        <p:spPr>
          <a:xfrm>
            <a:off x="5437288" y="3431575"/>
            <a:ext cx="8481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2-back</a:t>
            </a:r>
            <a:r>
              <a:rPr lang="en"/>
              <a:t>	</a:t>
            </a:r>
            <a:endParaRPr/>
          </a:p>
        </p:txBody>
      </p:sp>
      <p:sp>
        <p:nvSpPr>
          <p:cNvPr id="167" name="Google Shape;167;p26"/>
          <p:cNvSpPr txBox="1"/>
          <p:nvPr/>
        </p:nvSpPr>
        <p:spPr>
          <a:xfrm>
            <a:off x="4429738" y="3431575"/>
            <a:ext cx="8058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0</a:t>
            </a:r>
            <a:r>
              <a:rPr b="1" lang="en">
                <a:solidFill>
                  <a:srgbClr val="434343"/>
                </a:solidFill>
              </a:rPr>
              <a:t>-back	</a:t>
            </a:r>
            <a:endParaRPr b="1">
              <a:solidFill>
                <a:srgbClr val="434343"/>
              </a:solidFill>
            </a:endParaRPr>
          </a:p>
        </p:txBody>
      </p:sp>
      <p:sp>
        <p:nvSpPr>
          <p:cNvPr id="168" name="Google Shape;168;p26"/>
          <p:cNvSpPr txBox="1"/>
          <p:nvPr/>
        </p:nvSpPr>
        <p:spPr>
          <a:xfrm>
            <a:off x="2702050" y="2697175"/>
            <a:ext cx="1727700" cy="415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FF7676"/>
                </a:solidFill>
              </a:rPr>
              <a:t>Neural Signals</a:t>
            </a:r>
            <a:endParaRPr sz="1100">
              <a:solidFill>
                <a:srgbClr val="FF767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7"/>
          <p:cNvPicPr preferRelativeResize="0"/>
          <p:nvPr/>
        </p:nvPicPr>
        <p:blipFill>
          <a:blip r:embed="rId3">
            <a:alphaModFix amt="17000"/>
          </a:blip>
          <a:stretch>
            <a:fillRect/>
          </a:stretch>
        </p:blipFill>
        <p:spPr>
          <a:xfrm>
            <a:off x="4399598" y="40100"/>
            <a:ext cx="6462177" cy="3634975"/>
          </a:xfrm>
          <a:prstGeom prst="rect">
            <a:avLst/>
          </a:prstGeom>
          <a:noFill/>
          <a:ln>
            <a:noFill/>
          </a:ln>
        </p:spPr>
      </p:pic>
      <p:sp>
        <p:nvSpPr>
          <p:cNvPr id="174" name="Google Shape;17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Background Literature</a:t>
            </a:r>
            <a:endParaRPr b="1"/>
          </a:p>
        </p:txBody>
      </p:sp>
      <p:sp>
        <p:nvSpPr>
          <p:cNvPr id="175" name="Google Shape;175;p27"/>
          <p:cNvSpPr txBox="1"/>
          <p:nvPr>
            <p:ph idx="1" type="body"/>
          </p:nvPr>
        </p:nvSpPr>
        <p:spPr>
          <a:xfrm>
            <a:off x="210550" y="921350"/>
            <a:ext cx="8119800" cy="3416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Neural correlates of the Big 5 Personality traits and the default mode network (DMN) were explored in previous studies</a:t>
            </a:r>
            <a:r>
              <a:rPr lang="en" sz="1400"/>
              <a:t> [1]</a:t>
            </a:r>
            <a:endParaRPr sz="1400"/>
          </a:p>
          <a:p>
            <a:pPr indent="-317500" lvl="0" marL="457200" rtl="0" algn="just">
              <a:spcBef>
                <a:spcPts val="0"/>
              </a:spcBef>
              <a:spcAft>
                <a:spcPts val="0"/>
              </a:spcAft>
              <a:buSzPts val="1400"/>
              <a:buChar char="-"/>
            </a:pPr>
            <a:r>
              <a:rPr lang="en" sz="1400"/>
              <a:t>Relation between </a:t>
            </a:r>
            <a:r>
              <a:rPr lang="en" sz="1400"/>
              <a:t>behavior approach sensitivity (BAS)</a:t>
            </a:r>
            <a:r>
              <a:rPr lang="en" sz="1400"/>
              <a:t> &amp; behavior inhibition sensitivity (BIS) and</a:t>
            </a:r>
            <a:r>
              <a:rPr lang="en" sz="1400"/>
              <a:t> Working Memory task was revealed by the neural activity in the caudal anterior cingulate cortex (ACC). [2]</a:t>
            </a:r>
            <a:endParaRPr sz="1400"/>
          </a:p>
          <a:p>
            <a:pPr indent="-317500" lvl="0" marL="457200" rtl="0" algn="just">
              <a:spcBef>
                <a:spcPts val="0"/>
              </a:spcBef>
              <a:spcAft>
                <a:spcPts val="0"/>
              </a:spcAft>
              <a:buSzPts val="1400"/>
              <a:buChar char="-"/>
            </a:pPr>
            <a:r>
              <a:rPr lang="en" sz="1400"/>
              <a:t>However, several researches failed to find a </a:t>
            </a:r>
            <a:r>
              <a:rPr lang="en" sz="1400"/>
              <a:t>robust association between them, while Conscientiousness and Openness showed a negative relation with only n-back task [3-4]</a:t>
            </a:r>
            <a:endParaRPr sz="1400"/>
          </a:p>
          <a:p>
            <a:pPr indent="-317500" lvl="0" marL="457200" rtl="0" algn="just">
              <a:spcBef>
                <a:spcPts val="0"/>
              </a:spcBef>
              <a:spcAft>
                <a:spcPts val="0"/>
              </a:spcAft>
              <a:buSzPts val="1400"/>
              <a:buChar char="-"/>
            </a:pPr>
            <a:r>
              <a:rPr lang="en" sz="1400"/>
              <a:t>Posterior parietal and prefrontal cortex showed significant activity during Working memory task [5-6]</a:t>
            </a:r>
            <a:endParaRPr sz="1400"/>
          </a:p>
          <a:p>
            <a:pPr indent="-317500" lvl="0" marL="457200" rtl="0" algn="just">
              <a:spcBef>
                <a:spcPts val="0"/>
              </a:spcBef>
              <a:spcAft>
                <a:spcPts val="0"/>
              </a:spcAft>
              <a:buSzPts val="1400"/>
              <a:buChar char="-"/>
            </a:pPr>
            <a:r>
              <a:rPr b="1" lang="en" sz="1400">
                <a:solidFill>
                  <a:srgbClr val="FF0000"/>
                </a:solidFill>
              </a:rPr>
              <a:t>Hypothesis: </a:t>
            </a:r>
            <a:r>
              <a:rPr b="1" lang="en" sz="1400">
                <a:solidFill>
                  <a:srgbClr val="666666"/>
                </a:solidFill>
              </a:rPr>
              <a:t>Higher Neu</a:t>
            </a:r>
            <a:r>
              <a:rPr b="1" lang="en" sz="1400"/>
              <a:t>roticism is related to distinctive neural activity during Working Memory task (especially in the ACC, posterior parietal, and prefrontal cortex)</a:t>
            </a:r>
            <a:endParaRPr sz="1700"/>
          </a:p>
        </p:txBody>
      </p:sp>
      <p:sp>
        <p:nvSpPr>
          <p:cNvPr id="176" name="Google Shape;176;p27"/>
          <p:cNvSpPr txBox="1"/>
          <p:nvPr/>
        </p:nvSpPr>
        <p:spPr>
          <a:xfrm>
            <a:off x="0" y="3814375"/>
            <a:ext cx="9144000" cy="1631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600"/>
              </a:spcBef>
              <a:spcAft>
                <a:spcPts val="0"/>
              </a:spcAft>
              <a:buNone/>
            </a:pPr>
            <a:r>
              <a:rPr lang="en" sz="600">
                <a:solidFill>
                  <a:srgbClr val="434343"/>
                </a:solidFill>
                <a:highlight>
                  <a:srgbClr val="FFFFFF"/>
                </a:highlight>
              </a:rPr>
              <a:t>[1] Sampaio, A., Soares, J. M., Coutinho, J., Sousa, N., &amp; Gonçalves, Ó. F. (2014). The Big Five default brain: functional evidence. Brain Structure and Function, 219, 1913-1922.</a:t>
            </a:r>
            <a:endParaRPr sz="600">
              <a:solidFill>
                <a:srgbClr val="434343"/>
              </a:solidFill>
              <a:highlight>
                <a:srgbClr val="FFFFFF"/>
              </a:highlight>
            </a:endParaRPr>
          </a:p>
          <a:p>
            <a:pPr indent="0" lvl="0" marL="0" rtl="0" algn="just">
              <a:lnSpc>
                <a:spcPct val="100000"/>
              </a:lnSpc>
              <a:spcBef>
                <a:spcPts val="600"/>
              </a:spcBef>
              <a:spcAft>
                <a:spcPts val="0"/>
              </a:spcAft>
              <a:buNone/>
            </a:pPr>
            <a:r>
              <a:rPr lang="en" sz="600">
                <a:solidFill>
                  <a:srgbClr val="434343"/>
                </a:solidFill>
                <a:highlight>
                  <a:srgbClr val="FFFFFF"/>
                </a:highlight>
              </a:rPr>
              <a:t>[2] </a:t>
            </a:r>
            <a:r>
              <a:rPr lang="en" sz="600">
                <a:solidFill>
                  <a:srgbClr val="434343"/>
                </a:solidFill>
                <a:highlight>
                  <a:srgbClr val="FFFFFF"/>
                </a:highlight>
              </a:rPr>
              <a:t>Gray, J. R., &amp; Braver, T. S. (2002). Personality predicts working-memory—related activation in the caudal anterior cingulate cortex. Cognitive, Affective, &amp; Behavioral Neuroscience, 2(1), 64-75</a:t>
            </a:r>
            <a:endParaRPr sz="600">
              <a:solidFill>
                <a:srgbClr val="434343"/>
              </a:solidFill>
              <a:highlight>
                <a:srgbClr val="FFFFFF"/>
              </a:highlight>
            </a:endParaRPr>
          </a:p>
          <a:p>
            <a:pPr indent="0" lvl="0" marL="0" rtl="0" algn="just">
              <a:lnSpc>
                <a:spcPct val="100000"/>
              </a:lnSpc>
              <a:spcBef>
                <a:spcPts val="600"/>
              </a:spcBef>
              <a:spcAft>
                <a:spcPts val="0"/>
              </a:spcAft>
              <a:buNone/>
            </a:pPr>
            <a:r>
              <a:rPr lang="en" sz="600">
                <a:solidFill>
                  <a:srgbClr val="434343"/>
                </a:solidFill>
                <a:highlight>
                  <a:srgbClr val="FFFFFF"/>
                </a:highlight>
              </a:rPr>
              <a:t>[3] DeYoung, C. G., Shamosh, N. A., Green, A. E., Braver, T. S., &amp; Gray, J. R. (2009). Intellect as distinct from Openness: differences revealed by fMRI of working memory. Journal of personality and social psychology, 97(5), 883.</a:t>
            </a:r>
            <a:endParaRPr sz="600">
              <a:solidFill>
                <a:srgbClr val="434343"/>
              </a:solidFill>
              <a:highlight>
                <a:srgbClr val="FFFFFF"/>
              </a:highlight>
            </a:endParaRPr>
          </a:p>
          <a:p>
            <a:pPr indent="0" lvl="0" marL="0" rtl="0" algn="just">
              <a:lnSpc>
                <a:spcPct val="100000"/>
              </a:lnSpc>
              <a:spcBef>
                <a:spcPts val="600"/>
              </a:spcBef>
              <a:spcAft>
                <a:spcPts val="0"/>
              </a:spcAft>
              <a:buNone/>
            </a:pPr>
            <a:r>
              <a:rPr lang="en" sz="600">
                <a:solidFill>
                  <a:srgbClr val="434343"/>
                </a:solidFill>
                <a:highlight>
                  <a:srgbClr val="FFFFFF"/>
                </a:highlight>
              </a:rPr>
              <a:t>[4] Waris, O., Soveri, A., Lukasik, K. M., Lehtonen, M., &amp; Laine, M. (2018). Working memory and the Big Five. Personality and Individual Differences, 130, 26-35.</a:t>
            </a:r>
            <a:endParaRPr sz="600">
              <a:solidFill>
                <a:srgbClr val="434343"/>
              </a:solidFill>
              <a:highlight>
                <a:srgbClr val="FFFFFF"/>
              </a:highlight>
            </a:endParaRPr>
          </a:p>
          <a:p>
            <a:pPr indent="0" lvl="0" marL="0" rtl="0" algn="just">
              <a:lnSpc>
                <a:spcPct val="100000"/>
              </a:lnSpc>
              <a:spcBef>
                <a:spcPts val="600"/>
              </a:spcBef>
              <a:spcAft>
                <a:spcPts val="0"/>
              </a:spcAft>
              <a:buNone/>
            </a:pPr>
            <a:r>
              <a:rPr lang="en" sz="600">
                <a:solidFill>
                  <a:srgbClr val="434343"/>
                </a:solidFill>
              </a:rPr>
              <a:t>[5] Öztekin, I., McElree, B., Staresina, B. P., &amp; Davachi, L. (2009). Working memory retrieval: contributions of the left prefrontal cortex, the left posterior parietal cortex, and the hippocampus. Journal of cognitive neuroscience, 21(3), 581-593.</a:t>
            </a:r>
            <a:endParaRPr sz="600">
              <a:solidFill>
                <a:srgbClr val="434343"/>
              </a:solidFill>
            </a:endParaRPr>
          </a:p>
          <a:p>
            <a:pPr indent="0" lvl="0" marL="0" rtl="0" algn="just">
              <a:lnSpc>
                <a:spcPct val="100000"/>
              </a:lnSpc>
              <a:spcBef>
                <a:spcPts val="600"/>
              </a:spcBef>
              <a:spcAft>
                <a:spcPts val="0"/>
              </a:spcAft>
              <a:buNone/>
            </a:pPr>
            <a:r>
              <a:rPr lang="en" sz="600">
                <a:solidFill>
                  <a:srgbClr val="434343"/>
                </a:solidFill>
              </a:rPr>
              <a:t>[6] Curtis, C. E., &amp; D'Esposito, M. (2003). Persistent activity in the prefrontal cortex during working memory. Trends in cognitive sciences, 7(9), 415-423.</a:t>
            </a:r>
            <a:endParaRPr sz="600">
              <a:solidFill>
                <a:srgbClr val="434343"/>
              </a:solidFill>
            </a:endParaRPr>
          </a:p>
        </p:txBody>
      </p:sp>
      <p:cxnSp>
        <p:nvCxnSpPr>
          <p:cNvPr id="177" name="Google Shape;177;p27"/>
          <p:cNvCxnSpPr/>
          <p:nvPr/>
        </p:nvCxnSpPr>
        <p:spPr>
          <a:xfrm flipH="1" rot="10800000">
            <a:off x="78600" y="3879350"/>
            <a:ext cx="8986800" cy="144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8"/>
          <p:cNvPicPr preferRelativeResize="0"/>
          <p:nvPr/>
        </p:nvPicPr>
        <p:blipFill>
          <a:blip r:embed="rId3">
            <a:alphaModFix amt="17000"/>
          </a:blip>
          <a:stretch>
            <a:fillRect/>
          </a:stretch>
        </p:blipFill>
        <p:spPr>
          <a:xfrm>
            <a:off x="4399598" y="40100"/>
            <a:ext cx="6462177" cy="3634975"/>
          </a:xfrm>
          <a:prstGeom prst="rect">
            <a:avLst/>
          </a:prstGeom>
          <a:noFill/>
          <a:ln>
            <a:noFill/>
          </a:ln>
        </p:spPr>
      </p:pic>
      <p:sp>
        <p:nvSpPr>
          <p:cNvPr id="183" name="Google Shape;18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Dataset </a:t>
            </a:r>
            <a:endParaRPr b="1"/>
          </a:p>
        </p:txBody>
      </p:sp>
      <p:sp>
        <p:nvSpPr>
          <p:cNvPr id="184" name="Google Shape;184;p28"/>
          <p:cNvSpPr txBox="1"/>
          <p:nvPr>
            <p:ph idx="1" type="body"/>
          </p:nvPr>
        </p:nvSpPr>
        <p:spPr>
          <a:xfrm>
            <a:off x="451675" y="1131325"/>
            <a:ext cx="84159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For our analysis we chose the </a:t>
            </a:r>
            <a:r>
              <a:rPr b="1" lang="en"/>
              <a:t>Task fMRI</a:t>
            </a:r>
            <a:r>
              <a:rPr lang="en"/>
              <a:t> </a:t>
            </a:r>
            <a:r>
              <a:rPr b="1" lang="en"/>
              <a:t>HCP 2021 </a:t>
            </a:r>
            <a:r>
              <a:rPr lang="en"/>
              <a:t>+ </a:t>
            </a:r>
            <a:r>
              <a:rPr b="1" lang="en"/>
              <a:t>behavior dataset</a:t>
            </a:r>
            <a:endParaRPr b="1"/>
          </a:p>
          <a:p>
            <a:pPr indent="-317500" lvl="1" marL="914400" rtl="0" algn="l">
              <a:lnSpc>
                <a:spcPct val="115000"/>
              </a:lnSpc>
              <a:spcBef>
                <a:spcPts val="0"/>
              </a:spcBef>
              <a:spcAft>
                <a:spcPts val="0"/>
              </a:spcAft>
              <a:buSzPts val="1400"/>
              <a:buChar char="-"/>
            </a:pPr>
            <a:r>
              <a:rPr lang="en"/>
              <a:t>the data is already preprocessed and averaged across voxels to make brain regions</a:t>
            </a:r>
            <a:endParaRPr/>
          </a:p>
          <a:p>
            <a:pPr indent="-317500" lvl="1" marL="914400" rtl="0" algn="l">
              <a:lnSpc>
                <a:spcPct val="200000"/>
              </a:lnSpc>
              <a:spcBef>
                <a:spcPts val="0"/>
              </a:spcBef>
              <a:spcAft>
                <a:spcPts val="0"/>
              </a:spcAft>
              <a:buSzPts val="1400"/>
              <a:buChar char="-"/>
            </a:pPr>
            <a:r>
              <a:rPr lang="en"/>
              <a:t>100 subjects</a:t>
            </a:r>
            <a:endParaRPr/>
          </a:p>
          <a:p>
            <a:pPr indent="-342900" lvl="0" marL="457200" rtl="0" algn="l">
              <a:spcBef>
                <a:spcPts val="0"/>
              </a:spcBef>
              <a:spcAft>
                <a:spcPts val="0"/>
              </a:spcAft>
              <a:buSzPts val="1800"/>
              <a:buChar char="-"/>
            </a:pPr>
            <a:r>
              <a:rPr lang="en"/>
              <a:t>We are interested in the</a:t>
            </a:r>
            <a:r>
              <a:rPr lang="en"/>
              <a:t> working memory and personality data</a:t>
            </a:r>
            <a:endParaRPr/>
          </a:p>
          <a:p>
            <a:pPr indent="-317500" lvl="1" marL="914400" rtl="0" algn="l">
              <a:spcBef>
                <a:spcPts val="0"/>
              </a:spcBef>
              <a:spcAft>
                <a:spcPts val="0"/>
              </a:spcAft>
              <a:buSzPts val="1400"/>
              <a:buChar char="-"/>
            </a:pPr>
            <a:r>
              <a:rPr lang="en"/>
              <a:t>Working Memory (WM): </a:t>
            </a:r>
            <a:endParaRPr/>
          </a:p>
          <a:p>
            <a:pPr indent="-317500" lvl="2" marL="1371600" rtl="0" algn="l">
              <a:spcBef>
                <a:spcPts val="0"/>
              </a:spcBef>
              <a:spcAft>
                <a:spcPts val="0"/>
              </a:spcAft>
              <a:buSzPts val="1400"/>
              <a:buChar char="-"/>
            </a:pPr>
            <a:r>
              <a:rPr lang="en"/>
              <a:t>Task fMRI</a:t>
            </a:r>
            <a:endParaRPr/>
          </a:p>
          <a:p>
            <a:pPr indent="-317500" lvl="2" marL="1371600" rtl="0" algn="l">
              <a:lnSpc>
                <a:spcPct val="150000"/>
              </a:lnSpc>
              <a:spcBef>
                <a:spcPts val="0"/>
              </a:spcBef>
              <a:spcAft>
                <a:spcPts val="0"/>
              </a:spcAft>
              <a:buSzPts val="1400"/>
              <a:buChar char="-"/>
            </a:pPr>
            <a:r>
              <a:rPr lang="en"/>
              <a:t>0-back and 2-back task with 4 different visual stimuli </a:t>
            </a:r>
            <a:r>
              <a:rPr lang="en"/>
              <a:t>(bodies, faces, places, tools)</a:t>
            </a:r>
            <a:endParaRPr/>
          </a:p>
          <a:p>
            <a:pPr indent="-317500" lvl="1" marL="914400" rtl="0" algn="l">
              <a:spcBef>
                <a:spcPts val="0"/>
              </a:spcBef>
              <a:spcAft>
                <a:spcPts val="0"/>
              </a:spcAft>
              <a:buSzPts val="1400"/>
              <a:buChar char="-"/>
            </a:pPr>
            <a:r>
              <a:rPr lang="en"/>
              <a:t>Personality: Big Five Personality Traits</a:t>
            </a:r>
            <a:endParaRPr/>
          </a:p>
          <a:p>
            <a:pPr indent="-317500" lvl="2" marL="1371600" rtl="0" algn="l">
              <a:spcBef>
                <a:spcPts val="0"/>
              </a:spcBef>
              <a:spcAft>
                <a:spcPts val="0"/>
              </a:spcAft>
              <a:buSzPts val="1400"/>
              <a:buChar char="-"/>
            </a:pPr>
            <a:r>
              <a:rPr lang="en"/>
              <a:t>(Agreeableness, Openness, </a:t>
            </a:r>
            <a:r>
              <a:rPr lang="en"/>
              <a:t>Conscientiousness</a:t>
            </a:r>
            <a:r>
              <a:rPr lang="en"/>
              <a:t>, Extroversion, </a:t>
            </a:r>
            <a:r>
              <a:rPr lang="en"/>
              <a:t>Neuroticism</a:t>
            </a:r>
            <a:r>
              <a:rPr lang="en"/>
              <a:t>) </a:t>
            </a:r>
            <a:endParaRPr/>
          </a:p>
          <a:p>
            <a:pPr indent="-317500" lvl="2" marL="1371600" rtl="0" algn="l">
              <a:spcBef>
                <a:spcPts val="0"/>
              </a:spcBef>
              <a:spcAft>
                <a:spcPts val="0"/>
              </a:spcAft>
              <a:buSzPts val="1400"/>
              <a:buChar char="-"/>
            </a:pPr>
            <a:r>
              <a:rPr lang="en"/>
              <a:t>Numeral, from 0-50, discrete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Personality Trait Clustering</a:t>
            </a:r>
            <a:endParaRPr b="1"/>
          </a:p>
        </p:txBody>
      </p:sp>
      <p:sp>
        <p:nvSpPr>
          <p:cNvPr id="190" name="Google Shape;190;p29"/>
          <p:cNvSpPr txBox="1"/>
          <p:nvPr>
            <p:ph idx="1" type="body"/>
          </p:nvPr>
        </p:nvSpPr>
        <p:spPr>
          <a:xfrm>
            <a:off x="311700" y="1017725"/>
            <a:ext cx="5218200" cy="3416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a:t>We tried different approaches (PCA, </a:t>
            </a:r>
            <a:r>
              <a:rPr b="1" lang="en"/>
              <a:t>K-means</a:t>
            </a:r>
            <a:r>
              <a:rPr lang="en"/>
              <a:t>, TSNE) to separate the subjects into different groups</a:t>
            </a:r>
            <a:endParaRPr/>
          </a:p>
          <a:p>
            <a:pPr indent="-342900" lvl="0" marL="457200" rtl="0" algn="just">
              <a:lnSpc>
                <a:spcPct val="115000"/>
              </a:lnSpc>
              <a:spcBef>
                <a:spcPts val="1000"/>
              </a:spcBef>
              <a:spcAft>
                <a:spcPts val="0"/>
              </a:spcAft>
              <a:buSzPts val="1800"/>
              <a:buChar char="-"/>
            </a:pPr>
            <a:r>
              <a:rPr lang="en"/>
              <a:t>Ended up using K-means (k=2) as it produced two groups with statistically significant different traits which also matched our hypothesis</a:t>
            </a:r>
            <a:endParaRPr/>
          </a:p>
          <a:p>
            <a:pPr indent="-317500" lvl="1" marL="914400" rtl="0" algn="just">
              <a:spcBef>
                <a:spcPts val="1000"/>
              </a:spcBef>
              <a:spcAft>
                <a:spcPts val="0"/>
              </a:spcAft>
              <a:buSzPts val="1400"/>
              <a:buChar char="-"/>
            </a:pPr>
            <a:r>
              <a:rPr lang="en"/>
              <a:t>One group showed low Neuroticism </a:t>
            </a:r>
            <a:endParaRPr/>
          </a:p>
          <a:p>
            <a:pPr indent="-317500" lvl="1" marL="914400" rtl="0" algn="just">
              <a:spcBef>
                <a:spcPts val="0"/>
              </a:spcBef>
              <a:spcAft>
                <a:spcPts val="0"/>
              </a:spcAft>
              <a:buSzPts val="1400"/>
              <a:buChar char="-"/>
            </a:pPr>
            <a:r>
              <a:rPr lang="en"/>
              <a:t>One group showed high Neuroticism </a:t>
            </a:r>
            <a:endParaRPr/>
          </a:p>
          <a:p>
            <a:pPr indent="0" lvl="0" marL="0" rtl="0" algn="just">
              <a:spcBef>
                <a:spcPts val="0"/>
              </a:spcBef>
              <a:spcAft>
                <a:spcPts val="0"/>
              </a:spcAft>
              <a:buNone/>
            </a:pPr>
            <a:r>
              <a:t/>
            </a:r>
            <a:endParaRPr sz="1300">
              <a:solidFill>
                <a:schemeClr val="accent4"/>
              </a:solidFill>
            </a:endParaRPr>
          </a:p>
        </p:txBody>
      </p:sp>
      <p:pic>
        <p:nvPicPr>
          <p:cNvPr id="191" name="Google Shape;191;p29"/>
          <p:cNvPicPr preferRelativeResize="0"/>
          <p:nvPr/>
        </p:nvPicPr>
        <p:blipFill>
          <a:blip r:embed="rId3">
            <a:alphaModFix/>
          </a:blip>
          <a:stretch>
            <a:fillRect/>
          </a:stretch>
        </p:blipFill>
        <p:spPr>
          <a:xfrm>
            <a:off x="5921925" y="1270738"/>
            <a:ext cx="2910375" cy="2910375"/>
          </a:xfrm>
          <a:prstGeom prst="rect">
            <a:avLst/>
          </a:prstGeom>
          <a:noFill/>
          <a:ln cap="flat" cmpd="sng" w="9525">
            <a:solidFill>
              <a:srgbClr val="D9D9D9"/>
            </a:solidFill>
            <a:prstDash val="solid"/>
            <a:round/>
            <a:headEnd len="sm" w="sm" type="none"/>
            <a:tailEnd len="sm" w="sm" type="none"/>
          </a:ln>
        </p:spPr>
      </p:pic>
      <p:sp>
        <p:nvSpPr>
          <p:cNvPr id="192" name="Google Shape;192;p29"/>
          <p:cNvSpPr/>
          <p:nvPr/>
        </p:nvSpPr>
        <p:spPr>
          <a:xfrm>
            <a:off x="6759700" y="2351250"/>
            <a:ext cx="220500" cy="220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Personality Trait Clustering</a:t>
            </a:r>
            <a:endParaRPr b="1"/>
          </a:p>
        </p:txBody>
      </p:sp>
      <p:pic>
        <p:nvPicPr>
          <p:cNvPr id="198" name="Google Shape;198;p30"/>
          <p:cNvPicPr preferRelativeResize="0"/>
          <p:nvPr/>
        </p:nvPicPr>
        <p:blipFill>
          <a:blip r:embed="rId3">
            <a:alphaModFix/>
          </a:blip>
          <a:stretch>
            <a:fillRect/>
          </a:stretch>
        </p:blipFill>
        <p:spPr>
          <a:xfrm>
            <a:off x="530050" y="1419300"/>
            <a:ext cx="2910374" cy="2910374"/>
          </a:xfrm>
          <a:prstGeom prst="rect">
            <a:avLst/>
          </a:prstGeom>
          <a:noFill/>
          <a:ln cap="flat" cmpd="sng" w="9525">
            <a:solidFill>
              <a:srgbClr val="D9D9D9"/>
            </a:solidFill>
            <a:prstDash val="solid"/>
            <a:round/>
            <a:headEnd len="sm" w="sm" type="none"/>
            <a:tailEnd len="sm" w="sm" type="none"/>
          </a:ln>
        </p:spPr>
      </p:pic>
      <p:pic>
        <p:nvPicPr>
          <p:cNvPr id="199" name="Google Shape;199;p30"/>
          <p:cNvPicPr preferRelativeResize="0"/>
          <p:nvPr/>
        </p:nvPicPr>
        <p:blipFill>
          <a:blip r:embed="rId4">
            <a:alphaModFix/>
          </a:blip>
          <a:stretch>
            <a:fillRect/>
          </a:stretch>
        </p:blipFill>
        <p:spPr>
          <a:xfrm>
            <a:off x="3592825" y="1419300"/>
            <a:ext cx="4914750" cy="2910374"/>
          </a:xfrm>
          <a:prstGeom prst="rect">
            <a:avLst/>
          </a:prstGeom>
          <a:noFill/>
          <a:ln cap="flat" cmpd="sng" w="9525">
            <a:solidFill>
              <a:srgbClr val="D9D9D9"/>
            </a:solidFill>
            <a:prstDash val="solid"/>
            <a:round/>
            <a:headEnd len="sm" w="sm" type="none"/>
            <a:tailEnd len="sm" w="sm" type="none"/>
          </a:ln>
        </p:spPr>
      </p:pic>
      <p:sp>
        <p:nvSpPr>
          <p:cNvPr id="200" name="Google Shape;200;p30"/>
          <p:cNvSpPr/>
          <p:nvPr/>
        </p:nvSpPr>
        <p:spPr>
          <a:xfrm>
            <a:off x="933450" y="2215325"/>
            <a:ext cx="1508700" cy="1709700"/>
          </a:xfrm>
          <a:prstGeom prst="ellipse">
            <a:avLst/>
          </a:prstGeom>
          <a:no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1954825" y="1322475"/>
            <a:ext cx="1561800" cy="16263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3594300" y="4329675"/>
            <a:ext cx="2494500" cy="2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30"/>
          <p:cNvCxnSpPr>
            <a:stCxn id="200" idx="4"/>
            <a:endCxn id="202" idx="2"/>
          </p:cNvCxnSpPr>
          <p:nvPr/>
        </p:nvCxnSpPr>
        <p:spPr>
          <a:xfrm flipH="1" rot="-5400000">
            <a:off x="3050850" y="2561975"/>
            <a:ext cx="427800" cy="3153900"/>
          </a:xfrm>
          <a:prstGeom prst="curvedConnector3">
            <a:avLst>
              <a:gd fmla="val 155651" name="adj1"/>
            </a:avLst>
          </a:prstGeom>
          <a:noFill/>
          <a:ln cap="flat" cmpd="sng" w="9525">
            <a:solidFill>
              <a:srgbClr val="B45F06"/>
            </a:solidFill>
            <a:prstDash val="dash"/>
            <a:round/>
            <a:headEnd len="med" w="med" type="none"/>
            <a:tailEnd len="med" w="med" type="triangle"/>
          </a:ln>
        </p:spPr>
      </p:cxnSp>
      <p:sp>
        <p:nvSpPr>
          <p:cNvPr id="204" name="Google Shape;204;p30"/>
          <p:cNvSpPr/>
          <p:nvPr/>
        </p:nvSpPr>
        <p:spPr>
          <a:xfrm>
            <a:off x="6350150" y="1371075"/>
            <a:ext cx="2157300" cy="2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30"/>
          <p:cNvCxnSpPr>
            <a:stCxn id="201" idx="7"/>
            <a:endCxn id="204" idx="0"/>
          </p:cNvCxnSpPr>
          <p:nvPr/>
        </p:nvCxnSpPr>
        <p:spPr>
          <a:xfrm rot="-5400000">
            <a:off x="5263555" y="-604609"/>
            <a:ext cx="189600" cy="4140900"/>
          </a:xfrm>
          <a:prstGeom prst="curvedConnector3">
            <a:avLst>
              <a:gd fmla="val 251208" name="adj1"/>
            </a:avLst>
          </a:prstGeom>
          <a:noFill/>
          <a:ln cap="flat" cmpd="sng" w="9525">
            <a:solidFill>
              <a:srgbClr val="990000"/>
            </a:solidFill>
            <a:prstDash val="dash"/>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General Linear Model Analysis</a:t>
            </a:r>
            <a:endParaRPr b="1"/>
          </a:p>
        </p:txBody>
      </p:sp>
      <p:sp>
        <p:nvSpPr>
          <p:cNvPr id="211" name="Google Shape;211;p31"/>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used the General Linear Model (GLM) to </a:t>
            </a:r>
            <a:r>
              <a:rPr b="1" lang="en" sz="1700"/>
              <a:t>encode</a:t>
            </a:r>
            <a:r>
              <a:rPr lang="en" sz="1700"/>
              <a:t> the neural activity of each individual subject during the WM task</a:t>
            </a:r>
            <a:endParaRPr sz="1700"/>
          </a:p>
          <a:p>
            <a:pPr indent="-336550" lvl="0" marL="457200" rtl="0" algn="l">
              <a:spcBef>
                <a:spcPts val="0"/>
              </a:spcBef>
              <a:spcAft>
                <a:spcPts val="0"/>
              </a:spcAft>
              <a:buSzPts val="1700"/>
              <a:buChar char="-"/>
            </a:pPr>
            <a:r>
              <a:rPr lang="en" sz="1700"/>
              <a:t>Each GLM has 9 regressors</a:t>
            </a:r>
            <a:endParaRPr sz="1700"/>
          </a:p>
          <a:p>
            <a:pPr indent="-311150" lvl="1" marL="914400" rtl="0" algn="l">
              <a:spcBef>
                <a:spcPts val="0"/>
              </a:spcBef>
              <a:spcAft>
                <a:spcPts val="0"/>
              </a:spcAft>
              <a:buSzPts val="1300"/>
              <a:buChar char="-"/>
            </a:pPr>
            <a:r>
              <a:rPr lang="en" sz="1300"/>
              <a:t>1 for each condition + 1 bias</a:t>
            </a:r>
            <a:r>
              <a:rPr lang="en" sz="1300"/>
              <a:t> regressor</a:t>
            </a:r>
            <a:endParaRPr sz="1300"/>
          </a:p>
        </p:txBody>
      </p:sp>
      <p:pic>
        <p:nvPicPr>
          <p:cNvPr id="212" name="Google Shape;212;p31"/>
          <p:cNvPicPr preferRelativeResize="0"/>
          <p:nvPr/>
        </p:nvPicPr>
        <p:blipFill>
          <a:blip r:embed="rId3">
            <a:alphaModFix/>
          </a:blip>
          <a:stretch>
            <a:fillRect/>
          </a:stretch>
        </p:blipFill>
        <p:spPr>
          <a:xfrm>
            <a:off x="5150438" y="1745525"/>
            <a:ext cx="3681875" cy="2647925"/>
          </a:xfrm>
          <a:prstGeom prst="rect">
            <a:avLst/>
          </a:prstGeom>
          <a:noFill/>
          <a:ln>
            <a:noFill/>
          </a:ln>
        </p:spPr>
      </p:pic>
      <p:sp>
        <p:nvSpPr>
          <p:cNvPr id="213" name="Google Shape;213;p31"/>
          <p:cNvSpPr txBox="1"/>
          <p:nvPr/>
        </p:nvSpPr>
        <p:spPr>
          <a:xfrm>
            <a:off x="5334313" y="4424575"/>
            <a:ext cx="33141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GLM result example for one subject &amp; one brain parcel</a:t>
            </a:r>
            <a:endParaRPr sz="1000">
              <a:solidFill>
                <a:srgbClr val="666666"/>
              </a:solidFill>
            </a:endParaRPr>
          </a:p>
        </p:txBody>
      </p:sp>
      <p:pic>
        <p:nvPicPr>
          <p:cNvPr id="214" name="Google Shape;214;p31"/>
          <p:cNvPicPr preferRelativeResize="0"/>
          <p:nvPr/>
        </p:nvPicPr>
        <p:blipFill>
          <a:blip r:embed="rId4">
            <a:alphaModFix/>
          </a:blip>
          <a:stretch>
            <a:fillRect/>
          </a:stretch>
        </p:blipFill>
        <p:spPr>
          <a:xfrm>
            <a:off x="506838" y="2356650"/>
            <a:ext cx="4257715" cy="994250"/>
          </a:xfrm>
          <a:prstGeom prst="rect">
            <a:avLst/>
          </a:prstGeom>
          <a:noFill/>
          <a:ln>
            <a:noFill/>
          </a:ln>
        </p:spPr>
      </p:pic>
      <p:pic>
        <p:nvPicPr>
          <p:cNvPr id="215" name="Google Shape;215;p31"/>
          <p:cNvPicPr preferRelativeResize="0"/>
          <p:nvPr/>
        </p:nvPicPr>
        <p:blipFill>
          <a:blip r:embed="rId5">
            <a:alphaModFix/>
          </a:blip>
          <a:stretch>
            <a:fillRect/>
          </a:stretch>
        </p:blipFill>
        <p:spPr>
          <a:xfrm>
            <a:off x="506850" y="3582150"/>
            <a:ext cx="4257700" cy="939711"/>
          </a:xfrm>
          <a:prstGeom prst="rect">
            <a:avLst/>
          </a:prstGeom>
          <a:noFill/>
          <a:ln>
            <a:noFill/>
          </a:ln>
        </p:spPr>
      </p:pic>
      <p:sp>
        <p:nvSpPr>
          <p:cNvPr id="216" name="Google Shape;216;p31"/>
          <p:cNvSpPr txBox="1"/>
          <p:nvPr/>
        </p:nvSpPr>
        <p:spPr>
          <a:xfrm>
            <a:off x="1354697" y="3308975"/>
            <a:ext cx="25620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Block diagram including all 8 conditions</a:t>
            </a:r>
            <a:endParaRPr sz="1000">
              <a:solidFill>
                <a:srgbClr val="666666"/>
              </a:solidFill>
            </a:endParaRPr>
          </a:p>
        </p:txBody>
      </p:sp>
      <p:sp>
        <p:nvSpPr>
          <p:cNvPr id="217" name="Google Shape;217;p31"/>
          <p:cNvSpPr txBox="1"/>
          <p:nvPr/>
        </p:nvSpPr>
        <p:spPr>
          <a:xfrm>
            <a:off x="881301" y="4521850"/>
            <a:ext cx="35088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Ideal time series of 2-back body condition (HRF convolved) </a:t>
            </a:r>
            <a:endParaRPr sz="100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Initial Data Analysis</a:t>
            </a:r>
            <a:endParaRPr b="1"/>
          </a:p>
        </p:txBody>
      </p:sp>
      <p:sp>
        <p:nvSpPr>
          <p:cNvPr id="223" name="Google Shape;223;p32"/>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t>To investigate the differences in brain activity within  ROIs between 2-back and 0-back for four conditions across subjects.</a:t>
            </a:r>
            <a:endParaRPr sz="1700"/>
          </a:p>
          <a:p>
            <a:pPr indent="-336550" lvl="0" marL="457200" rtl="0" algn="l">
              <a:lnSpc>
                <a:spcPct val="150000"/>
              </a:lnSpc>
              <a:spcBef>
                <a:spcPts val="0"/>
              </a:spcBef>
              <a:spcAft>
                <a:spcPts val="0"/>
              </a:spcAft>
              <a:buSzPts val="1700"/>
              <a:buChar char="-"/>
            </a:pPr>
            <a:r>
              <a:rPr lang="en" sz="1700"/>
              <a:t>Based on the GLM results, we took the </a:t>
            </a:r>
            <a:r>
              <a:rPr lang="en" sz="1700"/>
              <a:t>differences</a:t>
            </a:r>
            <a:r>
              <a:rPr lang="en" sz="1700"/>
              <a:t> for each ROI in each subject between 2-back and 0-back for each condition.</a:t>
            </a:r>
            <a:endParaRPr sz="1700"/>
          </a:p>
          <a:p>
            <a:pPr indent="-336550" lvl="0" marL="457200" rtl="0" algn="l">
              <a:lnSpc>
                <a:spcPct val="150000"/>
              </a:lnSpc>
              <a:spcBef>
                <a:spcPts val="0"/>
              </a:spcBef>
              <a:spcAft>
                <a:spcPts val="0"/>
              </a:spcAft>
              <a:buSzPts val="1700"/>
              <a:buChar char="-"/>
            </a:pPr>
            <a:r>
              <a:rPr lang="en" sz="1700"/>
              <a:t>Under each condition, one-sample t-tests were used on all subjects’ differences for each ROI. </a:t>
            </a:r>
            <a:endParaRPr sz="1700"/>
          </a:p>
          <a:p>
            <a:pPr indent="-336550" lvl="0" marL="457200" rtl="0" algn="l">
              <a:lnSpc>
                <a:spcPct val="150000"/>
              </a:lnSpc>
              <a:spcBef>
                <a:spcPts val="0"/>
              </a:spcBef>
              <a:spcAft>
                <a:spcPts val="0"/>
              </a:spcAft>
              <a:buClr>
                <a:srgbClr val="FF7676"/>
              </a:buClr>
              <a:buSzPts val="1700"/>
              <a:buChar char="-"/>
            </a:pPr>
            <a:r>
              <a:rPr lang="en" sz="1700">
                <a:solidFill>
                  <a:srgbClr val="FF7676"/>
                </a:solidFill>
              </a:rPr>
              <a:t>We found several </a:t>
            </a:r>
            <a:r>
              <a:rPr lang="en" sz="1700">
                <a:solidFill>
                  <a:srgbClr val="FF7676"/>
                </a:solidFill>
              </a:rPr>
              <a:t>ROIs with statistically significant differences for each condition and all of the conditions.</a:t>
            </a:r>
            <a:endParaRPr sz="1700">
              <a:solidFill>
                <a:srgbClr val="FF7676"/>
              </a:solidFill>
            </a:endParaRPr>
          </a:p>
          <a:p>
            <a:pPr indent="-317500" lvl="1" marL="914400" rtl="0" algn="l">
              <a:lnSpc>
                <a:spcPct val="150000"/>
              </a:lnSpc>
              <a:spcBef>
                <a:spcPts val="0"/>
              </a:spcBef>
              <a:spcAft>
                <a:spcPts val="0"/>
              </a:spcAft>
              <a:buClr>
                <a:srgbClr val="FF7676"/>
              </a:buClr>
              <a:buSzPts val="1400"/>
              <a:buChar char="-"/>
            </a:pPr>
            <a:r>
              <a:rPr lang="en">
                <a:solidFill>
                  <a:srgbClr val="FF7676"/>
                </a:solidFill>
              </a:rPr>
              <a:t>All conditions: the intraparietal sulcus and medial lateral prefrontal cortex.</a:t>
            </a:r>
            <a:endParaRPr>
              <a:solidFill>
                <a:srgbClr val="FF7676"/>
              </a:solidFill>
            </a:endParaRPr>
          </a:p>
          <a:p>
            <a:pPr indent="0" lvl="0" marL="457200" rtl="0" algn="just">
              <a:lnSpc>
                <a:spcPct val="150000"/>
              </a:lnSpc>
              <a:spcBef>
                <a:spcPts val="0"/>
              </a:spcBef>
              <a:spcAft>
                <a:spcPts val="0"/>
              </a:spcAft>
              <a:buNone/>
            </a:pPr>
            <a:r>
              <a:t/>
            </a:r>
            <a:endParaRPr/>
          </a:p>
        </p:txBody>
      </p:sp>
      <p:pic>
        <p:nvPicPr>
          <p:cNvPr id="224" name="Google Shape;224;p32"/>
          <p:cNvPicPr preferRelativeResize="0"/>
          <p:nvPr/>
        </p:nvPicPr>
        <p:blipFill>
          <a:blip r:embed="rId3">
            <a:alphaModFix/>
          </a:blip>
          <a:stretch>
            <a:fillRect/>
          </a:stretch>
        </p:blipFill>
        <p:spPr>
          <a:xfrm>
            <a:off x="7640300" y="3733325"/>
            <a:ext cx="1465501" cy="1056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Cluster Analysis</a:t>
            </a:r>
            <a:endParaRPr b="1"/>
          </a:p>
        </p:txBody>
      </p:sp>
      <p:sp>
        <p:nvSpPr>
          <p:cNvPr id="230" name="Google Shape;23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a:t>
            </a:r>
            <a:r>
              <a:rPr lang="en"/>
              <a:t>o explore differences of brain activity during WM tasks between the two different personalities clusters. </a:t>
            </a:r>
            <a:endParaRPr/>
          </a:p>
          <a:p>
            <a:pPr indent="-342900" lvl="0" marL="457200" rtl="0" algn="l">
              <a:lnSpc>
                <a:spcPct val="150000"/>
              </a:lnSpc>
              <a:spcBef>
                <a:spcPts val="0"/>
              </a:spcBef>
              <a:spcAft>
                <a:spcPts val="0"/>
              </a:spcAft>
              <a:buSzPts val="1800"/>
              <a:buChar char="-"/>
            </a:pPr>
            <a:r>
              <a:rPr lang="en"/>
              <a:t>A two-sample t-test was used on all differences for each ROI of subjects in the two clusters.</a:t>
            </a:r>
            <a:endParaRPr/>
          </a:p>
          <a:p>
            <a:pPr indent="-342900" lvl="0" marL="457200" rtl="0" algn="l">
              <a:lnSpc>
                <a:spcPct val="150000"/>
              </a:lnSpc>
              <a:spcBef>
                <a:spcPts val="0"/>
              </a:spcBef>
              <a:spcAft>
                <a:spcPts val="0"/>
              </a:spcAft>
              <a:buClr>
                <a:srgbClr val="0470BC"/>
              </a:buClr>
              <a:buSzPts val="1800"/>
              <a:buChar char="-"/>
            </a:pPr>
            <a:r>
              <a:rPr lang="en">
                <a:solidFill>
                  <a:srgbClr val="0470BC"/>
                </a:solidFill>
              </a:rPr>
              <a:t>There were no statistically significant differences observed in brain activation between the clusters across all conditions.</a:t>
            </a:r>
            <a:endParaRPr>
              <a:solidFill>
                <a:srgbClr val="0470B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