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69" r:id="rId4"/>
    <p:sldId id="280" r:id="rId5"/>
    <p:sldId id="281" r:id="rId6"/>
    <p:sldId id="282" r:id="rId7"/>
    <p:sldId id="283" r:id="rId8"/>
    <p:sldId id="285" r:id="rId9"/>
    <p:sldId id="276" r:id="rId10"/>
    <p:sldId id="287" r:id="rId11"/>
    <p:sldId id="284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16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late-courses/oracle-sql-plsql-b2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B1CFCAA-9A49-4318-36E4-8C6136E09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7133" y="4046395"/>
            <a:ext cx="3941971" cy="443309"/>
          </a:xfrm>
        </p:spPr>
        <p:txBody>
          <a:bodyPr/>
          <a:lstStyle/>
          <a:p>
            <a:r>
              <a:rPr lang="en-US" dirty="0"/>
              <a:t>Dr. 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81BF-16E8-A5B5-34F9-15FC89F61AA9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927685" cy="3104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Clone oracle-</a:t>
            </a:r>
            <a:r>
              <a:rPr lang="en-US" sz="2800" dirty="0" err="1"/>
              <a:t>plsql</a:t>
            </a:r>
            <a:r>
              <a:rPr lang="en-US" sz="2800" dirty="0"/>
              <a:t> training repository</a:t>
            </a:r>
          </a:p>
          <a:p>
            <a:r>
              <a:rPr lang="en-US" sz="2800" dirty="0"/>
              <a:t>Modify anonymous pl/</a:t>
            </a:r>
            <a:r>
              <a:rPr lang="en-US" sz="2800" dirty="0" err="1"/>
              <a:t>sql</a:t>
            </a:r>
            <a:r>
              <a:rPr lang="en-US" sz="2800" dirty="0"/>
              <a:t> block from 1-vars.sql:</a:t>
            </a:r>
          </a:p>
          <a:p>
            <a:pPr lvl="1"/>
            <a:r>
              <a:rPr lang="en-US" sz="2000" dirty="0"/>
              <a:t>Add another variable of type VARCHAR2.</a:t>
            </a:r>
          </a:p>
          <a:p>
            <a:pPr lvl="1"/>
            <a:r>
              <a:rPr lang="en-US" sz="2000" dirty="0"/>
              <a:t>Initialize in “BEGIN” but not in “DECLARE” section.</a:t>
            </a:r>
          </a:p>
          <a:p>
            <a:pPr lvl="1"/>
            <a:r>
              <a:rPr lang="en-US" sz="2000" dirty="0"/>
              <a:t>Print length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14593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Variables-Constants-Anchor datatypes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98415-8E2F-F96F-E8C3-F8449992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52" y="1580050"/>
            <a:ext cx="8759528" cy="43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Bind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B7E3C-7664-5374-75A8-A4D539DE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" y="1732450"/>
            <a:ext cx="1020269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08B54-838A-9756-0EA3-35A92B0A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92" y="1904373"/>
            <a:ext cx="479174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1D644-51EE-82E9-72EA-0D08CB5E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023866"/>
            <a:ext cx="341995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Git &amp; </a:t>
            </a:r>
            <a:r>
              <a:rPr lang="en-US" b="1" dirty="0" err="1"/>
              <a:t>VSCode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721C9-94CD-022A-E6A5-4DEFB2B87757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9812117" cy="5444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2"/>
              </a:rPr>
              <a:t>https://git-scm.com/download/win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857119-EC6D-9DAA-CF22-4D2F5A73B1DE}"/>
              </a:ext>
            </a:extLst>
          </p:cNvPr>
          <p:cNvSpPr txBox="1">
            <a:spLocks/>
          </p:cNvSpPr>
          <p:nvPr/>
        </p:nvSpPr>
        <p:spPr>
          <a:xfrm>
            <a:off x="919891" y="2479209"/>
            <a:ext cx="9812117" cy="5444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hlinkClick r:id="rId3"/>
              </a:rPr>
              <a:t>https://github.com/exaslate-courses/oracle-sql-plsql-b2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22702A-F0DE-60C2-3F13-26360C8C16B0}"/>
              </a:ext>
            </a:extLst>
          </p:cNvPr>
          <p:cNvSpPr txBox="1">
            <a:spLocks/>
          </p:cNvSpPr>
          <p:nvPr/>
        </p:nvSpPr>
        <p:spPr>
          <a:xfrm>
            <a:off x="925987" y="3253401"/>
            <a:ext cx="10421717" cy="26719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4"/>
              </a:rPr>
              <a:t>https://code.visualstudio.com/download</a:t>
            </a:r>
            <a:endParaRPr lang="en-US" sz="2800" dirty="0"/>
          </a:p>
          <a:p>
            <a:pPr lvl="1"/>
            <a:r>
              <a:rPr lang="en-US" sz="2600" dirty="0"/>
              <a:t>Extensions:</a:t>
            </a:r>
          </a:p>
          <a:p>
            <a:pPr lvl="2"/>
            <a:r>
              <a:rPr lang="en-US" sz="2400" dirty="0" err="1"/>
              <a:t>Gitlens</a:t>
            </a:r>
            <a:endParaRPr lang="en-US" sz="2400" dirty="0"/>
          </a:p>
          <a:p>
            <a:pPr lvl="2"/>
            <a:r>
              <a:rPr lang="en-US" sz="2400" dirty="0"/>
              <a:t>Oracle </a:t>
            </a:r>
            <a:r>
              <a:rPr lang="en-US" sz="2400" dirty="0" err="1"/>
              <a:t>devtools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03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B3F57-C203-0E25-7A28-D12012151B3A}"/>
              </a:ext>
            </a:extLst>
          </p:cNvPr>
          <p:cNvSpPr txBox="1"/>
          <p:nvPr/>
        </p:nvSpPr>
        <p:spPr>
          <a:xfrm>
            <a:off x="924442" y="1672860"/>
            <a:ext cx="501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PL/SQL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49899-BB74-8553-9550-5F615608F0E7}"/>
              </a:ext>
            </a:extLst>
          </p:cNvPr>
          <p:cNvSpPr txBox="1"/>
          <p:nvPr/>
        </p:nvSpPr>
        <p:spPr>
          <a:xfrm>
            <a:off x="913795" y="2536448"/>
            <a:ext cx="103537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DECLARE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BEGIN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EXCEPTION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END;</a:t>
            </a:r>
            <a:br>
              <a:rPr lang="en-US" sz="2000" dirty="0"/>
            </a:br>
            <a:r>
              <a:rPr 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705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8451B-65F7-C8B7-CFD9-4B593A11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2019103"/>
            <a:ext cx="7163800" cy="2819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C7BA9F-D812-61FA-7431-38E20DB1C513}"/>
              </a:ext>
            </a:extLst>
          </p:cNvPr>
          <p:cNvGrpSpPr/>
          <p:nvPr/>
        </p:nvGrpSpPr>
        <p:grpSpPr>
          <a:xfrm>
            <a:off x="3337560" y="2302750"/>
            <a:ext cx="3730752" cy="420624"/>
            <a:chOff x="1764792" y="2130552"/>
            <a:chExt cx="3730752" cy="4206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3D2704-3B10-9F16-2A84-7230C3112262}"/>
                </a:ext>
              </a:extLst>
            </p:cNvPr>
            <p:cNvSpPr/>
            <p:nvPr/>
          </p:nvSpPr>
          <p:spPr>
            <a:xfrm>
              <a:off x="1764792" y="2130552"/>
              <a:ext cx="649224" cy="30175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82473C-0E2D-4E37-6309-68E0CFD99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616" y="2551175"/>
              <a:ext cx="285292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2D4324-D6F1-2159-8AD8-C97188A64C68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2318939" y="2388113"/>
              <a:ext cx="323677" cy="1630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BE930D-A3E8-2064-C285-E3309B50FCD4}"/>
              </a:ext>
            </a:extLst>
          </p:cNvPr>
          <p:cNvSpPr txBox="1"/>
          <p:nvPr/>
        </p:nvSpPr>
        <p:spPr>
          <a:xfrm>
            <a:off x="7090398" y="2072455"/>
            <a:ext cx="3892296" cy="113877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Variables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User assigned name to a memory location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373C38-5E4D-E688-BC63-04907AF2A678}"/>
              </a:ext>
            </a:extLst>
          </p:cNvPr>
          <p:cNvGrpSpPr/>
          <p:nvPr/>
        </p:nvGrpSpPr>
        <p:grpSpPr>
          <a:xfrm flipV="1">
            <a:off x="4810244" y="1743105"/>
            <a:ext cx="2348050" cy="861386"/>
            <a:chOff x="1764792" y="2161301"/>
            <a:chExt cx="3879419" cy="22281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3F30A0-75FD-FDB7-DDB8-5F83FC4A0364}"/>
                </a:ext>
              </a:extLst>
            </p:cNvPr>
            <p:cNvSpPr/>
            <p:nvPr/>
          </p:nvSpPr>
          <p:spPr>
            <a:xfrm>
              <a:off x="1764792" y="2161301"/>
              <a:ext cx="649224" cy="1013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EE5F33-EB0E-8E89-1E61-58429EC7E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283" y="2382388"/>
              <a:ext cx="285292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FA32FE-1976-679E-908E-6D4244AEA3A6}"/>
                </a:ext>
              </a:extLst>
            </p:cNvPr>
            <p:cNvCxnSpPr>
              <a:cxnSpLocks/>
              <a:stCxn id="20" idx="5"/>
            </p:cNvCxnSpPr>
            <p:nvPr/>
          </p:nvCxnSpPr>
          <p:spPr>
            <a:xfrm>
              <a:off x="2318939" y="2247774"/>
              <a:ext cx="472344" cy="136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437852B-F9A7-C7B0-A6B6-58DBFD54EE84}"/>
              </a:ext>
            </a:extLst>
          </p:cNvPr>
          <p:cNvSpPr txBox="1"/>
          <p:nvPr/>
        </p:nvSpPr>
        <p:spPr>
          <a:xfrm>
            <a:off x="7158294" y="1318440"/>
            <a:ext cx="3892296" cy="52322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Assignment operator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7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6D439A-B39D-4E2A-7C17-13E1BFAD8714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662509" cy="36716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Variable</a:t>
            </a:r>
          </a:p>
          <a:p>
            <a:pPr lvl="1"/>
            <a:r>
              <a:rPr lang="en-US" sz="2600" dirty="0"/>
              <a:t>Declare in “DECLARE” section</a:t>
            </a:r>
          </a:p>
          <a:p>
            <a:pPr lvl="1"/>
            <a:r>
              <a:rPr lang="en-US" sz="2600" dirty="0"/>
              <a:t>Initialize in “DECLARE” or “BEGIN” or “EXCEPTION” sections</a:t>
            </a:r>
          </a:p>
        </p:txBody>
      </p:sp>
    </p:spTree>
    <p:extLst>
      <p:ext uri="{BB962C8B-B14F-4D97-AF65-F5344CB8AC3E}">
        <p14:creationId xmlns:p14="http://schemas.microsoft.com/office/powerpoint/2010/main" val="30255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6D439A-B39D-4E2A-7C17-13E1BFAD8714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662509" cy="36716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String</a:t>
            </a:r>
          </a:p>
          <a:p>
            <a:pPr lvl="1"/>
            <a:r>
              <a:rPr lang="en-US" sz="2600" dirty="0" err="1"/>
              <a:t>v_str</a:t>
            </a:r>
            <a:r>
              <a:rPr lang="en-US" sz="2600" dirty="0"/>
              <a:t> VARCHAR2(10) := ‘PLSQL’;</a:t>
            </a:r>
          </a:p>
          <a:p>
            <a:pPr lvl="1"/>
            <a:r>
              <a:rPr lang="en-US" sz="2600" dirty="0" err="1"/>
              <a:t>v_char</a:t>
            </a:r>
            <a:r>
              <a:rPr lang="en-US" sz="2600" dirty="0"/>
              <a:t> CHAR(10) := ‘PLSQL’;</a:t>
            </a:r>
          </a:p>
        </p:txBody>
      </p:sp>
    </p:spTree>
    <p:extLst>
      <p:ext uri="{BB962C8B-B14F-4D97-AF65-F5344CB8AC3E}">
        <p14:creationId xmlns:p14="http://schemas.microsoft.com/office/powerpoint/2010/main" val="22651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6D439A-B39D-4E2A-7C17-13E1BFAD8714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662509" cy="36716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CREATE a sample table to demo CHAR and VARCHAR2</a:t>
            </a:r>
          </a:p>
          <a:p>
            <a:pPr lvl="1"/>
            <a:r>
              <a:rPr lang="en-US" sz="2400" dirty="0"/>
              <a:t>CREATE TABLE </a:t>
            </a:r>
            <a:r>
              <a:rPr lang="en-US" sz="2400" dirty="0" err="1"/>
              <a:t>tab_strings</a:t>
            </a:r>
            <a:r>
              <a:rPr lang="en-US" sz="2400" dirty="0"/>
              <a:t>(…);</a:t>
            </a:r>
          </a:p>
          <a:p>
            <a:r>
              <a:rPr lang="en-US" sz="2600" dirty="0"/>
              <a:t>Difference in memory allocation</a:t>
            </a:r>
          </a:p>
          <a:p>
            <a:pPr lvl="1"/>
            <a:r>
              <a:rPr lang="en-US" sz="2400" dirty="0"/>
              <a:t>Using LENGTH or LENGTHB</a:t>
            </a:r>
          </a:p>
          <a:p>
            <a:r>
              <a:rPr lang="en-US" sz="2600" dirty="0"/>
              <a:t>Query all fields and display LENGTH</a:t>
            </a:r>
          </a:p>
        </p:txBody>
      </p:sp>
    </p:spTree>
    <p:extLst>
      <p:ext uri="{BB962C8B-B14F-4D97-AF65-F5344CB8AC3E}">
        <p14:creationId xmlns:p14="http://schemas.microsoft.com/office/powerpoint/2010/main" val="317730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C7AD2-16D8-612A-1A6C-20FEEBFA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2395393"/>
            <a:ext cx="11707859" cy="2067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389CC-9881-228E-75CE-778831EAF0FD}"/>
              </a:ext>
            </a:extLst>
          </p:cNvPr>
          <p:cNvSpPr txBox="1"/>
          <p:nvPr/>
        </p:nvSpPr>
        <p:spPr>
          <a:xfrm>
            <a:off x="242070" y="446260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reference</a:t>
            </a:r>
          </a:p>
        </p:txBody>
      </p:sp>
    </p:spTree>
    <p:extLst>
      <p:ext uri="{BB962C8B-B14F-4D97-AF65-F5344CB8AC3E}">
        <p14:creationId xmlns:p14="http://schemas.microsoft.com/office/powerpoint/2010/main" val="251981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81BF-16E8-A5B5-34F9-15FC89F61AA9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927685" cy="3104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Clone oracle-</a:t>
            </a:r>
            <a:r>
              <a:rPr lang="en-US" sz="2800" dirty="0" err="1"/>
              <a:t>plsql</a:t>
            </a:r>
            <a:r>
              <a:rPr lang="en-US" sz="2800" dirty="0"/>
              <a:t> training repository</a:t>
            </a:r>
          </a:p>
          <a:p>
            <a:r>
              <a:rPr lang="en-US" sz="2800" dirty="0"/>
              <a:t>Modify anonymous pl/</a:t>
            </a:r>
            <a:r>
              <a:rPr lang="en-US" sz="2800" dirty="0" err="1"/>
              <a:t>sql</a:t>
            </a:r>
            <a:r>
              <a:rPr lang="en-US" sz="2800" dirty="0"/>
              <a:t> block from 1-vars.sql:</a:t>
            </a:r>
          </a:p>
          <a:p>
            <a:pPr lvl="1"/>
            <a:r>
              <a:rPr lang="en-US" sz="2000" dirty="0"/>
              <a:t>Add another variable of type VARCHAR2.</a:t>
            </a:r>
          </a:p>
          <a:p>
            <a:pPr lvl="1"/>
            <a:r>
              <a:rPr lang="en-US" sz="2000" dirty="0"/>
              <a:t>Initialize in “BEGIN” but not in “DECLARE” section.</a:t>
            </a:r>
          </a:p>
          <a:p>
            <a:pPr lvl="1"/>
            <a:r>
              <a:rPr lang="en-US" sz="2000" dirty="0"/>
              <a:t>Print length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429112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545</TotalTime>
  <Words>260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Calisto MT</vt:lpstr>
      <vt:lpstr>Wingdings</vt:lpstr>
      <vt:lpstr>Wingdings 2</vt:lpstr>
      <vt:lpstr>Slate</vt:lpstr>
      <vt:lpstr>Oracle – PL/SQL</vt:lpstr>
      <vt:lpstr>Git &amp; VSCode</vt:lpstr>
      <vt:lpstr>PL/SQL recap</vt:lpstr>
      <vt:lpstr>PL/SQL recap</vt:lpstr>
      <vt:lpstr>PL/SQL recap</vt:lpstr>
      <vt:lpstr>PL/SQL recap</vt:lpstr>
      <vt:lpstr>PL/SQL recap</vt:lpstr>
      <vt:lpstr>PL/SQL recap</vt:lpstr>
      <vt:lpstr>Exercise</vt:lpstr>
      <vt:lpstr>Exercise</vt:lpstr>
      <vt:lpstr>Variables-Constants-Anchor datatypes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– PL/SQL</dc:title>
  <dc:creator>Lakshman A</dc:creator>
  <cp:lastModifiedBy>Lakshman A</cp:lastModifiedBy>
  <cp:revision>102</cp:revision>
  <dcterms:created xsi:type="dcterms:W3CDTF">2023-08-01T03:39:06Z</dcterms:created>
  <dcterms:modified xsi:type="dcterms:W3CDTF">2023-09-21T00:09:38Z</dcterms:modified>
</cp:coreProperties>
</file>