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3" r:id="rId2"/>
  </p:sldMasterIdLst>
  <p:notesMasterIdLst>
    <p:notesMasterId r:id="rId38"/>
  </p:notesMasterIdLst>
  <p:handoutMasterIdLst>
    <p:handoutMasterId r:id="rId39"/>
  </p:handoutMasterIdLst>
  <p:sldIdLst>
    <p:sldId id="262" r:id="rId3"/>
    <p:sldId id="507" r:id="rId4"/>
    <p:sldId id="508" r:id="rId5"/>
    <p:sldId id="509" r:id="rId6"/>
    <p:sldId id="530" r:id="rId7"/>
    <p:sldId id="510" r:id="rId8"/>
    <p:sldId id="511" r:id="rId9"/>
    <p:sldId id="532" r:id="rId10"/>
    <p:sldId id="541" r:id="rId11"/>
    <p:sldId id="542" r:id="rId12"/>
    <p:sldId id="512" r:id="rId13"/>
    <p:sldId id="513" r:id="rId14"/>
    <p:sldId id="514" r:id="rId15"/>
    <p:sldId id="515" r:id="rId16"/>
    <p:sldId id="516" r:id="rId17"/>
    <p:sldId id="543" r:id="rId18"/>
    <p:sldId id="519" r:id="rId19"/>
    <p:sldId id="545" r:id="rId20"/>
    <p:sldId id="546" r:id="rId21"/>
    <p:sldId id="547" r:id="rId22"/>
    <p:sldId id="548" r:id="rId23"/>
    <p:sldId id="549" r:id="rId24"/>
    <p:sldId id="550" r:id="rId25"/>
    <p:sldId id="522" r:id="rId26"/>
    <p:sldId id="551" r:id="rId27"/>
    <p:sldId id="523" r:id="rId28"/>
    <p:sldId id="524" r:id="rId29"/>
    <p:sldId id="533" r:id="rId30"/>
    <p:sldId id="534" r:id="rId31"/>
    <p:sldId id="535" r:id="rId32"/>
    <p:sldId id="552" r:id="rId33"/>
    <p:sldId id="553" r:id="rId34"/>
    <p:sldId id="539" r:id="rId35"/>
    <p:sldId id="554" r:id="rId36"/>
    <p:sldId id="318" r:id="rId37"/>
  </p:sldIdLst>
  <p:sldSz cx="9144000" cy="6858000" type="screen4x3"/>
  <p:notesSz cx="6735763" cy="98663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/Table of contents" id="{35DD3A7B-A3B5-49A5-9CD2-FA74D1CAA38D}">
          <p14:sldIdLst>
            <p14:sldId id="262"/>
            <p14:sldId id="507"/>
          </p14:sldIdLst>
        </p14:section>
        <p14:section name="1.　Introduction" id="{B81141D6-5160-4643-8D51-022CC5C4BDB9}">
          <p14:sldIdLst>
            <p14:sldId id="508"/>
            <p14:sldId id="509"/>
          </p14:sldIdLst>
        </p14:section>
        <p14:section name="2.　System configuration" id="{A8A060BF-92DF-4F47-AFEF-F5FA058AAEFB}">
          <p14:sldIdLst>
            <p14:sldId id="530"/>
            <p14:sldId id="510"/>
            <p14:sldId id="511"/>
            <p14:sldId id="532"/>
            <p14:sldId id="541"/>
            <p14:sldId id="542"/>
          </p14:sldIdLst>
        </p14:section>
        <p14:section name="3.　ITA construction procedure" id="{2DA9D39A-9EC8-4ACB-A005-AEAFEA3CF08F}">
          <p14:sldIdLst>
            <p14:sldId id="512"/>
            <p14:sldId id="513"/>
            <p14:sldId id="514"/>
            <p14:sldId id="515"/>
            <p14:sldId id="516"/>
            <p14:sldId id="543"/>
            <p14:sldId id="519"/>
            <p14:sldId id="545"/>
            <p14:sldId id="546"/>
            <p14:sldId id="547"/>
            <p14:sldId id="548"/>
            <p14:sldId id="549"/>
            <p14:sldId id="550"/>
            <p14:sldId id="522"/>
            <p14:sldId id="551"/>
            <p14:sldId id="523"/>
          </p14:sldIdLst>
        </p14:section>
        <p14:section name="4.　ITA operation check" id="{D446366E-9E78-45E3-8F73-A5F6CC724FCE}">
          <p14:sldIdLst>
            <p14:sldId id="524"/>
            <p14:sldId id="533"/>
            <p14:sldId id="534"/>
            <p14:sldId id="535"/>
            <p14:sldId id="552"/>
            <p14:sldId id="553"/>
            <p14:sldId id="539"/>
            <p14:sldId id="554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7" userDrawn="1">
          <p15:clr>
            <a:srgbClr val="A4A3A4"/>
          </p15:clr>
        </p15:guide>
        <p15:guide id="2" pos="2122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CDD3"/>
    <a:srgbClr val="E7E8EA"/>
    <a:srgbClr val="FFFFCC"/>
    <a:srgbClr val="336600"/>
    <a:srgbClr val="003300"/>
    <a:srgbClr val="008000"/>
    <a:srgbClr val="FF99CC"/>
    <a:srgbClr val="0000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00" autoAdjust="0"/>
    <p:restoredTop sz="95507" autoAdjust="0"/>
  </p:normalViewPr>
  <p:slideViewPr>
    <p:cSldViewPr>
      <p:cViewPr varScale="1">
        <p:scale>
          <a:sx n="83" d="100"/>
          <a:sy n="83" d="100"/>
        </p:scale>
        <p:origin x="77" y="811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7812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07"/>
        <p:guide pos="2122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18831" cy="493316"/>
          </a:xfrm>
          <a:prstGeom prst="rect">
            <a:avLst/>
          </a:prstGeom>
        </p:spPr>
        <p:txBody>
          <a:bodyPr vert="horz" lIns="91426" tIns="45713" rIns="91426" bIns="45713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15374" y="1"/>
            <a:ext cx="2918831" cy="493316"/>
          </a:xfrm>
          <a:prstGeom prst="rect">
            <a:avLst/>
          </a:prstGeom>
        </p:spPr>
        <p:txBody>
          <a:bodyPr vert="horz" lIns="91426" tIns="45713" rIns="91426" bIns="45713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2021/5/21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371286"/>
            <a:ext cx="2918831" cy="493316"/>
          </a:xfrm>
          <a:prstGeom prst="rect">
            <a:avLst/>
          </a:prstGeom>
        </p:spPr>
        <p:txBody>
          <a:bodyPr vert="horz" lIns="91426" tIns="45713" rIns="91426" bIns="45713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15374" y="9371286"/>
            <a:ext cx="2918831" cy="493316"/>
          </a:xfrm>
          <a:prstGeom prst="rect">
            <a:avLst/>
          </a:prstGeom>
        </p:spPr>
        <p:txBody>
          <a:bodyPr vert="horz" lIns="91426" tIns="45713" rIns="91426" bIns="45713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4" y="1"/>
            <a:ext cx="2918831" cy="285884"/>
          </a:xfrm>
          <a:prstGeom prst="rect">
            <a:avLst/>
          </a:prstGeom>
        </p:spPr>
        <p:txBody>
          <a:bodyPr vert="horz" lIns="91426" tIns="45713" rIns="91426" bIns="45713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2021/5/21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4" y="9581235"/>
            <a:ext cx="2918831" cy="285884"/>
          </a:xfrm>
          <a:prstGeom prst="rect">
            <a:avLst/>
          </a:prstGeom>
        </p:spPr>
        <p:txBody>
          <a:bodyPr vert="horz" lIns="91426" tIns="45713" rIns="91426" bIns="45713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03288" y="428625"/>
            <a:ext cx="4929187" cy="36988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644" tIns="45322" rIns="90644" bIns="45322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0639" y="4288261"/>
            <a:ext cx="6554486" cy="5181648"/>
          </a:xfrm>
          <a:prstGeom prst="rect">
            <a:avLst/>
          </a:prstGeom>
        </p:spPr>
        <p:txBody>
          <a:bodyPr vert="horz" lIns="0" tIns="45322" rIns="0" bIns="45322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0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2021/5/21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93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2021/5/21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501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2021/5/21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07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2021/5/21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8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2021/5/21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489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2021/5/21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967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2021/5/21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585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2021/5/21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507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2021/5/21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11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2021/5/21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883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2021/5/21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62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行でおさまる場合はこのレイアウトで入力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行にわたる場合は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このレイアウトで入力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サブタイトルを入力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23085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 smtClean="0"/>
              <a:t>目次 のタイトルを入力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項目を入力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0321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0" r:id="rId8"/>
    <p:sldLayoutId id="2147483701" r:id="rId9"/>
    <p:sldLayoutId id="2147483702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016B-CCA6-43BE-8BEE-59565A35F4F7}" type="datetimeFigureOut">
              <a:rPr kumimoji="1" lang="ja-JP" altLang="en-US" smtClean="0"/>
              <a:t>2021/5/21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41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6021360"/>
            <a:ext cx="6552727" cy="772006"/>
          </a:xfrm>
        </p:spPr>
        <p:txBody>
          <a:bodyPr/>
          <a:lstStyle/>
          <a:p>
            <a:r>
              <a:rPr lang="en-US" altLang="ja-JP" dirty="0" smtClean="0"/>
              <a:t>Version </a:t>
            </a:r>
            <a:r>
              <a:rPr lang="en-US" altLang="ja-JP" dirty="0" smtClean="0"/>
              <a:t>1.7</a:t>
            </a:r>
            <a:endParaRPr lang="en-US" altLang="ja-JP" dirty="0" smtClean="0"/>
          </a:p>
          <a:p>
            <a:r>
              <a:rPr lang="en-US" altLang="ja-JP" dirty="0" smtClean="0"/>
              <a:t>Exastro</a:t>
            </a:r>
            <a:r>
              <a:rPr lang="ja-JP" altLang="en-US" dirty="0" smtClean="0"/>
              <a:t> </a:t>
            </a:r>
            <a:r>
              <a:rPr lang="en-US" altLang="ja-JP" dirty="0" smtClean="0"/>
              <a:t>developer</a:t>
            </a:r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 bwMode="gray">
          <a:xfrm>
            <a:off x="0" y="3294124"/>
            <a:ext cx="9143999" cy="77501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sz="4800" b="1" dirty="0" smtClean="0"/>
              <a:t>Offline</a:t>
            </a:r>
            <a:r>
              <a:rPr lang="ja-JP" altLang="en-US" sz="4800" b="1" dirty="0" smtClean="0"/>
              <a:t> </a:t>
            </a:r>
            <a:r>
              <a:rPr lang="en-US" altLang="ja-JP" sz="4800" b="1" dirty="0" smtClean="0"/>
              <a:t>Installation</a:t>
            </a:r>
            <a:endParaRPr lang="en-US" altLang="ja-JP" sz="4800" b="1" kern="0" spc="-15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493437"/>
            <a:ext cx="9144000" cy="25179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/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※</a:t>
            </a:r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In this document, “</a:t>
            </a:r>
            <a:r>
              <a:rPr lang="en-US" altLang="ja-JP" sz="1400" b="1" kern="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Exastro</a:t>
            </a:r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IT Automation” is described as “ITA".</a:t>
            </a:r>
            <a:endParaRPr lang="ja-JP" altLang="en-US" sz="1400" b="1" kern="0" dirty="0">
              <a:solidFill>
                <a:schemeClr val="tx2">
                  <a:lumMod val="75000"/>
                  <a:lumOff val="25000"/>
                </a:schemeClr>
              </a:solidFill>
              <a:latin typeface="+mn-lt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4104"/>
            <a:ext cx="9144000" cy="1016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247474"/>
            <a:ext cx="3528490" cy="82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6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2.</a:t>
            </a:r>
            <a:r>
              <a:rPr lang="en-US" altLang="ja-JP" dirty="0"/>
              <a:t>5</a:t>
            </a:r>
            <a:r>
              <a:rPr lang="ja-JP" altLang="en-US" dirty="0" smtClean="0"/>
              <a:t>　</a:t>
            </a:r>
            <a:r>
              <a:rPr lang="en-US" altLang="zh-TW" dirty="0" smtClean="0"/>
              <a:t>Requirements</a:t>
            </a:r>
            <a:r>
              <a:rPr lang="ja-JP" altLang="en-US" dirty="0" smtClean="0"/>
              <a:t>　</a:t>
            </a:r>
            <a:r>
              <a:rPr lang="en-US" altLang="ja-JP" dirty="0"/>
              <a:t>4</a:t>
            </a:r>
            <a:r>
              <a:rPr lang="en-US" altLang="ja-JP" dirty="0" smtClean="0"/>
              <a:t>/4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ja-JP" dirty="0"/>
              <a:t>Repositories that needs to be </a:t>
            </a:r>
            <a:r>
              <a:rPr lang="en-US" altLang="ja-JP" dirty="0" smtClean="0"/>
              <a:t>referred (for cloud environments)</a:t>
            </a:r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/>
          </p:nvPr>
        </p:nvGraphicFramePr>
        <p:xfrm>
          <a:off x="539440" y="1170257"/>
          <a:ext cx="7632573" cy="40995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68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643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040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 smtClean="0"/>
                        <a:t>OS</a:t>
                      </a:r>
                      <a:endParaRPr kumimoji="1" lang="ja-JP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dirty="0" smtClean="0"/>
                        <a:t>リポジトリ</a:t>
                      </a:r>
                      <a:endParaRPr kumimoji="1" lang="ja-JP" altLang="en-US" sz="11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8871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/>
                        <a:t>RHEL7</a:t>
                      </a:r>
                      <a:endParaRPr kumimoji="1" lang="ja-JP" altLang="en-US" sz="1200" b="1" dirty="0" smtClean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https://dl.fedoraproject.org/pub/epel/epel-release-latest-7.noarch.rpm</a:t>
                      </a: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514725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https://downloads.mariadb.com/MariaDB/mariadb_repo_setup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5231706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http://rpms.remirepo.net/enterprise/remi-release-7.rpm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1529835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rhui-rhel-7-server-rhui-optional-rpms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5961108"/>
                  </a:ext>
                </a:extLst>
              </a:tr>
              <a:tr h="248871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/>
                        <a:t>RHEL7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/>
                        <a:t>(AWS/RHUI2)</a:t>
                      </a:r>
                      <a:endParaRPr kumimoji="1" lang="ja-JP" altLang="en-US" sz="1200" b="1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dirty="0" smtClean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https://dl.fedoraproject.org/pub/epel/epel-release-latest-7.noarch.rpm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8238963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dirty="0" smtClean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https://downloads.mariadb.com/MariaDB/mariadb_repo_setup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885310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dirty="0" smtClean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http://rpms.remirepo.net/enterprise/remi-release-7.rpm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5334784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dirty="0" smtClean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err="1" smtClean="0">
                          <a:solidFill>
                            <a:schemeClr val="tx1"/>
                          </a:solidFill>
                        </a:rPr>
                        <a:t>rhui</a:t>
                      </a: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-REGION-</a:t>
                      </a:r>
                      <a:r>
                        <a:rPr kumimoji="1" lang="en-US" altLang="ja-JP" sz="1200" b="1" dirty="0" err="1" smtClean="0">
                          <a:solidFill>
                            <a:schemeClr val="tx1"/>
                          </a:solidFill>
                        </a:rPr>
                        <a:t>rhel</a:t>
                      </a: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-server-optional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1614954"/>
                  </a:ext>
                </a:extLst>
              </a:tr>
              <a:tr h="248871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/>
                        <a:t>RHEL7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/>
                        <a:t>(AWS/RHUI3)</a:t>
                      </a:r>
                      <a:endParaRPr kumimoji="1" lang="ja-JP" altLang="en-US" sz="1200" b="1" dirty="0" smtClean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https://dl.fedoraproject.org/pub/epel/epel-release-latest-7.noarch.rpm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315416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dirty="0" smtClean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https://downloads.mariadb.com/MariaDB/mariadb_repo_setup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3380592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dirty="0" smtClean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http://rpms.remirepo.net/enterprise/remi-release-7.rpm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3136725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dirty="0" smtClean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rhel-7-server-rhui-optional-rpms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4645104"/>
                  </a:ext>
                </a:extLst>
              </a:tr>
              <a:tr h="248871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/>
                        <a:t>RHEL8_AWS</a:t>
                      </a:r>
                      <a:endParaRPr kumimoji="1" lang="ja-JP" altLang="en-US" sz="12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https://dl.fedoraproject.org/pub/epel/epel-release-latest-8.noarch.rpm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5348274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codeready-builder-for-rhel-8-rhui-rpms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0298071"/>
                  </a:ext>
                </a:extLst>
              </a:tr>
            </a:tbl>
          </a:graphicData>
        </a:graphic>
      </p:graphicFrame>
      <p:sp>
        <p:nvSpPr>
          <p:cNvPr id="6" name="テキスト ボックス 5"/>
          <p:cNvSpPr txBox="1"/>
          <p:nvPr/>
        </p:nvSpPr>
        <p:spPr>
          <a:xfrm>
            <a:off x="539440" y="5307885"/>
            <a:ext cx="45361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 smtClean="0"/>
              <a:t>※</a:t>
            </a:r>
            <a:r>
              <a:rPr lang="en-US" altLang="ja-JP" sz="1100" dirty="0">
                <a:solidFill>
                  <a:srgbClr val="000000"/>
                </a:solidFill>
              </a:rPr>
              <a:t>RHEL7(</a:t>
            </a:r>
            <a:r>
              <a:rPr lang="en-US" altLang="ja-JP" sz="1100" kern="100" dirty="0">
                <a:solidFill>
                  <a:srgbClr val="000000"/>
                </a:solidFill>
              </a:rPr>
              <a:t>AWS/RHUI2</a:t>
            </a:r>
            <a:r>
              <a:rPr lang="ja-JP" altLang="en-US" sz="1100" kern="100" dirty="0">
                <a:solidFill>
                  <a:srgbClr val="000000"/>
                </a:solidFill>
              </a:rPr>
              <a:t>）</a:t>
            </a:r>
            <a:r>
              <a:rPr lang="en-US" altLang="ja-JP" sz="1100" kern="100" dirty="0">
                <a:solidFill>
                  <a:srgbClr val="000000"/>
                </a:solidFill>
              </a:rPr>
              <a:t>: </a:t>
            </a:r>
            <a:r>
              <a:rPr lang="en-US" altLang="ja-JP" sz="1100" kern="100" dirty="0" smtClean="0">
                <a:solidFill>
                  <a:srgbClr val="000000"/>
                </a:solidFill>
              </a:rPr>
              <a:t>RHEL7 on AWS</a:t>
            </a:r>
            <a:r>
              <a:rPr lang="ja-JP" altLang="en-US" sz="1100" kern="100" dirty="0" smtClean="0">
                <a:solidFill>
                  <a:srgbClr val="000000"/>
                </a:solidFill>
              </a:rPr>
              <a:t>（</a:t>
            </a:r>
            <a:r>
              <a:rPr lang="en-US" altLang="ja-JP" sz="1100" kern="100" dirty="0" smtClean="0">
                <a:solidFill>
                  <a:srgbClr val="000000"/>
                </a:solidFill>
              </a:rPr>
              <a:t>using</a:t>
            </a:r>
            <a:r>
              <a:rPr lang="ja-JP" altLang="en-US" sz="1100" kern="100" dirty="0" smtClean="0">
                <a:solidFill>
                  <a:srgbClr val="000000"/>
                </a:solidFill>
              </a:rPr>
              <a:t> </a:t>
            </a:r>
            <a:r>
              <a:rPr lang="en-US" altLang="ja-JP" sz="1100" kern="100" dirty="0" smtClean="0">
                <a:solidFill>
                  <a:srgbClr val="000000"/>
                </a:solidFill>
              </a:rPr>
              <a:t>RHUI2</a:t>
            </a:r>
            <a:r>
              <a:rPr lang="ja-JP" altLang="en-US" sz="1100" kern="100" dirty="0" smtClean="0">
                <a:solidFill>
                  <a:srgbClr val="000000"/>
                </a:solidFill>
              </a:rPr>
              <a:t>）</a:t>
            </a:r>
            <a:endParaRPr lang="en-US" altLang="ja-JP" sz="1100" kern="100" dirty="0">
              <a:solidFill>
                <a:srgbClr val="000000"/>
              </a:solidFill>
            </a:endParaRPr>
          </a:p>
          <a:p>
            <a:r>
              <a:rPr lang="ja-JP" altLang="en-US" sz="1100" kern="100" dirty="0"/>
              <a:t>　</a:t>
            </a:r>
            <a:r>
              <a:rPr lang="en-US" altLang="ja-JP" sz="1100" dirty="0" smtClean="0">
                <a:solidFill>
                  <a:srgbClr val="000000"/>
                </a:solidFill>
              </a:rPr>
              <a:t>RHEL7(</a:t>
            </a:r>
            <a:r>
              <a:rPr lang="en-US" altLang="ja-JP" sz="1100" kern="100" dirty="0" smtClean="0">
                <a:solidFill>
                  <a:srgbClr val="000000"/>
                </a:solidFill>
              </a:rPr>
              <a:t>AWS/RHUI3</a:t>
            </a:r>
            <a:r>
              <a:rPr lang="ja-JP" altLang="en-US" sz="1100" kern="100" dirty="0" smtClean="0">
                <a:solidFill>
                  <a:srgbClr val="000000"/>
                </a:solidFill>
              </a:rPr>
              <a:t>）</a:t>
            </a:r>
            <a:r>
              <a:rPr lang="en-US" altLang="ja-JP" sz="1100" kern="100" dirty="0">
                <a:solidFill>
                  <a:srgbClr val="000000"/>
                </a:solidFill>
              </a:rPr>
              <a:t>: </a:t>
            </a:r>
            <a:r>
              <a:rPr lang="en-US" altLang="ja-JP" sz="1100" kern="100" dirty="0" smtClean="0">
                <a:solidFill>
                  <a:srgbClr val="000000"/>
                </a:solidFill>
              </a:rPr>
              <a:t>RHEL7 on AWS</a:t>
            </a:r>
            <a:r>
              <a:rPr lang="ja-JP" altLang="en-US" sz="1100" kern="100" dirty="0" smtClean="0">
                <a:solidFill>
                  <a:srgbClr val="000000"/>
                </a:solidFill>
              </a:rPr>
              <a:t>（</a:t>
            </a:r>
            <a:r>
              <a:rPr lang="en-US" altLang="ja-JP" sz="1100" kern="100" dirty="0" smtClean="0">
                <a:solidFill>
                  <a:srgbClr val="000000"/>
                </a:solidFill>
              </a:rPr>
              <a:t>using</a:t>
            </a:r>
            <a:r>
              <a:rPr lang="ja-JP" altLang="en-US" sz="1100" kern="100" dirty="0" smtClean="0">
                <a:solidFill>
                  <a:srgbClr val="000000"/>
                </a:solidFill>
              </a:rPr>
              <a:t> </a:t>
            </a:r>
            <a:r>
              <a:rPr lang="en-US" altLang="ja-JP" sz="1100" kern="100" dirty="0" smtClean="0">
                <a:solidFill>
                  <a:srgbClr val="000000"/>
                </a:solidFill>
              </a:rPr>
              <a:t>RHUI3</a:t>
            </a:r>
            <a:r>
              <a:rPr lang="ja-JP" altLang="en-US" sz="1100" kern="100" dirty="0" smtClean="0">
                <a:solidFill>
                  <a:srgbClr val="000000"/>
                </a:solidFill>
              </a:rPr>
              <a:t>）</a:t>
            </a:r>
            <a:endParaRPr lang="en-US" altLang="ja-JP" sz="1100" kern="1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39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zh-TW" dirty="0"/>
              <a:t>3.</a:t>
            </a:r>
            <a:r>
              <a:rPr lang="zh-TW" altLang="en-US" dirty="0"/>
              <a:t>　</a:t>
            </a:r>
            <a:r>
              <a:rPr lang="en-US" altLang="zh-TW" dirty="0" smtClean="0"/>
              <a:t>ITA</a:t>
            </a:r>
            <a:r>
              <a:rPr lang="zh-TW" altLang="en-US" dirty="0" smtClean="0"/>
              <a:t> </a:t>
            </a:r>
            <a:r>
              <a:rPr lang="en-US" altLang="zh-TW" dirty="0" smtClean="0"/>
              <a:t>construction procedure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3142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3.1</a:t>
            </a:r>
            <a:r>
              <a:rPr lang="ja-JP" altLang="en-US" dirty="0"/>
              <a:t>　</a:t>
            </a:r>
            <a:r>
              <a:rPr lang="en-US" altLang="ja-JP" dirty="0" smtClean="0"/>
              <a:t>Offline installation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Installation procedure</a:t>
            </a:r>
          </a:p>
          <a:p>
            <a:pPr marL="180000" lvl="1" indent="0">
              <a:buNone/>
            </a:pPr>
            <a:r>
              <a:rPr lang="ja-JP" altLang="en-US" sz="1400" dirty="0"/>
              <a:t>　</a:t>
            </a:r>
            <a:r>
              <a:rPr lang="en-US" altLang="ja-JP" sz="1400" dirty="0" smtClean="0"/>
              <a:t>If the ITA server is in offline environment, follow the following procedure to construct server.</a:t>
            </a:r>
            <a:endParaRPr lang="ja-JP" altLang="en-US" sz="1400" dirty="0"/>
          </a:p>
          <a:p>
            <a:pPr lvl="1"/>
            <a:r>
              <a:rPr lang="en-US" altLang="ja-JP" sz="1400" dirty="0" smtClean="0"/>
              <a:t>Collect required library from server for library collection (online) via internet, then compress installation package and libraries in to one installation package(for offline).</a:t>
            </a:r>
            <a:endParaRPr lang="ja-JP" altLang="en-US" sz="1400" dirty="0"/>
          </a:p>
          <a:p>
            <a:pPr lvl="1"/>
            <a:r>
              <a:rPr lang="en-US" altLang="ja-JP" sz="1400" dirty="0" smtClean="0"/>
              <a:t>Move installation package (for offline) to ITA server via storage media.</a:t>
            </a:r>
            <a:endParaRPr lang="ja-JP" altLang="en-US" sz="1400" dirty="0"/>
          </a:p>
          <a:p>
            <a:pPr lvl="1"/>
            <a:r>
              <a:rPr lang="en-US" altLang="ja-JP" sz="1400" dirty="0" smtClean="0"/>
              <a:t>Create local repository from installation package (for offline), install required library then execute ITA installer.</a:t>
            </a:r>
            <a:endParaRPr lang="ja-JP" altLang="en-US" sz="1400" dirty="0"/>
          </a:p>
          <a:p>
            <a:pPr marL="0" indent="0">
              <a:buNone/>
            </a:pPr>
            <a:endParaRPr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93" t="13" r="29548" b="-8"/>
          <a:stretch/>
        </p:blipFill>
        <p:spPr bwMode="auto">
          <a:xfrm rot="5400000">
            <a:off x="4085058" y="2646776"/>
            <a:ext cx="1142014" cy="26175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6" name="グループ化 5"/>
          <p:cNvGrpSpPr/>
          <p:nvPr/>
        </p:nvGrpSpPr>
        <p:grpSpPr>
          <a:xfrm>
            <a:off x="1478658" y="3318132"/>
            <a:ext cx="1917204" cy="910141"/>
            <a:chOff x="0" y="-212240"/>
            <a:chExt cx="1360968" cy="1424351"/>
          </a:xfrm>
        </p:grpSpPr>
        <p:sp>
          <p:nvSpPr>
            <p:cNvPr id="39" name="正方形/長方形 38"/>
            <p:cNvSpPr/>
            <p:nvPr/>
          </p:nvSpPr>
          <p:spPr>
            <a:xfrm>
              <a:off x="0" y="0"/>
              <a:ext cx="1360968" cy="1212111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40" name="テキスト ボックス 9"/>
            <p:cNvSpPr txBox="1"/>
            <p:nvPr/>
          </p:nvSpPr>
          <p:spPr>
            <a:xfrm>
              <a:off x="26446" y="-212240"/>
              <a:ext cx="832570" cy="50083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altLang="ja-JP" sz="1000" kern="100" dirty="0" smtClean="0">
                  <a:effectLst/>
                  <a:latin typeface="+mn-ea"/>
                  <a:cs typeface="Times New Roman" panose="02020603050405020304" pitchFamily="18" charset="0"/>
                </a:rPr>
                <a:t>Server for </a:t>
              </a:r>
            </a:p>
            <a:p>
              <a:pPr algn="ctr">
                <a:spcAft>
                  <a:spcPts val="0"/>
                </a:spcAft>
              </a:pPr>
              <a:r>
                <a:rPr lang="en-US" altLang="ja-JP" sz="1000" kern="100" dirty="0" smtClean="0">
                  <a:effectLst/>
                  <a:latin typeface="+mn-ea"/>
                  <a:cs typeface="Times New Roman" panose="02020603050405020304" pitchFamily="18" charset="0"/>
                </a:rPr>
                <a:t>library collection</a:t>
              </a:r>
              <a:endParaRPr lang="ja-JP" sz="1000" kern="100" dirty="0"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</p:grpSp>
      <p:sp>
        <p:nvSpPr>
          <p:cNvPr id="7" name="テキスト ボックス 18"/>
          <p:cNvSpPr txBox="1"/>
          <p:nvPr/>
        </p:nvSpPr>
        <p:spPr>
          <a:xfrm>
            <a:off x="2187929" y="3068950"/>
            <a:ext cx="898960" cy="162855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altLang="ja-JP" sz="1000" kern="100" dirty="0" smtClean="0">
                <a:effectLst/>
                <a:latin typeface="+mn-ea"/>
                <a:cs typeface="Times New Roman" panose="02020603050405020304" pitchFamily="18" charset="0"/>
              </a:rPr>
              <a:t>Online</a:t>
            </a:r>
            <a:endParaRPr lang="ja-JP" sz="1000" kern="100" dirty="0"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8" name="テキスト ボックス 17"/>
          <p:cNvSpPr txBox="1"/>
          <p:nvPr/>
        </p:nvSpPr>
        <p:spPr>
          <a:xfrm>
            <a:off x="5752927" y="3175891"/>
            <a:ext cx="1178177" cy="162854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altLang="ja-JP" sz="1000" kern="100" dirty="0" smtClean="0">
                <a:effectLst/>
                <a:latin typeface="+mn-ea"/>
                <a:cs typeface="Times New Roman" panose="02020603050405020304" pitchFamily="18" charset="0"/>
              </a:rPr>
              <a:t>Internet</a:t>
            </a:r>
            <a:endParaRPr lang="ja-JP" sz="1000" kern="100" dirty="0"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592429" y="3455436"/>
            <a:ext cx="1427911" cy="77450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grpSp>
        <p:nvGrpSpPr>
          <p:cNvPr id="10" name="グループ化 9"/>
          <p:cNvGrpSpPr/>
          <p:nvPr/>
        </p:nvGrpSpPr>
        <p:grpSpPr>
          <a:xfrm>
            <a:off x="1687245" y="3737408"/>
            <a:ext cx="1605436" cy="370331"/>
            <a:chOff x="-15" y="-26807"/>
            <a:chExt cx="986910" cy="428858"/>
          </a:xfrm>
        </p:grpSpPr>
        <p:sp>
          <p:nvSpPr>
            <p:cNvPr id="37" name="台形 36"/>
            <p:cNvSpPr/>
            <p:nvPr/>
          </p:nvSpPr>
          <p:spPr>
            <a:xfrm>
              <a:off x="50488" y="-26807"/>
              <a:ext cx="235612" cy="142239"/>
            </a:xfrm>
            <a:prstGeom prst="trapezoid">
              <a:avLst>
                <a:gd name="adj" fmla="val 3288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38" name="正方形/長方形 37"/>
            <p:cNvSpPr/>
            <p:nvPr/>
          </p:nvSpPr>
          <p:spPr>
            <a:xfrm>
              <a:off x="-15" y="23818"/>
              <a:ext cx="986910" cy="37823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altLang="ja-JP" sz="1000" kern="100" dirty="0" smtClean="0"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Installation package</a:t>
              </a:r>
            </a:p>
            <a:p>
              <a:pPr algn="just">
                <a:spcAft>
                  <a:spcPts val="0"/>
                </a:spcAft>
              </a:pPr>
              <a:r>
                <a:rPr lang="en-US" altLang="ja-JP" sz="1000" kern="100" dirty="0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(for offline)</a:t>
              </a:r>
              <a:endParaRPr lang="en-US" altLang="ja-JP" sz="1000" kern="100" dirty="0" smtClean="0"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右矢印 10"/>
          <p:cNvSpPr/>
          <p:nvPr/>
        </p:nvSpPr>
        <p:spPr>
          <a:xfrm rot="10800000">
            <a:off x="3211180" y="3887634"/>
            <a:ext cx="2489948" cy="116551"/>
          </a:xfrm>
          <a:prstGeom prst="rightArrow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93" t="13" r="29548" b="-8"/>
          <a:stretch/>
        </p:blipFill>
        <p:spPr bwMode="auto">
          <a:xfrm rot="5400000">
            <a:off x="4101746" y="3531627"/>
            <a:ext cx="1142014" cy="26175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13" name="直線コネクタ 12"/>
          <p:cNvCxnSpPr/>
          <p:nvPr/>
        </p:nvCxnSpPr>
        <p:spPr>
          <a:xfrm>
            <a:off x="1403560" y="4533530"/>
            <a:ext cx="3237479" cy="28069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225"/>
          <p:cNvSpPr txBox="1"/>
          <p:nvPr/>
        </p:nvSpPr>
        <p:spPr>
          <a:xfrm>
            <a:off x="5876138" y="3379156"/>
            <a:ext cx="898857" cy="21349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altLang="ja-JP" sz="1000" kern="100" dirty="0" smtClean="0">
                <a:effectLst/>
                <a:latin typeface="+mn-ea"/>
                <a:cs typeface="Times New Roman" panose="02020603050405020304" pitchFamily="18" charset="0"/>
              </a:rPr>
              <a:t>Repository</a:t>
            </a:r>
            <a:endParaRPr lang="ja-JP" sz="1000" kern="100" dirty="0">
              <a:effectLst/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15" name="グループ化 14"/>
          <p:cNvGrpSpPr/>
          <p:nvPr/>
        </p:nvGrpSpPr>
        <p:grpSpPr>
          <a:xfrm>
            <a:off x="3773358" y="3735131"/>
            <a:ext cx="929613" cy="344188"/>
            <a:chOff x="0" y="0"/>
            <a:chExt cx="768545" cy="420969"/>
          </a:xfrm>
        </p:grpSpPr>
        <p:sp>
          <p:nvSpPr>
            <p:cNvPr id="35" name="台形 34"/>
            <p:cNvSpPr/>
            <p:nvPr/>
          </p:nvSpPr>
          <p:spPr>
            <a:xfrm>
              <a:off x="50488" y="0"/>
              <a:ext cx="235612" cy="142240"/>
            </a:xfrm>
            <a:prstGeom prst="trapezoid">
              <a:avLst>
                <a:gd name="adj" fmla="val 3288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36" name="正方形/長方形 35"/>
            <p:cNvSpPr/>
            <p:nvPr/>
          </p:nvSpPr>
          <p:spPr>
            <a:xfrm>
              <a:off x="0" y="78537"/>
              <a:ext cx="768545" cy="34243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altLang="ja-JP" sz="1000" kern="100" dirty="0" smtClean="0"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Library</a:t>
              </a:r>
              <a:endParaRPr lang="ja-JP" sz="1000" kern="100" dirty="0"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</p:grpSp>
      <p:sp>
        <p:nvSpPr>
          <p:cNvPr id="16" name="正方形/長方形 15"/>
          <p:cNvSpPr/>
          <p:nvPr/>
        </p:nvSpPr>
        <p:spPr>
          <a:xfrm>
            <a:off x="1478658" y="4762371"/>
            <a:ext cx="3270323" cy="109043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grpSp>
        <p:nvGrpSpPr>
          <p:cNvPr id="17" name="グループ化 16"/>
          <p:cNvGrpSpPr/>
          <p:nvPr/>
        </p:nvGrpSpPr>
        <p:grpSpPr>
          <a:xfrm>
            <a:off x="3523027" y="4823395"/>
            <a:ext cx="1119030" cy="893286"/>
            <a:chOff x="111354" y="0"/>
            <a:chExt cx="1248610" cy="1498424"/>
          </a:xfrm>
        </p:grpSpPr>
        <p:sp>
          <p:nvSpPr>
            <p:cNvPr id="29" name="円柱 28"/>
            <p:cNvSpPr/>
            <p:nvPr/>
          </p:nvSpPr>
          <p:spPr>
            <a:xfrm>
              <a:off x="285008" y="147566"/>
              <a:ext cx="395533" cy="215840"/>
            </a:xfrm>
            <a:prstGeom prst="can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30" name="円柱 29"/>
            <p:cNvSpPr/>
            <p:nvPr/>
          </p:nvSpPr>
          <p:spPr>
            <a:xfrm>
              <a:off x="534390" y="195068"/>
              <a:ext cx="395533" cy="215840"/>
            </a:xfrm>
            <a:prstGeom prst="can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31" name="テキスト ボックス 276"/>
            <p:cNvSpPr txBox="1"/>
            <p:nvPr/>
          </p:nvSpPr>
          <p:spPr>
            <a:xfrm>
              <a:off x="250264" y="586689"/>
              <a:ext cx="1003057" cy="91173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altLang="ja-JP" sz="1000" kern="100" dirty="0" smtClean="0">
                  <a:latin typeface="+mn-ea"/>
                  <a:cs typeface="Times New Roman" panose="02020603050405020304" pitchFamily="18" charset="0"/>
                </a:rPr>
                <a:t>Local</a:t>
              </a:r>
            </a:p>
            <a:p>
              <a:pPr algn="ctr">
                <a:spcAft>
                  <a:spcPts val="0"/>
                </a:spcAft>
              </a:pPr>
              <a:r>
                <a:rPr lang="en-US" altLang="ja-JP" sz="1000" kern="100" dirty="0" smtClean="0">
                  <a:effectLst/>
                  <a:latin typeface="+mn-ea"/>
                  <a:cs typeface="Times New Roman" panose="02020603050405020304" pitchFamily="18" charset="0"/>
                </a:rPr>
                <a:t>Repository</a:t>
              </a:r>
            </a:p>
          </p:txBody>
        </p:sp>
        <p:sp>
          <p:nvSpPr>
            <p:cNvPr id="32" name="正方形/長方形 31"/>
            <p:cNvSpPr/>
            <p:nvPr/>
          </p:nvSpPr>
          <p:spPr>
            <a:xfrm>
              <a:off x="111354" y="0"/>
              <a:ext cx="1248610" cy="1211242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33" name="円柱 32"/>
            <p:cNvSpPr/>
            <p:nvPr/>
          </p:nvSpPr>
          <p:spPr>
            <a:xfrm>
              <a:off x="356389" y="285205"/>
              <a:ext cx="395404" cy="215840"/>
            </a:xfrm>
            <a:prstGeom prst="can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34" name="円柱 33"/>
            <p:cNvSpPr/>
            <p:nvPr/>
          </p:nvSpPr>
          <p:spPr>
            <a:xfrm>
              <a:off x="676894" y="405757"/>
              <a:ext cx="395514" cy="215851"/>
            </a:xfrm>
            <a:prstGeom prst="can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endParaRPr lang="ja-JP" sz="1050" kern="100" dirty="0">
                <a:effectLst/>
                <a:ea typeface="ＭＳ 明朝" panose="02020609040205080304" pitchFamily="17" charset="-128"/>
                <a:cs typeface="Times New Roman" panose="02020603050405020304" pitchFamily="18" charset="0"/>
              </a:endParaRPr>
            </a:p>
          </p:txBody>
        </p:sp>
      </p:grpSp>
      <p:sp>
        <p:nvSpPr>
          <p:cNvPr id="18" name="テキスト ボックス 262"/>
          <p:cNvSpPr txBox="1"/>
          <p:nvPr/>
        </p:nvSpPr>
        <p:spPr>
          <a:xfrm>
            <a:off x="1528715" y="4655470"/>
            <a:ext cx="1007582" cy="16366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000" kern="100" dirty="0" smtClean="0">
                <a:latin typeface="+mn-ea"/>
                <a:cs typeface="Times New Roman" panose="02020603050405020304" pitchFamily="18" charset="0"/>
              </a:rPr>
              <a:t>ITA</a:t>
            </a:r>
            <a:r>
              <a:rPr lang="en-US" sz="1000" kern="1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sz="1000" kern="100" dirty="0" smtClean="0">
                <a:latin typeface="+mn-ea"/>
                <a:cs typeface="Times New Roman" panose="02020603050405020304" pitchFamily="18" charset="0"/>
              </a:rPr>
              <a:t>server</a:t>
            </a:r>
            <a:endParaRPr lang="ja-JP" sz="1000" kern="100" dirty="0"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9" name="テキスト ボックス 264"/>
          <p:cNvSpPr txBox="1"/>
          <p:nvPr/>
        </p:nvSpPr>
        <p:spPr>
          <a:xfrm>
            <a:off x="2896430" y="5888812"/>
            <a:ext cx="898961" cy="162854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altLang="ja-JP" sz="1000" kern="100" dirty="0" smtClean="0">
                <a:latin typeface="+mn-ea"/>
                <a:cs typeface="Times New Roman" panose="02020603050405020304" pitchFamily="18" charset="0"/>
              </a:rPr>
              <a:t>Offline</a:t>
            </a:r>
            <a:endParaRPr lang="ja-JP" sz="1000" kern="100" dirty="0"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1628857" y="4858993"/>
            <a:ext cx="1664599" cy="20721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000" kern="1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ITA</a:t>
            </a:r>
            <a:endParaRPr lang="ja-JP" sz="1000" kern="100" dirty="0"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1628857" y="5098004"/>
            <a:ext cx="1663976" cy="20712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000" kern="100" dirty="0">
                <a:solidFill>
                  <a:srgbClr val="000000"/>
                </a:solidFill>
                <a:effectLst/>
                <a:ea typeface="ＭＳ 明朝" panose="02020609040205080304" pitchFamily="17" charset="-128"/>
                <a:cs typeface="Times New Roman" panose="02020603050405020304" pitchFamily="18" charset="0"/>
              </a:rPr>
              <a:t>PHP</a:t>
            </a:r>
            <a:endParaRPr lang="ja-JP" sz="1000" kern="100" dirty="0">
              <a:effectLst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1628857" y="5331930"/>
            <a:ext cx="1663976" cy="20712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000" kern="100" dirty="0">
                <a:solidFill>
                  <a:srgbClr val="000000"/>
                </a:solidFill>
                <a:effectLst/>
                <a:ea typeface="ＭＳ 明朝" panose="02020609040205080304" pitchFamily="17" charset="-128"/>
                <a:cs typeface="Times New Roman" panose="02020603050405020304" pitchFamily="18" charset="0"/>
              </a:rPr>
              <a:t>httpd</a:t>
            </a:r>
            <a:endParaRPr lang="ja-JP" sz="1000" kern="100" dirty="0">
              <a:effectLst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1628857" y="5576027"/>
            <a:ext cx="1663976" cy="20712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000" kern="100" dirty="0">
                <a:solidFill>
                  <a:srgbClr val="000000"/>
                </a:solidFill>
                <a:ea typeface="ＭＳ 明朝" panose="02020609040205080304" pitchFamily="17" charset="-128"/>
                <a:cs typeface="Times New Roman" panose="02020603050405020304" pitchFamily="18" charset="0"/>
              </a:rPr>
              <a:t>MariaDB</a:t>
            </a:r>
            <a:endParaRPr lang="ja-JP" sz="1050" kern="100" dirty="0">
              <a:effectLst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24" name="円柱 23"/>
          <p:cNvSpPr/>
          <p:nvPr/>
        </p:nvSpPr>
        <p:spPr>
          <a:xfrm>
            <a:off x="5892826" y="3684277"/>
            <a:ext cx="464474" cy="218087"/>
          </a:xfrm>
          <a:prstGeom prst="ca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sp>
        <p:nvSpPr>
          <p:cNvPr id="25" name="円柱 24"/>
          <p:cNvSpPr/>
          <p:nvPr/>
        </p:nvSpPr>
        <p:spPr>
          <a:xfrm>
            <a:off x="6109779" y="3704619"/>
            <a:ext cx="464474" cy="218087"/>
          </a:xfrm>
          <a:prstGeom prst="ca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sp>
        <p:nvSpPr>
          <p:cNvPr id="26" name="円柱 25"/>
          <p:cNvSpPr/>
          <p:nvPr/>
        </p:nvSpPr>
        <p:spPr>
          <a:xfrm>
            <a:off x="5951237" y="3750387"/>
            <a:ext cx="464474" cy="218087"/>
          </a:xfrm>
          <a:prstGeom prst="ca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sp>
        <p:nvSpPr>
          <p:cNvPr id="27" name="円柱 26"/>
          <p:cNvSpPr/>
          <p:nvPr/>
        </p:nvSpPr>
        <p:spPr>
          <a:xfrm>
            <a:off x="6243289" y="3806326"/>
            <a:ext cx="464474" cy="218087"/>
          </a:xfrm>
          <a:prstGeom prst="ca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sz="1050" kern="100" dirty="0" smtClean="0">
                <a:effectLst/>
                <a:ea typeface="ＭＳ 明朝" panose="02020609040205080304" pitchFamily="17" charset="-128"/>
                <a:cs typeface="Times New Roman" panose="02020603050405020304" pitchFamily="18" charset="0"/>
              </a:rPr>
              <a:t>um</a:t>
            </a:r>
            <a:endParaRPr lang="ja-JP" sz="1050" kern="100" dirty="0">
              <a:effectLst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28" name="右矢印 27"/>
          <p:cNvSpPr/>
          <p:nvPr/>
        </p:nvSpPr>
        <p:spPr>
          <a:xfrm rot="5400000">
            <a:off x="2425679" y="4362131"/>
            <a:ext cx="794045" cy="200633"/>
          </a:xfrm>
          <a:prstGeom prst="rightArrow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99815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3.2</a:t>
            </a:r>
            <a:r>
              <a:rPr lang="ja-JP" altLang="en-US" dirty="0"/>
              <a:t>　</a:t>
            </a:r>
            <a:r>
              <a:rPr lang="en-US" altLang="ja-JP" dirty="0" smtClean="0"/>
              <a:t>Preparation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 Automation </a:t>
            </a:r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construction </a:t>
            </a:r>
            <a:r>
              <a:rPr lang="en-US" altLang="ja-JP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tools</a:t>
            </a:r>
          </a:p>
          <a:p>
            <a:pPr lvl="1"/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following table lists tools for 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constructing 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 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Automation.</a:t>
            </a:r>
          </a:p>
          <a:p>
            <a:pPr lvl="1"/>
            <a:endParaRPr lang="en-US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altLang="ja-JP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altLang="ja-JP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altLang="ja-JP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altLang="ja-JP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80000" lvl="1">
              <a:buFont typeface="Arial" panose="020B0604020202020204" pitchFamily="34" charset="0"/>
              <a:buChar char="▌"/>
            </a:pPr>
            <a:r>
              <a:rPr lang="en-US" altLang="ja-JP" sz="2000" dirty="0" smtClean="0"/>
              <a:t>RHEL Subscription</a:t>
            </a:r>
          </a:p>
          <a:p>
            <a:pPr lvl="1"/>
            <a:r>
              <a:rPr lang="en-US" altLang="ja-JP" dirty="0"/>
              <a:t>If you want to collect libraries in an non-cloud environment RHEL7/RHEL8 OS, please make sure that you are subscribed to the environment ITA is going to be installed to in advance. </a:t>
            </a:r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2958206"/>
              </p:ext>
            </p:extLst>
          </p:nvPr>
        </p:nvGraphicFramePr>
        <p:xfrm>
          <a:off x="197392" y="1772771"/>
          <a:ext cx="8749216" cy="15912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869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17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705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+mn-ea"/>
                          <a:ea typeface="+mn-ea"/>
                        </a:rPr>
                        <a:t>File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 dirty="0" smtClean="0">
                          <a:effectLst/>
                          <a:latin typeface="+mn-ea"/>
                          <a:ea typeface="+mn-ea"/>
                        </a:rPr>
                        <a:t>Storage path</a:t>
                      </a:r>
                      <a:endParaRPr lang="ja-JP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09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</a:t>
                      </a:r>
                      <a:r>
                        <a:rPr lang="en-US" altLang="ja-JP" sz="1050" kern="100" dirty="0" smtClean="0">
                          <a:effectLst/>
                        </a:rPr>
                        <a:t> installer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ita_installer.sh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/(</a:t>
                      </a:r>
                      <a:r>
                        <a:rPr lang="en-US" altLang="ja-JP" sz="900" kern="100" dirty="0" smtClean="0">
                          <a:effectLst/>
                        </a:rPr>
                        <a:t>Installation</a:t>
                      </a:r>
                      <a:r>
                        <a:rPr lang="en-US" altLang="ja-JP" sz="900" kern="100" baseline="0" dirty="0" smtClean="0">
                          <a:effectLst/>
                        </a:rPr>
                        <a:t> file e</a:t>
                      </a:r>
                      <a:r>
                        <a:rPr lang="en-US" altLang="ja-JP" sz="900" kern="100" dirty="0" smtClean="0">
                          <a:effectLst/>
                        </a:rPr>
                        <a:t>xtract path</a:t>
                      </a:r>
                      <a:r>
                        <a:rPr lang="en-US" sz="900" kern="100" dirty="0" smtClean="0">
                          <a:effectLst/>
                        </a:rPr>
                        <a:t>)</a:t>
                      </a:r>
                      <a:r>
                        <a:rPr lang="en-US" altLang="ja-JP" sz="900" kern="100" dirty="0" smtClean="0">
                          <a:effectLst/>
                        </a:rPr>
                        <a:t>/</a:t>
                      </a:r>
                      <a:r>
                        <a:rPr lang="en-US" altLang="ja-JP" sz="900" kern="100" dirty="0" err="1" smtClean="0">
                          <a:effectLst/>
                        </a:rPr>
                        <a:t>ita</a:t>
                      </a:r>
                      <a:r>
                        <a:rPr lang="en-US" sz="900" kern="100" dirty="0" err="1" smtClean="0">
                          <a:effectLst/>
                        </a:rPr>
                        <a:t>_install_package</a:t>
                      </a:r>
                      <a:r>
                        <a:rPr lang="en-US" sz="900" kern="100" dirty="0" smtClean="0">
                          <a:effectLst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611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Answer file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ita_answers.txt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/(</a:t>
                      </a:r>
                      <a:r>
                        <a:rPr lang="en-US" altLang="ja-JP" sz="900" kern="100" dirty="0" smtClean="0">
                          <a:effectLst/>
                        </a:rPr>
                        <a:t>Installation</a:t>
                      </a:r>
                      <a:r>
                        <a:rPr lang="en-US" altLang="ja-JP" sz="900" kern="100" baseline="0" dirty="0" smtClean="0">
                          <a:effectLst/>
                        </a:rPr>
                        <a:t> file e</a:t>
                      </a:r>
                      <a:r>
                        <a:rPr lang="en-US" altLang="ja-JP" sz="900" kern="100" dirty="0" smtClean="0">
                          <a:effectLst/>
                        </a:rPr>
                        <a:t>xtract path</a:t>
                      </a:r>
                      <a:r>
                        <a:rPr lang="en-US" sz="900" kern="100" dirty="0" smtClean="0">
                          <a:effectLst/>
                        </a:rPr>
                        <a:t>)/</a:t>
                      </a:r>
                      <a:r>
                        <a:rPr lang="en-US" sz="900" kern="100" dirty="0" err="1" smtClean="0">
                          <a:effectLst/>
                        </a:rPr>
                        <a:t>ita_install_package</a:t>
                      </a:r>
                      <a:r>
                        <a:rPr lang="en-US" sz="900" kern="100" dirty="0" smtClean="0">
                          <a:effectLst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578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3.3</a:t>
            </a:r>
            <a:r>
              <a:rPr lang="ja-JP" altLang="en-US" dirty="0"/>
              <a:t>　</a:t>
            </a:r>
            <a:r>
              <a:rPr lang="en-US" altLang="ja-JP" dirty="0" smtClean="0"/>
              <a:t>ITA</a:t>
            </a:r>
            <a:r>
              <a:rPr lang="ja-JP" altLang="en-US" dirty="0" smtClean="0"/>
              <a:t> </a:t>
            </a:r>
            <a:r>
              <a:rPr lang="en-US" altLang="ja-JP" dirty="0" smtClean="0"/>
              <a:t>construction flow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en-US" altLang="ja-JP" dirty="0" smtClean="0"/>
              <a:t>Construction flow (offline)</a:t>
            </a:r>
            <a:endParaRPr lang="en-US" altLang="ja-JP" dirty="0"/>
          </a:p>
          <a:p>
            <a:pPr lvl="1"/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construction </a:t>
            </a:r>
            <a:r>
              <a:rPr lang="en-US" altLang="ja-JP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flow is as </a:t>
            </a:r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follows.</a:t>
            </a:r>
            <a:endParaRPr lang="en-US" altLang="ja-JP" dirty="0" smtClean="0"/>
          </a:p>
          <a:p>
            <a:pPr marL="180000" lvl="1" indent="0">
              <a:buNone/>
            </a:pPr>
            <a:endParaRPr lang="ja-JP" altLang="en-US" dirty="0"/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533232" tIns="76176" rIns="91440" bIns="76176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grpSp>
        <p:nvGrpSpPr>
          <p:cNvPr id="50" name="グループ化 49"/>
          <p:cNvGrpSpPr/>
          <p:nvPr/>
        </p:nvGrpSpPr>
        <p:grpSpPr>
          <a:xfrm>
            <a:off x="395420" y="1844780"/>
            <a:ext cx="7939006" cy="3925144"/>
            <a:chOff x="360042" y="1551008"/>
            <a:chExt cx="7939006" cy="3925144"/>
          </a:xfrm>
        </p:grpSpPr>
        <p:sp>
          <p:nvSpPr>
            <p:cNvPr id="26" name="正方形/長方形 25"/>
            <p:cNvSpPr/>
            <p:nvPr/>
          </p:nvSpPr>
          <p:spPr>
            <a:xfrm>
              <a:off x="863123" y="2130932"/>
              <a:ext cx="3097153" cy="359410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228600" lvl="0" indent="-228600" algn="ctr">
                <a:defRPr/>
              </a:pP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①</a:t>
              </a: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Download</a:t>
              </a:r>
              <a:r>
                <a:rPr kumimoji="0" lang="en-US" altLang="ja-JP" sz="1200" b="0" i="0" u="none" strike="noStrike" kern="10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file from </a:t>
              </a:r>
              <a:r>
                <a:rPr kumimoji="0" lang="en-US" altLang="ja-JP" sz="1200" dirty="0" err="1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Github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2" name="正方形/長方形 31"/>
            <p:cNvSpPr/>
            <p:nvPr/>
          </p:nvSpPr>
          <p:spPr>
            <a:xfrm>
              <a:off x="680725" y="1779317"/>
              <a:ext cx="3463012" cy="2729833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dirty="0"/>
            </a:p>
          </p:txBody>
        </p:sp>
        <p:sp>
          <p:nvSpPr>
            <p:cNvPr id="29" name="正方形/長方形 28"/>
            <p:cNvSpPr/>
            <p:nvPr/>
          </p:nvSpPr>
          <p:spPr>
            <a:xfrm>
              <a:off x="360042" y="1552305"/>
              <a:ext cx="2051658" cy="4540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altLang="ja-JP" sz="1200" kern="10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Server for library collection</a:t>
              </a:r>
              <a:r>
                <a:rPr lang="en-US" sz="1200" kern="10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(</a:t>
              </a:r>
              <a:r>
                <a:rPr lang="en-US" altLang="ja-JP" sz="1200" kern="10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offline</a:t>
              </a:r>
              <a:r>
                <a:rPr lang="en-US" sz="1200" kern="10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)</a:t>
              </a:r>
              <a:endParaRPr lang="ja-JP" sz="1200" kern="100" dirty="0"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3" name="正方形/長方形 32"/>
            <p:cNvSpPr/>
            <p:nvPr/>
          </p:nvSpPr>
          <p:spPr>
            <a:xfrm>
              <a:off x="4984799" y="1779317"/>
              <a:ext cx="3314249" cy="3637635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dirty="0"/>
            </a:p>
          </p:txBody>
        </p:sp>
        <p:cxnSp>
          <p:nvCxnSpPr>
            <p:cNvPr id="39" name="直線コネクタ 38"/>
            <p:cNvCxnSpPr/>
            <p:nvPr/>
          </p:nvCxnSpPr>
          <p:spPr>
            <a:xfrm flipH="1">
              <a:off x="2400309" y="2490342"/>
              <a:ext cx="11390" cy="2985810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正方形/長方形 41"/>
            <p:cNvSpPr/>
            <p:nvPr/>
          </p:nvSpPr>
          <p:spPr>
            <a:xfrm>
              <a:off x="4464420" y="1559107"/>
              <a:ext cx="1619790" cy="4472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 kern="100" dirty="0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ITA server operation (offline)</a:t>
              </a:r>
              <a:endParaRPr lang="ja-JP" sz="1200" kern="100" dirty="0"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5" name="正方形/長方形 44"/>
            <p:cNvSpPr/>
            <p:nvPr/>
          </p:nvSpPr>
          <p:spPr>
            <a:xfrm>
              <a:off x="5193292" y="3080973"/>
              <a:ext cx="2912745" cy="2165470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⑦</a:t>
              </a: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Execute</a:t>
              </a:r>
              <a:r>
                <a:rPr kumimoji="0" lang="en-US" altLang="ja-JP" sz="1200" b="0" i="0" u="none" strike="noStrike" kern="10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construction tool </a:t>
              </a:r>
            </a:p>
            <a:p>
              <a:pPr marL="0" marR="0" lvl="0" indent="0" algn="ctr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0" i="0" u="none" strike="noStrike" kern="10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(for offline)</a:t>
              </a:r>
              <a:endParaRPr kumimoji="0" lang="ja-JP" altLang="en-US" sz="12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0" marR="0" lvl="0" indent="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●</a:t>
              </a: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Operation</a:t>
              </a:r>
              <a:r>
                <a:rPr kumimoji="0" lang="en-US" altLang="ja-JP" sz="1200" b="0" i="0" u="none" strike="noStrike" kern="10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content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marR="0" lvl="0" indent="-26670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1. Configure </a:t>
              </a: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OS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marR="0" lvl="0" indent="-26670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2. Configure </a:t>
              </a: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yum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</a:t>
              </a: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repository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lvl="0" indent="-266700">
                <a:lnSpc>
                  <a:spcPct val="115000"/>
                </a:lnSpc>
                <a:defRPr/>
              </a:pP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3. Install </a:t>
              </a:r>
              <a:r>
                <a:rPr kumimoji="0" lang="en-US" sz="1200" kern="100" dirty="0" err="1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MariaDB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marR="0" lvl="0" indent="-26670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4. Install Apache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marR="0" lvl="0" indent="-26670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5. Install PHP related file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marR="0" lvl="0" indent="-26670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6. (Install</a:t>
              </a:r>
              <a:r>
                <a:rPr kumimoji="0" lang="en-US" sz="1200" b="0" i="0" u="none" strike="noStrike" kern="10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</a:t>
              </a:r>
              <a:r>
                <a:rPr kumimoji="0" lang="en-US" sz="1200" b="0" i="0" u="none" strike="noStrike" kern="1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Ansible</a:t>
              </a: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)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lvl="0" indent="-266700">
                <a:lnSpc>
                  <a:spcPct val="115000"/>
                </a:lnSpc>
                <a:defRPr/>
              </a:pP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7</a:t>
              </a: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. Install ITA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  <p:cxnSp>
          <p:nvCxnSpPr>
            <p:cNvPr id="46" name="直線コネクタ 45"/>
            <p:cNvCxnSpPr/>
            <p:nvPr/>
          </p:nvCxnSpPr>
          <p:spPr>
            <a:xfrm>
              <a:off x="6690167" y="1551008"/>
              <a:ext cx="1" cy="1527858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正方形/長方形 42"/>
            <p:cNvSpPr/>
            <p:nvPr/>
          </p:nvSpPr>
          <p:spPr>
            <a:xfrm>
              <a:off x="5194887" y="2112834"/>
              <a:ext cx="2912745" cy="395605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⑤</a:t>
              </a: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Extract installation package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(for offline)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4" name="正方形/長方形 43"/>
            <p:cNvSpPr/>
            <p:nvPr/>
          </p:nvSpPr>
          <p:spPr>
            <a:xfrm>
              <a:off x="5193292" y="2595989"/>
              <a:ext cx="2912745" cy="395605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⑥</a:t>
              </a: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Edit</a:t>
              </a:r>
              <a:r>
                <a:rPr kumimoji="0" lang="en-US" altLang="ja-JP" sz="1200" b="0" i="0" u="none" strike="noStrike" kern="10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answer file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863123" y="4655454"/>
              <a:ext cx="3097153" cy="590989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④</a:t>
              </a: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Move the installation package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(for offline) to ITA server via storage</a:t>
              </a:r>
              <a:r>
                <a:rPr kumimoji="0" lang="en-US" altLang="ja-JP" sz="1200" b="0" i="0" u="none" strike="noStrike" kern="10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memory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866737" y="2572381"/>
              <a:ext cx="3091152" cy="359410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②</a:t>
              </a: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Edit</a:t>
              </a:r>
              <a:r>
                <a:rPr kumimoji="0" lang="en-US" altLang="ja-JP" sz="1200" b="0" i="0" u="none" strike="noStrike" kern="10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setting file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8" name="正方形/長方形 27"/>
            <p:cNvSpPr/>
            <p:nvPr/>
          </p:nvSpPr>
          <p:spPr>
            <a:xfrm>
              <a:off x="866736" y="3022346"/>
              <a:ext cx="3093541" cy="1333500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③</a:t>
              </a: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Library</a:t>
              </a:r>
              <a:r>
                <a:rPr kumimoji="0" lang="en-US" altLang="ja-JP" sz="1200" b="0" i="0" u="none" strike="noStrike" kern="10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collection script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0" marR="0" lvl="0" indent="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●</a:t>
              </a:r>
              <a:r>
                <a:rPr kumimoji="0" lang="en-US" altLang="ja-JP" sz="1200" kern="100" dirty="0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Operation content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R="0" lvl="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1. Configure yum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</a:t>
              </a: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repository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R="0" lvl="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2. Collect library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R="0" lvl="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3. Create compressed file </a:t>
              </a:r>
            </a:p>
            <a:p>
              <a:pPr marR="0" lvl="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altLang="ja-JP" sz="1200" kern="100" dirty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 </a:t>
              </a:r>
              <a:r>
                <a:rPr kumimoji="0" lang="en-US" altLang="ja-JP" sz="1200" kern="100" dirty="0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    </a:t>
              </a: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for</a:t>
              </a:r>
              <a:r>
                <a:rPr kumimoji="0" lang="en-US" altLang="ja-JP" sz="1200" b="0" i="0" u="none" strike="noStrike" kern="10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offline installation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809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3.4</a:t>
            </a:r>
            <a:r>
              <a:rPr lang="ja-JP" altLang="en-US" dirty="0"/>
              <a:t>　</a:t>
            </a:r>
            <a:r>
              <a:rPr lang="en-US" altLang="ja-JP" dirty="0" smtClean="0"/>
              <a:t>Construction</a:t>
            </a:r>
            <a:r>
              <a:rPr lang="ja-JP" altLang="en-US" dirty="0" smtClean="0"/>
              <a:t>（</a:t>
            </a:r>
            <a:r>
              <a:rPr lang="en-US" altLang="ja-JP" dirty="0" smtClean="0"/>
              <a:t>1/11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ja-JP" dirty="0" smtClean="0"/>
              <a:t>※Execute in </a:t>
            </a:r>
            <a:r>
              <a:rPr lang="en-US" altLang="ja-JP" dirty="0" smtClean="0">
                <a:solidFill>
                  <a:srgbClr val="FF0000"/>
                </a:solidFill>
              </a:rPr>
              <a:t>online environment</a:t>
            </a:r>
          </a:p>
          <a:p>
            <a:pPr marL="0" indent="0">
              <a:buNone/>
            </a:pPr>
            <a:r>
              <a:rPr lang="en-US" altLang="ja-JP" dirty="0" smtClean="0"/>
              <a:t>※Execute as root user</a:t>
            </a:r>
          </a:p>
          <a:p>
            <a:pPr marL="0" indent="0">
              <a:buNone/>
            </a:pPr>
            <a:endParaRPr lang="en-US" altLang="ja-JP" dirty="0"/>
          </a:p>
          <a:p>
            <a:r>
              <a:rPr lang="en-US" altLang="ja-JP" dirty="0" smtClean="0"/>
              <a:t>Download file from </a:t>
            </a:r>
            <a:r>
              <a:rPr lang="en-US" altLang="ja-JP" dirty="0" err="1" smtClean="0"/>
              <a:t>Github</a:t>
            </a:r>
            <a:endParaRPr lang="en-US" altLang="ja-JP" dirty="0"/>
          </a:p>
          <a:p>
            <a:pPr lvl="1"/>
            <a:r>
              <a:rPr lang="en-US" altLang="ja-JP" dirty="0"/>
              <a:t>Download file with the following command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sz="1500" dirty="0"/>
              <a:t># curl -OL https://</a:t>
            </a:r>
            <a:r>
              <a:rPr lang="en-US" altLang="ja-JP" sz="1500" dirty="0" smtClean="0"/>
              <a:t>github.com/exastro-suite/it-automation/releases/download/v</a:t>
            </a:r>
            <a:r>
              <a:rPr lang="en-US" altLang="ja-JP" sz="1500" dirty="0" smtClean="0">
                <a:solidFill>
                  <a:srgbClr val="FF0000"/>
                </a:solidFill>
              </a:rPr>
              <a:t>x.x.x</a:t>
            </a:r>
            <a:r>
              <a:rPr lang="en-US" altLang="ja-JP" sz="1500" dirty="0" smtClean="0"/>
              <a:t>/exastro-it-automation-</a:t>
            </a:r>
            <a:r>
              <a:rPr lang="en-US" altLang="ja-JP" sz="1500" dirty="0" smtClean="0">
                <a:solidFill>
                  <a:srgbClr val="FF0000"/>
                </a:solidFill>
              </a:rPr>
              <a:t>x.x.x</a:t>
            </a:r>
            <a:r>
              <a:rPr lang="en-US" altLang="ja-JP" sz="1500" dirty="0" smtClean="0"/>
              <a:t>.tar.gz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/>
          </a:p>
          <a:p>
            <a:pPr marL="180000" lvl="1" indent="0">
              <a:buNone/>
            </a:pPr>
            <a:r>
              <a:rPr lang="ja-JP" altLang="en-US" dirty="0"/>
              <a:t> </a:t>
            </a:r>
            <a:r>
              <a:rPr lang="ja-JP" altLang="en-US" dirty="0" smtClean="0"/>
              <a:t>  </a:t>
            </a:r>
            <a:r>
              <a:rPr lang="en-US" altLang="ja-JP" dirty="0" smtClean="0"/>
              <a:t>※</a:t>
            </a:r>
            <a:r>
              <a:rPr lang="en-US" altLang="ja-JP" dirty="0"/>
              <a:t>Please install </a:t>
            </a:r>
            <a:r>
              <a:rPr lang="en-US" altLang="ja-JP" dirty="0" smtClean="0"/>
              <a:t>curl </a:t>
            </a:r>
            <a:r>
              <a:rPr lang="en-US" altLang="ja-JP" dirty="0"/>
              <a:t>command beforehand.</a:t>
            </a:r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en-US" altLang="ja-JP" dirty="0"/>
              <a:t>※</a:t>
            </a:r>
            <a:r>
              <a:rPr lang="en-US" altLang="ja-JP" dirty="0">
                <a:solidFill>
                  <a:srgbClr val="FF0000"/>
                </a:solidFill>
              </a:rPr>
              <a:t>Please change the version (</a:t>
            </a:r>
            <a:r>
              <a:rPr lang="en-US" altLang="ja-JP" dirty="0" err="1">
                <a:solidFill>
                  <a:srgbClr val="FF0000"/>
                </a:solidFill>
              </a:rPr>
              <a:t>x.x.x</a:t>
            </a:r>
            <a:r>
              <a:rPr lang="en-US" altLang="ja-JP" dirty="0">
                <a:solidFill>
                  <a:srgbClr val="FF0000"/>
                </a:solidFill>
              </a:rPr>
              <a:t>) according to the file.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r>
              <a:rPr lang="en-US" altLang="ja-JP" dirty="0" smtClean="0"/>
              <a:t>Extract file</a:t>
            </a:r>
          </a:p>
          <a:p>
            <a:pPr lvl="1"/>
            <a:r>
              <a:rPr lang="en-US" altLang="ja-JP" dirty="0" smtClean="0"/>
              <a:t>Extract .tar.gz file</a:t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sz="1400" dirty="0" smtClean="0"/>
              <a:t># </a:t>
            </a:r>
            <a:r>
              <a:rPr lang="en-US" altLang="ja-JP" sz="1400" dirty="0"/>
              <a:t>tar </a:t>
            </a:r>
            <a:r>
              <a:rPr lang="en-US" altLang="ja-JP" sz="1400" dirty="0" err="1"/>
              <a:t>zxf</a:t>
            </a:r>
            <a:r>
              <a:rPr lang="ja-JP" altLang="en-US" sz="1400" dirty="0"/>
              <a:t> </a:t>
            </a:r>
            <a:r>
              <a:rPr lang="en-US" altLang="ja-JP" sz="1400" dirty="0"/>
              <a:t>exastro-it-automation-</a:t>
            </a:r>
            <a:r>
              <a:rPr lang="en-US" altLang="ja-JP" sz="1400" dirty="0">
                <a:solidFill>
                  <a:srgbClr val="FF0000"/>
                </a:solidFill>
              </a:rPr>
              <a:t>x.x.x</a:t>
            </a:r>
            <a:r>
              <a:rPr lang="en-US" altLang="ja-JP" sz="1400" dirty="0"/>
              <a:t>.tar.gz</a:t>
            </a:r>
            <a:br>
              <a:rPr lang="en-US" altLang="ja-JP" sz="1400" dirty="0"/>
            </a:br>
            <a:endParaRPr lang="en-US" altLang="ja-JP" dirty="0" smtClean="0"/>
          </a:p>
          <a:p>
            <a:r>
              <a:rPr lang="en-US" altLang="ja-JP" dirty="0"/>
              <a:t>Change directory</a:t>
            </a:r>
          </a:p>
          <a:p>
            <a:pPr lvl="1"/>
            <a:r>
              <a:rPr lang="en-US" altLang="ja-JP" dirty="0"/>
              <a:t>Switch current directory to the directory where the answer file and shell is located.</a:t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1400" dirty="0"/>
              <a:t>#</a:t>
            </a:r>
            <a:r>
              <a:rPr lang="en-US" altLang="ja-JP" sz="1400" dirty="0" smtClean="0"/>
              <a:t> cd it-automation-</a:t>
            </a:r>
            <a:r>
              <a:rPr lang="en-US" altLang="ja-JP" sz="1400" dirty="0" err="1" smtClean="0">
                <a:solidFill>
                  <a:srgbClr val="FF0000"/>
                </a:solidFill>
              </a:rPr>
              <a:t>x.x.x</a:t>
            </a:r>
            <a:r>
              <a:rPr lang="en-US" altLang="ja-JP" sz="1400" dirty="0" smtClean="0"/>
              <a:t>/</a:t>
            </a:r>
            <a:r>
              <a:rPr lang="en-US" altLang="ja-JP" sz="1400" kern="100" dirty="0" smtClean="0"/>
              <a:t>ita</a:t>
            </a:r>
            <a:r>
              <a:rPr lang="en-US" altLang="ja-JP" sz="1400" dirty="0" smtClean="0"/>
              <a:t>_install_package/</a:t>
            </a:r>
            <a:r>
              <a:rPr lang="en-US" altLang="ja-JP" sz="1400" dirty="0" err="1" smtClean="0"/>
              <a:t>install_scripts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7121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3.5</a:t>
            </a:r>
            <a:r>
              <a:rPr lang="ja-JP" altLang="en-US" dirty="0"/>
              <a:t>　</a:t>
            </a:r>
            <a:r>
              <a:rPr lang="en-US" altLang="ja-JP" dirty="0" smtClean="0"/>
              <a:t>Construction</a:t>
            </a:r>
            <a:r>
              <a:rPr lang="ja-JP" altLang="en-US" dirty="0" smtClean="0"/>
              <a:t>（</a:t>
            </a:r>
            <a:r>
              <a:rPr lang="en-US" altLang="ja-JP" dirty="0" smtClean="0"/>
              <a:t>2/11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Edit answer file (</a:t>
            </a:r>
            <a:r>
              <a:rPr lang="en-US" altLang="ja-JP" kern="100" dirty="0" smtClean="0"/>
              <a:t>ita</a:t>
            </a:r>
            <a:r>
              <a:rPr lang="en-US" altLang="ja-JP" dirty="0" smtClean="0"/>
              <a:t>_answers.txt)</a:t>
            </a:r>
            <a:r>
              <a:rPr lang="en-US" altLang="ja-JP" dirty="0"/>
              <a:t>.</a:t>
            </a:r>
            <a:endParaRPr lang="en-US" altLang="ja-JP" dirty="0" smtClean="0"/>
          </a:p>
          <a:p>
            <a:pPr lvl="1"/>
            <a:r>
              <a:rPr lang="en-US" altLang="ja-JP" dirty="0"/>
              <a:t>Create the answer file before gathering any libraries</a:t>
            </a:r>
            <a:r>
              <a:rPr lang="en-US" altLang="ja-JP" dirty="0" smtClean="0"/>
              <a:t>.</a:t>
            </a:r>
          </a:p>
          <a:p>
            <a:pPr lvl="1"/>
            <a:r>
              <a:rPr lang="en-US" altLang="ja-JP" dirty="0"/>
              <a:t>If you want to collect libraries, change the "install_mode" setting value to "</a:t>
            </a:r>
            <a:r>
              <a:rPr lang="en-US" altLang="ja-JP" dirty="0" err="1" smtClean="0"/>
              <a:t>gather_library</a:t>
            </a:r>
            <a:r>
              <a:rPr lang="en-US" altLang="ja-JP" dirty="0" smtClean="0"/>
              <a:t>“.</a:t>
            </a:r>
            <a:endParaRPr lang="en-US" altLang="ja-JP" dirty="0"/>
          </a:p>
          <a:p>
            <a:pPr lvl="1"/>
            <a:r>
              <a:rPr lang="en-US" altLang="ja-JP" dirty="0"/>
              <a:t>When gathering libraries, </a:t>
            </a:r>
            <a:r>
              <a:rPr lang="en-US" altLang="ja-JP" dirty="0" smtClean="0"/>
              <a:t>the </a:t>
            </a:r>
            <a:r>
              <a:rPr lang="en-US" altLang="ja-JP" dirty="0"/>
              <a:t>items "Install_mode" and "linux_os" in the answer file becomes required items. 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513316"/>
              </p:ext>
            </p:extLst>
          </p:nvPr>
        </p:nvGraphicFramePr>
        <p:xfrm>
          <a:off x="538952" y="2564880"/>
          <a:ext cx="8065121" cy="3976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686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56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17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490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086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Item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Required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Initial</a:t>
                      </a:r>
                      <a:r>
                        <a:rPr lang="en-US" altLang="ja-JP" sz="11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value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212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install_mode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err="1" smtClean="0">
                          <a:effectLst/>
                        </a:rPr>
                        <a:t>Install</a:t>
                      </a:r>
                      <a:r>
                        <a:rPr lang="en-US" altLang="ja-JP" sz="1000" kern="100" dirty="0" err="1" smtClean="0">
                          <a:effectLst/>
                        </a:rPr>
                        <a:t>_Online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100" kern="100" dirty="0" smtClean="0">
                          <a:effectLst/>
                        </a:rPr>
                        <a:t>Install mode settings</a:t>
                      </a:r>
                      <a:endParaRPr lang="ja-JP" altLang="ja-JP" sz="11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</a:rPr>
                        <a:t>・</a:t>
                      </a:r>
                      <a:r>
                        <a:rPr lang="en-US" altLang="ja-JP" sz="1000" kern="100" dirty="0" err="1" smtClean="0">
                          <a:effectLst/>
                        </a:rPr>
                        <a:t>Install_Online</a:t>
                      </a:r>
                      <a:r>
                        <a:rPr lang="ja-JP" altLang="en-US" sz="1000" kern="100" dirty="0" smtClean="0">
                          <a:effectLst/>
                        </a:rPr>
                        <a:t>：</a:t>
                      </a:r>
                      <a:r>
                        <a:rPr lang="en-US" altLang="ja-JP" sz="1000" kern="100" dirty="0" smtClean="0">
                          <a:effectLst/>
                        </a:rPr>
                        <a:t>Install online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</a:rPr>
                        <a:t>・</a:t>
                      </a:r>
                      <a:r>
                        <a:rPr lang="en-US" altLang="ja-JP" sz="1000" kern="100" dirty="0" err="1" smtClean="0">
                          <a:effectLst/>
                        </a:rPr>
                        <a:t>Install_Offline</a:t>
                      </a:r>
                      <a:r>
                        <a:rPr lang="ja-JP" altLang="en-US" sz="1000" kern="100" dirty="0" smtClean="0">
                          <a:effectLst/>
                        </a:rPr>
                        <a:t>：</a:t>
                      </a:r>
                      <a:r>
                        <a:rPr lang="en-US" altLang="ja-JP" sz="1000" kern="100" dirty="0" smtClean="0">
                          <a:effectLst/>
                        </a:rPr>
                        <a:t>Install</a:t>
                      </a:r>
                      <a:r>
                        <a:rPr lang="en-US" altLang="ja-JP" sz="1000" kern="100" baseline="0" dirty="0" smtClean="0">
                          <a:effectLst/>
                        </a:rPr>
                        <a:t> offline</a:t>
                      </a:r>
                      <a:endParaRPr lang="en-US" altLang="ja-JP" sz="10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</a:rPr>
                        <a:t>・</a:t>
                      </a:r>
                      <a:r>
                        <a:rPr lang="en-US" altLang="ja-JP" sz="1000" kern="100" dirty="0" err="1" smtClean="0">
                          <a:effectLst/>
                        </a:rPr>
                        <a:t>Gather_Library</a:t>
                      </a:r>
                      <a:r>
                        <a:rPr lang="ja-JP" altLang="en-US" sz="1000" kern="100" dirty="0" smtClean="0">
                          <a:effectLst/>
                        </a:rPr>
                        <a:t>：</a:t>
                      </a:r>
                      <a:r>
                        <a:rPr lang="en-US" altLang="ja-JP" sz="1000" kern="100" dirty="0" smtClean="0">
                          <a:effectLst/>
                        </a:rPr>
                        <a:t>Gather</a:t>
                      </a:r>
                      <a:r>
                        <a:rPr lang="en-US" altLang="ja-JP" sz="1000" kern="100" baseline="0" dirty="0" smtClean="0">
                          <a:effectLst/>
                        </a:rPr>
                        <a:t> library</a:t>
                      </a:r>
                      <a:endParaRPr lang="en-US" altLang="ja-JP" sz="10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</a:rPr>
                        <a:t>・</a:t>
                      </a:r>
                      <a:r>
                        <a:rPr lang="en-US" altLang="ja-JP" sz="1000" kern="100" dirty="0" err="1" smtClean="0">
                          <a:effectLst/>
                        </a:rPr>
                        <a:t>Install_ITA</a:t>
                      </a:r>
                      <a:r>
                        <a:rPr lang="ja-JP" altLang="en-US" sz="1000" kern="100" dirty="0" smtClean="0">
                          <a:effectLst/>
                        </a:rPr>
                        <a:t>：</a:t>
                      </a:r>
                      <a:r>
                        <a:rPr lang="en-US" altLang="ja-JP" sz="1000" kern="100" dirty="0" smtClean="0">
                          <a:effectLst/>
                        </a:rPr>
                        <a:t>Install</a:t>
                      </a:r>
                      <a:r>
                        <a:rPr lang="en-US" altLang="ja-JP" sz="1000" kern="100" baseline="0" dirty="0" smtClean="0">
                          <a:effectLst/>
                        </a:rPr>
                        <a:t> ITA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</a:rPr>
                        <a:t>・</a:t>
                      </a:r>
                      <a:r>
                        <a:rPr lang="en-US" altLang="ja-JP" sz="1000" kern="100" dirty="0" err="1" smtClean="0">
                          <a:effectLst/>
                        </a:rPr>
                        <a:t>Versionup_All</a:t>
                      </a:r>
                      <a:r>
                        <a:rPr lang="ja-JP" altLang="en-US" sz="1000" kern="100" dirty="0" smtClean="0">
                          <a:effectLst/>
                        </a:rPr>
                        <a:t>：</a:t>
                      </a:r>
                      <a:r>
                        <a:rPr lang="en-US" altLang="ja-JP" sz="1000" kern="100" dirty="0" smtClean="0">
                          <a:effectLst/>
                        </a:rPr>
                        <a:t>Update ITA</a:t>
                      </a:r>
                      <a:r>
                        <a:rPr lang="ja-JP" altLang="en-US" sz="1000" kern="100" dirty="0" smtClean="0">
                          <a:effectLst/>
                        </a:rPr>
                        <a:t>（</a:t>
                      </a:r>
                      <a:r>
                        <a:rPr lang="en-US" altLang="ja-JP" sz="1000" kern="100" dirty="0" smtClean="0">
                          <a:effectLst/>
                        </a:rPr>
                        <a:t>With library install</a:t>
                      </a:r>
                      <a:r>
                        <a:rPr lang="ja-JP" altLang="en-US" sz="1000" kern="100" dirty="0" smtClean="0">
                          <a:effectLst/>
                        </a:rPr>
                        <a:t>）</a:t>
                      </a:r>
                      <a:endParaRPr lang="en-US" altLang="ja-JP" sz="10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</a:rPr>
                        <a:t>・</a:t>
                      </a:r>
                      <a:r>
                        <a:rPr lang="en-US" altLang="ja-JP" sz="1000" kern="100" dirty="0" err="1" smtClean="0">
                          <a:effectLst/>
                        </a:rPr>
                        <a:t>Versionup_ITA</a:t>
                      </a:r>
                      <a:r>
                        <a:rPr lang="ja-JP" altLang="en-US" sz="1000" kern="100" dirty="0" smtClean="0">
                          <a:effectLst/>
                        </a:rPr>
                        <a:t>：</a:t>
                      </a:r>
                      <a:r>
                        <a:rPr lang="en-US" altLang="ja-JP" sz="1000" kern="100" dirty="0" smtClean="0">
                          <a:effectLst/>
                        </a:rPr>
                        <a:t>Update ITA</a:t>
                      </a:r>
                      <a:r>
                        <a:rPr lang="ja-JP" altLang="en-US" sz="1000" kern="100" dirty="0" smtClean="0">
                          <a:effectLst/>
                        </a:rPr>
                        <a:t>（</a:t>
                      </a:r>
                      <a:r>
                        <a:rPr lang="en-US" altLang="ja-JP" sz="1000" kern="100" dirty="0" smtClean="0">
                          <a:effectLst/>
                        </a:rPr>
                        <a:t>Without library install</a:t>
                      </a:r>
                      <a:r>
                        <a:rPr lang="ja-JP" altLang="en-US" sz="1000" kern="100" dirty="0" smtClean="0">
                          <a:effectLst/>
                        </a:rPr>
                        <a:t>）</a:t>
                      </a:r>
                      <a:endParaRPr lang="en-US" altLang="ja-JP" sz="10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</a:rPr>
                        <a:t>・</a:t>
                      </a:r>
                      <a:r>
                        <a:rPr lang="en-US" altLang="ja-JP" sz="1000" kern="100" dirty="0" smtClean="0">
                          <a:effectLst/>
                        </a:rPr>
                        <a:t>Uninstall</a:t>
                      </a:r>
                      <a:r>
                        <a:rPr lang="ja-JP" altLang="en-US" sz="1000" kern="100" dirty="0" smtClean="0">
                          <a:effectLst/>
                        </a:rPr>
                        <a:t>：</a:t>
                      </a:r>
                      <a:r>
                        <a:rPr lang="en-US" altLang="ja-JP" sz="1000" kern="100" dirty="0" smtClean="0">
                          <a:effectLst/>
                        </a:rPr>
                        <a:t>Uninstall ITA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800" kern="100" dirty="0" smtClean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US" altLang="ja-JP" sz="1000" kern="100" dirty="0" smtClean="0">
                          <a:solidFill>
                            <a:srgbClr val="FF0000"/>
                          </a:solidFill>
                          <a:effectLst/>
                        </a:rPr>
                        <a:t>※See</a:t>
                      </a:r>
                      <a:r>
                        <a:rPr lang="en-US" altLang="ja-JP" sz="1000" kern="100" baseline="0" dirty="0" smtClean="0">
                          <a:solidFill>
                            <a:srgbClr val="FF0000"/>
                          </a:solidFill>
                          <a:effectLst/>
                        </a:rPr>
                        <a:t> reference for details</a:t>
                      </a:r>
                      <a:endParaRPr lang="ja-JP" altLang="ja-JP" sz="1000" kern="100" dirty="0" smtClean="0">
                        <a:effectLst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666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ita_directory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ja-JP" sz="1000" kern="100" dirty="0" smtClean="0">
                          <a:effectLst/>
                        </a:rPr>
                        <a:t>－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 smtClean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</a:rPr>
                        <a:t>Installation</a:t>
                      </a:r>
                      <a:r>
                        <a:rPr lang="en-US" altLang="ja-JP" sz="1000" kern="100" baseline="0" dirty="0" smtClean="0">
                          <a:effectLst/>
                        </a:rPr>
                        <a:t> directory</a:t>
                      </a:r>
                      <a:endParaRPr lang="ja-JP" altLang="ja-JP" sz="10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</a:rPr>
                        <a:t>Please specify an absolute path for the ITA Installation directory.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</a:rPr>
                        <a:t>Make sure the directory can be referenced</a:t>
                      </a:r>
                      <a:r>
                        <a:rPr lang="en-US" altLang="ja-JP" sz="1000" kern="100" baseline="0" dirty="0" smtClean="0">
                          <a:effectLst/>
                        </a:rPr>
                        <a:t> by all users.</a:t>
                      </a:r>
                      <a:endParaRPr lang="ja-JP" altLang="ja-JP" sz="10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en-US" altLang="ja-JP" sz="10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no installation directory exists, one will be created.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※Please make sure that other users have execution rights to  ITA install directory and all its parent directories.</a:t>
                      </a:r>
                      <a:endParaRPr lang="ja-JP" altLang="ja-JP" sz="1000" kern="100" dirty="0" smtClean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85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ita_language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ja-JP" sz="1000" kern="100" dirty="0" smtClean="0">
                          <a:effectLst/>
                        </a:rPr>
                        <a:t>－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en_US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100" kern="100" dirty="0" smtClean="0">
                          <a:effectLst/>
                        </a:rPr>
                        <a:t>ITA</a:t>
                      </a:r>
                      <a:r>
                        <a:rPr lang="en-US" altLang="ja-JP" sz="1100" kern="100" baseline="0" dirty="0" smtClean="0">
                          <a:effectLst/>
                        </a:rPr>
                        <a:t> display language</a:t>
                      </a:r>
                      <a:r>
                        <a:rPr lang="ja-JP" altLang="ja-JP" sz="1000" kern="100" dirty="0" smtClean="0">
                          <a:effectLst/>
                        </a:rPr>
                        <a:t>（</a:t>
                      </a:r>
                      <a:r>
                        <a:rPr lang="en-US" altLang="ja-JP" sz="1000" kern="100" dirty="0" smtClean="0">
                          <a:effectLst/>
                        </a:rPr>
                        <a:t>Japanese</a:t>
                      </a:r>
                      <a:r>
                        <a:rPr lang="ja-JP" altLang="ja-JP" sz="1000" kern="100" dirty="0" smtClean="0">
                          <a:effectLst/>
                        </a:rPr>
                        <a:t>（</a:t>
                      </a:r>
                      <a:r>
                        <a:rPr lang="en-US" altLang="ja-JP" sz="1000" kern="100" dirty="0" err="1" smtClean="0">
                          <a:effectLst/>
                        </a:rPr>
                        <a:t>ja_JP</a:t>
                      </a:r>
                      <a:r>
                        <a:rPr lang="ja-JP" altLang="ja-JP" sz="1000" kern="100" dirty="0" smtClean="0">
                          <a:effectLst/>
                        </a:rPr>
                        <a:t>）／</a:t>
                      </a:r>
                      <a:r>
                        <a:rPr lang="en-US" altLang="ja-JP" sz="1000" kern="100" dirty="0" smtClean="0">
                          <a:effectLst/>
                        </a:rPr>
                        <a:t>English</a:t>
                      </a:r>
                      <a:r>
                        <a:rPr lang="ja-JP" altLang="ja-JP" sz="1000" kern="100" dirty="0" smtClean="0">
                          <a:effectLst/>
                        </a:rPr>
                        <a:t>（</a:t>
                      </a:r>
                      <a:r>
                        <a:rPr lang="en-US" altLang="ja-JP" sz="1000" kern="100" dirty="0" err="1" smtClean="0">
                          <a:effectLst/>
                        </a:rPr>
                        <a:t>en_US</a:t>
                      </a:r>
                      <a:r>
                        <a:rPr lang="ja-JP" altLang="ja-JP" sz="1000" kern="100" dirty="0" smtClean="0">
                          <a:effectLst/>
                        </a:rPr>
                        <a:t>）</a:t>
                      </a:r>
                      <a:r>
                        <a:rPr lang="en-US" altLang="ja-JP" sz="1000" kern="100" dirty="0" smtClean="0">
                          <a:effectLst/>
                        </a:rPr>
                        <a:t>)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60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 smtClean="0">
                          <a:effectLst/>
                        </a:rPr>
                        <a:t>linux_os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ja-JP" sz="1000" kern="100" dirty="0" smtClean="0">
                          <a:effectLst/>
                        </a:rPr>
                        <a:t>－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100" kern="100" dirty="0" smtClean="0">
                          <a:effectLst/>
                        </a:rPr>
                        <a:t>Library gather Server OS</a:t>
                      </a:r>
                      <a:r>
                        <a:rPr lang="en-US" altLang="ja-JP" sz="900" kern="100" dirty="0" smtClean="0">
                          <a:effectLst/>
                        </a:rPr>
                        <a:t>("CentOS7","CentOS8","RHEL7","RHEL8“)</a:t>
                      </a:r>
                      <a:endParaRPr lang="ja-JP" alt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022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130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private_key_path</a:t>
                      </a:r>
                      <a:endParaRPr lang="ja-JP" altLang="ja-JP" sz="10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ja-JP" sz="1000" kern="100" dirty="0" smtClean="0">
                          <a:effectLst/>
                        </a:rPr>
                        <a:t>－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ja-JP" sz="1000" kern="100" dirty="0" smtClean="0">
                          <a:effectLst/>
                        </a:rPr>
                        <a:t>－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Specify the path of the file used</a:t>
                      </a:r>
                      <a:r>
                        <a:rPr lang="en-US" altLang="ja-JP" sz="900" kern="100" baseline="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for user-specified SSL private keys.</a:t>
                      </a:r>
                      <a:br>
                        <a:rPr lang="en-US" altLang="ja-JP" sz="900" kern="100" baseline="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</a:br>
                      <a:r>
                        <a:rPr lang="en-US" altLang="ja-JP" sz="800" kern="100" baseline="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(Enter only when using a user-specified SSL private key. Specify an absolute path)</a:t>
                      </a:r>
                      <a:endParaRPr lang="en-US" altLang="ja-JP" sz="5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841921"/>
                  </a:ext>
                </a:extLst>
              </a:tr>
            </a:tbl>
          </a:graphicData>
        </a:graphic>
      </p:graphicFrame>
      <p:grpSp>
        <p:nvGrpSpPr>
          <p:cNvPr id="17" name="グループ化 16"/>
          <p:cNvGrpSpPr/>
          <p:nvPr/>
        </p:nvGrpSpPr>
        <p:grpSpPr>
          <a:xfrm>
            <a:off x="160339" y="5805330"/>
            <a:ext cx="8746833" cy="351267"/>
            <a:chOff x="213569" y="5291623"/>
            <a:chExt cx="8746833" cy="351267"/>
          </a:xfrm>
        </p:grpSpPr>
        <p:sp>
          <p:nvSpPr>
            <p:cNvPr id="14" name="フリーフォーム 13"/>
            <p:cNvSpPr/>
            <p:nvPr/>
          </p:nvSpPr>
          <p:spPr bwMode="auto">
            <a:xfrm>
              <a:off x="254634" y="5291623"/>
              <a:ext cx="8633758" cy="255185"/>
            </a:xfrm>
            <a:custGeom>
              <a:avLst/>
              <a:gdLst>
                <a:gd name="connsiteX0" fmla="*/ 6677672 w 8633758"/>
                <a:gd name="connsiteY0" fmla="*/ 439 h 344054"/>
                <a:gd name="connsiteX1" fmla="*/ 7554538 w 8633758"/>
                <a:gd name="connsiteY1" fmla="*/ 41778 h 344054"/>
                <a:gd name="connsiteX2" fmla="*/ 7756892 w 8633758"/>
                <a:gd name="connsiteY2" fmla="*/ 439 h 344054"/>
                <a:gd name="connsiteX3" fmla="*/ 8633758 w 8633758"/>
                <a:gd name="connsiteY3" fmla="*/ 41778 h 344054"/>
                <a:gd name="connsiteX4" fmla="*/ 8633758 w 8633758"/>
                <a:gd name="connsiteY4" fmla="*/ 302277 h 344054"/>
                <a:gd name="connsiteX5" fmla="*/ 7554538 w 8633758"/>
                <a:gd name="connsiteY5" fmla="*/ 302277 h 344054"/>
                <a:gd name="connsiteX6" fmla="*/ 6475318 w 8633758"/>
                <a:gd name="connsiteY6" fmla="*/ 302277 h 344054"/>
                <a:gd name="connsiteX7" fmla="*/ 5463549 w 8633758"/>
                <a:gd name="connsiteY7" fmla="*/ 280018 h 344054"/>
                <a:gd name="connsiteX8" fmla="*/ 5396099 w 8633758"/>
                <a:gd name="connsiteY8" fmla="*/ 302277 h 344054"/>
                <a:gd name="connsiteX9" fmla="*/ 5396099 w 8633758"/>
                <a:gd name="connsiteY9" fmla="*/ 302277 h 344054"/>
                <a:gd name="connsiteX10" fmla="*/ 4316879 w 8633758"/>
                <a:gd name="connsiteY10" fmla="*/ 302277 h 344054"/>
                <a:gd name="connsiteX11" fmla="*/ 3305111 w 8633758"/>
                <a:gd name="connsiteY11" fmla="*/ 280018 h 344054"/>
                <a:gd name="connsiteX12" fmla="*/ 3237660 w 8633758"/>
                <a:gd name="connsiteY12" fmla="*/ 302277 h 344054"/>
                <a:gd name="connsiteX13" fmla="*/ 2158440 w 8633758"/>
                <a:gd name="connsiteY13" fmla="*/ 302277 h 344054"/>
                <a:gd name="connsiteX14" fmla="*/ 1146671 w 8633758"/>
                <a:gd name="connsiteY14" fmla="*/ 280018 h 344054"/>
                <a:gd name="connsiteX15" fmla="*/ 1079220 w 8633758"/>
                <a:gd name="connsiteY15" fmla="*/ 302277 h 344054"/>
                <a:gd name="connsiteX16" fmla="*/ 0 w 8633758"/>
                <a:gd name="connsiteY16" fmla="*/ 302277 h 344054"/>
                <a:gd name="connsiteX17" fmla="*/ 0 w 8633758"/>
                <a:gd name="connsiteY17" fmla="*/ 41778 h 344054"/>
                <a:gd name="connsiteX18" fmla="*/ 202354 w 8633758"/>
                <a:gd name="connsiteY18" fmla="*/ 439 h 344054"/>
                <a:gd name="connsiteX19" fmla="*/ 969612 w 8633758"/>
                <a:gd name="connsiteY19" fmla="*/ 73348 h 344054"/>
                <a:gd name="connsiteX20" fmla="*/ 1079220 w 8633758"/>
                <a:gd name="connsiteY20" fmla="*/ 41778 h 344054"/>
                <a:gd name="connsiteX21" fmla="*/ 1281573 w 8633758"/>
                <a:gd name="connsiteY21" fmla="*/ 439 h 344054"/>
                <a:gd name="connsiteX22" fmla="*/ 2158440 w 8633758"/>
                <a:gd name="connsiteY22" fmla="*/ 41778 h 344054"/>
                <a:gd name="connsiteX23" fmla="*/ 2360794 w 8633758"/>
                <a:gd name="connsiteY23" fmla="*/ 439 h 344054"/>
                <a:gd name="connsiteX24" fmla="*/ 3128051 w 8633758"/>
                <a:gd name="connsiteY24" fmla="*/ 73348 h 344054"/>
                <a:gd name="connsiteX25" fmla="*/ 3237659 w 8633758"/>
                <a:gd name="connsiteY25" fmla="*/ 41778 h 344054"/>
                <a:gd name="connsiteX26" fmla="*/ 3440013 w 8633758"/>
                <a:gd name="connsiteY26" fmla="*/ 439 h 344054"/>
                <a:gd name="connsiteX27" fmla="*/ 4316879 w 8633758"/>
                <a:gd name="connsiteY27" fmla="*/ 41778 h 344054"/>
                <a:gd name="connsiteX28" fmla="*/ 4519232 w 8633758"/>
                <a:gd name="connsiteY28" fmla="*/ 439 h 344054"/>
                <a:gd name="connsiteX29" fmla="*/ 5286490 w 8633758"/>
                <a:gd name="connsiteY29" fmla="*/ 73348 h 344054"/>
                <a:gd name="connsiteX30" fmla="*/ 5396098 w 8633758"/>
                <a:gd name="connsiteY30" fmla="*/ 41779 h 344054"/>
                <a:gd name="connsiteX31" fmla="*/ 5396098 w 8633758"/>
                <a:gd name="connsiteY31" fmla="*/ 41778 h 344054"/>
                <a:gd name="connsiteX32" fmla="*/ 5598452 w 8633758"/>
                <a:gd name="connsiteY32" fmla="*/ 439 h 344054"/>
                <a:gd name="connsiteX33" fmla="*/ 6475318 w 8633758"/>
                <a:gd name="connsiteY33" fmla="*/ 41778 h 344054"/>
                <a:gd name="connsiteX34" fmla="*/ 6677672 w 8633758"/>
                <a:gd name="connsiteY34" fmla="*/ 439 h 344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8633758" h="344054">
                  <a:moveTo>
                    <a:pt x="6677672" y="439"/>
                  </a:moveTo>
                  <a:cubicBezTo>
                    <a:pt x="6969960" y="-9667"/>
                    <a:pt x="7262249" y="159364"/>
                    <a:pt x="7554538" y="41778"/>
                  </a:cubicBezTo>
                  <a:cubicBezTo>
                    <a:pt x="7621989" y="14643"/>
                    <a:pt x="7689441" y="2771"/>
                    <a:pt x="7756892" y="439"/>
                  </a:cubicBezTo>
                  <a:cubicBezTo>
                    <a:pt x="8049181" y="-9667"/>
                    <a:pt x="8341469" y="159364"/>
                    <a:pt x="8633758" y="41778"/>
                  </a:cubicBezTo>
                  <a:lnTo>
                    <a:pt x="8633758" y="302277"/>
                  </a:lnTo>
                  <a:cubicBezTo>
                    <a:pt x="8274018" y="446998"/>
                    <a:pt x="7914278" y="157555"/>
                    <a:pt x="7554538" y="302277"/>
                  </a:cubicBezTo>
                  <a:cubicBezTo>
                    <a:pt x="7194798" y="446998"/>
                    <a:pt x="6835058" y="157555"/>
                    <a:pt x="6475318" y="302277"/>
                  </a:cubicBezTo>
                  <a:cubicBezTo>
                    <a:pt x="6138062" y="437953"/>
                    <a:pt x="5800805" y="192040"/>
                    <a:pt x="5463549" y="280018"/>
                  </a:cubicBezTo>
                  <a:lnTo>
                    <a:pt x="5396099" y="302277"/>
                  </a:lnTo>
                  <a:lnTo>
                    <a:pt x="5396099" y="302277"/>
                  </a:lnTo>
                  <a:cubicBezTo>
                    <a:pt x="5036359" y="446998"/>
                    <a:pt x="4676619" y="157555"/>
                    <a:pt x="4316879" y="302277"/>
                  </a:cubicBezTo>
                  <a:cubicBezTo>
                    <a:pt x="3979623" y="437953"/>
                    <a:pt x="3642367" y="192040"/>
                    <a:pt x="3305111" y="280018"/>
                  </a:cubicBezTo>
                  <a:lnTo>
                    <a:pt x="3237660" y="302277"/>
                  </a:lnTo>
                  <a:cubicBezTo>
                    <a:pt x="2877920" y="446998"/>
                    <a:pt x="2518180" y="157555"/>
                    <a:pt x="2158440" y="302277"/>
                  </a:cubicBezTo>
                  <a:cubicBezTo>
                    <a:pt x="1821183" y="437953"/>
                    <a:pt x="1483927" y="192040"/>
                    <a:pt x="1146671" y="280018"/>
                  </a:cubicBezTo>
                  <a:lnTo>
                    <a:pt x="1079220" y="302277"/>
                  </a:lnTo>
                  <a:cubicBezTo>
                    <a:pt x="719480" y="446998"/>
                    <a:pt x="359740" y="157555"/>
                    <a:pt x="0" y="302277"/>
                  </a:cubicBezTo>
                  <a:lnTo>
                    <a:pt x="0" y="41778"/>
                  </a:lnTo>
                  <a:cubicBezTo>
                    <a:pt x="67451" y="14643"/>
                    <a:pt x="134902" y="2771"/>
                    <a:pt x="202354" y="439"/>
                  </a:cubicBezTo>
                  <a:cubicBezTo>
                    <a:pt x="458106" y="-8404"/>
                    <a:pt x="713859" y="119906"/>
                    <a:pt x="969612" y="73348"/>
                  </a:cubicBezTo>
                  <a:lnTo>
                    <a:pt x="1079220" y="41778"/>
                  </a:lnTo>
                  <a:cubicBezTo>
                    <a:pt x="1146671" y="14643"/>
                    <a:pt x="1214122" y="2771"/>
                    <a:pt x="1281573" y="439"/>
                  </a:cubicBezTo>
                  <a:cubicBezTo>
                    <a:pt x="1573862" y="-9667"/>
                    <a:pt x="1866151" y="159364"/>
                    <a:pt x="2158440" y="41778"/>
                  </a:cubicBezTo>
                  <a:cubicBezTo>
                    <a:pt x="2225891" y="14643"/>
                    <a:pt x="2293342" y="2771"/>
                    <a:pt x="2360794" y="439"/>
                  </a:cubicBezTo>
                  <a:cubicBezTo>
                    <a:pt x="2616546" y="-8404"/>
                    <a:pt x="2872299" y="119906"/>
                    <a:pt x="3128051" y="73348"/>
                  </a:cubicBezTo>
                  <a:lnTo>
                    <a:pt x="3237659" y="41778"/>
                  </a:lnTo>
                  <a:cubicBezTo>
                    <a:pt x="3305111" y="14643"/>
                    <a:pt x="3372562" y="2771"/>
                    <a:pt x="3440013" y="439"/>
                  </a:cubicBezTo>
                  <a:cubicBezTo>
                    <a:pt x="3732302" y="-9667"/>
                    <a:pt x="4024590" y="159364"/>
                    <a:pt x="4316879" y="41778"/>
                  </a:cubicBezTo>
                  <a:cubicBezTo>
                    <a:pt x="4384330" y="14643"/>
                    <a:pt x="4451781" y="2771"/>
                    <a:pt x="4519232" y="439"/>
                  </a:cubicBezTo>
                  <a:cubicBezTo>
                    <a:pt x="4774985" y="-8404"/>
                    <a:pt x="5030738" y="119906"/>
                    <a:pt x="5286490" y="73348"/>
                  </a:cubicBezTo>
                  <a:lnTo>
                    <a:pt x="5396098" y="41779"/>
                  </a:lnTo>
                  <a:lnTo>
                    <a:pt x="5396098" y="41778"/>
                  </a:lnTo>
                  <a:cubicBezTo>
                    <a:pt x="5463549" y="14643"/>
                    <a:pt x="5531000" y="2771"/>
                    <a:pt x="5598452" y="439"/>
                  </a:cubicBezTo>
                  <a:cubicBezTo>
                    <a:pt x="5890740" y="-9667"/>
                    <a:pt x="6183029" y="159364"/>
                    <a:pt x="6475318" y="41778"/>
                  </a:cubicBezTo>
                  <a:cubicBezTo>
                    <a:pt x="6542769" y="14643"/>
                    <a:pt x="6610220" y="2771"/>
                    <a:pt x="6677672" y="439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15" name="正方形/長方形 14"/>
            <p:cNvSpPr/>
            <p:nvPr/>
          </p:nvSpPr>
          <p:spPr bwMode="auto">
            <a:xfrm>
              <a:off x="213569" y="5294562"/>
              <a:ext cx="72010" cy="348328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16" name="正方形/長方形 15"/>
            <p:cNvSpPr/>
            <p:nvPr/>
          </p:nvSpPr>
          <p:spPr bwMode="auto">
            <a:xfrm>
              <a:off x="8888392" y="5291623"/>
              <a:ext cx="72010" cy="348328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506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3.7</a:t>
            </a:r>
            <a:r>
              <a:rPr lang="ja-JP" altLang="en-US" dirty="0"/>
              <a:t>　</a:t>
            </a:r>
            <a:r>
              <a:rPr lang="en-US" altLang="ja-JP" dirty="0" smtClean="0"/>
              <a:t>Construction</a:t>
            </a:r>
            <a:r>
              <a:rPr lang="ja-JP" altLang="en-US" dirty="0" smtClean="0"/>
              <a:t>（</a:t>
            </a:r>
            <a:r>
              <a:rPr lang="en-US" altLang="ja-JP" dirty="0" smtClean="0"/>
              <a:t>4/8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 rIns="0">
            <a:normAutofit fontScale="92500" lnSpcReduction="20000"/>
          </a:bodyPr>
          <a:lstStyle/>
          <a:p>
            <a:r>
              <a:rPr lang="en-US" altLang="ja-JP" dirty="0" smtClean="0"/>
              <a:t>Execute library collection script</a:t>
            </a:r>
          </a:p>
          <a:p>
            <a:pPr lvl="1"/>
            <a:r>
              <a:rPr lang="en-US" altLang="ja-JP" dirty="0" smtClean="0"/>
              <a:t>Execute the following script to execute library collection script.</a:t>
            </a:r>
          </a:p>
          <a:p>
            <a:pPr marL="360000" lvl="2" indent="0">
              <a:buNone/>
            </a:pPr>
            <a:endParaRPr lang="en-US" altLang="ja-JP" sz="1000" dirty="0" smtClean="0"/>
          </a:p>
          <a:p>
            <a:pPr marL="360000" lvl="2" indent="0">
              <a:buNone/>
            </a:pPr>
            <a:r>
              <a:rPr lang="en-US" altLang="ja-JP" sz="1600" dirty="0"/>
              <a:t>#</a:t>
            </a:r>
            <a:r>
              <a:rPr lang="en-US" altLang="ja-JP" sz="1600" dirty="0" smtClean="0"/>
              <a:t> sh ita_gather_library.sh</a:t>
            </a:r>
            <a:endParaRPr lang="en-US" altLang="ja-JP" dirty="0"/>
          </a:p>
          <a:p>
            <a:pPr marL="360000" lvl="2" indent="0">
              <a:buNone/>
            </a:pPr>
            <a:endParaRPr lang="en-US" altLang="ja-JP" dirty="0" smtClean="0"/>
          </a:p>
          <a:p>
            <a:r>
              <a:rPr lang="en-US" altLang="ja-JP" dirty="0" smtClean="0"/>
              <a:t>Check operation</a:t>
            </a:r>
            <a:endParaRPr lang="ja-JP" altLang="en-US" dirty="0"/>
          </a:p>
          <a:p>
            <a:pPr lvl="1"/>
            <a:r>
              <a:rPr lang="en-US" altLang="ja-JP" dirty="0" smtClean="0"/>
              <a:t>After executing library collection script, the content of operation will be output to ita_gather.log</a:t>
            </a:r>
            <a:endParaRPr lang="ja-JP" altLang="en-US" dirty="0"/>
          </a:p>
          <a:p>
            <a:pPr lvl="1"/>
            <a:r>
              <a:rPr lang="en-US" altLang="ja-JP" dirty="0" smtClean="0"/>
              <a:t>Log storage path</a:t>
            </a:r>
            <a:endParaRPr lang="ja-JP" altLang="en-US" dirty="0"/>
          </a:p>
          <a:p>
            <a:pPr marL="180000" lvl="1" indent="0">
              <a:buNone/>
            </a:pPr>
            <a:r>
              <a:rPr lang="ja-JP" altLang="en-US" dirty="0" smtClean="0"/>
              <a:t>   </a:t>
            </a:r>
            <a:r>
              <a:rPr lang="en-US" altLang="ja-JP" dirty="0" smtClean="0"/>
              <a:t>/(installation file extract path)/ita_install_package/</a:t>
            </a:r>
            <a:r>
              <a:rPr lang="en-US" altLang="ja-JP" dirty="0" err="1" smtClean="0"/>
              <a:t>install_scripts</a:t>
            </a:r>
            <a:r>
              <a:rPr lang="en-US" altLang="ja-JP" dirty="0" smtClean="0"/>
              <a:t>/log/</a:t>
            </a:r>
          </a:p>
          <a:p>
            <a:pPr marL="180000" lvl="1" indent="0">
              <a:buNone/>
            </a:pPr>
            <a:endParaRPr lang="en-US" altLang="ja-JP" dirty="0" smtClean="0"/>
          </a:p>
          <a:p>
            <a:r>
              <a:rPr lang="en-US" altLang="ja-JP" dirty="0" smtClean="0"/>
              <a:t>Move file</a:t>
            </a:r>
            <a:endParaRPr lang="ja-JP" altLang="en-US" dirty="0"/>
          </a:p>
          <a:p>
            <a:pPr lvl="1"/>
            <a:r>
              <a:rPr lang="en-US" altLang="ja-JP" dirty="0" smtClean="0"/>
              <a:t>Move installation package (for offline) to ITA server via storage media</a:t>
            </a:r>
            <a:r>
              <a:rPr lang="en-US" altLang="ja-JP" dirty="0"/>
              <a:t/>
            </a:r>
            <a:br>
              <a:rPr lang="en-US" altLang="ja-JP" dirty="0"/>
            </a:b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※</a:t>
            </a:r>
            <a:r>
              <a:rPr lang="en-US" altLang="ja-JP" sz="1900" dirty="0" smtClean="0">
                <a:solidFill>
                  <a:srgbClr val="FF0000"/>
                </a:solidFill>
              </a:rPr>
              <a:t>The following command are executed in ITA server (Offline environment)</a:t>
            </a:r>
          </a:p>
          <a:p>
            <a:pPr marL="0" indent="0">
              <a:buNone/>
            </a:pPr>
            <a:endParaRPr lang="en-US" altLang="ja-JP" dirty="0"/>
          </a:p>
          <a:p>
            <a:r>
              <a:rPr lang="en-US" altLang="ja-JP" dirty="0" smtClean="0"/>
              <a:t>Extract installation package(for offline)</a:t>
            </a:r>
          </a:p>
          <a:p>
            <a:pPr lvl="1"/>
            <a:r>
              <a:rPr lang="en-US" altLang="ja-JP" dirty="0" smtClean="0"/>
              <a:t>Extract installation package(for offline) on ITA server</a:t>
            </a:r>
          </a:p>
          <a:p>
            <a:pPr marL="180000" lvl="1" indent="0">
              <a:buNone/>
            </a:pPr>
            <a:endParaRPr lang="en-US" altLang="ja-JP" sz="1000" dirty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en-US" altLang="ja-JP" dirty="0" smtClean="0"/>
              <a:t># tar </a:t>
            </a:r>
            <a:r>
              <a:rPr lang="en-US" altLang="ja-JP" dirty="0" err="1"/>
              <a:t>zxf</a:t>
            </a:r>
            <a:r>
              <a:rPr lang="ja-JP" altLang="en-US" dirty="0"/>
              <a:t> </a:t>
            </a:r>
            <a:r>
              <a:rPr lang="en-US" altLang="ja-JP" dirty="0" err="1" smtClean="0"/>
              <a:t>ita_Ver</a:t>
            </a:r>
            <a:r>
              <a:rPr lang="en-US" altLang="ja-JP" dirty="0" err="1" smtClean="0">
                <a:solidFill>
                  <a:srgbClr val="FF0000"/>
                </a:solidFill>
              </a:rPr>
              <a:t>x.x</a:t>
            </a:r>
            <a:r>
              <a:rPr lang="en-US" altLang="ja-JP" dirty="0" err="1" smtClean="0"/>
              <a:t>_offline_</a:t>
            </a:r>
            <a:r>
              <a:rPr lang="en-US" altLang="ja-JP" dirty="0" err="1" smtClean="0">
                <a:solidFill>
                  <a:srgbClr val="FF0000"/>
                </a:solidFill>
              </a:rPr>
              <a:t>yyyymmddhhmmss</a:t>
            </a:r>
            <a:r>
              <a:rPr lang="en-US" altLang="ja-JP" dirty="0" err="1" smtClean="0"/>
              <a:t>.tar.gzx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15860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表 11"/>
          <p:cNvGraphicFramePr>
            <a:graphicFrameLocks noGrp="1"/>
          </p:cNvGraphicFramePr>
          <p:nvPr>
            <p:extLst/>
          </p:nvPr>
        </p:nvGraphicFramePr>
        <p:xfrm>
          <a:off x="538952" y="2369355"/>
          <a:ext cx="8065121" cy="41163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224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96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23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06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85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Item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Required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Initial</a:t>
                      </a:r>
                      <a:r>
                        <a:rPr lang="en-US" altLang="ja-JP" sz="11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value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9944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install_mode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smtClean="0">
                          <a:effectLst/>
                        </a:rPr>
                        <a:t>○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err="1" smtClean="0">
                          <a:effectLst/>
                        </a:rPr>
                        <a:t>Install</a:t>
                      </a:r>
                      <a:r>
                        <a:rPr lang="en-US" altLang="ja-JP" sz="1000" kern="100" dirty="0" err="1" smtClean="0">
                          <a:effectLst/>
                        </a:rPr>
                        <a:t>_Online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</a:rPr>
                        <a:t>Install mode settings</a:t>
                      </a:r>
                      <a:endParaRPr lang="ja-JP" sz="1000" kern="100" dirty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Install_Online</a:t>
                      </a:r>
                      <a:r>
                        <a:rPr lang="ja-JP" altLang="en-US" sz="800" kern="100" dirty="0" smtClean="0">
                          <a:effectLst/>
                        </a:rPr>
                        <a:t>：</a:t>
                      </a:r>
                      <a:r>
                        <a:rPr lang="en-US" altLang="ja-JP" sz="800" kern="100" dirty="0" smtClean="0">
                          <a:effectLst/>
                        </a:rPr>
                        <a:t>Install online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Install_Offline</a:t>
                      </a:r>
                      <a:r>
                        <a:rPr lang="ja-JP" altLang="en-US" sz="800" kern="100" dirty="0" smtClean="0">
                          <a:effectLst/>
                        </a:rPr>
                        <a:t>：</a:t>
                      </a:r>
                      <a:r>
                        <a:rPr lang="en-US" altLang="ja-JP" sz="800" kern="100" dirty="0" smtClean="0">
                          <a:effectLst/>
                        </a:rPr>
                        <a:t>Install</a:t>
                      </a:r>
                      <a:r>
                        <a:rPr lang="en-US" altLang="ja-JP" sz="800" kern="100" baseline="0" dirty="0" smtClean="0">
                          <a:effectLst/>
                        </a:rPr>
                        <a:t> offline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Gather_Library</a:t>
                      </a:r>
                      <a:r>
                        <a:rPr lang="ja-JP" altLang="en-US" sz="800" kern="100" dirty="0" smtClean="0">
                          <a:effectLst/>
                        </a:rPr>
                        <a:t>：</a:t>
                      </a:r>
                      <a:r>
                        <a:rPr lang="en-US" altLang="ja-JP" sz="800" kern="100" dirty="0" smtClean="0">
                          <a:effectLst/>
                        </a:rPr>
                        <a:t>Gather</a:t>
                      </a:r>
                      <a:r>
                        <a:rPr lang="en-US" altLang="ja-JP" sz="800" kern="100" baseline="0" dirty="0" smtClean="0">
                          <a:effectLst/>
                        </a:rPr>
                        <a:t> library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Install_ITA</a:t>
                      </a:r>
                      <a:r>
                        <a:rPr lang="ja-JP" altLang="en-US" sz="800" kern="100" dirty="0" smtClean="0">
                          <a:effectLst/>
                        </a:rPr>
                        <a:t>：</a:t>
                      </a:r>
                      <a:r>
                        <a:rPr lang="en-US" altLang="ja-JP" sz="800" kern="100" dirty="0" smtClean="0">
                          <a:effectLst/>
                        </a:rPr>
                        <a:t>Install</a:t>
                      </a:r>
                      <a:r>
                        <a:rPr lang="en-US" altLang="ja-JP" sz="800" kern="100" baseline="0" dirty="0" smtClean="0">
                          <a:effectLst/>
                        </a:rPr>
                        <a:t> ITA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Versionup_All</a:t>
                      </a:r>
                      <a:r>
                        <a:rPr lang="ja-JP" altLang="en-US" sz="800" kern="100" dirty="0" smtClean="0">
                          <a:effectLst/>
                        </a:rPr>
                        <a:t>：</a:t>
                      </a:r>
                      <a:r>
                        <a:rPr lang="en-US" altLang="ja-JP" sz="800" kern="100" dirty="0" smtClean="0">
                          <a:effectLst/>
                        </a:rPr>
                        <a:t>Update ITA</a:t>
                      </a:r>
                      <a:r>
                        <a:rPr lang="ja-JP" altLang="en-US" sz="800" kern="100" dirty="0" smtClean="0">
                          <a:effectLst/>
                        </a:rPr>
                        <a:t>（</a:t>
                      </a:r>
                      <a:r>
                        <a:rPr lang="en-US" altLang="ja-JP" sz="800" kern="100" dirty="0" smtClean="0">
                          <a:effectLst/>
                        </a:rPr>
                        <a:t>With library install</a:t>
                      </a:r>
                      <a:r>
                        <a:rPr lang="ja-JP" altLang="en-US" sz="800" kern="100" dirty="0" smtClean="0">
                          <a:effectLst/>
                        </a:rPr>
                        <a:t>）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Versionup_ITA</a:t>
                      </a:r>
                      <a:r>
                        <a:rPr lang="ja-JP" altLang="en-US" sz="800" kern="100" dirty="0" smtClean="0">
                          <a:effectLst/>
                        </a:rPr>
                        <a:t>：</a:t>
                      </a:r>
                      <a:r>
                        <a:rPr lang="en-US" altLang="ja-JP" sz="800" kern="100" dirty="0" smtClean="0">
                          <a:effectLst/>
                        </a:rPr>
                        <a:t>Update ITA</a:t>
                      </a:r>
                      <a:r>
                        <a:rPr lang="ja-JP" altLang="en-US" sz="800" kern="100" dirty="0" smtClean="0">
                          <a:effectLst/>
                        </a:rPr>
                        <a:t>（</a:t>
                      </a:r>
                      <a:r>
                        <a:rPr lang="en-US" altLang="ja-JP" sz="800" kern="100" dirty="0" smtClean="0">
                          <a:effectLst/>
                        </a:rPr>
                        <a:t>Without library install</a:t>
                      </a:r>
                      <a:r>
                        <a:rPr lang="ja-JP" altLang="en-US" sz="800" kern="100" dirty="0" smtClean="0">
                          <a:effectLst/>
                        </a:rPr>
                        <a:t>）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smtClean="0">
                          <a:effectLst/>
                        </a:rPr>
                        <a:t>Uninstall</a:t>
                      </a:r>
                      <a:r>
                        <a:rPr lang="ja-JP" altLang="en-US" sz="800" kern="100" dirty="0" smtClean="0">
                          <a:effectLst/>
                        </a:rPr>
                        <a:t>：</a:t>
                      </a:r>
                      <a:r>
                        <a:rPr lang="en-US" altLang="ja-JP" sz="800" kern="100" dirty="0" smtClean="0">
                          <a:effectLst/>
                        </a:rPr>
                        <a:t>Uninstall ITA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700" kern="100" dirty="0" smtClean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US" altLang="ja-JP" sz="800" kern="100" dirty="0" smtClean="0">
                          <a:solidFill>
                            <a:srgbClr val="FF0000"/>
                          </a:solidFill>
                          <a:effectLst/>
                        </a:rPr>
                        <a:t>※See</a:t>
                      </a:r>
                      <a:r>
                        <a:rPr lang="en-US" altLang="ja-JP" sz="800" kern="100" baseline="0" dirty="0" smtClean="0">
                          <a:solidFill>
                            <a:srgbClr val="FF0000"/>
                          </a:solidFill>
                          <a:effectLst/>
                        </a:rPr>
                        <a:t> reference for details</a:t>
                      </a:r>
                      <a:endParaRPr lang="ja-JP" altLang="ja-JP" sz="800" kern="100" dirty="0" smtClean="0">
                        <a:effectLst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144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ita_directory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</a:rPr>
                        <a:t>Installation</a:t>
                      </a:r>
                      <a:r>
                        <a:rPr lang="en-US" altLang="ja-JP" sz="1000" kern="100" baseline="0" dirty="0" smtClean="0">
                          <a:effectLst/>
                        </a:rPr>
                        <a:t> directory</a:t>
                      </a:r>
                      <a:endParaRPr lang="ja-JP" sz="10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Please specify an absolute path for the ITA Installation directory.</a:t>
                      </a:r>
                      <a:endParaRPr lang="en-US" altLang="ja-JP" sz="10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</a:rPr>
                        <a:t>Make sure the directory can be referenced</a:t>
                      </a:r>
                      <a:r>
                        <a:rPr lang="en-US" altLang="ja-JP" sz="1000" kern="100" baseline="0" dirty="0" smtClean="0">
                          <a:effectLst/>
                        </a:rPr>
                        <a:t> by all users.</a:t>
                      </a:r>
                      <a:endParaRPr lang="ja-JP" sz="10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en-US" altLang="ja-JP" sz="10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no installation directory exists, one will be created.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※Please make sure that other users have execution rights to  ITA install directory and all its parent directories.</a:t>
                      </a:r>
                      <a:endParaRPr lang="ja-JP" altLang="ja-JP" sz="1000" kern="100" dirty="0" smtClean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18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ita_language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en_US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ITA</a:t>
                      </a:r>
                      <a:r>
                        <a:rPr lang="en-US" sz="1000" kern="100" baseline="0" dirty="0" smtClean="0">
                          <a:effectLst/>
                        </a:rPr>
                        <a:t> display language</a:t>
                      </a:r>
                      <a:r>
                        <a:rPr lang="ja-JP" sz="800" kern="100" dirty="0" smtClean="0">
                          <a:effectLst/>
                        </a:rPr>
                        <a:t>（</a:t>
                      </a:r>
                      <a:r>
                        <a:rPr lang="en-US" altLang="ja-JP" sz="800" kern="100" dirty="0" smtClean="0">
                          <a:effectLst/>
                        </a:rPr>
                        <a:t>Japanese</a:t>
                      </a:r>
                      <a:r>
                        <a:rPr lang="ja-JP" sz="800" kern="100" dirty="0" smtClean="0">
                          <a:effectLst/>
                        </a:rPr>
                        <a:t>（</a:t>
                      </a:r>
                      <a:r>
                        <a:rPr lang="en-US" sz="800" kern="100" dirty="0">
                          <a:effectLst/>
                        </a:rPr>
                        <a:t>ja_JP</a:t>
                      </a:r>
                      <a:r>
                        <a:rPr lang="ja-JP" sz="800" kern="100" dirty="0">
                          <a:effectLst/>
                        </a:rPr>
                        <a:t>）</a:t>
                      </a:r>
                      <a:r>
                        <a:rPr lang="ja-JP" sz="800" kern="100" dirty="0" smtClean="0">
                          <a:effectLst/>
                        </a:rPr>
                        <a:t>／</a:t>
                      </a:r>
                      <a:r>
                        <a:rPr lang="en-US" altLang="ja-JP" sz="800" kern="100" dirty="0" smtClean="0">
                          <a:effectLst/>
                        </a:rPr>
                        <a:t>English</a:t>
                      </a:r>
                      <a:r>
                        <a:rPr lang="ja-JP" sz="800" kern="100" dirty="0" smtClean="0">
                          <a:effectLst/>
                        </a:rPr>
                        <a:t>（</a:t>
                      </a:r>
                      <a:r>
                        <a:rPr lang="en-US" sz="800" kern="100" dirty="0">
                          <a:effectLst/>
                        </a:rPr>
                        <a:t>en_US</a:t>
                      </a:r>
                      <a:r>
                        <a:rPr lang="ja-JP" sz="800" kern="100" dirty="0">
                          <a:effectLst/>
                        </a:rPr>
                        <a:t>））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691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Linux_os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000" dirty="0" err="1" smtClean="0"/>
                        <a:t>ー</a:t>
                      </a:r>
                      <a:endParaRPr lang="ja-JP" altLang="en-US" sz="1000" dirty="0"/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ITA</a:t>
                      </a:r>
                      <a:r>
                        <a:rPr lang="en-US" sz="1000" kern="100" baseline="0" dirty="0" smtClean="0">
                          <a:effectLst/>
                        </a:rPr>
                        <a:t> </a:t>
                      </a:r>
                      <a:r>
                        <a:rPr lang="en-US" sz="1000" kern="100" dirty="0" smtClean="0">
                          <a:effectLst/>
                        </a:rPr>
                        <a:t>Server OS</a:t>
                      </a:r>
                      <a:r>
                        <a:rPr lang="en-US" altLang="ja-JP" sz="1000" kern="100" dirty="0" smtClean="0">
                          <a:effectLst/>
                        </a:rPr>
                        <a:t>("CentOS7","CentOS8","RHEL7","RHEL8“)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318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db_root_password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000" dirty="0" err="1" smtClean="0"/>
                        <a:t>ー</a:t>
                      </a:r>
                      <a:endParaRPr lang="ja-JP" altLang="en-US" sz="1000" dirty="0"/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Root password for MariaDB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589414"/>
                  </a:ext>
                </a:extLst>
              </a:tr>
              <a:tr h="403665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Db_name</a:t>
                      </a:r>
                      <a:endParaRPr lang="ja-JP" altLang="ja-JP" sz="10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Database name for MariaDB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3309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Db_username</a:t>
                      </a:r>
                      <a:endParaRPr lang="ja-JP" altLang="ja-JP" sz="10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err="1" smtClean="0"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―</a:t>
                      </a:r>
                      <a:endParaRPr lang="ja-JP" altLang="ja-JP" sz="1000" kern="100" dirty="0" smtClean="0"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err="1" smtClean="0"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―</a:t>
                      </a:r>
                      <a:endParaRPr lang="ja-JP" altLang="ja-JP" sz="1000" kern="100" dirty="0" smtClean="0"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Database username for MariaDB</a:t>
                      </a:r>
                      <a:endParaRPr lang="ja-JP" sz="100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2797380"/>
                  </a:ext>
                </a:extLst>
              </a:tr>
              <a:tr h="33309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Db_password</a:t>
                      </a:r>
                      <a:endParaRPr lang="ja-JP" altLang="ja-JP" sz="10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err="1" smtClean="0"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―</a:t>
                      </a:r>
                      <a:endParaRPr lang="ja-JP" altLang="ja-JP" sz="1000" kern="100" dirty="0" smtClean="0"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err="1" smtClean="0"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―</a:t>
                      </a:r>
                      <a:endParaRPr lang="en-US" altLang="ja-JP" sz="1000" kern="100" dirty="0" smtClean="0"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Database password for MariaDB</a:t>
                      </a:r>
                      <a:endParaRPr lang="ja-JP" sz="100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2556772"/>
                  </a:ext>
                </a:extLst>
              </a:tr>
            </a:tbl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3.4</a:t>
            </a:r>
            <a:r>
              <a:rPr lang="ja-JP" altLang="en-US" dirty="0"/>
              <a:t>　</a:t>
            </a:r>
            <a:r>
              <a:rPr lang="en-US" altLang="ja-JP" dirty="0" smtClean="0"/>
              <a:t>Update</a:t>
            </a:r>
            <a:r>
              <a:rPr lang="ja-JP" altLang="en-US" dirty="0" smtClean="0"/>
              <a:t>（</a:t>
            </a:r>
            <a:r>
              <a:rPr lang="en-US" altLang="ja-JP" dirty="0" smtClean="0"/>
              <a:t>4/11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Edit answer file (</a:t>
            </a:r>
            <a:r>
              <a:rPr lang="en-US" altLang="ja-JP" kern="100" dirty="0" smtClean="0"/>
              <a:t>ita</a:t>
            </a:r>
            <a:r>
              <a:rPr lang="en-US" altLang="ja-JP" dirty="0" smtClean="0"/>
              <a:t>_answers.txt)</a:t>
            </a:r>
          </a:p>
          <a:p>
            <a:pPr lvl="1"/>
            <a:r>
              <a:rPr lang="en-US" altLang="ja-JP" dirty="0" smtClean="0"/>
              <a:t>Please edit the answer file to configure the ITA Update.</a:t>
            </a:r>
          </a:p>
          <a:p>
            <a:pPr lvl="1"/>
            <a:r>
              <a:rPr lang="en-US" altLang="ja-JP" dirty="0"/>
              <a:t>If you wish to do the installation offline, change the "install_mode" setting value to "Install_Offline". 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sz="1200" dirty="0" smtClean="0"/>
              <a:t>                                       Answer</a:t>
            </a:r>
            <a:r>
              <a:rPr lang="ja-JP" altLang="en-US" sz="1200" dirty="0" smtClean="0"/>
              <a:t> </a:t>
            </a:r>
            <a:r>
              <a:rPr lang="en-US" altLang="ja-JP" sz="1200" dirty="0" smtClean="0"/>
              <a:t>file</a:t>
            </a:r>
            <a:r>
              <a:rPr lang="ja-JP" altLang="en-US" sz="1200" dirty="0" smtClean="0"/>
              <a:t> </a:t>
            </a:r>
            <a:r>
              <a:rPr lang="en-US" altLang="ja-JP" sz="1200" dirty="0" smtClean="0"/>
              <a:t>(ita_answers.txt) item list</a:t>
            </a:r>
            <a:r>
              <a:rPr lang="ja-JP" altLang="en-US" sz="1200" dirty="0" smtClean="0"/>
              <a:t>（</a:t>
            </a:r>
            <a:r>
              <a:rPr lang="en-US" altLang="ja-JP" sz="1200" dirty="0" smtClean="0"/>
              <a:t>1/2)</a:t>
            </a:r>
            <a:endParaRPr lang="ja-JP" altLang="en-US" sz="1200" dirty="0"/>
          </a:p>
          <a:p>
            <a:pPr marL="180000" lvl="1" indent="0">
              <a:buNone/>
            </a:pP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pPr lvl="1"/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14292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3.8</a:t>
            </a:r>
            <a:r>
              <a:rPr lang="ja-JP" altLang="en-US" dirty="0"/>
              <a:t>　</a:t>
            </a:r>
            <a:r>
              <a:rPr lang="en-US" altLang="ja-JP" dirty="0" smtClean="0"/>
              <a:t>Construction</a:t>
            </a:r>
            <a:r>
              <a:rPr lang="ja-JP" altLang="en-US" dirty="0" smtClean="0"/>
              <a:t>（</a:t>
            </a:r>
            <a:r>
              <a:rPr lang="en-US" altLang="ja-JP" dirty="0" smtClean="0"/>
              <a:t>5/11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pPr lvl="1"/>
            <a:r>
              <a:rPr lang="en-US" altLang="ja-JP" dirty="0" smtClean="0"/>
              <a:t>The </a:t>
            </a:r>
            <a:r>
              <a:rPr lang="en-US" altLang="ja-JP" dirty="0"/>
              <a:t>items from " ITA base" to " Terraform driver" are install setting items for ITA, ITA functions and any connected drivers. </a:t>
            </a:r>
            <a:endParaRPr lang="en-US" altLang="ja-JP" dirty="0" smtClean="0"/>
          </a:p>
          <a:p>
            <a:pPr lvl="1"/>
            <a:endParaRPr lang="en-US" altLang="ja-JP" sz="800" kern="100" dirty="0">
              <a:latin typeface="+mn-ea"/>
              <a:cs typeface="Times New Roman" panose="02020603050405020304" pitchFamily="18" charset="0"/>
            </a:endParaRPr>
          </a:p>
          <a:p>
            <a:pPr lvl="1"/>
            <a:endParaRPr lang="en-US" altLang="ja-JP" sz="800" kern="100" dirty="0" smtClean="0">
              <a:latin typeface="+mn-ea"/>
              <a:cs typeface="Times New Roman" panose="02020603050405020304" pitchFamily="18" charset="0"/>
            </a:endParaRPr>
          </a:p>
          <a:p>
            <a:pPr lvl="2"/>
            <a:r>
              <a:rPr lang="en-US" altLang="ja-JP" dirty="0"/>
              <a:t>Answer</a:t>
            </a:r>
            <a:r>
              <a:rPr lang="ja-JP" altLang="en-US" dirty="0"/>
              <a:t> </a:t>
            </a:r>
            <a:r>
              <a:rPr lang="en-US" altLang="ja-JP" dirty="0"/>
              <a:t>file</a:t>
            </a:r>
            <a:r>
              <a:rPr lang="ja-JP" altLang="en-US" dirty="0"/>
              <a:t> </a:t>
            </a:r>
            <a:r>
              <a:rPr lang="en-US" altLang="ja-JP" dirty="0"/>
              <a:t>(ita_answers.txt) item list</a:t>
            </a:r>
            <a:r>
              <a:rPr lang="ja-JP" altLang="en-US" dirty="0" smtClean="0"/>
              <a:t>（</a:t>
            </a:r>
            <a:r>
              <a:rPr lang="en-US" altLang="ja-JP" dirty="0" smtClean="0"/>
              <a:t>2/2</a:t>
            </a:r>
            <a:r>
              <a:rPr lang="en-US" altLang="ja-JP" dirty="0"/>
              <a:t>)</a:t>
            </a:r>
            <a:endParaRPr lang="ja-JP" altLang="en-US" dirty="0"/>
          </a:p>
          <a:p>
            <a:pPr marL="360000" lvl="2" indent="0">
              <a:buNone/>
            </a:pP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/>
          </p:nvPr>
        </p:nvGraphicFramePr>
        <p:xfrm>
          <a:off x="539440" y="2074508"/>
          <a:ext cx="8424074" cy="366175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4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10">
                  <a:extLst>
                    <a:ext uri="{9D8B030D-6E8A-4147-A177-3AD203B41FA5}">
                      <a16:colId xmlns:a16="http://schemas.microsoft.com/office/drawing/2014/main" val="3227805427"/>
                    </a:ext>
                  </a:extLst>
                </a:gridCol>
                <a:gridCol w="1800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915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95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Item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Required</a:t>
                      </a:r>
                      <a:endParaRPr lang="ja-JP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 dirty="0" smtClean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Initial value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yes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Installs ITA ( “yes” only)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Material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no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</a:rPr>
                        <a:t>Decides whether to install the construction file management function or not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create_param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yes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</a:rPr>
                        <a:t>Decides whether to install the menu creation function or not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Hostgroup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</a:rPr>
                        <a:t>yes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</a:rPr>
                        <a:t>Decides whether to install the host group function or not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ansible_driver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yes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Decides whether</a:t>
                      </a:r>
                      <a:r>
                        <a:rPr lang="en-US" sz="1000" kern="100" baseline="0" dirty="0" smtClean="0">
                          <a:effectLst/>
                        </a:rPr>
                        <a:t> to install Ansible driver or not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 smtClean="0">
                          <a:effectLst/>
                        </a:rPr>
                        <a:t>cobbler_driver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</a:rPr>
                        <a:t>no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smtClean="0">
                          <a:effectLst/>
                        </a:rPr>
                        <a:t>Decides whether</a:t>
                      </a:r>
                      <a:r>
                        <a:rPr lang="en-US" altLang="ja-JP" sz="1000" kern="100" baseline="0" dirty="0" smtClean="0">
                          <a:effectLst/>
                        </a:rPr>
                        <a:t> to install Cobbler driver or not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589414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terraform_driver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no</a:t>
                      </a:r>
                      <a:endParaRPr lang="ja-JP" sz="1000" kern="100" dirty="0"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smtClean="0">
                          <a:effectLst/>
                        </a:rPr>
                        <a:t>Decides whether to install Terraform driver or not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09635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ita_domain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kern="100" dirty="0" err="1" smtClean="0"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exastro</a:t>
                      </a:r>
                      <a:r>
                        <a:rPr lang="en-US" altLang="ja-JP" sz="900" kern="100" dirty="0" smtClean="0"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-it-</a:t>
                      </a:r>
                      <a:r>
                        <a:rPr lang="en-US" altLang="ja-JP" sz="900" kern="100" dirty="0" err="1" smtClean="0"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automation.local</a:t>
                      </a:r>
                      <a:endParaRPr lang="ja-JP" sz="900" kern="100" dirty="0"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ITA</a:t>
                      </a:r>
                      <a:r>
                        <a:rPr lang="en-US" altLang="ja-JP" sz="1000" kern="100" baseline="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domain name specification (used when the ITA installer creates a self-certificate.</a:t>
                      </a:r>
                      <a:endParaRPr lang="ja-JP" altLang="ja-JP" sz="9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7564628"/>
                  </a:ext>
                </a:extLst>
              </a:tr>
              <a:tr h="44930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certificate_path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任意</a:t>
                      </a:r>
                      <a:endParaRPr lang="ja-JP" altLang="ja-JP" sz="10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ja-JP" sz="1000" kern="100" dirty="0" smtClean="0">
                          <a:effectLst/>
                        </a:rPr>
                        <a:t>－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kern="100" dirty="0" smtClean="0"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Specify</a:t>
                      </a:r>
                      <a:r>
                        <a:rPr lang="en-US" altLang="ja-JP" sz="900" kern="100" baseline="0" dirty="0" smtClean="0"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 the path of the file used for the user specified SSL server certificate (</a:t>
                      </a:r>
                      <a:r>
                        <a:rPr lang="en-US" altLang="ja-JP" sz="800" kern="100" baseline="0" dirty="0" smtClean="0"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Enter only when using a user specified SSL certificate. Specify an absolute path</a:t>
                      </a:r>
                      <a:r>
                        <a:rPr lang="en-US" altLang="ja-JP" sz="900" kern="100" baseline="0" dirty="0" smtClean="0"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)</a:t>
                      </a:r>
                      <a:endParaRPr lang="ja-JP" altLang="ja-JP" sz="900" kern="100" dirty="0" smtClean="0"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6483838"/>
                  </a:ext>
                </a:extLst>
              </a:tr>
              <a:tr h="4236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private_key_path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任意</a:t>
                      </a:r>
                      <a:endParaRPr lang="ja-JP" altLang="ja-JP" sz="10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ja-JP" sz="1000" kern="100" dirty="0" smtClean="0">
                          <a:effectLst/>
                        </a:rPr>
                        <a:t>－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Specify the path of the file used</a:t>
                      </a:r>
                      <a:r>
                        <a:rPr lang="en-US" altLang="ja-JP" sz="900" kern="100" baseline="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for user-specified SSL private keys.</a:t>
                      </a:r>
                      <a:br>
                        <a:rPr lang="en-US" altLang="ja-JP" sz="900" kern="100" baseline="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</a:br>
                      <a:r>
                        <a:rPr lang="en-US" altLang="ja-JP" sz="800" kern="100" baseline="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(Enter only when using a user-specified SSL private key. Specify an absolute path)</a:t>
                      </a:r>
                      <a:endParaRPr lang="en-US" altLang="ja-JP" sz="6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05624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0350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19672" y="116540"/>
            <a:ext cx="7344000" cy="405683"/>
          </a:xfrm>
        </p:spPr>
        <p:txBody>
          <a:bodyPr/>
          <a:lstStyle/>
          <a:p>
            <a:r>
              <a:rPr kumimoji="1" lang="en-US" altLang="ja-JP" dirty="0" smtClean="0"/>
              <a:t>Table of contents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1619590" y="522116"/>
            <a:ext cx="3312460" cy="6291354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ja-JP" sz="1400" dirty="0" smtClean="0">
                <a:latin typeface="+mn-ea"/>
              </a:rPr>
              <a:t>Introduction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</a:rPr>
              <a:t> 1.1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About this guide</a:t>
            </a:r>
          </a:p>
          <a:p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en-US" altLang="ja-JP" sz="1400" dirty="0" smtClean="0">
                <a:latin typeface="+mn-ea"/>
              </a:rPr>
              <a:t>System configuration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</a:rPr>
              <a:t> 2.1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Environment construction</a:t>
            </a:r>
            <a:endParaRPr lang="en-US" altLang="zh-TW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2.2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System requirements   (1/4</a:t>
            </a:r>
            <a:r>
              <a:rPr lang="en-US" altLang="ja-JP" sz="1400" dirty="0">
                <a:latin typeface="+mn-ea"/>
              </a:rPr>
              <a:t>)</a:t>
            </a:r>
            <a:endParaRPr lang="en-US" altLang="ja-JP" sz="1400" dirty="0" smtClean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2.3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System requirements </a:t>
            </a:r>
            <a:r>
              <a:rPr lang="en-US" altLang="ja-JP" sz="1400" dirty="0" smtClean="0">
                <a:latin typeface="+mn-ea"/>
              </a:rPr>
              <a:t>  (2/4</a:t>
            </a:r>
            <a:r>
              <a:rPr lang="en-US" altLang="ja-JP" sz="1400" dirty="0">
                <a:latin typeface="+mn-ea"/>
              </a:rPr>
              <a:t>)</a:t>
            </a:r>
            <a:endParaRPr lang="en-US" altLang="ja-JP" sz="1400" dirty="0" smtClean="0">
              <a:latin typeface="+mn-ea"/>
            </a:endParaRPr>
          </a:p>
          <a:p>
            <a:r>
              <a:rPr lang="ja-JP" altLang="en-US" sz="1400" dirty="0" smtClean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2.4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System requirements </a:t>
            </a:r>
            <a:r>
              <a:rPr lang="ja-JP" altLang="en-US" sz="1400" dirty="0">
                <a:latin typeface="+mn-ea"/>
              </a:rPr>
              <a:t> </a:t>
            </a:r>
            <a:r>
              <a:rPr lang="ja-JP" altLang="en-US" sz="1400" dirty="0" smtClean="0">
                <a:latin typeface="+mn-ea"/>
              </a:rPr>
              <a:t> </a:t>
            </a:r>
            <a:r>
              <a:rPr lang="en-US" altLang="ja-JP" sz="1400" dirty="0" smtClean="0">
                <a:latin typeface="+mn-ea"/>
              </a:rPr>
              <a:t>(3/4</a:t>
            </a:r>
            <a:r>
              <a:rPr lang="en-US" altLang="ja-JP" sz="1400" dirty="0">
                <a:latin typeface="+mn-ea"/>
              </a:rPr>
              <a:t>)</a:t>
            </a:r>
            <a:r>
              <a:rPr lang="en-US" altLang="ja-JP" sz="1400" dirty="0" smtClean="0">
                <a:latin typeface="+mn-ea"/>
              </a:rPr>
              <a:t/>
            </a:r>
            <a:br>
              <a:rPr lang="en-US" altLang="ja-JP" sz="1400" dirty="0" smtClean="0">
                <a:latin typeface="+mn-ea"/>
              </a:rPr>
            </a:br>
            <a:r>
              <a:rPr lang="ja-JP" altLang="en-US" sz="1400" dirty="0">
                <a:latin typeface="+mn-ea"/>
              </a:rPr>
              <a:t> </a:t>
            </a:r>
            <a:r>
              <a:rPr lang="ja-JP" altLang="en-US" sz="1400" dirty="0" smtClean="0">
                <a:latin typeface="+mn-ea"/>
              </a:rPr>
              <a:t>   </a:t>
            </a:r>
            <a:r>
              <a:rPr lang="en-US" altLang="ja-JP" sz="1400" dirty="0" smtClean="0">
                <a:latin typeface="+mn-ea"/>
              </a:rPr>
              <a:t>2.5    System requirements   (4/4)</a:t>
            </a:r>
          </a:p>
          <a:p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3"/>
            </a:pPr>
            <a:r>
              <a:rPr lang="en-US" altLang="zh-TW" sz="1400" dirty="0" smtClean="0">
                <a:latin typeface="+mn-ea"/>
              </a:rPr>
              <a:t>ITA</a:t>
            </a:r>
            <a:r>
              <a:rPr lang="zh-TW" altLang="en-US" sz="1400" dirty="0" smtClean="0">
                <a:latin typeface="+mn-ea"/>
              </a:rPr>
              <a:t> </a:t>
            </a:r>
            <a:r>
              <a:rPr lang="en-US" altLang="zh-TW" sz="1400" dirty="0" smtClean="0">
                <a:latin typeface="+mn-ea"/>
              </a:rPr>
              <a:t>construction procedure</a:t>
            </a:r>
            <a:endParaRPr lang="en-US" altLang="ja-JP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</a:t>
            </a:r>
            <a:r>
              <a:rPr lang="ja-JP" altLang="en-US" sz="1400" dirty="0">
                <a:latin typeface="+mn-ea"/>
              </a:rPr>
              <a:t>   </a:t>
            </a:r>
            <a:r>
              <a:rPr lang="en-US" altLang="ja-JP" sz="1400" dirty="0">
                <a:latin typeface="+mn-ea"/>
              </a:rPr>
              <a:t>3.1</a:t>
            </a:r>
            <a:r>
              <a:rPr lang="ja-JP" altLang="en-US" sz="1400" dirty="0">
                <a:latin typeface="+mn-ea"/>
              </a:rPr>
              <a:t>　</a:t>
            </a:r>
            <a:r>
              <a:rPr lang="ja-JP" altLang="en-US" sz="1400" dirty="0" smtClean="0">
                <a:latin typeface="+mn-ea"/>
              </a:rPr>
              <a:t> </a:t>
            </a:r>
            <a:r>
              <a:rPr lang="en-US" altLang="ja-JP" sz="1400" dirty="0" smtClean="0">
                <a:latin typeface="+mn-ea"/>
              </a:rPr>
              <a:t>Offline installation</a:t>
            </a:r>
            <a:endParaRPr lang="ja-JP" altLang="en-US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3.2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Preparation</a:t>
            </a:r>
            <a:endParaRPr lang="en-US" altLang="ja-JP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3.3    </a:t>
            </a:r>
            <a:r>
              <a:rPr lang="en-US" altLang="ja-JP" sz="1400" dirty="0" smtClean="0">
                <a:latin typeface="+mn-ea"/>
              </a:rPr>
              <a:t>ITA</a:t>
            </a:r>
            <a:r>
              <a:rPr lang="ja-JP" altLang="en-US" sz="1400" dirty="0" smtClean="0">
                <a:latin typeface="+mn-ea"/>
              </a:rPr>
              <a:t> </a:t>
            </a:r>
            <a:r>
              <a:rPr lang="en-US" altLang="ja-JP" sz="1400" dirty="0" smtClean="0">
                <a:latin typeface="+mn-ea"/>
              </a:rPr>
              <a:t>construction flow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3.4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Construction 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1/11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3.5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Construction 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2/11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3.6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Construction 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3/11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3.7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Construction 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4/11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3.8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Construction 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5/11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3.9 </a:t>
            </a:r>
            <a:r>
              <a:rPr lang="en-US" altLang="ja-JP" sz="1400" dirty="0" smtClean="0">
                <a:latin typeface="+mn-ea"/>
              </a:rPr>
              <a:t>   Construction 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6/11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</a:t>
            </a:r>
            <a:r>
              <a:rPr lang="en-US" altLang="ja-JP" sz="1400" dirty="0" smtClean="0">
                <a:latin typeface="+mn-ea"/>
              </a:rPr>
              <a:t>3.10  </a:t>
            </a:r>
            <a:r>
              <a:rPr lang="en-US" altLang="ja-JP" sz="1400" dirty="0">
                <a:latin typeface="+mn-ea"/>
              </a:rPr>
              <a:t>Construction 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7/11</a:t>
            </a:r>
            <a:r>
              <a:rPr lang="ja-JP" altLang="en-US" sz="1400" dirty="0" smtClean="0">
                <a:latin typeface="+mn-ea"/>
              </a:rPr>
              <a:t>）</a:t>
            </a:r>
            <a:endParaRPr lang="en-US" altLang="ja-JP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</a:t>
            </a:r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</a:rPr>
              <a:t>3.11 </a:t>
            </a:r>
            <a:r>
              <a:rPr lang="en-US" altLang="ja-JP" sz="1400" dirty="0" smtClean="0">
                <a:latin typeface="+mn-ea"/>
              </a:rPr>
              <a:t> Construction 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8/11</a:t>
            </a:r>
            <a:r>
              <a:rPr lang="ja-JP" altLang="en-US" sz="1400" dirty="0" smtClean="0">
                <a:latin typeface="+mn-ea"/>
              </a:rPr>
              <a:t>）</a:t>
            </a:r>
            <a:r>
              <a:rPr lang="en-US" altLang="ja-JP" sz="1400" dirty="0">
                <a:latin typeface="+mn-ea"/>
              </a:rPr>
              <a:t/>
            </a:r>
            <a:br>
              <a:rPr lang="en-US" altLang="ja-JP" sz="1400" dirty="0">
                <a:latin typeface="+mn-ea"/>
              </a:rPr>
            </a:br>
            <a:r>
              <a:rPr lang="en-US" altLang="ja-JP" sz="1400" dirty="0">
                <a:latin typeface="+mn-ea"/>
              </a:rPr>
              <a:t> </a:t>
            </a:r>
            <a:r>
              <a:rPr lang="en-US" altLang="ja-JP" sz="1400" dirty="0" smtClean="0">
                <a:latin typeface="+mn-ea"/>
              </a:rPr>
              <a:t>   3.12  </a:t>
            </a:r>
            <a:r>
              <a:rPr lang="en-US" altLang="ja-JP" sz="1400" dirty="0">
                <a:latin typeface="+mn-ea"/>
              </a:rPr>
              <a:t>Construction 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>
                <a:latin typeface="+mn-ea"/>
              </a:rPr>
              <a:t>9</a:t>
            </a:r>
            <a:r>
              <a:rPr lang="en-US" altLang="ja-JP" sz="1400" dirty="0" smtClean="0">
                <a:latin typeface="+mn-ea"/>
              </a:rPr>
              <a:t>/11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</a:t>
            </a:r>
            <a:r>
              <a:rPr lang="en-US" altLang="ja-JP" sz="1400" dirty="0" smtClean="0">
                <a:latin typeface="+mn-ea"/>
              </a:rPr>
              <a:t>3.13  </a:t>
            </a:r>
            <a:r>
              <a:rPr lang="en-US" altLang="ja-JP" sz="1400" dirty="0">
                <a:latin typeface="+mn-ea"/>
              </a:rPr>
              <a:t>Construction 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10/11</a:t>
            </a:r>
            <a:r>
              <a:rPr lang="ja-JP" altLang="en-US" sz="1400" dirty="0" smtClean="0">
                <a:latin typeface="+mn-ea"/>
              </a:rPr>
              <a:t>）</a:t>
            </a:r>
            <a:endParaRPr lang="en-US" altLang="ja-JP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</a:t>
            </a:r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 smtClean="0">
                <a:latin typeface="+mn-ea"/>
              </a:rPr>
              <a:t>3.14  </a:t>
            </a:r>
            <a:r>
              <a:rPr lang="en-US" altLang="ja-JP" sz="1400" dirty="0">
                <a:latin typeface="+mn-ea"/>
              </a:rPr>
              <a:t>Construction 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11/11</a:t>
            </a:r>
            <a:r>
              <a:rPr lang="ja-JP" altLang="en-US" sz="1400" dirty="0" smtClean="0">
                <a:latin typeface="+mn-ea"/>
              </a:rPr>
              <a:t>）</a:t>
            </a:r>
            <a:endParaRPr lang="en-US" altLang="ja-JP" sz="1400" dirty="0" smtClean="0">
              <a:latin typeface="+mn-ea"/>
            </a:endParaRPr>
          </a:p>
          <a:p>
            <a:endParaRPr lang="en-US" altLang="ja-JP" sz="1400" dirty="0">
              <a:latin typeface="+mn-ea"/>
            </a:endParaRPr>
          </a:p>
        </p:txBody>
      </p:sp>
      <p:sp>
        <p:nvSpPr>
          <p:cNvPr id="5" name="正方形/長方形 4"/>
          <p:cNvSpPr/>
          <p:nvPr/>
        </p:nvSpPr>
        <p:spPr bwMode="auto">
          <a:xfrm>
            <a:off x="5291631" y="522116"/>
            <a:ext cx="3312460" cy="6335884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en-US" altLang="ja-JP" sz="1400" dirty="0" smtClean="0">
                <a:latin typeface="+mn-ea"/>
              </a:rPr>
              <a:t>ITA</a:t>
            </a:r>
            <a:r>
              <a:rPr lang="ja-JP" altLang="en-US" sz="1400" dirty="0" smtClean="0">
                <a:latin typeface="+mn-ea"/>
              </a:rPr>
              <a:t> </a:t>
            </a:r>
            <a:r>
              <a:rPr lang="en-US" altLang="ja-JP" sz="1400" dirty="0" smtClean="0">
                <a:latin typeface="+mn-ea"/>
              </a:rPr>
              <a:t>Operation check</a:t>
            </a:r>
            <a:endParaRPr lang="en-US" altLang="ja-JP" sz="1400" dirty="0">
              <a:latin typeface="+mn-ea"/>
            </a:endParaRPr>
          </a:p>
          <a:p>
            <a:r>
              <a:rPr lang="en-US" altLang="zh-TW" sz="1400" dirty="0" smtClean="0">
                <a:latin typeface="+mn-ea"/>
              </a:rPr>
              <a:t>    </a:t>
            </a:r>
            <a:r>
              <a:rPr lang="en-US" altLang="zh-TW" sz="1400" dirty="0">
                <a:latin typeface="+mn-ea"/>
              </a:rPr>
              <a:t>4.1</a:t>
            </a:r>
            <a:r>
              <a:rPr lang="zh-TW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Operation check </a:t>
            </a:r>
            <a:r>
              <a:rPr lang="zh-TW" altLang="en-US" sz="1400" dirty="0" smtClean="0">
                <a:latin typeface="+mn-ea"/>
              </a:rPr>
              <a:t>（</a:t>
            </a:r>
            <a:r>
              <a:rPr lang="en-US" altLang="zh-TW" sz="1400" dirty="0">
                <a:latin typeface="+mn-ea"/>
              </a:rPr>
              <a:t>1/6</a:t>
            </a:r>
            <a:r>
              <a:rPr lang="zh-TW" altLang="en-US" sz="1400" dirty="0">
                <a:latin typeface="+mn-ea"/>
              </a:rPr>
              <a:t>）</a:t>
            </a:r>
          </a:p>
          <a:p>
            <a:r>
              <a:rPr lang="en-US" altLang="zh-TW" sz="1400" dirty="0">
                <a:latin typeface="+mn-ea"/>
              </a:rPr>
              <a:t>    4.2</a:t>
            </a:r>
            <a:r>
              <a:rPr lang="zh-TW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Operation check </a:t>
            </a:r>
            <a:r>
              <a:rPr lang="zh-TW" altLang="en-US" sz="1400" dirty="0" smtClean="0">
                <a:latin typeface="+mn-ea"/>
              </a:rPr>
              <a:t>（</a:t>
            </a:r>
            <a:r>
              <a:rPr lang="en-US" altLang="zh-TW" sz="1400" dirty="0">
                <a:latin typeface="+mn-ea"/>
              </a:rPr>
              <a:t>2/6</a:t>
            </a:r>
            <a:r>
              <a:rPr lang="zh-TW" altLang="en-US" sz="1400" dirty="0">
                <a:latin typeface="+mn-ea"/>
              </a:rPr>
              <a:t>）</a:t>
            </a:r>
          </a:p>
          <a:p>
            <a:r>
              <a:rPr lang="en-US" altLang="zh-TW" sz="1400" dirty="0">
                <a:latin typeface="+mn-ea"/>
              </a:rPr>
              <a:t>    4.3</a:t>
            </a:r>
            <a:r>
              <a:rPr lang="zh-TW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Operation check </a:t>
            </a:r>
            <a:r>
              <a:rPr lang="zh-TW" altLang="en-US" sz="1400" dirty="0" smtClean="0">
                <a:latin typeface="+mn-ea"/>
              </a:rPr>
              <a:t>（</a:t>
            </a:r>
            <a:r>
              <a:rPr lang="en-US" altLang="zh-TW" sz="1400" dirty="0">
                <a:latin typeface="+mn-ea"/>
              </a:rPr>
              <a:t>3/6</a:t>
            </a:r>
            <a:r>
              <a:rPr lang="zh-TW" altLang="en-US" sz="1400" dirty="0">
                <a:latin typeface="+mn-ea"/>
              </a:rPr>
              <a:t>）</a:t>
            </a:r>
          </a:p>
          <a:p>
            <a:r>
              <a:rPr lang="en-US" altLang="zh-TW" sz="1400" dirty="0">
                <a:latin typeface="+mn-ea"/>
              </a:rPr>
              <a:t>    4.4</a:t>
            </a:r>
            <a:r>
              <a:rPr lang="zh-TW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Operation check </a:t>
            </a:r>
            <a:r>
              <a:rPr lang="zh-TW" altLang="en-US" sz="1400" dirty="0" smtClean="0">
                <a:latin typeface="+mn-ea"/>
              </a:rPr>
              <a:t>（</a:t>
            </a:r>
            <a:r>
              <a:rPr lang="en-US" altLang="zh-TW" sz="1400" dirty="0">
                <a:latin typeface="+mn-ea"/>
              </a:rPr>
              <a:t>4/6</a:t>
            </a:r>
            <a:r>
              <a:rPr lang="zh-TW" altLang="en-US" sz="1400" dirty="0">
                <a:latin typeface="+mn-ea"/>
              </a:rPr>
              <a:t>）</a:t>
            </a:r>
          </a:p>
          <a:p>
            <a:r>
              <a:rPr lang="en-US" altLang="zh-TW" sz="1400" dirty="0">
                <a:latin typeface="+mn-ea"/>
              </a:rPr>
              <a:t>    4.5</a:t>
            </a:r>
            <a:r>
              <a:rPr lang="zh-TW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Operation check </a:t>
            </a:r>
            <a:r>
              <a:rPr lang="zh-TW" altLang="en-US" sz="1400" dirty="0" smtClean="0">
                <a:latin typeface="+mn-ea"/>
              </a:rPr>
              <a:t>（</a:t>
            </a:r>
            <a:r>
              <a:rPr lang="en-US" altLang="zh-TW" sz="1400" dirty="0">
                <a:latin typeface="+mn-ea"/>
              </a:rPr>
              <a:t>5/6</a:t>
            </a:r>
            <a:r>
              <a:rPr lang="zh-TW" altLang="en-US" sz="1400" dirty="0">
                <a:latin typeface="+mn-ea"/>
              </a:rPr>
              <a:t>）</a:t>
            </a:r>
            <a:endParaRPr lang="en-US" altLang="zh-TW" sz="1400" dirty="0">
              <a:latin typeface="+mn-ea"/>
            </a:endParaRPr>
          </a:p>
          <a:p>
            <a:r>
              <a:rPr lang="en-US" altLang="zh-TW" sz="1400" dirty="0">
                <a:latin typeface="+mn-ea"/>
              </a:rPr>
              <a:t>  </a:t>
            </a:r>
            <a:r>
              <a:rPr lang="ja-JP" altLang="en-US" sz="1400" dirty="0">
                <a:latin typeface="+mn-ea"/>
              </a:rPr>
              <a:t>  </a:t>
            </a:r>
            <a:r>
              <a:rPr lang="en-US" altLang="zh-TW" sz="1400" dirty="0">
                <a:latin typeface="+mn-ea"/>
              </a:rPr>
              <a:t>4.6</a:t>
            </a:r>
            <a:r>
              <a:rPr lang="zh-TW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Operation check </a:t>
            </a:r>
            <a:r>
              <a:rPr lang="zh-TW" altLang="en-US" sz="1400" dirty="0" smtClean="0">
                <a:latin typeface="+mn-ea"/>
              </a:rPr>
              <a:t>（</a:t>
            </a:r>
            <a:r>
              <a:rPr lang="en-US" altLang="zh-TW" sz="1400" dirty="0">
                <a:latin typeface="+mn-ea"/>
              </a:rPr>
              <a:t>6/6</a:t>
            </a:r>
            <a:r>
              <a:rPr lang="zh-TW" altLang="en-US" sz="1400" dirty="0" smtClean="0">
                <a:latin typeface="+mn-ea"/>
              </a:rPr>
              <a:t>）</a:t>
            </a:r>
            <a:endParaRPr lang="en-US" altLang="zh-TW" sz="1400" dirty="0">
              <a:latin typeface="+mn-ea"/>
            </a:endParaRPr>
          </a:p>
          <a:p>
            <a:endParaRPr lang="en-US" altLang="zh-TW" sz="1400" dirty="0">
              <a:latin typeface="+mn-ea"/>
            </a:endParaRPr>
          </a:p>
          <a:p>
            <a:r>
              <a:rPr lang="en-US" altLang="zh-TW" sz="1400" dirty="0" smtClean="0">
                <a:latin typeface="+mn-ea"/>
              </a:rPr>
              <a:t>5. Reference</a:t>
            </a:r>
            <a:br>
              <a:rPr lang="en-US" altLang="zh-TW" sz="1400" dirty="0" smtClean="0">
                <a:latin typeface="+mn-ea"/>
              </a:rPr>
            </a:br>
            <a:r>
              <a:rPr lang="en-US" altLang="zh-TW" sz="1400" dirty="0" smtClean="0">
                <a:latin typeface="+mn-ea"/>
              </a:rPr>
              <a:t>   5.1   Reference (1/2)</a:t>
            </a:r>
            <a:br>
              <a:rPr lang="en-US" altLang="zh-TW" sz="1400" dirty="0" smtClean="0">
                <a:latin typeface="+mn-ea"/>
              </a:rPr>
            </a:br>
            <a:r>
              <a:rPr lang="en-US" altLang="zh-TW" sz="1400" dirty="0" smtClean="0">
                <a:latin typeface="+mn-ea"/>
              </a:rPr>
              <a:t>   5.2   Reference (2/2)</a:t>
            </a:r>
            <a:endParaRPr lang="en-US" altLang="zh-TW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3134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>3.7	</a:t>
            </a:r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> Construction </a:t>
            </a:r>
            <a: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>6/11)</a:t>
            </a:r>
            <a:endParaRPr kumimoji="1" lang="ja-JP" altLang="en-US" dirty="0"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pPr marL="180000" lvl="1">
              <a:buFont typeface="Arial" panose="020B0604020202020204" pitchFamily="34" charset="0"/>
              <a:buChar char="▌"/>
            </a:pPr>
            <a:r>
              <a:rPr lang="en-US" altLang="ja-JP" dirty="0"/>
              <a:t>User specified server certificates and private keys.</a:t>
            </a:r>
            <a:r>
              <a:rPr lang="en-US" altLang="ja-JP" sz="2000" dirty="0"/>
              <a:t> </a:t>
            </a:r>
            <a:endParaRPr lang="en-US" altLang="ja-JP" sz="2000" dirty="0" smtClean="0"/>
          </a:p>
          <a:p>
            <a:pPr lvl="1">
              <a:lnSpc>
                <a:spcPct val="110000"/>
              </a:lnSpc>
            </a:pPr>
            <a:r>
              <a:rPr lang="en-US" altLang="ja-JP" dirty="0"/>
              <a:t>It is possible to use files prepared by users as server certificates and private keys</a:t>
            </a:r>
            <a:r>
              <a:rPr lang="en-US" altLang="ja-JP" dirty="0" smtClean="0"/>
              <a:t>.</a:t>
            </a:r>
            <a:r>
              <a:rPr lang="en-US" altLang="ja-JP" dirty="0"/>
              <a:t> If you want to use them, please prepare both a server certificate and a private key and input their file paths to "Certificate_path" and "private_key_path" respectively in the answer file. It is not possible to use only either server certificates or private keys.</a:t>
            </a:r>
            <a:r>
              <a:rPr lang="en-US" altLang="ja-JP" sz="1800" dirty="0"/>
              <a:t> </a:t>
            </a:r>
            <a:r>
              <a:rPr lang="en-US" altLang="ja-JP" sz="1800" dirty="0" smtClean="0"/>
              <a:t/>
            </a:r>
            <a:br>
              <a:rPr lang="en-US" altLang="ja-JP" sz="1800" dirty="0" smtClean="0"/>
            </a:br>
            <a:endParaRPr lang="en-US" altLang="ja-JP" sz="1700" dirty="0" smtClean="0"/>
          </a:p>
          <a:p>
            <a:pPr lvl="1"/>
            <a:r>
              <a:rPr lang="en-US" altLang="ja-JP" dirty="0"/>
              <a:t>If the server certificate includes an intermediate certificate, </a:t>
            </a:r>
            <a:br>
              <a:rPr lang="en-US" altLang="ja-JP" dirty="0"/>
            </a:br>
            <a:r>
              <a:rPr lang="en-US" altLang="ja-JP" dirty="0"/>
              <a:t>Create a file that connects the two and set the path of the file to "certificate_path" </a:t>
            </a:r>
            <a:endParaRPr lang="en-US" altLang="ja-JP" sz="1700" dirty="0"/>
          </a:p>
          <a:p>
            <a:pPr marL="180000" lvl="1" indent="0">
              <a:buNone/>
            </a:pPr>
            <a:r>
              <a:rPr lang="ja-JP" altLang="en-US" sz="1200" kern="100" dirty="0">
                <a:cs typeface="Times New Roman" panose="02020603050405020304" pitchFamily="18" charset="0"/>
              </a:rPr>
              <a:t>　</a:t>
            </a:r>
            <a:r>
              <a:rPr lang="en-US" altLang="ja-JP" sz="1200" dirty="0"/>
              <a:t>Example of Creation </a:t>
            </a:r>
            <a:r>
              <a:rPr lang="en-US" altLang="ja-JP" sz="1200" dirty="0" smtClean="0"/>
              <a:t>command</a:t>
            </a:r>
            <a:br>
              <a:rPr lang="en-US" altLang="ja-JP" sz="1200" dirty="0" smtClean="0"/>
            </a:br>
            <a:r>
              <a:rPr lang="en-US" altLang="ja-JP" sz="1200" dirty="0" smtClean="0"/>
              <a:t> </a:t>
            </a:r>
            <a:r>
              <a:rPr lang="en-US" altLang="ja-JP" sz="1200" dirty="0"/>
              <a:t>#cat(Server certificate file)(Intermediate certificate file)(Linked server certificate file).</a:t>
            </a:r>
            <a:r>
              <a:rPr lang="en-US" altLang="ja-JP" sz="1100" dirty="0"/>
              <a:t> </a:t>
            </a:r>
            <a:r>
              <a:rPr lang="en-US" altLang="ja-JP" sz="1100" dirty="0" smtClean="0"/>
              <a:t/>
            </a:r>
            <a:br>
              <a:rPr lang="en-US" altLang="ja-JP" sz="1100" dirty="0" smtClean="0"/>
            </a:br>
            <a:r>
              <a:rPr lang="en-US" altLang="ja-JP" sz="1100" dirty="0" smtClean="0"/>
              <a:t/>
            </a:r>
            <a:br>
              <a:rPr lang="en-US" altLang="ja-JP" sz="1100" dirty="0" smtClean="0"/>
            </a:br>
            <a:endParaRPr lang="en-US" altLang="ja-JP" sz="1400" dirty="0"/>
          </a:p>
          <a:p>
            <a:pPr lvl="1"/>
            <a:r>
              <a:rPr lang="en-US" altLang="ja-JP" dirty="0"/>
              <a:t>If nothing is input for "certificate_path" and "private_key_path", </a:t>
            </a:r>
            <a:br>
              <a:rPr lang="en-US" altLang="ja-JP" dirty="0"/>
            </a:br>
            <a:r>
              <a:rPr lang="en-US" altLang="ja-JP" dirty="0"/>
              <a:t>The ITA installer will use the value of "ita_domain" in the answer file to create and install the self-certificate. 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（</a:t>
            </a:r>
            <a:r>
              <a:rPr lang="en-US" altLang="ja-JP" dirty="0" smtClean="0"/>
              <a:t>※</a:t>
            </a:r>
            <a:r>
              <a:rPr lang="en-US" altLang="ja-JP" dirty="0"/>
              <a:t>The "ita_domain" is used as the common name when creating the </a:t>
            </a:r>
            <a:r>
              <a:rPr lang="en-US" altLang="ja-JP" dirty="0" smtClean="0"/>
              <a:t>self-certificate. It </a:t>
            </a:r>
            <a:r>
              <a:rPr lang="en-US" altLang="ja-JP" dirty="0"/>
              <a:t>is also the file name for the self-certificate and the private key. </a:t>
            </a:r>
            <a:r>
              <a:rPr lang="ja-JP" altLang="en-US" dirty="0" smtClean="0"/>
              <a:t>）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0820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>3.7	</a:t>
            </a:r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> Construction </a:t>
            </a:r>
            <a: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>(7/11)</a:t>
            </a:r>
            <a:endParaRPr kumimoji="1" lang="ja-JP" altLang="en-US" dirty="0"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pPr lvl="1">
              <a:lnSpc>
                <a:spcPct val="110000"/>
              </a:lnSpc>
            </a:pPr>
            <a:r>
              <a:rPr lang="en-US" altLang="ja-JP" dirty="0"/>
              <a:t>When installing, the server certificate and private key are placed in the (/</a:t>
            </a:r>
            <a:r>
              <a:rPr lang="en-US" altLang="ja-JP" dirty="0" err="1"/>
              <a:t>etc</a:t>
            </a:r>
            <a:r>
              <a:rPr lang="en-US" altLang="ja-JP" dirty="0"/>
              <a:t>/</a:t>
            </a:r>
            <a:r>
              <a:rPr lang="en-US" altLang="ja-JP" dirty="0" err="1"/>
              <a:t>pki</a:t>
            </a:r>
            <a:r>
              <a:rPr lang="en-US" altLang="ja-JP" dirty="0"/>
              <a:t>/</a:t>
            </a:r>
            <a:r>
              <a:rPr lang="en-US" altLang="ja-JP" dirty="0" err="1"/>
              <a:t>tls</a:t>
            </a:r>
            <a:r>
              <a:rPr lang="en-US" altLang="ja-JP" dirty="0"/>
              <a:t>/certs</a:t>
            </a:r>
            <a:r>
              <a:rPr lang="en-US" altLang="ja-JP" dirty="0" smtClean="0"/>
              <a:t>). However</a:t>
            </a:r>
            <a:r>
              <a:rPr lang="en-US" altLang="ja-JP" dirty="0"/>
              <a:t>, since they will be removed from that directory when uninstalled, please manage the original server certificate and private key files with care when using user-specified server certificates and private keys. </a:t>
            </a:r>
            <a:endParaRPr lang="en-US" altLang="ja-JP" dirty="0" smtClean="0"/>
          </a:p>
          <a:p>
            <a:pPr lvl="1">
              <a:lnSpc>
                <a:spcPct val="110000"/>
              </a:lnSpc>
            </a:pPr>
            <a:endParaRPr lang="en-US" altLang="ja-JP" dirty="0">
              <a:latin typeface="+mn-ea"/>
            </a:endParaRPr>
          </a:p>
          <a:p>
            <a:pPr lvl="1">
              <a:lnSpc>
                <a:spcPct val="110000"/>
              </a:lnSpc>
            </a:pPr>
            <a:r>
              <a:rPr lang="en-US" altLang="ja-JP" dirty="0" smtClean="0"/>
              <a:t>When </a:t>
            </a:r>
            <a:r>
              <a:rPr lang="en-US" altLang="ja-JP" dirty="0"/>
              <a:t>uninstalling, if both "certificate_path" and "private_key_path" in the answer file (ita_answers.txt) are specified, the specified files will be deleted. If no file is specified, the name specified in "ita_domain" will be used to delete the used file. </a:t>
            </a:r>
            <a:endParaRPr lang="en-US" altLang="ja-JP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4510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3.11</a:t>
            </a:r>
            <a:r>
              <a:rPr lang="ja-JP" altLang="en-US" dirty="0"/>
              <a:t>　</a:t>
            </a:r>
            <a:r>
              <a:rPr lang="en-US" altLang="ja-JP" dirty="0" smtClean="0"/>
              <a:t>Construction</a:t>
            </a:r>
            <a:r>
              <a:rPr lang="ja-JP" altLang="en-US" dirty="0" smtClean="0"/>
              <a:t>（</a:t>
            </a:r>
            <a:r>
              <a:rPr lang="en-US" altLang="ja-JP" dirty="0"/>
              <a:t>8</a:t>
            </a:r>
            <a:r>
              <a:rPr lang="en-US" altLang="ja-JP" dirty="0" smtClean="0"/>
              <a:t>/11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>Sample of the answer file (ita_answers.txt)</a:t>
            </a:r>
          </a:p>
          <a:p>
            <a:pPr lvl="1"/>
            <a:r>
              <a:rPr lang="en-US" altLang="ja-JP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The following shows an example of the answer file </a:t>
            </a:r>
            <a:r>
              <a:rPr lang="en-US" altLang="ja-JP" dirty="0">
                <a:solidFill>
                  <a:srgbClr val="000000"/>
                </a:solidFill>
                <a:ea typeface="Segoe UI" panose="020B0502040204020203" pitchFamily="34" charset="0"/>
              </a:rPr>
              <a:t>(ita</a:t>
            </a:r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>_answers</a:t>
            </a:r>
            <a:r>
              <a:rPr lang="en-US" altLang="ja-JP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.txt):</a:t>
            </a:r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</a:br>
            <a:endParaRPr lang="en-US" altLang="ja-JP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80000" lvl="1" indent="0" algn="ctr">
              <a:buNone/>
            </a:pPr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>Answer file (ita_answers.txt) sample (1/2)</a:t>
            </a:r>
          </a:p>
          <a:p>
            <a:pPr marL="360000" lvl="2" indent="0">
              <a:buNone/>
            </a:pP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endParaRPr lang="en-US" altLang="ja-JP" sz="1600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sp>
        <p:nvSpPr>
          <p:cNvPr id="5" name="正方形/長方形 4"/>
          <p:cNvSpPr/>
          <p:nvPr/>
        </p:nvSpPr>
        <p:spPr>
          <a:xfrm>
            <a:off x="2374907" y="2132915"/>
            <a:ext cx="4320000" cy="4104570"/>
          </a:xfrm>
          <a:prstGeom prst="rect">
            <a:avLst/>
          </a:prstGeom>
          <a:solidFill>
            <a:srgbClr val="1F497D">
              <a:lumMod val="75000"/>
            </a:srgbClr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install mode. 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("Install_Online","Install_Offline","Gather_Library","Install_ITA",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Versionup_All","Versionup_ITA","Uninstall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install_mode:Install_Online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*This installer operates according to the inputted values below.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Install_Online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ITA will be installed after the necessary libraries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 has been installed via internet.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Install_Offline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ITA will start installing using the package created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  in Gather Library.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Gather_Library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Gathers the necessary libraries via internet and creates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 the package necessary to execute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Install_Offline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 (Execute this before executing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Install_Offline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Install_ITA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Installs ITA without installing any libraries.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Versionup_All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Installs ITA after installing the necessary libraries for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the desired ITA version via internet.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Versionup_ITA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Updates ITA without installing any libraries.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Uninstall: ITA Uninstalls ITA.(Libraries will not be uninstalled)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install_mode:Install_O</a:t>
            </a:r>
            <a:r>
              <a:rPr kumimoji="0" lang="en-US" altLang="ja-JP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ffline</a:t>
            </a:r>
            <a:endParaRPr kumimoji="0" lang="en-US" sz="900" kern="100" dirty="0" smtClean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install directory.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ita_directory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exastro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ita_directory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</a:t>
            </a:r>
            <a:r>
              <a:rPr kumimoji="0" lang="en-US" altLang="ja-JP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/</a:t>
            </a:r>
            <a:r>
              <a:rPr kumimoji="0" lang="en-US" altLang="ja-JP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exastro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language. ("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en_US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 or 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ja_JP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ita_language:en_US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ita_language:en_US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Operation System. ("CentOS7","CentOS8","RHEL7","RHEL8")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linux_os:RHEL8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* If registering a subscription is needed in order to acquire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the RHEL7 and RHEL8 libraries, please do so in advance.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linux_os:CentOS7</a:t>
            </a: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12" name="角丸四角形 11"/>
          <p:cNvSpPr/>
          <p:nvPr/>
        </p:nvSpPr>
        <p:spPr bwMode="auto">
          <a:xfrm>
            <a:off x="7020920" y="2598978"/>
            <a:ext cx="2015700" cy="1262082"/>
          </a:xfrm>
          <a:prstGeom prst="roundRect">
            <a:avLst/>
          </a:prstGeom>
          <a:noFill/>
          <a:ln w="1270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　</a:t>
            </a:r>
            <a:endParaRPr lang="en-US" altLang="ja-JP" sz="1100" b="1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en-US" altLang="ja-JP" sz="1100" b="1" dirty="0">
                <a:solidFill>
                  <a:srgbClr val="FF0000"/>
                </a:solidFill>
                <a:latin typeface="+mn-ea"/>
              </a:rPr>
              <a:t>Items in the answer file (ita_answer.txt) does not support full-width </a:t>
            </a:r>
            <a:r>
              <a:rPr lang="en-US" altLang="ja-JP" sz="1100" b="1" dirty="0" smtClean="0">
                <a:solidFill>
                  <a:srgbClr val="FF0000"/>
                </a:solidFill>
                <a:latin typeface="+mn-ea"/>
              </a:rPr>
              <a:t>characters.</a:t>
            </a:r>
          </a:p>
        </p:txBody>
      </p:sp>
      <p:grpSp>
        <p:nvGrpSpPr>
          <p:cNvPr id="13" name="グループ化 12"/>
          <p:cNvGrpSpPr/>
          <p:nvPr/>
        </p:nvGrpSpPr>
        <p:grpSpPr>
          <a:xfrm>
            <a:off x="6765354" y="2345466"/>
            <a:ext cx="565503" cy="549789"/>
            <a:chOff x="162795" y="3812178"/>
            <a:chExt cx="565503" cy="549789"/>
          </a:xfrm>
        </p:grpSpPr>
        <p:sp>
          <p:nvSpPr>
            <p:cNvPr id="14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5" name="テキスト ボックス 14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608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3.12</a:t>
            </a:r>
            <a:r>
              <a:rPr lang="ja-JP" altLang="en-US" dirty="0"/>
              <a:t>　</a:t>
            </a:r>
            <a:r>
              <a:rPr lang="en-US" altLang="ja-JP" dirty="0" smtClean="0"/>
              <a:t>Construction</a:t>
            </a:r>
            <a:r>
              <a:rPr lang="ja-JP" altLang="en-US" dirty="0" smtClean="0"/>
              <a:t>（</a:t>
            </a:r>
            <a:r>
              <a:rPr lang="en-US" altLang="ja-JP" dirty="0"/>
              <a:t>9</a:t>
            </a:r>
            <a:r>
              <a:rPr lang="en-US" altLang="ja-JP" dirty="0" smtClean="0"/>
              <a:t>/11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pPr lvl="1"/>
            <a:r>
              <a:rPr lang="en-US" altLang="ja-JP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The following shows an example of the answer file </a:t>
            </a:r>
            <a:r>
              <a:rPr lang="en-US" altLang="ja-JP" dirty="0">
                <a:solidFill>
                  <a:srgbClr val="000000"/>
                </a:solidFill>
                <a:ea typeface="Segoe UI" panose="020B0502040204020203" pitchFamily="34" charset="0"/>
              </a:rPr>
              <a:t>(ita</a:t>
            </a:r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>_answers</a:t>
            </a:r>
            <a:r>
              <a:rPr lang="en-US" altLang="ja-JP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.txt):</a:t>
            </a:r>
            <a:br>
              <a:rPr lang="en-US" altLang="ja-JP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                            </a:t>
            </a:r>
            <a:r>
              <a:rPr lang="ja-JP" altLang="en-US" dirty="0"/>
              <a:t>・</a:t>
            </a:r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>Answer file (ita_answers.txt) sample </a:t>
            </a:r>
            <a: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>(2/2</a:t>
            </a:r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marL="180000" lvl="1" indent="0">
              <a:buNone/>
            </a:pP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sp>
        <p:nvSpPr>
          <p:cNvPr id="5" name="正方形/長方形 4"/>
          <p:cNvSpPr/>
          <p:nvPr/>
        </p:nvSpPr>
        <p:spPr>
          <a:xfrm>
            <a:off x="2378729" y="1484730"/>
            <a:ext cx="4320000" cy="5040700"/>
          </a:xfrm>
          <a:prstGeom prst="rect">
            <a:avLst/>
          </a:prstGeom>
          <a:solidFill>
            <a:srgbClr val="1F497D">
              <a:lumMod val="75000"/>
            </a:srgbClr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the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MariaDB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root user's password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db_root_password:sample_root_password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>
              <a:lnSpc>
                <a:spcPts val="900"/>
              </a:lnSpc>
              <a:defRPr/>
            </a:pP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db_root_password: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sample_root_password</a:t>
            </a: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Decide the database name, username, and password for ITA.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db_name:sample_db_name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db_name: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sample_db_name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db_username:sample_db_username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db_username: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sample_db_username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db_password:sample_db_password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db_password: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sample_db_password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the target you need to install.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yes : need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no  : no need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ita_base:yes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material:no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createparam:yes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hostgroup:yes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ansible_driver:yes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cobbler_driver:no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terraform_driver:no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the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domain name.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ita_domain:exastro-it-automation.local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ita_domain:exastro-it-automation.local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#############################################################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when using user-specified certificates and private keys.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If no file path is entered for both 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certificate_path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 and 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private_key_path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",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the ITA installer creates and installs a self-certificate and private key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using the values entered in 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ita_domain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".</a:t>
            </a: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the file path where the certificate to be install.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certificate_path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:/temp/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etc_pki_tls_certs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/exastro-it-automation.crt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certificate_path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</a:t>
            </a: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the file path where the private key to be install.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private_key_path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:/temp/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etc_pki_tls_certs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exastro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-it-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automation.key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private_key_path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</a:t>
            </a: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#############################################################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6" name="角丸四角形 5"/>
          <p:cNvSpPr/>
          <p:nvPr/>
        </p:nvSpPr>
        <p:spPr bwMode="auto">
          <a:xfrm>
            <a:off x="7020920" y="1772770"/>
            <a:ext cx="2015700" cy="2016280"/>
          </a:xfrm>
          <a:prstGeom prst="roundRect">
            <a:avLst/>
          </a:prstGeom>
          <a:noFill/>
          <a:ln w="1270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　</a:t>
            </a:r>
            <a:r>
              <a:rPr lang="en-US" altLang="ja-JP" sz="1200" b="1" dirty="0">
                <a:solidFill>
                  <a:srgbClr val="FF0000"/>
                </a:solidFill>
                <a:latin typeface="+mn-ea"/>
              </a:rPr>
              <a:t>Define the </a:t>
            </a:r>
            <a:r>
              <a:rPr lang="en-US" altLang="ja-JP" sz="1200" b="1" dirty="0" err="1">
                <a:solidFill>
                  <a:srgbClr val="FF0000"/>
                </a:solidFill>
                <a:latin typeface="+mn-ea"/>
              </a:rPr>
              <a:t>MariaDB</a:t>
            </a:r>
            <a:r>
              <a:rPr lang="en-US" altLang="ja-JP" sz="1200" b="1" dirty="0">
                <a:solidFill>
                  <a:srgbClr val="FF0000"/>
                </a:solidFill>
                <a:latin typeface="+mn-ea"/>
              </a:rPr>
              <a:t> Database name, Username and Password in the Answer file.</a:t>
            </a:r>
          </a:p>
          <a:p>
            <a:pPr algn="ctr"/>
            <a:endParaRPr lang="en-US" altLang="ja-JP" sz="1200" b="1" dirty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ja-JP" altLang="en-US" sz="1050" b="1" dirty="0">
                <a:solidFill>
                  <a:srgbClr val="FF0000"/>
                </a:solidFill>
                <a:latin typeface="+mn-ea"/>
              </a:rPr>
              <a:t>*</a:t>
            </a:r>
            <a:r>
              <a:rPr lang="en-US" altLang="ja-JP" sz="1050" b="1" dirty="0">
                <a:solidFill>
                  <a:srgbClr val="FF0000"/>
                </a:solidFill>
                <a:latin typeface="+mn-ea"/>
              </a:rPr>
              <a:t>The password can only use half-with English letters/number and symbols</a:t>
            </a:r>
            <a:endParaRPr lang="en-US" altLang="ja-JP" sz="10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2456814" y="1484730"/>
            <a:ext cx="3699405" cy="13680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cxnSp>
        <p:nvCxnSpPr>
          <p:cNvPr id="11" name="直線コネクタ 10"/>
          <p:cNvCxnSpPr/>
          <p:nvPr/>
        </p:nvCxnSpPr>
        <p:spPr bwMode="auto">
          <a:xfrm>
            <a:off x="6268904" y="1772770"/>
            <a:ext cx="64800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grpSp>
        <p:nvGrpSpPr>
          <p:cNvPr id="7" name="グループ化 6"/>
          <p:cNvGrpSpPr/>
          <p:nvPr/>
        </p:nvGrpSpPr>
        <p:grpSpPr>
          <a:xfrm>
            <a:off x="6765354" y="1519258"/>
            <a:ext cx="565503" cy="549789"/>
            <a:chOff x="162795" y="3812178"/>
            <a:chExt cx="565503" cy="549789"/>
          </a:xfrm>
        </p:grpSpPr>
        <p:sp>
          <p:nvSpPr>
            <p:cNvPr id="8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13" name="正方形/長方形 12"/>
          <p:cNvSpPr/>
          <p:nvPr/>
        </p:nvSpPr>
        <p:spPr>
          <a:xfrm>
            <a:off x="2378729" y="4660254"/>
            <a:ext cx="3987446" cy="172800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cxnSp>
        <p:nvCxnSpPr>
          <p:cNvPr id="14" name="直線コネクタ 13"/>
          <p:cNvCxnSpPr/>
          <p:nvPr/>
        </p:nvCxnSpPr>
        <p:spPr bwMode="auto">
          <a:xfrm>
            <a:off x="6441144" y="4804274"/>
            <a:ext cx="64800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5" name="角丸四角形 14"/>
          <p:cNvSpPr/>
          <p:nvPr/>
        </p:nvSpPr>
        <p:spPr bwMode="auto">
          <a:xfrm>
            <a:off x="7020920" y="4762662"/>
            <a:ext cx="2015700" cy="1409802"/>
          </a:xfrm>
          <a:prstGeom prst="roundRect">
            <a:avLst/>
          </a:prstGeom>
          <a:noFill/>
          <a:ln w="1270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b="1" dirty="0">
                <a:solidFill>
                  <a:srgbClr val="FF0000"/>
                </a:solidFill>
                <a:latin typeface="+mn-ea"/>
              </a:rPr>
              <a:t>　</a:t>
            </a:r>
            <a:r>
              <a:rPr lang="en-US" altLang="ja-JP" sz="1200" b="1" dirty="0">
                <a:solidFill>
                  <a:srgbClr val="FF0000"/>
                </a:solidFill>
                <a:latin typeface="+mn-ea"/>
              </a:rPr>
              <a:t>Enter only if you are using both user-specified </a:t>
            </a:r>
            <a:r>
              <a:rPr lang="en-US" altLang="ja-JP" sz="1200" b="1" dirty="0" err="1">
                <a:solidFill>
                  <a:srgbClr val="FF0000"/>
                </a:solidFill>
                <a:latin typeface="+mn-ea"/>
              </a:rPr>
              <a:t>ssl</a:t>
            </a:r>
            <a:r>
              <a:rPr lang="en-US" altLang="ja-JP" sz="1200" b="1" dirty="0">
                <a:solidFill>
                  <a:srgbClr val="FF0000"/>
                </a:solidFill>
                <a:latin typeface="+mn-ea"/>
              </a:rPr>
              <a:t> certificate and private key.</a:t>
            </a:r>
          </a:p>
          <a:p>
            <a:pPr algn="ctr"/>
            <a:r>
              <a:rPr lang="en-US" altLang="ja-JP" sz="1200" b="1" dirty="0">
                <a:solidFill>
                  <a:srgbClr val="FF0000"/>
                </a:solidFill>
                <a:latin typeface="+mn-ea"/>
              </a:rPr>
              <a:t>It is not possible to use only one of them.</a:t>
            </a:r>
          </a:p>
          <a:p>
            <a:pPr algn="ctr"/>
            <a:endParaRPr lang="en-US" altLang="ja-JP" sz="1200" b="1" dirty="0">
              <a:solidFill>
                <a:srgbClr val="FF0000"/>
              </a:solidFill>
              <a:latin typeface="+mn-ea"/>
            </a:endParaRPr>
          </a:p>
          <a:p>
            <a:pPr algn="ctr"/>
            <a:endParaRPr lang="en-US" altLang="ja-JP" sz="1000" b="1" dirty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16" name="グループ化 15"/>
          <p:cNvGrpSpPr/>
          <p:nvPr/>
        </p:nvGrpSpPr>
        <p:grpSpPr>
          <a:xfrm>
            <a:off x="6765354" y="4509150"/>
            <a:ext cx="565503" cy="549789"/>
            <a:chOff x="162795" y="3812178"/>
            <a:chExt cx="565503" cy="549789"/>
          </a:xfrm>
        </p:grpSpPr>
        <p:sp>
          <p:nvSpPr>
            <p:cNvPr id="17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336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3.10</a:t>
            </a:r>
            <a:r>
              <a:rPr lang="ja-JP" altLang="en-US" dirty="0"/>
              <a:t>　</a:t>
            </a:r>
            <a:r>
              <a:rPr lang="en-US" altLang="ja-JP" dirty="0" smtClean="0"/>
              <a:t>Construction</a:t>
            </a:r>
            <a:r>
              <a:rPr lang="ja-JP" altLang="en-US" dirty="0" smtClean="0"/>
              <a:t>（</a:t>
            </a:r>
            <a:r>
              <a:rPr lang="en-US" altLang="ja-JP" dirty="0" smtClean="0"/>
              <a:t>7/8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 rIns="0">
            <a:normAutofit/>
          </a:bodyPr>
          <a:lstStyle/>
          <a:p>
            <a:r>
              <a:rPr lang="en-US" altLang="ja-JP" dirty="0" smtClean="0"/>
              <a:t>Execute construction tool (for offline)</a:t>
            </a:r>
          </a:p>
          <a:p>
            <a:pPr lvl="1"/>
            <a:r>
              <a:rPr lang="en-US" altLang="ja-JP" dirty="0" smtClean="0"/>
              <a:t>Execute the construction tool with the following command.</a:t>
            </a:r>
          </a:p>
          <a:p>
            <a:pPr marL="360000" lvl="2" indent="0">
              <a:buNone/>
            </a:pPr>
            <a:endParaRPr lang="en-US" altLang="ja-JP" sz="1600" dirty="0" smtClean="0"/>
          </a:p>
          <a:p>
            <a:pPr marL="360000" lvl="2" indent="0">
              <a:buNone/>
            </a:pPr>
            <a:r>
              <a:rPr lang="en-US" altLang="ja-JP" sz="1600" dirty="0"/>
              <a:t>#</a:t>
            </a:r>
            <a:r>
              <a:rPr lang="en-US" altLang="ja-JP" sz="1600" dirty="0" smtClean="0"/>
              <a:t> </a:t>
            </a:r>
            <a:r>
              <a:rPr lang="en-US" altLang="ja-JP" sz="1600" kern="100" dirty="0" smtClean="0"/>
              <a:t>sh ita_builder_offline.sh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pPr marL="360000" lvl="2" indent="0">
              <a:buNone/>
            </a:pPr>
            <a:endParaRPr lang="en-US" altLang="ja-JP" dirty="0" smtClean="0"/>
          </a:p>
          <a:p>
            <a:r>
              <a:rPr lang="en-US" altLang="ja-JP" dirty="0" smtClean="0"/>
              <a:t>Check the process</a:t>
            </a:r>
            <a:endParaRPr lang="ja-JP" altLang="en-US" dirty="0"/>
          </a:p>
          <a:p>
            <a:pPr lvl="1"/>
            <a:r>
              <a:rPr lang="en-US" altLang="ja-JP" dirty="0"/>
              <a:t>The content of </a:t>
            </a:r>
            <a:r>
              <a:rPr lang="en-US" altLang="ja-JP" dirty="0" smtClean="0"/>
              <a:t>process </a:t>
            </a:r>
            <a:r>
              <a:rPr lang="en-US" altLang="ja-JP" dirty="0"/>
              <a:t>executed by </a:t>
            </a:r>
            <a:r>
              <a:rPr lang="en-US" altLang="ja-JP" dirty="0" smtClean="0"/>
              <a:t>construction </a:t>
            </a:r>
            <a:r>
              <a:rPr lang="en-US" altLang="ja-JP" dirty="0"/>
              <a:t>tool is output to </a:t>
            </a:r>
            <a:r>
              <a:rPr lang="en-US" altLang="ja-JP" kern="100" dirty="0" smtClean="0"/>
              <a:t>ita</a:t>
            </a:r>
            <a:r>
              <a:rPr lang="en-US" altLang="ja-JP" dirty="0" smtClean="0"/>
              <a:t>_builder.log and ita_installer.log</a:t>
            </a:r>
            <a:endParaRPr lang="en-US" altLang="ja-JP" dirty="0"/>
          </a:p>
          <a:p>
            <a:pPr lvl="1"/>
            <a:r>
              <a:rPr lang="en-US" altLang="ja-JP" dirty="0"/>
              <a:t>Log storage path</a:t>
            </a:r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en-US" altLang="ja-JP" sz="1400" dirty="0" smtClean="0"/>
              <a:t>/(</a:t>
            </a:r>
            <a:r>
              <a:rPr lang="en-US" altLang="ja-JP" sz="1400" kern="100" dirty="0"/>
              <a:t>Installation file extract path</a:t>
            </a:r>
            <a:r>
              <a:rPr lang="en-US" altLang="ja-JP" sz="1400" dirty="0" smtClean="0"/>
              <a:t>)/</a:t>
            </a:r>
            <a:r>
              <a:rPr lang="en-US" altLang="ja-JP" sz="1400" kern="100" dirty="0" smtClean="0"/>
              <a:t>ita</a:t>
            </a:r>
            <a:r>
              <a:rPr lang="en-US" altLang="ja-JP" sz="1400" dirty="0" smtClean="0"/>
              <a:t>_install_package/</a:t>
            </a:r>
            <a:r>
              <a:rPr lang="en-US" altLang="ja-JP" sz="1400" dirty="0" err="1" smtClean="0"/>
              <a:t>install_scripts</a:t>
            </a:r>
            <a:r>
              <a:rPr lang="en-US" altLang="ja-JP" sz="1400" dirty="0" smtClean="0"/>
              <a:t>/log</a:t>
            </a:r>
            <a:r>
              <a:rPr lang="en-US" altLang="ja-JP" sz="1400" dirty="0"/>
              <a:t>/</a:t>
            </a:r>
            <a:r>
              <a:rPr lang="en-US" altLang="ja-JP" dirty="0"/>
              <a:t/>
            </a:r>
            <a:br>
              <a:rPr lang="en-US" altLang="ja-JP" dirty="0"/>
            </a:b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02741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3.10</a:t>
            </a:r>
            <a:r>
              <a:rPr lang="en-US" altLang="ja-JP" dirty="0"/>
              <a:t>	</a:t>
            </a:r>
            <a:r>
              <a:rPr lang="en-US" altLang="ja-JP" dirty="0" smtClean="0"/>
              <a:t>Construction (</a:t>
            </a:r>
            <a:r>
              <a:rPr lang="en-US" altLang="ja-JP" dirty="0"/>
              <a:t>8</a:t>
            </a:r>
            <a:r>
              <a:rPr lang="en-US" altLang="ja-JP" dirty="0" smtClean="0"/>
              <a:t>/9)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 rIns="0">
            <a:normAutofit/>
          </a:bodyPr>
          <a:lstStyle/>
          <a:p>
            <a:r>
              <a:rPr lang="en-US" altLang="ja-JP" dirty="0" smtClean="0"/>
              <a:t>Executing the </a:t>
            </a:r>
            <a:r>
              <a:rPr lang="en-US" altLang="ja-JP" dirty="0" smtClean="0">
                <a:solidFill>
                  <a:srgbClr val="000000"/>
                </a:solidFill>
              </a:rPr>
              <a:t>configuration tool (for online installation)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Execute the </a:t>
            </a:r>
            <a:r>
              <a:rPr lang="en-US" altLang="ja-JP" dirty="0" smtClean="0">
                <a:solidFill>
                  <a:srgbClr val="000000"/>
                </a:solidFill>
              </a:rPr>
              <a:t>configuration tool with </a:t>
            </a:r>
            <a:r>
              <a:rPr lang="en-US" altLang="ja-JP" dirty="0" smtClean="0"/>
              <a:t>the following command:</a:t>
            </a:r>
          </a:p>
          <a:p>
            <a:pPr marL="360000" lvl="2" indent="0">
              <a:buNone/>
            </a:pPr>
            <a:endParaRPr lang="en-US" altLang="ja-JP" sz="1600" dirty="0" smtClean="0"/>
          </a:p>
          <a:p>
            <a:pPr marL="360000" lvl="2" indent="0">
              <a:buNone/>
            </a:pPr>
            <a:r>
              <a:rPr lang="en-US" altLang="ja-JP" sz="1600" dirty="0"/>
              <a:t>#</a:t>
            </a:r>
            <a:r>
              <a:rPr lang="en-US" altLang="ja-JP" sz="1600" dirty="0" smtClean="0"/>
              <a:t> </a:t>
            </a:r>
            <a:r>
              <a:rPr lang="en-US" altLang="ja-JP" sz="1600" dirty="0" err="1" smtClean="0"/>
              <a:t>sh</a:t>
            </a:r>
            <a:r>
              <a:rPr lang="en-US" altLang="ja-JP" sz="1600" dirty="0" smtClean="0"/>
              <a:t> </a:t>
            </a:r>
            <a:r>
              <a:rPr lang="en-US" altLang="ja-JP" sz="1600" kern="100" dirty="0" smtClean="0"/>
              <a:t>ita_builder_installer.sh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pPr marL="360000" lvl="2" indent="0">
              <a:buNone/>
            </a:pPr>
            <a:endParaRPr lang="en-US" altLang="ja-JP" dirty="0" smtClean="0"/>
          </a:p>
          <a:p>
            <a:r>
              <a:rPr lang="en-US" altLang="ja-JP" dirty="0" smtClean="0"/>
              <a:t>Check process</a:t>
            </a:r>
            <a:endParaRPr lang="ja-JP" altLang="en-US" dirty="0"/>
          </a:p>
          <a:p>
            <a:pPr lvl="1"/>
            <a:r>
              <a:rPr lang="en-US" altLang="ja-JP" dirty="0"/>
              <a:t>The content of process executed by construction tool is output to </a:t>
            </a:r>
            <a:r>
              <a:rPr lang="en-US" altLang="ja-JP" kern="100" dirty="0"/>
              <a:t>ita</a:t>
            </a:r>
            <a:r>
              <a:rPr lang="en-US" altLang="ja-JP" dirty="0"/>
              <a:t>_builder.log and ita_installer.log</a:t>
            </a:r>
          </a:p>
          <a:p>
            <a:pPr lvl="1"/>
            <a:r>
              <a:rPr lang="en-US" altLang="ja-JP" dirty="0"/>
              <a:t>Log storage path</a:t>
            </a:r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en-US" altLang="ja-JP" sz="1400" dirty="0" smtClean="0"/>
              <a:t>/(</a:t>
            </a:r>
            <a:r>
              <a:rPr lang="en-US" altLang="ja-JP" sz="1400" kern="100" dirty="0"/>
              <a:t>Installation file extract path</a:t>
            </a:r>
            <a:r>
              <a:rPr lang="en-US" altLang="ja-JP" sz="1400" dirty="0" smtClean="0"/>
              <a:t>)/</a:t>
            </a:r>
            <a:r>
              <a:rPr lang="en-US" altLang="ja-JP" sz="1400" kern="100" dirty="0" err="1" smtClean="0"/>
              <a:t>ita</a:t>
            </a:r>
            <a:r>
              <a:rPr lang="en-US" altLang="ja-JP" sz="1400" dirty="0" err="1" smtClean="0"/>
              <a:t>_install_package</a:t>
            </a:r>
            <a:r>
              <a:rPr lang="en-US" altLang="ja-JP" sz="1400" dirty="0" smtClean="0"/>
              <a:t>/</a:t>
            </a:r>
            <a:r>
              <a:rPr lang="en-US" altLang="ja-JP" sz="1400" dirty="0" err="1" smtClean="0"/>
              <a:t>install_scripts</a:t>
            </a:r>
            <a:r>
              <a:rPr lang="en-US" altLang="ja-JP" sz="1400" dirty="0" smtClean="0"/>
              <a:t>/log/</a:t>
            </a:r>
            <a:r>
              <a:rPr lang="en-US" altLang="ja-JP" dirty="0"/>
              <a:t/>
            </a:r>
            <a:br>
              <a:rPr lang="en-US" altLang="ja-JP" dirty="0"/>
            </a:br>
            <a:endParaRPr lang="en-US" altLang="ja-JP" dirty="0" smtClean="0"/>
          </a:p>
          <a:p>
            <a:pPr marL="180000" lvl="1">
              <a:buFont typeface="Arial" panose="020B0604020202020204" pitchFamily="34" charset="0"/>
              <a:buChar char="▌"/>
            </a:pPr>
            <a:r>
              <a:rPr lang="en-US" altLang="ja-JP" sz="2000" dirty="0"/>
              <a:t>Exit status</a:t>
            </a:r>
          </a:p>
          <a:p>
            <a:pPr lvl="1"/>
            <a:r>
              <a:rPr lang="en-US" altLang="ja-JP" dirty="0"/>
              <a:t>The ITA installer returns one of the exit statuses listed below depending on the shell process exit status.</a:t>
            </a:r>
          </a:p>
          <a:p>
            <a:pPr marL="360000" lvl="2" indent="0">
              <a:buNone/>
            </a:pPr>
            <a:r>
              <a:rPr lang="en-US" altLang="ja-JP" dirty="0"/>
              <a:t>Normal exit</a:t>
            </a:r>
            <a:r>
              <a:rPr lang="ja-JP" altLang="en-US" dirty="0"/>
              <a:t>：</a:t>
            </a:r>
            <a:r>
              <a:rPr lang="en-US" altLang="ja-JP" dirty="0"/>
              <a:t>0</a:t>
            </a:r>
          </a:p>
          <a:p>
            <a:pPr marL="360000" lvl="2" indent="0">
              <a:buNone/>
            </a:pPr>
            <a:r>
              <a:rPr lang="en-US" altLang="ja-JP" dirty="0"/>
              <a:t>Abnormal exit</a:t>
            </a:r>
            <a:r>
              <a:rPr lang="ja-JP" altLang="en-US" dirty="0"/>
              <a:t>：</a:t>
            </a:r>
            <a:r>
              <a:rPr lang="en-US" altLang="ja-JP" dirty="0"/>
              <a:t>1</a:t>
            </a:r>
          </a:p>
          <a:p>
            <a:pPr marL="180000" lvl="1" indent="0">
              <a:buNone/>
            </a:pP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962125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3.11</a:t>
            </a:r>
            <a:r>
              <a:rPr lang="ja-JP" altLang="en-US" dirty="0"/>
              <a:t>　</a:t>
            </a:r>
            <a:r>
              <a:rPr lang="en-US" altLang="ja-JP" dirty="0" smtClean="0"/>
              <a:t>Construction</a:t>
            </a:r>
            <a:r>
              <a:rPr lang="ja-JP" altLang="en-US" dirty="0" smtClean="0"/>
              <a:t>（</a:t>
            </a:r>
            <a:r>
              <a:rPr lang="en-US" altLang="ja-JP" dirty="0" smtClean="0"/>
              <a:t>8/8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List of libraries installed during construction.</a:t>
            </a:r>
          </a:p>
          <a:p>
            <a:pPr lvl="1"/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following table lists the libraries installed through 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altLang="ja-JP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 tool:</a:t>
            </a:r>
            <a:endParaRPr lang="en-US" altLang="ja-JP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altLang="ja-JP" dirty="0" smtClean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652523"/>
              </p:ext>
            </p:extLst>
          </p:nvPr>
        </p:nvGraphicFramePr>
        <p:xfrm>
          <a:off x="631300" y="1700760"/>
          <a:ext cx="6569989" cy="39204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002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44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53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6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Installed driver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0" dirty="0" smtClean="0">
                          <a:effectLst/>
                        </a:rPr>
                        <a:t>Library overview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Library</a:t>
                      </a:r>
                      <a:r>
                        <a:rPr lang="en-US" altLang="ja-JP" sz="1050" kern="100" baseline="0" dirty="0" smtClean="0">
                          <a:effectLst/>
                        </a:rPr>
                        <a:t> name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Installation tool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yum-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utils</a:t>
                      </a:r>
                      <a:r>
                        <a:rPr lang="en-US" altLang="ja-JP" sz="1050" kern="100" dirty="0" smtClean="0">
                          <a:effectLst/>
                        </a:rPr>
                        <a:t>(*),</a:t>
                      </a:r>
                      <a:r>
                        <a:rPr lang="en-US" altLang="ja-JP" sz="1050" kern="100" baseline="0" dirty="0" smtClean="0">
                          <a:effectLst/>
                        </a:rPr>
                        <a:t> 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createrepo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(*)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81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</a:t>
                      </a:r>
                      <a:r>
                        <a:rPr lang="en-US" sz="1050" kern="100" baseline="0" dirty="0" smtClean="0">
                          <a:effectLst/>
                        </a:rPr>
                        <a:t> common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zip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telnet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mailx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unzip,</a:t>
                      </a:r>
                      <a:r>
                        <a:rPr lang="ja-JP" altLang="en-US" sz="1050" kern="100" baseline="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kern="100" baseline="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sudo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baseline="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crontabs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51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solidFill>
                            <a:schemeClr val="tx1"/>
                          </a:solidFill>
                          <a:effectLst/>
                        </a:rPr>
                        <a:t>MariaDB</a:t>
                      </a:r>
                      <a:endParaRPr lang="ja-JP" sz="1050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MariaDB, MariaDB-server, expect</a:t>
                      </a: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14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effectLst/>
                        </a:rPr>
                        <a:t>Httpd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httpd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mod_ssl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570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effectLst/>
                        </a:rPr>
                        <a:t>Php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php-bcmath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php-cli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php-ldap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php-mbstring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php-mcrypt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php-mysqlnd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-pear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pecl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-zip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php-process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php-snmp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-xml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en-US" sz="1050" kern="100" baseline="0" dirty="0" smtClean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php-json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php-gd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ja-JP" altLang="en-US" sz="1050" kern="1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Python3,</a:t>
                      </a:r>
                      <a:r>
                        <a:rPr lang="ja-JP" altLang="en-US" sz="1050" kern="100" baseline="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kern="100" baseline="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php-devel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baseline="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libyaml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baseline="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libyaml-devel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make</a:t>
                      </a:r>
                      <a:endParaRPr lang="ja-JP" altLang="ja-JP" sz="1050" kern="100" dirty="0" smtClean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251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effectLst/>
                        </a:rPr>
                        <a:t>Php</a:t>
                      </a:r>
                      <a:r>
                        <a:rPr lang="en-US" sz="1050" kern="100" dirty="0" smtClean="0">
                          <a:effectLst/>
                        </a:rPr>
                        <a:t> plugin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1219835" algn="ctr"/>
                        </a:tabLst>
                      </a:pP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php-yaml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HTML_AJAX-beta,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PhpSpreadsheet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62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material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effectLst/>
                        </a:rPr>
                        <a:t>Git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Git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51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ansible_driver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effectLst/>
                        </a:rPr>
                        <a:t>Ansible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sshpass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pexpect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pywinrm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boto3,</a:t>
                      </a:r>
                      <a:r>
                        <a:rPr lang="en-US" altLang="ja-JP" sz="1050" kern="100" dirty="0" smtClean="0">
                          <a:effectLst/>
                        </a:rPr>
                        <a:t> </a:t>
                      </a:r>
                      <a:r>
                        <a:rPr lang="en-US" altLang="ja-JP" sz="105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nmap-ncat</a:t>
                      </a:r>
                      <a:r>
                        <a:rPr lang="en-US" altLang="ja-JP" sz="105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paramiko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boto</a:t>
                      </a:r>
                      <a:endParaRPr lang="ja-JP" altLang="ja-JP" sz="105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テキスト ボックス 6"/>
          <p:cNvSpPr txBox="1"/>
          <p:nvPr/>
        </p:nvSpPr>
        <p:spPr>
          <a:xfrm>
            <a:off x="7315367" y="5375031"/>
            <a:ext cx="18353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ja-JP" sz="1000" kern="100" dirty="0" smtClean="0"/>
              <a:t>※ RHEL7,CentOS7</a:t>
            </a:r>
          </a:p>
        </p:txBody>
      </p:sp>
    </p:spTree>
    <p:extLst>
      <p:ext uri="{BB962C8B-B14F-4D97-AF65-F5344CB8AC3E}">
        <p14:creationId xmlns:p14="http://schemas.microsoft.com/office/powerpoint/2010/main" val="350659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4.</a:t>
            </a:r>
            <a:r>
              <a:rPr lang="ja-JP" altLang="en-US" dirty="0"/>
              <a:t>　</a:t>
            </a:r>
            <a:r>
              <a:rPr lang="en-US" altLang="ja-JP" dirty="0" smtClean="0"/>
              <a:t>ITA</a:t>
            </a:r>
            <a:r>
              <a:rPr lang="ja-JP" altLang="en-US" dirty="0" smtClean="0"/>
              <a:t> </a:t>
            </a:r>
            <a:r>
              <a:rPr lang="en-US" altLang="ja-JP" dirty="0" smtClean="0"/>
              <a:t>operation check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3754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4.1</a:t>
            </a:r>
            <a:r>
              <a:rPr lang="ja-JP" altLang="en-US" dirty="0"/>
              <a:t>　</a:t>
            </a:r>
            <a:r>
              <a:rPr lang="en-US" altLang="ja-JP" dirty="0" smtClean="0"/>
              <a:t>Operation check</a:t>
            </a:r>
            <a:r>
              <a:rPr lang="ja-JP" altLang="en-US" dirty="0" smtClean="0"/>
              <a:t>（</a:t>
            </a:r>
            <a:r>
              <a:rPr lang="en-US" altLang="ja-JP" dirty="0" smtClean="0"/>
              <a:t>1/4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Checking the main menu</a:t>
            </a:r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After completing the installation, take the following steps with a Windows PC client to access the main menu of IT Automation and to check that the IT Automation and all the drivers are shown properly.</a:t>
            </a:r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/>
            <a:endParaRPr lang="en-US" altLang="ja-JP" dirty="0" smtClean="0"/>
          </a:p>
          <a:p>
            <a:pPr lvl="0"/>
            <a:r>
              <a:rPr lang="en-US" altLang="ja-JP" dirty="0" smtClean="0"/>
              <a:t>Access URL</a:t>
            </a:r>
          </a:p>
          <a:p>
            <a:pPr lvl="1"/>
            <a:r>
              <a:rPr lang="en-US" altLang="ja-JP" dirty="0" smtClean="0"/>
              <a:t>Please access the login screen via the following URL.</a:t>
            </a:r>
          </a:p>
          <a:p>
            <a:pPr lvl="1"/>
            <a:r>
              <a:rPr lang="en-US" altLang="ja-JP" dirty="0" smtClean="0"/>
              <a:t>URL</a:t>
            </a:r>
            <a:r>
              <a:rPr lang="ja-JP" altLang="ja-JP" dirty="0" smtClean="0"/>
              <a:t>：</a:t>
            </a:r>
            <a:r>
              <a:rPr lang="en-US" altLang="ja-JP" b="1" dirty="0">
                <a:solidFill>
                  <a:srgbClr val="FF0000"/>
                </a:solidFill>
              </a:rPr>
              <a:t>https://exastro-oase/oase_web/top/login</a:t>
            </a:r>
          </a:p>
          <a:p>
            <a:pPr marL="180000" lvl="1" indent="0">
              <a:buNone/>
            </a:pPr>
            <a:endParaRPr kumimoji="1" lang="en-US" altLang="ja-JP" dirty="0" smtClean="0"/>
          </a:p>
          <a:p>
            <a:pPr marL="180000" lvl="1" indent="0">
              <a:buNone/>
            </a:pPr>
            <a:r>
              <a:rPr kumimoji="1" lang="en-US" altLang="ja-JP" dirty="0" smtClean="0">
                <a:solidFill>
                  <a:srgbClr val="FF0000"/>
                </a:solidFill>
              </a:rPr>
              <a:t>※</a:t>
            </a:r>
            <a:r>
              <a:rPr lang="en-US" altLang="ja-JP" dirty="0">
                <a:solidFill>
                  <a:srgbClr val="FF0000"/>
                </a:solidFill>
              </a:rPr>
              <a:t>After installation, access from both HTTP and HTTPS are possible.</a:t>
            </a:r>
          </a:p>
          <a:p>
            <a:pPr marL="180000" lvl="1" indent="0">
              <a:buNone/>
            </a:pPr>
            <a:r>
              <a:rPr lang="en-US" altLang="ja-JP" dirty="0">
                <a:solidFill>
                  <a:srgbClr val="FF0000"/>
                </a:solidFill>
              </a:rPr>
              <a:t>    Since HTTP is insecure, accessing from HTTPS is recommended.</a:t>
            </a:r>
          </a:p>
          <a:p>
            <a:pPr marL="180000" lvl="1" indent="0">
              <a:buNone/>
            </a:pPr>
            <a:r>
              <a:rPr lang="en-US" altLang="ja-JP" dirty="0">
                <a:solidFill>
                  <a:srgbClr val="FF0000"/>
                </a:solidFill>
              </a:rPr>
              <a:t>    For the </a:t>
            </a:r>
            <a:r>
              <a:rPr lang="en-US" altLang="ja-JP" dirty="0" smtClean="0">
                <a:solidFill>
                  <a:srgbClr val="FF0000"/>
                </a:solidFill>
              </a:rPr>
              <a:t>accessing with HTTPS</a:t>
            </a:r>
            <a:r>
              <a:rPr lang="en-US" altLang="ja-JP" dirty="0">
                <a:solidFill>
                  <a:srgbClr val="FF0000"/>
                </a:solidFill>
              </a:rPr>
              <a:t>, please refer to operation check </a:t>
            </a:r>
            <a:r>
              <a:rPr lang="en-US" altLang="ja-JP" dirty="0" smtClean="0">
                <a:solidFill>
                  <a:srgbClr val="FF0000"/>
                </a:solidFill>
              </a:rPr>
              <a:t>(6/7).</a:t>
            </a:r>
            <a:endParaRPr lang="en-US" altLang="ja-JP" dirty="0">
              <a:solidFill>
                <a:srgbClr val="FF0000"/>
              </a:solidFill>
            </a:endParaRPr>
          </a:p>
          <a:p>
            <a:pPr lvl="1"/>
            <a:endParaRPr lang="en-US" altLang="ja-JP" dirty="0"/>
          </a:p>
          <a:p>
            <a:pPr lvl="0"/>
            <a:r>
              <a:rPr lang="en-US" altLang="ja-JP" dirty="0" smtClean="0"/>
              <a:t>Login</a:t>
            </a:r>
          </a:p>
          <a:p>
            <a:pPr lvl="1"/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When the IT Automation login screen 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is displayed, 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enter the given login ID and initial password and then click the </a:t>
            </a:r>
            <a:r>
              <a:rPr lang="en-US" altLang="ja-JP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Login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button.</a:t>
            </a: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80000" lvl="1" indent="0">
              <a:buNone/>
            </a:pPr>
            <a:r>
              <a:rPr lang="ja-JP" altLang="ja-JP" dirty="0"/>
              <a:t>　　</a:t>
            </a:r>
            <a:r>
              <a:rPr lang="ja-JP" altLang="ja-JP" dirty="0" smtClean="0"/>
              <a:t>・</a:t>
            </a:r>
            <a:r>
              <a:rPr lang="en-US" altLang="ja-JP" dirty="0" smtClean="0"/>
              <a:t>Login ID</a:t>
            </a:r>
            <a:r>
              <a:rPr lang="ja-JP" altLang="ja-JP" dirty="0"/>
              <a:t>　　</a:t>
            </a:r>
            <a:r>
              <a:rPr lang="en-US" altLang="ja-JP" dirty="0" smtClean="0"/>
              <a:t>      </a:t>
            </a:r>
            <a:r>
              <a:rPr lang="ja-JP" altLang="ja-JP" dirty="0" smtClean="0"/>
              <a:t>：</a:t>
            </a:r>
            <a:r>
              <a:rPr lang="ja-JP" altLang="en-US" dirty="0" smtClean="0"/>
              <a:t> </a:t>
            </a:r>
            <a:r>
              <a:rPr lang="en-US" altLang="ja-JP" dirty="0" smtClean="0"/>
              <a:t>administrator</a:t>
            </a:r>
            <a:endParaRPr lang="ja-JP" altLang="ja-JP" dirty="0"/>
          </a:p>
          <a:p>
            <a:pPr marL="180000" lvl="1" indent="0">
              <a:buNone/>
            </a:pPr>
            <a:r>
              <a:rPr lang="ja-JP" altLang="ja-JP" dirty="0"/>
              <a:t>　　</a:t>
            </a:r>
            <a:r>
              <a:rPr lang="ja-JP" altLang="ja-JP" dirty="0" smtClean="0"/>
              <a:t>・</a:t>
            </a:r>
            <a:r>
              <a:rPr lang="en-US" altLang="ja-JP" dirty="0" smtClean="0"/>
              <a:t>Initial password</a:t>
            </a:r>
            <a:r>
              <a:rPr lang="ja-JP" altLang="ja-JP" dirty="0" smtClean="0"/>
              <a:t> </a:t>
            </a:r>
            <a:r>
              <a:rPr lang="ja-JP" altLang="ja-JP" dirty="0"/>
              <a:t>： </a:t>
            </a:r>
            <a:r>
              <a:rPr lang="en-US" altLang="ja-JP" dirty="0" err="1" smtClean="0"/>
              <a:t>oaseoaseoase</a:t>
            </a:r>
            <a:endParaRPr lang="en-US" altLang="ja-JP" dirty="0" smtClean="0"/>
          </a:p>
          <a:p>
            <a:pPr marL="180000" lvl="1" indent="0">
              <a:buNone/>
            </a:pPr>
            <a:endParaRPr lang="ja-JP" altLang="ja-JP" dirty="0"/>
          </a:p>
          <a:p>
            <a:pPr lvl="1"/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If you have logged in for the first time after the installation, you will be prompted to change the password.</a:t>
            </a:r>
            <a:r>
              <a:rPr lang="en-US" altLang="ja-JP" dirty="0"/>
              <a:t> </a:t>
            </a:r>
          </a:p>
          <a:p>
            <a:pPr lvl="1"/>
            <a:r>
              <a:rPr lang="en-US" altLang="ja-JP" dirty="0" smtClean="0">
                <a:cs typeface="Segoe UI" panose="020B0502040204020203" pitchFamily="34" charset="0"/>
              </a:rPr>
              <a:t>Please c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hange 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initial password.</a:t>
            </a: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80000" lvl="1" indent="0">
              <a:buNone/>
            </a:pP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50786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図 14"/>
          <p:cNvPicPr>
            <a:picLocks noChangeAspect="1"/>
          </p:cNvPicPr>
          <p:nvPr/>
        </p:nvPicPr>
        <p:blipFill rotWithShape="1">
          <a:blip r:embed="rId2"/>
          <a:srcRect t="17850" r="2378" b="3334"/>
          <a:stretch/>
        </p:blipFill>
        <p:spPr>
          <a:xfrm>
            <a:off x="1763610" y="1849265"/>
            <a:ext cx="5774830" cy="3345308"/>
          </a:xfrm>
          <a:prstGeom prst="rect">
            <a:avLst/>
          </a:prstGeom>
        </p:spPr>
      </p:pic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ITA</a:t>
            </a:r>
            <a:r>
              <a:rPr kumimoji="1" lang="en-US" altLang="ja-JP" dirty="0" smtClean="0"/>
              <a:t> login screen</a:t>
            </a:r>
          </a:p>
          <a:p>
            <a:pPr lvl="1"/>
            <a:r>
              <a:rPr lang="en-US" altLang="ja-JP" dirty="0" smtClean="0"/>
              <a:t>If ITA is installed properly, the following login screen will be displayed.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4.2</a:t>
            </a:r>
            <a:r>
              <a:rPr lang="ja-JP" altLang="en-US" dirty="0"/>
              <a:t>　</a:t>
            </a:r>
            <a:r>
              <a:rPr lang="en-US" altLang="ja-JP" dirty="0" smtClean="0"/>
              <a:t>Operation check</a:t>
            </a:r>
            <a:r>
              <a:rPr lang="ja-JP" altLang="en-US" dirty="0" smtClean="0"/>
              <a:t>（</a:t>
            </a:r>
            <a:r>
              <a:rPr lang="en-US" altLang="ja-JP" dirty="0" smtClean="0"/>
              <a:t>2/4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 bwMode="auto">
          <a:xfrm flipH="1">
            <a:off x="2072861" y="2780910"/>
            <a:ext cx="2139089" cy="855095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" name="直線コネクタ 5"/>
          <p:cNvCxnSpPr/>
          <p:nvPr/>
        </p:nvCxnSpPr>
        <p:spPr bwMode="auto">
          <a:xfrm>
            <a:off x="4211950" y="2780910"/>
            <a:ext cx="100814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" name="直線コネクタ 6"/>
          <p:cNvCxnSpPr/>
          <p:nvPr/>
        </p:nvCxnSpPr>
        <p:spPr bwMode="auto">
          <a:xfrm>
            <a:off x="278856" y="3626910"/>
            <a:ext cx="1800250" cy="1003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8" name="テキスト ボックス 7"/>
          <p:cNvSpPr txBox="1"/>
          <p:nvPr/>
        </p:nvSpPr>
        <p:spPr>
          <a:xfrm>
            <a:off x="-36640" y="3398809"/>
            <a:ext cx="20230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 smtClean="0">
                <a:solidFill>
                  <a:srgbClr val="FF0000"/>
                </a:solidFill>
              </a:rPr>
              <a:t>Login ID</a:t>
            </a:r>
            <a:r>
              <a:rPr lang="ja-JP" altLang="en-US" sz="1000" dirty="0" smtClean="0">
                <a:solidFill>
                  <a:srgbClr val="FF0000"/>
                </a:solidFill>
              </a:rPr>
              <a:t>： </a:t>
            </a:r>
            <a:r>
              <a:rPr lang="en-US" altLang="ja-JP" sz="1000" dirty="0">
                <a:solidFill>
                  <a:srgbClr val="FF0000"/>
                </a:solidFill>
              </a:rPr>
              <a:t>administrator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cxnSp>
        <p:nvCxnSpPr>
          <p:cNvPr id="11" name="直線コネクタ 10"/>
          <p:cNvCxnSpPr/>
          <p:nvPr/>
        </p:nvCxnSpPr>
        <p:spPr bwMode="auto">
          <a:xfrm flipH="1">
            <a:off x="2072858" y="2996940"/>
            <a:ext cx="2139092" cy="1148779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直線コネクタ 11"/>
          <p:cNvCxnSpPr/>
          <p:nvPr/>
        </p:nvCxnSpPr>
        <p:spPr bwMode="auto">
          <a:xfrm>
            <a:off x="4211950" y="2996940"/>
            <a:ext cx="100814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直線コネクタ 12"/>
          <p:cNvCxnSpPr/>
          <p:nvPr/>
        </p:nvCxnSpPr>
        <p:spPr bwMode="auto">
          <a:xfrm>
            <a:off x="272607" y="4135681"/>
            <a:ext cx="1800250" cy="1003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テキスト ボックス 13"/>
          <p:cNvSpPr txBox="1"/>
          <p:nvPr/>
        </p:nvSpPr>
        <p:spPr>
          <a:xfrm>
            <a:off x="-39944" y="3899498"/>
            <a:ext cx="20230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 smtClean="0">
                <a:solidFill>
                  <a:srgbClr val="FF0000"/>
                </a:solidFill>
              </a:rPr>
              <a:t>Initial password</a:t>
            </a:r>
            <a:r>
              <a:rPr lang="ja-JP" altLang="en-US" sz="1000" dirty="0" smtClean="0">
                <a:solidFill>
                  <a:srgbClr val="FF0000"/>
                </a:solidFill>
              </a:rPr>
              <a:t>： </a:t>
            </a:r>
            <a:r>
              <a:rPr lang="en-US" altLang="ja-JP" sz="1000" dirty="0">
                <a:solidFill>
                  <a:srgbClr val="FF0000"/>
                </a:solidFill>
              </a:rPr>
              <a:t>password</a:t>
            </a:r>
          </a:p>
        </p:txBody>
      </p:sp>
    </p:spTree>
    <p:extLst>
      <p:ext uri="{BB962C8B-B14F-4D97-AF65-F5344CB8AC3E}">
        <p14:creationId xmlns:p14="http://schemas.microsoft.com/office/powerpoint/2010/main" val="117633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1.</a:t>
            </a:r>
            <a:r>
              <a:rPr lang="ja-JP" altLang="en-US" dirty="0" smtClean="0"/>
              <a:t>　</a:t>
            </a:r>
            <a:r>
              <a:rPr lang="en-US" altLang="ja-JP" dirty="0" smtClean="0"/>
              <a:t>Introduction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606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4.3</a:t>
            </a:r>
            <a:r>
              <a:rPr lang="ja-JP" altLang="en-US" dirty="0"/>
              <a:t>　</a:t>
            </a:r>
            <a:r>
              <a:rPr lang="en-US" altLang="ja-JP" dirty="0" smtClean="0"/>
              <a:t>Operation check</a:t>
            </a:r>
            <a:r>
              <a:rPr lang="ja-JP" altLang="en-US" dirty="0" smtClean="0"/>
              <a:t>（</a:t>
            </a:r>
            <a:r>
              <a:rPr lang="en-US" altLang="ja-JP" dirty="0" smtClean="0"/>
              <a:t>3/4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Checking the content by displaying the menus</a:t>
            </a:r>
          </a:p>
          <a:p>
            <a:pPr lvl="1"/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After logging in, check that the following menus are shown properly:</a:t>
            </a: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kumimoji="1" lang="en-US" altLang="ja-JP" dirty="0" smtClean="0"/>
          </a:p>
          <a:p>
            <a:pPr lvl="1"/>
            <a:endParaRPr lang="en-US" altLang="ja-JP" dirty="0"/>
          </a:p>
          <a:p>
            <a:pPr lvl="1"/>
            <a:endParaRPr kumimoji="1" lang="en-US" altLang="ja-JP" dirty="0" smtClean="0"/>
          </a:p>
          <a:p>
            <a:pPr lvl="1"/>
            <a:endParaRPr lang="en-US" altLang="ja-JP" dirty="0"/>
          </a:p>
          <a:p>
            <a:pPr lvl="1"/>
            <a:endParaRPr kumimoji="1" lang="en-US" altLang="ja-JP" dirty="0" smtClean="0"/>
          </a:p>
          <a:p>
            <a:pPr lvl="1"/>
            <a:endParaRPr lang="en-US" altLang="ja-JP" dirty="0"/>
          </a:p>
          <a:p>
            <a:pPr lvl="1"/>
            <a:endParaRPr kumimoji="1" lang="en-US" altLang="ja-JP" dirty="0" smtClean="0"/>
          </a:p>
          <a:p>
            <a:pPr lvl="1"/>
            <a:endParaRPr lang="en-US" altLang="ja-JP" dirty="0"/>
          </a:p>
          <a:p>
            <a:pPr marL="180000" lvl="1" indent="0">
              <a:buNone/>
            </a:pPr>
            <a:endParaRPr kumimoji="1" lang="en-US" altLang="ja-JP" dirty="0" smtClean="0"/>
          </a:p>
          <a:p>
            <a:pPr marL="180000" lvl="1" indent="0">
              <a:buNone/>
            </a:pPr>
            <a:endParaRPr kumimoji="1" lang="en-US" altLang="ja-JP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001" y="1521984"/>
            <a:ext cx="6408890" cy="2177380"/>
          </a:xfrm>
          <a:prstGeom prst="rect">
            <a:avLst/>
          </a:prstGeom>
        </p:spPr>
      </p:pic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9089322"/>
              </p:ext>
            </p:extLst>
          </p:nvPr>
        </p:nvGraphicFramePr>
        <p:xfrm>
          <a:off x="1159986" y="3807948"/>
          <a:ext cx="6624920" cy="266414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12460">
                  <a:extLst>
                    <a:ext uri="{9D8B030D-6E8A-4147-A177-3AD203B41FA5}">
                      <a16:colId xmlns:a16="http://schemas.microsoft.com/office/drawing/2014/main" val="2664013922"/>
                    </a:ext>
                  </a:extLst>
                </a:gridCol>
                <a:gridCol w="3312460">
                  <a:extLst>
                    <a:ext uri="{9D8B030D-6E8A-4147-A177-3AD203B41FA5}">
                      <a16:colId xmlns:a16="http://schemas.microsoft.com/office/drawing/2014/main" val="4234373287"/>
                    </a:ext>
                  </a:extLst>
                </a:gridCol>
              </a:tblGrid>
              <a:tr h="3011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Function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Menu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0318631"/>
                  </a:ext>
                </a:extLst>
              </a:tr>
              <a:tr h="181765">
                <a:tc rowSpan="5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 Automation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Management</a:t>
                      </a:r>
                      <a:r>
                        <a:rPr lang="en-US" altLang="ja-JP" sz="1050" kern="100" baseline="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Console</a:t>
                      </a:r>
                      <a:endParaRPr lang="ja-JP" sz="1050" kern="1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6015912"/>
                  </a:ext>
                </a:extLst>
              </a:tr>
              <a:tr h="18176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kumimoji="1" lang="en-US" altLang="ja-JP" sz="105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Basic Console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9010415"/>
                  </a:ext>
                </a:extLst>
              </a:tr>
              <a:tr h="181765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kumimoji="1" lang="en-US" altLang="ja-JP" sz="105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Export/Import</a:t>
                      </a:r>
                      <a:endParaRPr lang="ja-JP" alt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9976782"/>
                  </a:ext>
                </a:extLst>
              </a:tr>
              <a:tr h="181765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Symphony</a:t>
                      </a:r>
                      <a:endParaRPr lang="ja-JP" alt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2973999"/>
                  </a:ext>
                </a:extLst>
              </a:tr>
              <a:tr h="181765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Conductor</a:t>
                      </a:r>
                      <a:endParaRPr lang="ja-JP" alt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2548570"/>
                  </a:ext>
                </a:extLst>
              </a:tr>
              <a:tr h="181765"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Create menu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Create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menu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6719123"/>
                  </a:ext>
                </a:extLst>
              </a:tr>
              <a:tr h="181765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Compare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9635996"/>
                  </a:ext>
                </a:extLst>
              </a:tr>
              <a:tr h="18176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Hostgroup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HostGroup</a:t>
                      </a:r>
                      <a:r>
                        <a:rPr lang="ja-JP" altLang="en-US" sz="1050" kern="100" dirty="0" smtClean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management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213972"/>
                  </a:ext>
                </a:extLst>
              </a:tr>
              <a:tr h="181765">
                <a:tc rowSpan="4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b="1" i="0" u="none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 driver</a:t>
                      </a:r>
                      <a:endParaRPr lang="ja-JP" sz="1050" b="1" i="0" u="none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kumimoji="1" lang="en-US" altLang="ja-JP" sz="105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Common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0710031"/>
                  </a:ext>
                </a:extLst>
              </a:tr>
              <a:tr h="18176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Ansible-Legacy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9741024"/>
                  </a:ext>
                </a:extLst>
              </a:tr>
              <a:tr h="18176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Ansible-Pioneer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1850865"/>
                  </a:ext>
                </a:extLst>
              </a:tr>
              <a:tr h="18176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Ansible-LegacyRole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7012782"/>
                  </a:ext>
                </a:extLst>
              </a:tr>
              <a:tr h="18176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b="1" i="0" u="none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Terraform Driver</a:t>
                      </a:r>
                      <a:endParaRPr lang="ja-JP" sz="1050" b="1" i="0" u="none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Terraform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7513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51319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4.4</a:t>
            </a:r>
            <a:r>
              <a:rPr lang="ja-JP" altLang="en-US" dirty="0"/>
              <a:t>　</a:t>
            </a:r>
            <a:r>
              <a:rPr lang="en-US" altLang="ja-JP" dirty="0" smtClean="0"/>
              <a:t>Operation check</a:t>
            </a:r>
            <a:r>
              <a:rPr lang="ja-JP" altLang="en-US" dirty="0" smtClean="0"/>
              <a:t>（</a:t>
            </a:r>
            <a:r>
              <a:rPr lang="en-US" altLang="ja-JP" dirty="0" smtClean="0"/>
              <a:t>4/4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ja-JP" dirty="0"/>
              <a:t>HTTPS Access preparation</a:t>
            </a:r>
            <a:endParaRPr lang="ja-JP" altLang="en-US" dirty="0"/>
          </a:p>
          <a:p>
            <a:pPr marL="180000" lvl="1" indent="0">
              <a:buNone/>
            </a:pPr>
            <a:endParaRPr lang="en-US" altLang="ja-JP" dirty="0">
              <a:latin typeface="+mj-lt"/>
            </a:endParaRPr>
          </a:p>
          <a:p>
            <a:pPr lvl="1"/>
            <a:r>
              <a:rPr lang="en-US" altLang="ja-JP" dirty="0" smtClean="0">
                <a:latin typeface="+mj-lt"/>
              </a:rPr>
              <a:t>Register the host name set in the "</a:t>
            </a:r>
            <a:r>
              <a:rPr lang="en-US" altLang="ja-JP" dirty="0" err="1" smtClean="0">
                <a:latin typeface="+mj-lt"/>
              </a:rPr>
              <a:t>ita_domain</a:t>
            </a:r>
            <a:r>
              <a:rPr lang="en-US" altLang="ja-JP" dirty="0" smtClean="0">
                <a:latin typeface="+mj-lt"/>
              </a:rPr>
              <a:t>" field in the Answer file to the environment's DNS server or to the host of your device.</a:t>
            </a:r>
            <a:br>
              <a:rPr lang="en-US" altLang="ja-JP" dirty="0" smtClean="0">
                <a:latin typeface="+mj-lt"/>
              </a:rPr>
            </a:br>
            <a:endParaRPr lang="en-US" altLang="ja-JP" dirty="0" smtClean="0">
              <a:latin typeface="+mj-lt"/>
            </a:endParaRPr>
          </a:p>
          <a:p>
            <a:pPr lvl="1"/>
            <a:r>
              <a:rPr lang="en-US" altLang="ja-JP" dirty="0">
                <a:latin typeface="+mj-lt"/>
              </a:rPr>
              <a:t>Import certificate to the user </a:t>
            </a:r>
            <a:r>
              <a:rPr lang="en-US" altLang="ja-JP" dirty="0" smtClean="0">
                <a:latin typeface="+mj-lt"/>
              </a:rPr>
              <a:t>device(Windows).</a:t>
            </a:r>
            <a:br>
              <a:rPr lang="en-US" altLang="ja-JP" dirty="0" smtClean="0">
                <a:latin typeface="+mj-lt"/>
              </a:rPr>
            </a:br>
            <a:r>
              <a:rPr lang="en-US" altLang="ja-JP" dirty="0" smtClean="0">
                <a:latin typeface="+mj-lt"/>
              </a:rPr>
              <a:t>If you are not using user-specified server certificate, the server certificate will be stored in the following path in the ITA installation package. </a:t>
            </a:r>
            <a:br>
              <a:rPr lang="en-US" altLang="ja-JP" dirty="0" smtClean="0">
                <a:latin typeface="+mj-lt"/>
              </a:rPr>
            </a:br>
            <a:endParaRPr lang="en-US" altLang="ja-JP" dirty="0" smtClean="0">
              <a:latin typeface="+mj-lt"/>
            </a:endParaRPr>
          </a:p>
          <a:p>
            <a:pPr marL="180000" lvl="1" indent="0">
              <a:buNone/>
            </a:pPr>
            <a:endParaRPr lang="en-US" altLang="ja-JP" sz="1400" dirty="0">
              <a:latin typeface="+mj-lt"/>
            </a:endParaRPr>
          </a:p>
          <a:p>
            <a:pPr lvl="1"/>
            <a:endParaRPr lang="en-US" altLang="ja-JP" sz="1400" dirty="0" smtClean="0">
              <a:latin typeface="+mj-lt"/>
            </a:endParaRPr>
          </a:p>
          <a:p>
            <a:pPr lvl="1"/>
            <a:endParaRPr lang="en-US" altLang="ja-JP" sz="1400" dirty="0">
              <a:latin typeface="+mj-lt"/>
            </a:endParaRPr>
          </a:p>
          <a:p>
            <a:pPr lvl="1"/>
            <a:endParaRPr lang="en-US" altLang="ja-JP" sz="1400" dirty="0" smtClean="0">
              <a:latin typeface="+mj-lt"/>
            </a:endParaRPr>
          </a:p>
          <a:p>
            <a:pPr lvl="1"/>
            <a:endParaRPr lang="en-US" altLang="ja-JP" sz="1400" dirty="0" smtClean="0">
              <a:latin typeface="+mj-lt"/>
            </a:endParaRPr>
          </a:p>
          <a:p>
            <a:pPr lvl="1"/>
            <a:r>
              <a:rPr lang="en-US" altLang="ja-JP" dirty="0">
                <a:latin typeface="+mj-lt"/>
              </a:rPr>
              <a:t>Inport the certificate to the web </a:t>
            </a:r>
            <a:r>
              <a:rPr lang="en-US" altLang="ja-JP" dirty="0" smtClean="0">
                <a:latin typeface="+mj-lt"/>
              </a:rPr>
              <a:t>browser.</a:t>
            </a:r>
          </a:p>
          <a:p>
            <a:pPr lvl="1"/>
            <a:endParaRPr lang="en-US" altLang="ja-JP" dirty="0">
              <a:latin typeface="+mj-lt"/>
            </a:endParaRPr>
          </a:p>
          <a:p>
            <a:pPr lvl="0"/>
            <a:r>
              <a:rPr lang="en-US" altLang="ja-JP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Accessing the login screen from HTTPS</a:t>
            </a:r>
          </a:p>
          <a:p>
            <a:pPr lvl="1"/>
            <a:r>
              <a:rPr lang="en-US" altLang="ja-JP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Access the login screen with the following URL:</a:t>
            </a:r>
          </a:p>
          <a:p>
            <a:pPr lvl="1"/>
            <a:r>
              <a:rPr lang="en-US" altLang="ja-JP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URL: </a:t>
            </a:r>
            <a:r>
              <a:rPr lang="en-US" altLang="ja-JP" dirty="0" smtClean="0">
                <a:solidFill>
                  <a:srgbClr val="FF0000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https://(Host name entered in the Answer file’s “</a:t>
            </a:r>
            <a:r>
              <a:rPr lang="en-US" altLang="ja-JP" dirty="0" err="1" smtClean="0">
                <a:solidFill>
                  <a:srgbClr val="FF0000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ita_domain</a:t>
            </a:r>
            <a:r>
              <a:rPr lang="en-US" altLang="ja-JP" dirty="0" smtClean="0">
                <a:solidFill>
                  <a:srgbClr val="FF0000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” field)</a:t>
            </a:r>
            <a:endParaRPr lang="en-US" altLang="ja-JP" dirty="0">
              <a:solidFill>
                <a:srgbClr val="FF0000"/>
              </a:solidFill>
              <a:latin typeface="+mj-lt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80000" lvl="1" indent="0">
              <a:buNone/>
            </a:pPr>
            <a:r>
              <a:rPr lang="ja-JP" altLang="en-US" dirty="0">
                <a:solidFill>
                  <a:srgbClr val="FF0000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　</a:t>
            </a:r>
            <a:r>
              <a:rPr lang="ja-JP" altLang="en-US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＊</a:t>
            </a:r>
            <a:r>
              <a:rPr lang="en-US" altLang="ja-JP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 It is possible to access with the IP address of server instead of host name.</a:t>
            </a:r>
            <a:br>
              <a:rPr lang="en-US" altLang="ja-JP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</a:br>
            <a:endParaRPr lang="en-US" altLang="ja-JP" dirty="0">
              <a:latin typeface="+mj-lt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80000" lvl="1" indent="0">
              <a:buNone/>
            </a:pPr>
            <a:r>
              <a:rPr lang="en-US" altLang="ja-JP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After connecting, follow the same procedure as from HTTP.</a:t>
            </a:r>
          </a:p>
          <a:p>
            <a:pPr lvl="1"/>
            <a:endParaRPr lang="ja-JP" altLang="ja-JP" dirty="0">
              <a:latin typeface="+mj-lt"/>
            </a:endParaRPr>
          </a:p>
          <a:p>
            <a:pPr lvl="1"/>
            <a:endParaRPr lang="en-US" altLang="ja-JP" dirty="0">
              <a:latin typeface="+mj-lt"/>
            </a:endParaRPr>
          </a:p>
          <a:p>
            <a:pPr lvl="1"/>
            <a:endParaRPr kumimoji="1" lang="ja-JP" altLang="en-US" dirty="0">
              <a:latin typeface="+mj-lt"/>
            </a:endParaRPr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6175920"/>
              </p:ext>
            </p:extLst>
          </p:nvPr>
        </p:nvGraphicFramePr>
        <p:xfrm>
          <a:off x="971500" y="2813862"/>
          <a:ext cx="6984970" cy="6934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48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366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57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Directory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File</a:t>
                      </a:r>
                      <a:r>
                        <a:rPr lang="en-US" altLang="ja-JP" sz="105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name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704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ja-JP" sz="1100" b="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altLang="ja-JP" sz="1100" b="0" kern="1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etc</a:t>
                      </a:r>
                      <a:r>
                        <a:rPr lang="en-US" altLang="ja-JP" sz="1100" b="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altLang="ja-JP" sz="1100" b="0" kern="1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pki</a:t>
                      </a:r>
                      <a:r>
                        <a:rPr lang="en-US" altLang="ja-JP" sz="1100" b="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altLang="ja-JP" sz="1100" b="0" kern="1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tls</a:t>
                      </a:r>
                      <a:r>
                        <a:rPr lang="en-US" altLang="ja-JP" sz="1100" b="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/certs</a:t>
                      </a:r>
                      <a:endParaRPr lang="ja-JP" sz="1100" b="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1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[Host set to the Answer</a:t>
                      </a:r>
                      <a:r>
                        <a:rPr lang="en-US" altLang="ja-JP" sz="1100" kern="100" baseline="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file’s “ita_domain”</a:t>
                      </a:r>
                      <a:r>
                        <a:rPr lang="en-US" altLang="ja-JP" sz="11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].crt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2385271"/>
                  </a:ext>
                </a:extLst>
              </a:tr>
            </a:tbl>
          </a:graphicData>
        </a:graphic>
      </p:graphicFrame>
      <p:sp>
        <p:nvSpPr>
          <p:cNvPr id="4" name="テキスト ボックス 3"/>
          <p:cNvSpPr txBox="1"/>
          <p:nvPr/>
        </p:nvSpPr>
        <p:spPr>
          <a:xfrm>
            <a:off x="863485" y="3530026"/>
            <a:ext cx="720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/>
              <a:t>※</a:t>
            </a:r>
            <a:r>
              <a:rPr lang="en-US" altLang="ja-JP" sz="1200" dirty="0"/>
              <a:t>I</a:t>
            </a:r>
            <a:r>
              <a:rPr lang="en-US" altLang="ja-JP" sz="1200" dirty="0" smtClean="0"/>
              <a:t>f </a:t>
            </a:r>
            <a:r>
              <a:rPr lang="en-US" altLang="ja-JP" sz="1200" dirty="0"/>
              <a:t>you are using a user-specified server certificate, use the certificate file set in the Answer file's "</a:t>
            </a:r>
            <a:r>
              <a:rPr lang="en-US" altLang="ja-JP" sz="1200" dirty="0" err="1"/>
              <a:t>certificate_path</a:t>
            </a:r>
            <a:r>
              <a:rPr lang="en-US" altLang="ja-JP" sz="1200" dirty="0"/>
              <a:t>".</a:t>
            </a:r>
            <a:r>
              <a:rPr lang="en-US" altLang="ja-JP" sz="1000" dirty="0"/>
              <a:t> </a:t>
            </a:r>
            <a:endParaRPr lang="ja-JP" altLang="ja-JP" sz="1000" kern="100" dirty="0"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22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5.</a:t>
            </a:r>
            <a:r>
              <a:rPr lang="ja-JP" altLang="en-US" dirty="0"/>
              <a:t>　</a:t>
            </a:r>
            <a:r>
              <a:rPr lang="en-US" altLang="ja-JP" dirty="0" smtClean="0"/>
              <a:t>Reference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1155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5.1</a:t>
            </a:r>
            <a:r>
              <a:rPr lang="ja-JP" altLang="en-US" dirty="0"/>
              <a:t>　</a:t>
            </a:r>
            <a:r>
              <a:rPr lang="en-US" altLang="ja-JP" dirty="0" smtClean="0"/>
              <a:t>Reference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ja-JP" dirty="0"/>
              <a:t>Restrict HTTP or HTTPS access</a:t>
            </a:r>
          </a:p>
          <a:p>
            <a:pPr marL="180000" lvl="1" indent="0">
              <a:buNone/>
            </a:pPr>
            <a:r>
              <a:rPr lang="en-US" altLang="ja-JP" dirty="0"/>
              <a:t>Please perform the following procedure to restrict HTTP or HTTPS access.</a:t>
            </a:r>
            <a:br>
              <a:rPr lang="en-US" altLang="ja-JP" dirty="0"/>
            </a:br>
            <a:endParaRPr lang="en-US" altLang="ja-JP" dirty="0"/>
          </a:p>
          <a:p>
            <a:pPr lvl="1"/>
            <a:r>
              <a:rPr lang="en-US" altLang="ja-JP" dirty="0" smtClean="0"/>
              <a:t>Edit “/</a:t>
            </a:r>
            <a:r>
              <a:rPr lang="en-US" altLang="ja-JP" dirty="0" err="1" smtClean="0"/>
              <a:t>etc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httpd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conf.d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vhosts_exastro</a:t>
            </a:r>
            <a:r>
              <a:rPr lang="en-US" altLang="ja-JP" dirty="0" smtClean="0"/>
              <a:t>-it-</a:t>
            </a:r>
            <a:r>
              <a:rPr lang="en-US" altLang="ja-JP" dirty="0" err="1" smtClean="0"/>
              <a:t>automation.conf</a:t>
            </a:r>
            <a:r>
              <a:rPr lang="en-US" altLang="ja-JP" dirty="0" smtClean="0"/>
              <a:t>”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>To restrict HTTP access, please comment out(#) the section from </a:t>
            </a:r>
            <a:r>
              <a:rPr lang="ja-JP" altLang="en-US" dirty="0"/>
              <a:t>「</a:t>
            </a:r>
            <a:r>
              <a:rPr lang="en-US" altLang="ja-JP" dirty="0"/>
              <a:t>&lt;</a:t>
            </a:r>
            <a:r>
              <a:rPr lang="en-US" altLang="ja-JP" dirty="0" err="1"/>
              <a:t>VirtualHost</a:t>
            </a:r>
            <a:r>
              <a:rPr lang="en-US" altLang="ja-JP" dirty="0"/>
              <a:t> *:80 &gt;</a:t>
            </a:r>
            <a:r>
              <a:rPr lang="ja-JP" altLang="en-US" dirty="0"/>
              <a:t>」</a:t>
            </a:r>
            <a:r>
              <a:rPr lang="en-US" altLang="ja-JP" dirty="0"/>
              <a:t>to</a:t>
            </a:r>
            <a:r>
              <a:rPr lang="ja-JP" altLang="en-US" dirty="0"/>
              <a:t>「</a:t>
            </a:r>
            <a:r>
              <a:rPr lang="en-US" altLang="ja-JP" dirty="0"/>
              <a:t>&lt;/</a:t>
            </a:r>
            <a:r>
              <a:rPr lang="en-US" altLang="ja-JP" dirty="0" err="1"/>
              <a:t>VirtualHost</a:t>
            </a:r>
            <a:r>
              <a:rPr lang="en-US" altLang="ja-JP" dirty="0"/>
              <a:t>&gt;</a:t>
            </a:r>
            <a:r>
              <a:rPr lang="ja-JP" altLang="en-US" dirty="0" smtClean="0"/>
              <a:t>」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>To restrict HTTPS access, please comment out(#) the section from </a:t>
            </a:r>
            <a:r>
              <a:rPr lang="ja-JP" altLang="en-US" dirty="0"/>
              <a:t>「</a:t>
            </a:r>
            <a:r>
              <a:rPr lang="en-US" altLang="ja-JP" dirty="0"/>
              <a:t>&lt;</a:t>
            </a:r>
            <a:r>
              <a:rPr lang="en-US" altLang="ja-JP" dirty="0" err="1"/>
              <a:t>VirtualHost</a:t>
            </a:r>
            <a:r>
              <a:rPr lang="en-US" altLang="ja-JP" dirty="0"/>
              <a:t> *:443 &gt;</a:t>
            </a:r>
            <a:r>
              <a:rPr lang="ja-JP" altLang="en-US" dirty="0"/>
              <a:t>」</a:t>
            </a:r>
            <a:r>
              <a:rPr lang="en-US" altLang="ja-JP" dirty="0"/>
              <a:t>to</a:t>
            </a:r>
            <a:r>
              <a:rPr lang="ja-JP" altLang="en-US" dirty="0"/>
              <a:t>「</a:t>
            </a:r>
            <a:r>
              <a:rPr lang="en-US" altLang="ja-JP" dirty="0"/>
              <a:t>&lt;/</a:t>
            </a:r>
            <a:r>
              <a:rPr lang="en-US" altLang="ja-JP" dirty="0" err="1"/>
              <a:t>VirtualHost</a:t>
            </a:r>
            <a:r>
              <a:rPr lang="en-US" altLang="ja-JP" dirty="0"/>
              <a:t>&gt;</a:t>
            </a:r>
            <a:r>
              <a:rPr lang="ja-JP" altLang="en-US" dirty="0"/>
              <a:t>」</a:t>
            </a:r>
          </a:p>
          <a:p>
            <a:pPr marL="180000" lvl="1" indent="0">
              <a:buNone/>
            </a:pPr>
            <a:endParaRPr lang="en-US" altLang="ja-JP" dirty="0" smtClean="0"/>
          </a:p>
          <a:p>
            <a:pPr lvl="1"/>
            <a:r>
              <a:rPr lang="en-US" altLang="ja-JP" dirty="0"/>
              <a:t>Restart Apache with the following command.</a:t>
            </a:r>
            <a:br>
              <a:rPr lang="en-US" altLang="ja-JP" dirty="0"/>
            </a:br>
            <a:r>
              <a:rPr lang="en-US" altLang="ja-JP" dirty="0" err="1"/>
              <a:t>systemctl</a:t>
            </a:r>
            <a:r>
              <a:rPr lang="en-US" altLang="ja-JP" dirty="0"/>
              <a:t> </a:t>
            </a:r>
            <a:r>
              <a:rPr lang="en-US" altLang="ja-JP" dirty="0" smtClean="0"/>
              <a:t>restart </a:t>
            </a:r>
            <a:r>
              <a:rPr lang="en-US" altLang="ja-JP" dirty="0" err="1" smtClean="0"/>
              <a:t>httpd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92494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5.2</a:t>
            </a:r>
            <a:r>
              <a:rPr lang="ja-JP" altLang="en-US" dirty="0"/>
              <a:t>　</a:t>
            </a:r>
            <a:r>
              <a:rPr lang="en-US" altLang="ja-JP" dirty="0" smtClean="0"/>
              <a:t>Reference</a:t>
            </a:r>
            <a:r>
              <a:rPr lang="ja-JP" altLang="en-US" dirty="0" smtClean="0"/>
              <a:t>（</a:t>
            </a:r>
            <a:r>
              <a:rPr lang="en-US" altLang="ja-JP" dirty="0" smtClean="0"/>
              <a:t>2/2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pPr marL="180000" lvl="1">
              <a:lnSpc>
                <a:spcPct val="80000"/>
              </a:lnSpc>
              <a:buFont typeface="Arial" panose="020B0604020202020204" pitchFamily="34" charset="0"/>
              <a:buChar char="▌"/>
            </a:pPr>
            <a:r>
              <a:rPr lang="en-US" altLang="ja-JP" sz="2000" dirty="0"/>
              <a:t>Install modes</a:t>
            </a:r>
          </a:p>
          <a:p>
            <a:pPr lvl="1"/>
            <a:r>
              <a:rPr lang="en-US" altLang="ja-JP" dirty="0"/>
              <a:t>From ITA Version 1.6.0 and onwards, the shell executed when the installer is booted is only integrated to the </a:t>
            </a:r>
            <a:r>
              <a:rPr lang="en-US" altLang="ja-JP" dirty="0" err="1"/>
              <a:t>ita_installer</a:t>
            </a:r>
            <a:r>
              <a:rPr lang="en-US" altLang="ja-JP" dirty="0"/>
              <a:t>. The installer behavior is branched depending on the answer file’s install mode.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pPr lvl="2"/>
            <a:r>
              <a:rPr lang="en-US" altLang="ja-JP" dirty="0" err="1" smtClean="0"/>
              <a:t>Install_Online</a:t>
            </a:r>
            <a:r>
              <a:rPr lang="ja-JP" altLang="en-US" dirty="0" smtClean="0"/>
              <a:t>：</a:t>
            </a:r>
            <a:r>
              <a:rPr lang="en-US" altLang="ja-JP" dirty="0"/>
              <a:t> Installs ITA after installing the neccessary libraries online. </a:t>
            </a:r>
            <a:endParaRPr lang="en-US" altLang="ja-JP" dirty="0" smtClean="0"/>
          </a:p>
          <a:p>
            <a:pPr lvl="2"/>
            <a:r>
              <a:rPr lang="en-US" altLang="ja-JP" dirty="0" err="1" smtClean="0"/>
              <a:t>Install_Offline</a:t>
            </a:r>
            <a:r>
              <a:rPr lang="ja-JP" altLang="en-US" dirty="0" smtClean="0"/>
              <a:t>：</a:t>
            </a:r>
            <a:r>
              <a:rPr lang="en-US" altLang="ja-JP" dirty="0"/>
              <a:t> Installs ITA and libraries using the package created by gather_library offline. </a:t>
            </a:r>
            <a:endParaRPr lang="en-US" altLang="ja-JP" dirty="0" smtClean="0"/>
          </a:p>
          <a:p>
            <a:pPr lvl="2"/>
            <a:r>
              <a:rPr lang="en-US" altLang="ja-JP" dirty="0" err="1" smtClean="0"/>
              <a:t>Gather_Library</a:t>
            </a:r>
            <a:r>
              <a:rPr lang="ja-JP" altLang="en-US" dirty="0" smtClean="0"/>
              <a:t>：</a:t>
            </a:r>
            <a:r>
              <a:rPr lang="en-US" altLang="ja-JP" dirty="0"/>
              <a:t> Uses the internet to gather ITA Libraries and creates a package that can be used for Install_offline.(Use this before install_offline) </a:t>
            </a:r>
            <a:endParaRPr lang="en-US" altLang="ja-JP" dirty="0" smtClean="0"/>
          </a:p>
          <a:p>
            <a:pPr lvl="2"/>
            <a:r>
              <a:rPr lang="en-US" altLang="ja-JP" dirty="0" err="1" smtClean="0"/>
              <a:t>Install_ITA</a:t>
            </a:r>
            <a:r>
              <a:rPr lang="ja-JP" altLang="en-US" dirty="0" smtClean="0"/>
              <a:t>：</a:t>
            </a:r>
            <a:r>
              <a:rPr lang="en-US" altLang="ja-JP" dirty="0"/>
              <a:t> Installs ITA without installing any libraries. </a:t>
            </a:r>
            <a:endParaRPr lang="en-US" altLang="ja-JP" dirty="0" smtClean="0"/>
          </a:p>
          <a:p>
            <a:pPr lvl="2"/>
            <a:r>
              <a:rPr lang="en-US" altLang="ja-JP" dirty="0" err="1" smtClean="0"/>
              <a:t>Versionup_All</a:t>
            </a:r>
            <a:r>
              <a:rPr lang="ja-JP" altLang="en-US" dirty="0" smtClean="0"/>
              <a:t>：</a:t>
            </a:r>
            <a:r>
              <a:rPr lang="en-US" altLang="ja-JP" dirty="0"/>
              <a:t> Updates ITA after installing the necessary libraries online. </a:t>
            </a:r>
            <a:endParaRPr lang="en-US" altLang="ja-JP" dirty="0" smtClean="0"/>
          </a:p>
          <a:p>
            <a:pPr lvl="2"/>
            <a:r>
              <a:rPr lang="en-US" altLang="ja-JP" dirty="0" err="1" smtClean="0"/>
              <a:t>Versionup_ITA</a:t>
            </a:r>
            <a:r>
              <a:rPr lang="ja-JP" altLang="en-US" dirty="0" smtClean="0"/>
              <a:t>：</a:t>
            </a:r>
            <a:r>
              <a:rPr lang="en-US" altLang="ja-JP" dirty="0"/>
              <a:t> Updates ITA without installing any libraries. 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Uninstall</a:t>
            </a:r>
            <a:r>
              <a:rPr lang="ja-JP" altLang="en-US" dirty="0" smtClean="0"/>
              <a:t>：</a:t>
            </a:r>
            <a:r>
              <a:rPr lang="en-US" altLang="ja-JP" dirty="0"/>
              <a:t> Uninstalls ITA. (Libraries will not be deleted) </a:t>
            </a: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02241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68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1.1</a:t>
            </a:r>
            <a:r>
              <a:rPr lang="ja-JP" altLang="en-US" dirty="0"/>
              <a:t>　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About This Guide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About this guide</a:t>
            </a:r>
          </a:p>
          <a:p>
            <a:pPr lvl="1"/>
            <a:r>
              <a:rPr lang="en-US" altLang="ja-JP" sz="1800" dirty="0" smtClean="0"/>
              <a:t>This guide describes the procedure to construct ITA server in offline environment.</a:t>
            </a:r>
            <a:endParaRPr lang="en-US" altLang="ja-JP" dirty="0"/>
          </a:p>
          <a:p>
            <a:pPr lvl="1"/>
            <a:endParaRPr lang="en-US" altLang="ja-JP" dirty="0"/>
          </a:p>
          <a:p>
            <a:pPr marL="180000" lvl="1" indent="0">
              <a:buNone/>
            </a:pP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68808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2</a:t>
            </a:r>
            <a:r>
              <a:rPr lang="en-US" altLang="ja-JP" dirty="0" smtClean="0"/>
              <a:t>.</a:t>
            </a:r>
            <a:r>
              <a:rPr lang="ja-JP" altLang="en-US" dirty="0" smtClean="0"/>
              <a:t>　</a:t>
            </a:r>
            <a:r>
              <a:rPr lang="en-US" altLang="ja-JP" dirty="0" smtClean="0"/>
              <a:t>System configuration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8803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</a:t>
            </a:r>
            <a:r>
              <a:rPr lang="en-US" altLang="ja-JP" dirty="0" smtClean="0"/>
              <a:t>.1</a:t>
            </a:r>
            <a:r>
              <a:rPr lang="ja-JP" altLang="en-US" dirty="0"/>
              <a:t>　</a:t>
            </a:r>
            <a:r>
              <a:rPr lang="en-US" altLang="zh-TW" dirty="0" smtClean="0"/>
              <a:t>Associated execution function</a:t>
            </a:r>
            <a:endParaRPr lang="zh-TW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692620"/>
            <a:ext cx="8784976" cy="5616476"/>
          </a:xfrm>
        </p:spPr>
        <p:txBody>
          <a:bodyPr/>
          <a:lstStyle/>
          <a:p>
            <a:r>
              <a:rPr lang="en-US" altLang="zh-TW" dirty="0" smtClean="0"/>
              <a:t>About associated execution function</a:t>
            </a:r>
          </a:p>
          <a:p>
            <a:pPr lvl="1"/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 Automation supports the tools for the following functions:</a:t>
            </a:r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6081916"/>
              </p:ext>
            </p:extLst>
          </p:nvPr>
        </p:nvGraphicFramePr>
        <p:xfrm>
          <a:off x="107380" y="1586091"/>
          <a:ext cx="8929240" cy="4604782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512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564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1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0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158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Driver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Tool name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(orchestrator)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900" b="1" i="0" u="none" kern="100" dirty="0" smtClean="0">
                          <a:solidFill>
                            <a:srgbClr val="E7E8EA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Function</a:t>
                      </a:r>
                      <a:r>
                        <a:rPr lang="ja-JP" altLang="en-US" sz="900" b="1" i="0" u="none" kern="100" baseline="0" dirty="0" smtClean="0">
                          <a:solidFill>
                            <a:srgbClr val="E7E8EA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900" b="1" i="0" u="none" kern="100" baseline="0" dirty="0" smtClean="0">
                          <a:solidFill>
                            <a:srgbClr val="E7E8EA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name</a:t>
                      </a:r>
                      <a:endParaRPr lang="ja-JP" sz="1050" b="1" i="0" u="none" kern="100" dirty="0">
                        <a:solidFill>
                          <a:srgbClr val="E7E8EA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Description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Installable with the IT Automation configuration tool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To be installed through this guide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Meiryo UI" panose="020B0604030504040204" pitchFamily="50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61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Material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Git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altLang="ja-JP" sz="90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Management of</a:t>
                      </a:r>
                      <a:r>
                        <a:rPr lang="en-US" altLang="ja-JP" sz="900" kern="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configuration materials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This function allows you to “Check out” and “Check in” configuration</a:t>
                      </a:r>
                      <a:r>
                        <a:rPr lang="en-US" altLang="ja-JP" sz="900" b="0" i="0" u="none" kern="100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materials registered in the standard configuration</a:t>
                      </a:r>
                      <a:r>
                        <a:rPr lang="en-US" altLang="ja-JP" sz="900" b="0" i="0" u="none" kern="100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tools and to manage the versions of the materials</a:t>
                      </a:r>
                      <a:r>
                        <a:rPr lang="en-US" altLang="ja-JP" sz="900" b="0" i="0" u="none" kern="100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via Git.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22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Create_param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altLang="ja-JP" sz="900" b="0" i="0" u="none" kern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Creation of menus</a:t>
                      </a:r>
                      <a:endParaRPr lang="ja-JP" sz="105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This function allows you to c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reate 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menus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.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90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Hostgroup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altLang="ja-JP" sz="90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Host grouping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This</a:t>
                      </a:r>
                      <a:r>
                        <a:rPr lang="en-US" altLang="ja-JP" sz="900" b="0" i="0" u="none" kern="100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function </a:t>
                      </a: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allows you to g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roup hosts into logical units (functions</a:t>
                      </a:r>
                      <a:r>
                        <a:rPr lang="en-US" altLang="ja-JP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and roles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) and to manage the parameters to be applied.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90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9366"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driver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altLang="ja-JP" sz="900" b="0" i="0" u="none" kern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System construction</a:t>
                      </a:r>
                      <a:endParaRPr lang="ja-JP" sz="105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 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Red Hat-provided 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OSS 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tool 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for setting</a:t>
                      </a:r>
                      <a:r>
                        <a:rPr lang="en-US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up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a 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platform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.</a:t>
                      </a:r>
                      <a:b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</a:b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For a networked</a:t>
                      </a:r>
                      <a:r>
                        <a:rPr lang="en-US" altLang="ja-JP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device, this tool allows you to 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 software,</a:t>
                      </a:r>
                      <a:r>
                        <a:rPr lang="en-US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configure various settings, transfer files, and apply patches, based on an </a:t>
                      </a:r>
                      <a:r>
                        <a:rPr lang="en-US" sz="900" b="0" i="0" u="none" kern="100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IaC called 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Playbook.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5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90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2794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 Tower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altLang="ja-JP" sz="900" b="0" i="0" u="none" kern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System construction</a:t>
                      </a:r>
                      <a:endParaRPr lang="ja-JP" altLang="ja-JP" sz="105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 management</a:t>
                      </a:r>
                      <a:r>
                        <a:rPr lang="en-US" sz="900" kern="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platform to enhance Ansible</a:t>
                      </a:r>
                      <a:r>
                        <a:rPr lang="en-US" altLang="ja-JP" sz="900" kern="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900" kern="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with such </a:t>
                      </a:r>
                      <a:r>
                        <a:rPr lang="en-US" altLang="ja-JP" sz="900" kern="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functions </a:t>
                      </a:r>
                      <a:r>
                        <a:rPr lang="en-US" sz="900" kern="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as access control, job scheduling, and task visualization.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0" i="0" u="none" kern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  <a:endParaRPr lang="ja-JP" sz="105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ja-JP" sz="90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60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Cobbler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driver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Cobbler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sz="90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OS</a:t>
                      </a:r>
                      <a:r>
                        <a:rPr lang="en-US" altLang="ja-JP" sz="90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installation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 </a:t>
                      </a:r>
                      <a:r>
                        <a:rPr lang="en-US" altLang="ja-JP" sz="900" kern="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OSS </a:t>
                      </a:r>
                      <a:r>
                        <a:rPr lang="en-US" sz="90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tool for</a:t>
                      </a:r>
                      <a:r>
                        <a:rPr lang="en-US" sz="900" kern="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automating installation. </a:t>
                      </a:r>
                      <a:r>
                        <a:rPr lang="en-US" sz="900" kern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/>
                      </a:r>
                      <a:br>
                        <a:rPr lang="en-US" sz="900" kern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</a:br>
                      <a:r>
                        <a:rPr lang="en-US" sz="900" b="0" i="0" u="none" kern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For a networked device, this tool allows you to install an OS, based on a prepared template.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No</a:t>
                      </a:r>
                      <a:endParaRPr lang="ja-JP" sz="105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  <a:endParaRPr lang="ja-JP" sz="90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60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Terraform</a:t>
                      </a:r>
                      <a:r>
                        <a:rPr lang="ja-JP" alt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driver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Terraform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altLang="ja-JP" sz="900" b="0" i="0" u="none" kern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System construction</a:t>
                      </a:r>
                      <a:endParaRPr lang="ja-JP" sz="105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Terraform is an orchestration tool provided by </a:t>
                      </a:r>
                      <a:r>
                        <a:rPr lang="en-US" altLang="ja-JP" sz="900" kern="100" dirty="0" err="1" smtClean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HashiCorp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, Inc. that improves the efficiency of infrastructure process.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The construction is executed after the execution plan is generated based on the infrastructure configuration coded in HCL(</a:t>
                      </a:r>
                      <a:r>
                        <a:rPr lang="en-US" altLang="ja-JP" sz="900" kern="100" dirty="0" err="1" smtClean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HashiCorp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 Configuration Language).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Furthermore, with Policy as Code, it's also possible manage access policy in code.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711023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112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2</a:t>
            </a:r>
            <a:r>
              <a:rPr lang="en-US" altLang="ja-JP" dirty="0" smtClean="0"/>
              <a:t>.2</a:t>
            </a:r>
            <a:r>
              <a:rPr lang="ja-JP" altLang="en-US" dirty="0" smtClean="0"/>
              <a:t>　</a:t>
            </a:r>
            <a:r>
              <a:rPr lang="en-US" altLang="zh-TW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System </a:t>
            </a:r>
            <a:r>
              <a:rPr lang="en-US" altLang="zh-TW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Requirements</a:t>
            </a:r>
            <a:r>
              <a:rPr lang="ja-JP" altLang="en-US" dirty="0" smtClean="0"/>
              <a:t>　</a:t>
            </a:r>
            <a:r>
              <a:rPr lang="en-US" altLang="ja-JP" dirty="0" smtClean="0"/>
              <a:t>1/3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ITA System requirements</a:t>
            </a:r>
            <a:endParaRPr lang="en-US" altLang="ja-JP" dirty="0"/>
          </a:p>
          <a:p>
            <a:pPr lvl="1"/>
            <a:r>
              <a:rPr lang="en-US" altLang="ja-JP" dirty="0" smtClean="0"/>
              <a:t>Please refer to ”Exastro-</a:t>
            </a:r>
            <a:r>
              <a:rPr lang="en-US" altLang="ja-JP" dirty="0" err="1" smtClean="0"/>
              <a:t>ITA_System</a:t>
            </a:r>
            <a:r>
              <a:rPr lang="en-US" altLang="ja-JP" dirty="0" smtClean="0"/>
              <a:t> configuration/environment construction </a:t>
            </a:r>
            <a:r>
              <a:rPr lang="en-US" altLang="ja-JP" dirty="0" err="1" smtClean="0"/>
              <a:t>guide_basics</a:t>
            </a:r>
            <a:r>
              <a:rPr lang="en-US" altLang="ja-JP" dirty="0" smtClean="0"/>
              <a:t>” for details regarding ITA’s System requirements.</a:t>
            </a:r>
            <a:endParaRPr lang="ja-JP" altLang="en-US" dirty="0"/>
          </a:p>
          <a:p>
            <a:pPr marL="0" indent="0">
              <a:buNone/>
            </a:pP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44742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2.3</a:t>
            </a:r>
            <a:r>
              <a:rPr lang="ja-JP" altLang="en-US" dirty="0" smtClean="0"/>
              <a:t>　</a:t>
            </a:r>
            <a:r>
              <a:rPr lang="en-US" altLang="zh-TW" dirty="0" smtClean="0"/>
              <a:t>System requirements</a:t>
            </a:r>
            <a:r>
              <a:rPr lang="ja-JP" altLang="en-US" dirty="0" smtClean="0"/>
              <a:t>　</a:t>
            </a:r>
            <a:r>
              <a:rPr lang="en-US" altLang="ja-JP" dirty="0" smtClean="0"/>
              <a:t>2/3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Prerequisites for executing the library collection script</a:t>
            </a:r>
            <a:endParaRPr lang="en-US" altLang="ja-JP" dirty="0" smtClean="0"/>
          </a:p>
          <a:p>
            <a:pPr lvl="1"/>
            <a:r>
              <a:rPr lang="en-US" altLang="ja-JP" sz="1800" dirty="0"/>
              <a:t>To execute the library collection script, it is necessary to match the build </a:t>
            </a:r>
            <a:r>
              <a:rPr lang="en-US" altLang="ja-JP" sz="1800" dirty="0" smtClean="0"/>
              <a:t>status </a:t>
            </a:r>
            <a:r>
              <a:rPr lang="en-US" altLang="ja-JP" sz="1800" dirty="0"/>
              <a:t>(OS version, installed packages)</a:t>
            </a:r>
            <a:r>
              <a:rPr lang="en-US" altLang="ja-JP" sz="1800" dirty="0" smtClean="0"/>
              <a:t> </a:t>
            </a:r>
            <a:r>
              <a:rPr lang="en-US" altLang="ja-JP" sz="1800" dirty="0"/>
              <a:t>of library collection server (online environment)/ITA server (offline environment</a:t>
            </a:r>
            <a:r>
              <a:rPr lang="en-US" altLang="ja-JP" sz="1800" dirty="0" smtClean="0"/>
              <a:t>).</a:t>
            </a:r>
          </a:p>
          <a:p>
            <a:pPr lvl="1"/>
            <a:r>
              <a:rPr lang="en-US" altLang="ja-JP" sz="1800" dirty="0"/>
              <a:t>The library collection server (online environment) must be able to reference the following repositories.</a:t>
            </a:r>
          </a:p>
          <a:p>
            <a:pPr marL="180000" lvl="1" indent="0">
              <a:buNone/>
            </a:pPr>
            <a:r>
              <a:rPr lang="en-US" altLang="ja-JP" sz="1800" dirty="0" smtClean="0"/>
              <a:t>  (※ See </a:t>
            </a:r>
            <a:r>
              <a:rPr lang="en-US" altLang="ja-JP" sz="1800" dirty="0"/>
              <a:t>next page</a:t>
            </a:r>
            <a:r>
              <a:rPr lang="en-US" altLang="ja-JP" sz="18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4040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2.4</a:t>
            </a:r>
            <a:r>
              <a:rPr lang="ja-JP" altLang="en-US" dirty="0" smtClean="0"/>
              <a:t>　</a:t>
            </a:r>
            <a:r>
              <a:rPr lang="en-US" altLang="zh-TW" dirty="0" smtClean="0"/>
              <a:t>Requirements</a:t>
            </a:r>
            <a:r>
              <a:rPr lang="ja-JP" altLang="en-US" dirty="0" smtClean="0"/>
              <a:t>　</a:t>
            </a:r>
            <a:r>
              <a:rPr lang="en-US" altLang="ja-JP" dirty="0" smtClean="0"/>
              <a:t>3/4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ja-JP" dirty="0" smtClean="0"/>
              <a:t>Repositories </a:t>
            </a:r>
            <a:r>
              <a:rPr lang="en-US" altLang="ja-JP" dirty="0"/>
              <a:t>that </a:t>
            </a:r>
            <a:r>
              <a:rPr lang="en-US" altLang="ja-JP" dirty="0" smtClean="0"/>
              <a:t>needs </a:t>
            </a:r>
            <a:r>
              <a:rPr lang="en-US" altLang="ja-JP" dirty="0"/>
              <a:t>to be referred</a:t>
            </a:r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057802"/>
              </p:ext>
            </p:extLst>
          </p:nvPr>
        </p:nvGraphicFramePr>
        <p:xfrm>
          <a:off x="683460" y="1170259"/>
          <a:ext cx="7488553" cy="333889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24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643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400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 smtClean="0"/>
                        <a:t>OS</a:t>
                      </a:r>
                      <a:endParaRPr kumimoji="1" lang="ja-JP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 smtClean="0"/>
                        <a:t>Repository</a:t>
                      </a:r>
                      <a:endParaRPr kumimoji="1" lang="ja-JP" altLang="en-US" sz="11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535">
                <a:tc rowSpan="4">
                  <a:txBody>
                    <a:bodyPr/>
                    <a:lstStyle/>
                    <a:p>
                      <a:r>
                        <a:rPr kumimoji="1" lang="en-US" altLang="ja-JP" sz="1200" b="1" dirty="0" smtClean="0"/>
                        <a:t>RHEL7</a:t>
                      </a:r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https://dl.fedoraproject.org/pub/epel/epel-release-latest-7.noarch.rpm</a:t>
                      </a:r>
                      <a:endParaRPr kumimoji="1" lang="en-US" altLang="ja-JP" sz="12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53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https://downloads.mariadb.com/MariaDB/mariadb_repo_setup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53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http://rpms.remirepo.net/enterprise/remi-release-7.rpm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9535">
                <a:tc vMerge="1">
                  <a:txBody>
                    <a:bodyPr/>
                    <a:lstStyle/>
                    <a:p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rhel-7-server-optional-rpms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413667"/>
                  </a:ext>
                </a:extLst>
              </a:tr>
              <a:tr h="279535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/>
                        <a:t>RHEL8</a:t>
                      </a:r>
                      <a:endParaRPr kumimoji="1" lang="ja-JP" altLang="en-US" sz="1200" b="1" dirty="0" smtClean="0"/>
                    </a:p>
                  </a:txBody>
                  <a:tcPr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https://dl.fedoraproject.org/pub/epel/epel-release-latest-8.noarch.rpm</a:t>
                      </a: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9535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codeready-builder-for-rhel-8-</a:t>
                      </a:r>
                      <a:r>
                        <a:rPr kumimoji="1" lang="en-US" altLang="ja-JP" sz="1200" b="1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xxxxxx</a:t>
                      </a:r>
                      <a:r>
                        <a:rPr kumimoji="1" lang="en-US" altLang="ja-JP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-rpms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6046266"/>
                  </a:ext>
                </a:extLst>
              </a:tr>
              <a:tr h="279535">
                <a:tc rowSpan="3">
                  <a:txBody>
                    <a:bodyPr/>
                    <a:lstStyle/>
                    <a:p>
                      <a:r>
                        <a:rPr kumimoji="1" lang="en-US" altLang="ja-JP" sz="1200" b="1" dirty="0" smtClean="0"/>
                        <a:t>CentOS7</a:t>
                      </a:r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 err="1" smtClean="0">
                          <a:solidFill>
                            <a:schemeClr val="tx1"/>
                          </a:solidFill>
                        </a:rPr>
                        <a:t>epel</a:t>
                      </a: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-release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7044398"/>
                  </a:ext>
                </a:extLst>
              </a:tr>
              <a:tr h="27953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https://downloads.mariadb.com/MariaDB/mariadb_repo_setup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1802913"/>
                  </a:ext>
                </a:extLst>
              </a:tr>
              <a:tr h="27953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/>
                        <a:t>http://rpms.remirepo.net/enterprise/remi-release-7.rpm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65812"/>
                  </a:ext>
                </a:extLst>
              </a:tr>
              <a:tr h="279535">
                <a:tc rowSpan="2">
                  <a:txBody>
                    <a:bodyPr/>
                    <a:lstStyle/>
                    <a:p>
                      <a:r>
                        <a:rPr kumimoji="1" lang="en-US" altLang="ja-JP" sz="1200" b="1" dirty="0" smtClean="0"/>
                        <a:t>CentOS8</a:t>
                      </a:r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err="1" smtClean="0">
                          <a:solidFill>
                            <a:schemeClr val="tx1"/>
                          </a:solidFill>
                        </a:rPr>
                        <a:t>epel</a:t>
                      </a: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-release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167824"/>
                  </a:ext>
                </a:extLst>
              </a:tr>
              <a:tr h="279535">
                <a:tc vMerge="1">
                  <a:txBody>
                    <a:bodyPr/>
                    <a:lstStyle/>
                    <a:p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err="1" smtClean="0">
                          <a:solidFill>
                            <a:schemeClr val="tx1"/>
                          </a:solidFill>
                        </a:rPr>
                        <a:t>PowerTools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4270793"/>
                  </a:ext>
                </a:extLst>
              </a:tr>
            </a:tbl>
          </a:graphicData>
        </a:graphic>
      </p:graphicFrame>
      <p:sp>
        <p:nvSpPr>
          <p:cNvPr id="6" name="テキスト ボックス 5"/>
          <p:cNvSpPr txBox="1"/>
          <p:nvPr/>
        </p:nvSpPr>
        <p:spPr>
          <a:xfrm>
            <a:off x="6012200" y="4688807"/>
            <a:ext cx="3096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err="1" smtClean="0">
                <a:solidFill>
                  <a:srgbClr val="FF0000"/>
                </a:solidFill>
              </a:rPr>
              <a:t>xxxxxx</a:t>
            </a:r>
            <a:r>
              <a:rPr kumimoji="1" lang="ja-JP" altLang="en-US" sz="1400" dirty="0" smtClean="0"/>
              <a:t>：</a:t>
            </a:r>
            <a:r>
              <a:rPr kumimoji="1" lang="en-US" altLang="ja-JP" sz="1400" dirty="0" smtClean="0"/>
              <a:t>Architecture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80588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  <a:ex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3822</Words>
  <Application>Microsoft Office PowerPoint</Application>
  <PresentationFormat>画面に合わせる (4:3)</PresentationFormat>
  <Paragraphs>649</Paragraphs>
  <Slides>35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14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35</vt:i4>
      </vt:variant>
    </vt:vector>
  </HeadingPairs>
  <TitlesOfParts>
    <vt:vector size="51" baseType="lpstr">
      <vt:lpstr>HGP創英角ｺﾞｼｯｸUB</vt:lpstr>
      <vt:lpstr>Meiryo UI</vt:lpstr>
      <vt:lpstr>ＭＳ Ｐゴシック</vt:lpstr>
      <vt:lpstr>ＭＳ 明朝</vt:lpstr>
      <vt:lpstr>メイリオ</vt:lpstr>
      <vt:lpstr>游ゴシック</vt:lpstr>
      <vt:lpstr>游ゴシック Light</vt:lpstr>
      <vt:lpstr>Arial</vt:lpstr>
      <vt:lpstr>Calibri</vt:lpstr>
      <vt:lpstr>Century</vt:lpstr>
      <vt:lpstr>Segoe UI</vt:lpstr>
      <vt:lpstr>Tahoma</vt:lpstr>
      <vt:lpstr>Times New Roman</vt:lpstr>
      <vt:lpstr>Wingdings</vt:lpstr>
      <vt:lpstr>NEC_standard4_3</vt:lpstr>
      <vt:lpstr>デザインの設定</vt:lpstr>
      <vt:lpstr>PowerPoint プレゼンテーション</vt:lpstr>
      <vt:lpstr>Table of contents</vt:lpstr>
      <vt:lpstr>1.　Introduction</vt:lpstr>
      <vt:lpstr>1.1　 About This Guide</vt:lpstr>
      <vt:lpstr>2.　System configuration</vt:lpstr>
      <vt:lpstr>2.1　Associated execution function</vt:lpstr>
      <vt:lpstr>2.2　 System Requirements　1/3</vt:lpstr>
      <vt:lpstr>2.3　System requirements　2/3</vt:lpstr>
      <vt:lpstr>2.4　Requirements　3/4</vt:lpstr>
      <vt:lpstr>2.5　Requirements　4/4</vt:lpstr>
      <vt:lpstr>3.　ITA construction procedure</vt:lpstr>
      <vt:lpstr>3.1　Offline installation</vt:lpstr>
      <vt:lpstr>3.2　Preparation</vt:lpstr>
      <vt:lpstr>3.3　ITA construction flow</vt:lpstr>
      <vt:lpstr>3.4　Construction（1/11）</vt:lpstr>
      <vt:lpstr>3.5　Construction（2/11）</vt:lpstr>
      <vt:lpstr>3.7　Construction（4/8）</vt:lpstr>
      <vt:lpstr>3.4　Update（4/11）</vt:lpstr>
      <vt:lpstr>3.8　Construction（5/11）</vt:lpstr>
      <vt:lpstr>3.7  Construction 6/11)</vt:lpstr>
      <vt:lpstr>3.7  Construction (7/11)</vt:lpstr>
      <vt:lpstr>3.11　Construction（8/11）</vt:lpstr>
      <vt:lpstr>3.12　Construction（9/11）</vt:lpstr>
      <vt:lpstr>3.10　Construction（7/8）</vt:lpstr>
      <vt:lpstr>3.10 Construction (8/9)</vt:lpstr>
      <vt:lpstr>3.11　Construction（8/8）</vt:lpstr>
      <vt:lpstr>4.　ITA operation check</vt:lpstr>
      <vt:lpstr>4.1　Operation check（1/4）</vt:lpstr>
      <vt:lpstr>4.2　Operation check（2/4）</vt:lpstr>
      <vt:lpstr>4.3　Operation check（3/4）</vt:lpstr>
      <vt:lpstr>4.4　Operation check（4/4）</vt:lpstr>
      <vt:lpstr>5.　Reference</vt:lpstr>
      <vt:lpstr>5.1　Reference</vt:lpstr>
      <vt:lpstr>5.2　Reference（2/2）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2021-05-21T02:45:17Z</dcterms:modified>
</cp:coreProperties>
</file>