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46"/>
  </p:notesMasterIdLst>
  <p:handoutMasterIdLst>
    <p:handoutMasterId r:id="rId47"/>
  </p:handoutMasterIdLst>
  <p:sldIdLst>
    <p:sldId id="262" r:id="rId3"/>
    <p:sldId id="317" r:id="rId4"/>
    <p:sldId id="505" r:id="rId5"/>
    <p:sldId id="507" r:id="rId6"/>
    <p:sldId id="509" r:id="rId7"/>
    <p:sldId id="508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42" r:id="rId16"/>
    <p:sldId id="53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43" r:id="rId26"/>
    <p:sldId id="544" r:id="rId27"/>
    <p:sldId id="545" r:id="rId28"/>
    <p:sldId id="546" r:id="rId29"/>
    <p:sldId id="526" r:id="rId30"/>
    <p:sldId id="538" r:id="rId31"/>
    <p:sldId id="535" r:id="rId32"/>
    <p:sldId id="527" r:id="rId33"/>
    <p:sldId id="528" r:id="rId34"/>
    <p:sldId id="530" r:id="rId35"/>
    <p:sldId id="531" r:id="rId36"/>
    <p:sldId id="532" r:id="rId37"/>
    <p:sldId id="548" r:id="rId38"/>
    <p:sldId id="549" r:id="rId39"/>
    <p:sldId id="550" r:id="rId40"/>
    <p:sldId id="547" r:id="rId41"/>
    <p:sldId id="534" r:id="rId42"/>
    <p:sldId id="539" r:id="rId43"/>
    <p:sldId id="540" r:id="rId44"/>
    <p:sldId id="318" r:id="rId4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317"/>
          </p14:sldIdLst>
        </p14:section>
        <p14:section name="1.　はじめに" id="{B81141D6-5160-4643-8D51-022CC5C4BDB9}">
          <p14:sldIdLst>
            <p14:sldId id="505"/>
            <p14:sldId id="507"/>
            <p14:sldId id="509"/>
            <p14:sldId id="508"/>
            <p14:sldId id="510"/>
            <p14:sldId id="511"/>
            <p14:sldId id="512"/>
            <p14:sldId id="513"/>
            <p14:sldId id="514"/>
            <p14:sldId id="515"/>
            <p14:sldId id="516"/>
            <p14:sldId id="542"/>
            <p14:sldId id="53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43"/>
            <p14:sldId id="544"/>
            <p14:sldId id="545"/>
            <p14:sldId id="546"/>
            <p14:sldId id="526"/>
            <p14:sldId id="538"/>
            <p14:sldId id="535"/>
            <p14:sldId id="527"/>
            <p14:sldId id="528"/>
            <p14:sldId id="530"/>
            <p14:sldId id="531"/>
            <p14:sldId id="532"/>
            <p14:sldId id="548"/>
            <p14:sldId id="549"/>
            <p14:sldId id="550"/>
            <p14:sldId id="547"/>
            <p14:sldId id="534"/>
            <p14:sldId id="539"/>
            <p14:sldId id="540"/>
          </p14:sldIdLst>
        </p14:section>
        <p14:section name="A　付録" id="{A8A060BF-92DF-4F47-AFEF-F5FA058AAEFB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E5F0FF"/>
    <a:srgbClr val="33CC33"/>
    <a:srgbClr val="FFE697"/>
    <a:srgbClr val="FB8B03"/>
    <a:srgbClr val="FFFFCC"/>
    <a:srgbClr val="009900"/>
    <a:srgbClr val="336600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74" autoAdjust="0"/>
  </p:normalViewPr>
  <p:slideViewPr>
    <p:cSldViewPr>
      <p:cViewPr varScale="1">
        <p:scale>
          <a:sx n="66" d="100"/>
          <a:sy n="66" d="100"/>
        </p:scale>
        <p:origin x="53" y="523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7404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2022/6/29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2022/6/29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7009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039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39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1327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107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8793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8129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66070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6230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052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491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900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31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3.xml"/><Relationship Id="rId18" Type="http://schemas.openxmlformats.org/officeDocument/2006/relationships/slide" Target="slide28.xml"/><Relationship Id="rId3" Type="http://schemas.openxmlformats.org/officeDocument/2006/relationships/slide" Target="slide4.xml"/><Relationship Id="rId21" Type="http://schemas.openxmlformats.org/officeDocument/2006/relationships/slide" Target="slide37.xml"/><Relationship Id="rId7" Type="http://schemas.openxmlformats.org/officeDocument/2006/relationships/slide" Target="slide8.xml"/><Relationship Id="rId12" Type="http://schemas.openxmlformats.org/officeDocument/2006/relationships/slide" Target="slide22.xml"/><Relationship Id="rId17" Type="http://schemas.openxmlformats.org/officeDocument/2006/relationships/slide" Target="slide27.xml"/><Relationship Id="rId25" Type="http://schemas.openxmlformats.org/officeDocument/2006/relationships/slide" Target="slide41.xml"/><Relationship Id="rId2" Type="http://schemas.openxmlformats.org/officeDocument/2006/relationships/slide" Target="slide3.xml"/><Relationship Id="rId16" Type="http://schemas.openxmlformats.org/officeDocument/2006/relationships/slide" Target="slide26.xml"/><Relationship Id="rId20" Type="http://schemas.openxmlformats.org/officeDocument/2006/relationships/slide" Target="slide36.xml"/><Relationship Id="rId1" Type="http://schemas.openxmlformats.org/officeDocument/2006/relationships/slideLayout" Target="../slideLayouts/slideLayout9.xml"/><Relationship Id="rId6" Type="http://schemas.openxmlformats.org/officeDocument/2006/relationships/slide" Target="slide7.xml"/><Relationship Id="rId11" Type="http://schemas.openxmlformats.org/officeDocument/2006/relationships/slide" Target="slide20.xml"/><Relationship Id="rId24" Type="http://schemas.openxmlformats.org/officeDocument/2006/relationships/slide" Target="slide40.xml"/><Relationship Id="rId5" Type="http://schemas.openxmlformats.org/officeDocument/2006/relationships/slide" Target="slide6.xml"/><Relationship Id="rId15" Type="http://schemas.openxmlformats.org/officeDocument/2006/relationships/slide" Target="slide25.xml"/><Relationship Id="rId23" Type="http://schemas.openxmlformats.org/officeDocument/2006/relationships/slide" Target="slide39.xml"/><Relationship Id="rId10" Type="http://schemas.openxmlformats.org/officeDocument/2006/relationships/slide" Target="slide18.xml"/><Relationship Id="rId19" Type="http://schemas.openxmlformats.org/officeDocument/2006/relationships/slide" Target="slide35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4.xml"/><Relationship Id="rId22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IT</a:t>
            </a:r>
            <a:r>
              <a:rPr lang="ja-JP" altLang="en-US" dirty="0"/>
              <a:t> </a:t>
            </a:r>
            <a:r>
              <a:rPr lang="en-US" altLang="ja-JP" dirty="0"/>
              <a:t>Automation</a:t>
            </a:r>
            <a:r>
              <a:rPr lang="ja-JP" altLang="en-US" dirty="0"/>
              <a:t> </a:t>
            </a:r>
            <a:r>
              <a:rPr lang="en-US" altLang="ja-JP" dirty="0" err="1"/>
              <a:t>ver</a:t>
            </a:r>
            <a:r>
              <a:rPr lang="en-US" altLang="ja-JP" dirty="0"/>
              <a:t> 1.10</a:t>
            </a:r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sp>
        <p:nvSpPr>
          <p:cNvPr id="9" name="タイトル 1"/>
          <p:cNvSpPr txBox="1">
            <a:spLocks/>
          </p:cNvSpPr>
          <p:nvPr/>
        </p:nvSpPr>
        <p:spPr bwMode="gray">
          <a:xfrm>
            <a:off x="1" y="3076184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kern="0" spc="-150" dirty="0">
                <a:solidFill>
                  <a:srgbClr val="002B62"/>
                </a:solidFill>
              </a:rPr>
              <a:t>Terraform Driver</a:t>
            </a:r>
          </a:p>
          <a:p>
            <a:r>
              <a:rPr lang="en-US" altLang="ja-JP" sz="4800" b="1" kern="0" spc="-150" dirty="0">
                <a:solidFill>
                  <a:srgbClr val="002B62"/>
                </a:solidFill>
              </a:rPr>
              <a:t>【</a:t>
            </a:r>
            <a:r>
              <a:rPr lang="ja-JP" altLang="en-US" sz="4800" b="1" kern="0" spc="-150" dirty="0">
                <a:solidFill>
                  <a:srgbClr val="002B62"/>
                </a:solidFill>
              </a:rPr>
              <a:t>実習編</a:t>
            </a:r>
            <a:r>
              <a:rPr lang="en-US" altLang="ja-JP" sz="4800" b="1" kern="0" spc="-150" dirty="0">
                <a:solidFill>
                  <a:srgbClr val="002B62"/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事前準備</a:t>
            </a:r>
            <a:r>
              <a:rPr lang="en-US" altLang="ja-JP" dirty="0"/>
              <a:t>(3/7)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/>
              <a:t>Module</a:t>
            </a:r>
            <a:r>
              <a:rPr lang="ja-JP" altLang="en-US" b="1" dirty="0"/>
              <a:t>の作成③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b="1" dirty="0"/>
              <a:t>ファイル名：</a:t>
            </a:r>
            <a:r>
              <a:rPr lang="en-US" altLang="ja-JP" b="1" dirty="0"/>
              <a:t>azure_create_instance_valiables.tf</a:t>
            </a:r>
          </a:p>
          <a:p>
            <a:pPr marL="180000" lvl="1" indent="0">
              <a:buNone/>
            </a:pP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dirty="0"/>
              <a:t>Azure</a:t>
            </a:r>
            <a:r>
              <a:rPr lang="ja-JP" altLang="en-US" sz="1400" dirty="0"/>
              <a:t>インスタンス作成用の変数定義ファイルです。変数には具体値変数が代入されます。</a:t>
            </a:r>
          </a:p>
          <a:p>
            <a:pPr marL="180000" lvl="1" indent="0">
              <a:buNone/>
            </a:pPr>
            <a:endParaRPr lang="ja-JP" altLang="en-US" b="1" dirty="0"/>
          </a:p>
          <a:p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490" y="2181990"/>
            <a:ext cx="3528490" cy="4185761"/>
          </a:xfrm>
          <a:prstGeom prst="rect">
            <a:avLst/>
          </a:prstGeom>
          <a:solidFill>
            <a:srgbClr val="E5F0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azure_info</a:t>
            </a:r>
            <a:r>
              <a:rPr lang="en-US" altLang="ja-JP" sz="1400" dirty="0"/>
              <a:t>"{</a:t>
            </a:r>
          </a:p>
          <a:p>
            <a:pPr algn="just"/>
            <a:r>
              <a:rPr lang="en-US" altLang="ja-JP" sz="1400" dirty="0"/>
              <a:t>  type = object({</a:t>
            </a:r>
          </a:p>
          <a:p>
            <a:pPr algn="just"/>
            <a:r>
              <a:rPr lang="en-US" altLang="ja-JP" sz="1400" dirty="0"/>
              <a:t>    </a:t>
            </a:r>
            <a:r>
              <a:rPr lang="en-US" altLang="ja-JP" sz="1400" dirty="0" err="1"/>
              <a:t>subscription_id</a:t>
            </a:r>
            <a:r>
              <a:rPr lang="en-US" altLang="ja-JP" sz="1400" dirty="0"/>
              <a:t> = string</a:t>
            </a:r>
          </a:p>
          <a:p>
            <a:pPr algn="just"/>
            <a:r>
              <a:rPr lang="en-US" altLang="ja-JP" sz="1400" dirty="0"/>
              <a:t>    </a:t>
            </a:r>
            <a:r>
              <a:rPr lang="en-US" altLang="ja-JP" sz="1400" dirty="0" err="1"/>
              <a:t>tenant_id</a:t>
            </a:r>
            <a:r>
              <a:rPr lang="en-US" altLang="ja-JP" sz="1400" dirty="0"/>
              <a:t> = string</a:t>
            </a:r>
          </a:p>
          <a:p>
            <a:pPr algn="just"/>
            <a:r>
              <a:rPr lang="en-US" altLang="ja-JP" sz="1400" dirty="0"/>
              <a:t>    </a:t>
            </a:r>
            <a:r>
              <a:rPr lang="en-US" altLang="ja-JP" sz="1400" dirty="0" err="1"/>
              <a:t>client_id</a:t>
            </a:r>
            <a:r>
              <a:rPr lang="en-US" altLang="ja-JP" sz="1400" dirty="0"/>
              <a:t> = string</a:t>
            </a:r>
          </a:p>
          <a:p>
            <a:pPr algn="just"/>
            <a:r>
              <a:rPr lang="en-US" altLang="ja-JP" sz="1400" dirty="0"/>
              <a:t>    </a:t>
            </a:r>
            <a:r>
              <a:rPr lang="en-US" altLang="ja-JP" sz="1400" dirty="0" err="1"/>
              <a:t>client_secret</a:t>
            </a:r>
            <a:r>
              <a:rPr lang="en-US" altLang="ja-JP" sz="1400" dirty="0"/>
              <a:t> = string</a:t>
            </a:r>
          </a:p>
          <a:p>
            <a:pPr algn="just"/>
            <a:r>
              <a:rPr lang="en-US" altLang="ja-JP" sz="1400" dirty="0"/>
              <a:t>  }</a:t>
            </a:r>
          </a:p>
          <a:p>
            <a:pPr algn="just"/>
            <a:r>
              <a:rPr lang="en-US" altLang="ja-JP" sz="1400" dirty="0"/>
              <a:t>)}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resource_group_name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security_group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"location"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Vnet_name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Vnet_address_space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subnet_name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address_prefixes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public_ip_name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allocation_method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domain_name_label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network_interface_name</a:t>
            </a:r>
            <a:r>
              <a:rPr lang="en-US" altLang="ja-JP" sz="1400" dirty="0"/>
              <a:t>" {}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0" y="2204830"/>
            <a:ext cx="3744520" cy="2893100"/>
          </a:xfrm>
          <a:prstGeom prst="rect">
            <a:avLst/>
          </a:prstGeom>
          <a:solidFill>
            <a:srgbClr val="E5F0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NIC_name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VM_size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"publisher" {}</a:t>
            </a:r>
          </a:p>
          <a:p>
            <a:pPr algn="just"/>
            <a:r>
              <a:rPr lang="en-US" altLang="ja-JP" sz="1400" dirty="0"/>
              <a:t>variable "offer"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sku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source_image_version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admin_username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ssh_public_key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os_disk_name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"caching"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storage_account_type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VM_count</a:t>
            </a:r>
            <a:r>
              <a:rPr lang="en-US" altLang="ja-JP" sz="1400" dirty="0"/>
              <a:t>" {}</a:t>
            </a:r>
          </a:p>
        </p:txBody>
      </p:sp>
    </p:spTree>
    <p:extLst>
      <p:ext uri="{BB962C8B-B14F-4D97-AF65-F5344CB8AC3E}">
        <p14:creationId xmlns:p14="http://schemas.microsoft.com/office/powerpoint/2010/main" val="170558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事前準備</a:t>
            </a:r>
            <a:r>
              <a:rPr lang="en-US" altLang="ja-JP" dirty="0"/>
              <a:t>(4/7)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numCol="3"/>
          <a:lstStyle/>
          <a:p>
            <a:r>
              <a:rPr lang="en-US" altLang="ja-JP" b="1" dirty="0"/>
              <a:t>Module</a:t>
            </a:r>
            <a:r>
              <a:rPr lang="ja-JP" altLang="en-US" b="1" dirty="0"/>
              <a:t>の作成④</a:t>
            </a:r>
            <a:r>
              <a:rPr lang="ja-JP" altLang="en-US" sz="1400" dirty="0"/>
              <a:t>（</a:t>
            </a:r>
            <a:r>
              <a:rPr lang="en-US" altLang="ja-JP" sz="1400" dirty="0"/>
              <a:t>1/3</a:t>
            </a:r>
            <a:r>
              <a:rPr lang="ja-JP" altLang="en-US" sz="1400" dirty="0"/>
              <a:t>）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b="1" dirty="0"/>
          </a:p>
          <a:p>
            <a:pPr marL="180000" lvl="1" indent="0">
              <a:buNone/>
            </a:pPr>
            <a:r>
              <a:rPr lang="ja-JP" altLang="en-US" b="1" dirty="0"/>
              <a:t>ファイル名：</a:t>
            </a:r>
            <a:r>
              <a:rPr lang="en-US" altLang="ja-JP" b="1" dirty="0"/>
              <a:t>azure_create_instance.tf</a:t>
            </a:r>
          </a:p>
          <a:p>
            <a:pPr marL="180000" lvl="1" indent="0">
              <a:buNone/>
            </a:pPr>
            <a:endParaRPr lang="en-US" altLang="ja-JP" sz="800" b="1" dirty="0"/>
          </a:p>
          <a:p>
            <a:pPr marL="180000" lvl="1" indent="0">
              <a:buNone/>
            </a:pPr>
            <a:r>
              <a:rPr lang="en-US" altLang="ja-JP" sz="1400" dirty="0"/>
              <a:t>Azure</a:t>
            </a:r>
            <a:r>
              <a:rPr lang="ja-JP" altLang="en-US" sz="1400" dirty="0"/>
              <a:t>インスタンス作成用のリソース定義ファイルです。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リソースグループと、そのネットワークセキュリティグループ、仮想ネットワークの作成。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また、作成する</a:t>
            </a:r>
            <a:r>
              <a:rPr lang="en-US" altLang="ja-JP" sz="1400" dirty="0"/>
              <a:t>VM</a:t>
            </a:r>
            <a:r>
              <a:rPr lang="ja-JP" altLang="en-US" sz="1400" dirty="0"/>
              <a:t>台数分の仮想マシン本体、ディスク、ネットワークインターフェースの作成を行います。</a:t>
            </a:r>
            <a:endParaRPr lang="en-US" altLang="ja-JP" sz="1400" dirty="0"/>
          </a:p>
          <a:p>
            <a:pPr marL="180000" lvl="1" indent="0">
              <a:buNone/>
            </a:pPr>
            <a:endParaRPr lang="ja-JP" altLang="en-US" b="1" dirty="0"/>
          </a:p>
          <a:p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430" y="4307081"/>
            <a:ext cx="3240327" cy="1892826"/>
          </a:xfrm>
          <a:prstGeom prst="rect">
            <a:avLst/>
          </a:prstGeom>
          <a:solidFill>
            <a:srgbClr val="E5F0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900" dirty="0"/>
              <a:t>provider "</a:t>
            </a:r>
            <a:r>
              <a:rPr lang="en-US" altLang="ja-JP" sz="900" dirty="0" err="1"/>
              <a:t>azurerm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features {}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subscription_id</a:t>
            </a:r>
            <a:r>
              <a:rPr lang="en-US" altLang="ja-JP" sz="900" dirty="0"/>
              <a:t> = var. </a:t>
            </a:r>
            <a:r>
              <a:rPr lang="en-US" altLang="ja-JP" sz="900" dirty="0" err="1"/>
              <a:t>azure_info.subscription_id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client_id</a:t>
            </a:r>
            <a:r>
              <a:rPr lang="en-US" altLang="ja-JP" sz="900" dirty="0"/>
              <a:t>       = var. </a:t>
            </a:r>
            <a:r>
              <a:rPr lang="en-US" altLang="ja-JP" sz="900" dirty="0" err="1"/>
              <a:t>azure_info.client_id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client_secret</a:t>
            </a:r>
            <a:r>
              <a:rPr lang="en-US" altLang="ja-JP" sz="900" dirty="0"/>
              <a:t>   = var. </a:t>
            </a:r>
            <a:r>
              <a:rPr lang="en-US" altLang="ja-JP" sz="900" dirty="0" err="1"/>
              <a:t>azure_info.client_secret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tenant_id</a:t>
            </a:r>
            <a:r>
              <a:rPr lang="en-US" altLang="ja-JP" sz="900" dirty="0"/>
              <a:t>       = var. </a:t>
            </a:r>
            <a:r>
              <a:rPr lang="en-US" altLang="ja-JP" sz="900" dirty="0" err="1"/>
              <a:t>azure_info.tenant_id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azurerm_resource_group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name = </a:t>
            </a:r>
            <a:r>
              <a:rPr lang="en-US" altLang="ja-JP" sz="900" dirty="0" err="1"/>
              <a:t>var.resource_group_name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location = </a:t>
            </a:r>
            <a:r>
              <a:rPr lang="en-US" altLang="ja-JP" sz="900" dirty="0" err="1"/>
              <a:t>var.location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66960" y="2091090"/>
            <a:ext cx="4392610" cy="4108817"/>
          </a:xfrm>
          <a:prstGeom prst="rect">
            <a:avLst/>
          </a:prstGeom>
          <a:solidFill>
            <a:srgbClr val="E5F0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azurerm_network_security_group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name =</a:t>
            </a:r>
            <a:r>
              <a:rPr lang="en-US" altLang="ja-JP" sz="900" dirty="0" err="1"/>
              <a:t>var.security_group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location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security_rule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= "SSH"</a:t>
            </a:r>
          </a:p>
          <a:p>
            <a:pPr algn="just"/>
            <a:r>
              <a:rPr lang="en-US" altLang="ja-JP" sz="900" dirty="0"/>
              <a:t>        priority                   = 1001</a:t>
            </a:r>
          </a:p>
          <a:p>
            <a:pPr algn="just"/>
            <a:r>
              <a:rPr lang="en-US" altLang="ja-JP" sz="900" dirty="0"/>
              <a:t>        direction                  = "Inbound"</a:t>
            </a:r>
          </a:p>
          <a:p>
            <a:pPr algn="just"/>
            <a:r>
              <a:rPr lang="en-US" altLang="ja-JP" sz="900" dirty="0"/>
              <a:t>        access                     = "Allow"</a:t>
            </a:r>
          </a:p>
          <a:p>
            <a:pPr algn="just"/>
            <a:r>
              <a:rPr lang="en-US" altLang="ja-JP" sz="900" dirty="0"/>
              <a:t>        protocol                   = "</a:t>
            </a:r>
            <a:r>
              <a:rPr lang="en-US" altLang="ja-JP" sz="900" dirty="0" err="1"/>
              <a:t>Tcp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source_port_range</a:t>
            </a:r>
            <a:r>
              <a:rPr lang="en-US" altLang="ja-JP" sz="900" dirty="0"/>
              <a:t>    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destination_port_range</a:t>
            </a:r>
            <a:r>
              <a:rPr lang="en-US" altLang="ja-JP" sz="900" dirty="0"/>
              <a:t>     = "22"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source_address_prefix</a:t>
            </a:r>
            <a:r>
              <a:rPr lang="en-US" altLang="ja-JP" sz="900" dirty="0"/>
              <a:t>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destination_address_prefix</a:t>
            </a:r>
            <a:r>
              <a:rPr lang="en-US" altLang="ja-JP" sz="900" dirty="0"/>
              <a:t> = "*"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security_rule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= "HTTP"</a:t>
            </a:r>
          </a:p>
          <a:p>
            <a:pPr algn="just"/>
            <a:r>
              <a:rPr lang="en-US" altLang="ja-JP" sz="900" dirty="0"/>
              <a:t>        priority                   = 1002</a:t>
            </a:r>
          </a:p>
          <a:p>
            <a:pPr algn="just"/>
            <a:r>
              <a:rPr lang="en-US" altLang="ja-JP" sz="900" dirty="0"/>
              <a:t>        direction                  = "Inbound"</a:t>
            </a:r>
          </a:p>
          <a:p>
            <a:pPr algn="just"/>
            <a:r>
              <a:rPr lang="en-US" altLang="ja-JP" sz="900" dirty="0"/>
              <a:t>        access                     = "Allow"</a:t>
            </a:r>
          </a:p>
          <a:p>
            <a:pPr algn="just"/>
            <a:r>
              <a:rPr lang="en-US" altLang="ja-JP" sz="900" dirty="0"/>
              <a:t>        protocol                   = "</a:t>
            </a:r>
            <a:r>
              <a:rPr lang="en-US" altLang="ja-JP" sz="900" dirty="0" err="1"/>
              <a:t>Tcp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source_port_range</a:t>
            </a:r>
            <a:r>
              <a:rPr lang="en-US" altLang="ja-JP" sz="900" dirty="0"/>
              <a:t>    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destination_port_range</a:t>
            </a:r>
            <a:r>
              <a:rPr lang="en-US" altLang="ja-JP" sz="900" dirty="0"/>
              <a:t>     = "80"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source_address_prefix</a:t>
            </a:r>
            <a:r>
              <a:rPr lang="en-US" altLang="ja-JP" sz="900" dirty="0"/>
              <a:t>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destination_address_prefix</a:t>
            </a:r>
            <a:r>
              <a:rPr lang="en-US" altLang="ja-JP" sz="900" dirty="0"/>
              <a:t> = "*"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6" name="右矢印 5"/>
          <p:cNvSpPr/>
          <p:nvPr/>
        </p:nvSpPr>
        <p:spPr bwMode="auto">
          <a:xfrm rot="18501264">
            <a:off x="3437029" y="5678855"/>
            <a:ext cx="661730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2" name="右矢印 11"/>
          <p:cNvSpPr/>
          <p:nvPr/>
        </p:nvSpPr>
        <p:spPr bwMode="auto">
          <a:xfrm rot="5400000">
            <a:off x="7919494" y="5913344"/>
            <a:ext cx="648091" cy="432060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47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事前準備</a:t>
            </a:r>
            <a:r>
              <a:rPr lang="en-US" altLang="ja-JP" dirty="0"/>
              <a:t>(5/7)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/>
              <a:t>Module</a:t>
            </a:r>
            <a:r>
              <a:rPr lang="ja-JP" altLang="en-US" b="1" dirty="0"/>
              <a:t>の作成④</a:t>
            </a:r>
            <a:r>
              <a:rPr lang="ja-JP" altLang="en-US" dirty="0"/>
              <a:t> </a:t>
            </a:r>
            <a:r>
              <a:rPr lang="ja-JP" altLang="en-US" sz="1400" dirty="0"/>
              <a:t>（</a:t>
            </a:r>
            <a:r>
              <a:rPr lang="en-US" altLang="ja-JP" sz="1400" dirty="0"/>
              <a:t>2/3</a:t>
            </a:r>
            <a:r>
              <a:rPr lang="ja-JP" altLang="en-US" sz="1400" dirty="0"/>
              <a:t>）</a:t>
            </a:r>
            <a:endParaRPr lang="en-US" altLang="ja-JP" sz="1400" dirty="0"/>
          </a:p>
          <a:p>
            <a:pPr lvl="2"/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55720" y="1236960"/>
            <a:ext cx="4824547" cy="3139321"/>
          </a:xfrm>
          <a:prstGeom prst="rect">
            <a:avLst/>
          </a:prstGeom>
          <a:solidFill>
            <a:srgbClr val="E5F0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azurerm_virtual_network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name = </a:t>
            </a:r>
            <a:r>
              <a:rPr lang="en-US" altLang="ja-JP" sz="900" dirty="0" err="1"/>
              <a:t>var.Vnet_name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address_space</a:t>
            </a:r>
            <a:r>
              <a:rPr lang="en-US" altLang="ja-JP" sz="900" dirty="0"/>
              <a:t> = [</a:t>
            </a:r>
            <a:r>
              <a:rPr lang="en-US" altLang="ja-JP" sz="900" dirty="0" err="1"/>
              <a:t>var.Vnet_address_space</a:t>
            </a:r>
            <a:r>
              <a:rPr lang="en-US" altLang="ja-JP" sz="900" dirty="0"/>
              <a:t>]</a:t>
            </a:r>
          </a:p>
          <a:p>
            <a:pPr algn="just"/>
            <a:r>
              <a:rPr lang="en-US" altLang="ja-JP" sz="900" dirty="0"/>
              <a:t>  location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azurerm_subnet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name                 = </a:t>
            </a:r>
            <a:r>
              <a:rPr lang="en-US" altLang="ja-JP" sz="900" dirty="0" err="1"/>
              <a:t>var.subnet_name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= azurerm_resource_group.hogehoge.name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virtual_network_name</a:t>
            </a:r>
            <a:r>
              <a:rPr lang="en-US" altLang="ja-JP" sz="900" dirty="0"/>
              <a:t> = azurerm_virtual_network.hogehoge.name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address_prefixes</a:t>
            </a:r>
            <a:r>
              <a:rPr lang="en-US" altLang="ja-JP" sz="900" dirty="0"/>
              <a:t>     = [</a:t>
            </a:r>
            <a:r>
              <a:rPr lang="en-US" altLang="ja-JP" sz="900" dirty="0" err="1"/>
              <a:t>var.address_prefixes</a:t>
            </a:r>
            <a:r>
              <a:rPr lang="en-US" altLang="ja-JP" sz="900" dirty="0"/>
              <a:t>]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azurerm_public_ip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 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name                  = "${</a:t>
            </a:r>
            <a:r>
              <a:rPr lang="en-US" altLang="ja-JP" sz="900" dirty="0" err="1"/>
              <a:t>var.public_ip_name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location  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 = azurerm_resource_group.hogehoge.name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allocation_method</a:t>
            </a:r>
            <a:r>
              <a:rPr lang="en-US" altLang="ja-JP" sz="900" dirty="0"/>
              <a:t>     = </a:t>
            </a:r>
            <a:r>
              <a:rPr lang="en-US" altLang="ja-JP" sz="900" dirty="0" err="1"/>
              <a:t>var.allocation_method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domain_name_label</a:t>
            </a:r>
            <a:r>
              <a:rPr lang="en-US" altLang="ja-JP" sz="900" dirty="0"/>
              <a:t>     = "${</a:t>
            </a:r>
            <a:r>
              <a:rPr lang="en-US" altLang="ja-JP" sz="900" dirty="0" err="1"/>
              <a:t>var.domain_name_label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55720" y="4378996"/>
            <a:ext cx="4824547" cy="2031325"/>
          </a:xfrm>
          <a:prstGeom prst="rect">
            <a:avLst/>
          </a:prstGeom>
          <a:solidFill>
            <a:srgbClr val="E5F0FF"/>
          </a:solidFill>
        </p:spPr>
        <p:txBody>
          <a:bodyPr wrap="square" rtlCol="0">
            <a:spAutoFit/>
          </a:bodyPr>
          <a:lstStyle/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azurerm_network_interface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count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name                = "${</a:t>
            </a:r>
            <a:r>
              <a:rPr lang="en-US" altLang="ja-JP" sz="900" dirty="0" err="1"/>
              <a:t>var.network_interface_name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  location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ip_configuration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   = </a:t>
            </a:r>
            <a:r>
              <a:rPr lang="en-US" altLang="ja-JP" sz="900" dirty="0" err="1"/>
              <a:t>var.NIC_name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subnet_id</a:t>
            </a:r>
            <a:r>
              <a:rPr lang="en-US" altLang="ja-JP" sz="900" dirty="0"/>
              <a:t>                     = azurerm_subnet.hogehoge.id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private_ip_address_allocation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var.allocation_method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public_ip_address_id</a:t>
            </a:r>
            <a:r>
              <a:rPr lang="en-US" altLang="ja-JP" sz="900" dirty="0"/>
              <a:t>          = </a:t>
            </a:r>
            <a:r>
              <a:rPr lang="en-US" altLang="ja-JP" sz="900" dirty="0" err="1"/>
              <a:t>azurerm_public_ip.hogehoge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11" name="右矢印 10"/>
          <p:cNvSpPr/>
          <p:nvPr/>
        </p:nvSpPr>
        <p:spPr bwMode="auto">
          <a:xfrm rot="5400000">
            <a:off x="7075369" y="1218267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2" name="右矢印 11"/>
          <p:cNvSpPr/>
          <p:nvPr/>
        </p:nvSpPr>
        <p:spPr bwMode="auto">
          <a:xfrm rot="5400000">
            <a:off x="7105245" y="5982076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45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事前準備</a:t>
            </a:r>
            <a:r>
              <a:rPr lang="en-US" altLang="ja-JP" dirty="0"/>
              <a:t>(6/7)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/>
              <a:t>Module</a:t>
            </a:r>
            <a:r>
              <a:rPr lang="ja-JP" altLang="en-US" b="1" dirty="0"/>
              <a:t>の作成④</a:t>
            </a:r>
            <a:r>
              <a:rPr lang="ja-JP" altLang="en-US" dirty="0"/>
              <a:t> </a:t>
            </a:r>
            <a:r>
              <a:rPr lang="ja-JP" altLang="en-US" sz="1400" dirty="0"/>
              <a:t>（</a:t>
            </a:r>
            <a:r>
              <a:rPr lang="en-US" altLang="ja-JP" sz="1400" dirty="0"/>
              <a:t>3/3</a:t>
            </a:r>
            <a:r>
              <a:rPr lang="ja-JP" altLang="en-US" sz="1400" dirty="0"/>
              <a:t>）</a:t>
            </a:r>
            <a:endParaRPr lang="en-US" altLang="ja-JP" sz="1400" dirty="0"/>
          </a:p>
          <a:p>
            <a:pPr lvl="2"/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11700" y="1524341"/>
            <a:ext cx="4896681" cy="4801314"/>
          </a:xfrm>
          <a:prstGeom prst="rect">
            <a:avLst/>
          </a:prstGeom>
          <a:solidFill>
            <a:srgbClr val="E5F0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azurerm_network_interface_security_group_association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network_interface_id</a:t>
            </a:r>
            <a:r>
              <a:rPr lang="en-US" altLang="ja-JP" sz="900" dirty="0"/>
              <a:t>      = </a:t>
            </a:r>
            <a:r>
              <a:rPr lang="en-US" altLang="ja-JP" sz="900" dirty="0" err="1"/>
              <a:t>azurerm_network_interface.hogehoge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network_security_group_id</a:t>
            </a:r>
            <a:r>
              <a:rPr lang="en-US" altLang="ja-JP" sz="900" dirty="0"/>
              <a:t> = azurerm_network_security_group.hogehoge.id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azurerm_linux_virtual_machine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 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name                  = "${</a:t>
            </a:r>
            <a:r>
              <a:rPr lang="en-US" altLang="ja-JP" sz="900" dirty="0" err="1"/>
              <a:t>var.VM_name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 = azurerm_resource_group.hogehoge.name</a:t>
            </a:r>
          </a:p>
          <a:p>
            <a:pPr algn="just"/>
            <a:r>
              <a:rPr lang="en-US" altLang="ja-JP" sz="900" dirty="0"/>
              <a:t>  location  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size                  = </a:t>
            </a:r>
            <a:r>
              <a:rPr lang="en-US" altLang="ja-JP" sz="900" dirty="0" err="1"/>
              <a:t>var.VM_size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admin_username</a:t>
            </a:r>
            <a:r>
              <a:rPr lang="en-US" altLang="ja-JP" sz="900" dirty="0"/>
              <a:t>        = </a:t>
            </a:r>
            <a:r>
              <a:rPr lang="en-US" altLang="ja-JP" sz="900" dirty="0" err="1"/>
              <a:t>var.admin_username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network_interface_ids</a:t>
            </a:r>
            <a:r>
              <a:rPr lang="en-US" altLang="ja-JP" sz="900" dirty="0"/>
              <a:t> = [</a:t>
            </a:r>
            <a:r>
              <a:rPr lang="en-US" altLang="ja-JP" sz="900" dirty="0" err="1"/>
              <a:t>azurerm_network_interface.hogehoge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].id]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admin_ssh_key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username   = </a:t>
            </a:r>
            <a:r>
              <a:rPr lang="en-US" altLang="ja-JP" sz="900" dirty="0" err="1"/>
              <a:t>var.admin_username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public_key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var.ssh_public_key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os_disk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name                 = "${</a:t>
            </a:r>
            <a:r>
              <a:rPr lang="en-US" altLang="ja-JP" sz="900" dirty="0" err="1"/>
              <a:t>var.os_disk_name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  caching              = </a:t>
            </a:r>
            <a:r>
              <a:rPr lang="en-US" altLang="ja-JP" sz="900" dirty="0" err="1"/>
              <a:t>var.caching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storage_account_type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var.storage_account_type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source_image_reference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publisher = </a:t>
            </a:r>
            <a:r>
              <a:rPr lang="en-US" altLang="ja-JP" sz="900" dirty="0" err="1"/>
              <a:t>var.publisher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offer     = </a:t>
            </a:r>
            <a:r>
              <a:rPr lang="en-US" altLang="ja-JP" sz="900" dirty="0" err="1"/>
              <a:t>var.offer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sku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var.sku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version   = </a:t>
            </a:r>
            <a:r>
              <a:rPr lang="en-US" altLang="ja-JP" sz="900" dirty="0" err="1"/>
              <a:t>var.source_image_version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6" name="右矢印 5"/>
          <p:cNvSpPr/>
          <p:nvPr/>
        </p:nvSpPr>
        <p:spPr bwMode="auto">
          <a:xfrm rot="5400000">
            <a:off x="6859339" y="1108752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985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事前準備</a:t>
            </a:r>
            <a:r>
              <a:rPr lang="en-US" altLang="ja-JP" dirty="0"/>
              <a:t>(7/7)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numCol="3"/>
          <a:lstStyle/>
          <a:p>
            <a:r>
              <a:rPr lang="en-US" altLang="ja-JP" b="1" dirty="0"/>
              <a:t>Policy</a:t>
            </a:r>
            <a:r>
              <a:rPr lang="ja-JP" altLang="en-US" b="1" dirty="0"/>
              <a:t>の作成</a:t>
            </a:r>
            <a:endParaRPr lang="en-US" altLang="ja-JP" b="1" dirty="0"/>
          </a:p>
          <a:p>
            <a:pPr marL="180000" lvl="1" indent="0">
              <a:buNone/>
            </a:pPr>
            <a:endParaRPr lang="en-US" altLang="ja-JP" b="1" dirty="0"/>
          </a:p>
          <a:p>
            <a:pPr marL="180000" lvl="1" indent="0">
              <a:buNone/>
            </a:pPr>
            <a:r>
              <a:rPr lang="ja-JP" altLang="en-US" b="1" dirty="0"/>
              <a:t>ファイル名：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b="1" dirty="0"/>
              <a:t>limit-proposed-monthly-</a:t>
            </a:r>
            <a:r>
              <a:rPr lang="en-US" altLang="ja-JP" b="1" dirty="0" err="1"/>
              <a:t>cost.sentinel</a:t>
            </a:r>
            <a:endParaRPr lang="en-US" altLang="ja-JP" b="1" dirty="0"/>
          </a:p>
          <a:p>
            <a:pPr marL="180000" lvl="1" indent="0">
              <a:buNone/>
            </a:pPr>
            <a:endParaRPr lang="en-US" altLang="ja-JP" sz="1400" b="1" dirty="0"/>
          </a:p>
          <a:p>
            <a:pPr marL="180000" lvl="1" indent="0">
              <a:buNone/>
            </a:pPr>
            <a:r>
              <a:rPr lang="ja-JP" altLang="en-US" sz="1400" dirty="0"/>
              <a:t>月額のコストを制限するポリシーです。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月額コストが</a:t>
            </a:r>
            <a:r>
              <a:rPr lang="en-US" altLang="ja-JP" sz="1400" dirty="0"/>
              <a:t>$50</a:t>
            </a:r>
            <a:r>
              <a:rPr lang="ja-JP" altLang="en-US" sz="1400" dirty="0"/>
              <a:t>を上回る場合は</a:t>
            </a:r>
            <a:r>
              <a:rPr lang="en-US" altLang="ja-JP" sz="1400" dirty="0"/>
              <a:t>Apply</a:t>
            </a:r>
            <a:r>
              <a:rPr lang="ja-JP" altLang="en-US" sz="1400" dirty="0"/>
              <a:t>を行いません。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また、その月額コストの総見積りが出力されます。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en-US" altLang="ja-JP" sz="1400" dirty="0" err="1"/>
              <a:t>AWS,Azure</a:t>
            </a:r>
            <a:r>
              <a:rPr lang="ja-JP" altLang="en-US" sz="1400" dirty="0"/>
              <a:t>どちらのクラウドにおいても適用可能です。</a:t>
            </a:r>
          </a:p>
          <a:p>
            <a:pPr marL="180000" lvl="1" indent="0">
              <a:buNone/>
            </a:pPr>
            <a:endParaRPr lang="ja-JP" altLang="en-US" b="1" dirty="0"/>
          </a:p>
          <a:p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35870" y="944950"/>
            <a:ext cx="5148000" cy="5400000"/>
          </a:xfrm>
          <a:prstGeom prst="rect">
            <a:avLst/>
          </a:prstGeom>
          <a:solidFill>
            <a:srgbClr val="E5F0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000" dirty="0"/>
              <a:t>import "</a:t>
            </a:r>
            <a:r>
              <a:rPr lang="en-US" altLang="ja-JP" sz="1000" dirty="0" err="1"/>
              <a:t>tfrun</a:t>
            </a:r>
            <a:r>
              <a:rPr lang="en-US" altLang="ja-JP" sz="1000" dirty="0"/>
              <a:t>"</a:t>
            </a:r>
          </a:p>
          <a:p>
            <a:pPr algn="just"/>
            <a:r>
              <a:rPr lang="en-US" altLang="ja-JP" sz="1000" dirty="0"/>
              <a:t>import "decimal"</a:t>
            </a:r>
          </a:p>
          <a:p>
            <a:pPr algn="just"/>
            <a:endParaRPr lang="en-US" altLang="ja-JP" sz="1000" dirty="0"/>
          </a:p>
          <a:p>
            <a:pPr algn="just"/>
            <a:r>
              <a:rPr lang="en-US" altLang="ja-JP" sz="1000" dirty="0"/>
              <a:t>limit = </a:t>
            </a:r>
            <a:r>
              <a:rPr lang="en-US" altLang="ja-JP" sz="1000" dirty="0" err="1"/>
              <a:t>decimal.new</a:t>
            </a:r>
            <a:r>
              <a:rPr lang="en-US" altLang="ja-JP" sz="1000" dirty="0"/>
              <a:t>(50)</a:t>
            </a:r>
          </a:p>
          <a:p>
            <a:pPr algn="just"/>
            <a:endParaRPr lang="en-US" altLang="ja-JP" sz="1000" dirty="0"/>
          </a:p>
          <a:p>
            <a:pPr algn="just"/>
            <a:r>
              <a:rPr lang="en-US" altLang="ja-JP" sz="1000" dirty="0" err="1"/>
              <a:t>cost_limit_by_workspace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() {</a:t>
            </a:r>
          </a:p>
          <a:p>
            <a:pPr algn="just"/>
            <a:r>
              <a:rPr lang="ja-JP" altLang="en-US" sz="1000" dirty="0"/>
              <a:t>  </a:t>
            </a:r>
            <a:r>
              <a:rPr lang="en-US" altLang="ja-JP" sz="1000" dirty="0"/>
              <a:t>if </a:t>
            </a:r>
            <a:r>
              <a:rPr lang="en-US" altLang="ja-JP" sz="1000" dirty="0" err="1"/>
              <a:t>tfrun.cost_estimate</a:t>
            </a:r>
            <a:r>
              <a:rPr lang="en-US" altLang="ja-JP" sz="1000" dirty="0"/>
              <a:t> else null is null {</a:t>
            </a:r>
          </a:p>
          <a:p>
            <a:pPr algn="just"/>
            <a:r>
              <a:rPr lang="ja-JP" altLang="en-US" sz="1000" dirty="0"/>
              <a:t>    </a:t>
            </a:r>
            <a:r>
              <a:rPr lang="en-US" altLang="ja-JP" sz="1000" dirty="0"/>
              <a:t>print("no cost estimates available")</a:t>
            </a:r>
          </a:p>
          <a:p>
            <a:pPr algn="just"/>
            <a:r>
              <a:rPr lang="ja-JP" altLang="en-US" sz="1000" dirty="0"/>
              <a:t>    </a:t>
            </a:r>
            <a:r>
              <a:rPr lang="en-US" altLang="ja-JP" sz="1000" dirty="0"/>
              <a:t>return false</a:t>
            </a:r>
          </a:p>
          <a:p>
            <a:pPr algn="just"/>
            <a:r>
              <a:rPr lang="ja-JP" altLang="en-US" sz="1000" dirty="0"/>
              <a:t>    </a:t>
            </a:r>
            <a:r>
              <a:rPr lang="en-US" altLang="ja-JP" sz="1000" dirty="0"/>
              <a:t>}</a:t>
            </a:r>
          </a:p>
          <a:p>
            <a:pPr algn="just"/>
            <a:r>
              <a:rPr lang="en-US" altLang="ja-JP" sz="1000" dirty="0"/>
              <a:t>	</a:t>
            </a:r>
          </a:p>
          <a:p>
            <a:pPr algn="just"/>
            <a:r>
              <a:rPr lang="ja-JP" altLang="en-US" sz="1000" dirty="0"/>
              <a:t>  </a:t>
            </a:r>
            <a:r>
              <a:rPr lang="en-US" altLang="ja-JP" sz="1000" dirty="0" err="1"/>
              <a:t>workspace_name</a:t>
            </a:r>
            <a:r>
              <a:rPr lang="en-US" altLang="ja-JP" sz="1000" dirty="0"/>
              <a:t> = tfrun.workspace.name</a:t>
            </a:r>
          </a:p>
          <a:p>
            <a:pPr algn="just"/>
            <a:r>
              <a:rPr lang="en-US" altLang="ja-JP" sz="1000" dirty="0"/>
              <a:t>	</a:t>
            </a:r>
          </a:p>
          <a:p>
            <a:pPr algn="just"/>
            <a:r>
              <a:rPr lang="ja-JP" altLang="en-US" sz="1000" dirty="0"/>
              <a:t>  </a:t>
            </a:r>
            <a:r>
              <a:rPr lang="en-US" altLang="ja-JP" sz="1000" dirty="0" err="1"/>
              <a:t>proposed_cost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decimal.new</a:t>
            </a:r>
            <a:r>
              <a:rPr lang="en-US" altLang="ja-JP" sz="1000" dirty="0"/>
              <a:t>(</a:t>
            </a:r>
            <a:r>
              <a:rPr lang="en-US" altLang="ja-JP" sz="1000" dirty="0" err="1"/>
              <a:t>tfrun.cost_estimate.proposed_monthly_cost</a:t>
            </a:r>
            <a:r>
              <a:rPr lang="en-US" altLang="ja-JP" sz="1000" dirty="0"/>
              <a:t>)</a:t>
            </a:r>
          </a:p>
          <a:p>
            <a:pPr algn="just"/>
            <a:r>
              <a:rPr lang="en-US" altLang="ja-JP" sz="1000" dirty="0"/>
              <a:t>	</a:t>
            </a:r>
          </a:p>
          <a:p>
            <a:pPr algn="just"/>
            <a:r>
              <a:rPr lang="ja-JP" altLang="en-US" sz="1000" dirty="0"/>
              <a:t>  </a:t>
            </a:r>
            <a:r>
              <a:rPr lang="en-US" altLang="ja-JP" sz="1000" dirty="0"/>
              <a:t>if </a:t>
            </a:r>
            <a:r>
              <a:rPr lang="en-US" altLang="ja-JP" sz="1000" dirty="0" err="1"/>
              <a:t>proposed_cost.less_than</a:t>
            </a:r>
            <a:r>
              <a:rPr lang="en-US" altLang="ja-JP" sz="1000" dirty="0"/>
              <a:t>(limit) {</a:t>
            </a:r>
          </a:p>
          <a:p>
            <a:pPr algn="just"/>
            <a:r>
              <a:rPr lang="ja-JP" altLang="en-US" sz="1000" dirty="0"/>
              <a:t>    </a:t>
            </a:r>
            <a:r>
              <a:rPr lang="en-US" altLang="ja-JP" sz="1000" dirty="0"/>
              <a:t>print("Proposed monthly cost", </a:t>
            </a:r>
            <a:r>
              <a:rPr lang="en-US" altLang="ja-JP" sz="1000" dirty="0" err="1"/>
              <a:t>proposed_cost.string</a:t>
            </a:r>
            <a:r>
              <a:rPr lang="en-US" altLang="ja-JP" sz="1000" dirty="0"/>
              <a:t>,</a:t>
            </a:r>
          </a:p>
          <a:p>
            <a:pPr algn="just"/>
            <a:r>
              <a:rPr lang="ja-JP" altLang="en-US" sz="1000" dirty="0"/>
              <a:t>      </a:t>
            </a:r>
            <a:r>
              <a:rPr lang="en-US" altLang="ja-JP" sz="1000" dirty="0"/>
              <a:t>"of workspace", </a:t>
            </a:r>
            <a:r>
              <a:rPr lang="en-US" altLang="ja-JP" sz="1000" dirty="0" err="1"/>
              <a:t>workspace_name</a:t>
            </a:r>
            <a:r>
              <a:rPr lang="en-US" altLang="ja-JP" sz="1000" dirty="0"/>
              <a:t>,</a:t>
            </a:r>
          </a:p>
          <a:p>
            <a:pPr algn="just"/>
            <a:r>
              <a:rPr lang="ja-JP" altLang="en-US" sz="1000" dirty="0"/>
              <a:t>      </a:t>
            </a:r>
            <a:r>
              <a:rPr lang="en-US" altLang="ja-JP" sz="1000" dirty="0"/>
              <a:t>"is under the limit: $", limit)</a:t>
            </a:r>
          </a:p>
          <a:p>
            <a:pPr algn="just"/>
            <a:r>
              <a:rPr lang="ja-JP" altLang="en-US" sz="1000" dirty="0"/>
              <a:t>    </a:t>
            </a:r>
            <a:r>
              <a:rPr lang="en-US" altLang="ja-JP" sz="1000" dirty="0"/>
              <a:t>return true</a:t>
            </a:r>
          </a:p>
          <a:p>
            <a:pPr algn="just"/>
            <a:r>
              <a:rPr lang="ja-JP" altLang="en-US" sz="1000" dirty="0"/>
              <a:t>  </a:t>
            </a:r>
            <a:r>
              <a:rPr lang="en-US" altLang="ja-JP" sz="1000" dirty="0"/>
              <a:t>}</a:t>
            </a:r>
          </a:p>
          <a:p>
            <a:pPr algn="just"/>
            <a:r>
              <a:rPr lang="en-US" altLang="ja-JP" sz="1000" dirty="0"/>
              <a:t>	</a:t>
            </a:r>
          </a:p>
          <a:p>
            <a:pPr algn="just"/>
            <a:r>
              <a:rPr lang="ja-JP" altLang="en-US" sz="1000" dirty="0"/>
              <a:t>  </a:t>
            </a:r>
            <a:r>
              <a:rPr lang="en-US" altLang="ja-JP" sz="1000" dirty="0"/>
              <a:t>if </a:t>
            </a:r>
            <a:r>
              <a:rPr lang="en-US" altLang="ja-JP" sz="1000" dirty="0" err="1"/>
              <a:t>proposed_cost.greater_than</a:t>
            </a:r>
            <a:r>
              <a:rPr lang="en-US" altLang="ja-JP" sz="1000" dirty="0"/>
              <a:t>(limit) {</a:t>
            </a:r>
          </a:p>
          <a:p>
            <a:pPr algn="just"/>
            <a:r>
              <a:rPr lang="ja-JP" altLang="en-US" sz="1000" dirty="0"/>
              <a:t>    </a:t>
            </a:r>
            <a:r>
              <a:rPr lang="en-US" altLang="ja-JP" sz="1000" dirty="0"/>
              <a:t>print("Proposed monthly cost", </a:t>
            </a:r>
            <a:r>
              <a:rPr lang="en-US" altLang="ja-JP" sz="1000" dirty="0" err="1"/>
              <a:t>proposed_cost.string</a:t>
            </a:r>
            <a:r>
              <a:rPr lang="en-US" altLang="ja-JP" sz="1000" dirty="0"/>
              <a:t>,</a:t>
            </a:r>
          </a:p>
          <a:p>
            <a:pPr algn="just"/>
            <a:r>
              <a:rPr lang="ja-JP" altLang="en-US" sz="1000" dirty="0"/>
              <a:t>       </a:t>
            </a:r>
            <a:r>
              <a:rPr lang="en-US" altLang="ja-JP" sz="1000" dirty="0"/>
              <a:t>"of workspace", </a:t>
            </a:r>
            <a:r>
              <a:rPr lang="en-US" altLang="ja-JP" sz="1000" dirty="0" err="1"/>
              <a:t>workspace_name</a:t>
            </a:r>
            <a:r>
              <a:rPr lang="en-US" altLang="ja-JP" sz="1000" dirty="0"/>
              <a:t>,</a:t>
            </a:r>
          </a:p>
          <a:p>
            <a:pPr algn="just"/>
            <a:r>
              <a:rPr lang="ja-JP" altLang="en-US" sz="1000" dirty="0"/>
              <a:t>       </a:t>
            </a:r>
            <a:r>
              <a:rPr lang="en-US" altLang="ja-JP" sz="1000" dirty="0"/>
              <a:t>"is over the limit: $", limit)</a:t>
            </a:r>
          </a:p>
          <a:p>
            <a:pPr algn="just"/>
            <a:r>
              <a:rPr lang="ja-JP" altLang="en-US" sz="1000" dirty="0"/>
              <a:t>    </a:t>
            </a:r>
            <a:r>
              <a:rPr lang="en-US" altLang="ja-JP" sz="1000" dirty="0"/>
              <a:t>return false</a:t>
            </a:r>
          </a:p>
          <a:p>
            <a:pPr algn="just"/>
            <a:r>
              <a:rPr lang="ja-JP" altLang="en-US" sz="1000" dirty="0"/>
              <a:t>    </a:t>
            </a:r>
            <a:r>
              <a:rPr lang="en-US" altLang="ja-JP" sz="1000" dirty="0"/>
              <a:t>}</a:t>
            </a:r>
          </a:p>
          <a:p>
            <a:pPr algn="just"/>
            <a:r>
              <a:rPr lang="en-US" altLang="ja-JP" sz="1000" dirty="0"/>
              <a:t>}</a:t>
            </a:r>
          </a:p>
          <a:p>
            <a:pPr algn="just"/>
            <a:endParaRPr lang="en-US" altLang="ja-JP" sz="1000" dirty="0"/>
          </a:p>
          <a:p>
            <a:pPr algn="just"/>
            <a:r>
              <a:rPr lang="en-US" altLang="ja-JP" sz="1000" dirty="0" err="1"/>
              <a:t>cost_validated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cost_limit_by_workspace</a:t>
            </a:r>
            <a:r>
              <a:rPr lang="en-US" altLang="ja-JP" sz="1000" dirty="0"/>
              <a:t>()</a:t>
            </a:r>
          </a:p>
          <a:p>
            <a:pPr algn="just"/>
            <a:endParaRPr lang="en-US" altLang="ja-JP" sz="1000" dirty="0"/>
          </a:p>
          <a:p>
            <a:pPr algn="just"/>
            <a:r>
              <a:rPr lang="en-US" altLang="ja-JP" sz="1000" dirty="0"/>
              <a:t>main = rule {</a:t>
            </a:r>
          </a:p>
          <a:p>
            <a:pPr algn="just"/>
            <a:r>
              <a:rPr lang="en-US" altLang="ja-JP" sz="1000" dirty="0"/>
              <a:t>  </a:t>
            </a:r>
            <a:r>
              <a:rPr lang="en-US" altLang="ja-JP" sz="1000" dirty="0" err="1"/>
              <a:t>cost_validated</a:t>
            </a:r>
            <a:endParaRPr lang="en-US" altLang="ja-JP" sz="1000" dirty="0"/>
          </a:p>
          <a:p>
            <a:pPr algn="just"/>
            <a:r>
              <a:rPr lang="en-US" altLang="ja-JP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1758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仕込み編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321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インターフェース情報の登録</a:t>
            </a:r>
            <a:r>
              <a:rPr lang="en-US" altLang="ja-JP" dirty="0"/>
              <a:t>(1/2)</a:t>
            </a:r>
            <a:endParaRPr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b="1" dirty="0"/>
              <a:t>User Token</a:t>
            </a:r>
            <a:r>
              <a:rPr lang="ja-JP" altLang="en-US" b="1" dirty="0"/>
              <a:t>の発行</a:t>
            </a:r>
            <a:endParaRPr lang="en-US" altLang="ja-JP" b="1" dirty="0"/>
          </a:p>
          <a:p>
            <a:pPr lvl="1"/>
            <a:r>
              <a:rPr lang="en-US" altLang="ja-JP" dirty="0"/>
              <a:t>Terraform</a:t>
            </a:r>
            <a:r>
              <a:rPr lang="ja-JP" altLang="en-US" dirty="0"/>
              <a:t> </a:t>
            </a:r>
            <a:r>
              <a:rPr lang="en-US" altLang="ja-JP" dirty="0"/>
              <a:t>Driver</a:t>
            </a:r>
            <a:r>
              <a:rPr lang="ja-JP" altLang="en-US" dirty="0"/>
              <a:t>から</a:t>
            </a:r>
            <a:r>
              <a:rPr lang="en-US" altLang="ja-JP" dirty="0"/>
              <a:t>Terraform</a:t>
            </a:r>
            <a:r>
              <a:rPr lang="ja-JP" altLang="en-US" dirty="0"/>
              <a:t>に連携するために、</a:t>
            </a:r>
            <a:r>
              <a:rPr lang="en-US" altLang="ja-JP" dirty="0"/>
              <a:t>Terraform</a:t>
            </a:r>
            <a:r>
              <a:rPr lang="ja-JP" altLang="en-US" dirty="0"/>
              <a:t>からユーザートークンを発行する必要があります。</a:t>
            </a:r>
            <a:endParaRPr lang="en-US" altLang="ja-JP" dirty="0"/>
          </a:p>
          <a:p>
            <a:pPr lvl="1"/>
            <a:r>
              <a:rPr lang="ja-JP" altLang="en-US" dirty="0"/>
              <a:t>ブラウザより</a:t>
            </a:r>
            <a:r>
              <a:rPr lang="en-US" altLang="ja-JP" dirty="0"/>
              <a:t>Terraform</a:t>
            </a:r>
            <a:r>
              <a:rPr lang="ja-JP" altLang="en-US" dirty="0"/>
              <a:t>にログインし、</a:t>
            </a:r>
            <a:r>
              <a:rPr lang="en-US" altLang="ja-JP" dirty="0"/>
              <a:t>[User</a:t>
            </a:r>
            <a:r>
              <a:rPr lang="ja-JP" altLang="en-US" dirty="0"/>
              <a:t> </a:t>
            </a:r>
            <a:r>
              <a:rPr lang="en-US" altLang="ja-JP" dirty="0"/>
              <a:t>Setting]</a:t>
            </a:r>
            <a:r>
              <a:rPr lang="ja-JP" altLang="en-US" dirty="0"/>
              <a:t>→</a:t>
            </a:r>
            <a:r>
              <a:rPr lang="en-US" altLang="ja-JP" dirty="0"/>
              <a:t>[Tokens]</a:t>
            </a:r>
            <a:r>
              <a:rPr lang="ja-JP" altLang="en-US" dirty="0"/>
              <a:t>→</a:t>
            </a:r>
            <a:r>
              <a:rPr lang="en-US" altLang="ja-JP" dirty="0"/>
              <a:t>[</a:t>
            </a:r>
            <a:r>
              <a:rPr lang="en-US" altLang="ja-JP" dirty="0" err="1"/>
              <a:t>Creat</a:t>
            </a:r>
            <a:r>
              <a:rPr lang="ja-JP" altLang="en-US" dirty="0"/>
              <a:t> </a:t>
            </a:r>
            <a:r>
              <a:rPr lang="en-US" altLang="ja-JP" dirty="0"/>
              <a:t>an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 </a:t>
            </a:r>
            <a:r>
              <a:rPr lang="en-US" altLang="ja-JP" dirty="0"/>
              <a:t>token]</a:t>
            </a:r>
          </a:p>
          <a:p>
            <a:pPr marL="180000" lvl="1" indent="0">
              <a:buNone/>
            </a:pPr>
            <a:r>
              <a:rPr lang="ja-JP" altLang="en-US" dirty="0"/>
              <a:t>　の順に押下することで発行することができます。</a:t>
            </a:r>
            <a:endParaRPr lang="en-US" altLang="ja-JP" dirty="0"/>
          </a:p>
          <a:p>
            <a:pPr lvl="1"/>
            <a:endParaRPr lang="en-US" altLang="ja-JP" sz="1400" dirty="0"/>
          </a:p>
          <a:p>
            <a:pPr lvl="2"/>
            <a:endParaRPr lang="en-US" altLang="ja-JP" dirty="0"/>
          </a:p>
          <a:p>
            <a:pPr marL="288000" lvl="2" indent="0">
              <a:buNone/>
            </a:pPr>
            <a:endParaRPr lang="en-US" altLang="ja-JP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755470" y="2492870"/>
            <a:ext cx="6716838" cy="2001067"/>
            <a:chOff x="827480" y="2755563"/>
            <a:chExt cx="6716838" cy="2001067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2"/>
            <a:srcRect l="9108" r="6586" b="51839"/>
            <a:stretch/>
          </p:blipFill>
          <p:spPr>
            <a:xfrm>
              <a:off x="827480" y="2755563"/>
              <a:ext cx="6696930" cy="1897608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" name="正方形/長方形 3"/>
            <p:cNvSpPr/>
            <p:nvPr/>
          </p:nvSpPr>
          <p:spPr bwMode="auto">
            <a:xfrm>
              <a:off x="6732300" y="3115612"/>
              <a:ext cx="288040" cy="1440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6300240" y="3259632"/>
              <a:ext cx="936130" cy="2880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930830" y="4195762"/>
              <a:ext cx="1552879" cy="2880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2504319" y="3763622"/>
              <a:ext cx="936130" cy="2880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184268" y="3070228"/>
              <a:ext cx="36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407034" y="4387298"/>
              <a:ext cx="36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②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409107" y="3826430"/>
              <a:ext cx="36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③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98" y="4729027"/>
            <a:ext cx="3587149" cy="158086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117" y="4484906"/>
            <a:ext cx="3065333" cy="1815175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 bwMode="auto">
          <a:xfrm>
            <a:off x="1082791" y="5930892"/>
            <a:ext cx="900125" cy="26269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832085" y="5134111"/>
            <a:ext cx="2867441" cy="31255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75459" y="5692906"/>
            <a:ext cx="36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339476" y="5507182"/>
            <a:ext cx="36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 bwMode="auto">
          <a:xfrm>
            <a:off x="5508130" y="3882494"/>
            <a:ext cx="3455383" cy="762612"/>
          </a:xfrm>
          <a:prstGeom prst="wedgeRoundRectCallout">
            <a:avLst>
              <a:gd name="adj1" fmla="val 3734"/>
              <a:gd name="adj2" fmla="val 133926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>
                <a:latin typeface="+mn-ea"/>
              </a:rPr>
              <a:t>表示されたトークンをメモしておく</a:t>
            </a:r>
            <a:endParaRPr kumimoji="1" lang="en-US" altLang="ja-JP" sz="1400" dirty="0">
              <a:latin typeface="+mn-ea"/>
            </a:endParaRP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この画面を閉じると再表示できません</a:t>
            </a:r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9142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3.1</a:t>
            </a:r>
            <a:r>
              <a:rPr lang="ja-JP" altLang="en-US" dirty="0"/>
              <a:t>　インターフェース情報の登録</a:t>
            </a:r>
            <a:r>
              <a:rPr lang="en-US" altLang="ja-JP" dirty="0"/>
              <a:t>(2/2)</a:t>
            </a:r>
            <a:endParaRPr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9771" cy="5616476"/>
          </a:xfrm>
        </p:spPr>
        <p:txBody>
          <a:bodyPr/>
          <a:lstStyle/>
          <a:p>
            <a:r>
              <a:rPr lang="ja-JP" altLang="en-US" sz="1800" b="1" dirty="0"/>
              <a:t>インターフェース情報</a:t>
            </a:r>
            <a:endParaRPr lang="en-US" altLang="ja-JP" sz="1800" b="1" dirty="0"/>
          </a:p>
          <a:p>
            <a:pPr lvl="1"/>
            <a:r>
              <a:rPr lang="ja-JP" altLang="en-US" dirty="0"/>
              <a:t>連携する</a:t>
            </a:r>
            <a:r>
              <a:rPr lang="en-US" altLang="ja-JP" dirty="0"/>
              <a:t>Terraform</a:t>
            </a:r>
            <a:r>
              <a:rPr lang="ja-JP" altLang="en-US" dirty="0"/>
              <a:t>の</a:t>
            </a:r>
            <a:r>
              <a:rPr lang="en-US" altLang="ja-JP" dirty="0"/>
              <a:t>Hostname</a:t>
            </a:r>
            <a:r>
              <a:rPr lang="ja-JP" altLang="en-US" dirty="0"/>
              <a:t>と、発行した</a:t>
            </a:r>
            <a:r>
              <a:rPr lang="en-US" altLang="ja-JP" dirty="0" err="1"/>
              <a:t>UserToken</a:t>
            </a:r>
            <a:r>
              <a:rPr lang="ja-JP" altLang="en-US" dirty="0"/>
              <a:t>を入力します。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200" b="1" dirty="0">
                <a:solidFill>
                  <a:srgbClr val="FF0000"/>
                </a:solidFill>
              </a:rPr>
              <a:t>※ITA</a:t>
            </a:r>
            <a:r>
              <a:rPr lang="ja-JP" altLang="en-US" sz="1200" b="1" dirty="0">
                <a:solidFill>
                  <a:srgbClr val="FF0000"/>
                </a:solidFill>
              </a:rPr>
              <a:t>に連携できる</a:t>
            </a:r>
            <a:r>
              <a:rPr lang="en-US" altLang="ja-JP" sz="1200" b="1" dirty="0">
                <a:solidFill>
                  <a:srgbClr val="FF0000"/>
                </a:solidFill>
              </a:rPr>
              <a:t>Terraform</a:t>
            </a:r>
            <a:r>
              <a:rPr lang="ja-JP" altLang="en-US" sz="1200" b="1" dirty="0">
                <a:solidFill>
                  <a:srgbClr val="FF0000"/>
                </a:solidFill>
              </a:rPr>
              <a:t>は</a:t>
            </a:r>
            <a:r>
              <a:rPr lang="en-US" altLang="ja-JP" sz="1200" b="1" dirty="0">
                <a:solidFill>
                  <a:srgbClr val="FF0000"/>
                </a:solidFill>
              </a:rPr>
              <a:t>1</a:t>
            </a:r>
            <a:r>
              <a:rPr lang="ja-JP" altLang="en-US" sz="1200" b="1" dirty="0">
                <a:solidFill>
                  <a:srgbClr val="FF0000"/>
                </a:solidFill>
              </a:rPr>
              <a:t>つのみのため、インストール時に最初からある項目を更新して値を入力する必要があります。</a:t>
            </a:r>
            <a:endParaRPr lang="en-US" altLang="ja-JP" sz="1200" b="1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sz="1400" b="1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b="1" dirty="0"/>
              <a:t>「</a:t>
            </a:r>
            <a:r>
              <a:rPr lang="en-US" altLang="ja-JP" sz="1600" b="1" dirty="0"/>
              <a:t>Terraform</a:t>
            </a:r>
            <a:r>
              <a:rPr lang="ja-JP" altLang="en-US" sz="1600" b="1" dirty="0"/>
              <a:t>」メニューグループ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「インターフェース情報」メニュー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z="1600" dirty="0"/>
              <a:t>「一覧」サブメニューの登録済み項目に表示されている </a:t>
            </a:r>
            <a:r>
              <a:rPr lang="ja-JP" altLang="en-US" dirty="0"/>
              <a:t>「</a:t>
            </a:r>
            <a:r>
              <a:rPr lang="ja-JP" altLang="en-US" sz="1600" dirty="0"/>
              <a:t>更新</a:t>
            </a:r>
            <a:r>
              <a:rPr lang="ja-JP" altLang="en-US" dirty="0"/>
              <a:t>」ボタン</a:t>
            </a:r>
            <a:r>
              <a:rPr lang="ja-JP" altLang="en-US" sz="1600" dirty="0"/>
              <a:t> 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</a:t>
            </a:r>
            <a:r>
              <a:rPr lang="ja-JP" altLang="en-US" dirty="0"/>
              <a:t>「</a:t>
            </a:r>
            <a:r>
              <a:rPr lang="ja-JP" altLang="en-US" sz="1600" dirty="0"/>
              <a:t>登録</a:t>
            </a:r>
            <a:r>
              <a:rPr lang="ja-JP" altLang="en-US" dirty="0"/>
              <a:t>」ボタン</a:t>
            </a:r>
            <a:r>
              <a:rPr lang="ja-JP" altLang="en-US" sz="1600" dirty="0"/>
              <a:t>を押下する。</a:t>
            </a:r>
            <a:endParaRPr lang="en-US" altLang="ja-JP" sz="1600" dirty="0"/>
          </a:p>
          <a:p>
            <a:pPr marL="180000" lvl="1" indent="0">
              <a:buNone/>
            </a:pPr>
            <a:endParaRPr lang="en-US" altLang="ja-JP" sz="2000" b="1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sz="1800" b="1" dirty="0">
              <a:solidFill>
                <a:srgbClr val="FF0000"/>
              </a:solidFill>
            </a:endParaRPr>
          </a:p>
          <a:p>
            <a:pPr marL="288000" lvl="2" indent="0" algn="ctr">
              <a:buNone/>
            </a:pPr>
            <a:endParaRPr lang="en-US" altLang="ja-JP" b="1" dirty="0">
              <a:solidFill>
                <a:srgbClr val="FF0000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768170" y="3212970"/>
            <a:ext cx="6923069" cy="1901943"/>
            <a:chOff x="395419" y="2276840"/>
            <a:chExt cx="6923069" cy="1901943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 rotWithShape="1">
            <a:blip r:embed="rId2"/>
            <a:srcRect l="1" t="28464" r="1" b="30008"/>
            <a:stretch/>
          </p:blipFill>
          <p:spPr>
            <a:xfrm>
              <a:off x="395419" y="2276840"/>
              <a:ext cx="6923069" cy="1901943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21" name="正方形/長方形 20"/>
            <p:cNvSpPr/>
            <p:nvPr/>
          </p:nvSpPr>
          <p:spPr bwMode="auto">
            <a:xfrm>
              <a:off x="395420" y="2492870"/>
              <a:ext cx="864120" cy="2880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3" name="正方形/長方形 22"/>
            <p:cNvSpPr/>
            <p:nvPr/>
          </p:nvSpPr>
          <p:spPr bwMode="auto">
            <a:xfrm>
              <a:off x="1652000" y="3766748"/>
              <a:ext cx="288040" cy="1801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3"/>
          <a:srcRect t="-1" r="14433" b="-1633"/>
          <a:stretch/>
        </p:blipFill>
        <p:spPr>
          <a:xfrm>
            <a:off x="2852453" y="3641641"/>
            <a:ext cx="5976830" cy="1803639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正方形/長方形 2"/>
          <p:cNvSpPr/>
          <p:nvPr/>
        </p:nvSpPr>
        <p:spPr bwMode="auto">
          <a:xfrm>
            <a:off x="3184082" y="4036221"/>
            <a:ext cx="1656000" cy="8629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61745"/>
              </p:ext>
            </p:extLst>
          </p:nvPr>
        </p:nvGraphicFramePr>
        <p:xfrm>
          <a:off x="755470" y="5605572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Hostname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User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/>
                        <a:t>Token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(Terraform</a:t>
                      </a:r>
                      <a:r>
                        <a:rPr kumimoji="1" lang="ja-JP" altLang="en-US" sz="1400" dirty="0"/>
                        <a:t>のドメイン名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任意でご入力下さい</a:t>
                      </a:r>
                      <a:r>
                        <a:rPr kumimoji="1" lang="en-US" altLang="ja-JP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28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Organization</a:t>
            </a:r>
            <a:r>
              <a:rPr lang="ja-JP" altLang="en-US" dirty="0"/>
              <a:t>の登録と連携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Organization</a:t>
            </a:r>
            <a:r>
              <a:rPr kumimoji="1" lang="ja-JP" altLang="en-US" b="1" dirty="0" err="1"/>
              <a:t>を登</a:t>
            </a:r>
            <a:r>
              <a:rPr kumimoji="1" lang="ja-JP" altLang="en-US" b="1" dirty="0"/>
              <a:t>録する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Organization</a:t>
            </a:r>
            <a:r>
              <a:rPr lang="ja-JP" altLang="en-US" dirty="0"/>
              <a:t>を作成しましょう。</a:t>
            </a:r>
            <a:endParaRPr lang="en-US" altLang="ja-JP" dirty="0"/>
          </a:p>
          <a:p>
            <a:pPr marL="180000" lvl="1" indent="0">
              <a:buNone/>
            </a:pPr>
            <a:endParaRPr kumimoji="1" lang="en-US" altLang="ja-JP" sz="1600" dirty="0"/>
          </a:p>
          <a:p>
            <a:pPr marL="180000" lvl="1" indent="0">
              <a:buNone/>
            </a:pPr>
            <a:r>
              <a:rPr lang="ja-JP" altLang="en-US" b="1" dirty="0"/>
              <a:t>「</a:t>
            </a:r>
            <a:r>
              <a:rPr lang="en-US" altLang="ja-JP" sz="1600" b="1" dirty="0"/>
              <a:t>Terraform</a:t>
            </a:r>
            <a:r>
              <a:rPr lang="ja-JP" altLang="en-US" sz="1600" b="1" dirty="0"/>
              <a:t>」メニューグループ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&gt;</a:t>
            </a:r>
            <a:r>
              <a:rPr kumimoji="1" lang="ja-JP" altLang="en-US" sz="1600" b="1" dirty="0"/>
              <a:t> 「</a:t>
            </a:r>
            <a:r>
              <a:rPr lang="en-US" altLang="ja-JP" sz="1600" b="1" dirty="0"/>
              <a:t>Organizations</a:t>
            </a:r>
            <a:r>
              <a:rPr lang="ja-JP" altLang="en-US" sz="1600" b="1" dirty="0"/>
              <a:t>管理」メニュー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kumimoji="1" lang="ja-JP" altLang="en-US" sz="1600" dirty="0"/>
              <a:t>「登録」サブメニューの </a:t>
            </a:r>
            <a:r>
              <a:rPr lang="ja-JP" altLang="en-US" dirty="0"/>
              <a:t>「</a:t>
            </a:r>
            <a:r>
              <a:rPr lang="ja-JP" altLang="en-US" sz="1600" dirty="0"/>
              <a:t>登録開始」ボタン 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を押下する。</a:t>
            </a:r>
            <a:endParaRPr lang="en-US" altLang="ja-JP" sz="16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28986"/>
              </p:ext>
            </p:extLst>
          </p:nvPr>
        </p:nvGraphicFramePr>
        <p:xfrm>
          <a:off x="755470" y="5367946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Organization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/>
                        <a:t>Name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Email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/>
                        <a:t>address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任意でご入力下さい</a:t>
                      </a:r>
                      <a:r>
                        <a:rPr kumimoji="1" lang="en-US" altLang="ja-JP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0" y="2977192"/>
            <a:ext cx="6264870" cy="2050419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 bwMode="auto">
          <a:xfrm>
            <a:off x="1691600" y="3429000"/>
            <a:ext cx="1836000" cy="828000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9813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Organizations</a:t>
            </a:r>
            <a:r>
              <a:rPr lang="ja-JP" altLang="en-US" dirty="0"/>
              <a:t>の登録と連携</a:t>
            </a:r>
            <a:r>
              <a:rPr lang="en-US" altLang="ja-JP" dirty="0"/>
              <a:t>(2/2)</a:t>
            </a:r>
            <a:endParaRPr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641078" cy="5616476"/>
          </a:xfrm>
        </p:spPr>
        <p:txBody>
          <a:bodyPr/>
          <a:lstStyle/>
          <a:p>
            <a:r>
              <a:rPr lang="en-US" altLang="ja-JP" sz="1800" b="1" dirty="0"/>
              <a:t>Organization</a:t>
            </a:r>
            <a:r>
              <a:rPr lang="ja-JP" altLang="en-US" sz="1800" b="1" dirty="0"/>
              <a:t>を連携する</a:t>
            </a:r>
            <a:endParaRPr lang="en-US" altLang="ja-JP" sz="1800" b="1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Organization</a:t>
            </a:r>
            <a:r>
              <a:rPr lang="ja-JP" altLang="en-US" dirty="0"/>
              <a:t>管理」メニューで</a:t>
            </a:r>
            <a:r>
              <a:rPr lang="en-US" altLang="ja-JP" dirty="0"/>
              <a:t>Organization</a:t>
            </a:r>
            <a:r>
              <a:rPr lang="ja-JP" altLang="en-US" dirty="0"/>
              <a:t>の項目を作成した後、「連携状態チェック」ボタンを押下することで対象の</a:t>
            </a:r>
            <a:r>
              <a:rPr lang="en-US" altLang="ja-JP" dirty="0"/>
              <a:t>Terraform</a:t>
            </a:r>
            <a:r>
              <a:rPr lang="ja-JP" altLang="en-US" dirty="0"/>
              <a:t>に追加した</a:t>
            </a:r>
            <a:r>
              <a:rPr lang="en-US" altLang="ja-JP" dirty="0"/>
              <a:t>Organization</a:t>
            </a:r>
            <a:r>
              <a:rPr lang="ja-JP" altLang="en-US" dirty="0"/>
              <a:t>があるかどうかをチェックすることができます。</a:t>
            </a:r>
            <a:endParaRPr lang="en-US" altLang="ja-JP" dirty="0"/>
          </a:p>
          <a:p>
            <a:pPr lvl="1"/>
            <a:r>
              <a:rPr lang="ja-JP" altLang="en-US" dirty="0"/>
              <a:t>「登録なし」であれば「登録」ボタンを押下することで対象の</a:t>
            </a:r>
            <a:r>
              <a:rPr lang="en-US" altLang="ja-JP" dirty="0"/>
              <a:t>Terraform</a:t>
            </a:r>
            <a:r>
              <a:rPr lang="ja-JP" altLang="en-US" dirty="0"/>
              <a:t>に</a:t>
            </a:r>
            <a:r>
              <a:rPr lang="en-US" altLang="ja-JP" dirty="0"/>
              <a:t>Organization</a:t>
            </a:r>
            <a:r>
              <a:rPr lang="ja-JP" altLang="en-US" dirty="0"/>
              <a:t>を作成できます。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/>
          <a:srcRect b="19728"/>
          <a:stretch/>
        </p:blipFill>
        <p:spPr>
          <a:xfrm>
            <a:off x="684557" y="2780910"/>
            <a:ext cx="7788315" cy="1559905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r="5335"/>
          <a:stretch/>
        </p:blipFill>
        <p:spPr>
          <a:xfrm>
            <a:off x="2431632" y="4486694"/>
            <a:ext cx="6388958" cy="1709864"/>
          </a:xfrm>
          <a:prstGeom prst="rect">
            <a:avLst/>
          </a:prstGeom>
          <a:ln w="19050">
            <a:solidFill>
              <a:srgbClr val="002B62"/>
            </a:solidFill>
          </a:ln>
        </p:spPr>
      </p:pic>
      <p:sp>
        <p:nvSpPr>
          <p:cNvPr id="6" name="正方形/長方形 5"/>
          <p:cNvSpPr/>
          <p:nvPr/>
        </p:nvSpPr>
        <p:spPr bwMode="auto">
          <a:xfrm>
            <a:off x="7127357" y="3709990"/>
            <a:ext cx="360050" cy="288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285057" y="5460619"/>
            <a:ext cx="4032560" cy="3131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7" name="曲折矢印 6"/>
          <p:cNvSpPr/>
          <p:nvPr/>
        </p:nvSpPr>
        <p:spPr bwMode="auto">
          <a:xfrm rot="10800000" flipH="1">
            <a:off x="1001000" y="4402589"/>
            <a:ext cx="1430632" cy="1553837"/>
          </a:xfrm>
          <a:prstGeom prst="ben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581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latin typeface="+mn-ea"/>
                <a:hlinkClick r:id="rId2" action="ppaction://hlinksldjump"/>
              </a:rPr>
              <a:t>1.</a:t>
            </a:r>
            <a:r>
              <a:rPr lang="ja-JP" altLang="en-US" sz="1400" dirty="0">
                <a:latin typeface="+mn-ea"/>
                <a:hlinkClick r:id="rId2" action="ppaction://hlinksldjump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3" action="ppaction://hlinksldjump"/>
              </a:rPr>
              <a:t>1.1</a:t>
            </a:r>
            <a:r>
              <a:rPr lang="ja-JP" altLang="en-US" sz="1400" dirty="0">
                <a:latin typeface="+mn-ea"/>
                <a:hlinkClick r:id="rId3" action="ppaction://hlinksldjump"/>
              </a:rPr>
              <a:t>　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4" action="ppaction://hlinksldjump"/>
              </a:rPr>
              <a:t>1.2</a:t>
            </a:r>
            <a:r>
              <a:rPr lang="ja-JP" altLang="en-US" sz="1400" dirty="0">
                <a:latin typeface="+mn-ea"/>
                <a:hlinkClick r:id="rId4" action="ppaction://hlinksldjump"/>
              </a:rPr>
              <a:t>　作業環境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  <a:hlinkClick r:id="rId5" action="ppaction://hlinksldjump"/>
              </a:rPr>
              <a:t>2.</a:t>
            </a:r>
            <a:r>
              <a:rPr lang="ja-JP" altLang="en-US" sz="1400" dirty="0">
                <a:latin typeface="+mn-ea"/>
                <a:hlinkClick r:id="rId5" action="ppaction://hlinksldjump"/>
              </a:rPr>
              <a:t>　実習　</a:t>
            </a:r>
            <a:r>
              <a:rPr lang="en-US" altLang="ja-JP" sz="1400" dirty="0">
                <a:latin typeface="+mn-ea"/>
                <a:hlinkClick r:id="rId5" action="ppaction://hlinksldjump"/>
              </a:rPr>
              <a:t>Terraform Driver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6" action="ppaction://hlinksldjump"/>
              </a:rPr>
              <a:t>2.1</a:t>
            </a:r>
            <a:r>
              <a:rPr lang="ja-JP" altLang="en-US" sz="1400" dirty="0">
                <a:latin typeface="+mn-ea"/>
                <a:hlinkClick r:id="rId6" action="ppaction://hlinksldjump"/>
              </a:rPr>
              <a:t>　シナリオ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7" action="ppaction://hlinksldjump"/>
              </a:rPr>
              <a:t>2.2</a:t>
            </a:r>
            <a:r>
              <a:rPr lang="ja-JP" altLang="en-US" sz="1400" dirty="0">
                <a:latin typeface="+mn-ea"/>
                <a:hlinkClick r:id="rId7" action="ppaction://hlinksldjump"/>
              </a:rPr>
              <a:t>　事前準備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  <a:hlinkClick r:id="rId8" action="ppaction://hlinksldjump"/>
              </a:rPr>
              <a:t>3.</a:t>
            </a:r>
            <a:r>
              <a:rPr lang="ja-JP" altLang="en-US" sz="1400" dirty="0">
                <a:latin typeface="+mn-ea"/>
                <a:hlinkClick r:id="rId8" action="ppaction://hlinksldjump"/>
              </a:rPr>
              <a:t>　仕込み編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9" action="ppaction://hlinksldjump"/>
              </a:rPr>
              <a:t>3.1</a:t>
            </a:r>
            <a:r>
              <a:rPr lang="ja-JP" altLang="en-US" sz="1400" dirty="0">
                <a:latin typeface="+mn-ea"/>
                <a:hlinkClick r:id="rId9" action="ppaction://hlinksldjump"/>
              </a:rPr>
              <a:t>　インターフェース情報の登録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0" action="ppaction://hlinksldjump"/>
              </a:rPr>
              <a:t>3.2</a:t>
            </a:r>
            <a:r>
              <a:rPr lang="ja-JP" altLang="en-US" sz="1400" dirty="0">
                <a:latin typeface="+mn-ea"/>
                <a:hlinkClick r:id="rId10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10" action="ppaction://hlinksldjump"/>
              </a:rPr>
              <a:t>Organization</a:t>
            </a:r>
            <a:r>
              <a:rPr lang="ja-JP" altLang="en-US" sz="1400" dirty="0">
                <a:latin typeface="+mn-ea"/>
                <a:hlinkClick r:id="rId10" action="ppaction://hlinksldjump"/>
              </a:rPr>
              <a:t>の登録と連携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1" action="ppaction://hlinksldjump"/>
              </a:rPr>
              <a:t>3.3</a:t>
            </a:r>
            <a:r>
              <a:rPr lang="ja-JP" altLang="en-US" sz="1400" dirty="0">
                <a:latin typeface="+mn-ea"/>
                <a:hlinkClick r:id="rId11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11" action="ppaction://hlinksldjump"/>
              </a:rPr>
              <a:t>Workspace</a:t>
            </a:r>
            <a:r>
              <a:rPr lang="ja-JP" altLang="en-US" sz="1400" dirty="0">
                <a:latin typeface="+mn-ea"/>
                <a:hlinkClick r:id="rId11" action="ppaction://hlinksldjump"/>
              </a:rPr>
              <a:t>の登録と連携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2" action="ppaction://hlinksldjump"/>
              </a:rPr>
              <a:t>3.4</a:t>
            </a:r>
            <a:r>
              <a:rPr lang="ja-JP" altLang="en-US" sz="1400" dirty="0">
                <a:latin typeface="+mn-ea"/>
                <a:hlinkClick r:id="rId12" action="ppaction://hlinksldjump"/>
              </a:rPr>
              <a:t>　作業パターン</a:t>
            </a:r>
            <a:r>
              <a:rPr lang="en-US" altLang="ja-JP" sz="1400" dirty="0">
                <a:latin typeface="+mn-ea"/>
                <a:hlinkClick r:id="rId12" action="ppaction://hlinksldjump"/>
              </a:rPr>
              <a:t>(Movement)</a:t>
            </a:r>
            <a:r>
              <a:rPr lang="ja-JP" altLang="en-US" sz="1400" dirty="0">
                <a:latin typeface="+mn-ea"/>
                <a:hlinkClick r:id="rId12" action="ppaction://hlinksldjump"/>
              </a:rPr>
              <a:t>の登録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3" action="ppaction://hlinksldjump"/>
              </a:rPr>
              <a:t>3.5</a:t>
            </a:r>
            <a:r>
              <a:rPr lang="ja-JP" altLang="en-US" sz="1400" dirty="0">
                <a:latin typeface="+mn-ea"/>
                <a:hlinkClick r:id="rId13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13" action="ppaction://hlinksldjump"/>
              </a:rPr>
              <a:t>Module</a:t>
            </a:r>
            <a:r>
              <a:rPr lang="ja-JP" altLang="en-US" sz="1400" dirty="0">
                <a:latin typeface="+mn-ea"/>
                <a:hlinkClick r:id="rId13" action="ppaction://hlinksldjump"/>
              </a:rPr>
              <a:t>素材の登録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4" action="ppaction://hlinksldjump"/>
              </a:rPr>
              <a:t>3.6</a:t>
            </a:r>
            <a:r>
              <a:rPr lang="ja-JP" altLang="en-US" sz="1400" dirty="0">
                <a:latin typeface="+mn-ea"/>
                <a:hlinkClick r:id="rId14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14" action="ppaction://hlinksldjump"/>
              </a:rPr>
              <a:t>Policy</a:t>
            </a:r>
            <a:r>
              <a:rPr lang="ja-JP" altLang="en-US" sz="1400" dirty="0">
                <a:latin typeface="+mn-ea"/>
                <a:hlinkClick r:id="rId14" action="ppaction://hlinksldjump"/>
              </a:rPr>
              <a:t>素材の登録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5" action="ppaction://hlinksldjump"/>
              </a:rPr>
              <a:t>3.7</a:t>
            </a:r>
            <a:r>
              <a:rPr lang="ja-JP" altLang="en-US" sz="1400" dirty="0">
                <a:latin typeface="+mn-ea"/>
                <a:hlinkClick r:id="rId15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15" action="ppaction://hlinksldjump"/>
              </a:rPr>
              <a:t>Policy Set</a:t>
            </a:r>
            <a:r>
              <a:rPr lang="ja-JP" altLang="en-US" sz="1400" dirty="0">
                <a:latin typeface="+mn-ea"/>
                <a:hlinkClick r:id="rId15" action="ppaction://hlinksldjump"/>
              </a:rPr>
              <a:t>の登録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6" action="ppaction://hlinksldjump"/>
              </a:rPr>
              <a:t>3.8</a:t>
            </a:r>
            <a:r>
              <a:rPr lang="ja-JP" altLang="en-US" sz="1400" dirty="0">
                <a:latin typeface="+mn-ea"/>
                <a:hlinkClick r:id="rId16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16" action="ppaction://hlinksldjump"/>
              </a:rPr>
              <a:t>Policy Set</a:t>
            </a:r>
            <a:r>
              <a:rPr lang="ja-JP" altLang="en-US" sz="1400" dirty="0">
                <a:latin typeface="+mn-ea"/>
                <a:hlinkClick r:id="rId16" action="ppaction://hlinksldjump"/>
              </a:rPr>
              <a:t>と</a:t>
            </a:r>
            <a:r>
              <a:rPr lang="en-US" altLang="ja-JP" sz="1400" dirty="0">
                <a:latin typeface="+mn-ea"/>
                <a:hlinkClick r:id="rId16" action="ppaction://hlinksldjump"/>
              </a:rPr>
              <a:t>Policy</a:t>
            </a:r>
            <a:r>
              <a:rPr lang="ja-JP" altLang="en-US" sz="1400" dirty="0">
                <a:latin typeface="+mn-ea"/>
                <a:hlinkClick r:id="rId16" action="ppaction://hlinksldjump"/>
              </a:rPr>
              <a:t>の紐付け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7" action="ppaction://hlinksldjump"/>
              </a:rPr>
              <a:t>3.9</a:t>
            </a:r>
            <a:r>
              <a:rPr lang="ja-JP" altLang="en-US" sz="1400" dirty="0">
                <a:latin typeface="+mn-ea"/>
                <a:hlinkClick r:id="rId17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17" action="ppaction://hlinksldjump"/>
              </a:rPr>
              <a:t>Policy Set</a:t>
            </a:r>
            <a:r>
              <a:rPr lang="ja-JP" altLang="en-US" sz="1400" dirty="0">
                <a:latin typeface="+mn-ea"/>
                <a:hlinkClick r:id="rId17" action="ppaction://hlinksldjump"/>
              </a:rPr>
              <a:t>と</a:t>
            </a:r>
            <a:r>
              <a:rPr lang="en-US" altLang="ja-JP" sz="1400" dirty="0">
                <a:latin typeface="+mn-ea"/>
                <a:hlinkClick r:id="rId17" action="ppaction://hlinksldjump"/>
              </a:rPr>
              <a:t>Workspace</a:t>
            </a:r>
            <a:r>
              <a:rPr lang="ja-JP" altLang="en-US" sz="1400" dirty="0">
                <a:latin typeface="+mn-ea"/>
                <a:hlinkClick r:id="rId17" action="ppaction://hlinksldjump"/>
              </a:rPr>
              <a:t>の紐付け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  <a:hlinkClick r:id="rId18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18" action="ppaction://hlinksldjump"/>
              </a:rPr>
              <a:t>3.10</a:t>
            </a:r>
            <a:r>
              <a:rPr lang="ja-JP" altLang="en-US" sz="1400" dirty="0">
                <a:latin typeface="+mn-ea"/>
                <a:hlinkClick r:id="rId18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18" action="ppaction://hlinksldjump"/>
              </a:rPr>
              <a:t>Movement</a:t>
            </a:r>
            <a:r>
              <a:rPr lang="ja-JP" altLang="en-US" sz="1400" dirty="0">
                <a:latin typeface="+mn-ea"/>
                <a:hlinkClick r:id="rId18" action="ppaction://hlinksldjump"/>
              </a:rPr>
              <a:t>に</a:t>
            </a:r>
            <a:r>
              <a:rPr lang="en-US" altLang="ja-JP" sz="1400" dirty="0">
                <a:latin typeface="+mn-ea"/>
                <a:hlinkClick r:id="rId18" action="ppaction://hlinksldjump"/>
              </a:rPr>
              <a:t>Module</a:t>
            </a:r>
            <a:r>
              <a:rPr lang="ja-JP" altLang="en-US" sz="1400" dirty="0">
                <a:latin typeface="+mn-ea"/>
                <a:hlinkClick r:id="rId18" action="ppaction://hlinksldjump"/>
              </a:rPr>
              <a:t>素材を指定</a:t>
            </a:r>
            <a:r>
              <a:rPr lang="ja-JP" altLang="en-US" sz="1400" dirty="0">
                <a:latin typeface="+mn-ea"/>
              </a:rPr>
              <a:t>　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9480" y="557787"/>
            <a:ext cx="74890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+mn-ea"/>
                <a:hlinkClick r:id="rId14" action="ppaction://hlinksldjump"/>
              </a:rPr>
              <a:t>4.</a:t>
            </a:r>
            <a:r>
              <a:rPr lang="ja-JP" altLang="en-US" sz="1400" dirty="0">
                <a:latin typeface="+mn-ea"/>
                <a:hlinkClick r:id="rId14" action="ppaction://hlinksldjump"/>
              </a:rPr>
              <a:t>　実行編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5" action="ppaction://hlinksldjump"/>
              </a:rPr>
              <a:t>4.1 </a:t>
            </a:r>
            <a:r>
              <a:rPr lang="ja-JP" altLang="en-US" sz="1400" dirty="0">
                <a:latin typeface="+mn-ea"/>
                <a:hlinkClick r:id="rId15" action="ppaction://hlinksldjump"/>
              </a:rPr>
              <a:t>オペレーションの登録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6" action="ppaction://hlinksldjump"/>
              </a:rPr>
              <a:t>4.2</a:t>
            </a:r>
            <a:r>
              <a:rPr lang="ja-JP" altLang="en-US" sz="1400" dirty="0">
                <a:latin typeface="+mn-ea"/>
                <a:hlinkClick r:id="rId16" action="ppaction://hlinksldjump"/>
              </a:rPr>
              <a:t>　変数値の設定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9" action="ppaction://hlinksldjump"/>
              </a:rPr>
              <a:t>4.3</a:t>
            </a:r>
            <a:r>
              <a:rPr lang="ja-JP" altLang="en-US" sz="1400" dirty="0">
                <a:latin typeface="+mn-ea"/>
                <a:hlinkClick r:id="rId19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19" action="ppaction://hlinksldjump"/>
              </a:rPr>
              <a:t>Plan</a:t>
            </a:r>
            <a:r>
              <a:rPr lang="ja-JP" altLang="en-US" sz="1400" dirty="0">
                <a:latin typeface="+mn-ea"/>
                <a:hlinkClick r:id="rId19" action="ppaction://hlinksldjump"/>
              </a:rPr>
              <a:t>を確認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0" action="ppaction://hlinksldjump"/>
              </a:rPr>
              <a:t>4.4</a:t>
            </a:r>
            <a:r>
              <a:rPr lang="ja-JP" altLang="en-US" sz="1400" dirty="0">
                <a:latin typeface="+mn-ea"/>
                <a:hlinkClick r:id="rId20" action="ppaction://hlinksldjump"/>
              </a:rPr>
              <a:t>　</a:t>
            </a:r>
            <a:r>
              <a:rPr lang="en-US" altLang="ja-JP" sz="1400" dirty="0" err="1">
                <a:latin typeface="+mn-ea"/>
                <a:hlinkClick r:id="rId20" action="ppaction://hlinksldjump"/>
              </a:rPr>
              <a:t>PolicyCheck</a:t>
            </a:r>
            <a:r>
              <a:rPr lang="ja-JP" altLang="en-US" sz="1400" dirty="0">
                <a:latin typeface="+mn-ea"/>
                <a:hlinkClick r:id="rId20" action="ppaction://hlinksldjump"/>
              </a:rPr>
              <a:t>ログを確認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1" action="ppaction://hlinksldjump"/>
              </a:rPr>
              <a:t>4.5</a:t>
            </a:r>
            <a:r>
              <a:rPr lang="ja-JP" altLang="en-US" sz="1400" dirty="0">
                <a:latin typeface="+mn-ea"/>
                <a:hlinkClick r:id="rId21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21" action="ppaction://hlinksldjump"/>
              </a:rPr>
              <a:t>VM</a:t>
            </a:r>
            <a:r>
              <a:rPr lang="ja-JP" altLang="en-US" sz="1400" dirty="0">
                <a:latin typeface="+mn-ea"/>
                <a:hlinkClick r:id="rId21" action="ppaction://hlinksldjump"/>
              </a:rPr>
              <a:t>のサイズを変更して再度確認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2" action="ppaction://hlinksldjump"/>
              </a:rPr>
              <a:t>4.6</a:t>
            </a:r>
            <a:r>
              <a:rPr lang="ja-JP" altLang="en-US" sz="1400" dirty="0">
                <a:latin typeface="+mn-ea"/>
                <a:hlinkClick r:id="rId22" action="ppaction://hlinksldjump"/>
              </a:rPr>
              <a:t>　再度</a:t>
            </a:r>
            <a:r>
              <a:rPr lang="en-US" altLang="ja-JP" sz="1400" dirty="0" err="1">
                <a:latin typeface="+mn-ea"/>
                <a:hlinkClick r:id="rId22" action="ppaction://hlinksldjump"/>
              </a:rPr>
              <a:t>PolicyCheck</a:t>
            </a:r>
            <a:r>
              <a:rPr lang="ja-JP" altLang="en-US" sz="1400" dirty="0">
                <a:latin typeface="+mn-ea"/>
                <a:hlinkClick r:id="rId22" action="ppaction://hlinksldjump"/>
              </a:rPr>
              <a:t>ログを確認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3" action="ppaction://hlinksldjump"/>
              </a:rPr>
              <a:t>4.7</a:t>
            </a:r>
            <a:r>
              <a:rPr lang="ja-JP" altLang="en-US" sz="1400" dirty="0">
                <a:latin typeface="+mn-ea"/>
                <a:hlinkClick r:id="rId23" action="ppaction://hlinksldjump"/>
              </a:rPr>
              <a:t>　作業実行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zh-TW" sz="1400" dirty="0">
                <a:latin typeface="+mn-ea"/>
                <a:hlinkClick r:id="rId24" action="ppaction://hlinksldjump"/>
              </a:rPr>
              <a:t>4.8</a:t>
            </a:r>
            <a:r>
              <a:rPr lang="zh-TW" altLang="en-US" sz="1400" dirty="0">
                <a:latin typeface="+mn-ea"/>
                <a:hlinkClick r:id="rId24" action="ppaction://hlinksldjump"/>
              </a:rPr>
              <a:t>　実行状態確認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5" action="ppaction://hlinksldjump"/>
              </a:rPr>
              <a:t>4.9</a:t>
            </a:r>
            <a:r>
              <a:rPr lang="ja-JP" altLang="en-US" sz="1400" dirty="0">
                <a:latin typeface="+mn-ea"/>
                <a:hlinkClick r:id="rId25" action="ppaction://hlinksldjump"/>
              </a:rPr>
              <a:t>　数値を変更して再度実行</a:t>
            </a:r>
            <a:endParaRPr lang="en-US" altLang="ja-JP" sz="1400" dirty="0">
              <a:latin typeface="+mn-ea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1953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77" y="2988036"/>
            <a:ext cx="4265483" cy="18811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Workspace</a:t>
            </a:r>
            <a:r>
              <a:rPr lang="ja-JP" altLang="en-US" dirty="0"/>
              <a:t>の登録と連携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Workspace</a:t>
            </a:r>
            <a:r>
              <a:rPr kumimoji="1" lang="ja-JP" altLang="en-US" b="1" dirty="0" err="1"/>
              <a:t>を登</a:t>
            </a:r>
            <a:r>
              <a:rPr kumimoji="1" lang="ja-JP" altLang="en-US" b="1" dirty="0"/>
              <a:t>録する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Workspace</a:t>
            </a:r>
            <a:r>
              <a:rPr lang="ja-JP" altLang="en-US" dirty="0"/>
              <a:t>を作成しましょう。</a:t>
            </a:r>
            <a:endParaRPr lang="en-US" altLang="ja-JP" dirty="0"/>
          </a:p>
          <a:p>
            <a:pPr marL="180000" lvl="1" indent="0">
              <a:buNone/>
            </a:pPr>
            <a:endParaRPr kumimoji="1" lang="en-US" altLang="ja-JP" sz="1600" dirty="0"/>
          </a:p>
          <a:p>
            <a:pPr marL="180000" lvl="1" indent="0">
              <a:buNone/>
            </a:pPr>
            <a:r>
              <a:rPr lang="ja-JP" altLang="en-US" b="1" dirty="0"/>
              <a:t>「</a:t>
            </a:r>
            <a:r>
              <a:rPr lang="en-US" altLang="ja-JP" sz="1600" b="1" dirty="0"/>
              <a:t>Terraform</a:t>
            </a:r>
            <a:r>
              <a:rPr lang="ja-JP" altLang="en-US" sz="1600" b="1" dirty="0"/>
              <a:t>」メニューグループ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&gt;</a:t>
            </a:r>
            <a:r>
              <a:rPr kumimoji="1" lang="ja-JP" altLang="en-US" sz="1600" b="1" dirty="0"/>
              <a:t> 「</a:t>
            </a:r>
            <a:r>
              <a:rPr lang="en-US" altLang="ja-JP" sz="1600" b="1" dirty="0"/>
              <a:t>Workspaces</a:t>
            </a:r>
            <a:r>
              <a:rPr lang="ja-JP" altLang="en-US" sz="1600" b="1" dirty="0"/>
              <a:t>管理」メニュー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kumimoji="1" lang="ja-JP" altLang="en-US" sz="1600" dirty="0"/>
              <a:t>「登録」サブメニューの </a:t>
            </a:r>
            <a:r>
              <a:rPr lang="ja-JP" altLang="en-US" dirty="0"/>
              <a:t>「</a:t>
            </a:r>
            <a:r>
              <a:rPr lang="ja-JP" altLang="en-US" sz="1600" dirty="0"/>
              <a:t>登録開始」ボタン 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</a:t>
            </a:r>
            <a:r>
              <a:rPr lang="ja-JP" altLang="en-US" dirty="0"/>
              <a:t>「</a:t>
            </a:r>
            <a:r>
              <a:rPr lang="ja-JP" altLang="en-US" sz="1600" dirty="0"/>
              <a:t>登録</a:t>
            </a:r>
            <a:r>
              <a:rPr lang="ja-JP" altLang="en-US" dirty="0"/>
              <a:t>」ボタン</a:t>
            </a:r>
            <a:r>
              <a:rPr lang="ja-JP" altLang="en-US" sz="1600" dirty="0"/>
              <a:t>を押下する。</a:t>
            </a:r>
            <a:endParaRPr lang="en-US" altLang="ja-JP" sz="16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547580" y="3362857"/>
            <a:ext cx="1944270" cy="792110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54750"/>
              </p:ext>
            </p:extLst>
          </p:nvPr>
        </p:nvGraphicFramePr>
        <p:xfrm>
          <a:off x="852330" y="5107738"/>
          <a:ext cx="6096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801203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0602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Organization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Workspace</a:t>
                      </a:r>
                      <a:r>
                        <a:rPr kumimoji="1" lang="ja-JP" altLang="en-US" sz="1400" baseline="0" dirty="0"/>
                        <a:t> </a:t>
                      </a:r>
                      <a:r>
                        <a:rPr kumimoji="1" lang="en-US" altLang="ja-JP" sz="1400" baseline="0" dirty="0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1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ITA-demo-AWS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5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ITA-demo-Azure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7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705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Workspace</a:t>
            </a:r>
            <a:r>
              <a:rPr lang="ja-JP" altLang="en-US" dirty="0"/>
              <a:t>の登録と連携</a:t>
            </a:r>
            <a:r>
              <a:rPr lang="en-US" altLang="ja-JP" dirty="0"/>
              <a:t>(2/2)</a:t>
            </a:r>
            <a:endParaRPr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569068" cy="5616476"/>
          </a:xfrm>
        </p:spPr>
        <p:txBody>
          <a:bodyPr/>
          <a:lstStyle/>
          <a:p>
            <a:r>
              <a:rPr lang="en-US" altLang="ja-JP" sz="1800" b="1" dirty="0"/>
              <a:t>Workspace</a:t>
            </a:r>
            <a:r>
              <a:rPr lang="ja-JP" altLang="en-US" sz="1800" b="1" dirty="0"/>
              <a:t>を連携する</a:t>
            </a:r>
            <a:endParaRPr lang="en-US" altLang="ja-JP" sz="1800" b="1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Workspaces</a:t>
            </a:r>
            <a:r>
              <a:rPr lang="ja-JP" altLang="en-US" dirty="0"/>
              <a:t>管理」メニューで</a:t>
            </a:r>
            <a:r>
              <a:rPr lang="en-US" altLang="ja-JP" dirty="0"/>
              <a:t>Workspace</a:t>
            </a:r>
            <a:r>
              <a:rPr lang="ja-JP" altLang="en-US" dirty="0"/>
              <a:t>の項目を作成した後「連携状態チェック」ボタンを押下することで、対象の</a:t>
            </a:r>
            <a:r>
              <a:rPr lang="en-US" altLang="ja-JP" dirty="0"/>
              <a:t>Terraform</a:t>
            </a:r>
            <a:r>
              <a:rPr lang="ja-JP" altLang="en-US" dirty="0"/>
              <a:t>に追加した</a:t>
            </a:r>
            <a:r>
              <a:rPr lang="en-US" altLang="ja-JP" dirty="0"/>
              <a:t>Workspace</a:t>
            </a:r>
            <a:r>
              <a:rPr lang="ja-JP" altLang="en-US" dirty="0"/>
              <a:t>があるかどうかをチェックすることができます。</a:t>
            </a:r>
            <a:endParaRPr lang="en-US" altLang="ja-JP" dirty="0"/>
          </a:p>
          <a:p>
            <a:pPr lvl="1"/>
            <a:r>
              <a:rPr lang="ja-JP" altLang="en-US" dirty="0"/>
              <a:t>「登録なし」であれば「登録」ボタンを押下することで、対象の</a:t>
            </a:r>
            <a:r>
              <a:rPr lang="en-US" altLang="ja-JP" dirty="0"/>
              <a:t>Terraform</a:t>
            </a:r>
            <a:r>
              <a:rPr lang="ja-JP" altLang="en-US" dirty="0"/>
              <a:t>に</a:t>
            </a:r>
            <a:r>
              <a:rPr lang="en-US" altLang="ja-JP" dirty="0"/>
              <a:t>Workspace</a:t>
            </a:r>
            <a:r>
              <a:rPr lang="ja-JP" altLang="en-US" dirty="0"/>
              <a:t>を作成できます。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sz="1200" b="1" dirty="0">
                <a:solidFill>
                  <a:srgbClr val="FF0000"/>
                </a:solidFill>
              </a:rPr>
              <a:t>※Workspace</a:t>
            </a:r>
            <a:r>
              <a:rPr lang="ja-JP" altLang="en-US" sz="1200" b="1" dirty="0">
                <a:solidFill>
                  <a:srgbClr val="FF0000"/>
                </a:solidFill>
              </a:rPr>
              <a:t>は</a:t>
            </a:r>
            <a:r>
              <a:rPr lang="en-US" altLang="ja-JP" sz="1200" b="1" dirty="0">
                <a:solidFill>
                  <a:srgbClr val="FF0000"/>
                </a:solidFill>
              </a:rPr>
              <a:t>Organization</a:t>
            </a:r>
            <a:r>
              <a:rPr lang="ja-JP" altLang="en-US" sz="1200" b="1" dirty="0">
                <a:solidFill>
                  <a:srgbClr val="FF0000"/>
                </a:solidFill>
              </a:rPr>
              <a:t>上に作成されるため、必ず先に</a:t>
            </a:r>
            <a:r>
              <a:rPr lang="en-US" altLang="ja-JP" sz="1200" b="1" dirty="0">
                <a:solidFill>
                  <a:srgbClr val="FF0000"/>
                </a:solidFill>
              </a:rPr>
              <a:t>Organization</a:t>
            </a:r>
            <a:r>
              <a:rPr lang="ja-JP" altLang="en-US" sz="1200" b="1" dirty="0">
                <a:solidFill>
                  <a:srgbClr val="FF0000"/>
                </a:solidFill>
              </a:rPr>
              <a:t>を対象の</a:t>
            </a:r>
            <a:r>
              <a:rPr lang="en-US" altLang="ja-JP" sz="1200" b="1" dirty="0">
                <a:solidFill>
                  <a:srgbClr val="FF0000"/>
                </a:solidFill>
              </a:rPr>
              <a:t>Terraform</a:t>
            </a:r>
            <a:r>
              <a:rPr lang="ja-JP" altLang="en-US" sz="1200" b="1" dirty="0">
                <a:solidFill>
                  <a:srgbClr val="FF0000"/>
                </a:solidFill>
              </a:rPr>
              <a:t>に作成しておく必要があります</a:t>
            </a:r>
            <a:endParaRPr lang="en-US" altLang="ja-JP" sz="1200" b="1" dirty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b="22825"/>
          <a:stretch/>
        </p:blipFill>
        <p:spPr>
          <a:xfrm>
            <a:off x="867341" y="3336860"/>
            <a:ext cx="5887985" cy="132500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051" y="4786454"/>
            <a:ext cx="6302529" cy="1378926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6" name="正方形/長方形 5"/>
          <p:cNvSpPr/>
          <p:nvPr/>
        </p:nvSpPr>
        <p:spPr bwMode="auto">
          <a:xfrm>
            <a:off x="5724160" y="4126502"/>
            <a:ext cx="259417" cy="2166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2578746" y="5713363"/>
            <a:ext cx="5832810" cy="44608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7" name="曲折矢印 6"/>
          <p:cNvSpPr/>
          <p:nvPr/>
        </p:nvSpPr>
        <p:spPr bwMode="auto">
          <a:xfrm rot="10800000" flipH="1">
            <a:off x="1156402" y="4750125"/>
            <a:ext cx="1278323" cy="1372996"/>
          </a:xfrm>
          <a:prstGeom prst="ben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8968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0" y="2852920"/>
            <a:ext cx="5179293" cy="19659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dirty="0"/>
              <a:t>3.4</a:t>
            </a:r>
            <a:r>
              <a:rPr lang="ja-JP" altLang="en-US" dirty="0"/>
              <a:t>　作業パターン</a:t>
            </a:r>
            <a:r>
              <a:rPr lang="en-US" altLang="ja-JP" dirty="0"/>
              <a:t>(Movement)</a:t>
            </a:r>
            <a:r>
              <a:rPr lang="ja-JP" altLang="en-US" dirty="0"/>
              <a:t>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Movement</a:t>
            </a:r>
            <a:r>
              <a:rPr kumimoji="1" lang="ja-JP" altLang="en-US" b="1" dirty="0"/>
              <a:t>を作成する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先の</a:t>
            </a:r>
            <a:r>
              <a:rPr lang="en-US" altLang="ja-JP" dirty="0"/>
              <a:t>playbook</a:t>
            </a:r>
            <a:r>
              <a:rPr lang="ja-JP" altLang="en-US" dirty="0"/>
              <a:t>を関連付ける</a:t>
            </a:r>
            <a:r>
              <a:rPr lang="en-US" altLang="ja-JP" dirty="0"/>
              <a:t>Movement</a:t>
            </a:r>
            <a:r>
              <a:rPr lang="ja-JP" altLang="en-US" dirty="0" err="1"/>
              <a:t>を登</a:t>
            </a:r>
            <a:r>
              <a:rPr lang="ja-JP" altLang="en-US" dirty="0"/>
              <a:t>録しましょう。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ja-JP" altLang="en-US" b="1" dirty="0"/>
              <a:t>「</a:t>
            </a:r>
            <a:r>
              <a:rPr lang="en-US" altLang="ja-JP" b="1" dirty="0"/>
              <a:t>Terraform</a:t>
            </a:r>
            <a:r>
              <a:rPr lang="ja-JP" altLang="en-US" b="1" dirty="0"/>
              <a:t>」メニューグループ</a:t>
            </a:r>
            <a:r>
              <a:rPr lang="en-US" altLang="ja-JP" b="1" dirty="0"/>
              <a:t> &gt;</a:t>
            </a:r>
            <a:r>
              <a:rPr lang="ja-JP" altLang="en-US" b="1" dirty="0"/>
              <a:t>「</a:t>
            </a:r>
            <a:r>
              <a:rPr lang="en-US" altLang="ja-JP" b="1" dirty="0"/>
              <a:t>Movement</a:t>
            </a:r>
            <a:r>
              <a:rPr lang="ja-JP" altLang="en-US" b="1" dirty="0"/>
              <a:t>一覧」メニュー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kumimoji="1" lang="ja-JP" altLang="en-US" sz="1600" dirty="0"/>
              <a:t>「登録」サブメニューの「登録開始」ボタンを押下する。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z="1600" dirty="0"/>
              <a:t>各項目で下表のように選択または入力し</a:t>
            </a:r>
            <a:r>
              <a:rPr lang="ja-JP" altLang="en-US" dirty="0"/>
              <a:t>「</a:t>
            </a:r>
            <a:r>
              <a:rPr lang="ja-JP" altLang="en-US" sz="1600" dirty="0"/>
              <a:t>登録</a:t>
            </a:r>
            <a:r>
              <a:rPr lang="ja-JP" altLang="en-US" dirty="0"/>
              <a:t>」ボタン</a:t>
            </a:r>
            <a:r>
              <a:rPr lang="ja-JP" altLang="en-US" sz="1600" dirty="0"/>
              <a:t>を押下する。</a:t>
            </a:r>
            <a:endParaRPr kumimoji="1" lang="en-US" altLang="ja-JP" sz="1600" dirty="0"/>
          </a:p>
          <a:p>
            <a:pPr marL="0" indent="0">
              <a:buNone/>
            </a:pPr>
            <a:endParaRPr kumimoji="1" lang="en-US" altLang="ja-JP" sz="1600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83227"/>
              </p:ext>
            </p:extLst>
          </p:nvPr>
        </p:nvGraphicFramePr>
        <p:xfrm>
          <a:off x="755470" y="4988128"/>
          <a:ext cx="5256608" cy="11662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46098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710510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Movement</a:t>
                      </a:r>
                      <a:r>
                        <a:rPr kumimoji="1" lang="ja-JP" altLang="en-US" sz="1400" dirty="0"/>
                        <a:t>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Terraform</a:t>
                      </a:r>
                      <a:r>
                        <a:rPr kumimoji="1" lang="ja-JP" altLang="en-US" sz="1400" dirty="0"/>
                        <a:t>利用情報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 err="1"/>
                        <a:t>Organization:Workspace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VM</a:t>
                      </a:r>
                      <a:r>
                        <a:rPr kumimoji="1" lang="ja-JP" altLang="en-US" sz="1400" dirty="0"/>
                        <a:t>作成</a:t>
                      </a:r>
                      <a:r>
                        <a:rPr kumimoji="1" lang="en-US" altLang="ja-JP" sz="1400" dirty="0"/>
                        <a:t>(AWS)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ITA-demo-AWS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VM</a:t>
                      </a:r>
                      <a:r>
                        <a:rPr kumimoji="1" lang="ja-JP" altLang="en-US" sz="1400" dirty="0"/>
                        <a:t>作成</a:t>
                      </a:r>
                      <a:r>
                        <a:rPr kumimoji="1" lang="en-US" altLang="ja-JP" sz="1400" dirty="0"/>
                        <a:t>(Azure)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ITA-demo-Azure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1403438" y="3259888"/>
            <a:ext cx="3168440" cy="864120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3565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/>
              <a:t>Module</a:t>
            </a:r>
            <a:r>
              <a:rPr lang="ja-JP" altLang="en-US" dirty="0"/>
              <a:t>素材の登録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1078" cy="5616476"/>
          </a:xfrm>
        </p:spPr>
        <p:txBody>
          <a:bodyPr>
            <a:normAutofit/>
          </a:bodyPr>
          <a:lstStyle/>
          <a:p>
            <a:r>
              <a:rPr lang="en-US" altLang="ja-JP" b="1" dirty="0"/>
              <a:t>Module</a:t>
            </a:r>
            <a:r>
              <a:rPr lang="ja-JP" altLang="en-US" b="1" dirty="0" err="1"/>
              <a:t>を登</a:t>
            </a:r>
            <a:r>
              <a:rPr lang="ja-JP" altLang="en-US" b="1" dirty="0"/>
              <a:t>録する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作成した</a:t>
            </a:r>
            <a:r>
              <a:rPr lang="en-US" altLang="ja-JP" dirty="0"/>
              <a:t>Module</a:t>
            </a:r>
            <a:r>
              <a:rPr lang="ja-JP" altLang="en-US" dirty="0"/>
              <a:t>を</a:t>
            </a:r>
            <a:r>
              <a:rPr lang="en-US" altLang="ja-JP" dirty="0"/>
              <a:t>ITA</a:t>
            </a:r>
            <a:r>
              <a:rPr lang="ja-JP" altLang="en-US" dirty="0" err="1"/>
              <a:t>に登</a:t>
            </a:r>
            <a:r>
              <a:rPr lang="ja-JP" altLang="en-US" dirty="0"/>
              <a:t>録しましょう。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1600" dirty="0"/>
          </a:p>
          <a:p>
            <a:pPr marL="180000" lvl="1" indent="0">
              <a:buNone/>
            </a:pPr>
            <a:r>
              <a:rPr lang="ja-JP" altLang="en-US" b="1" dirty="0"/>
              <a:t>「</a:t>
            </a:r>
            <a:r>
              <a:rPr lang="en-US" altLang="ja-JP" sz="1600" b="1" dirty="0"/>
              <a:t>Terraform</a:t>
            </a:r>
            <a:r>
              <a:rPr lang="ja-JP" altLang="en-US" sz="1600" b="1" dirty="0"/>
              <a:t>」メニューグループ</a:t>
            </a:r>
            <a:r>
              <a:rPr lang="en-US" altLang="ja-JP" sz="1600" b="1" dirty="0"/>
              <a:t> &gt; </a:t>
            </a:r>
            <a:r>
              <a:rPr lang="ja-JP" altLang="en-US" sz="1600" b="1" dirty="0"/>
              <a:t>「</a:t>
            </a:r>
            <a:r>
              <a:rPr lang="en-US" altLang="ja-JP" sz="1600" b="1" dirty="0"/>
              <a:t>Module</a:t>
            </a:r>
            <a:r>
              <a:rPr lang="ja-JP" altLang="en-US" sz="1600" b="1" dirty="0"/>
              <a:t>素材集」メニュー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z="1600" dirty="0"/>
              <a:t>「登録」サブメニューの「登録開始」ボタンを押下する。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「ファイルの選択」ボタンを押下し</a:t>
            </a:r>
            <a:r>
              <a:rPr lang="en-US" altLang="ja-JP" sz="1600" dirty="0"/>
              <a:t>Module</a:t>
            </a:r>
            <a:r>
              <a:rPr lang="ja-JP" altLang="en-US" sz="1600" dirty="0"/>
              <a:t>を</a:t>
            </a:r>
            <a:r>
              <a:rPr lang="ja-JP" altLang="en-US" dirty="0"/>
              <a:t>選択、 「事前アップロード」ボタンを押下する。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</a:t>
            </a:r>
            <a:r>
              <a:rPr lang="ja-JP" altLang="en-US" sz="1600" dirty="0"/>
              <a:t>へ下表のように入力し、「登録」ボタンを押下する。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80" y="3358720"/>
            <a:ext cx="4042708" cy="1942540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307003"/>
              </p:ext>
            </p:extLst>
          </p:nvPr>
        </p:nvGraphicFramePr>
        <p:xfrm>
          <a:off x="2391403" y="4796958"/>
          <a:ext cx="6285167" cy="16562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127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237040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Module</a:t>
                      </a:r>
                      <a:r>
                        <a:rPr kumimoji="1" lang="ja-JP" altLang="en-US" sz="1400" dirty="0"/>
                        <a:t>素材名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Module</a:t>
                      </a:r>
                      <a:r>
                        <a:rPr kumimoji="1" lang="ja-JP" altLang="en-US" sz="1400" dirty="0"/>
                        <a:t>素材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aws_create_instance_variables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aws_create_instance_variables.tf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aws_create_instance_body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aws_create_instance.tf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93166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/>
                        <a:t>azure_create_instance_valiables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azure_create_instance_valiables.tf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72602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/>
                        <a:t>azure_create_instance_body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/>
                        <a:t>azure_create_instance.tf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55075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475570" y="3718770"/>
            <a:ext cx="2376000" cy="1008140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312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Policy</a:t>
            </a:r>
            <a:r>
              <a:rPr lang="ja-JP" altLang="en-US" b="1" dirty="0" err="1"/>
              <a:t>を登</a:t>
            </a:r>
            <a:r>
              <a:rPr lang="ja-JP" altLang="en-US" b="1" dirty="0"/>
              <a:t>録する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作成した</a:t>
            </a:r>
            <a:r>
              <a:rPr lang="en-US" altLang="ja-JP" dirty="0"/>
              <a:t>Policy</a:t>
            </a:r>
            <a:r>
              <a:rPr lang="ja-JP" altLang="en-US" dirty="0"/>
              <a:t>を</a:t>
            </a:r>
            <a:r>
              <a:rPr lang="en-US" altLang="ja-JP" dirty="0"/>
              <a:t>ITA</a:t>
            </a:r>
            <a:r>
              <a:rPr lang="ja-JP" altLang="en-US" dirty="0" err="1"/>
              <a:t>に登</a:t>
            </a:r>
            <a:r>
              <a:rPr lang="ja-JP" altLang="en-US" dirty="0"/>
              <a:t>録しましょう。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1600" dirty="0"/>
          </a:p>
          <a:p>
            <a:pPr marL="180000" lvl="1" indent="0">
              <a:buNone/>
            </a:pPr>
            <a:r>
              <a:rPr lang="ja-JP" altLang="en-US" b="1" dirty="0"/>
              <a:t>「</a:t>
            </a:r>
            <a:r>
              <a:rPr lang="en-US" altLang="ja-JP" sz="1600" b="1" dirty="0"/>
              <a:t>Terraform</a:t>
            </a:r>
            <a:r>
              <a:rPr lang="ja-JP" altLang="en-US" sz="1600" b="1" dirty="0"/>
              <a:t>」メニューグループ</a:t>
            </a:r>
            <a:r>
              <a:rPr lang="en-US" altLang="ja-JP" sz="1600" b="1" dirty="0"/>
              <a:t> &gt; </a:t>
            </a:r>
            <a:r>
              <a:rPr lang="ja-JP" altLang="en-US" sz="1600" b="1" dirty="0"/>
              <a:t>「</a:t>
            </a:r>
            <a:r>
              <a:rPr lang="en-US" altLang="ja-JP" sz="1600" b="1" dirty="0"/>
              <a:t>Policies</a:t>
            </a:r>
            <a:r>
              <a:rPr lang="ja-JP" altLang="en-US" sz="1600" b="1" dirty="0"/>
              <a:t>管理」メニュー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「登録」サブメニューの「登録開始」ボタンを押下する。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「ファイルの選択」ボタンを押下し</a:t>
            </a:r>
            <a:r>
              <a:rPr lang="en-US" altLang="ja-JP" sz="1600" dirty="0"/>
              <a:t>Policy</a:t>
            </a:r>
            <a:r>
              <a:rPr lang="ja-JP" altLang="en-US" sz="1600" dirty="0"/>
              <a:t>を選択、「事前アップロード」ボタンを押下する。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各項目へ下表のように入力し、「登録」ボタンを押下する。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3.6</a:t>
            </a:r>
            <a:r>
              <a:rPr lang="ja-JP" altLang="en-US" dirty="0"/>
              <a:t>　</a:t>
            </a:r>
            <a:r>
              <a:rPr lang="en-US" altLang="ja-JP" dirty="0"/>
              <a:t>Policy</a:t>
            </a:r>
            <a:r>
              <a:rPr lang="ja-JP" altLang="en-US" dirty="0"/>
              <a:t>素材の登録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85994"/>
              </p:ext>
            </p:extLst>
          </p:nvPr>
        </p:nvGraphicFramePr>
        <p:xfrm>
          <a:off x="827480" y="5547492"/>
          <a:ext cx="6701760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Policy</a:t>
                      </a:r>
                      <a:r>
                        <a:rPr kumimoji="1" lang="ja-JP" altLang="en-US" sz="1400" dirty="0"/>
                        <a:t>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Policy</a:t>
                      </a:r>
                      <a:r>
                        <a:rPr kumimoji="1" lang="ja-JP" altLang="en-US" sz="1400" dirty="0"/>
                        <a:t>素材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limit-proposed-monthly-cost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limit-proposed-monthly-</a:t>
                      </a:r>
                      <a:r>
                        <a:rPr kumimoji="1" lang="en-US" altLang="ja-JP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cost.sentinel</a:t>
                      </a:r>
                      <a:endParaRPr kumimoji="1" lang="en-US" altLang="ja-JP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80" y="3392075"/>
            <a:ext cx="3960550" cy="2025799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1403560" y="3768062"/>
            <a:ext cx="2448340" cy="1040279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459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60" y="2981156"/>
            <a:ext cx="3776550" cy="2536134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Policy Set</a:t>
            </a:r>
            <a:r>
              <a:rPr lang="ja-JP" altLang="en-US" b="1" dirty="0" err="1"/>
              <a:t>を登</a:t>
            </a:r>
            <a:r>
              <a:rPr lang="ja-JP" altLang="en-US" b="1" dirty="0"/>
              <a:t>録する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Policy Set</a:t>
            </a:r>
            <a:r>
              <a:rPr lang="ja-JP" altLang="en-US" dirty="0"/>
              <a:t>を</a:t>
            </a:r>
            <a:r>
              <a:rPr lang="en-US" altLang="ja-JP" dirty="0"/>
              <a:t>ITA</a:t>
            </a:r>
            <a:r>
              <a:rPr lang="ja-JP" altLang="en-US" dirty="0" err="1"/>
              <a:t>に登</a:t>
            </a:r>
            <a:r>
              <a:rPr lang="ja-JP" altLang="en-US" dirty="0"/>
              <a:t>録しましょう。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1600" dirty="0"/>
          </a:p>
          <a:p>
            <a:pPr marL="180000" lvl="1" indent="0">
              <a:buNone/>
            </a:pPr>
            <a:r>
              <a:rPr lang="ja-JP" altLang="en-US" sz="1600" b="1" dirty="0"/>
              <a:t>「</a:t>
            </a:r>
            <a:r>
              <a:rPr lang="en-US" altLang="ja-JP" sz="1600" b="1" dirty="0"/>
              <a:t>Terraform</a:t>
            </a:r>
            <a:r>
              <a:rPr lang="ja-JP" altLang="en-US" sz="1600" b="1" dirty="0"/>
              <a:t>」メニューグループ</a:t>
            </a:r>
            <a:r>
              <a:rPr lang="en-US" altLang="ja-JP" sz="1600" b="1" dirty="0"/>
              <a:t> &gt; </a:t>
            </a:r>
            <a:r>
              <a:rPr lang="ja-JP" altLang="en-US" sz="1600" b="1" dirty="0"/>
              <a:t>「</a:t>
            </a:r>
            <a:r>
              <a:rPr lang="en-US" altLang="ja-JP" sz="1600" b="1" dirty="0"/>
              <a:t>Policy Sets</a:t>
            </a:r>
            <a:r>
              <a:rPr lang="ja-JP" altLang="en-US" sz="1600" b="1" dirty="0"/>
              <a:t>管理」メニュー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「登録」サブメニューの「登録開始」ボタンを押下する。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各項目へ下表のように入力し、「登録」ボタンを押下する。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3.7</a:t>
            </a:r>
            <a:r>
              <a:rPr lang="ja-JP" altLang="en-US" dirty="0"/>
              <a:t>　</a:t>
            </a:r>
            <a:r>
              <a:rPr lang="en-US" altLang="ja-JP" dirty="0"/>
              <a:t>Policy Set</a:t>
            </a:r>
            <a:r>
              <a:rPr lang="ja-JP" altLang="en-US" dirty="0"/>
              <a:t>の登録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550201"/>
              </p:ext>
            </p:extLst>
          </p:nvPr>
        </p:nvGraphicFramePr>
        <p:xfrm>
          <a:off x="867460" y="5653993"/>
          <a:ext cx="2984562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4562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/>
                        <a:t>PolicySet</a:t>
                      </a:r>
                      <a:r>
                        <a:rPr kumimoji="1" lang="ja-JP" altLang="en-US" sz="1400" dirty="0"/>
                        <a:t>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PolicySet_demo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835620" y="3555719"/>
            <a:ext cx="2520350" cy="1080510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2797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Policy</a:t>
            </a:r>
            <a:r>
              <a:rPr lang="ja-JP" altLang="en-US" b="1" dirty="0"/>
              <a:t> </a:t>
            </a:r>
            <a:r>
              <a:rPr lang="en-US" altLang="ja-JP" b="1" dirty="0"/>
              <a:t>Set</a:t>
            </a:r>
            <a:r>
              <a:rPr lang="ja-JP" altLang="en-US" b="1" dirty="0"/>
              <a:t>と</a:t>
            </a:r>
            <a:r>
              <a:rPr lang="en-US" altLang="ja-JP" b="1" dirty="0"/>
              <a:t>Policy</a:t>
            </a:r>
            <a:r>
              <a:rPr lang="ja-JP" altLang="en-US" b="1" dirty="0"/>
              <a:t>を紐付ける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作成した</a:t>
            </a:r>
            <a:r>
              <a:rPr lang="en-US" altLang="ja-JP" dirty="0"/>
              <a:t>Policy Set</a:t>
            </a:r>
            <a:r>
              <a:rPr lang="ja-JP" altLang="en-US" dirty="0"/>
              <a:t>と</a:t>
            </a:r>
            <a:r>
              <a:rPr lang="en-US" altLang="ja-JP" dirty="0"/>
              <a:t>Policy</a:t>
            </a:r>
            <a:r>
              <a:rPr lang="ja-JP" altLang="en-US" dirty="0"/>
              <a:t>を紐付けましょう。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1600" dirty="0"/>
          </a:p>
          <a:p>
            <a:pPr marL="180000" lvl="1" indent="0">
              <a:buNone/>
            </a:pPr>
            <a:r>
              <a:rPr lang="ja-JP" altLang="en-US" b="1" dirty="0"/>
              <a:t>「</a:t>
            </a:r>
            <a:r>
              <a:rPr lang="en-US" altLang="ja-JP" sz="1600" b="1" dirty="0"/>
              <a:t>Terraform</a:t>
            </a:r>
            <a:r>
              <a:rPr lang="ja-JP" altLang="en-US" sz="1600" b="1" dirty="0"/>
              <a:t>」メニューグループ</a:t>
            </a:r>
            <a:r>
              <a:rPr lang="en-US" altLang="ja-JP" sz="1600" b="1" dirty="0"/>
              <a:t> &gt; </a:t>
            </a:r>
            <a:r>
              <a:rPr lang="ja-JP" altLang="en-US" sz="1600" b="1" dirty="0"/>
              <a:t>「</a:t>
            </a:r>
            <a:r>
              <a:rPr lang="en-US" altLang="ja-JP" sz="1600" b="1" dirty="0" err="1"/>
              <a:t>PolicySet</a:t>
            </a:r>
            <a:r>
              <a:rPr lang="en-US" altLang="ja-JP" sz="1600" b="1" dirty="0"/>
              <a:t>-Policy</a:t>
            </a:r>
            <a:r>
              <a:rPr lang="ja-JP" altLang="en-US" sz="1600" b="1" dirty="0"/>
              <a:t>紐付管理」メニュー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「登録」サブメニューの「登録開始」ボタンを押下する。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各項目へ下表のように入力し、「登録」ボタンを押下する。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en-US" altLang="ja-JP" dirty="0"/>
              <a:t>Policy</a:t>
            </a:r>
            <a:r>
              <a:rPr lang="ja-JP" altLang="en-US" dirty="0"/>
              <a:t> </a:t>
            </a:r>
            <a:r>
              <a:rPr lang="en-US" altLang="ja-JP" dirty="0"/>
              <a:t>Set</a:t>
            </a:r>
            <a:r>
              <a:rPr lang="ja-JP" altLang="en-US" dirty="0"/>
              <a:t>と</a:t>
            </a:r>
            <a:r>
              <a:rPr lang="en-US" altLang="ja-JP" dirty="0"/>
              <a:t>Policy</a:t>
            </a:r>
            <a:r>
              <a:rPr lang="ja-JP" altLang="en-US" dirty="0"/>
              <a:t>の紐付け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00130"/>
              </p:ext>
            </p:extLst>
          </p:nvPr>
        </p:nvGraphicFramePr>
        <p:xfrm>
          <a:off x="827480" y="5390451"/>
          <a:ext cx="4693793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99463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2894330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Policy</a:t>
                      </a:r>
                      <a:r>
                        <a:rPr kumimoji="1" lang="ja-JP" altLang="en-US" sz="1400" baseline="0" dirty="0"/>
                        <a:t> </a:t>
                      </a:r>
                      <a:r>
                        <a:rPr kumimoji="1" lang="en-US" altLang="ja-JP" sz="1400" baseline="0" dirty="0"/>
                        <a:t>Set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Policy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1:PolicySet_demo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1:limit-proposed-monthly-cost</a:t>
                      </a:r>
                      <a:endParaRPr kumimoji="1" lang="en-US" altLang="ja-JP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80" y="2938513"/>
            <a:ext cx="5666255" cy="214671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2134811" y="3392761"/>
            <a:ext cx="4104570" cy="900359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6257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Policy</a:t>
            </a:r>
            <a:r>
              <a:rPr lang="ja-JP" altLang="en-US" b="1" dirty="0"/>
              <a:t> </a:t>
            </a:r>
            <a:r>
              <a:rPr lang="en-US" altLang="ja-JP" b="1" dirty="0"/>
              <a:t>Set</a:t>
            </a:r>
            <a:r>
              <a:rPr lang="ja-JP" altLang="en-US" b="1" dirty="0"/>
              <a:t>と</a:t>
            </a:r>
            <a:r>
              <a:rPr lang="en-US" altLang="ja-JP" b="1" dirty="0"/>
              <a:t>Workspace</a:t>
            </a:r>
            <a:r>
              <a:rPr lang="ja-JP" altLang="en-US" b="1" dirty="0"/>
              <a:t>を紐付ける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作成した</a:t>
            </a:r>
            <a:r>
              <a:rPr lang="en-US" altLang="ja-JP" dirty="0"/>
              <a:t>Policy Set</a:t>
            </a:r>
            <a:r>
              <a:rPr lang="ja-JP" altLang="en-US" dirty="0"/>
              <a:t>と</a:t>
            </a:r>
            <a:r>
              <a:rPr lang="en-US" altLang="ja-JP" dirty="0"/>
              <a:t>Workspace</a:t>
            </a:r>
            <a:r>
              <a:rPr lang="ja-JP" altLang="en-US" dirty="0"/>
              <a:t>を紐付けましょう。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1600" dirty="0"/>
          </a:p>
          <a:p>
            <a:pPr marL="180000" lvl="1" indent="0">
              <a:buNone/>
            </a:pPr>
            <a:r>
              <a:rPr lang="ja-JP" altLang="en-US" sz="1600" b="1" dirty="0"/>
              <a:t>「</a:t>
            </a:r>
            <a:r>
              <a:rPr lang="en-US" altLang="ja-JP" sz="1600" b="1" dirty="0"/>
              <a:t>Terraform</a:t>
            </a:r>
            <a:r>
              <a:rPr lang="ja-JP" altLang="en-US" sz="1600" b="1" dirty="0"/>
              <a:t>」メニューグループ</a:t>
            </a:r>
            <a:r>
              <a:rPr lang="en-US" altLang="ja-JP" sz="1600" b="1" dirty="0"/>
              <a:t> &gt; </a:t>
            </a:r>
            <a:r>
              <a:rPr lang="ja-JP" altLang="en-US" sz="1600" b="1" dirty="0"/>
              <a:t>「</a:t>
            </a:r>
            <a:r>
              <a:rPr lang="en-US" altLang="ja-JP" sz="1600" b="1" dirty="0" err="1"/>
              <a:t>PolicySet</a:t>
            </a:r>
            <a:r>
              <a:rPr lang="en-US" altLang="ja-JP" sz="1600" b="1" dirty="0"/>
              <a:t>-Workspace</a:t>
            </a:r>
            <a:r>
              <a:rPr lang="ja-JP" altLang="en-US" sz="1600" b="1" dirty="0"/>
              <a:t>紐付管理」メニュー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「登録」サブメニューの「登録開始」ボタンを押下する。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各項目へ下表のように入力し、「登録」ボタンを押下する。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3.9</a:t>
            </a:r>
            <a:r>
              <a:rPr lang="ja-JP" altLang="en-US" dirty="0"/>
              <a:t>　</a:t>
            </a:r>
            <a:r>
              <a:rPr lang="en-US" altLang="ja-JP" dirty="0"/>
              <a:t>Policy</a:t>
            </a:r>
            <a:r>
              <a:rPr lang="ja-JP" altLang="en-US" dirty="0"/>
              <a:t> </a:t>
            </a:r>
            <a:r>
              <a:rPr lang="en-US" altLang="ja-JP" dirty="0"/>
              <a:t>Set</a:t>
            </a:r>
            <a:r>
              <a:rPr lang="ja-JP" altLang="en-US" dirty="0"/>
              <a:t>と</a:t>
            </a:r>
            <a:r>
              <a:rPr lang="en-US" altLang="ja-JP" dirty="0"/>
              <a:t>Workspace</a:t>
            </a:r>
            <a:r>
              <a:rPr lang="ja-JP" altLang="en-US" dirty="0"/>
              <a:t>の紐付け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94" y="2852920"/>
            <a:ext cx="5868570" cy="2236324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8937"/>
              </p:ext>
            </p:extLst>
          </p:nvPr>
        </p:nvGraphicFramePr>
        <p:xfrm>
          <a:off x="778094" y="5234030"/>
          <a:ext cx="4679442" cy="9937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99463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287997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Policy</a:t>
                      </a:r>
                      <a:r>
                        <a:rPr kumimoji="1" lang="ja-JP" altLang="en-US" sz="1400" baseline="0" dirty="0"/>
                        <a:t> </a:t>
                      </a:r>
                      <a:r>
                        <a:rPr kumimoji="1" lang="en-US" altLang="ja-JP" sz="1400" baseline="0" dirty="0"/>
                        <a:t>Set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/>
                        <a:t>Organization:Workspace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1:PolicySet_demo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ITAlearn_org:ITA-demo-AWS</a:t>
                      </a:r>
                      <a:endParaRPr kumimoji="1" lang="en-US" altLang="ja-JP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1:PolicySet_demo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ITAlearn_org:ITA-demo-Azure</a:t>
                      </a:r>
                      <a:endParaRPr kumimoji="1" lang="en-US" altLang="ja-JP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95711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2339690" y="3348157"/>
            <a:ext cx="4212000" cy="97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5693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3.10</a:t>
            </a:r>
            <a:r>
              <a:rPr lang="ja-JP" altLang="en-US" dirty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に</a:t>
            </a:r>
            <a:r>
              <a:rPr lang="en-US" altLang="ja-JP" dirty="0"/>
              <a:t>Module</a:t>
            </a:r>
            <a:r>
              <a:rPr lang="ja-JP" altLang="en-US" dirty="0"/>
              <a:t>素材を指定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/>
              <a:t>Movement</a:t>
            </a:r>
            <a:r>
              <a:rPr kumimoji="1" lang="ja-JP" altLang="en-US" b="1" dirty="0"/>
              <a:t>に</a:t>
            </a:r>
            <a:r>
              <a:rPr lang="en-US" altLang="ja-JP" b="1" dirty="0"/>
              <a:t>Module</a:t>
            </a:r>
            <a:r>
              <a:rPr kumimoji="1" lang="ja-JP" altLang="en-US" b="1" dirty="0"/>
              <a:t>を</a:t>
            </a:r>
            <a:r>
              <a:rPr lang="ja-JP" altLang="en-US" b="1" dirty="0"/>
              <a:t>紐付ける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/>
              <a:t>作成した</a:t>
            </a:r>
            <a:r>
              <a:rPr kumimoji="1" lang="en-US" altLang="ja-JP" dirty="0"/>
              <a:t>Movement</a:t>
            </a:r>
            <a:r>
              <a:rPr kumimoji="1" lang="ja-JP" altLang="en-US" dirty="0"/>
              <a:t>と</a:t>
            </a:r>
            <a:r>
              <a:rPr lang="en-US" altLang="ja-JP" dirty="0"/>
              <a:t>Module</a:t>
            </a:r>
            <a:r>
              <a:rPr kumimoji="1" lang="ja-JP" altLang="en-US" dirty="0"/>
              <a:t>素材を関連付けましょう。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ja-JP" altLang="en-US" b="1" dirty="0"/>
              <a:t>「</a:t>
            </a:r>
            <a:r>
              <a:rPr lang="en-US" altLang="ja-JP" b="1" dirty="0"/>
              <a:t>Terraform</a:t>
            </a:r>
            <a:r>
              <a:rPr lang="ja-JP" altLang="en-US" b="1" dirty="0"/>
              <a:t>」メニューグループ</a:t>
            </a:r>
            <a:r>
              <a:rPr lang="en-US" altLang="ja-JP" b="1" dirty="0"/>
              <a:t> &gt; </a:t>
            </a:r>
            <a:r>
              <a:rPr lang="ja-JP" altLang="en-US" b="1" dirty="0"/>
              <a:t>「</a:t>
            </a:r>
            <a:r>
              <a:rPr lang="en-US" altLang="ja-JP" b="1" dirty="0"/>
              <a:t>Movement-Module</a:t>
            </a:r>
            <a:r>
              <a:rPr lang="ja-JP" altLang="en-US" b="1" dirty="0"/>
              <a:t>紐付」メニュー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「登録」サブメニューの「登録開始」ボタンを押下する。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各項目へ下表のように入力し、「登録」ボタンを押下する。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80" y="2908367"/>
            <a:ext cx="4922343" cy="2370017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1453268" y="3397565"/>
            <a:ext cx="3960000" cy="1008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47237"/>
              </p:ext>
            </p:extLst>
          </p:nvPr>
        </p:nvGraphicFramePr>
        <p:xfrm>
          <a:off x="3253953" y="4754392"/>
          <a:ext cx="4991740" cy="1555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7320">
                  <a:extLst>
                    <a:ext uri="{9D8B030D-6E8A-4147-A177-3AD203B41FA5}">
                      <a16:colId xmlns:a16="http://schemas.microsoft.com/office/drawing/2014/main" val="1402159686"/>
                    </a:ext>
                  </a:extLst>
                </a:gridCol>
                <a:gridCol w="3024420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Module</a:t>
                      </a:r>
                      <a:r>
                        <a:rPr kumimoji="1" lang="ja-JP" altLang="en-US" sz="1400" dirty="0"/>
                        <a:t>素材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VM</a:t>
                      </a:r>
                      <a:r>
                        <a:rPr kumimoji="1" lang="ja-JP" altLang="en-US" sz="1400" dirty="0"/>
                        <a:t>作成</a:t>
                      </a:r>
                      <a:r>
                        <a:rPr kumimoji="1" lang="en-US" altLang="ja-JP" sz="1400" dirty="0"/>
                        <a:t>(AWS)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aws_create_instance_variables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90631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VM</a:t>
                      </a:r>
                      <a:r>
                        <a:rPr kumimoji="1" lang="ja-JP" altLang="en-US" sz="1400" dirty="0"/>
                        <a:t>作成</a:t>
                      </a:r>
                      <a:r>
                        <a:rPr kumimoji="1" lang="en-US" altLang="ja-JP" sz="1400" dirty="0"/>
                        <a:t>(AWS)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aws_create_instance_body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01522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VM</a:t>
                      </a:r>
                      <a:r>
                        <a:rPr kumimoji="1" lang="ja-JP" altLang="en-US" sz="1400" dirty="0"/>
                        <a:t>作成</a:t>
                      </a:r>
                      <a:r>
                        <a:rPr kumimoji="1" lang="en-US" altLang="ja-JP" sz="1400" dirty="0"/>
                        <a:t>(Azure)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/>
                        <a:t>azure_create_instance_valiables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74524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VM</a:t>
                      </a:r>
                      <a:r>
                        <a:rPr kumimoji="1" lang="ja-JP" altLang="en-US" sz="1400" dirty="0"/>
                        <a:t>作成</a:t>
                      </a:r>
                      <a:r>
                        <a:rPr kumimoji="1" lang="en-US" altLang="ja-JP" sz="1400" dirty="0"/>
                        <a:t>(Azure)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/>
                        <a:t>azure_create_instance_body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8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040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実行編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077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 </a:t>
            </a:r>
            <a:r>
              <a:rPr kumimoji="1" lang="ja-JP" altLang="en-US" dirty="0"/>
              <a:t>オペレーションの</a:t>
            </a:r>
            <a:r>
              <a:rPr lang="ja-JP" altLang="en-US" dirty="0"/>
              <a:t>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760728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オペレーションを新規登録する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オペレーションを作成しましょう。</a:t>
            </a:r>
            <a:endParaRPr lang="en-US" altLang="ja-JP" dirty="0"/>
          </a:p>
          <a:p>
            <a:pPr marL="180000" lvl="1" indent="0">
              <a:buNone/>
            </a:pPr>
            <a:endParaRPr kumimoji="1" lang="en-US" altLang="ja-JP" sz="1600" b="1" dirty="0"/>
          </a:p>
          <a:p>
            <a:pPr marL="180000" lvl="1" indent="0">
              <a:buNone/>
            </a:pPr>
            <a:r>
              <a:rPr lang="ja-JP" altLang="en-US" b="1" dirty="0"/>
              <a:t>「</a:t>
            </a:r>
            <a:r>
              <a:rPr kumimoji="1" lang="ja-JP" altLang="en-US" sz="1600" b="1" dirty="0"/>
              <a:t>基本コンソール」メニューグループ </a:t>
            </a:r>
            <a:r>
              <a:rPr kumimoji="1" lang="en-US" altLang="ja-JP" sz="1600" b="1" dirty="0"/>
              <a:t>&gt;</a:t>
            </a:r>
            <a:r>
              <a:rPr kumimoji="1" lang="ja-JP" altLang="en-US" sz="1600" b="1" dirty="0"/>
              <a:t> 「オペレーション一覧」メニュー</a:t>
            </a:r>
            <a:endParaRPr lang="en-US" altLang="ja-JP" sz="1600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「登録」サブメニューの「登録開始」ボタンを押下する。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各項目へ下表のように入力し、「登録」ボタンを押下する。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288000" lvl="2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 「実施予定日時」は管理用の項目です。自動的に処理が実行されるわけではありません。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12" y="2948847"/>
            <a:ext cx="4394788" cy="1752714"/>
          </a:xfrm>
          <a:prstGeom prst="rect">
            <a:avLst/>
          </a:prstGeom>
          <a:ln>
            <a:noFill/>
          </a:ln>
        </p:spPr>
      </p:pic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443255"/>
              </p:ext>
            </p:extLst>
          </p:nvPr>
        </p:nvGraphicFramePr>
        <p:xfrm>
          <a:off x="897312" y="4949748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オペレーション名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実施予定日時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Terraform_demo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任意でご入力下さい</a:t>
                      </a:r>
                      <a:r>
                        <a:rPr kumimoji="1" lang="en-US" altLang="ja-JP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2123660" y="3383899"/>
            <a:ext cx="1656272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427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96AD5C-E9CC-43C5-B52C-62968D3E3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2" y="3076666"/>
            <a:ext cx="8096698" cy="193655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ja-JP" altLang="en-US" dirty="0"/>
              <a:t>　変数値の設定</a:t>
            </a:r>
            <a:r>
              <a:rPr lang="en-US" altLang="ja-JP" dirty="0"/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/>
              <a:t>変数に数値を</a:t>
            </a:r>
            <a:r>
              <a:rPr lang="ja-JP" altLang="en-US" b="1" dirty="0"/>
              <a:t>設定</a:t>
            </a:r>
            <a:r>
              <a:rPr kumimoji="1" lang="ja-JP" altLang="en-US" b="1" dirty="0"/>
              <a:t>する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Module</a:t>
            </a:r>
            <a:r>
              <a:rPr lang="ja-JP" altLang="en-US" dirty="0"/>
              <a:t>の変数に具体的な数値を設定しましょう。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ja-JP" altLang="en-US" b="1" dirty="0"/>
              <a:t>「</a:t>
            </a:r>
            <a:r>
              <a:rPr lang="en-US" altLang="ja-JP" b="1" dirty="0"/>
              <a:t>Terraform</a:t>
            </a:r>
            <a:r>
              <a:rPr lang="ja-JP" altLang="en-US" b="1" dirty="0"/>
              <a:t>」メニューグループ</a:t>
            </a:r>
            <a:r>
              <a:rPr lang="en-US" altLang="ja-JP" b="1" dirty="0"/>
              <a:t> &gt; </a:t>
            </a:r>
            <a:r>
              <a:rPr lang="ja-JP" altLang="en-US" b="1" dirty="0"/>
              <a:t>「代入値管理」メニュー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「登録」サブメニューの「登録開始」ボタンを押下する。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各項目へ下表のように入力し、「登録」ボタンを押下する。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180000" lvl="1" indent="0">
              <a:buNone/>
            </a:pPr>
            <a:r>
              <a:rPr lang="en-US" altLang="ja-JP" sz="1400" dirty="0"/>
              <a:t>※</a:t>
            </a:r>
            <a:r>
              <a:rPr lang="ja-JP" altLang="en-US" sz="1400" dirty="0"/>
              <a:t>具体的な設定値については以降のスライドで説明します。</a:t>
            </a:r>
            <a:endParaRPr lang="en-US" altLang="ja-JP" sz="14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1151886" y="3503524"/>
            <a:ext cx="7513395" cy="803123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766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ja-JP" altLang="en-US" dirty="0"/>
              <a:t>　変数値の設定</a:t>
            </a:r>
            <a:r>
              <a:rPr lang="en-US" altLang="ja-JP" dirty="0"/>
              <a:t>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/>
              <a:t>以下の具体値を</a:t>
            </a:r>
            <a:r>
              <a:rPr lang="ja-JP" altLang="en-US" b="1" dirty="0"/>
              <a:t>設定</a:t>
            </a:r>
            <a:r>
              <a:rPr kumimoji="1" lang="ja-JP" altLang="en-US" b="1" dirty="0"/>
              <a:t>する</a:t>
            </a:r>
            <a:r>
              <a:rPr kumimoji="1" lang="en-US" altLang="ja-JP" b="1" dirty="0"/>
              <a:t>(1/3)</a:t>
            </a:r>
            <a:br>
              <a:rPr kumimoji="1" lang="en-US" altLang="ja-JP" b="1" dirty="0"/>
            </a:br>
            <a:r>
              <a:rPr lang="ja-JP" altLang="en-US" sz="1600" dirty="0"/>
              <a:t>代入値の登録は以下の表を参考に行ってください。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180000" lvl="1" indent="0"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※</a:t>
            </a:r>
            <a:r>
              <a:rPr lang="ja-JP" altLang="en-US" sz="1400" dirty="0">
                <a:solidFill>
                  <a:srgbClr val="FF0000"/>
                </a:solidFill>
              </a:rPr>
              <a:t>セキュリティグループ、キーペアは事前に作成しておく必要があります。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※</a:t>
            </a:r>
            <a:r>
              <a:rPr lang="ja-JP" altLang="en-US" sz="1400" dirty="0">
                <a:solidFill>
                  <a:srgbClr val="FF0000"/>
                </a:solidFill>
              </a:rPr>
              <a:t>「</a:t>
            </a:r>
            <a:r>
              <a:rPr lang="en-US" altLang="ja-JP" sz="1400" dirty="0" err="1">
                <a:solidFill>
                  <a:srgbClr val="FF0000"/>
                </a:solidFill>
              </a:rPr>
              <a:t>access_key</a:t>
            </a:r>
            <a:r>
              <a:rPr lang="en-US" altLang="ja-JP" sz="1400" dirty="0">
                <a:solidFill>
                  <a:srgbClr val="FF0000"/>
                </a:solidFill>
              </a:rPr>
              <a:t>, </a:t>
            </a:r>
            <a:r>
              <a:rPr lang="en-US" altLang="ja-JP" sz="1400" dirty="0" err="1">
                <a:solidFill>
                  <a:srgbClr val="FF0000"/>
                </a:solidFill>
              </a:rPr>
              <a:t>secret_key</a:t>
            </a:r>
            <a:r>
              <a:rPr lang="en-US" altLang="ja-JP" sz="1400" dirty="0">
                <a:solidFill>
                  <a:srgbClr val="FF0000"/>
                </a:solidFill>
              </a:rPr>
              <a:t>, region</a:t>
            </a:r>
            <a:r>
              <a:rPr lang="ja-JP" altLang="en-US" sz="1400" dirty="0">
                <a:solidFill>
                  <a:srgbClr val="FF0000"/>
                </a:solidFill>
              </a:rPr>
              <a:t>」については「</a:t>
            </a:r>
            <a:r>
              <a:rPr lang="en-US" altLang="ja-JP" sz="1400" dirty="0">
                <a:solidFill>
                  <a:srgbClr val="FF0000"/>
                </a:solidFill>
              </a:rPr>
              <a:t>aws_create_instance_variables.tf</a:t>
            </a:r>
            <a:r>
              <a:rPr lang="ja-JP" altLang="en-US" sz="1400" dirty="0">
                <a:solidFill>
                  <a:srgbClr val="FF0000"/>
                </a:solidFill>
              </a:rPr>
              <a:t>」にて</a:t>
            </a:r>
            <a:r>
              <a:rPr lang="en-US" altLang="ja-JP" sz="1400" dirty="0">
                <a:solidFill>
                  <a:srgbClr val="FF0000"/>
                </a:solidFill>
              </a:rPr>
              <a:t>object</a:t>
            </a:r>
            <a:r>
              <a:rPr lang="ja-JP" altLang="en-US" sz="1400" dirty="0">
                <a:solidFill>
                  <a:srgbClr val="FF0000"/>
                </a:solidFill>
              </a:rPr>
              <a:t>型で記述しているため「変数名：</a:t>
            </a:r>
            <a:r>
              <a:rPr lang="en-US" altLang="ja-JP" sz="1400" dirty="0" err="1">
                <a:solidFill>
                  <a:srgbClr val="FF0000"/>
                </a:solidFill>
              </a:rPr>
              <a:t>aws_info</a:t>
            </a:r>
            <a:r>
              <a:rPr lang="ja-JP" altLang="en-US" sz="1400" dirty="0">
                <a:solidFill>
                  <a:srgbClr val="FF0000"/>
                </a:solidFill>
              </a:rPr>
              <a:t>」を選択の上「メンバー変数」をそれぞれ選択します。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30592"/>
              </p:ext>
            </p:extLst>
          </p:nvPr>
        </p:nvGraphicFramePr>
        <p:xfrm>
          <a:off x="501405" y="1605657"/>
          <a:ext cx="8078293" cy="35515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6218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1253998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002155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1308418">
                  <a:extLst>
                    <a:ext uri="{9D8B030D-6E8A-4147-A177-3AD203B41FA5}">
                      <a16:colId xmlns:a16="http://schemas.microsoft.com/office/drawing/2014/main" val="2942470411"/>
                    </a:ext>
                  </a:extLst>
                </a:gridCol>
                <a:gridCol w="2027504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17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オペレーション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Movement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変数名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メンバー変数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具体値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security_group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ita-demo-sg</a:t>
                      </a:r>
                      <a:r>
                        <a:rPr kumimoji="1" lang="en-US" altLang="ja-JP" sz="1200" dirty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key_name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ita-demo-key</a:t>
                      </a:r>
                      <a:r>
                        <a:rPr kumimoji="1" lang="en-US" altLang="ja-JP" sz="1200" dirty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aws_info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access_key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(AWS</a:t>
                      </a:r>
                      <a:r>
                        <a:rPr kumimoji="1" lang="ja-JP" altLang="en-US" sz="1200" dirty="0"/>
                        <a:t>アクセスキー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/>
                        <a:t>aws_info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secret_key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(AWS</a:t>
                      </a:r>
                      <a:r>
                        <a:rPr kumimoji="1" lang="ja-JP" altLang="en-US" sz="1200" dirty="0"/>
                        <a:t>シークレットキー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/>
                        <a:t>aws_info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region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任意のリージョン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422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tags_name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ita-demo-instance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hello_tf_instance_type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t2.large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hello_tf_instance_count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ami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任意の</a:t>
                      </a:r>
                      <a:r>
                        <a:rPr kumimoji="1" lang="en-US" altLang="ja-JP" sz="1200" dirty="0"/>
                        <a:t>AMI)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237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ja-JP" altLang="en-US" dirty="0"/>
              <a:t>　変数値の設定</a:t>
            </a:r>
            <a:r>
              <a:rPr lang="en-US" altLang="ja-JP" dirty="0"/>
              <a:t>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90474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以下の具体値を設定する</a:t>
            </a:r>
            <a:r>
              <a:rPr kumimoji="1" lang="en-US" altLang="ja-JP" b="1" dirty="0"/>
              <a:t>(2/3)</a:t>
            </a:r>
            <a:br>
              <a:rPr kumimoji="1" lang="en-US" altLang="ja-JP" b="1" dirty="0"/>
            </a:br>
            <a:r>
              <a:rPr lang="ja-JP" altLang="en-US" sz="1600" dirty="0"/>
              <a:t>代入値の登録は以下の表を参考に行ってください。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pPr marL="0" indent="0">
              <a:buNone/>
            </a:pPr>
            <a:r>
              <a:rPr lang="en-US" altLang="ja-JP" sz="1100" dirty="0">
                <a:solidFill>
                  <a:srgbClr val="FF0000"/>
                </a:solidFill>
              </a:rPr>
              <a:t>※</a:t>
            </a:r>
            <a:r>
              <a:rPr lang="ja-JP" altLang="en-US" sz="1100" dirty="0">
                <a:solidFill>
                  <a:srgbClr val="FF0000"/>
                </a:solidFill>
              </a:rPr>
              <a:t>「</a:t>
            </a:r>
            <a:r>
              <a:rPr lang="en-US" altLang="ja-JP" sz="1100" dirty="0" err="1">
                <a:solidFill>
                  <a:srgbClr val="FF0000"/>
                </a:solidFill>
              </a:rPr>
              <a:t>subscription_id</a:t>
            </a:r>
            <a:r>
              <a:rPr lang="en-US" altLang="ja-JP" sz="1100" dirty="0">
                <a:solidFill>
                  <a:srgbClr val="FF0000"/>
                </a:solidFill>
              </a:rPr>
              <a:t>, </a:t>
            </a:r>
            <a:r>
              <a:rPr lang="en-US" altLang="ja-JP" sz="1100" dirty="0" err="1">
                <a:solidFill>
                  <a:srgbClr val="FF0000"/>
                </a:solidFill>
              </a:rPr>
              <a:t>tenant_id</a:t>
            </a:r>
            <a:r>
              <a:rPr lang="en-US" altLang="ja-JP" sz="1100" dirty="0">
                <a:solidFill>
                  <a:srgbClr val="FF0000"/>
                </a:solidFill>
              </a:rPr>
              <a:t>, </a:t>
            </a:r>
            <a:r>
              <a:rPr lang="en-US" altLang="ja-JP" sz="1100" dirty="0" err="1">
                <a:solidFill>
                  <a:srgbClr val="FF0000"/>
                </a:solidFill>
              </a:rPr>
              <a:t>client_id</a:t>
            </a:r>
            <a:r>
              <a:rPr lang="en-US" altLang="ja-JP" sz="1100" dirty="0">
                <a:solidFill>
                  <a:srgbClr val="FF0000"/>
                </a:solidFill>
              </a:rPr>
              <a:t>, </a:t>
            </a:r>
            <a:r>
              <a:rPr lang="en-US" altLang="ja-JP" sz="1100" dirty="0" err="1">
                <a:solidFill>
                  <a:srgbClr val="FF0000"/>
                </a:solidFill>
              </a:rPr>
              <a:t>client_secret</a:t>
            </a:r>
            <a:r>
              <a:rPr lang="ja-JP" altLang="en-US" sz="1100" dirty="0">
                <a:solidFill>
                  <a:srgbClr val="FF0000"/>
                </a:solidFill>
              </a:rPr>
              <a:t>」については「</a:t>
            </a:r>
            <a:r>
              <a:rPr lang="en-US" altLang="ja-JP" sz="1100" dirty="0">
                <a:solidFill>
                  <a:srgbClr val="FF0000"/>
                </a:solidFill>
              </a:rPr>
              <a:t>azure_create_instance_variables.tf</a:t>
            </a:r>
            <a:r>
              <a:rPr lang="ja-JP" altLang="en-US" sz="1100" dirty="0">
                <a:solidFill>
                  <a:srgbClr val="FF0000"/>
                </a:solidFill>
              </a:rPr>
              <a:t>」にて</a:t>
            </a:r>
            <a:r>
              <a:rPr lang="en-US" altLang="ja-JP" sz="1100" dirty="0">
                <a:solidFill>
                  <a:srgbClr val="FF0000"/>
                </a:solidFill>
              </a:rPr>
              <a:t>object</a:t>
            </a:r>
            <a:r>
              <a:rPr lang="ja-JP" altLang="en-US" sz="1100" dirty="0">
                <a:solidFill>
                  <a:srgbClr val="FF0000"/>
                </a:solidFill>
              </a:rPr>
              <a:t>型で記述しているため「変数名：</a:t>
            </a:r>
            <a:r>
              <a:rPr lang="en-US" altLang="ja-JP" sz="1100" dirty="0" err="1">
                <a:solidFill>
                  <a:srgbClr val="FF0000"/>
                </a:solidFill>
              </a:rPr>
              <a:t>azure_info</a:t>
            </a:r>
            <a:r>
              <a:rPr lang="ja-JP" altLang="en-US" sz="1100" dirty="0">
                <a:solidFill>
                  <a:srgbClr val="FF0000"/>
                </a:solidFill>
              </a:rPr>
              <a:t>」を選択の上「メンバー変数」をそれぞれ選択します。</a:t>
            </a:r>
            <a:endParaRPr lang="en-US" altLang="ja-JP" sz="1100" dirty="0">
              <a:solidFill>
                <a:srgbClr val="FF0000"/>
              </a:solidFill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979026"/>
              </p:ext>
            </p:extLst>
          </p:nvPr>
        </p:nvGraphicFramePr>
        <p:xfrm>
          <a:off x="405161" y="1428285"/>
          <a:ext cx="8582027" cy="45840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6218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1330643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1913255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1349693">
                  <a:extLst>
                    <a:ext uri="{9D8B030D-6E8A-4147-A177-3AD203B41FA5}">
                      <a16:colId xmlns:a16="http://schemas.microsoft.com/office/drawing/2014/main" val="3642977926"/>
                    </a:ext>
                  </a:extLst>
                </a:gridCol>
                <a:gridCol w="2502218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オペレーション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Movement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変数名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メンバー変数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具体値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(Azure)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azure_info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subscription_id</a:t>
                      </a:r>
                      <a:endParaRPr kumimoji="1" lang="ja-JP" altLang="en-US" sz="12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</a:t>
                      </a: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認証情報</a:t>
                      </a: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azure_info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tenant_id</a:t>
                      </a:r>
                      <a:endParaRPr kumimoji="1" lang="ja-JP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azure_info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client_id</a:t>
                      </a:r>
                      <a:endParaRPr kumimoji="1" lang="ja-JP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azure_info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client_secret</a:t>
                      </a:r>
                      <a:endParaRPr kumimoji="1" lang="ja-JP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resource_group_name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1" lang="en-US" altLang="ja-JP" sz="1200" dirty="0"/>
                        <a:t>ita-demo-</a:t>
                      </a:r>
                      <a:r>
                        <a:rPr kumimoji="1" lang="en-US" altLang="ja-JP" sz="1200" dirty="0" err="1"/>
                        <a:t>rg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location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japaneast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security_group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ita-demo-security-group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229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Vnet_name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ita-demo-</a:t>
                      </a:r>
                      <a:r>
                        <a:rPr kumimoji="1" lang="en-US" altLang="ja-JP" sz="1200" dirty="0" err="1"/>
                        <a:t>vnet</a:t>
                      </a:r>
                      <a:r>
                        <a:rPr kumimoji="1" lang="en-US" altLang="ja-JP" sz="1200" dirty="0"/>
                        <a:t>	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Vnet_address_space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10.0.0.0/16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  <a:tr h="226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subnet_name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ita-demo-subnet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597222"/>
                  </a:ext>
                </a:extLst>
              </a:tr>
              <a:tr h="209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address_prefixes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10.0.2.0/24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3949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public_ip_name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ita-demo-public-</a:t>
                      </a:r>
                      <a:r>
                        <a:rPr kumimoji="1" lang="en-US" altLang="ja-JP" sz="1200" dirty="0" err="1"/>
                        <a:t>ip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73277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allocation_method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Dynamic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821154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domain_name_label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任意のグローバルなドメイン名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30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589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ja-JP" altLang="en-US" dirty="0"/>
              <a:t>　変数値の設定</a:t>
            </a:r>
            <a:r>
              <a:rPr lang="en-US" altLang="ja-JP" dirty="0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904748"/>
          </a:xfrm>
        </p:spPr>
        <p:txBody>
          <a:bodyPr>
            <a:normAutofit/>
          </a:bodyPr>
          <a:lstStyle/>
          <a:p>
            <a:r>
              <a:rPr lang="ja-JP" altLang="en-US" b="1" dirty="0"/>
              <a:t>以下の具体値を設定する</a:t>
            </a:r>
            <a:r>
              <a:rPr kumimoji="1" lang="en-US" altLang="ja-JP" b="1" dirty="0"/>
              <a:t>(3/3)</a:t>
            </a:r>
            <a:br>
              <a:rPr kumimoji="1" lang="en-US" altLang="ja-JP" b="1" dirty="0"/>
            </a:br>
            <a:r>
              <a:rPr lang="ja-JP" altLang="en-US" sz="1600" dirty="0"/>
              <a:t>代入値の登録は以下の表を参考に行ってください。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pPr marL="0" indent="0">
              <a:buNone/>
            </a:pPr>
            <a:endParaRPr lang="en-US" altLang="ja-JP" sz="1000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en-US" altLang="ja-JP" sz="1100" dirty="0">
                <a:solidFill>
                  <a:srgbClr val="FF0000"/>
                </a:solidFill>
              </a:rPr>
              <a:t>※</a:t>
            </a:r>
            <a:r>
              <a:rPr lang="ja-JP" altLang="en-US" sz="1100" dirty="0">
                <a:solidFill>
                  <a:srgbClr val="FF0000"/>
                </a:solidFill>
              </a:rPr>
              <a:t>事前に用意した</a:t>
            </a:r>
            <a:r>
              <a:rPr lang="en-US" altLang="ja-JP" sz="1100" dirty="0">
                <a:solidFill>
                  <a:srgbClr val="FF0000"/>
                </a:solidFill>
              </a:rPr>
              <a:t>SSH</a:t>
            </a:r>
            <a:r>
              <a:rPr lang="ja-JP" altLang="en-US" sz="1100" dirty="0">
                <a:solidFill>
                  <a:srgbClr val="FF0000"/>
                </a:solidFill>
              </a:rPr>
              <a:t>公開鍵を利用してください。入力する具体値は</a:t>
            </a:r>
            <a:r>
              <a:rPr lang="en-US" altLang="ja-JP" sz="1100" dirty="0">
                <a:solidFill>
                  <a:srgbClr val="FF0000"/>
                </a:solidFill>
              </a:rPr>
              <a:t>SSH</a:t>
            </a:r>
            <a:r>
              <a:rPr lang="ja-JP" altLang="en-US" sz="1100" dirty="0">
                <a:solidFill>
                  <a:srgbClr val="FF0000"/>
                </a:solidFill>
              </a:rPr>
              <a:t>公開鍵のテキスト「</a:t>
            </a:r>
            <a:r>
              <a:rPr lang="en-US" altLang="ja-JP" sz="1100" dirty="0" err="1">
                <a:solidFill>
                  <a:srgbClr val="FF0000"/>
                </a:solidFill>
              </a:rPr>
              <a:t>ssh-rsa</a:t>
            </a:r>
            <a:r>
              <a:rPr lang="en-US" altLang="ja-JP" sz="1100" dirty="0">
                <a:solidFill>
                  <a:srgbClr val="FF0000"/>
                </a:solidFill>
              </a:rPr>
              <a:t> </a:t>
            </a:r>
            <a:r>
              <a:rPr lang="en-US" altLang="ja-JP" sz="1100" dirty="0" err="1">
                <a:solidFill>
                  <a:srgbClr val="FF0000"/>
                </a:solidFill>
              </a:rPr>
              <a:t>xxxxxxxx</a:t>
            </a:r>
            <a:r>
              <a:rPr lang="ja-JP" altLang="en-US" sz="1100" dirty="0">
                <a:solidFill>
                  <a:srgbClr val="FF0000"/>
                </a:solidFill>
              </a:rPr>
              <a:t>～」となります。</a:t>
            </a:r>
            <a:endParaRPr lang="en-US" altLang="ja-JP" sz="1100" dirty="0">
              <a:solidFill>
                <a:srgbClr val="FF0000"/>
              </a:solidFill>
            </a:endParaRPr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pPr marL="0" indent="0">
              <a:buNone/>
            </a:pPr>
            <a:endParaRPr lang="en-US" altLang="ja-JP" sz="1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795090"/>
              </p:ext>
            </p:extLst>
          </p:nvPr>
        </p:nvGraphicFramePr>
        <p:xfrm>
          <a:off x="463082" y="1484730"/>
          <a:ext cx="8216861" cy="45644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6218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1330643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オペレーション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Movement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変数名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具体値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network_interface_name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ita-demo-</a:t>
                      </a:r>
                      <a:r>
                        <a:rPr kumimoji="1" lang="en-US" altLang="ja-JP" sz="1200" dirty="0" err="1"/>
                        <a:t>nwif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10045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(Azure)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NIC_name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ita-demo-NIC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VM_name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ita-demo-web-azure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publisher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OpenLogic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offer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CentOS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sku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8_2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source_image_version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latest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os_disk_name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ita-demo-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os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-disk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240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/>
                        <a:t>storage_account_type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Standard_LRS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caching</a:t>
                      </a: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ReadWrite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admin_username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ita-demo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59722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ssh_public_key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任意の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SSH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公開鍵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kumimoji="1" lang="en-US" altLang="ja-JP" sz="1200" dirty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3949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Standard_B2MS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73277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VM_count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82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206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Plan</a:t>
            </a:r>
            <a:r>
              <a:rPr lang="ja-JP" altLang="en-US" b="1" dirty="0"/>
              <a:t>確認を実施する</a:t>
            </a:r>
            <a:r>
              <a:rPr kumimoji="1" lang="ja-JP" altLang="en-US" dirty="0"/>
              <a:t>　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/>
              <a:t>前項までの操作で、実行する</a:t>
            </a:r>
            <a:r>
              <a:rPr lang="en-US" altLang="ja-JP" dirty="0"/>
              <a:t>Movement</a:t>
            </a:r>
            <a:r>
              <a:rPr kumimoji="1" lang="ja-JP" altLang="en-US" dirty="0"/>
              <a:t>の作成と代入値の登録が終了しました。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次に</a:t>
            </a:r>
            <a:r>
              <a:rPr kumimoji="1" lang="en-US" altLang="ja-JP" dirty="0"/>
              <a:t>Plan</a:t>
            </a:r>
            <a:r>
              <a:rPr kumimoji="1" lang="ja-JP" altLang="en-US" dirty="0"/>
              <a:t>確認を実施し、</a:t>
            </a:r>
            <a:r>
              <a:rPr kumimoji="1" lang="en-US" altLang="ja-JP" dirty="0"/>
              <a:t>Module</a:t>
            </a:r>
            <a:r>
              <a:rPr kumimoji="1" lang="ja-JP" altLang="en-US" dirty="0"/>
              <a:t>が</a:t>
            </a:r>
            <a:r>
              <a:rPr lang="ja-JP" altLang="en-US" dirty="0"/>
              <a:t>定義されたポリシーに沿っているか確認します。</a:t>
            </a:r>
            <a:endParaRPr lang="en-US" altLang="ja-JP" dirty="0"/>
          </a:p>
          <a:p>
            <a:pPr marL="180000" lvl="1" indent="0">
              <a:buNone/>
            </a:pPr>
            <a:endParaRPr kumimoji="1" lang="en-US" altLang="ja-JP" sz="1600" dirty="0"/>
          </a:p>
          <a:p>
            <a:pPr marL="180000" lvl="1" indent="0">
              <a:buNone/>
            </a:pPr>
            <a:r>
              <a:rPr kumimoji="1" lang="ja-JP" altLang="en-US" sz="1600" b="1" dirty="0"/>
              <a:t>「</a:t>
            </a:r>
            <a:r>
              <a:rPr lang="en-US" altLang="ja-JP" sz="1600" b="1" dirty="0"/>
              <a:t>Terraform</a:t>
            </a:r>
            <a:r>
              <a:rPr lang="ja-JP" altLang="en-US" sz="1600" b="1" dirty="0"/>
              <a:t>」メニューグループ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&gt;</a:t>
            </a:r>
            <a:r>
              <a:rPr kumimoji="1" lang="ja-JP" altLang="en-US" sz="1600" b="1" dirty="0"/>
              <a:t> 「</a:t>
            </a:r>
            <a:r>
              <a:rPr lang="ja-JP" altLang="en-US" sz="1600" b="1" dirty="0"/>
              <a:t>作業実行」メニュー</a:t>
            </a:r>
            <a:endParaRPr kumimoji="1" lang="en-US" altLang="ja-JP" sz="1600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4.3</a:t>
            </a:r>
            <a:r>
              <a:rPr lang="ja-JP" altLang="en-US" dirty="0"/>
              <a:t>　</a:t>
            </a:r>
            <a:r>
              <a:rPr lang="en-US" altLang="ja-JP" dirty="0"/>
              <a:t>Plan</a:t>
            </a:r>
            <a:r>
              <a:rPr lang="ja-JP" altLang="en-US" dirty="0"/>
              <a:t>を確認</a:t>
            </a:r>
            <a:endParaRPr kumimoji="1" lang="ja-JP" altLang="en-US" dirty="0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0B548C94-FA3A-4A25-A012-2867FE548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27" y="2351891"/>
            <a:ext cx="7365762" cy="3834368"/>
          </a:xfrm>
          <a:prstGeom prst="rect">
            <a:avLst/>
          </a:prstGeom>
        </p:spPr>
      </p:pic>
      <p:sp>
        <p:nvSpPr>
          <p:cNvPr id="31" name="角丸四角形 28">
            <a:extLst>
              <a:ext uri="{FF2B5EF4-FFF2-40B4-BE49-F238E27FC236}">
                <a16:creationId xmlns:a16="http://schemas.microsoft.com/office/drawing/2014/main" id="{47CCA399-BE25-4BDF-A38F-22979FB9656C}"/>
              </a:ext>
            </a:extLst>
          </p:cNvPr>
          <p:cNvSpPr/>
          <p:nvPr/>
        </p:nvSpPr>
        <p:spPr bwMode="auto">
          <a:xfrm>
            <a:off x="2771750" y="2564880"/>
            <a:ext cx="2807990" cy="360000"/>
          </a:xfrm>
          <a:prstGeom prst="roundRect">
            <a:avLst>
              <a:gd name="adj" fmla="val 22939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実行する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Movement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を選択する。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角丸四角形 29">
            <a:extLst>
              <a:ext uri="{FF2B5EF4-FFF2-40B4-BE49-F238E27FC236}">
                <a16:creationId xmlns:a16="http://schemas.microsoft.com/office/drawing/2014/main" id="{6C5BB317-7A3A-4246-9BE9-526645B7D808}"/>
              </a:ext>
            </a:extLst>
          </p:cNvPr>
          <p:cNvSpPr/>
          <p:nvPr/>
        </p:nvSpPr>
        <p:spPr bwMode="auto">
          <a:xfrm>
            <a:off x="1493787" y="3229831"/>
            <a:ext cx="5382533" cy="276354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角丸四角形 31">
            <a:extLst>
              <a:ext uri="{FF2B5EF4-FFF2-40B4-BE49-F238E27FC236}">
                <a16:creationId xmlns:a16="http://schemas.microsoft.com/office/drawing/2014/main" id="{A36B5275-16B9-486A-A1B9-0B7DAED18AF0}"/>
              </a:ext>
            </a:extLst>
          </p:cNvPr>
          <p:cNvSpPr/>
          <p:nvPr/>
        </p:nvSpPr>
        <p:spPr bwMode="auto">
          <a:xfrm>
            <a:off x="3177308" y="4149100"/>
            <a:ext cx="2402432" cy="360000"/>
          </a:xfrm>
          <a:prstGeom prst="roundRect">
            <a:avLst>
              <a:gd name="adj" fmla="val 26074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オペレーションを選択する。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角丸四角形 32">
            <a:extLst>
              <a:ext uri="{FF2B5EF4-FFF2-40B4-BE49-F238E27FC236}">
                <a16:creationId xmlns:a16="http://schemas.microsoft.com/office/drawing/2014/main" id="{48301862-98CF-4B6E-AB8C-0BD72882D92E}"/>
              </a:ext>
            </a:extLst>
          </p:cNvPr>
          <p:cNvSpPr/>
          <p:nvPr/>
        </p:nvSpPr>
        <p:spPr bwMode="auto">
          <a:xfrm>
            <a:off x="1512190" y="4763569"/>
            <a:ext cx="5292000" cy="176300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角丸四角形 34">
            <a:extLst>
              <a:ext uri="{FF2B5EF4-FFF2-40B4-BE49-F238E27FC236}">
                <a16:creationId xmlns:a16="http://schemas.microsoft.com/office/drawing/2014/main" id="{DD769302-1318-4E5B-B52A-20ADDC000D84}"/>
              </a:ext>
            </a:extLst>
          </p:cNvPr>
          <p:cNvSpPr/>
          <p:nvPr/>
        </p:nvSpPr>
        <p:spPr bwMode="auto">
          <a:xfrm>
            <a:off x="2915770" y="5281192"/>
            <a:ext cx="2663970" cy="360000"/>
          </a:xfrm>
          <a:prstGeom prst="roundRect">
            <a:avLst>
              <a:gd name="adj" fmla="val 22938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「</a:t>
            </a:r>
            <a:r>
              <a:rPr lang="en-US" altLang="ja-JP" sz="1200" dirty="0" err="1">
                <a:solidFill>
                  <a:srgbClr val="FF0000"/>
                </a:solidFill>
                <a:latin typeface="+mn-ea"/>
              </a:rPr>
              <a:t>plam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確認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」ボタンを押下する。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角丸四角形 19">
            <a:extLst>
              <a:ext uri="{FF2B5EF4-FFF2-40B4-BE49-F238E27FC236}">
                <a16:creationId xmlns:a16="http://schemas.microsoft.com/office/drawing/2014/main" id="{C38D41F0-CDC9-4A8B-9179-8D06DB9494B3}"/>
              </a:ext>
            </a:extLst>
          </p:cNvPr>
          <p:cNvSpPr/>
          <p:nvPr/>
        </p:nvSpPr>
        <p:spPr bwMode="auto">
          <a:xfrm>
            <a:off x="1374910" y="5942424"/>
            <a:ext cx="1108800" cy="252000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" name="円形吹き出し 18">
            <a:extLst>
              <a:ext uri="{FF2B5EF4-FFF2-40B4-BE49-F238E27FC236}">
                <a16:creationId xmlns:a16="http://schemas.microsoft.com/office/drawing/2014/main" id="{6964FBF2-D898-4238-8E1F-D1CF75B096A0}"/>
              </a:ext>
            </a:extLst>
          </p:cNvPr>
          <p:cNvSpPr/>
          <p:nvPr/>
        </p:nvSpPr>
        <p:spPr bwMode="auto">
          <a:xfrm>
            <a:off x="2659877" y="2570593"/>
            <a:ext cx="360000" cy="360000"/>
          </a:xfrm>
          <a:prstGeom prst="wedgeEllipseCallout">
            <a:avLst>
              <a:gd name="adj1" fmla="val -326477"/>
              <a:gd name="adj2" fmla="val 162356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41" name="円形吹き出し 20">
            <a:extLst>
              <a:ext uri="{FF2B5EF4-FFF2-40B4-BE49-F238E27FC236}">
                <a16:creationId xmlns:a16="http://schemas.microsoft.com/office/drawing/2014/main" id="{BDADF881-3B84-4ACB-B489-076860CC813F}"/>
              </a:ext>
            </a:extLst>
          </p:cNvPr>
          <p:cNvSpPr/>
          <p:nvPr/>
        </p:nvSpPr>
        <p:spPr bwMode="auto">
          <a:xfrm>
            <a:off x="3070316" y="4151955"/>
            <a:ext cx="360000" cy="360000"/>
          </a:xfrm>
          <a:prstGeom prst="wedgeEllipseCallout">
            <a:avLst>
              <a:gd name="adj1" fmla="val -436424"/>
              <a:gd name="adj2" fmla="val 150793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円形吹き出し 21">
            <a:extLst>
              <a:ext uri="{FF2B5EF4-FFF2-40B4-BE49-F238E27FC236}">
                <a16:creationId xmlns:a16="http://schemas.microsoft.com/office/drawing/2014/main" id="{315FD7AA-8462-4B6E-B485-3A5E26292D9C}"/>
              </a:ext>
            </a:extLst>
          </p:cNvPr>
          <p:cNvSpPr/>
          <p:nvPr/>
        </p:nvSpPr>
        <p:spPr bwMode="auto">
          <a:xfrm>
            <a:off x="2771800" y="5281537"/>
            <a:ext cx="360000" cy="360000"/>
          </a:xfrm>
          <a:prstGeom prst="wedgeEllipseCallout">
            <a:avLst>
              <a:gd name="adj1" fmla="val -196041"/>
              <a:gd name="adj2" fmla="val 157288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6278498" y="5484726"/>
            <a:ext cx="2471664" cy="85119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「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Plan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確認」ボタンでは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Plan/</a:t>
            </a:r>
            <a:r>
              <a:rPr lang="en-US" altLang="ja-JP" sz="1200" dirty="0" err="1">
                <a:solidFill>
                  <a:schemeClr val="tx1"/>
                </a:solidFill>
                <a:latin typeface="+mn-ea"/>
              </a:rPr>
              <a:t>PolicyCheck</a:t>
            </a:r>
            <a:r>
              <a:rPr lang="ja-JP" altLang="en-US" sz="1200" dirty="0" err="1">
                <a:solidFill>
                  <a:schemeClr val="tx1"/>
                </a:solidFill>
                <a:latin typeface="+mn-ea"/>
              </a:rPr>
              <a:t>までを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行い、処理を停止します。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楕円 5"/>
          <p:cNvSpPr/>
          <p:nvPr/>
        </p:nvSpPr>
        <p:spPr bwMode="auto">
          <a:xfrm>
            <a:off x="5990795" y="5382319"/>
            <a:ext cx="687003" cy="352541"/>
          </a:xfrm>
          <a:prstGeom prst="ellipse">
            <a:avLst/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6113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A2FDAE80-D8F2-4D70-921A-7C76D29813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30"/>
          <a:stretch/>
        </p:blipFill>
        <p:spPr>
          <a:xfrm>
            <a:off x="4263785" y="2265099"/>
            <a:ext cx="4405507" cy="284270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DC7CA50-6484-4DC1-AF83-E9DB6EE39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74" y="2265100"/>
            <a:ext cx="3650456" cy="358495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err="1"/>
              <a:t>PolicyCheck</a:t>
            </a:r>
            <a:r>
              <a:rPr lang="ja-JP" altLang="en-US" b="1" dirty="0"/>
              <a:t>ログを確認する</a:t>
            </a:r>
            <a:r>
              <a:rPr kumimoji="1" lang="ja-JP" altLang="en-US" dirty="0"/>
              <a:t>　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/>
              <a:t>押下後の画面遷移先で、ステータスが</a:t>
            </a:r>
            <a:r>
              <a:rPr kumimoji="1" lang="ja-JP" altLang="en-US" b="1" dirty="0"/>
              <a:t>「</a:t>
            </a:r>
            <a:r>
              <a:rPr lang="ja-JP" altLang="en-US" b="1" dirty="0"/>
              <a:t>完了</a:t>
            </a:r>
            <a:r>
              <a:rPr lang="en-US" altLang="ja-JP" b="1" dirty="0"/>
              <a:t>(</a:t>
            </a:r>
            <a:r>
              <a:rPr lang="ja-JP" altLang="en-US" b="1" dirty="0"/>
              <a:t>異常</a:t>
            </a:r>
            <a:r>
              <a:rPr lang="en-US" altLang="ja-JP" b="1" dirty="0"/>
              <a:t>)</a:t>
            </a:r>
            <a:r>
              <a:rPr kumimoji="1" lang="ja-JP" altLang="en-US" b="1" dirty="0"/>
              <a:t>」</a:t>
            </a:r>
            <a:r>
              <a:rPr kumimoji="1" lang="ja-JP" altLang="en-US" dirty="0"/>
              <a:t>となっていることが確認できます</a:t>
            </a:r>
            <a:r>
              <a:rPr lang="ja-JP" altLang="en-US" dirty="0"/>
              <a:t>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画面下に移動し、</a:t>
            </a:r>
            <a:r>
              <a:rPr lang="en-US" altLang="ja-JP" dirty="0" err="1"/>
              <a:t>PolicyCheck</a:t>
            </a:r>
            <a:r>
              <a:rPr lang="ja-JP" altLang="en-US" dirty="0"/>
              <a:t>ログを確認しましょう</a:t>
            </a:r>
            <a:r>
              <a:rPr kumimoji="1" lang="ja-JP" altLang="en-US" dirty="0"/>
              <a:t>。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4.4</a:t>
            </a:r>
            <a:r>
              <a:rPr lang="ja-JP" altLang="en-US" dirty="0"/>
              <a:t>　</a:t>
            </a:r>
            <a:r>
              <a:rPr lang="en-US" altLang="ja-JP" dirty="0" err="1"/>
              <a:t>PolicyCheck</a:t>
            </a:r>
            <a:r>
              <a:rPr lang="ja-JP" altLang="en-US" dirty="0"/>
              <a:t>ログを確認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749172" y="3093109"/>
            <a:ext cx="1296180" cy="1918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5645330" y="5107808"/>
            <a:ext cx="3023962" cy="7475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コストが</a:t>
            </a:r>
            <a:r>
              <a:rPr lang="en-US" altLang="ja-JP" sz="1400" dirty="0">
                <a:latin typeface="+mn-ea"/>
              </a:rPr>
              <a:t>$50</a:t>
            </a:r>
            <a:r>
              <a:rPr lang="ja-JP" altLang="en-US" sz="1400" dirty="0">
                <a:latin typeface="+mn-ea"/>
              </a:rPr>
              <a:t>を大幅に</a:t>
            </a:r>
            <a:endParaRPr lang="en-US" altLang="ja-JP" sz="1400" dirty="0">
              <a:latin typeface="+mn-ea"/>
            </a:endParaRPr>
          </a:p>
          <a:p>
            <a:pPr algn="ctr"/>
            <a:r>
              <a:rPr lang="ja-JP" altLang="en-US" sz="1400" dirty="0">
                <a:latin typeface="+mn-ea"/>
              </a:rPr>
              <a:t>上回っていることが確認できる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367259" y="4221110"/>
            <a:ext cx="345600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4" name="円形吹き出し 3"/>
          <p:cNvSpPr/>
          <p:nvPr/>
        </p:nvSpPr>
        <p:spPr bwMode="auto">
          <a:xfrm>
            <a:off x="5252937" y="4951811"/>
            <a:ext cx="831273" cy="460292"/>
          </a:xfrm>
          <a:prstGeom prst="wedgeEllipseCallout">
            <a:avLst>
              <a:gd name="adj1" fmla="val 11686"/>
              <a:gd name="adj2" fmla="val -179548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4949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VM</a:t>
            </a:r>
            <a:r>
              <a:rPr lang="ja-JP" altLang="en-US" b="1" dirty="0"/>
              <a:t>のサイズを変更して再度実行する。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/>
              <a:t>最後に、デプロイする</a:t>
            </a:r>
            <a:r>
              <a:rPr lang="en-US" altLang="ja-JP" dirty="0"/>
              <a:t>VM</a:t>
            </a:r>
            <a:r>
              <a:rPr lang="ja-JP" altLang="en-US" dirty="0"/>
              <a:t>のサイズ</a:t>
            </a:r>
            <a:r>
              <a:rPr kumimoji="1" lang="ja-JP" altLang="en-US" dirty="0"/>
              <a:t>を変更して同様に実行します。</a:t>
            </a:r>
            <a:endParaRPr kumimoji="1" lang="en-US" altLang="ja-JP" dirty="0"/>
          </a:p>
          <a:p>
            <a:pPr marL="180000" lvl="1" indent="0">
              <a:buNone/>
            </a:pPr>
            <a:r>
              <a:rPr lang="ja-JP" altLang="en-US" b="1" dirty="0"/>
              <a:t>「</a:t>
            </a:r>
            <a:r>
              <a:rPr lang="en-US" altLang="ja-JP" b="1" dirty="0"/>
              <a:t>Terraform</a:t>
            </a:r>
            <a:r>
              <a:rPr lang="ja-JP" altLang="en-US" b="1" dirty="0"/>
              <a:t>」メニューグループ </a:t>
            </a:r>
            <a:r>
              <a:rPr lang="en-US" altLang="ja-JP" b="1" dirty="0"/>
              <a:t>&gt;</a:t>
            </a:r>
            <a:r>
              <a:rPr lang="ja-JP" altLang="en-US" b="1" dirty="0"/>
              <a:t> 「代入値管理」メニュー</a:t>
            </a:r>
            <a:r>
              <a:rPr lang="ja-JP" altLang="en-US" dirty="0"/>
              <a:t>から、下表を参考に具体値を変更し、</a:t>
            </a:r>
            <a:r>
              <a:rPr lang="en-US" altLang="ja-JP" dirty="0"/>
              <a:t>4.3</a:t>
            </a:r>
            <a:r>
              <a:rPr lang="ja-JP" altLang="en-US" dirty="0"/>
              <a:t>同様に</a:t>
            </a:r>
            <a:r>
              <a:rPr lang="en-US" altLang="ja-JP" dirty="0"/>
              <a:t>Plan</a:t>
            </a:r>
            <a:r>
              <a:rPr lang="ja-JP" altLang="en-US" dirty="0"/>
              <a:t>確認を実施しましょう。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4.5</a:t>
            </a:r>
            <a:r>
              <a:rPr lang="ja-JP" altLang="en-US" dirty="0"/>
              <a:t>　</a:t>
            </a:r>
            <a:r>
              <a:rPr lang="en-US" altLang="ja-JP" dirty="0"/>
              <a:t>VM</a:t>
            </a:r>
            <a:r>
              <a:rPr lang="ja-JP" altLang="en-US" dirty="0"/>
              <a:t>のサイズを変更して再度確認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96089"/>
              </p:ext>
            </p:extLst>
          </p:nvPr>
        </p:nvGraphicFramePr>
        <p:xfrm>
          <a:off x="539563" y="2249434"/>
          <a:ext cx="6840000" cy="397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324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1" dirty="0">
                          <a:solidFill>
                            <a:srgbClr val="002B62"/>
                          </a:solidFill>
                        </a:rPr>
                        <a:t>変更前</a:t>
                      </a:r>
                      <a:endParaRPr kumimoji="1" lang="ja-JP" altLang="en-US" sz="1800" b="1" dirty="0">
                        <a:solidFill>
                          <a:srgbClr val="002B6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2525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オペレーション</a:t>
                      </a:r>
                    </a:p>
                  </a:txBody>
                  <a:tcPr anchor="ctr"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Movement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変数名</a:t>
                      </a:r>
                    </a:p>
                  </a:txBody>
                  <a:tcPr anchor="ctr"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具体値</a:t>
                      </a:r>
                    </a:p>
                  </a:txBody>
                  <a:tcPr anchor="ctr"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hello_tf_instance_type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t2.large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Standard_B2MS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9207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761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1" dirty="0">
                          <a:solidFill>
                            <a:srgbClr val="002B62"/>
                          </a:solidFill>
                        </a:rPr>
                        <a:t>変更後</a:t>
                      </a:r>
                      <a:endParaRPr kumimoji="1" lang="ja-JP" altLang="en-US" sz="1800" b="1" dirty="0">
                        <a:solidFill>
                          <a:srgbClr val="002B6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566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オペレーション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Movement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変数名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具体値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322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hello_tf_instance_type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rgbClr val="FF0000"/>
                          </a:solidFill>
                        </a:rPr>
                        <a:t>t2.micro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7167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rgbClr val="FF0000"/>
                          </a:solidFill>
                        </a:rPr>
                        <a:t>Standard_B1LS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402867"/>
                  </a:ext>
                </a:extLst>
              </a:tr>
            </a:tbl>
          </a:graphicData>
        </a:graphic>
      </p:graphicFrame>
      <p:sp>
        <p:nvSpPr>
          <p:cNvPr id="20" name="角丸四角形 19"/>
          <p:cNvSpPr/>
          <p:nvPr/>
        </p:nvSpPr>
        <p:spPr bwMode="auto">
          <a:xfrm>
            <a:off x="3863051" y="3910776"/>
            <a:ext cx="4295136" cy="98783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デプロイする</a:t>
            </a:r>
            <a:r>
              <a:rPr kumimoji="1" lang="ja-JP" altLang="en-US" sz="1400" dirty="0">
                <a:latin typeface="+mn-ea"/>
              </a:rPr>
              <a:t>インスタンスサイズ</a:t>
            </a:r>
            <a:endParaRPr kumimoji="1" lang="en-US" altLang="ja-JP" sz="1400" dirty="0">
              <a:latin typeface="+mn-ea"/>
            </a:endParaRPr>
          </a:p>
          <a:p>
            <a:r>
              <a:rPr kumimoji="1" lang="en-US" altLang="ja-JP" sz="1400" dirty="0">
                <a:latin typeface="+mn-ea"/>
              </a:rPr>
              <a:t>AWS</a:t>
            </a:r>
            <a:r>
              <a:rPr kumimoji="1" lang="ja-JP" altLang="en-US" sz="1400" dirty="0">
                <a:latin typeface="+mn-ea"/>
              </a:rPr>
              <a:t>  </a:t>
            </a:r>
            <a:r>
              <a:rPr kumimoji="1" lang="en-US" altLang="ja-JP" sz="1400" dirty="0">
                <a:latin typeface="+mn-ea"/>
              </a:rPr>
              <a:t>: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ja-JP" sz="1400" dirty="0">
                <a:solidFill>
                  <a:srgbClr val="FF0000"/>
                </a:solidFill>
              </a:rPr>
              <a:t>t2.large	</a:t>
            </a:r>
            <a:r>
              <a:rPr lang="ja-JP" altLang="en-US" sz="1400" dirty="0">
                <a:solidFill>
                  <a:srgbClr val="FF0000"/>
                </a:solidFill>
              </a:rPr>
              <a:t>　　</a:t>
            </a:r>
            <a:r>
              <a:rPr kumimoji="1" lang="ja-JP" altLang="en-US" sz="1400" dirty="0">
                <a:latin typeface="+mn-ea"/>
              </a:rPr>
              <a:t>→　</a:t>
            </a:r>
            <a:r>
              <a:rPr lang="en-US" altLang="ja-JP" sz="1400" dirty="0">
                <a:solidFill>
                  <a:srgbClr val="FF0000"/>
                </a:solidFill>
              </a:rPr>
              <a:t>t2.micro</a:t>
            </a:r>
          </a:p>
          <a:p>
            <a:r>
              <a:rPr lang="en-US" altLang="ja-JP" sz="1400" dirty="0">
                <a:latin typeface="+mn-ea"/>
              </a:rPr>
              <a:t>Azure: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solidFill>
                  <a:srgbClr val="FF0000"/>
                </a:solidFill>
              </a:rPr>
              <a:t>Standard_B2MS</a:t>
            </a:r>
            <a:r>
              <a:rPr lang="ja-JP" altLang="en-US" sz="1400" dirty="0">
                <a:solidFill>
                  <a:srgbClr val="FF0000"/>
                </a:solidFill>
              </a:rPr>
              <a:t> </a:t>
            </a:r>
            <a:r>
              <a:rPr lang="ja-JP" altLang="en-US" sz="1400" dirty="0">
                <a:latin typeface="+mn-ea"/>
              </a:rPr>
              <a:t>→　</a:t>
            </a:r>
            <a:r>
              <a:rPr lang="en-US" altLang="ja-JP" sz="1400" dirty="0">
                <a:solidFill>
                  <a:srgbClr val="FF0000"/>
                </a:solidFill>
              </a:rPr>
              <a:t>Standard_B1LS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下矢印 3"/>
          <p:cNvSpPr/>
          <p:nvPr/>
        </p:nvSpPr>
        <p:spPr bwMode="auto">
          <a:xfrm>
            <a:off x="2112509" y="3910776"/>
            <a:ext cx="1620000" cy="987835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5" name="円形吹き出し 14"/>
          <p:cNvSpPr/>
          <p:nvPr/>
        </p:nvSpPr>
        <p:spPr bwMode="auto">
          <a:xfrm>
            <a:off x="7510105" y="4713461"/>
            <a:ext cx="831273" cy="460292"/>
          </a:xfrm>
          <a:prstGeom prst="wedgeEllipseCallout">
            <a:avLst>
              <a:gd name="adj1" fmla="val -89735"/>
              <a:gd name="adj2" fmla="val 161446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666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071D24D0-FB8E-4D65-A6B8-1F7109C47D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02"/>
          <a:stretch/>
        </p:blipFill>
        <p:spPr>
          <a:xfrm>
            <a:off x="4225706" y="2163346"/>
            <a:ext cx="4450864" cy="287058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AE43C5E-F588-47DB-B3A5-47A3FA946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87" y="2163345"/>
            <a:ext cx="3683847" cy="364198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再び</a:t>
            </a:r>
            <a:r>
              <a:rPr lang="en-US" altLang="ja-JP" b="1" dirty="0" err="1"/>
              <a:t>PolicyCheck</a:t>
            </a:r>
            <a:r>
              <a:rPr lang="ja-JP" altLang="en-US" b="1" dirty="0"/>
              <a:t>ログを確認する</a:t>
            </a:r>
            <a:r>
              <a:rPr kumimoji="1" lang="ja-JP" altLang="en-US" dirty="0"/>
              <a:t>　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/>
              <a:t>押下後の画面遷移先で、ステータスが「</a:t>
            </a:r>
            <a:r>
              <a:rPr lang="ja-JP" altLang="en-US" b="1" dirty="0"/>
              <a:t>完了</a:t>
            </a:r>
            <a:r>
              <a:rPr kumimoji="1" lang="ja-JP" altLang="en-US" dirty="0"/>
              <a:t>」となっていることが確認できます</a:t>
            </a:r>
            <a:r>
              <a:rPr lang="ja-JP" altLang="en-US" dirty="0"/>
              <a:t>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画面下に移動し</a:t>
            </a:r>
            <a:r>
              <a:rPr lang="en-US" altLang="ja-JP" dirty="0" err="1"/>
              <a:t>PolicyCheck</a:t>
            </a:r>
            <a:r>
              <a:rPr lang="ja-JP" altLang="en-US" dirty="0"/>
              <a:t>ログを確認後、</a:t>
            </a:r>
            <a:r>
              <a:rPr lang="en-US" altLang="ja-JP" dirty="0"/>
              <a:t>Movement</a:t>
            </a:r>
            <a:r>
              <a:rPr lang="ja-JP" altLang="en-US" dirty="0"/>
              <a:t>を実際に実行しましょう。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4.6</a:t>
            </a:r>
            <a:r>
              <a:rPr lang="ja-JP" altLang="en-US" dirty="0"/>
              <a:t>　再度</a:t>
            </a:r>
            <a:r>
              <a:rPr lang="en-US" altLang="ja-JP" dirty="0" err="1"/>
              <a:t>PolicyCheck</a:t>
            </a:r>
            <a:r>
              <a:rPr lang="ja-JP" altLang="en-US" dirty="0"/>
              <a:t>ログを確認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771750" y="2996940"/>
            <a:ext cx="1296180" cy="1918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5292100" y="5070936"/>
            <a:ext cx="3384469" cy="73439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>
                <a:latin typeface="+mn-ea"/>
              </a:rPr>
              <a:t>変更後、コストが</a:t>
            </a:r>
            <a:r>
              <a:rPr kumimoji="1" lang="en-US" altLang="ja-JP" sz="1400" dirty="0">
                <a:latin typeface="+mn-ea"/>
              </a:rPr>
              <a:t>$50</a:t>
            </a:r>
            <a:r>
              <a:rPr kumimoji="1" lang="ja-JP" altLang="en-US" sz="1400" dirty="0">
                <a:latin typeface="+mn-ea"/>
              </a:rPr>
              <a:t>を</a:t>
            </a:r>
            <a:endParaRPr kumimoji="1" lang="en-US" altLang="ja-JP" sz="1400" dirty="0">
              <a:latin typeface="+mn-ea"/>
            </a:endParaRPr>
          </a:p>
          <a:p>
            <a:pPr algn="ctr"/>
            <a:r>
              <a:rPr lang="ja-JP" altLang="en-US" sz="1400" dirty="0">
                <a:latin typeface="+mn-ea"/>
              </a:rPr>
              <a:t>下</a:t>
            </a:r>
            <a:r>
              <a:rPr kumimoji="1" lang="ja-JP" altLang="en-US" sz="1400" dirty="0">
                <a:latin typeface="+mn-ea"/>
              </a:rPr>
              <a:t>回っている</a:t>
            </a:r>
            <a:r>
              <a:rPr lang="ja-JP" altLang="en-US" sz="1400" dirty="0">
                <a:latin typeface="+mn-ea"/>
              </a:rPr>
              <a:t>ことが確認できた。</a:t>
            </a:r>
            <a:endParaRPr lang="en-US" altLang="ja-JP" sz="1400" dirty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350086" y="4136618"/>
            <a:ext cx="3412931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4948426" y="4923155"/>
            <a:ext cx="831273" cy="460292"/>
          </a:xfrm>
          <a:prstGeom prst="wedgeEllipseCallout">
            <a:avLst>
              <a:gd name="adj1" fmla="val 23021"/>
              <a:gd name="adj2" fmla="val -186704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3265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AB07C5B-AABC-483F-A28E-078EF52EA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27" y="2351891"/>
            <a:ext cx="7365762" cy="383436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Movement</a:t>
            </a:r>
            <a:r>
              <a:rPr kumimoji="1" lang="ja-JP" altLang="en-US" b="1" dirty="0"/>
              <a:t>を</a:t>
            </a:r>
            <a:r>
              <a:rPr lang="ja-JP" altLang="en-US" b="1" dirty="0"/>
              <a:t>実行する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/>
              <a:t>実行する</a:t>
            </a:r>
            <a:r>
              <a:rPr kumimoji="1" lang="en-US" altLang="ja-JP" dirty="0"/>
              <a:t>Module</a:t>
            </a:r>
            <a:r>
              <a:rPr kumimoji="1" lang="ja-JP" altLang="en-US" dirty="0"/>
              <a:t>が定義したポリシーを適用していることが確認できました。</a:t>
            </a:r>
            <a:endParaRPr kumimoji="1" lang="en-US" altLang="ja-JP" dirty="0"/>
          </a:p>
          <a:p>
            <a:pPr marL="180000" lvl="1" indent="0">
              <a:buNone/>
            </a:pPr>
            <a:r>
              <a:rPr kumimoji="1" lang="ja-JP" altLang="en-US" dirty="0"/>
              <a:t>最後に</a:t>
            </a:r>
            <a:r>
              <a:rPr lang="en-US" altLang="ja-JP" dirty="0"/>
              <a:t>Movement</a:t>
            </a:r>
            <a:r>
              <a:rPr kumimoji="1" lang="ja-JP" altLang="en-US" dirty="0"/>
              <a:t>を実行し、結果を対象ホストで確認してください。</a:t>
            </a:r>
            <a:r>
              <a:rPr kumimoji="1" lang="en-US" altLang="ja-JP" sz="1200" dirty="0"/>
              <a:t/>
            </a:r>
            <a:br>
              <a:rPr kumimoji="1" lang="en-US" altLang="ja-JP" sz="1200" dirty="0"/>
            </a:b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1600" b="1" dirty="0"/>
              <a:t>「</a:t>
            </a:r>
            <a:r>
              <a:rPr lang="en-US" altLang="ja-JP" sz="1600" b="1" dirty="0"/>
              <a:t>Terraform</a:t>
            </a:r>
            <a:r>
              <a:rPr lang="ja-JP" altLang="en-US" sz="1600" b="1" dirty="0"/>
              <a:t>」メニューグループ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&gt;</a:t>
            </a:r>
            <a:r>
              <a:rPr kumimoji="1" lang="ja-JP" altLang="en-US" sz="1600" b="1" dirty="0"/>
              <a:t> 「</a:t>
            </a:r>
            <a:r>
              <a:rPr lang="ja-JP" altLang="en-US" sz="1600" b="1" dirty="0"/>
              <a:t>作業実行」メニュー</a:t>
            </a:r>
            <a:endParaRPr kumimoji="1" lang="en-US" altLang="ja-JP" sz="1600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 bwMode="auto">
          <a:xfrm>
            <a:off x="2771750" y="2564880"/>
            <a:ext cx="2807990" cy="360000"/>
          </a:xfrm>
          <a:prstGeom prst="roundRect">
            <a:avLst>
              <a:gd name="adj" fmla="val 22939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実行する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Movement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を選択する。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1493787" y="3229831"/>
            <a:ext cx="5382533" cy="276354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3177308" y="4149100"/>
            <a:ext cx="2402432" cy="360000"/>
          </a:xfrm>
          <a:prstGeom prst="roundRect">
            <a:avLst>
              <a:gd name="adj" fmla="val 26074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オペレーションを選択する。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1512190" y="4763569"/>
            <a:ext cx="5292000" cy="176300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3177308" y="5281192"/>
            <a:ext cx="2402432" cy="360000"/>
          </a:xfrm>
          <a:prstGeom prst="roundRect">
            <a:avLst>
              <a:gd name="adj" fmla="val 22938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「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実行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」ボタンを押下する。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4.7</a:t>
            </a:r>
            <a:r>
              <a:rPr lang="ja-JP" altLang="en-US" dirty="0"/>
              <a:t>　作業実行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 bwMode="auto">
          <a:xfrm>
            <a:off x="6084210" y="5574921"/>
            <a:ext cx="2736380" cy="773809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「実行」ボタン押下後、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自動で「作業状態確認」メニューへ画面遷移します。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2398776" y="5942424"/>
            <a:ext cx="1108800" cy="252000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2659877" y="2570593"/>
            <a:ext cx="360000" cy="360000"/>
          </a:xfrm>
          <a:prstGeom prst="wedgeEllipseCallout">
            <a:avLst>
              <a:gd name="adj1" fmla="val -326477"/>
              <a:gd name="adj2" fmla="val 162356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21" name="円形吹き出し 20"/>
          <p:cNvSpPr/>
          <p:nvPr/>
        </p:nvSpPr>
        <p:spPr bwMode="auto">
          <a:xfrm>
            <a:off x="3070316" y="4151955"/>
            <a:ext cx="360000" cy="360000"/>
          </a:xfrm>
          <a:prstGeom prst="wedgeEllipseCallout">
            <a:avLst>
              <a:gd name="adj1" fmla="val -436424"/>
              <a:gd name="adj2" fmla="val 150793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3131800" y="5281537"/>
            <a:ext cx="360000" cy="360000"/>
          </a:xfrm>
          <a:prstGeom prst="wedgeEllipseCallout">
            <a:avLst>
              <a:gd name="adj1" fmla="val -196041"/>
              <a:gd name="adj2" fmla="val 157288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楕円 22"/>
          <p:cNvSpPr/>
          <p:nvPr/>
        </p:nvSpPr>
        <p:spPr bwMode="auto">
          <a:xfrm>
            <a:off x="5786951" y="5351934"/>
            <a:ext cx="755703" cy="426575"/>
          </a:xfrm>
          <a:prstGeom prst="ellipse">
            <a:avLst/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043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0" y="2132820"/>
            <a:ext cx="8287529" cy="390215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はじめに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/>
              <a:t>メインメニュー</a:t>
            </a:r>
            <a:endParaRPr lang="en-US" altLang="ja-JP" b="1" dirty="0"/>
          </a:p>
          <a:p>
            <a:pPr lvl="1"/>
            <a:r>
              <a:rPr lang="ja-JP" altLang="en-US" sz="1800" dirty="0"/>
              <a:t>本書では、メニューグループの「</a:t>
            </a:r>
            <a:r>
              <a:rPr lang="en-US" altLang="ja-JP" sz="1800" b="1" dirty="0"/>
              <a:t>Terraform</a:t>
            </a:r>
            <a:r>
              <a:rPr lang="ja-JP" altLang="en-US" sz="1800" dirty="0"/>
              <a:t>」について、実践形式で学習いただけます。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519005" y="4590685"/>
            <a:ext cx="576080" cy="7201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6445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7AD99821-68AB-457E-9AA2-3B91C8322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94" y="1962880"/>
            <a:ext cx="3358992" cy="3299204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Movement</a:t>
            </a:r>
            <a:r>
              <a:rPr lang="ja-JP" altLang="en-US" b="1" dirty="0"/>
              <a:t>の詳細結果を確認する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/>
              <a:t>実行後の画面遷移先で、</a:t>
            </a:r>
            <a:r>
              <a:rPr lang="ja-JP" altLang="en-US" dirty="0"/>
              <a:t>実行ステータスやログを確認することができます。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/>
              <a:t>投入データや出力データを確認することも可能です。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4.8</a:t>
            </a:r>
            <a:r>
              <a:rPr lang="ja-JP" altLang="en-US" dirty="0"/>
              <a:t>　実行状態確認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2759050" y="4543908"/>
            <a:ext cx="1152160" cy="26411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614794" y="5375980"/>
            <a:ext cx="3453136" cy="84935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>
                <a:latin typeface="+mn-ea"/>
              </a:rPr>
              <a:t>投入データや</a:t>
            </a:r>
            <a:r>
              <a:rPr lang="ja-JP" altLang="en-US" sz="1400" dirty="0">
                <a:latin typeface="+mn-ea"/>
              </a:rPr>
              <a:t>結果データをまとめた</a:t>
            </a:r>
            <a:endParaRPr lang="en-US" altLang="ja-JP" sz="1400" dirty="0">
              <a:latin typeface="+mn-ea"/>
            </a:endParaRPr>
          </a:p>
          <a:p>
            <a:pPr algn="ctr"/>
            <a:r>
              <a:rPr kumimoji="1" lang="en-US" altLang="ja-JP" sz="1400" dirty="0">
                <a:latin typeface="+mn-ea"/>
              </a:rPr>
              <a:t>Zip</a:t>
            </a:r>
            <a:r>
              <a:rPr kumimoji="1" lang="ja-JP" altLang="en-US" sz="1400" dirty="0">
                <a:latin typeface="+mn-ea"/>
              </a:rPr>
              <a:t>ファイルをダウンロードできます。</a:t>
            </a:r>
            <a:endParaRPr kumimoji="1" lang="en-US" altLang="ja-JP" sz="1400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5169334" y="5059422"/>
            <a:ext cx="3358992" cy="1165908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結果は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AWS</a:t>
            </a:r>
            <a:r>
              <a:rPr lang="ja-JP" altLang="en-US" sz="1400" dirty="0" err="1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Azure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アカウントに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アクセスし各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3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台の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VM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が新たに作成されているかを確認してください。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楕円 14"/>
          <p:cNvSpPr/>
          <p:nvPr/>
        </p:nvSpPr>
        <p:spPr bwMode="auto">
          <a:xfrm>
            <a:off x="4848889" y="4903461"/>
            <a:ext cx="755703" cy="426575"/>
          </a:xfrm>
          <a:prstGeom prst="ellipse">
            <a:avLst/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円形吹き出し 15"/>
          <p:cNvSpPr/>
          <p:nvPr/>
        </p:nvSpPr>
        <p:spPr bwMode="auto">
          <a:xfrm>
            <a:off x="3607168" y="5148123"/>
            <a:ext cx="831273" cy="460292"/>
          </a:xfrm>
          <a:prstGeom prst="wedgeEllipseCallout">
            <a:avLst>
              <a:gd name="adj1" fmla="val -40806"/>
              <a:gd name="adj2" fmla="val -139791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BA8DA5A-D636-4FF6-A2D4-80C098C763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843"/>
          <a:stretch/>
        </p:blipFill>
        <p:spPr>
          <a:xfrm>
            <a:off x="4409068" y="1988800"/>
            <a:ext cx="4119258" cy="28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84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インスタンス数を変更して再度実行する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/>
              <a:t>最後に、デプロイするインスタンス数を変更して同様に実行します。</a:t>
            </a:r>
            <a:endParaRPr kumimoji="1" lang="en-US" altLang="ja-JP" dirty="0"/>
          </a:p>
          <a:p>
            <a:pPr marL="180000" lvl="1" indent="0">
              <a:buNone/>
            </a:pPr>
            <a:r>
              <a:rPr kumimoji="1" lang="ja-JP" altLang="en-US" b="1" dirty="0"/>
              <a:t>「</a:t>
            </a:r>
            <a:r>
              <a:rPr lang="en-US" altLang="ja-JP" b="1" dirty="0"/>
              <a:t>Terraform</a:t>
            </a:r>
            <a:r>
              <a:rPr lang="ja-JP" altLang="en-US" b="1" dirty="0"/>
              <a:t>」メニューグループ </a:t>
            </a:r>
            <a:r>
              <a:rPr lang="en-US" altLang="ja-JP" b="1" dirty="0"/>
              <a:t>&gt;</a:t>
            </a:r>
            <a:r>
              <a:rPr lang="ja-JP" altLang="en-US" b="1" dirty="0"/>
              <a:t> 「代入値管理」メニュー</a:t>
            </a:r>
            <a:r>
              <a:rPr lang="ja-JP" altLang="en-US" dirty="0"/>
              <a:t>から、下表を参考に具体値を変更し、</a:t>
            </a:r>
            <a:r>
              <a:rPr lang="en-US" altLang="ja-JP" dirty="0"/>
              <a:t>4.3</a:t>
            </a:r>
            <a:r>
              <a:rPr lang="ja-JP" altLang="en-US" dirty="0"/>
              <a:t>同様に作業実行しましょう。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4.9</a:t>
            </a:r>
            <a:r>
              <a:rPr lang="ja-JP" altLang="en-US" dirty="0"/>
              <a:t>　数値を変更して再度実行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52188"/>
              </p:ext>
            </p:extLst>
          </p:nvPr>
        </p:nvGraphicFramePr>
        <p:xfrm>
          <a:off x="586592" y="2298261"/>
          <a:ext cx="7200000" cy="397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r>
                        <a:rPr lang="ja-JP" altLang="en-US" sz="1800" b="1" dirty="0">
                          <a:solidFill>
                            <a:srgbClr val="002B62"/>
                          </a:solidFill>
                        </a:rPr>
                        <a:t>変更前</a:t>
                      </a:r>
                      <a:endParaRPr kumimoji="1" lang="ja-JP" altLang="en-US" sz="1800" b="1" dirty="0">
                        <a:solidFill>
                          <a:srgbClr val="002B6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337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オペレーション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Movement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変数名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具体値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hello_tf_instance_count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VM_count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72174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571933"/>
                  </a:ext>
                </a:extLst>
              </a:tr>
              <a:tr h="360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1" dirty="0">
                          <a:solidFill>
                            <a:srgbClr val="002B62"/>
                          </a:solidFill>
                        </a:rPr>
                        <a:t>変更後</a:t>
                      </a:r>
                      <a:endParaRPr kumimoji="1" lang="ja-JP" altLang="en-US" sz="1800" b="1" dirty="0">
                        <a:solidFill>
                          <a:srgbClr val="002B6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4208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オペレーション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Movement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変数名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具体値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5166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VM</a:t>
                      </a:r>
                      <a:r>
                        <a:rPr kumimoji="1" lang="ja-JP" altLang="en-US" sz="1200" dirty="0"/>
                        <a:t>作成</a:t>
                      </a:r>
                      <a:r>
                        <a:rPr kumimoji="1" lang="en-US" altLang="ja-JP" sz="1200" dirty="0"/>
                        <a:t>(AWS)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hello_tf_instance_count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48509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VM_count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697360"/>
                  </a:ext>
                </a:extLst>
              </a:tr>
            </a:tbl>
          </a:graphicData>
        </a:graphic>
      </p:graphicFrame>
      <p:sp>
        <p:nvSpPr>
          <p:cNvPr id="20" name="角丸四角形 19"/>
          <p:cNvSpPr/>
          <p:nvPr/>
        </p:nvSpPr>
        <p:spPr bwMode="auto">
          <a:xfrm>
            <a:off x="4691162" y="3955380"/>
            <a:ext cx="3456480" cy="89803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デプロイする</a:t>
            </a:r>
            <a:r>
              <a:rPr kumimoji="1" lang="ja-JP" altLang="en-US" sz="1400" dirty="0">
                <a:latin typeface="+mn-ea"/>
              </a:rPr>
              <a:t>インスタンス数を</a:t>
            </a:r>
            <a:endParaRPr kumimoji="1" lang="en-US" altLang="ja-JP" sz="1400" dirty="0">
              <a:latin typeface="+mn-ea"/>
            </a:endParaRPr>
          </a:p>
          <a:p>
            <a:r>
              <a:rPr kumimoji="1" lang="en-US" altLang="ja-JP" sz="1400" dirty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　</a:t>
            </a:r>
            <a:r>
              <a:rPr kumimoji="1" lang="en-US" altLang="ja-JP" sz="1400" dirty="0">
                <a:latin typeface="+mn-ea"/>
              </a:rPr>
              <a:t>:</a:t>
            </a:r>
            <a:r>
              <a:rPr kumimoji="1" lang="ja-JP" altLang="en-US" sz="1400" dirty="0">
                <a:latin typeface="+mn-ea"/>
              </a:rPr>
              <a:t> ３台 → </a:t>
            </a:r>
            <a:r>
              <a:rPr kumimoji="1" lang="en-US" altLang="ja-JP" sz="1400" dirty="0">
                <a:latin typeface="+mn-ea"/>
              </a:rPr>
              <a:t>5</a:t>
            </a:r>
            <a:r>
              <a:rPr kumimoji="1" lang="ja-JP" altLang="en-US" sz="1400" dirty="0">
                <a:latin typeface="+mn-ea"/>
              </a:rPr>
              <a:t>台 に</a:t>
            </a:r>
            <a:r>
              <a:rPr lang="ja-JP" altLang="en-US" sz="1400" dirty="0">
                <a:solidFill>
                  <a:srgbClr val="FF0000"/>
                </a:solidFill>
                <a:latin typeface="+mn-ea"/>
              </a:rPr>
              <a:t>増設</a:t>
            </a:r>
            <a:endParaRPr kumimoji="1" lang="en-US" altLang="ja-JP" sz="1400" dirty="0">
              <a:solidFill>
                <a:srgbClr val="FF0000"/>
              </a:solidFill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Azure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ja-JP" sz="1400" dirty="0">
                <a:latin typeface="+mn-ea"/>
              </a:rPr>
              <a:t>: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3</a:t>
            </a:r>
            <a:r>
              <a:rPr lang="ja-JP" altLang="en-US" sz="1400" dirty="0">
                <a:latin typeface="+mn-ea"/>
              </a:rPr>
              <a:t>台  → 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>
                <a:latin typeface="+mn-ea"/>
              </a:rPr>
              <a:t>台 に</a:t>
            </a:r>
            <a:r>
              <a:rPr lang="ja-JP" altLang="en-US" sz="1400" dirty="0">
                <a:solidFill>
                  <a:srgbClr val="FF0000"/>
                </a:solidFill>
                <a:latin typeface="+mn-ea"/>
              </a:rPr>
              <a:t>減設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下矢印 11"/>
          <p:cNvSpPr/>
          <p:nvPr/>
        </p:nvSpPr>
        <p:spPr bwMode="auto">
          <a:xfrm>
            <a:off x="2398222" y="3955381"/>
            <a:ext cx="1620000" cy="898032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7696173" y="4575113"/>
            <a:ext cx="831273" cy="460292"/>
          </a:xfrm>
          <a:prstGeom prst="wedgeEllipseCallout">
            <a:avLst>
              <a:gd name="adj1" fmla="val -53515"/>
              <a:gd name="adj2" fmla="val 202631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29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インスタンスの増減を確認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en-US" altLang="ja-JP" dirty="0"/>
              <a:t>AWS</a:t>
            </a:r>
            <a:r>
              <a:rPr kumimoji="1" lang="ja-JP" altLang="en-US" dirty="0"/>
              <a:t>・</a:t>
            </a:r>
            <a:r>
              <a:rPr kumimoji="1" lang="en-US" altLang="ja-JP" dirty="0"/>
              <a:t>Azure</a:t>
            </a:r>
            <a:r>
              <a:rPr kumimoji="1" lang="ja-JP" altLang="en-US" dirty="0"/>
              <a:t>にブラウザから接続し、</a:t>
            </a:r>
            <a:r>
              <a:rPr kumimoji="1" lang="en-US" altLang="ja-JP" dirty="0"/>
              <a:t>VM</a:t>
            </a:r>
            <a:r>
              <a:rPr kumimoji="1" lang="ja-JP" altLang="en-US" dirty="0"/>
              <a:t>インスタンス</a:t>
            </a:r>
            <a:r>
              <a:rPr lang="ja-JP" altLang="en-US" dirty="0"/>
              <a:t>の数</a:t>
            </a:r>
            <a:r>
              <a:rPr kumimoji="1" lang="ja-JP" altLang="en-US" dirty="0"/>
              <a:t>が変更した通りに増減しているか</a:t>
            </a:r>
            <a:r>
              <a:rPr lang="ja-JP" altLang="en-US" dirty="0"/>
              <a:t>確認しましょう。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4.9</a:t>
            </a:r>
            <a:r>
              <a:rPr lang="ja-JP" altLang="en-US" dirty="0"/>
              <a:t>　数値を変更して再度実行</a:t>
            </a:r>
            <a:r>
              <a:rPr lang="en-US" altLang="ja-JP" dirty="0"/>
              <a:t>(2/2)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4043" y="4402529"/>
            <a:ext cx="2736380" cy="151221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5570" y="3970469"/>
            <a:ext cx="2088290" cy="237633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899490" y="1867082"/>
            <a:ext cx="93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2B62"/>
                </a:solidFill>
              </a:rPr>
              <a:t>AWS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9490" y="3601369"/>
            <a:ext cx="93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2B62"/>
                </a:solidFill>
              </a:rPr>
              <a:t>Azure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5" name="右矢印 4"/>
          <p:cNvSpPr/>
          <p:nvPr/>
        </p:nvSpPr>
        <p:spPr bwMode="auto">
          <a:xfrm>
            <a:off x="4097175" y="2500408"/>
            <a:ext cx="978408" cy="709551"/>
          </a:xfrm>
          <a:prstGeom prst="rightArrow">
            <a:avLst/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3" name="右矢印 12"/>
          <p:cNvSpPr/>
          <p:nvPr/>
        </p:nvSpPr>
        <p:spPr bwMode="auto">
          <a:xfrm>
            <a:off x="4097175" y="4803859"/>
            <a:ext cx="978408" cy="709551"/>
          </a:xfrm>
          <a:prstGeom prst="rightArrow">
            <a:avLst/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C07389F-4438-4D1F-A65F-C6DD0974B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90" y="2369060"/>
            <a:ext cx="3025630" cy="972246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C0C474D-816B-40AF-A0D9-D3F07D4A1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040" y="2121697"/>
            <a:ext cx="3025630" cy="1466972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</p:spTree>
    <p:extLst>
      <p:ext uri="{BB962C8B-B14F-4D97-AF65-F5344CB8AC3E}">
        <p14:creationId xmlns:p14="http://schemas.microsoft.com/office/powerpoint/2010/main" val="3074979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</a:t>
            </a:r>
            <a:r>
              <a:rPr lang="ja-JP" altLang="en-US" dirty="0"/>
              <a:t>　作業環境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7380" y="836712"/>
            <a:ext cx="8929241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ja-JP" altLang="en-US" b="1" dirty="0"/>
              <a:t>作業環境</a:t>
            </a:r>
            <a:endParaRPr lang="en-US" altLang="ja-JP" b="1" dirty="0"/>
          </a:p>
          <a:p>
            <a:pPr lvl="1"/>
            <a:r>
              <a:rPr lang="ja-JP" altLang="en-US" dirty="0"/>
              <a:t>本書で使用する作業環境は以下の通りです。</a:t>
            </a:r>
            <a:endParaRPr lang="en-US" altLang="ja-JP" dirty="0"/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ホストサーバとは他に、</a:t>
            </a:r>
            <a:r>
              <a:rPr lang="en-US" altLang="ja-JP" dirty="0"/>
              <a:t>Terraform</a:t>
            </a:r>
            <a:r>
              <a:rPr lang="ja-JP" altLang="en-US" dirty="0"/>
              <a:t>環境</a:t>
            </a:r>
            <a:r>
              <a:rPr lang="en-US" altLang="ja-JP" dirty="0"/>
              <a:t>(Terraform</a:t>
            </a:r>
            <a:r>
              <a:rPr lang="ja-JP" altLang="en-US" dirty="0"/>
              <a:t> </a:t>
            </a:r>
            <a:r>
              <a:rPr lang="en-US" altLang="ja-JP" dirty="0"/>
              <a:t>Cloud</a:t>
            </a:r>
            <a:r>
              <a:rPr lang="ja-JP" altLang="en-US" dirty="0"/>
              <a:t>の場合はアカウント</a:t>
            </a:r>
            <a:r>
              <a:rPr lang="en-US" altLang="ja-JP" dirty="0"/>
              <a:t>)</a:t>
            </a:r>
            <a:r>
              <a:rPr lang="ja-JP" altLang="en-US" dirty="0"/>
              <a:t>および</a:t>
            </a:r>
            <a:r>
              <a:rPr lang="en-US" altLang="ja-JP" dirty="0"/>
              <a:t>AWS</a:t>
            </a:r>
            <a:r>
              <a:rPr lang="ja-JP" altLang="en-US" dirty="0" err="1"/>
              <a:t>、</a:t>
            </a:r>
            <a:r>
              <a:rPr lang="en-US" altLang="ja-JP" dirty="0"/>
              <a:t>Azure</a:t>
            </a:r>
            <a:r>
              <a:rPr lang="ja-JP" altLang="en-US" dirty="0"/>
              <a:t>のアカウントをご用意ください。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sz="1200" dirty="0"/>
          </a:p>
          <a:p>
            <a:pPr marL="180000" lvl="1" indent="0">
              <a:buNone/>
            </a:pPr>
            <a:endParaRPr lang="en-US" altLang="ja-JP" sz="1200" dirty="0"/>
          </a:p>
          <a:p>
            <a:pPr marL="180000" lvl="1" indent="0">
              <a:buNone/>
            </a:pPr>
            <a:endParaRPr lang="en-US" altLang="ja-JP" sz="1200" dirty="0"/>
          </a:p>
          <a:p>
            <a:pPr marL="180000" lvl="1" indent="0">
              <a:buNone/>
            </a:pPr>
            <a:endParaRPr lang="en-US" altLang="ja-JP" sz="1200" dirty="0"/>
          </a:p>
          <a:p>
            <a:pPr marL="180000" lvl="1" indent="0">
              <a:buNone/>
            </a:pPr>
            <a:r>
              <a:rPr lang="en-US" altLang="ja-JP" sz="1200" dirty="0"/>
              <a:t>※</a:t>
            </a:r>
            <a:r>
              <a:rPr lang="ja-JP" altLang="en-US" sz="1200" kern="1200" dirty="0">
                <a:solidFill>
                  <a:srgbClr val="000000"/>
                </a:solidFill>
              </a:rPr>
              <a:t>今回はホストサーバーとして</a:t>
            </a:r>
            <a:r>
              <a:rPr lang="en-US" altLang="ja-JP" sz="1200" kern="1200" dirty="0">
                <a:solidFill>
                  <a:srgbClr val="000000"/>
                </a:solidFill>
              </a:rPr>
              <a:t>CentOS7</a:t>
            </a:r>
            <a:r>
              <a:rPr lang="ja-JP" altLang="en-US" sz="1200" kern="1200" dirty="0">
                <a:solidFill>
                  <a:srgbClr val="000000"/>
                </a:solidFill>
              </a:rPr>
              <a:t>を利用致しますが、</a:t>
            </a:r>
            <a:r>
              <a:rPr lang="en-US" altLang="ja-JP" sz="1200" kern="1200" dirty="0">
                <a:solidFill>
                  <a:srgbClr val="000000"/>
                </a:solidFill>
              </a:rPr>
              <a:t>ITA</a:t>
            </a:r>
            <a:r>
              <a:rPr lang="ja-JP" altLang="en-US" sz="1200" kern="1200" dirty="0">
                <a:solidFill>
                  <a:srgbClr val="000000"/>
                </a:solidFill>
              </a:rPr>
              <a:t>は</a:t>
            </a:r>
            <a:r>
              <a:rPr lang="en-US" altLang="ja-JP" sz="1200" kern="1200" dirty="0">
                <a:solidFill>
                  <a:srgbClr val="000000"/>
                </a:solidFill>
              </a:rPr>
              <a:t>RHEL7</a:t>
            </a:r>
            <a:r>
              <a:rPr lang="ja-JP" altLang="en-US" sz="1200" kern="1200" dirty="0">
                <a:solidFill>
                  <a:srgbClr val="000000"/>
                </a:solidFill>
              </a:rPr>
              <a:t>系および</a:t>
            </a:r>
            <a:r>
              <a:rPr lang="en-US" altLang="ja-JP" sz="1200" kern="1200" dirty="0">
                <a:solidFill>
                  <a:srgbClr val="000000"/>
                </a:solidFill>
              </a:rPr>
              <a:t>RHEL8</a:t>
            </a:r>
            <a:r>
              <a:rPr lang="ja-JP" altLang="en-US" sz="1200" kern="1200" dirty="0">
                <a:solidFill>
                  <a:srgbClr val="000000"/>
                </a:solidFill>
              </a:rPr>
              <a:t>系の</a:t>
            </a:r>
            <a:r>
              <a:rPr lang="en-US" altLang="ja-JP" sz="1200" kern="1200" dirty="0">
                <a:solidFill>
                  <a:srgbClr val="000000"/>
                </a:solidFill>
              </a:rPr>
              <a:t>OS</a:t>
            </a:r>
            <a:r>
              <a:rPr lang="ja-JP" altLang="en-US" sz="1200" kern="1200" dirty="0">
                <a:solidFill>
                  <a:srgbClr val="000000"/>
                </a:solidFill>
              </a:rPr>
              <a:t>で導入いただけます。</a:t>
            </a:r>
            <a:endParaRPr lang="en-US" altLang="ja-JP" sz="1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95" y="4653170"/>
            <a:ext cx="1232625" cy="72257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360257" y="4325053"/>
            <a:ext cx="1584220" cy="1309273"/>
          </a:xfrm>
          <a:prstGeom prst="rect">
            <a:avLst/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4" t="-2762" r="-5514" b="-5983"/>
          <a:stretch/>
        </p:blipFill>
        <p:spPr>
          <a:xfrm>
            <a:off x="4348621" y="4580455"/>
            <a:ext cx="1834136" cy="868003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6588280" y="3969075"/>
            <a:ext cx="2088291" cy="18722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65235" y="3975618"/>
            <a:ext cx="13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2B62"/>
                </a:solidFill>
              </a:rPr>
              <a:t>CentOS 7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508217" y="4689175"/>
            <a:ext cx="1224170" cy="650564"/>
          </a:xfrm>
          <a:prstGeom prst="rect">
            <a:avLst/>
          </a:prstGeom>
          <a:solidFill>
            <a:srgbClr val="002B62"/>
          </a:solidFill>
          <a:ln w="12700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ITA 1.10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4" name="直線矢印コネクタ 13"/>
          <p:cNvCxnSpPr>
            <a:stCxn id="6" idx="3"/>
            <a:endCxn id="12" idx="1"/>
          </p:cNvCxnSpPr>
          <p:nvPr/>
        </p:nvCxnSpPr>
        <p:spPr bwMode="auto">
          <a:xfrm>
            <a:off x="1835620" y="5014457"/>
            <a:ext cx="672597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cxnSp>
      <p:cxnSp>
        <p:nvCxnSpPr>
          <p:cNvPr id="19" name="直線矢印コネクタ 18"/>
          <p:cNvCxnSpPr>
            <a:stCxn id="12" idx="3"/>
            <a:endCxn id="8" idx="1"/>
          </p:cNvCxnSpPr>
          <p:nvPr/>
        </p:nvCxnSpPr>
        <p:spPr bwMode="auto">
          <a:xfrm>
            <a:off x="3732387" y="5014457"/>
            <a:ext cx="616234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4"/>
          <a:srcRect l="41810" t="39149" r="40550" b="39148"/>
          <a:stretch/>
        </p:blipFill>
        <p:spPr>
          <a:xfrm>
            <a:off x="7217731" y="4173258"/>
            <a:ext cx="1008142" cy="648091"/>
          </a:xfrm>
          <a:prstGeom prst="rect">
            <a:avLst/>
          </a:prstGeom>
        </p:spPr>
      </p:pic>
      <p:cxnSp>
        <p:nvCxnSpPr>
          <p:cNvPr id="24" name="直線矢印コネクタ 23"/>
          <p:cNvCxnSpPr>
            <a:stCxn id="8" idx="3"/>
          </p:cNvCxnSpPr>
          <p:nvPr/>
        </p:nvCxnSpPr>
        <p:spPr bwMode="auto">
          <a:xfrm flipV="1">
            <a:off x="6182757" y="5014456"/>
            <a:ext cx="612000" cy="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テキスト ボックス 24"/>
          <p:cNvSpPr txBox="1"/>
          <p:nvPr/>
        </p:nvSpPr>
        <p:spPr>
          <a:xfrm>
            <a:off x="6299604" y="583200"/>
            <a:ext cx="2844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altLang="ja-JP" sz="16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20307" y="2360951"/>
            <a:ext cx="244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dirty="0"/>
          </a:p>
        </p:txBody>
      </p:sp>
      <p:sp>
        <p:nvSpPr>
          <p:cNvPr id="5" name="テキスト ボックス 12"/>
          <p:cNvSpPr txBox="1"/>
          <p:nvPr/>
        </p:nvSpPr>
        <p:spPr>
          <a:xfrm>
            <a:off x="287239" y="2360951"/>
            <a:ext cx="237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dirty="0">
              <a:latin typeface="+mj-lt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68135"/>
              </p:ext>
            </p:extLst>
          </p:nvPr>
        </p:nvGraphicFramePr>
        <p:xfrm>
          <a:off x="467430" y="2432011"/>
          <a:ext cx="8208000" cy="12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000">
                  <a:extLst>
                    <a:ext uri="{9D8B030D-6E8A-4147-A177-3AD203B41FA5}">
                      <a16:colId xmlns:a16="http://schemas.microsoft.com/office/drawing/2014/main" val="1622861740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1201628444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3843268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ITA</a:t>
                      </a:r>
                      <a:r>
                        <a:rPr lang="ja-JP" altLang="en-US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ホストサーバ </a:t>
                      </a:r>
                      <a:endParaRPr lang="en-US" altLang="ja-JP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>
                          <a:solidFill>
                            <a:schemeClr val="bg1"/>
                          </a:solidFill>
                        </a:rPr>
                        <a:t>Terraform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1" dirty="0">
                          <a:solidFill>
                            <a:schemeClr val="bg1"/>
                          </a:solidFill>
                        </a:rPr>
                        <a:t>ターゲット</a:t>
                      </a:r>
                      <a:endParaRPr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698356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CentOS7(※)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ITA </a:t>
                      </a:r>
                      <a:r>
                        <a:rPr kumimoji="1" lang="en-US" altLang="ja-JP" sz="160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ver</a:t>
                      </a:r>
                      <a:r>
                        <a:rPr kumimoji="1" lang="en-US" altLang="ja-JP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6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  <a:endParaRPr kumimoji="1" lang="en-US" altLang="ja-JP" sz="1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Terraform</a:t>
                      </a:r>
                      <a:r>
                        <a:rPr lang="ja-JP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Enterprise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ja-JP" altLang="en-US" sz="1600" dirty="0">
                          <a:solidFill>
                            <a:sysClr val="windowText" lastClr="000000"/>
                          </a:solidFill>
                        </a:rPr>
                        <a:t>　　　</a:t>
                      </a: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Terraform</a:t>
                      </a:r>
                      <a:r>
                        <a:rPr lang="ja-JP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Cloud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AWS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Microsoft Azure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383334"/>
                  </a:ext>
                </a:extLst>
              </a:tr>
            </a:tbl>
          </a:graphicData>
        </a:graphic>
      </p:graphicFrame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619" y="5047141"/>
            <a:ext cx="691612" cy="7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6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実習　</a:t>
            </a:r>
            <a:r>
              <a:rPr lang="en-US" altLang="ja-JP" dirty="0"/>
              <a:t>Terraform</a:t>
            </a:r>
            <a:r>
              <a:rPr lang="ja-JP" altLang="en-US" dirty="0"/>
              <a:t> </a:t>
            </a:r>
            <a:r>
              <a:rPr lang="en-US" altLang="ja-JP" dirty="0"/>
              <a:t>Driver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05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シナリオ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92000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ja-JP" altLang="en-US" b="1" dirty="0"/>
              <a:t>シナリオについて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本シナリオは、</a:t>
            </a:r>
            <a:r>
              <a:rPr lang="en-US" altLang="ja-JP" dirty="0"/>
              <a:t>ITA</a:t>
            </a:r>
            <a:r>
              <a:rPr lang="ja-JP" altLang="en-US" dirty="0"/>
              <a:t>の</a:t>
            </a:r>
            <a:r>
              <a:rPr lang="en-US" altLang="ja-JP" dirty="0"/>
              <a:t>Terraform Driver</a:t>
            </a:r>
            <a:r>
              <a:rPr lang="ja-JP" altLang="en-US" dirty="0"/>
              <a:t>を利用して、パブリッククラウド上</a:t>
            </a:r>
            <a:r>
              <a:rPr lang="en-US" altLang="ja-JP" dirty="0"/>
              <a:t>(AWS</a:t>
            </a:r>
            <a:r>
              <a:rPr lang="ja-JP" altLang="en-US" dirty="0" err="1"/>
              <a:t>、</a:t>
            </a:r>
            <a:r>
              <a:rPr lang="en-US" altLang="ja-JP" dirty="0"/>
              <a:t>Azure)</a:t>
            </a:r>
            <a:r>
              <a:rPr lang="ja-JP" altLang="en-US" dirty="0"/>
              <a:t>に</a:t>
            </a:r>
            <a:r>
              <a:rPr lang="en-US" altLang="ja-JP" dirty="0"/>
              <a:t>VM</a:t>
            </a:r>
            <a:r>
              <a:rPr lang="ja-JP" altLang="en-US" dirty="0"/>
              <a:t>を作成する</a:t>
            </a:r>
            <a:r>
              <a:rPr lang="en-US" altLang="ja-JP" dirty="0"/>
              <a:t>Plan</a:t>
            </a:r>
            <a:r>
              <a:rPr lang="ja-JP" altLang="en-US" dirty="0"/>
              <a:t>を確認します。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その後、</a:t>
            </a:r>
            <a:r>
              <a:rPr lang="ja-JP" altLang="en-US" b="1" dirty="0"/>
              <a:t>定義されたポリシー</a:t>
            </a:r>
            <a:r>
              <a:rPr lang="ja-JP" altLang="en-US" dirty="0"/>
              <a:t>に沿った設定を行い各クラウドに</a:t>
            </a:r>
            <a:r>
              <a:rPr lang="en-US" altLang="ja-JP" dirty="0"/>
              <a:t>VM</a:t>
            </a:r>
            <a:r>
              <a:rPr lang="ja-JP" altLang="en-US" dirty="0"/>
              <a:t>を作成します。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b="1" dirty="0"/>
              <a:t>【</a:t>
            </a:r>
            <a:r>
              <a:rPr lang="ja-JP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仕込み編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r>
              <a:rPr lang="ja-JP" altLang="en-US" dirty="0"/>
              <a:t>の内容を一度設定すると、以降の操作は</a:t>
            </a:r>
            <a:r>
              <a:rPr lang="en-US" altLang="ja-JP" b="1" dirty="0"/>
              <a:t>【</a:t>
            </a:r>
            <a:r>
              <a:rPr lang="ja-JP" altLang="en-US" b="1" dirty="0">
                <a:solidFill>
                  <a:srgbClr val="33C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実行編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r>
              <a:rPr lang="ja-JP" altLang="en-US" dirty="0"/>
              <a:t>を繰り返し行うことで、対象の再設定・再登録を行うことができます。</a:t>
            </a:r>
            <a:r>
              <a:rPr lang="en-US" altLang="ja-JP" dirty="0"/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自動化</a:t>
            </a:r>
            <a:r>
              <a:rPr lang="en-US" altLang="ja-JP" dirty="0"/>
              <a:t>)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</p:txBody>
      </p:sp>
      <p:cxnSp>
        <p:nvCxnSpPr>
          <p:cNvPr id="16" name="直線コネクタ 15"/>
          <p:cNvCxnSpPr/>
          <p:nvPr/>
        </p:nvCxnSpPr>
        <p:spPr bwMode="auto">
          <a:xfrm flipH="1">
            <a:off x="3122330" y="3348461"/>
            <a:ext cx="32411" cy="296224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2B6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下矢印 16"/>
          <p:cNvSpPr/>
          <p:nvPr/>
        </p:nvSpPr>
        <p:spPr bwMode="auto">
          <a:xfrm>
            <a:off x="539440" y="3449447"/>
            <a:ext cx="418417" cy="2880000"/>
          </a:xfrm>
          <a:prstGeom prst="downArrow">
            <a:avLst/>
          </a:prstGeom>
          <a:solidFill>
            <a:srgbClr val="FFE697"/>
          </a:solidFill>
          <a:ln w="28575">
            <a:solidFill>
              <a:srgbClr val="FB8B03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b="1" dirty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539440" y="3348461"/>
            <a:ext cx="252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B8B03"/>
                </a:solidFill>
                <a:latin typeface="+mn-ea"/>
              </a:rPr>
              <a:t>①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 インターフェース情報の登録</a:t>
            </a:r>
          </a:p>
        </p:txBody>
      </p:sp>
      <p:sp>
        <p:nvSpPr>
          <p:cNvPr id="26" name="角丸四角形 25"/>
          <p:cNvSpPr/>
          <p:nvPr/>
        </p:nvSpPr>
        <p:spPr bwMode="auto">
          <a:xfrm>
            <a:off x="539440" y="3926686"/>
            <a:ext cx="252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B8B03"/>
                </a:solidFill>
                <a:latin typeface="+mn-ea"/>
              </a:rPr>
              <a:t>②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100" b="1" dirty="0">
                <a:solidFill>
                  <a:srgbClr val="FB8B03"/>
                </a:solidFill>
                <a:latin typeface="+mn-ea"/>
              </a:rPr>
              <a:t>Organization</a:t>
            </a:r>
            <a:r>
              <a:rPr lang="ja-JP" altLang="en-US" sz="1100" b="1" dirty="0">
                <a:solidFill>
                  <a:srgbClr val="FB8B03"/>
                </a:solidFill>
                <a:latin typeface="+mn-ea"/>
              </a:rPr>
              <a:t>の登録と連携</a:t>
            </a:r>
            <a:endParaRPr kumimoji="1" lang="ja-JP" altLang="en-US" sz="1100" b="1" dirty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539440" y="4504911"/>
            <a:ext cx="252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B8B03"/>
                </a:solidFill>
                <a:latin typeface="+mn-ea"/>
              </a:rPr>
              <a:t>③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100" b="1" dirty="0">
                <a:solidFill>
                  <a:srgbClr val="FB8B03"/>
                </a:solidFill>
                <a:latin typeface="+mn-ea"/>
              </a:rPr>
              <a:t>Workspace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の登録と連携</a:t>
            </a:r>
          </a:p>
        </p:txBody>
      </p:sp>
      <p:sp>
        <p:nvSpPr>
          <p:cNvPr id="28" name="角丸四角形 27"/>
          <p:cNvSpPr/>
          <p:nvPr/>
        </p:nvSpPr>
        <p:spPr bwMode="auto">
          <a:xfrm>
            <a:off x="539440" y="5083136"/>
            <a:ext cx="252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B8B03"/>
                </a:solidFill>
                <a:latin typeface="+mn-ea"/>
              </a:rPr>
              <a:t>④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 作業パターン</a:t>
            </a:r>
            <a:r>
              <a:rPr kumimoji="1" lang="en-US" altLang="ja-JP" sz="1100" b="1" dirty="0">
                <a:solidFill>
                  <a:srgbClr val="FB8B03"/>
                </a:solidFill>
                <a:latin typeface="+mn-ea"/>
              </a:rPr>
              <a:t>(Movement)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の登録</a:t>
            </a:r>
          </a:p>
        </p:txBody>
      </p:sp>
      <p:sp>
        <p:nvSpPr>
          <p:cNvPr id="29" name="角丸四角形 28"/>
          <p:cNvSpPr/>
          <p:nvPr/>
        </p:nvSpPr>
        <p:spPr bwMode="auto">
          <a:xfrm>
            <a:off x="539440" y="5661360"/>
            <a:ext cx="252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B8B03"/>
                </a:solidFill>
                <a:latin typeface="+mn-ea"/>
              </a:rPr>
              <a:t>⑤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100" b="1" dirty="0">
                <a:solidFill>
                  <a:srgbClr val="FB8B03"/>
                </a:solidFill>
                <a:latin typeface="+mn-ea"/>
              </a:rPr>
              <a:t>Module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素材の登録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05142" y="2877091"/>
            <a:ext cx="190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spc="300" dirty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kumimoji="1" lang="ja-JP" altLang="en-US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仕込み編</a:t>
            </a:r>
            <a:r>
              <a:rPr kumimoji="1" lang="en-US" altLang="ja-JP" b="1" spc="300" dirty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kumimoji="1" lang="ja-JP" altLang="en-US" b="1" spc="300" dirty="0">
              <a:solidFill>
                <a:srgbClr val="002B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下矢印 38"/>
          <p:cNvSpPr/>
          <p:nvPr/>
        </p:nvSpPr>
        <p:spPr bwMode="auto">
          <a:xfrm>
            <a:off x="6260740" y="3523313"/>
            <a:ext cx="326132" cy="2147844"/>
          </a:xfrm>
          <a:prstGeom prst="downArrow">
            <a:avLst/>
          </a:prstGeom>
          <a:solidFill>
            <a:schemeClr val="accent3">
              <a:lumMod val="25000"/>
              <a:lumOff val="75000"/>
            </a:schemeClr>
          </a:solidFill>
          <a:ln w="28575">
            <a:solidFill>
              <a:srgbClr val="00B05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b="1" dirty="0">
              <a:latin typeface="+mn-ea"/>
            </a:endParaRPr>
          </a:p>
        </p:txBody>
      </p:sp>
      <p:sp>
        <p:nvSpPr>
          <p:cNvPr id="38" name="下矢印 37"/>
          <p:cNvSpPr/>
          <p:nvPr/>
        </p:nvSpPr>
        <p:spPr bwMode="auto">
          <a:xfrm>
            <a:off x="3276170" y="3511156"/>
            <a:ext cx="332274" cy="2160000"/>
          </a:xfrm>
          <a:prstGeom prst="downArrow">
            <a:avLst/>
          </a:prstGeom>
          <a:solidFill>
            <a:srgbClr val="FFE697"/>
          </a:solidFill>
          <a:ln w="28575">
            <a:solidFill>
              <a:srgbClr val="FB8B03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b="1" dirty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3276170" y="3348461"/>
            <a:ext cx="252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B8B03"/>
                </a:solidFill>
                <a:latin typeface="+mn-ea"/>
              </a:rPr>
              <a:t>⑥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100" b="1" dirty="0">
                <a:solidFill>
                  <a:srgbClr val="FB8B03"/>
                </a:solidFill>
                <a:latin typeface="+mn-ea"/>
              </a:rPr>
              <a:t>Policy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の登録</a:t>
            </a:r>
          </a:p>
        </p:txBody>
      </p:sp>
      <p:sp>
        <p:nvSpPr>
          <p:cNvPr id="31" name="角丸四角形 30"/>
          <p:cNvSpPr/>
          <p:nvPr/>
        </p:nvSpPr>
        <p:spPr bwMode="auto">
          <a:xfrm>
            <a:off x="3276170" y="3926686"/>
            <a:ext cx="252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B8B03"/>
                </a:solidFill>
                <a:latin typeface="+mn-ea"/>
              </a:rPr>
              <a:t>⑦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100" b="1" dirty="0" err="1">
                <a:solidFill>
                  <a:srgbClr val="FB8B03"/>
                </a:solidFill>
                <a:latin typeface="+mn-ea"/>
              </a:rPr>
              <a:t>PolicySet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の登録</a:t>
            </a:r>
          </a:p>
        </p:txBody>
      </p:sp>
      <p:sp>
        <p:nvSpPr>
          <p:cNvPr id="34" name="角丸四角形 33"/>
          <p:cNvSpPr/>
          <p:nvPr/>
        </p:nvSpPr>
        <p:spPr bwMode="auto">
          <a:xfrm>
            <a:off x="3276170" y="4504911"/>
            <a:ext cx="252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B8B03"/>
                </a:solidFill>
                <a:latin typeface="+mn-ea"/>
              </a:rPr>
              <a:t>⑧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100" b="1" dirty="0" err="1">
                <a:solidFill>
                  <a:srgbClr val="FB8B03"/>
                </a:solidFill>
                <a:latin typeface="+mn-ea"/>
              </a:rPr>
              <a:t>PolicySet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に</a:t>
            </a:r>
            <a:r>
              <a:rPr kumimoji="1" lang="en-US" altLang="ja-JP" sz="1100" b="1" dirty="0">
                <a:solidFill>
                  <a:srgbClr val="FB8B03"/>
                </a:solidFill>
                <a:latin typeface="+mn-ea"/>
              </a:rPr>
              <a:t>Policy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を紐付け</a:t>
            </a:r>
          </a:p>
        </p:txBody>
      </p:sp>
      <p:sp>
        <p:nvSpPr>
          <p:cNvPr id="37" name="角丸四角形 36"/>
          <p:cNvSpPr/>
          <p:nvPr/>
        </p:nvSpPr>
        <p:spPr bwMode="auto">
          <a:xfrm>
            <a:off x="3276170" y="5083136"/>
            <a:ext cx="252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B8B03"/>
                </a:solidFill>
                <a:latin typeface="+mn-ea"/>
              </a:rPr>
              <a:t>⑨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100" b="1" dirty="0" err="1">
                <a:solidFill>
                  <a:srgbClr val="FB8B03"/>
                </a:solidFill>
                <a:latin typeface="+mn-ea"/>
              </a:rPr>
              <a:t>PolicySet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に</a:t>
            </a:r>
            <a:r>
              <a:rPr kumimoji="1" lang="en-US" altLang="ja-JP" sz="1100" b="1" dirty="0">
                <a:solidFill>
                  <a:srgbClr val="FB8B03"/>
                </a:solidFill>
                <a:latin typeface="+mn-ea"/>
              </a:rPr>
              <a:t>Workspace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を紐付け</a:t>
            </a:r>
          </a:p>
        </p:txBody>
      </p:sp>
      <p:sp>
        <p:nvSpPr>
          <p:cNvPr id="40" name="角丸四角形 39"/>
          <p:cNvSpPr/>
          <p:nvPr/>
        </p:nvSpPr>
        <p:spPr bwMode="auto">
          <a:xfrm>
            <a:off x="6228230" y="3348461"/>
            <a:ext cx="234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00B050"/>
                </a:solidFill>
                <a:latin typeface="+mn-ea"/>
              </a:rPr>
              <a:t>①</a:t>
            </a:r>
            <a:r>
              <a:rPr kumimoji="1" lang="ja-JP" altLang="en-US" sz="1100" b="1" dirty="0">
                <a:solidFill>
                  <a:srgbClr val="00B050"/>
                </a:solidFill>
                <a:latin typeface="+mn-ea"/>
              </a:rPr>
              <a:t> 投入オペレーション名の登録</a:t>
            </a:r>
          </a:p>
        </p:txBody>
      </p:sp>
      <p:sp>
        <p:nvSpPr>
          <p:cNvPr id="41" name="角丸四角形 40"/>
          <p:cNvSpPr/>
          <p:nvPr/>
        </p:nvSpPr>
        <p:spPr bwMode="auto">
          <a:xfrm>
            <a:off x="6228230" y="3926686"/>
            <a:ext cx="234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00B050"/>
                </a:solidFill>
                <a:latin typeface="+mn-ea"/>
              </a:rPr>
              <a:t>②</a:t>
            </a:r>
            <a:r>
              <a:rPr kumimoji="1" lang="ja-JP" altLang="en-US" sz="1100" b="1" dirty="0">
                <a:solidFill>
                  <a:srgbClr val="00B050"/>
                </a:solidFill>
                <a:latin typeface="+mn-ea"/>
              </a:rPr>
              <a:t> 変数値の設定</a:t>
            </a:r>
          </a:p>
        </p:txBody>
      </p:sp>
      <p:sp>
        <p:nvSpPr>
          <p:cNvPr id="43" name="角丸四角形 42"/>
          <p:cNvSpPr/>
          <p:nvPr/>
        </p:nvSpPr>
        <p:spPr bwMode="auto">
          <a:xfrm>
            <a:off x="6228230" y="5083136"/>
            <a:ext cx="234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00B050"/>
                </a:solidFill>
                <a:latin typeface="+mn-ea"/>
              </a:rPr>
              <a:t>④</a:t>
            </a:r>
            <a:r>
              <a:rPr kumimoji="1" lang="ja-JP" altLang="en-US" sz="1100" b="1" dirty="0">
                <a:solidFill>
                  <a:srgbClr val="00B050"/>
                </a:solidFill>
                <a:latin typeface="+mn-ea"/>
              </a:rPr>
              <a:t> 作業実行</a:t>
            </a:r>
          </a:p>
        </p:txBody>
      </p:sp>
      <p:sp>
        <p:nvSpPr>
          <p:cNvPr id="44" name="角丸四角形 43"/>
          <p:cNvSpPr/>
          <p:nvPr/>
        </p:nvSpPr>
        <p:spPr bwMode="auto">
          <a:xfrm>
            <a:off x="6228230" y="5661360"/>
            <a:ext cx="234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00B050"/>
                </a:solidFill>
                <a:latin typeface="+mn-ea"/>
              </a:rPr>
              <a:t>⑤</a:t>
            </a:r>
            <a:r>
              <a:rPr kumimoji="1" lang="ja-JP" altLang="en-US" sz="1100" b="1" dirty="0">
                <a:solidFill>
                  <a:srgbClr val="00B050"/>
                </a:solidFill>
                <a:latin typeface="+mn-ea"/>
              </a:rPr>
              <a:t> 実行状態確認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534110" y="2877091"/>
            <a:ext cx="17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spc="300" dirty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ja-JP" altLang="en-US" b="1" spc="300" dirty="0">
                <a:solidFill>
                  <a:srgbClr val="33C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実行</a:t>
            </a:r>
            <a:r>
              <a:rPr kumimoji="1" lang="ja-JP" altLang="en-US" b="1" spc="300" dirty="0">
                <a:solidFill>
                  <a:srgbClr val="33C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</a:t>
            </a:r>
            <a:r>
              <a:rPr kumimoji="1" lang="en-US" altLang="ja-JP" b="1" spc="300" dirty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kumimoji="1" lang="ja-JP" altLang="en-US" b="1" spc="300" dirty="0">
              <a:solidFill>
                <a:srgbClr val="002B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6228230" y="4504911"/>
            <a:ext cx="234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00B050"/>
                </a:solidFill>
                <a:latin typeface="+mn-ea"/>
              </a:rPr>
              <a:t>③</a:t>
            </a:r>
            <a:r>
              <a:rPr kumimoji="1" lang="ja-JP" altLang="en-US" sz="11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ja-JP" sz="1100" b="1" dirty="0">
                <a:solidFill>
                  <a:srgbClr val="00B050"/>
                </a:solidFill>
                <a:latin typeface="+mn-ea"/>
              </a:rPr>
              <a:t>Plan</a:t>
            </a:r>
            <a:r>
              <a:rPr lang="ja-JP" altLang="en-US" sz="1100" b="1" dirty="0">
                <a:solidFill>
                  <a:srgbClr val="00B050"/>
                </a:solidFill>
                <a:latin typeface="+mn-ea"/>
              </a:rPr>
              <a:t>確認</a:t>
            </a:r>
            <a:endParaRPr kumimoji="1" lang="ja-JP" altLang="en-US" sz="1100" b="1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3276170" y="5661360"/>
            <a:ext cx="2520000" cy="36000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B8B03"/>
                </a:solidFill>
                <a:latin typeface="+mn-ea"/>
              </a:rPr>
              <a:t>⑩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100" b="1" dirty="0">
                <a:solidFill>
                  <a:srgbClr val="FB8B03"/>
                </a:solidFill>
                <a:latin typeface="+mn-ea"/>
              </a:rPr>
              <a:t>Movement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に</a:t>
            </a:r>
            <a:r>
              <a:rPr kumimoji="1" lang="en-US" altLang="ja-JP" sz="1100" b="1" dirty="0">
                <a:solidFill>
                  <a:srgbClr val="FB8B03"/>
                </a:solidFill>
                <a:latin typeface="+mn-ea"/>
              </a:rPr>
              <a:t>Module</a:t>
            </a:r>
            <a:r>
              <a:rPr kumimoji="1" lang="ja-JP" altLang="en-US" sz="1100" b="1" dirty="0">
                <a:solidFill>
                  <a:srgbClr val="FB8B03"/>
                </a:solidFill>
                <a:latin typeface="+mn-ea"/>
              </a:rPr>
              <a:t>素材を指定</a:t>
            </a:r>
          </a:p>
        </p:txBody>
      </p:sp>
    </p:spTree>
    <p:extLst>
      <p:ext uri="{BB962C8B-B14F-4D97-AF65-F5344CB8AC3E}">
        <p14:creationId xmlns:p14="http://schemas.microsoft.com/office/powerpoint/2010/main" val="91399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事前準備</a:t>
            </a:r>
            <a:r>
              <a:rPr lang="en-US" altLang="ja-JP" dirty="0"/>
              <a:t>(1/7)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/>
              <a:t>Module</a:t>
            </a:r>
            <a:r>
              <a:rPr lang="ja-JP" altLang="en-US" b="1" dirty="0"/>
              <a:t>の作成①</a:t>
            </a:r>
            <a:endParaRPr lang="en-US" altLang="ja-JP" b="1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sz="1600" dirty="0"/>
              <a:t>本シナリオで使用する</a:t>
            </a:r>
            <a:r>
              <a:rPr lang="en-US" altLang="ja-JP" sz="1600" dirty="0"/>
              <a:t>4</a:t>
            </a:r>
            <a:r>
              <a:rPr lang="ja-JP" altLang="en-US" sz="1600" dirty="0" err="1"/>
              <a:t>つの</a:t>
            </a:r>
            <a:r>
              <a:rPr lang="en-US" altLang="ja-JP" sz="1600" dirty="0"/>
              <a:t>Module</a:t>
            </a:r>
            <a:r>
              <a:rPr lang="ja-JP" altLang="en-US" sz="1600" dirty="0"/>
              <a:t>を作成します。</a:t>
            </a:r>
            <a:endParaRPr lang="en-US" altLang="ja-JP" sz="1600" dirty="0"/>
          </a:p>
          <a:p>
            <a:pPr marL="360000" lvl="2" indent="0">
              <a:buNone/>
            </a:pPr>
            <a:r>
              <a:rPr lang="en-US" altLang="ja-JP" sz="1600" dirty="0">
                <a:solidFill>
                  <a:srgbClr val="FF0000"/>
                </a:solidFill>
              </a:rPr>
              <a:t>【</a:t>
            </a:r>
            <a:r>
              <a:rPr lang="ja-JP" altLang="en-US" sz="1600" dirty="0">
                <a:solidFill>
                  <a:srgbClr val="FF0000"/>
                </a:solidFill>
              </a:rPr>
              <a:t>注意</a:t>
            </a:r>
            <a:r>
              <a:rPr lang="en-US" altLang="ja-JP" sz="1600" dirty="0">
                <a:solidFill>
                  <a:srgbClr val="FF0000"/>
                </a:solidFill>
              </a:rPr>
              <a:t>】</a:t>
            </a:r>
            <a:r>
              <a:rPr lang="ja-JP" altLang="en-US" sz="1600" dirty="0">
                <a:solidFill>
                  <a:srgbClr val="FF0000"/>
                </a:solidFill>
              </a:rPr>
              <a:t>文字コードは</a:t>
            </a:r>
            <a:r>
              <a:rPr lang="en-US" altLang="ja-JP" sz="1600" dirty="0">
                <a:solidFill>
                  <a:srgbClr val="FF0000"/>
                </a:solidFill>
              </a:rPr>
              <a:t>”UTF-8”</a:t>
            </a:r>
            <a:r>
              <a:rPr lang="ja-JP" altLang="en-US" sz="1600" dirty="0" err="1">
                <a:solidFill>
                  <a:srgbClr val="FF0000"/>
                </a:solidFill>
              </a:rPr>
              <a:t>、</a:t>
            </a:r>
            <a:r>
              <a:rPr lang="ja-JP" altLang="en-US" sz="1600" dirty="0">
                <a:solidFill>
                  <a:srgbClr val="FF0000"/>
                </a:solidFill>
              </a:rPr>
              <a:t>改行コードは</a:t>
            </a:r>
            <a:r>
              <a:rPr lang="en-US" altLang="ja-JP" sz="1600" dirty="0">
                <a:solidFill>
                  <a:srgbClr val="FF0000"/>
                </a:solidFill>
              </a:rPr>
              <a:t>”LF”</a:t>
            </a:r>
            <a:r>
              <a:rPr lang="ja-JP" altLang="en-US" sz="1600" dirty="0" err="1">
                <a:solidFill>
                  <a:srgbClr val="FF0000"/>
                </a:solidFill>
              </a:rPr>
              <a:t>、</a:t>
            </a:r>
            <a:r>
              <a:rPr lang="ja-JP" altLang="en-US" sz="1600" dirty="0">
                <a:solidFill>
                  <a:srgbClr val="FF0000"/>
                </a:solidFill>
              </a:rPr>
              <a:t>拡張子は</a:t>
            </a:r>
            <a:r>
              <a:rPr lang="en-US" altLang="ja-JP" sz="1600" dirty="0">
                <a:solidFill>
                  <a:srgbClr val="FF0000"/>
                </a:solidFill>
              </a:rPr>
              <a:t>”</a:t>
            </a:r>
            <a:r>
              <a:rPr lang="en-US" altLang="ja-JP" sz="1600" dirty="0" err="1">
                <a:solidFill>
                  <a:srgbClr val="FF0000"/>
                </a:solidFill>
              </a:rPr>
              <a:t>tf</a:t>
            </a:r>
            <a:r>
              <a:rPr lang="en-US" altLang="ja-JP" sz="1600" dirty="0">
                <a:solidFill>
                  <a:srgbClr val="FF0000"/>
                </a:solidFill>
              </a:rPr>
              <a:t>”</a:t>
            </a:r>
            <a:r>
              <a:rPr lang="ja-JP" altLang="en-US" sz="1600" dirty="0">
                <a:solidFill>
                  <a:srgbClr val="FF0000"/>
                </a:solidFill>
              </a:rPr>
              <a:t>で作成してください。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360000" lvl="2" indent="0">
              <a:buNone/>
            </a:pPr>
            <a:endParaRPr lang="en-US" altLang="ja-JP" sz="1600" dirty="0">
              <a:solidFill>
                <a:srgbClr val="FF0000"/>
              </a:solidFill>
            </a:endParaRPr>
          </a:p>
          <a:p>
            <a:pPr marL="360000" lvl="2" indent="0">
              <a:buNone/>
            </a:pPr>
            <a:r>
              <a:rPr lang="ja-JP" altLang="en-US" sz="1600" b="1" dirty="0"/>
              <a:t>ファイル名：</a:t>
            </a:r>
            <a:endParaRPr lang="en-US" altLang="ja-JP" sz="1600" b="1" dirty="0"/>
          </a:p>
          <a:p>
            <a:pPr marL="360000" lvl="2" indent="0">
              <a:buNone/>
            </a:pPr>
            <a:r>
              <a:rPr lang="en-US" altLang="ja-JP" sz="1600" b="1" dirty="0"/>
              <a:t>aws_create_instance_variables.tf</a:t>
            </a:r>
          </a:p>
          <a:p>
            <a:pPr marL="360000" lvl="2" indent="0">
              <a:buNone/>
            </a:pPr>
            <a:endParaRPr lang="en-US" altLang="ja-JP" sz="1600" b="1" dirty="0"/>
          </a:p>
          <a:p>
            <a:pPr marL="360000" lvl="2" indent="0">
              <a:buNone/>
            </a:pPr>
            <a:r>
              <a:rPr lang="en-US" altLang="ja-JP" dirty="0"/>
              <a:t>AWS</a:t>
            </a:r>
            <a:r>
              <a:rPr lang="ja-JP" altLang="en-US" dirty="0"/>
              <a:t>インスタンス作成用の変数定義ファイルです。</a:t>
            </a:r>
            <a:endParaRPr lang="en-US" altLang="ja-JP" dirty="0"/>
          </a:p>
          <a:p>
            <a:pPr marL="360000" lvl="2" indent="0">
              <a:buNone/>
            </a:pPr>
            <a:r>
              <a:rPr lang="ja-JP" altLang="en-US" dirty="0"/>
              <a:t>変数には具体値変数が代入されます。</a:t>
            </a:r>
          </a:p>
          <a:p>
            <a:pPr marL="360000" lvl="2" indent="0">
              <a:buNone/>
            </a:pPr>
            <a:endParaRPr lang="ja-JP" altLang="en-US" sz="1600" b="1" dirty="0"/>
          </a:p>
          <a:p>
            <a:pPr marL="360000" lvl="2" indent="0">
              <a:buNone/>
            </a:pPr>
            <a:endParaRPr lang="en-US" altLang="ja-JP" sz="1600" dirty="0">
              <a:solidFill>
                <a:srgbClr val="FF0000"/>
              </a:solidFill>
            </a:endParaRPr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92771" y="2053884"/>
            <a:ext cx="3816530" cy="4278094"/>
          </a:xfrm>
          <a:prstGeom prst="rect">
            <a:avLst/>
          </a:prstGeom>
          <a:solidFill>
            <a:srgbClr val="E5F0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aws_info</a:t>
            </a:r>
            <a:r>
              <a:rPr lang="en-US" altLang="ja-JP" sz="1600" dirty="0"/>
              <a:t>"{</a:t>
            </a:r>
          </a:p>
          <a:p>
            <a:pPr algn="just"/>
            <a:r>
              <a:rPr lang="en-US" altLang="ja-JP" sz="1600" dirty="0"/>
              <a:t>  type = object({</a:t>
            </a:r>
          </a:p>
          <a:p>
            <a:pPr algn="just"/>
            <a:r>
              <a:rPr lang="en-US" altLang="ja-JP" sz="1600" dirty="0"/>
              <a:t>    </a:t>
            </a:r>
            <a:r>
              <a:rPr lang="en-US" altLang="ja-JP" sz="1600" dirty="0" err="1"/>
              <a:t>access_key</a:t>
            </a:r>
            <a:r>
              <a:rPr lang="en-US" altLang="ja-JP" sz="1600" dirty="0"/>
              <a:t> = string</a:t>
            </a:r>
          </a:p>
          <a:p>
            <a:pPr algn="just"/>
            <a:r>
              <a:rPr lang="en-US" altLang="ja-JP" sz="1600" dirty="0"/>
              <a:t>    </a:t>
            </a:r>
            <a:r>
              <a:rPr lang="en-US" altLang="ja-JP" sz="1600" dirty="0" err="1"/>
              <a:t>secret_key</a:t>
            </a:r>
            <a:r>
              <a:rPr lang="en-US" altLang="ja-JP" sz="1600" dirty="0"/>
              <a:t> = string</a:t>
            </a:r>
          </a:p>
          <a:p>
            <a:pPr algn="just"/>
            <a:r>
              <a:rPr lang="en-US" altLang="ja-JP" sz="1600" dirty="0"/>
              <a:t>    region = string</a:t>
            </a:r>
          </a:p>
          <a:p>
            <a:pPr algn="just"/>
            <a:r>
              <a:rPr lang="en-US" altLang="ja-JP" sz="1600" dirty="0"/>
              <a:t>  })</a:t>
            </a:r>
          </a:p>
          <a:p>
            <a:pPr algn="just"/>
            <a:r>
              <a:rPr lang="en-US" altLang="ja-JP" sz="1600" dirty="0"/>
              <a:t>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ami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key_name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security_group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tags_name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hello_tf_instance_count</a:t>
            </a:r>
            <a:r>
              <a:rPr lang="en-US" altLang="ja-JP" sz="1600" dirty="0"/>
              <a:t>" {</a:t>
            </a:r>
          </a:p>
          <a:p>
            <a:pPr algn="just"/>
            <a:r>
              <a:rPr lang="en-US" altLang="ja-JP" sz="1600" dirty="0"/>
              <a:t>    default = 2</a:t>
            </a:r>
          </a:p>
          <a:p>
            <a:pPr algn="just"/>
            <a:r>
              <a:rPr lang="en-US" altLang="ja-JP" sz="1600" dirty="0"/>
              <a:t>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hello_tf_instance_type</a:t>
            </a:r>
            <a:r>
              <a:rPr lang="en-US" altLang="ja-JP" sz="1600" dirty="0"/>
              <a:t>" {</a:t>
            </a:r>
          </a:p>
          <a:p>
            <a:pPr algn="just"/>
            <a:r>
              <a:rPr lang="en-US" altLang="ja-JP" sz="1600" dirty="0"/>
              <a:t>    default = "t2.micro"</a:t>
            </a:r>
          </a:p>
          <a:p>
            <a:pPr algn="just"/>
            <a:r>
              <a:rPr lang="en-US" altLang="ja-JP" sz="1600" dirty="0"/>
              <a:t>}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301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事前準備</a:t>
            </a:r>
            <a:r>
              <a:rPr lang="en-US" altLang="ja-JP" dirty="0"/>
              <a:t>(2/7)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/>
              <a:t>Module</a:t>
            </a:r>
            <a:r>
              <a:rPr lang="ja-JP" altLang="en-US" b="1" dirty="0"/>
              <a:t>の作成②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b="1" dirty="0"/>
              <a:t>ファイル名：</a:t>
            </a:r>
            <a:r>
              <a:rPr lang="en-US" altLang="ja-JP" b="1" dirty="0"/>
              <a:t>aws_create_instance.tf</a:t>
            </a:r>
          </a:p>
          <a:p>
            <a:pPr marL="180000" lvl="1" indent="0">
              <a:buNone/>
            </a:pP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dirty="0"/>
              <a:t>AWS</a:t>
            </a:r>
            <a:r>
              <a:rPr lang="ja-JP" altLang="en-US" sz="1400" dirty="0"/>
              <a:t>インスタンス作成用のリソース定義ファイルです。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セキュリティグループ、キーペアは事前に</a:t>
            </a:r>
            <a:r>
              <a:rPr lang="en-US" altLang="ja-JP" sz="1400" dirty="0"/>
              <a:t>AWS</a:t>
            </a:r>
            <a:r>
              <a:rPr lang="ja-JP" altLang="en-US" sz="1400" dirty="0"/>
              <a:t>で作成・用意します。</a:t>
            </a:r>
            <a:endParaRPr lang="en-US" altLang="ja-JP" sz="1400" dirty="0"/>
          </a:p>
          <a:p>
            <a:endParaRPr lang="ja-JP" altLang="en-US" dirty="0"/>
          </a:p>
          <a:p>
            <a:pPr marL="180000" lvl="1" indent="0">
              <a:buNone/>
            </a:pPr>
            <a:endParaRPr lang="ja-JP" altLang="en-US" b="1" dirty="0"/>
          </a:p>
          <a:p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9590" y="2420860"/>
            <a:ext cx="5580000" cy="3924000"/>
          </a:xfrm>
          <a:prstGeom prst="rect">
            <a:avLst/>
          </a:prstGeom>
          <a:solidFill>
            <a:srgbClr val="E5F0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600" dirty="0"/>
              <a:t>provider "</a:t>
            </a:r>
            <a:r>
              <a:rPr lang="en-US" altLang="ja-JP" sz="1600" dirty="0" err="1"/>
              <a:t>aws</a:t>
            </a:r>
            <a:r>
              <a:rPr lang="en-US" altLang="ja-JP" sz="1600" dirty="0"/>
              <a:t>" {</a:t>
            </a:r>
          </a:p>
          <a:p>
            <a:pPr algn="just"/>
            <a:r>
              <a:rPr lang="en-US" altLang="ja-JP" sz="1600" dirty="0"/>
              <a:t>  </a:t>
            </a:r>
            <a:r>
              <a:rPr lang="en-US" altLang="ja-JP" sz="1600" dirty="0" err="1"/>
              <a:t>access_key</a:t>
            </a:r>
            <a:r>
              <a:rPr lang="en-US" altLang="ja-JP" sz="1600" dirty="0"/>
              <a:t> = var. </a:t>
            </a:r>
            <a:r>
              <a:rPr lang="en-US" altLang="ja-JP" sz="1600" dirty="0" err="1"/>
              <a:t>aws_info.access_key</a:t>
            </a:r>
            <a:endParaRPr lang="en-US" altLang="ja-JP" sz="1600" dirty="0"/>
          </a:p>
          <a:p>
            <a:pPr algn="just"/>
            <a:r>
              <a:rPr lang="en-US" altLang="ja-JP" sz="1600" dirty="0"/>
              <a:t>  </a:t>
            </a:r>
            <a:r>
              <a:rPr lang="en-US" altLang="ja-JP" sz="1600" dirty="0" err="1"/>
              <a:t>secret_key</a:t>
            </a:r>
            <a:r>
              <a:rPr lang="en-US" altLang="ja-JP" sz="1600" dirty="0"/>
              <a:t> = var. </a:t>
            </a:r>
            <a:r>
              <a:rPr lang="en-US" altLang="ja-JP" sz="1600" dirty="0" err="1"/>
              <a:t>aws_info.secret_key</a:t>
            </a:r>
            <a:endParaRPr lang="en-US" altLang="ja-JP" sz="1600" dirty="0"/>
          </a:p>
          <a:p>
            <a:pPr algn="just"/>
            <a:r>
              <a:rPr lang="en-US" altLang="ja-JP" sz="1600" dirty="0"/>
              <a:t>  region = var. </a:t>
            </a:r>
            <a:r>
              <a:rPr lang="en-US" altLang="ja-JP" sz="1600" dirty="0" err="1"/>
              <a:t>aws_info.region</a:t>
            </a:r>
            <a:endParaRPr lang="en-US" altLang="ja-JP" sz="1600" dirty="0"/>
          </a:p>
          <a:p>
            <a:pPr algn="just"/>
            <a:r>
              <a:rPr lang="en-US" altLang="ja-JP" sz="1600" dirty="0"/>
              <a:t>}</a:t>
            </a:r>
          </a:p>
          <a:p>
            <a:pPr algn="just"/>
            <a:endParaRPr lang="en-US" altLang="ja-JP" sz="1600" dirty="0"/>
          </a:p>
          <a:p>
            <a:pPr algn="just"/>
            <a:r>
              <a:rPr lang="en-US" altLang="ja-JP" sz="1600" dirty="0"/>
              <a:t>resource "</a:t>
            </a:r>
            <a:r>
              <a:rPr lang="en-US" altLang="ja-JP" sz="1600" dirty="0" err="1"/>
              <a:t>aws_instance</a:t>
            </a:r>
            <a:r>
              <a:rPr lang="en-US" altLang="ja-JP" sz="1600" dirty="0"/>
              <a:t>" "hello-</a:t>
            </a:r>
            <a:r>
              <a:rPr lang="en-US" altLang="ja-JP" sz="1600" dirty="0" err="1"/>
              <a:t>tf</a:t>
            </a:r>
            <a:r>
              <a:rPr lang="en-US" altLang="ja-JP" sz="1600" dirty="0"/>
              <a:t>-instance" {</a:t>
            </a:r>
          </a:p>
          <a:p>
            <a:pPr algn="just"/>
            <a:r>
              <a:rPr lang="en-US" altLang="ja-JP" sz="1600" dirty="0"/>
              <a:t>  </a:t>
            </a:r>
            <a:r>
              <a:rPr lang="en-US" altLang="ja-JP" sz="1600" dirty="0" err="1"/>
              <a:t>ami</a:t>
            </a:r>
            <a:r>
              <a:rPr lang="en-US" altLang="ja-JP" sz="1600" dirty="0"/>
              <a:t>             = </a:t>
            </a:r>
            <a:r>
              <a:rPr lang="en-US" altLang="ja-JP" sz="1600" dirty="0" err="1"/>
              <a:t>var.ami</a:t>
            </a:r>
            <a:endParaRPr lang="en-US" altLang="ja-JP" sz="1600" dirty="0"/>
          </a:p>
          <a:p>
            <a:pPr algn="just"/>
            <a:r>
              <a:rPr lang="en-US" altLang="ja-JP" sz="1600" dirty="0"/>
              <a:t>  </a:t>
            </a:r>
            <a:r>
              <a:rPr lang="en-US" altLang="ja-JP" sz="1600" dirty="0" err="1"/>
              <a:t>key_name</a:t>
            </a:r>
            <a:r>
              <a:rPr lang="en-US" altLang="ja-JP" sz="1600" dirty="0"/>
              <a:t>        = </a:t>
            </a:r>
            <a:r>
              <a:rPr lang="en-US" altLang="ja-JP" sz="1600" dirty="0" err="1"/>
              <a:t>var.key_name</a:t>
            </a:r>
            <a:endParaRPr lang="en-US" altLang="ja-JP" sz="1600" dirty="0"/>
          </a:p>
          <a:p>
            <a:pPr algn="just"/>
            <a:r>
              <a:rPr lang="en-US" altLang="ja-JP" sz="1600" dirty="0"/>
              <a:t>  </a:t>
            </a:r>
            <a:r>
              <a:rPr lang="en-US" altLang="ja-JP" sz="1600" dirty="0" err="1"/>
              <a:t>security_groups</a:t>
            </a:r>
            <a:r>
              <a:rPr lang="en-US" altLang="ja-JP" sz="1600" dirty="0"/>
              <a:t> = [</a:t>
            </a:r>
            <a:r>
              <a:rPr lang="en-US" altLang="ja-JP" sz="1600" dirty="0" err="1"/>
              <a:t>var.security_group</a:t>
            </a:r>
            <a:r>
              <a:rPr lang="en-US" altLang="ja-JP" sz="1600" dirty="0"/>
              <a:t>]</a:t>
            </a:r>
          </a:p>
          <a:p>
            <a:pPr algn="just"/>
            <a:r>
              <a:rPr lang="en-US" altLang="ja-JP" sz="1600" dirty="0"/>
              <a:t>  tags = {</a:t>
            </a:r>
          </a:p>
          <a:p>
            <a:pPr algn="just"/>
            <a:r>
              <a:rPr lang="en-US" altLang="ja-JP" sz="1600" dirty="0"/>
              <a:t>    Name = "${</a:t>
            </a:r>
            <a:r>
              <a:rPr lang="en-US" altLang="ja-JP" sz="1600" dirty="0" err="1"/>
              <a:t>var.tags_name</a:t>
            </a:r>
            <a:r>
              <a:rPr lang="en-US" altLang="ja-JP" sz="1600" dirty="0"/>
              <a:t>}-${count.index+1}"</a:t>
            </a:r>
          </a:p>
          <a:p>
            <a:pPr algn="just"/>
            <a:r>
              <a:rPr lang="en-US" altLang="ja-JP" sz="1600" dirty="0"/>
              <a:t>  }</a:t>
            </a:r>
          </a:p>
          <a:p>
            <a:pPr algn="just"/>
            <a:r>
              <a:rPr lang="en-US" altLang="ja-JP" sz="1600" dirty="0"/>
              <a:t>  count = </a:t>
            </a:r>
            <a:r>
              <a:rPr lang="en-US" altLang="ja-JP" sz="1600" dirty="0" err="1"/>
              <a:t>var.hello_tf_instance_count</a:t>
            </a:r>
            <a:endParaRPr lang="en-US" altLang="ja-JP" sz="1600" dirty="0"/>
          </a:p>
          <a:p>
            <a:pPr algn="just"/>
            <a:r>
              <a:rPr lang="en-US" altLang="ja-JP" sz="1600" dirty="0"/>
              <a:t>  </a:t>
            </a:r>
            <a:r>
              <a:rPr lang="en-US" altLang="ja-JP" sz="1600" dirty="0" err="1"/>
              <a:t>instance_type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var.hello_tf_instance_type</a:t>
            </a:r>
            <a:endParaRPr lang="en-US" altLang="ja-JP" sz="1600" dirty="0"/>
          </a:p>
          <a:p>
            <a:pPr algn="just"/>
            <a:r>
              <a:rPr lang="en-US" altLang="ja-JP" sz="1600" dirty="0"/>
              <a:t>}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9291094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4223</Words>
  <Application>Microsoft Office PowerPoint</Application>
  <PresentationFormat>画面に合わせる (4:3)</PresentationFormat>
  <Paragraphs>933</Paragraphs>
  <Slides>43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43</vt:i4>
      </vt:variant>
    </vt:vector>
  </HeadingPairs>
  <TitlesOfParts>
    <vt:vector size="54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はじめに</vt:lpstr>
      <vt:lpstr>1.2　作業環境</vt:lpstr>
      <vt:lpstr>2.　実習　Terraform Driver</vt:lpstr>
      <vt:lpstr>2.1　シナリオ</vt:lpstr>
      <vt:lpstr>2.2　事前準備(1/7)</vt:lpstr>
      <vt:lpstr>2.2　事前準備(2/7)</vt:lpstr>
      <vt:lpstr>2.2　事前準備(3/7)</vt:lpstr>
      <vt:lpstr>2.2　事前準備(4/7)</vt:lpstr>
      <vt:lpstr>2.2　事前準備(5/7)</vt:lpstr>
      <vt:lpstr>2.2　事前準備(6/7)</vt:lpstr>
      <vt:lpstr>2.2　事前準備(7/7)</vt:lpstr>
      <vt:lpstr>3.　仕込み編</vt:lpstr>
      <vt:lpstr>3.1　インターフェース情報の登録(1/2)</vt:lpstr>
      <vt:lpstr>3.1　インターフェース情報の登録(2/2)</vt:lpstr>
      <vt:lpstr>3.2　Organizationの登録と連携(1/2)</vt:lpstr>
      <vt:lpstr>3.2　Organizationsの登録と連携(2/2)</vt:lpstr>
      <vt:lpstr>3.3　Workspaceの登録と連携(1/2)</vt:lpstr>
      <vt:lpstr>3.3　Workspaceの登録と連携(2/2)</vt:lpstr>
      <vt:lpstr>3.4　作業パターン(Movement)の登録</vt:lpstr>
      <vt:lpstr>3.5　Module素材の登録</vt:lpstr>
      <vt:lpstr>3.6　Policy素材の登録</vt:lpstr>
      <vt:lpstr>3.7　Policy Setの登録</vt:lpstr>
      <vt:lpstr>3.8　Policy SetとPolicyの紐付け</vt:lpstr>
      <vt:lpstr>3.9　Policy SetとWorkspaceの紐付け</vt:lpstr>
      <vt:lpstr>3.10　MovementにModule素材を指定</vt:lpstr>
      <vt:lpstr>4.　実行編</vt:lpstr>
      <vt:lpstr>4.1 オペレーションの登録</vt:lpstr>
      <vt:lpstr>4.2　変数値の設定(1/4)</vt:lpstr>
      <vt:lpstr>4.2　変数値の設定(2/4)</vt:lpstr>
      <vt:lpstr>4.2　変数値の設定(3/4)</vt:lpstr>
      <vt:lpstr>4.2　変数値の設定(4/4)</vt:lpstr>
      <vt:lpstr>4.3　Planを確認</vt:lpstr>
      <vt:lpstr>4.4　PolicyCheckログを確認</vt:lpstr>
      <vt:lpstr>4.5　VMのサイズを変更して再度確認</vt:lpstr>
      <vt:lpstr>4.6　再度PolicyCheckログを確認</vt:lpstr>
      <vt:lpstr>4.7　作業実行</vt:lpstr>
      <vt:lpstr>4.8　実行状態確認</vt:lpstr>
      <vt:lpstr>4.9　数値を変更して再度実行(1/2)</vt:lpstr>
      <vt:lpstr>4.9　数値を変更して再度実行(2/2)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2022-05-23T05:47:26Z</dcterms:created>
  <dcterms:modified xsi:type="dcterms:W3CDTF">2022-06-29T06:00:49Z</dcterms:modified>
</cp:coreProperties>
</file>