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73"/>
  </p:notesMasterIdLst>
  <p:handoutMasterIdLst>
    <p:handoutMasterId r:id="rId74"/>
  </p:handoutMasterIdLst>
  <p:sldIdLst>
    <p:sldId id="555" r:id="rId2"/>
    <p:sldId id="507" r:id="rId3"/>
    <p:sldId id="508" r:id="rId4"/>
    <p:sldId id="509" r:id="rId5"/>
    <p:sldId id="510" r:id="rId6"/>
    <p:sldId id="511" r:id="rId7"/>
    <p:sldId id="567" r:id="rId8"/>
    <p:sldId id="512" r:id="rId9"/>
    <p:sldId id="513" r:id="rId10"/>
    <p:sldId id="514" r:id="rId11"/>
    <p:sldId id="570" r:id="rId12"/>
    <p:sldId id="568" r:id="rId13"/>
    <p:sldId id="593" r:id="rId14"/>
    <p:sldId id="516" r:id="rId15"/>
    <p:sldId id="517" r:id="rId16"/>
    <p:sldId id="518" r:id="rId17"/>
    <p:sldId id="519" r:id="rId18"/>
    <p:sldId id="520" r:id="rId19"/>
    <p:sldId id="521" r:id="rId20"/>
    <p:sldId id="522" r:id="rId21"/>
    <p:sldId id="523" r:id="rId22"/>
    <p:sldId id="524" r:id="rId23"/>
    <p:sldId id="525" r:id="rId24"/>
    <p:sldId id="526" r:id="rId25"/>
    <p:sldId id="527" r:id="rId26"/>
    <p:sldId id="528" r:id="rId27"/>
    <p:sldId id="529" r:id="rId28"/>
    <p:sldId id="594" r:id="rId29"/>
    <p:sldId id="531" r:id="rId30"/>
    <p:sldId id="532" r:id="rId31"/>
    <p:sldId id="533" r:id="rId32"/>
    <p:sldId id="534" r:id="rId33"/>
    <p:sldId id="535" r:id="rId34"/>
    <p:sldId id="536" r:id="rId35"/>
    <p:sldId id="537" r:id="rId36"/>
    <p:sldId id="538" r:id="rId37"/>
    <p:sldId id="539" r:id="rId38"/>
    <p:sldId id="540" r:id="rId39"/>
    <p:sldId id="541" r:id="rId40"/>
    <p:sldId id="603" r:id="rId41"/>
    <p:sldId id="602" r:id="rId42"/>
    <p:sldId id="606" r:id="rId43"/>
    <p:sldId id="608" r:id="rId44"/>
    <p:sldId id="562" r:id="rId45"/>
    <p:sldId id="542" r:id="rId46"/>
    <p:sldId id="543" r:id="rId47"/>
    <p:sldId id="544" r:id="rId48"/>
    <p:sldId id="545" r:id="rId49"/>
    <p:sldId id="595" r:id="rId50"/>
    <p:sldId id="547" r:id="rId51"/>
    <p:sldId id="548" r:id="rId52"/>
    <p:sldId id="558" r:id="rId53"/>
    <p:sldId id="559" r:id="rId54"/>
    <p:sldId id="560" r:id="rId55"/>
    <p:sldId id="550" r:id="rId56"/>
    <p:sldId id="569" r:id="rId57"/>
    <p:sldId id="591" r:id="rId58"/>
    <p:sldId id="564" r:id="rId59"/>
    <p:sldId id="565" r:id="rId60"/>
    <p:sldId id="601" r:id="rId61"/>
    <p:sldId id="592" r:id="rId62"/>
    <p:sldId id="590" r:id="rId63"/>
    <p:sldId id="589" r:id="rId64"/>
    <p:sldId id="588" r:id="rId65"/>
    <p:sldId id="587" r:id="rId66"/>
    <p:sldId id="584" r:id="rId67"/>
    <p:sldId id="586" r:id="rId68"/>
    <p:sldId id="585" r:id="rId69"/>
    <p:sldId id="551" r:id="rId70"/>
    <p:sldId id="579" r:id="rId71"/>
    <p:sldId id="318" r:id="rId72"/>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題" id="{4EF19667-C7B0-44F7-A06C-271D860154B3}">
          <p14:sldIdLst>
            <p14:sldId id="555"/>
          </p14:sldIdLst>
        </p14:section>
        <p14:section name="目次" id="{14456896-F08C-4836-B0F1-2972F4C2F009}">
          <p14:sldIdLst>
            <p14:sldId id="507"/>
          </p14:sldIdLst>
        </p14:section>
        <p14:section name="はじめに" id="{09CB932C-EAB8-4095-B8EF-3A514A3251E3}">
          <p14:sldIdLst>
            <p14:sldId id="508"/>
            <p14:sldId id="509"/>
            <p14:sldId id="510"/>
          </p14:sldIdLst>
        </p14:section>
        <p14:section name="システム構築・運用の効率化の全体像" id="{8C5AFA22-1B13-4007-8253-FD2211D95713}">
          <p14:sldIdLst>
            <p14:sldId id="511"/>
            <p14:sldId id="567"/>
            <p14:sldId id="512"/>
            <p14:sldId id="513"/>
            <p14:sldId id="514"/>
            <p14:sldId id="570"/>
            <p14:sldId id="568"/>
          </p14:sldIdLst>
        </p14:section>
        <p14:section name="Step 1：設計情報の一元管理" id="{07DBB9EA-A4A6-4087-BB0A-5BFA367D68F7}">
          <p14:sldIdLst>
            <p14:sldId id="593"/>
            <p14:sldId id="516"/>
            <p14:sldId id="517"/>
            <p14:sldId id="518"/>
            <p14:sldId id="519"/>
            <p14:sldId id="520"/>
            <p14:sldId id="521"/>
            <p14:sldId id="522"/>
            <p14:sldId id="523"/>
            <p14:sldId id="524"/>
            <p14:sldId id="525"/>
            <p14:sldId id="526"/>
            <p14:sldId id="527"/>
            <p14:sldId id="528"/>
            <p14:sldId id="529"/>
          </p14:sldIdLst>
        </p14:section>
        <p14:section name="Step 2：自動実行の実現" id="{0D24054F-70B9-4991-96C3-7253BDA1866B}">
          <p14:sldIdLst>
            <p14:sldId id="594"/>
            <p14:sldId id="531"/>
            <p14:sldId id="532"/>
            <p14:sldId id="533"/>
            <p14:sldId id="534"/>
            <p14:sldId id="535"/>
            <p14:sldId id="536"/>
            <p14:sldId id="537"/>
            <p14:sldId id="538"/>
            <p14:sldId id="539"/>
            <p14:sldId id="540"/>
            <p14:sldId id="541"/>
            <p14:sldId id="603"/>
            <p14:sldId id="602"/>
            <p14:sldId id="606"/>
            <p14:sldId id="608"/>
            <p14:sldId id="562"/>
            <p14:sldId id="542"/>
            <p14:sldId id="543"/>
            <p14:sldId id="544"/>
            <p14:sldId id="545"/>
          </p14:sldIdLst>
        </p14:section>
        <p14:section name="Step 3：一元管理と自動実行の連携" id="{12D4CCD2-4835-45B3-940B-BF5E85312980}">
          <p14:sldIdLst>
            <p14:sldId id="595"/>
            <p14:sldId id="547"/>
            <p14:sldId id="548"/>
            <p14:sldId id="558"/>
            <p14:sldId id="559"/>
            <p14:sldId id="560"/>
            <p14:sldId id="550"/>
            <p14:sldId id="569"/>
            <p14:sldId id="591"/>
            <p14:sldId id="564"/>
            <p14:sldId id="565"/>
            <p14:sldId id="601"/>
            <p14:sldId id="592"/>
            <p14:sldId id="590"/>
            <p14:sldId id="589"/>
            <p14:sldId id="588"/>
            <p14:sldId id="587"/>
            <p14:sldId id="584"/>
            <p14:sldId id="586"/>
            <p14:sldId id="585"/>
          </p14:sldIdLst>
        </p14:section>
        <p14:section name="まとめ" id="{3731DB52-0B5E-41E3-94E7-756980FC3FF1}">
          <p14:sldIdLst>
            <p14:sldId id="551"/>
            <p14:sldId id="579"/>
          </p14:sldIdLst>
        </p14:section>
        <p14:section name="エンブレム" id="{F9E140B4-31BA-4096-98C2-E200F7370EB3}">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E1"/>
    <a:srgbClr val="FFFFA3"/>
    <a:srgbClr val="FFFFCC"/>
    <a:srgbClr val="CDFFCD"/>
    <a:srgbClr val="008000"/>
    <a:srgbClr val="FFCCFF"/>
    <a:srgbClr val="FF99CC"/>
    <a:srgbClr val="FFDBC9"/>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5507" autoAdjust="0"/>
  </p:normalViewPr>
  <p:slideViewPr>
    <p:cSldViewPr>
      <p:cViewPr varScale="1">
        <p:scale>
          <a:sx n="84" d="100"/>
          <a:sy n="84" d="100"/>
        </p:scale>
        <p:origin x="114" y="420"/>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410991416383911"/>
          <c:y val="4.858913393643443E-2"/>
          <c:w val="0.79686667680512313"/>
          <c:h val="0.83632798907079742"/>
        </c:manualLayout>
      </c:layout>
      <c:lineChart>
        <c:grouping val="standard"/>
        <c:varyColors val="0"/>
        <c:ser>
          <c:idx val="0"/>
          <c:order val="0"/>
          <c:tx>
            <c:strRef>
              <c:f>グラフ!$C$1</c:f>
              <c:strCache>
                <c:ptCount val="1"/>
                <c:pt idx="0">
                  <c:v>自動化前</c:v>
                </c:pt>
              </c:strCache>
            </c:strRef>
          </c:tx>
          <c:spPr>
            <a:ln w="28575" cap="rnd">
              <a:solidFill>
                <a:schemeClr val="accent1"/>
              </a:solidFill>
              <a:round/>
            </a:ln>
            <a:effectLst/>
          </c:spPr>
          <c:marker>
            <c:symbol val="none"/>
          </c:marker>
          <c:cat>
            <c:strRef>
              <c:f>グラフ!$B$2:$B$6</c:f>
              <c:strCache>
                <c:ptCount val="5"/>
                <c:pt idx="0">
                  <c:v>初期投資</c:v>
                </c:pt>
                <c:pt idx="1">
                  <c:v>1回目</c:v>
                </c:pt>
                <c:pt idx="2">
                  <c:v>2回目</c:v>
                </c:pt>
                <c:pt idx="3">
                  <c:v>3回目</c:v>
                </c:pt>
                <c:pt idx="4">
                  <c:v>4回目</c:v>
                </c:pt>
              </c:strCache>
            </c:strRef>
          </c:cat>
          <c:val>
            <c:numRef>
              <c:f>グラフ!$C$2:$C$6</c:f>
              <c:numCache>
                <c:formatCode>General</c:formatCode>
                <c:ptCount val="5"/>
                <c:pt idx="0">
                  <c:v>0</c:v>
                </c:pt>
                <c:pt idx="1">
                  <c:v>143.80000000000001</c:v>
                </c:pt>
                <c:pt idx="2">
                  <c:v>287.60000000000002</c:v>
                </c:pt>
                <c:pt idx="3">
                  <c:v>431.40000000000003</c:v>
                </c:pt>
                <c:pt idx="4">
                  <c:v>575.20000000000005</c:v>
                </c:pt>
              </c:numCache>
            </c:numRef>
          </c:val>
          <c:smooth val="0"/>
          <c:extLst>
            <c:ext xmlns:c16="http://schemas.microsoft.com/office/drawing/2014/chart" uri="{C3380CC4-5D6E-409C-BE32-E72D297353CC}">
              <c16:uniqueId val="{00000000-C08F-4FA7-A529-C3EFC7AC4E6C}"/>
            </c:ext>
          </c:extLst>
        </c:ser>
        <c:ser>
          <c:idx val="1"/>
          <c:order val="1"/>
          <c:tx>
            <c:strRef>
              <c:f>グラフ!$D$1</c:f>
              <c:strCache>
                <c:ptCount val="1"/>
                <c:pt idx="0">
                  <c:v>自動化後</c:v>
                </c:pt>
              </c:strCache>
            </c:strRef>
          </c:tx>
          <c:spPr>
            <a:ln w="28575" cap="rnd">
              <a:solidFill>
                <a:schemeClr val="accent2"/>
              </a:solidFill>
              <a:round/>
            </a:ln>
            <a:effectLst/>
          </c:spPr>
          <c:marker>
            <c:symbol val="none"/>
          </c:marker>
          <c:cat>
            <c:strRef>
              <c:f>グラフ!$B$2:$B$6</c:f>
              <c:strCache>
                <c:ptCount val="5"/>
                <c:pt idx="0">
                  <c:v>初期投資</c:v>
                </c:pt>
                <c:pt idx="1">
                  <c:v>1回目</c:v>
                </c:pt>
                <c:pt idx="2">
                  <c:v>2回目</c:v>
                </c:pt>
                <c:pt idx="3">
                  <c:v>3回目</c:v>
                </c:pt>
                <c:pt idx="4">
                  <c:v>4回目</c:v>
                </c:pt>
              </c:strCache>
            </c:strRef>
          </c:cat>
          <c:val>
            <c:numRef>
              <c:f>グラフ!$D$2:$D$6</c:f>
              <c:numCache>
                <c:formatCode>General</c:formatCode>
                <c:ptCount val="5"/>
                <c:pt idx="0">
                  <c:v>123.39999999999998</c:v>
                </c:pt>
                <c:pt idx="1">
                  <c:v>218.59999999999997</c:v>
                </c:pt>
                <c:pt idx="2">
                  <c:v>313.79999999999995</c:v>
                </c:pt>
                <c:pt idx="3">
                  <c:v>409</c:v>
                </c:pt>
                <c:pt idx="4">
                  <c:v>504.2</c:v>
                </c:pt>
              </c:numCache>
            </c:numRef>
          </c:val>
          <c:smooth val="0"/>
          <c:extLst>
            <c:ext xmlns:c16="http://schemas.microsoft.com/office/drawing/2014/chart" uri="{C3380CC4-5D6E-409C-BE32-E72D297353CC}">
              <c16:uniqueId val="{00000001-C08F-4FA7-A529-C3EFC7AC4E6C}"/>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355419144"/>
        <c:axId val="355412912"/>
      </c:lineChart>
      <c:catAx>
        <c:axId val="35541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355412912"/>
        <c:crosses val="autoZero"/>
        <c:auto val="1"/>
        <c:lblAlgn val="ctr"/>
        <c:lblOffset val="100"/>
        <c:noMultiLvlLbl val="0"/>
      </c:catAx>
      <c:valAx>
        <c:axId val="355412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200" b="1" i="0" u="none" strike="noStrike" kern="1200" baseline="0">
                    <a:solidFill>
                      <a:schemeClr val="tx1">
                        <a:lumMod val="65000"/>
                        <a:lumOff val="35000"/>
                      </a:schemeClr>
                    </a:solidFill>
                    <a:latin typeface="+mn-lt"/>
                    <a:ea typeface="+mn-ea"/>
                    <a:cs typeface="+mn-cs"/>
                  </a:defRPr>
                </a:pPr>
                <a:r>
                  <a:rPr lang="ja-JP" altLang="en-US" sz="1200" b="1"/>
                  <a:t>工数</a:t>
                </a:r>
              </a:p>
            </c:rich>
          </c:tx>
          <c:overlay val="0"/>
          <c:spPr>
            <a:noFill/>
            <a:ln>
              <a:noFill/>
            </a:ln>
            <a:effectLst/>
          </c:spPr>
          <c:txPr>
            <a:bodyPr rot="0" spcFirstLastPara="1" vertOverflow="ellipsis" vert="wordArtVertRtl"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355419144"/>
        <c:crosses val="autoZero"/>
        <c:crossBetween val="between"/>
      </c:valAx>
      <c:spPr>
        <a:noFill/>
        <a:ln>
          <a:noFill/>
        </a:ln>
        <a:effectLst/>
      </c:spPr>
    </c:plotArea>
    <c:legend>
      <c:legendPos val="b"/>
      <c:layout>
        <c:manualLayout>
          <c:xMode val="edge"/>
          <c:yMode val="edge"/>
          <c:x val="0.38094709964155093"/>
          <c:y val="7.1931638268424192E-2"/>
          <c:w val="0.56526907989292108"/>
          <c:h val="8.083133708587500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2021/4/20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2021/4/20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312582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a:p>
        </p:txBody>
      </p:sp>
    </p:spTree>
    <p:extLst>
      <p:ext uri="{BB962C8B-B14F-4D97-AF65-F5344CB8AC3E}">
        <p14:creationId xmlns:p14="http://schemas.microsoft.com/office/powerpoint/2010/main" val="401773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103876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1453698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185792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3002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359401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955790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396998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2908772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380522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8</a:t>
            </a:fld>
            <a:endParaRPr lang="ja-JP" altLang="en-US"/>
          </a:p>
        </p:txBody>
      </p:sp>
    </p:spTree>
    <p:extLst>
      <p:ext uri="{BB962C8B-B14F-4D97-AF65-F5344CB8AC3E}">
        <p14:creationId xmlns:p14="http://schemas.microsoft.com/office/powerpoint/2010/main" val="836719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30</a:t>
            </a:fld>
            <a:endParaRPr lang="ja-JP" altLang="en-US"/>
          </a:p>
        </p:txBody>
      </p:sp>
    </p:spTree>
    <p:extLst>
      <p:ext uri="{BB962C8B-B14F-4D97-AF65-F5344CB8AC3E}">
        <p14:creationId xmlns:p14="http://schemas.microsoft.com/office/powerpoint/2010/main" val="2322595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a:p>
        </p:txBody>
      </p:sp>
    </p:spTree>
    <p:extLst>
      <p:ext uri="{BB962C8B-B14F-4D97-AF65-F5344CB8AC3E}">
        <p14:creationId xmlns:p14="http://schemas.microsoft.com/office/powerpoint/2010/main" val="3835904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a:p>
        </p:txBody>
      </p:sp>
    </p:spTree>
    <p:extLst>
      <p:ext uri="{BB962C8B-B14F-4D97-AF65-F5344CB8AC3E}">
        <p14:creationId xmlns:p14="http://schemas.microsoft.com/office/powerpoint/2010/main" val="1097089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a:p>
        </p:txBody>
      </p:sp>
    </p:spTree>
    <p:extLst>
      <p:ext uri="{BB962C8B-B14F-4D97-AF65-F5344CB8AC3E}">
        <p14:creationId xmlns:p14="http://schemas.microsoft.com/office/powerpoint/2010/main" val="1024090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34</a:t>
            </a:fld>
            <a:endParaRPr lang="ja-JP" altLang="en-US"/>
          </a:p>
        </p:txBody>
      </p:sp>
    </p:spTree>
    <p:extLst>
      <p:ext uri="{BB962C8B-B14F-4D97-AF65-F5344CB8AC3E}">
        <p14:creationId xmlns:p14="http://schemas.microsoft.com/office/powerpoint/2010/main" val="2130712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35</a:t>
            </a:fld>
            <a:endParaRPr lang="ja-JP" altLang="en-US"/>
          </a:p>
        </p:txBody>
      </p:sp>
    </p:spTree>
    <p:extLst>
      <p:ext uri="{BB962C8B-B14F-4D97-AF65-F5344CB8AC3E}">
        <p14:creationId xmlns:p14="http://schemas.microsoft.com/office/powerpoint/2010/main" val="2198442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1734143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4127600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a:p>
        </p:txBody>
      </p:sp>
    </p:spTree>
    <p:extLst>
      <p:ext uri="{BB962C8B-B14F-4D97-AF65-F5344CB8AC3E}">
        <p14:creationId xmlns:p14="http://schemas.microsoft.com/office/powerpoint/2010/main" val="2766513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117577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a:p>
        </p:txBody>
      </p:sp>
    </p:spTree>
    <p:extLst>
      <p:ext uri="{BB962C8B-B14F-4D97-AF65-F5344CB8AC3E}">
        <p14:creationId xmlns:p14="http://schemas.microsoft.com/office/powerpoint/2010/main" val="1121848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1430280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1756681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42</a:t>
            </a:fld>
            <a:endParaRPr lang="ja-JP" altLang="en-US"/>
          </a:p>
        </p:txBody>
      </p:sp>
    </p:spTree>
    <p:extLst>
      <p:ext uri="{BB962C8B-B14F-4D97-AF65-F5344CB8AC3E}">
        <p14:creationId xmlns:p14="http://schemas.microsoft.com/office/powerpoint/2010/main" val="2953775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43</a:t>
            </a:fld>
            <a:endParaRPr lang="ja-JP" altLang="en-US"/>
          </a:p>
        </p:txBody>
      </p:sp>
    </p:spTree>
    <p:extLst>
      <p:ext uri="{BB962C8B-B14F-4D97-AF65-F5344CB8AC3E}">
        <p14:creationId xmlns:p14="http://schemas.microsoft.com/office/powerpoint/2010/main" val="2459573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44</a:t>
            </a:fld>
            <a:endParaRPr lang="ja-JP" altLang="en-US"/>
          </a:p>
        </p:txBody>
      </p:sp>
    </p:spTree>
    <p:extLst>
      <p:ext uri="{BB962C8B-B14F-4D97-AF65-F5344CB8AC3E}">
        <p14:creationId xmlns:p14="http://schemas.microsoft.com/office/powerpoint/2010/main" val="2736962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45</a:t>
            </a:fld>
            <a:endParaRPr lang="ja-JP" altLang="en-US"/>
          </a:p>
        </p:txBody>
      </p:sp>
    </p:spTree>
    <p:extLst>
      <p:ext uri="{BB962C8B-B14F-4D97-AF65-F5344CB8AC3E}">
        <p14:creationId xmlns:p14="http://schemas.microsoft.com/office/powerpoint/2010/main" val="3185874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2566521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517483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48</a:t>
            </a:fld>
            <a:endParaRPr lang="ja-JP" altLang="en-US"/>
          </a:p>
        </p:txBody>
      </p:sp>
    </p:spTree>
    <p:extLst>
      <p:ext uri="{BB962C8B-B14F-4D97-AF65-F5344CB8AC3E}">
        <p14:creationId xmlns:p14="http://schemas.microsoft.com/office/powerpoint/2010/main" val="2522777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50</a:t>
            </a:fld>
            <a:endParaRPr lang="ja-JP" altLang="en-US"/>
          </a:p>
        </p:txBody>
      </p:sp>
    </p:spTree>
    <p:extLst>
      <p:ext uri="{BB962C8B-B14F-4D97-AF65-F5344CB8AC3E}">
        <p14:creationId xmlns:p14="http://schemas.microsoft.com/office/powerpoint/2010/main" val="229350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10</a:t>
            </a:fld>
            <a:endParaRPr kumimoji="1" lang="ja-JP" altLang="en-US" dirty="0"/>
          </a:p>
        </p:txBody>
      </p:sp>
    </p:spTree>
    <p:extLst>
      <p:ext uri="{BB962C8B-B14F-4D97-AF65-F5344CB8AC3E}">
        <p14:creationId xmlns:p14="http://schemas.microsoft.com/office/powerpoint/2010/main" val="1387459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51</a:t>
            </a:fld>
            <a:endParaRPr lang="ja-JP" altLang="en-US"/>
          </a:p>
        </p:txBody>
      </p:sp>
    </p:spTree>
    <p:extLst>
      <p:ext uri="{BB962C8B-B14F-4D97-AF65-F5344CB8AC3E}">
        <p14:creationId xmlns:p14="http://schemas.microsoft.com/office/powerpoint/2010/main" val="216751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1955837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771993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54</a:t>
            </a:fld>
            <a:endParaRPr lang="ja-JP" altLang="en-US"/>
          </a:p>
        </p:txBody>
      </p:sp>
    </p:spTree>
    <p:extLst>
      <p:ext uri="{BB962C8B-B14F-4D97-AF65-F5344CB8AC3E}">
        <p14:creationId xmlns:p14="http://schemas.microsoft.com/office/powerpoint/2010/main" val="2380408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254433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11</a:t>
            </a:fld>
            <a:endParaRPr lang="ja-JP" altLang="en-US"/>
          </a:p>
        </p:txBody>
      </p:sp>
    </p:spTree>
    <p:extLst>
      <p:ext uri="{BB962C8B-B14F-4D97-AF65-F5344CB8AC3E}">
        <p14:creationId xmlns:p14="http://schemas.microsoft.com/office/powerpoint/2010/main" val="350510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1593750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782383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2892127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3996867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astro-suite.github.io/it-automation-docs/case_j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exastro-suite.github.io/it-automation-docs/case_ja.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6.jp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948096"/>
            <a:ext cx="11712000" cy="651905"/>
          </a:xfrm>
        </p:spPr>
        <p:txBody>
          <a:bodyPr/>
          <a:lstStyle/>
          <a:p>
            <a:r>
              <a:rPr lang="ja-JP" altLang="en-US" sz="4000" dirty="0" smtClean="0"/>
              <a:t>システム</a:t>
            </a:r>
            <a:r>
              <a:rPr lang="ja-JP" altLang="en-US" sz="4000" dirty="0"/>
              <a:t>構築・運用の効率化</a:t>
            </a:r>
            <a:r>
              <a:rPr lang="ja-JP" altLang="en-US" sz="4000" dirty="0" smtClean="0"/>
              <a:t>ガイドブック　　　　　　　　　　　　　　</a:t>
            </a:r>
            <a:r>
              <a:rPr lang="ja-JP" altLang="en-US" sz="4000" dirty="0"/>
              <a:t>　</a:t>
            </a:r>
            <a:r>
              <a:rPr lang="ja-JP" altLang="en-US" sz="4000" dirty="0" smtClean="0"/>
              <a:t>　　　　　　　　　　　　　　　　　　　　　　　　　　　　　  </a:t>
            </a:r>
            <a:r>
              <a:rPr lang="en-US" altLang="ja-JP" sz="4000" dirty="0" smtClean="0"/>
              <a:t> </a:t>
            </a:r>
            <a:r>
              <a:rPr lang="ja-JP" altLang="en-US" sz="4000" dirty="0" smtClean="0"/>
              <a:t>　</a:t>
            </a:r>
            <a:endParaRPr lang="en-US" altLang="ja-JP" sz="4000" dirty="0"/>
          </a:p>
        </p:txBody>
      </p:sp>
      <p:sp>
        <p:nvSpPr>
          <p:cNvPr id="5" name="テキスト ボックス 4"/>
          <p:cNvSpPr txBox="1"/>
          <p:nvPr/>
        </p:nvSpPr>
        <p:spPr>
          <a:xfrm>
            <a:off x="6600070" y="5327372"/>
            <a:ext cx="5435078" cy="461665"/>
          </a:xfrm>
          <a:prstGeom prst="rect">
            <a:avLst/>
          </a:prstGeom>
          <a:noFill/>
        </p:spPr>
        <p:txBody>
          <a:bodyPr wrap="none" rtlCol="0">
            <a:spAutoFit/>
          </a:bodyPr>
          <a:lstStyle/>
          <a:p>
            <a:r>
              <a:rPr lang="en-US" altLang="ja-JP" sz="2400" b="1" dirty="0">
                <a:solidFill>
                  <a:srgbClr val="002060"/>
                </a:solidFill>
              </a:rPr>
              <a:t>Powered by </a:t>
            </a:r>
            <a:r>
              <a:rPr lang="en-US" altLang="ja-JP" sz="2400" b="1" dirty="0" err="1">
                <a:solidFill>
                  <a:srgbClr val="002060"/>
                </a:solidFill>
              </a:rPr>
              <a:t>Exastro</a:t>
            </a:r>
            <a:r>
              <a:rPr lang="en-US" altLang="ja-JP" sz="2400" b="1" dirty="0">
                <a:solidFill>
                  <a:srgbClr val="002060"/>
                </a:solidFill>
              </a:rPr>
              <a:t> and </a:t>
            </a:r>
            <a:r>
              <a:rPr lang="en-US" altLang="ja-JP" sz="2400" b="1" dirty="0" err="1">
                <a:solidFill>
                  <a:srgbClr val="002060"/>
                </a:solidFill>
              </a:rPr>
              <a:t>Ansible</a:t>
            </a:r>
            <a:endParaRPr lang="ja-JP" altLang="en-US" sz="2400" b="1" dirty="0">
              <a:solidFill>
                <a:srgbClr val="002060"/>
              </a:solidFill>
            </a:endParaRPr>
          </a:p>
        </p:txBody>
      </p:sp>
    </p:spTree>
    <p:extLst>
      <p:ext uri="{BB962C8B-B14F-4D97-AF65-F5344CB8AC3E}">
        <p14:creationId xmlns:p14="http://schemas.microsoft.com/office/powerpoint/2010/main" val="489470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概要イメージ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461" y="2571574"/>
            <a:ext cx="9552480" cy="4025865"/>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1"/>
          <p:cNvSpPr txBox="1">
            <a:spLocks/>
          </p:cNvSpPr>
          <p:nvPr/>
        </p:nvSpPr>
        <p:spPr bwMode="gray">
          <a:xfrm>
            <a:off x="1703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kern="0" dirty="0"/>
          </a:p>
        </p:txBody>
      </p:sp>
      <p:sp>
        <p:nvSpPr>
          <p:cNvPr id="7" name="タイトル 32"/>
          <p:cNvSpPr>
            <a:spLocks noGrp="1"/>
          </p:cNvSpPr>
          <p:nvPr>
            <p:ph type="title"/>
          </p:nvPr>
        </p:nvSpPr>
        <p:spPr>
          <a:xfrm>
            <a:off x="239351" y="38400"/>
            <a:ext cx="11712000" cy="624000"/>
          </a:xfrm>
        </p:spPr>
        <p:txBody>
          <a:bodyPr>
            <a:normAutofit/>
          </a:bodyPr>
          <a:lstStyle/>
          <a:p>
            <a:r>
              <a:rPr lang="en-US" altLang="ja-JP" dirty="0" err="1" smtClean="0"/>
              <a:t>Exastro</a:t>
            </a:r>
            <a:r>
              <a:rPr lang="en-US" altLang="ja-JP" dirty="0" smtClean="0"/>
              <a:t> IT Automation</a:t>
            </a:r>
            <a:r>
              <a:rPr lang="ja-JP" altLang="en-US" dirty="0" smtClean="0"/>
              <a:t>概要イメージ</a:t>
            </a:r>
            <a:endParaRPr kumimoji="1" lang="ja-JP" altLang="en-US" dirty="0"/>
          </a:p>
        </p:txBody>
      </p:sp>
      <p:sp>
        <p:nvSpPr>
          <p:cNvPr id="12"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err="1">
                <a:solidFill>
                  <a:srgbClr val="005DD6"/>
                </a:solidFill>
                <a:effectLst>
                  <a:glow rad="152400">
                    <a:srgbClr val="FFFFFF"/>
                  </a:glow>
                </a:effectLst>
                <a:latin typeface="メイリオ"/>
              </a:rPr>
              <a:t>Exastro</a:t>
            </a:r>
            <a:r>
              <a:rPr lang="en-US" altLang="ja-JP" sz="3200" b="1" kern="0" dirty="0">
                <a:solidFill>
                  <a:srgbClr val="005DD6"/>
                </a:solidFill>
                <a:effectLst>
                  <a:glow rad="152400">
                    <a:srgbClr val="FFFFFF"/>
                  </a:glow>
                </a:effectLst>
                <a:latin typeface="メイリオ"/>
              </a:rPr>
              <a:t> IT Automation</a:t>
            </a:r>
            <a:r>
              <a:rPr lang="ja-JP" altLang="en-US" sz="3200" b="1" kern="0" dirty="0">
                <a:solidFill>
                  <a:srgbClr val="005DD6"/>
                </a:solidFill>
                <a:effectLst>
                  <a:glow rad="152400">
                    <a:srgbClr val="FFFFFF"/>
                  </a:glow>
                </a:effectLst>
                <a:latin typeface="メイリオ"/>
              </a:rPr>
              <a:t>は、</a:t>
            </a:r>
            <a:r>
              <a:rPr lang="en-US" altLang="ja-JP" sz="3200" b="1" kern="0" dirty="0">
                <a:solidFill>
                  <a:srgbClr val="C00000"/>
                </a:solidFill>
                <a:effectLst>
                  <a:glow rad="152400">
                    <a:srgbClr val="FFFFFF"/>
                  </a:glow>
                </a:effectLst>
                <a:latin typeface="メイリオ"/>
              </a:rPr>
              <a:t>3</a:t>
            </a:r>
            <a:r>
              <a:rPr lang="ja-JP" altLang="en-US" sz="3200" b="1" kern="0" dirty="0">
                <a:solidFill>
                  <a:srgbClr val="C00000"/>
                </a:solidFill>
                <a:effectLst>
                  <a:glow rad="152400">
                    <a:srgbClr val="FFFFFF"/>
                  </a:glow>
                </a:effectLst>
                <a:latin typeface="メイリオ"/>
              </a:rPr>
              <a:t>ステップでの解決を支援</a:t>
            </a:r>
            <a:endParaRPr lang="en-US" altLang="ja-JP" sz="3200" b="1" kern="0" dirty="0">
              <a:solidFill>
                <a:srgbClr val="005DD6"/>
              </a:solidFill>
              <a:effectLst>
                <a:glow rad="152400">
                  <a:srgbClr val="FFFFFF"/>
                </a:glow>
              </a:effectLst>
              <a:latin typeface="メイリオ"/>
            </a:endParaRPr>
          </a:p>
        </p:txBody>
      </p:sp>
      <p:sp>
        <p:nvSpPr>
          <p:cNvPr id="15" name="六角形 14"/>
          <p:cNvSpPr/>
          <p:nvPr/>
        </p:nvSpPr>
        <p:spPr bwMode="auto">
          <a:xfrm>
            <a:off x="2551077" y="1731648"/>
            <a:ext cx="3854320" cy="448081"/>
          </a:xfrm>
          <a:prstGeom prst="hexagon">
            <a:avLst>
              <a:gd name="adj" fmla="val 52907"/>
              <a:gd name="vf" fmla="val 115470"/>
            </a:avLst>
          </a:prstGeom>
          <a:solidFill>
            <a:srgbClr val="FFC000"/>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rPr>
              <a:t>Step 3</a:t>
            </a:r>
            <a:r>
              <a:rPr lang="ja-JP" altLang="en-US" sz="1600" b="1" dirty="0">
                <a:solidFill>
                  <a:schemeClr val="bg1"/>
                </a:solidFill>
                <a:latin typeface="+mj-ea"/>
              </a:rPr>
              <a:t>：一元管理と自動実行の連携</a:t>
            </a:r>
          </a:p>
        </p:txBody>
      </p:sp>
      <p:sp>
        <p:nvSpPr>
          <p:cNvPr id="9" name="フリーフォーム 8"/>
          <p:cNvSpPr>
            <a:spLocks/>
          </p:cNvSpPr>
          <p:nvPr/>
        </p:nvSpPr>
        <p:spPr bwMode="gray">
          <a:xfrm>
            <a:off x="2619798" y="217333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6">
                  <a:lumMod val="75000"/>
                  <a:lumOff val="25000"/>
                </a:schemeClr>
              </a:gs>
              <a:gs pos="100000">
                <a:schemeClr val="accent6"/>
              </a:gs>
            </a:gsLst>
            <a:lin ang="162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4" name="六角形 3"/>
          <p:cNvSpPr/>
          <p:nvPr/>
        </p:nvSpPr>
        <p:spPr bwMode="auto">
          <a:xfrm>
            <a:off x="1319762" y="2574441"/>
            <a:ext cx="3070389" cy="448081"/>
          </a:xfrm>
          <a:prstGeom prst="hexagon">
            <a:avLst>
              <a:gd name="adj" fmla="val 52907"/>
              <a:gd name="vf" fmla="val 115470"/>
            </a:avLst>
          </a:prstGeom>
          <a:solidFill>
            <a:schemeClr val="accent6">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Step 1</a:t>
            </a:r>
            <a:r>
              <a:rPr lang="ja-JP" altLang="en-US" sz="1600" b="1" dirty="0">
                <a:solidFill>
                  <a:schemeClr val="bg1"/>
                </a:solidFill>
                <a:latin typeface="+mj-ea"/>
                <a:ea typeface="+mj-ea"/>
              </a:rPr>
              <a:t>：設計情報の一元管理</a:t>
            </a:r>
          </a:p>
        </p:txBody>
      </p:sp>
      <p:sp>
        <p:nvSpPr>
          <p:cNvPr id="11" name="フリーフォーム 10"/>
          <p:cNvSpPr>
            <a:spLocks/>
          </p:cNvSpPr>
          <p:nvPr/>
        </p:nvSpPr>
        <p:spPr bwMode="gray">
          <a:xfrm>
            <a:off x="4806488" y="219226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3">
                  <a:lumMod val="50000"/>
                  <a:lumOff val="50000"/>
                </a:schemeClr>
              </a:gs>
              <a:gs pos="100000">
                <a:schemeClr val="accent3">
                  <a:lumMod val="75000"/>
                  <a:lumOff val="25000"/>
                </a:schemeClr>
              </a:gs>
            </a:gsLst>
            <a:lin ang="16200000" scaled="0"/>
            <a:tileRect/>
          </a:gradFill>
          <a:ln>
            <a:noFill/>
          </a:ln>
          <a:effectLst/>
          <a:scene3d>
            <a:camera prst="orthographicFront">
              <a:rot lat="0" lon="10800000" rev="0"/>
            </a:camera>
            <a:lightRig rig="threePt" dir="t"/>
          </a:scene3d>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14" name="六角形 13"/>
          <p:cNvSpPr/>
          <p:nvPr/>
        </p:nvSpPr>
        <p:spPr bwMode="auto">
          <a:xfrm>
            <a:off x="4485087" y="2571574"/>
            <a:ext cx="3840621" cy="448081"/>
          </a:xfrm>
          <a:prstGeom prst="hexagon">
            <a:avLst>
              <a:gd name="adj" fmla="val 52907"/>
              <a:gd name="vf" fmla="val 115470"/>
            </a:avLst>
          </a:prstGeom>
          <a:solidFill>
            <a:schemeClr val="accent3">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Step 2</a:t>
            </a:r>
            <a:r>
              <a:rPr lang="ja-JP" altLang="en-US" sz="1600" b="1" dirty="0">
                <a:solidFill>
                  <a:schemeClr val="bg1"/>
                </a:solidFill>
                <a:latin typeface="+mj-ea"/>
                <a:ea typeface="+mj-ea"/>
              </a:rPr>
              <a:t>：自動実行の実現</a:t>
            </a:r>
          </a:p>
        </p:txBody>
      </p:sp>
    </p:spTree>
    <p:extLst>
      <p:ext uri="{BB962C8B-B14F-4D97-AF65-F5344CB8AC3E}">
        <p14:creationId xmlns:p14="http://schemas.microsoft.com/office/powerpoint/2010/main" val="406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239351" y="836641"/>
          <a:ext cx="11712000" cy="5544770"/>
        </p:xfrm>
        <a:graphic>
          <a:graphicData uri="http://schemas.openxmlformats.org/drawingml/2006/table">
            <a:tbl>
              <a:tblPr firstRow="1" bandRow="1">
                <a:tableStyleId>{2D5ABB26-0587-4C30-8999-92F81FD0307C}</a:tableStyleId>
              </a:tblPr>
              <a:tblGrid>
                <a:gridCol w="5856000">
                  <a:extLst>
                    <a:ext uri="{9D8B030D-6E8A-4147-A177-3AD203B41FA5}">
                      <a16:colId xmlns:a16="http://schemas.microsoft.com/office/drawing/2014/main" val="126209608"/>
                    </a:ext>
                  </a:extLst>
                </a:gridCol>
                <a:gridCol w="5856000">
                  <a:extLst>
                    <a:ext uri="{9D8B030D-6E8A-4147-A177-3AD203B41FA5}">
                      <a16:colId xmlns:a16="http://schemas.microsoft.com/office/drawing/2014/main" val="468553477"/>
                    </a:ext>
                  </a:extLst>
                </a:gridCol>
              </a:tblGrid>
              <a:tr h="545459">
                <a:tc>
                  <a:txBody>
                    <a:bodyPr/>
                    <a:lstStyle/>
                    <a:p>
                      <a:r>
                        <a:rPr kumimoji="1" lang="en-US" altLang="ja-JP" sz="2400" b="1" dirty="0" smtClean="0"/>
                        <a:t>QCD (</a:t>
                      </a:r>
                      <a:r>
                        <a:rPr kumimoji="1" lang="ja-JP" altLang="en-US" sz="2400" b="1" dirty="0" smtClean="0"/>
                        <a:t>品質・コスト・納期</a:t>
                      </a:r>
                      <a:r>
                        <a:rPr kumimoji="1" lang="en-US" altLang="ja-JP" sz="2400" b="1" dirty="0" smtClean="0"/>
                        <a:t>)</a:t>
                      </a:r>
                      <a:endParaRPr kumimoji="1" lang="ja-JP" altLang="en-US" sz="2400" b="1" dirty="0"/>
                    </a:p>
                  </a:txBody>
                  <a:tcPr>
                    <a:lnR w="28575" cap="flat" cmpd="sng" algn="ctr">
                      <a:solidFill>
                        <a:schemeClr val="bg1">
                          <a:lumMod val="50000"/>
                        </a:schemeClr>
                      </a:solidFill>
                      <a:prstDash val="solid"/>
                      <a:round/>
                      <a:headEnd type="none" w="med" len="med"/>
                      <a:tailEnd type="none" w="med" len="med"/>
                    </a:lnR>
                  </a:tcPr>
                </a:tc>
                <a:tc>
                  <a:txBody>
                    <a:bodyPr/>
                    <a:lstStyle/>
                    <a:p>
                      <a:r>
                        <a:rPr kumimoji="1" lang="ja-JP" altLang="en-US" sz="2400" b="1" dirty="0" smtClean="0"/>
                        <a:t>タスクと成果物</a:t>
                      </a:r>
                      <a:endParaRPr kumimoji="1" lang="ja-JP" altLang="en-US" sz="2400" b="1"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702041583"/>
                  </a:ext>
                </a:extLst>
              </a:tr>
              <a:tr h="4999311">
                <a:tc>
                  <a:txBody>
                    <a:bodyPr/>
                    <a:lstStyle/>
                    <a:p>
                      <a:r>
                        <a:rPr kumimoji="1" lang="ja-JP" altLang="en-US" dirty="0" smtClean="0"/>
                        <a:t>　</a:t>
                      </a:r>
                      <a:endParaRPr kumimoji="1" lang="ja-JP" altLang="en-US" dirty="0"/>
                    </a:p>
                  </a:txBody>
                  <a:tcPr>
                    <a:lnR w="28575" cap="flat" cmpd="sng" algn="ctr">
                      <a:solidFill>
                        <a:schemeClr val="bg1">
                          <a:lumMod val="50000"/>
                        </a:schemeClr>
                      </a:solidFill>
                      <a:prstDash val="solid"/>
                      <a:round/>
                      <a:headEnd type="none" w="med" len="med"/>
                      <a:tailEnd type="none" w="med" len="med"/>
                    </a:lnR>
                  </a:tcPr>
                </a:tc>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128045948"/>
                  </a:ext>
                </a:extLst>
              </a:tr>
            </a:tbl>
          </a:graphicData>
        </a:graphic>
      </p:graphicFrame>
      <p:pic>
        <p:nvPicPr>
          <p:cNvPr id="36" name="図 35"/>
          <p:cNvPicPr>
            <a:picLocks noChangeAspect="1"/>
          </p:cNvPicPr>
          <p:nvPr/>
        </p:nvPicPr>
        <p:blipFill>
          <a:blip r:embed="rId3"/>
          <a:stretch>
            <a:fillRect/>
          </a:stretch>
        </p:blipFill>
        <p:spPr>
          <a:xfrm>
            <a:off x="129157" y="2060810"/>
            <a:ext cx="5812513" cy="3957546"/>
          </a:xfrm>
          <a:prstGeom prst="rect">
            <a:avLst/>
          </a:prstGeom>
        </p:spPr>
      </p:pic>
      <p:sp>
        <p:nvSpPr>
          <p:cNvPr id="2" name="タイトル 1"/>
          <p:cNvSpPr>
            <a:spLocks noGrp="1"/>
          </p:cNvSpPr>
          <p:nvPr>
            <p:ph type="title"/>
          </p:nvPr>
        </p:nvSpPr>
        <p:spPr/>
        <p:txBody>
          <a:bodyPr/>
          <a:lstStyle/>
          <a:p>
            <a:r>
              <a:rPr kumimoji="1" lang="ja-JP" altLang="en-US" dirty="0" smtClean="0"/>
              <a:t>自動化によって「</a:t>
            </a:r>
            <a:r>
              <a:rPr kumimoji="1" lang="en-US" altLang="ja-JP" dirty="0" smtClean="0"/>
              <a:t>QCD</a:t>
            </a:r>
            <a:r>
              <a:rPr kumimoji="1" lang="ja-JP" altLang="en-US" dirty="0" smtClean="0"/>
              <a:t>」および「タスクと成果物」が変化</a:t>
            </a:r>
            <a:endParaRPr kumimoji="1" lang="ja-JP" altLang="en-US" dirty="0"/>
          </a:p>
        </p:txBody>
      </p:sp>
      <p:sp>
        <p:nvSpPr>
          <p:cNvPr id="38" name="テキスト プレースホルダー 7"/>
          <p:cNvSpPr txBox="1">
            <a:spLocks/>
          </p:cNvSpPr>
          <p:nvPr/>
        </p:nvSpPr>
        <p:spPr bwMode="gray">
          <a:xfrm>
            <a:off x="359068" y="1465859"/>
            <a:ext cx="5520902"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ja-JP" altLang="en-US" sz="1600" b="1" dirty="0" smtClean="0"/>
              <a:t>手作業 ⇒ 自動実行により、</a:t>
            </a:r>
            <a:r>
              <a:rPr lang="en-US" altLang="ja-JP" sz="1600" b="1" dirty="0" smtClean="0"/>
              <a:t>QCD</a:t>
            </a:r>
            <a:r>
              <a:rPr lang="ja-JP" altLang="en-US" sz="1600" b="1" dirty="0" smtClean="0"/>
              <a:t>が改善</a:t>
            </a:r>
            <a:endParaRPr lang="ja-JP" altLang="en-US" sz="1600" b="1" dirty="0"/>
          </a:p>
        </p:txBody>
      </p:sp>
      <p:sp>
        <p:nvSpPr>
          <p:cNvPr id="50" name="テキスト プレースホルダー 7"/>
          <p:cNvSpPr txBox="1">
            <a:spLocks/>
          </p:cNvSpPr>
          <p:nvPr/>
        </p:nvSpPr>
        <p:spPr bwMode="gray">
          <a:xfrm>
            <a:off x="6474047" y="1465833"/>
            <a:ext cx="5477303"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ja-JP" altLang="en-US" sz="1600" b="1" dirty="0" smtClean="0"/>
              <a:t>タスクと成果物の変化は、以下の</a:t>
            </a:r>
            <a:r>
              <a:rPr lang="en-US" altLang="ja-JP" sz="1600" b="1" dirty="0" smtClean="0"/>
              <a:t>4</a:t>
            </a:r>
            <a:r>
              <a:rPr lang="ja-JP" altLang="en-US" sz="1600" b="1" dirty="0" smtClean="0"/>
              <a:t>パターンに分類</a:t>
            </a:r>
            <a:endParaRPr lang="en-US" altLang="ja-JP" sz="1600" b="1" dirty="0" smtClean="0"/>
          </a:p>
          <a:p>
            <a:pPr algn="l"/>
            <a:r>
              <a:rPr lang="ja-JP" altLang="en-US" sz="1600" b="1" dirty="0" smtClean="0"/>
              <a:t>　→ ①変更なし、②変更あり、③新規、④消滅</a:t>
            </a:r>
            <a:endParaRPr lang="ja-JP" altLang="en-US" sz="1600" b="1" dirty="0"/>
          </a:p>
        </p:txBody>
      </p:sp>
      <p:sp>
        <p:nvSpPr>
          <p:cNvPr id="51" name="角丸四角形 50"/>
          <p:cNvSpPr/>
          <p:nvPr/>
        </p:nvSpPr>
        <p:spPr bwMode="auto">
          <a:xfrm>
            <a:off x="9821676" y="4886920"/>
            <a:ext cx="719631" cy="504000"/>
          </a:xfrm>
          <a:prstGeom prst="roundRect">
            <a:avLst/>
          </a:prstGeom>
          <a:solidFill>
            <a:schemeClr val="accent2">
              <a:lumMod val="20000"/>
              <a:lumOff val="80000"/>
            </a:schemeClr>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タスク</a:t>
            </a:r>
            <a:endParaRPr lang="ja-JP" altLang="en-US" sz="1200" b="1" dirty="0"/>
          </a:p>
        </p:txBody>
      </p:sp>
      <p:sp>
        <p:nvSpPr>
          <p:cNvPr id="52" name="角丸四角形 51"/>
          <p:cNvSpPr/>
          <p:nvPr/>
        </p:nvSpPr>
        <p:spPr bwMode="auto">
          <a:xfrm>
            <a:off x="8627816" y="4870565"/>
            <a:ext cx="719631" cy="504000"/>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タスク</a:t>
            </a:r>
            <a:endParaRPr lang="ja-JP" altLang="en-US" sz="1200" b="1" dirty="0"/>
          </a:p>
        </p:txBody>
      </p:sp>
      <p:cxnSp>
        <p:nvCxnSpPr>
          <p:cNvPr id="53" name="直線矢印コネクタ 52"/>
          <p:cNvCxnSpPr/>
          <p:nvPr/>
        </p:nvCxnSpPr>
        <p:spPr bwMode="auto">
          <a:xfrm>
            <a:off x="8216524" y="513892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角丸四角形 57"/>
          <p:cNvSpPr/>
          <p:nvPr/>
        </p:nvSpPr>
        <p:spPr bwMode="auto">
          <a:xfrm>
            <a:off x="7489984" y="4875875"/>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タスク</a:t>
            </a:r>
            <a:endParaRPr lang="ja-JP" altLang="en-US" sz="1200" b="1" dirty="0"/>
          </a:p>
        </p:txBody>
      </p:sp>
      <p:sp>
        <p:nvSpPr>
          <p:cNvPr id="59" name="角丸四角形 58"/>
          <p:cNvSpPr/>
          <p:nvPr/>
        </p:nvSpPr>
        <p:spPr bwMode="auto">
          <a:xfrm>
            <a:off x="8618252" y="2874638"/>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タスク</a:t>
            </a:r>
            <a:endParaRPr lang="ja-JP" altLang="en-US" sz="1200" b="1" dirty="0"/>
          </a:p>
        </p:txBody>
      </p:sp>
      <p:cxnSp>
        <p:nvCxnSpPr>
          <p:cNvPr id="60" name="直線矢印コネクタ 59"/>
          <p:cNvCxnSpPr/>
          <p:nvPr/>
        </p:nvCxnSpPr>
        <p:spPr bwMode="auto">
          <a:xfrm>
            <a:off x="7841205" y="3129634"/>
            <a:ext cx="733200"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角丸四角形 60"/>
          <p:cNvSpPr/>
          <p:nvPr/>
        </p:nvSpPr>
        <p:spPr bwMode="auto">
          <a:xfrm>
            <a:off x="7470480" y="2877634"/>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62" name="角丸四角形 61"/>
          <p:cNvSpPr/>
          <p:nvPr/>
        </p:nvSpPr>
        <p:spPr bwMode="auto">
          <a:xfrm>
            <a:off x="7720155" y="3307752"/>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smtClean="0">
                <a:latin typeface="+mn-ea"/>
              </a:rPr>
              <a:t>成果物</a:t>
            </a:r>
            <a:endParaRPr kumimoji="1" lang="ja-JP" altLang="en-US" sz="1100" b="1" dirty="0" smtClean="0">
              <a:latin typeface="+mn-ea"/>
            </a:endParaRPr>
          </a:p>
        </p:txBody>
      </p:sp>
      <p:cxnSp>
        <p:nvCxnSpPr>
          <p:cNvPr id="63" name="直線矢印コネクタ 62"/>
          <p:cNvCxnSpPr/>
          <p:nvPr/>
        </p:nvCxnSpPr>
        <p:spPr bwMode="auto">
          <a:xfrm>
            <a:off x="7568434" y="3435674"/>
            <a:ext cx="0" cy="144020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矢印コネクタ 63"/>
          <p:cNvCxnSpPr/>
          <p:nvPr/>
        </p:nvCxnSpPr>
        <p:spPr bwMode="auto">
          <a:xfrm>
            <a:off x="8785737" y="3416570"/>
            <a:ext cx="0" cy="1437886"/>
          </a:xfrm>
          <a:prstGeom prst="straightConnector1">
            <a:avLst/>
          </a:prstGeom>
          <a:solidFill>
            <a:schemeClr val="bg1"/>
          </a:solidFill>
          <a:ln w="12700" cap="flat" cmpd="sng" algn="ctr">
            <a:solidFill>
              <a:schemeClr val="accent3">
                <a:lumMod val="90000"/>
                <a:lumOff val="10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角丸四角形 64"/>
          <p:cNvSpPr/>
          <p:nvPr/>
        </p:nvSpPr>
        <p:spPr bwMode="auto">
          <a:xfrm>
            <a:off x="7720155" y="5311021"/>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smtClean="0">
              <a:latin typeface="+mn-ea"/>
            </a:endParaRPr>
          </a:p>
        </p:txBody>
      </p:sp>
      <p:sp>
        <p:nvSpPr>
          <p:cNvPr id="66" name="角丸四角形 65"/>
          <p:cNvSpPr/>
          <p:nvPr/>
        </p:nvSpPr>
        <p:spPr bwMode="auto">
          <a:xfrm>
            <a:off x="10185039" y="5322066"/>
            <a:ext cx="640389" cy="271943"/>
          </a:xfrm>
          <a:prstGeom prst="roundRect">
            <a:avLst/>
          </a:prstGeom>
          <a:solidFill>
            <a:schemeClr val="accent2">
              <a:lumMod val="20000"/>
              <a:lumOff val="80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smtClean="0">
              <a:latin typeface="+mn-ea"/>
            </a:endParaRPr>
          </a:p>
        </p:txBody>
      </p:sp>
      <p:sp>
        <p:nvSpPr>
          <p:cNvPr id="67" name="角丸四角形 66"/>
          <p:cNvSpPr/>
          <p:nvPr/>
        </p:nvSpPr>
        <p:spPr bwMode="auto">
          <a:xfrm>
            <a:off x="8865448" y="5298264"/>
            <a:ext cx="640389" cy="271943"/>
          </a:xfrm>
          <a:prstGeom prst="roundRect">
            <a:avLst/>
          </a:prstGeom>
          <a:solidFill>
            <a:schemeClr val="accent3">
              <a:lumMod val="10000"/>
              <a:lumOff val="90000"/>
            </a:schemeClr>
          </a:solidFill>
          <a:ln w="12700">
            <a:solidFill>
              <a:schemeClr val="accent3">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smtClean="0">
                <a:latin typeface="+mn-ea"/>
              </a:rPr>
              <a:t>成果物</a:t>
            </a:r>
            <a:endParaRPr kumimoji="1" lang="ja-JP" altLang="en-US" sz="1100" b="1" dirty="0" smtClean="0">
              <a:latin typeface="+mn-ea"/>
            </a:endParaRPr>
          </a:p>
        </p:txBody>
      </p:sp>
      <p:sp>
        <p:nvSpPr>
          <p:cNvPr id="68" name="角丸四角形 67"/>
          <p:cNvSpPr/>
          <p:nvPr/>
        </p:nvSpPr>
        <p:spPr bwMode="auto">
          <a:xfrm>
            <a:off x="8855415" y="3299340"/>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smtClean="0">
              <a:latin typeface="+mn-ea"/>
            </a:endParaRPr>
          </a:p>
        </p:txBody>
      </p:sp>
      <p:cxnSp>
        <p:nvCxnSpPr>
          <p:cNvPr id="69" name="直線矢印コネクタ 68"/>
          <p:cNvCxnSpPr/>
          <p:nvPr/>
        </p:nvCxnSpPr>
        <p:spPr bwMode="auto">
          <a:xfrm>
            <a:off x="10541776" y="513758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0" name="直線矢印コネクタ 69"/>
          <p:cNvCxnSpPr/>
          <p:nvPr/>
        </p:nvCxnSpPr>
        <p:spPr bwMode="auto">
          <a:xfrm flipV="1">
            <a:off x="9398906" y="3124005"/>
            <a:ext cx="1467835" cy="1"/>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直線矢印コネクタ 70"/>
          <p:cNvCxnSpPr/>
          <p:nvPr/>
        </p:nvCxnSpPr>
        <p:spPr bwMode="auto">
          <a:xfrm>
            <a:off x="11710093" y="3126638"/>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角丸四角形 71"/>
          <p:cNvSpPr/>
          <p:nvPr/>
        </p:nvSpPr>
        <p:spPr bwMode="auto">
          <a:xfrm>
            <a:off x="10950647" y="4873561"/>
            <a:ext cx="719631" cy="504000"/>
          </a:xfrm>
          <a:prstGeom prst="roundRect">
            <a:avLst/>
          </a:prstGeom>
          <a:solidFill>
            <a:schemeClr val="bg1">
              <a:lumMod val="95000"/>
            </a:schemeClr>
          </a:solidFill>
          <a:ln w="25400" cap="flat" cmpd="sng" algn="ctr">
            <a:solidFill>
              <a:schemeClr val="bg1">
                <a:lumMod val="6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bg1">
                    <a:lumMod val="65000"/>
                  </a:schemeClr>
                </a:solidFill>
              </a:rPr>
              <a:t>タスク</a:t>
            </a:r>
            <a:endParaRPr lang="ja-JP" altLang="en-US" sz="1200" b="1" dirty="0">
              <a:solidFill>
                <a:schemeClr val="bg1">
                  <a:lumMod val="65000"/>
                </a:schemeClr>
              </a:solidFill>
            </a:endParaRPr>
          </a:p>
        </p:txBody>
      </p:sp>
      <p:sp>
        <p:nvSpPr>
          <p:cNvPr id="73" name="角丸四角形 72"/>
          <p:cNvSpPr/>
          <p:nvPr/>
        </p:nvSpPr>
        <p:spPr bwMode="auto">
          <a:xfrm>
            <a:off x="11188279" y="5301260"/>
            <a:ext cx="640389" cy="271943"/>
          </a:xfrm>
          <a:prstGeom prst="roundRect">
            <a:avLst/>
          </a:prstGeom>
          <a:solidFill>
            <a:schemeClr val="bg1">
              <a:lumMod val="95000"/>
            </a:schemeClr>
          </a:solidFill>
          <a:ln w="12700">
            <a:solidFill>
              <a:schemeClr val="bg1">
                <a:lumMod val="6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smtClean="0">
                <a:solidFill>
                  <a:schemeClr val="bg1">
                    <a:lumMod val="65000"/>
                  </a:schemeClr>
                </a:solidFill>
                <a:latin typeface="+mn-ea"/>
              </a:rPr>
              <a:t>成果物</a:t>
            </a:r>
            <a:endParaRPr kumimoji="1" lang="ja-JP" altLang="en-US" sz="1100" b="1" dirty="0" smtClean="0">
              <a:solidFill>
                <a:schemeClr val="bg1">
                  <a:lumMod val="65000"/>
                </a:schemeClr>
              </a:solidFill>
              <a:latin typeface="+mn-ea"/>
            </a:endParaRPr>
          </a:p>
        </p:txBody>
      </p:sp>
      <p:cxnSp>
        <p:nvCxnSpPr>
          <p:cNvPr id="74" name="直線矢印コネクタ 73"/>
          <p:cNvCxnSpPr/>
          <p:nvPr/>
        </p:nvCxnSpPr>
        <p:spPr bwMode="auto">
          <a:xfrm>
            <a:off x="9398906" y="5122565"/>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a:off x="11745014" y="5124221"/>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角丸四角形 75"/>
          <p:cNvSpPr/>
          <p:nvPr/>
        </p:nvSpPr>
        <p:spPr bwMode="auto">
          <a:xfrm>
            <a:off x="10929439" y="2875001"/>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タスク</a:t>
            </a:r>
            <a:endParaRPr lang="ja-JP" altLang="en-US" sz="1200" b="1" dirty="0"/>
          </a:p>
        </p:txBody>
      </p:sp>
      <p:sp>
        <p:nvSpPr>
          <p:cNvPr id="77" name="角丸四角形 76"/>
          <p:cNvSpPr/>
          <p:nvPr/>
        </p:nvSpPr>
        <p:spPr bwMode="auto">
          <a:xfrm>
            <a:off x="11166602" y="3299703"/>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smtClean="0">
              <a:latin typeface="+mn-ea"/>
            </a:endParaRPr>
          </a:p>
        </p:txBody>
      </p:sp>
      <p:cxnSp>
        <p:nvCxnSpPr>
          <p:cNvPr id="78" name="直線矢印コネクタ 77"/>
          <p:cNvCxnSpPr/>
          <p:nvPr/>
        </p:nvCxnSpPr>
        <p:spPr bwMode="auto">
          <a:xfrm>
            <a:off x="11064690" y="3435674"/>
            <a:ext cx="0" cy="1437886"/>
          </a:xfrm>
          <a:prstGeom prst="straightConnector1">
            <a:avLst/>
          </a:prstGeom>
          <a:solidFill>
            <a:schemeClr val="bg1"/>
          </a:solidFill>
          <a:ln w="12700" cap="flat" cmpd="sng" algn="ctr">
            <a:solidFill>
              <a:schemeClr val="bg1">
                <a:lumMod val="50000"/>
              </a:schemeClr>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6243903" y="3009669"/>
            <a:ext cx="1107996" cy="369332"/>
          </a:xfrm>
          <a:prstGeom prst="rect">
            <a:avLst/>
          </a:prstGeom>
          <a:noFill/>
        </p:spPr>
        <p:txBody>
          <a:bodyPr wrap="none" rtlCol="0">
            <a:spAutoFit/>
          </a:bodyPr>
          <a:lstStyle/>
          <a:p>
            <a:r>
              <a:rPr kumimoji="1" lang="ja-JP" altLang="en-US" b="1" dirty="0" smtClean="0"/>
              <a:t>自動化前</a:t>
            </a:r>
            <a:endParaRPr kumimoji="1" lang="ja-JP" altLang="en-US" b="1" dirty="0"/>
          </a:p>
        </p:txBody>
      </p:sp>
      <p:sp>
        <p:nvSpPr>
          <p:cNvPr id="80" name="テキスト ボックス 79"/>
          <p:cNvSpPr txBox="1"/>
          <p:nvPr/>
        </p:nvSpPr>
        <p:spPr>
          <a:xfrm>
            <a:off x="6240020" y="4944670"/>
            <a:ext cx="1107996" cy="369332"/>
          </a:xfrm>
          <a:prstGeom prst="rect">
            <a:avLst/>
          </a:prstGeom>
          <a:noFill/>
        </p:spPr>
        <p:txBody>
          <a:bodyPr wrap="none" rtlCol="0">
            <a:spAutoFit/>
          </a:bodyPr>
          <a:lstStyle/>
          <a:p>
            <a:r>
              <a:rPr kumimoji="1" lang="ja-JP" altLang="en-US" b="1" dirty="0" smtClean="0"/>
              <a:t>自動化後</a:t>
            </a:r>
            <a:endParaRPr kumimoji="1" lang="ja-JP" altLang="en-US" b="1" dirty="0"/>
          </a:p>
        </p:txBody>
      </p:sp>
      <p:sp>
        <p:nvSpPr>
          <p:cNvPr id="81" name="テキスト ボックス 80"/>
          <p:cNvSpPr txBox="1"/>
          <p:nvPr/>
        </p:nvSpPr>
        <p:spPr>
          <a:xfrm>
            <a:off x="7608077" y="4547935"/>
            <a:ext cx="1082348" cy="307777"/>
          </a:xfrm>
          <a:prstGeom prst="rect">
            <a:avLst/>
          </a:prstGeom>
          <a:noFill/>
        </p:spPr>
        <p:txBody>
          <a:bodyPr wrap="none" rtlCol="0">
            <a:spAutoFit/>
          </a:bodyPr>
          <a:lstStyle/>
          <a:p>
            <a:r>
              <a:rPr kumimoji="1" lang="ja-JP" altLang="en-US" sz="1400" b="1" dirty="0" smtClean="0">
                <a:solidFill>
                  <a:srgbClr val="FF0000"/>
                </a:solidFill>
              </a:rPr>
              <a:t>①変更なし</a:t>
            </a:r>
            <a:endParaRPr kumimoji="1" lang="ja-JP" altLang="en-US" sz="1400" b="1" dirty="0">
              <a:solidFill>
                <a:srgbClr val="FF0000"/>
              </a:solidFill>
            </a:endParaRPr>
          </a:p>
        </p:txBody>
      </p:sp>
      <p:sp>
        <p:nvSpPr>
          <p:cNvPr id="82" name="テキスト ボックス 81"/>
          <p:cNvSpPr txBox="1"/>
          <p:nvPr/>
        </p:nvSpPr>
        <p:spPr>
          <a:xfrm>
            <a:off x="10049941" y="4548546"/>
            <a:ext cx="723275" cy="307777"/>
          </a:xfrm>
          <a:prstGeom prst="rect">
            <a:avLst/>
          </a:prstGeom>
          <a:noFill/>
        </p:spPr>
        <p:txBody>
          <a:bodyPr wrap="none" rtlCol="0">
            <a:spAutoFit/>
          </a:bodyPr>
          <a:lstStyle/>
          <a:p>
            <a:r>
              <a:rPr kumimoji="1" lang="ja-JP" altLang="en-US" sz="1400" b="1" dirty="0" smtClean="0">
                <a:solidFill>
                  <a:srgbClr val="FF0000"/>
                </a:solidFill>
              </a:rPr>
              <a:t>③新規</a:t>
            </a:r>
            <a:endParaRPr kumimoji="1" lang="ja-JP" altLang="en-US" sz="1400" b="1" dirty="0">
              <a:solidFill>
                <a:srgbClr val="FF0000"/>
              </a:solidFill>
            </a:endParaRPr>
          </a:p>
        </p:txBody>
      </p:sp>
      <p:sp>
        <p:nvSpPr>
          <p:cNvPr id="83" name="テキスト ボックス 82"/>
          <p:cNvSpPr txBox="1"/>
          <p:nvPr/>
        </p:nvSpPr>
        <p:spPr>
          <a:xfrm>
            <a:off x="8822749" y="4554733"/>
            <a:ext cx="1082348" cy="307777"/>
          </a:xfrm>
          <a:prstGeom prst="rect">
            <a:avLst/>
          </a:prstGeom>
          <a:noFill/>
        </p:spPr>
        <p:txBody>
          <a:bodyPr wrap="none" rtlCol="0">
            <a:spAutoFit/>
          </a:bodyPr>
          <a:lstStyle/>
          <a:p>
            <a:r>
              <a:rPr kumimoji="1" lang="ja-JP" altLang="en-US" sz="1400" b="1" dirty="0" smtClean="0">
                <a:solidFill>
                  <a:srgbClr val="FF0000"/>
                </a:solidFill>
              </a:rPr>
              <a:t>②変更あり</a:t>
            </a:r>
            <a:endParaRPr kumimoji="1" lang="ja-JP" altLang="en-US" sz="1400" b="1" dirty="0">
              <a:solidFill>
                <a:srgbClr val="FF0000"/>
              </a:solidFill>
            </a:endParaRPr>
          </a:p>
        </p:txBody>
      </p:sp>
      <p:sp>
        <p:nvSpPr>
          <p:cNvPr id="84" name="テキスト ボックス 83"/>
          <p:cNvSpPr txBox="1"/>
          <p:nvPr/>
        </p:nvSpPr>
        <p:spPr>
          <a:xfrm>
            <a:off x="11137381" y="4555064"/>
            <a:ext cx="723275" cy="307777"/>
          </a:xfrm>
          <a:prstGeom prst="rect">
            <a:avLst/>
          </a:prstGeom>
          <a:noFill/>
        </p:spPr>
        <p:txBody>
          <a:bodyPr wrap="none" rtlCol="0">
            <a:spAutoFit/>
          </a:bodyPr>
          <a:lstStyle/>
          <a:p>
            <a:r>
              <a:rPr kumimoji="1" lang="ja-JP" altLang="en-US" sz="1400" b="1" dirty="0" smtClean="0">
                <a:solidFill>
                  <a:srgbClr val="FF0000"/>
                </a:solidFill>
              </a:rPr>
              <a:t>④消滅</a:t>
            </a:r>
            <a:endParaRPr kumimoji="1" lang="ja-JP" altLang="en-US" sz="1400" b="1" dirty="0">
              <a:solidFill>
                <a:srgbClr val="FF0000"/>
              </a:solidFill>
            </a:endParaRPr>
          </a:p>
        </p:txBody>
      </p:sp>
    </p:spTree>
    <p:extLst>
      <p:ext uri="{BB962C8B-B14F-4D97-AF65-F5344CB8AC3E}">
        <p14:creationId xmlns:p14="http://schemas.microsoft.com/office/powerpoint/2010/main" val="2999380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smtClean="0"/>
              <a:t>自動化の事前準備</a:t>
            </a:r>
            <a:r>
              <a:rPr lang="en-US" altLang="ja-JP" dirty="0" smtClean="0"/>
              <a:t/>
            </a:r>
            <a:br>
              <a:rPr lang="en-US" altLang="ja-JP" dirty="0" smtClean="0"/>
            </a:br>
            <a:r>
              <a:rPr lang="ja-JP" altLang="en-US" dirty="0"/>
              <a:t>　</a:t>
            </a:r>
            <a:r>
              <a:rPr lang="ja-JP" altLang="en-US" dirty="0" smtClean="0"/>
              <a:t>　</a:t>
            </a:r>
            <a:r>
              <a:rPr lang="en-US" altLang="ja-JP" dirty="0"/>
              <a:t>Step 1</a:t>
            </a:r>
            <a:r>
              <a:rPr lang="ja-JP" altLang="en-US" dirty="0"/>
              <a:t>：設計情報の一元</a:t>
            </a:r>
            <a:r>
              <a:rPr lang="ja-JP" altLang="en-US" dirty="0" smtClean="0"/>
              <a:t>管理</a:t>
            </a:r>
            <a:r>
              <a:rPr lang="en-US" altLang="ja-JP" dirty="0" smtClean="0"/>
              <a:t/>
            </a:r>
            <a:br>
              <a:rPr lang="en-US" altLang="ja-JP" dirty="0" smtClean="0"/>
            </a:br>
            <a:r>
              <a:rPr lang="ja-JP" altLang="en-US" dirty="0"/>
              <a:t>　</a:t>
            </a:r>
            <a:r>
              <a:rPr lang="ja-JP" altLang="en-US" dirty="0" smtClean="0"/>
              <a:t>　</a:t>
            </a:r>
            <a:r>
              <a:rPr lang="en-US" altLang="ja-JP" dirty="0"/>
              <a:t>Step 2</a:t>
            </a:r>
            <a:r>
              <a:rPr lang="ja-JP" altLang="en-US" dirty="0"/>
              <a:t>：自動実行の</a:t>
            </a:r>
            <a:r>
              <a:rPr lang="ja-JP" altLang="en-US" dirty="0" smtClean="0"/>
              <a:t>実現</a:t>
            </a:r>
            <a:r>
              <a:rPr lang="en-US" altLang="ja-JP" dirty="0" smtClean="0"/>
              <a:t/>
            </a:r>
            <a:br>
              <a:rPr lang="en-US" altLang="ja-JP" dirty="0" smtClean="0"/>
            </a:br>
            <a:r>
              <a:rPr lang="ja-JP" altLang="en-US" dirty="0"/>
              <a:t>　</a:t>
            </a:r>
            <a:r>
              <a:rPr lang="ja-JP" altLang="en-US" dirty="0" smtClean="0"/>
              <a:t>　</a:t>
            </a:r>
            <a:r>
              <a:rPr lang="en-US" altLang="ja-JP" dirty="0"/>
              <a:t>Step 3</a:t>
            </a:r>
            <a:r>
              <a:rPr lang="ja-JP" altLang="en-US" dirty="0"/>
              <a:t>：一元管理と自動実行の連携</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793076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smtClean="0">
                <a:solidFill>
                  <a:schemeClr val="bg1">
                    <a:lumMod val="50000"/>
                  </a:schemeClr>
                </a:solidFill>
              </a:rPr>
              <a:t>自動化の事前準備</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t>　</a:t>
            </a:r>
            <a:r>
              <a:rPr lang="ja-JP" altLang="en-US" dirty="0" smtClean="0"/>
              <a:t>　</a:t>
            </a:r>
            <a:r>
              <a:rPr lang="en-US" altLang="ja-JP" dirty="0"/>
              <a:t>Step 1</a:t>
            </a:r>
            <a:r>
              <a:rPr lang="ja-JP" altLang="en-US" dirty="0"/>
              <a:t>：設計情報の一元</a:t>
            </a:r>
            <a:r>
              <a:rPr lang="ja-JP" altLang="en-US" dirty="0" smtClean="0"/>
              <a:t>管理</a:t>
            </a:r>
            <a:r>
              <a:rPr lang="en-US" altLang="ja-JP" dirty="0" smtClean="0"/>
              <a:t/>
            </a:r>
            <a:br>
              <a:rPr lang="en-US" altLang="ja-JP" dirty="0" smtClean="0"/>
            </a:br>
            <a:r>
              <a:rPr lang="ja-JP" altLang="en-US" dirty="0"/>
              <a:t>　</a:t>
            </a:r>
            <a:r>
              <a:rPr lang="ja-JP" altLang="en-US" dirty="0" smtClean="0"/>
              <a:t>　</a:t>
            </a:r>
            <a:r>
              <a:rPr lang="en-US" altLang="ja-JP" dirty="0">
                <a:solidFill>
                  <a:schemeClr val="bg1">
                    <a:lumMod val="50000"/>
                  </a:schemeClr>
                </a:solidFill>
              </a:rPr>
              <a:t>Step 2</a:t>
            </a:r>
            <a:r>
              <a:rPr lang="ja-JP" altLang="en-US" dirty="0">
                <a:solidFill>
                  <a:schemeClr val="bg1">
                    <a:lumMod val="50000"/>
                  </a:schemeClr>
                </a:solidFill>
              </a:rPr>
              <a:t>：自動実行の</a:t>
            </a:r>
            <a:r>
              <a:rPr lang="ja-JP" altLang="en-US" dirty="0" smtClean="0">
                <a:solidFill>
                  <a:schemeClr val="bg1">
                    <a:lumMod val="50000"/>
                  </a:schemeClr>
                </a:solidFill>
              </a:rPr>
              <a:t>実現</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solidFill>
                  <a:schemeClr val="bg1">
                    <a:lumMod val="50000"/>
                  </a:schemeClr>
                </a:solidFill>
              </a:rPr>
              <a:t>　</a:t>
            </a:r>
            <a:r>
              <a:rPr lang="ja-JP" altLang="en-US" dirty="0" smtClean="0">
                <a:solidFill>
                  <a:schemeClr val="bg1">
                    <a:lumMod val="50000"/>
                  </a:schemeClr>
                </a:solidFill>
              </a:rPr>
              <a:t>　</a:t>
            </a:r>
            <a:r>
              <a:rPr lang="en-US" altLang="ja-JP" dirty="0">
                <a:solidFill>
                  <a:schemeClr val="bg1">
                    <a:lumMod val="50000"/>
                  </a:schemeClr>
                </a:solidFill>
              </a:rPr>
              <a:t>Step 3</a:t>
            </a:r>
            <a:r>
              <a:rPr lang="ja-JP" altLang="en-US" dirty="0">
                <a:solidFill>
                  <a:schemeClr val="bg1">
                    <a:lumMod val="50000"/>
                  </a:schemeClr>
                </a:solidFill>
              </a:rPr>
              <a:t>：一元管理と自動実行の連携</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50905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1</a:t>
            </a:r>
            <a:r>
              <a:rPr lang="ja-JP" altLang="en-US" dirty="0"/>
              <a:t>：設計情報の一元管理</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1" name="楕円 40"/>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16" name="正方形/長方形 15"/>
          <p:cNvSpPr/>
          <p:nvPr/>
        </p:nvSpPr>
        <p:spPr bwMode="auto">
          <a:xfrm>
            <a:off x="0" y="709209"/>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57" name="四角形吹き出し 56"/>
          <p:cNvSpPr/>
          <p:nvPr/>
        </p:nvSpPr>
        <p:spPr bwMode="auto">
          <a:xfrm>
            <a:off x="6938028" y="2087435"/>
            <a:ext cx="2691312" cy="4274484"/>
          </a:xfrm>
          <a:prstGeom prst="wedgeRectCallout">
            <a:avLst>
              <a:gd name="adj1" fmla="val -69292"/>
              <a:gd name="adj2" fmla="val -23315"/>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58" name="図 57"/>
          <p:cNvPicPr>
            <a:picLocks noChangeAspect="1"/>
          </p:cNvPicPr>
          <p:nvPr/>
        </p:nvPicPr>
        <p:blipFill>
          <a:blip r:embed="rId7"/>
          <a:stretch>
            <a:fillRect/>
          </a:stretch>
        </p:blipFill>
        <p:spPr>
          <a:xfrm>
            <a:off x="7357223" y="2199169"/>
            <a:ext cx="1877567" cy="4083553"/>
          </a:xfrm>
          <a:prstGeom prst="rect">
            <a:avLst/>
          </a:prstGeom>
        </p:spPr>
      </p:pic>
      <p:sp>
        <p:nvSpPr>
          <p:cNvPr id="59"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1</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5</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22873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bwMode="auto">
          <a:xfrm>
            <a:off x="9695934" y="3995413"/>
            <a:ext cx="985625" cy="1024977"/>
          </a:xfrm>
          <a:prstGeom prst="ellipse">
            <a:avLst/>
          </a:prstGeom>
          <a:gradFill flip="none" rotWithShape="1">
            <a:gsLst>
              <a:gs pos="0">
                <a:srgbClr val="FFFF00"/>
              </a:gs>
              <a:gs pos="0">
                <a:srgbClr val="FFFF00"/>
              </a:gs>
              <a:gs pos="100000">
                <a:schemeClr val="bg1"/>
              </a:gs>
            </a:gsLst>
            <a:path path="circle">
              <a:fillToRect l="50000" t="50000" r="50000" b="50000"/>
            </a:path>
            <a:tileRect/>
          </a:gra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kumimoji="1" lang="en-US" altLang="ja-JP" dirty="0" smtClean="0"/>
              <a:t>Step 1</a:t>
            </a:r>
            <a:r>
              <a:rPr lang="ja-JP" altLang="en-US" dirty="0"/>
              <a:t>：</a:t>
            </a:r>
            <a:r>
              <a:rPr kumimoji="1" lang="ja-JP" altLang="en-US" dirty="0" smtClean="0"/>
              <a:t>設計情報の一元管理</a:t>
            </a:r>
            <a:endParaRPr kumimoji="1" lang="ja-JP" altLang="en-US" dirty="0"/>
          </a:p>
        </p:txBody>
      </p:sp>
      <p:sp>
        <p:nvSpPr>
          <p:cNvPr id="15" name="Freeform 138"/>
          <p:cNvSpPr>
            <a:spLocks noChangeAspect="1"/>
          </p:cNvSpPr>
          <p:nvPr/>
        </p:nvSpPr>
        <p:spPr bwMode="gray">
          <a:xfrm>
            <a:off x="4345691" y="5890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cxnSp>
        <p:nvCxnSpPr>
          <p:cNvPr id="16" name="直線コネクタ 15"/>
          <p:cNvCxnSpPr/>
          <p:nvPr/>
        </p:nvCxnSpPr>
        <p:spPr bwMode="auto">
          <a:xfrm>
            <a:off x="7297545" y="2349506"/>
            <a:ext cx="0" cy="287412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4010207" y="4963931"/>
            <a:ext cx="1556836" cy="297454"/>
          </a:xfrm>
          <a:prstGeom prst="rect">
            <a:avLst/>
          </a:prstGeom>
          <a:noFill/>
        </p:spPr>
        <p:txBody>
          <a:bodyPr wrap="none" rtlCol="0">
            <a:spAutoFit/>
          </a:bodyPr>
          <a:lstStyle/>
          <a:p>
            <a:r>
              <a:rPr lang="ja-JP" altLang="en-US" sz="1333" b="1" dirty="0"/>
              <a:t>各チームの代表者</a:t>
            </a:r>
          </a:p>
        </p:txBody>
      </p:sp>
      <p:sp>
        <p:nvSpPr>
          <p:cNvPr id="43" name="テキスト ボックス 42"/>
          <p:cNvSpPr txBox="1"/>
          <p:nvPr/>
        </p:nvSpPr>
        <p:spPr>
          <a:xfrm>
            <a:off x="2890741" y="3716242"/>
            <a:ext cx="1168910" cy="297454"/>
          </a:xfrm>
          <a:prstGeom prst="rect">
            <a:avLst/>
          </a:prstGeom>
          <a:noFill/>
        </p:spPr>
        <p:txBody>
          <a:bodyPr wrap="none" rtlCol="0">
            <a:spAutoFit/>
          </a:bodyPr>
          <a:lstStyle/>
          <a:p>
            <a:r>
              <a:rPr lang="ja-JP" altLang="en-US" sz="1333" b="1" dirty="0"/>
              <a:t>構築チーム</a:t>
            </a:r>
            <a:r>
              <a:rPr lang="en-US" altLang="ja-JP" sz="1333" b="1" dirty="0"/>
              <a:t>A</a:t>
            </a:r>
            <a:endParaRPr lang="ja-JP" altLang="en-US" sz="1333" b="1" dirty="0"/>
          </a:p>
        </p:txBody>
      </p:sp>
      <p:sp>
        <p:nvSpPr>
          <p:cNvPr id="44" name="テキスト ボックス 43"/>
          <p:cNvSpPr txBox="1"/>
          <p:nvPr/>
        </p:nvSpPr>
        <p:spPr>
          <a:xfrm>
            <a:off x="3667593" y="3143766"/>
            <a:ext cx="1167307" cy="297454"/>
          </a:xfrm>
          <a:prstGeom prst="rect">
            <a:avLst/>
          </a:prstGeom>
          <a:noFill/>
        </p:spPr>
        <p:txBody>
          <a:bodyPr wrap="none" rtlCol="0">
            <a:spAutoFit/>
          </a:bodyPr>
          <a:lstStyle/>
          <a:p>
            <a:r>
              <a:rPr lang="ja-JP" altLang="en-US" sz="1333" b="1" dirty="0"/>
              <a:t>構築チーム</a:t>
            </a:r>
            <a:r>
              <a:rPr lang="en-US" altLang="ja-JP" sz="1333" b="1" dirty="0"/>
              <a:t>B</a:t>
            </a:r>
            <a:endParaRPr lang="ja-JP" altLang="en-US" sz="1333" b="1" dirty="0"/>
          </a:p>
        </p:txBody>
      </p:sp>
      <p:sp>
        <p:nvSpPr>
          <p:cNvPr id="45" name="テキスト ボックス 44"/>
          <p:cNvSpPr txBox="1"/>
          <p:nvPr/>
        </p:nvSpPr>
        <p:spPr>
          <a:xfrm>
            <a:off x="5690116" y="3747906"/>
            <a:ext cx="1167307" cy="297454"/>
          </a:xfrm>
          <a:prstGeom prst="rect">
            <a:avLst/>
          </a:prstGeom>
          <a:noFill/>
        </p:spPr>
        <p:txBody>
          <a:bodyPr wrap="none" rtlCol="0">
            <a:spAutoFit/>
          </a:bodyPr>
          <a:lstStyle/>
          <a:p>
            <a:r>
              <a:rPr lang="ja-JP" altLang="en-US" sz="1333" b="1" dirty="0"/>
              <a:t>運用チーム</a:t>
            </a:r>
            <a:r>
              <a:rPr lang="en-US" altLang="ja-JP" sz="1333" b="1" dirty="0"/>
              <a:t>B</a:t>
            </a:r>
            <a:endParaRPr lang="ja-JP" altLang="en-US" sz="1333" b="1" dirty="0"/>
          </a:p>
        </p:txBody>
      </p:sp>
      <p:sp>
        <p:nvSpPr>
          <p:cNvPr id="46" name="テキスト ボックス 45"/>
          <p:cNvSpPr txBox="1"/>
          <p:nvPr/>
        </p:nvSpPr>
        <p:spPr>
          <a:xfrm>
            <a:off x="4847117" y="3120007"/>
            <a:ext cx="1168910" cy="297454"/>
          </a:xfrm>
          <a:prstGeom prst="rect">
            <a:avLst/>
          </a:prstGeom>
          <a:noFill/>
        </p:spPr>
        <p:txBody>
          <a:bodyPr wrap="none" rtlCol="0">
            <a:spAutoFit/>
          </a:bodyPr>
          <a:lstStyle/>
          <a:p>
            <a:r>
              <a:rPr lang="ja-JP" altLang="en-US" sz="1333" b="1" dirty="0"/>
              <a:t>運用チーム</a:t>
            </a:r>
            <a:r>
              <a:rPr lang="en-US" altLang="ja-JP" sz="1333" b="1" dirty="0"/>
              <a:t>A</a:t>
            </a:r>
            <a:endParaRPr lang="ja-JP" altLang="en-US" sz="1333" b="1" dirty="0"/>
          </a:p>
        </p:txBody>
      </p:sp>
      <p:cxnSp>
        <p:nvCxnSpPr>
          <p:cNvPr id="18" name="直線矢印コネクタ 17"/>
          <p:cNvCxnSpPr>
            <a:endCxn id="43" idx="2"/>
          </p:cNvCxnSpPr>
          <p:nvPr/>
        </p:nvCxnSpPr>
        <p:spPr bwMode="auto">
          <a:xfrm flipH="1" flipV="1">
            <a:off x="3504372" y="4044536"/>
            <a:ext cx="851483" cy="51448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44" idx="2"/>
          </p:cNvCxnSpPr>
          <p:nvPr/>
        </p:nvCxnSpPr>
        <p:spPr bwMode="auto">
          <a:xfrm flipH="1" flipV="1">
            <a:off x="4281223" y="3472061"/>
            <a:ext cx="298455" cy="765231"/>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a:endCxn id="46" idx="2"/>
          </p:cNvCxnSpPr>
          <p:nvPr/>
        </p:nvCxnSpPr>
        <p:spPr bwMode="auto">
          <a:xfrm flipV="1">
            <a:off x="5073140" y="3448302"/>
            <a:ext cx="387609" cy="788989"/>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a:endCxn id="45" idx="2"/>
          </p:cNvCxnSpPr>
          <p:nvPr/>
        </p:nvCxnSpPr>
        <p:spPr bwMode="auto">
          <a:xfrm flipV="1">
            <a:off x="5387865" y="4076201"/>
            <a:ext cx="915881" cy="583529"/>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テキスト ボックス 53"/>
          <p:cNvSpPr txBox="1"/>
          <p:nvPr/>
        </p:nvSpPr>
        <p:spPr>
          <a:xfrm>
            <a:off x="4261491" y="3550789"/>
            <a:ext cx="1210588" cy="584775"/>
          </a:xfrm>
          <a:prstGeom prst="rect">
            <a:avLst/>
          </a:prstGeom>
          <a:noFill/>
        </p:spPr>
        <p:txBody>
          <a:bodyPr wrap="none" rtlCol="0">
            <a:spAutoFit/>
          </a:bodyPr>
          <a:lstStyle/>
          <a:p>
            <a:pPr algn="ctr"/>
            <a:r>
              <a:rPr lang="ja-JP" altLang="en-US" sz="1600" b="1" dirty="0">
                <a:solidFill>
                  <a:srgbClr val="FF0000"/>
                </a:solidFill>
              </a:rPr>
              <a:t>自チームの</a:t>
            </a:r>
            <a:endParaRPr lang="en-US" altLang="ja-JP" sz="1600" b="1" dirty="0">
              <a:solidFill>
                <a:srgbClr val="FF0000"/>
              </a:solidFill>
            </a:endParaRPr>
          </a:p>
          <a:p>
            <a:pPr algn="ctr"/>
            <a:r>
              <a:rPr lang="ja-JP" altLang="en-US" sz="1600" b="1" dirty="0">
                <a:solidFill>
                  <a:srgbClr val="FF0000"/>
                </a:solidFill>
              </a:rPr>
              <a:t>設計情報</a:t>
            </a:r>
          </a:p>
        </p:txBody>
      </p:sp>
      <p:sp>
        <p:nvSpPr>
          <p:cNvPr id="129" name="二等辺三角形 128"/>
          <p:cNvSpPr/>
          <p:nvPr/>
        </p:nvSpPr>
        <p:spPr bwMode="auto">
          <a:xfrm rot="5400000">
            <a:off x="6869641" y="3472517"/>
            <a:ext cx="932116" cy="432879"/>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112918"/>
                  </a:ext>
                </a:extLst>
              </a:tr>
            </a:tbl>
          </a:graphicData>
        </a:graphic>
      </p:graphicFrame>
      <p:sp>
        <p:nvSpPr>
          <p:cNvPr id="80" name="下矢印 7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6" name="下矢印 11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8" name="下矢印 11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3" name="正方形/長方形 122"/>
          <p:cNvSpPr/>
          <p:nvPr/>
        </p:nvSpPr>
        <p:spPr bwMode="auto">
          <a:xfrm>
            <a:off x="3013449" y="1312061"/>
            <a:ext cx="8937252" cy="830855"/>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各チームの代表者は、自チームの設計情報を収集して、他のチームの代表者と共有する</a:t>
            </a:r>
          </a:p>
        </p:txBody>
      </p:sp>
      <p:sp>
        <p:nvSpPr>
          <p:cNvPr id="206" name="正方形/長方形 205"/>
          <p:cNvSpPr/>
          <p:nvPr/>
        </p:nvSpPr>
        <p:spPr bwMode="auto">
          <a:xfrm>
            <a:off x="3125877" y="3021892"/>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07" name="グループ化 206"/>
          <p:cNvGrpSpPr>
            <a:grpSpLocks noChangeAspect="1"/>
          </p:cNvGrpSpPr>
          <p:nvPr/>
        </p:nvGrpSpPr>
        <p:grpSpPr bwMode="gray">
          <a:xfrm>
            <a:off x="3166960" y="3374079"/>
            <a:ext cx="233547" cy="260096"/>
            <a:chOff x="863600" y="1071564"/>
            <a:chExt cx="823913" cy="917576"/>
          </a:xfrm>
        </p:grpSpPr>
        <p:sp>
          <p:nvSpPr>
            <p:cNvPr id="208" name="フリーフォーム 2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0" name="グループ化 209"/>
          <p:cNvGrpSpPr>
            <a:grpSpLocks noChangeAspect="1"/>
          </p:cNvGrpSpPr>
          <p:nvPr/>
        </p:nvGrpSpPr>
        <p:grpSpPr bwMode="gray">
          <a:xfrm>
            <a:off x="3444891" y="3368567"/>
            <a:ext cx="233547" cy="260096"/>
            <a:chOff x="863600" y="1071564"/>
            <a:chExt cx="823913" cy="917576"/>
          </a:xfrm>
        </p:grpSpPr>
        <p:sp>
          <p:nvSpPr>
            <p:cNvPr id="211" name="フリーフォーム 2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3" name="グループ化 212"/>
          <p:cNvGrpSpPr>
            <a:grpSpLocks noChangeAspect="1"/>
          </p:cNvGrpSpPr>
          <p:nvPr/>
        </p:nvGrpSpPr>
        <p:grpSpPr bwMode="gray">
          <a:xfrm>
            <a:off x="3166960" y="3057451"/>
            <a:ext cx="233547" cy="260096"/>
            <a:chOff x="863600" y="1071564"/>
            <a:chExt cx="823913" cy="917576"/>
          </a:xfrm>
        </p:grpSpPr>
        <p:sp>
          <p:nvSpPr>
            <p:cNvPr id="214" name="フリーフォーム 2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6" name="グループ化 215"/>
          <p:cNvGrpSpPr>
            <a:grpSpLocks noChangeAspect="1"/>
          </p:cNvGrpSpPr>
          <p:nvPr/>
        </p:nvGrpSpPr>
        <p:grpSpPr bwMode="gray">
          <a:xfrm>
            <a:off x="3443765" y="3057451"/>
            <a:ext cx="233547" cy="260096"/>
            <a:chOff x="863600" y="1071564"/>
            <a:chExt cx="823913" cy="917576"/>
          </a:xfrm>
        </p:grpSpPr>
        <p:sp>
          <p:nvSpPr>
            <p:cNvPr id="217" name="フリーフォーム 2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19" name="正方形/長方形 218"/>
          <p:cNvSpPr/>
          <p:nvPr/>
        </p:nvSpPr>
        <p:spPr bwMode="auto">
          <a:xfrm>
            <a:off x="4010207" y="244485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0" name="グループ化 219"/>
          <p:cNvGrpSpPr>
            <a:grpSpLocks noChangeAspect="1"/>
          </p:cNvGrpSpPr>
          <p:nvPr/>
        </p:nvGrpSpPr>
        <p:grpSpPr bwMode="gray">
          <a:xfrm>
            <a:off x="4051289" y="2797041"/>
            <a:ext cx="233547" cy="260096"/>
            <a:chOff x="863600" y="1071564"/>
            <a:chExt cx="823913" cy="917576"/>
          </a:xfrm>
        </p:grpSpPr>
        <p:sp>
          <p:nvSpPr>
            <p:cNvPr id="221" name="フリーフォーム 22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3" name="グループ化 222"/>
          <p:cNvGrpSpPr>
            <a:grpSpLocks noChangeAspect="1"/>
          </p:cNvGrpSpPr>
          <p:nvPr/>
        </p:nvGrpSpPr>
        <p:grpSpPr bwMode="gray">
          <a:xfrm>
            <a:off x="4329220" y="2791529"/>
            <a:ext cx="233547" cy="260096"/>
            <a:chOff x="863600" y="1071564"/>
            <a:chExt cx="823913" cy="917576"/>
          </a:xfrm>
        </p:grpSpPr>
        <p:sp>
          <p:nvSpPr>
            <p:cNvPr id="224" name="フリーフォーム 2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6" name="グループ化 225"/>
          <p:cNvGrpSpPr>
            <a:grpSpLocks noChangeAspect="1"/>
          </p:cNvGrpSpPr>
          <p:nvPr/>
        </p:nvGrpSpPr>
        <p:grpSpPr bwMode="gray">
          <a:xfrm>
            <a:off x="4051289" y="2480413"/>
            <a:ext cx="233547" cy="260096"/>
            <a:chOff x="863600" y="1071564"/>
            <a:chExt cx="823913" cy="917576"/>
          </a:xfrm>
        </p:grpSpPr>
        <p:sp>
          <p:nvSpPr>
            <p:cNvPr id="227" name="フリーフォーム 2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9" name="グループ化 228"/>
          <p:cNvGrpSpPr>
            <a:grpSpLocks noChangeAspect="1"/>
          </p:cNvGrpSpPr>
          <p:nvPr/>
        </p:nvGrpSpPr>
        <p:grpSpPr bwMode="gray">
          <a:xfrm>
            <a:off x="4328095" y="2480413"/>
            <a:ext cx="233547" cy="260096"/>
            <a:chOff x="863600" y="1071564"/>
            <a:chExt cx="823913" cy="917576"/>
          </a:xfrm>
        </p:grpSpPr>
        <p:sp>
          <p:nvSpPr>
            <p:cNvPr id="230" name="フリーフォーム 2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2" name="メモ 81"/>
          <p:cNvSpPr/>
          <p:nvPr/>
        </p:nvSpPr>
        <p:spPr bwMode="auto">
          <a:xfrm>
            <a:off x="3832087" y="268823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2" name="メモ 231"/>
          <p:cNvSpPr/>
          <p:nvPr/>
        </p:nvSpPr>
        <p:spPr bwMode="auto">
          <a:xfrm>
            <a:off x="2926484" y="326434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3" name="正方形/長方形 232"/>
          <p:cNvSpPr/>
          <p:nvPr/>
        </p:nvSpPr>
        <p:spPr bwMode="auto">
          <a:xfrm>
            <a:off x="5168665" y="2438660"/>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34" name="グループ化 233"/>
          <p:cNvGrpSpPr>
            <a:grpSpLocks noChangeAspect="1"/>
          </p:cNvGrpSpPr>
          <p:nvPr/>
        </p:nvGrpSpPr>
        <p:grpSpPr bwMode="gray">
          <a:xfrm>
            <a:off x="5209748" y="2790847"/>
            <a:ext cx="233547" cy="260096"/>
            <a:chOff x="863600" y="1071564"/>
            <a:chExt cx="823913" cy="917576"/>
          </a:xfrm>
        </p:grpSpPr>
        <p:sp>
          <p:nvSpPr>
            <p:cNvPr id="235" name="フリーフォーム 2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7" name="グループ化 236"/>
          <p:cNvGrpSpPr>
            <a:grpSpLocks noChangeAspect="1"/>
          </p:cNvGrpSpPr>
          <p:nvPr/>
        </p:nvGrpSpPr>
        <p:grpSpPr bwMode="gray">
          <a:xfrm>
            <a:off x="5487679" y="2785335"/>
            <a:ext cx="233547" cy="260096"/>
            <a:chOff x="863600" y="1071564"/>
            <a:chExt cx="823913" cy="917576"/>
          </a:xfrm>
        </p:grpSpPr>
        <p:sp>
          <p:nvSpPr>
            <p:cNvPr id="238" name="フリーフォーム 23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0" name="グループ化 239"/>
          <p:cNvGrpSpPr>
            <a:grpSpLocks noChangeAspect="1"/>
          </p:cNvGrpSpPr>
          <p:nvPr/>
        </p:nvGrpSpPr>
        <p:grpSpPr bwMode="gray">
          <a:xfrm>
            <a:off x="5209748" y="2474219"/>
            <a:ext cx="233547" cy="260096"/>
            <a:chOff x="863600" y="1071564"/>
            <a:chExt cx="823913" cy="917576"/>
          </a:xfrm>
        </p:grpSpPr>
        <p:sp>
          <p:nvSpPr>
            <p:cNvPr id="241" name="フリーフォーム 2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3" name="グループ化 242"/>
          <p:cNvGrpSpPr>
            <a:grpSpLocks noChangeAspect="1"/>
          </p:cNvGrpSpPr>
          <p:nvPr/>
        </p:nvGrpSpPr>
        <p:grpSpPr bwMode="gray">
          <a:xfrm>
            <a:off x="5486553" y="2474219"/>
            <a:ext cx="233547" cy="260096"/>
            <a:chOff x="863600" y="1071564"/>
            <a:chExt cx="823913" cy="917576"/>
          </a:xfrm>
        </p:grpSpPr>
        <p:sp>
          <p:nvSpPr>
            <p:cNvPr id="244" name="フリーフォーム 2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46" name="正方形/長方形 245"/>
          <p:cNvSpPr/>
          <p:nvPr/>
        </p:nvSpPr>
        <p:spPr bwMode="auto">
          <a:xfrm>
            <a:off x="5978095" y="309071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47" name="グループ化 246"/>
          <p:cNvGrpSpPr>
            <a:grpSpLocks noChangeAspect="1"/>
          </p:cNvGrpSpPr>
          <p:nvPr/>
        </p:nvGrpSpPr>
        <p:grpSpPr bwMode="gray">
          <a:xfrm>
            <a:off x="6019177" y="3442901"/>
            <a:ext cx="233547" cy="260096"/>
            <a:chOff x="863600" y="1071564"/>
            <a:chExt cx="823913" cy="917576"/>
          </a:xfrm>
        </p:grpSpPr>
        <p:sp>
          <p:nvSpPr>
            <p:cNvPr id="248" name="フリーフォーム 2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0" name="グループ化 249"/>
          <p:cNvGrpSpPr>
            <a:grpSpLocks noChangeAspect="1"/>
          </p:cNvGrpSpPr>
          <p:nvPr/>
        </p:nvGrpSpPr>
        <p:grpSpPr bwMode="gray">
          <a:xfrm>
            <a:off x="6297108" y="3437389"/>
            <a:ext cx="233547" cy="260096"/>
            <a:chOff x="863600" y="1071564"/>
            <a:chExt cx="823913" cy="917576"/>
          </a:xfrm>
        </p:grpSpPr>
        <p:sp>
          <p:nvSpPr>
            <p:cNvPr id="251" name="フリーフォーム 25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3" name="グループ化 252"/>
          <p:cNvGrpSpPr>
            <a:grpSpLocks noChangeAspect="1"/>
          </p:cNvGrpSpPr>
          <p:nvPr/>
        </p:nvGrpSpPr>
        <p:grpSpPr bwMode="gray">
          <a:xfrm>
            <a:off x="6019177" y="3126273"/>
            <a:ext cx="233547" cy="260096"/>
            <a:chOff x="863600" y="1071564"/>
            <a:chExt cx="823913" cy="917576"/>
          </a:xfrm>
        </p:grpSpPr>
        <p:sp>
          <p:nvSpPr>
            <p:cNvPr id="254" name="フリーフォーム 2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6" name="グループ化 255"/>
          <p:cNvGrpSpPr>
            <a:grpSpLocks noChangeAspect="1"/>
          </p:cNvGrpSpPr>
          <p:nvPr/>
        </p:nvGrpSpPr>
        <p:grpSpPr bwMode="gray">
          <a:xfrm>
            <a:off x="6295983" y="3126273"/>
            <a:ext cx="233547" cy="260096"/>
            <a:chOff x="863600" y="1071564"/>
            <a:chExt cx="823913" cy="917576"/>
          </a:xfrm>
        </p:grpSpPr>
        <p:sp>
          <p:nvSpPr>
            <p:cNvPr id="257" name="フリーフォーム 2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3" name="メモ 82"/>
          <p:cNvSpPr/>
          <p:nvPr/>
        </p:nvSpPr>
        <p:spPr bwMode="auto">
          <a:xfrm>
            <a:off x="4918019" y="2647500"/>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84" name="メモ 83"/>
          <p:cNvSpPr/>
          <p:nvPr/>
        </p:nvSpPr>
        <p:spPr bwMode="auto">
          <a:xfrm>
            <a:off x="6508627" y="3220095"/>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60" name="正方形/長方形 259"/>
          <p:cNvSpPr/>
          <p:nvPr/>
        </p:nvSpPr>
        <p:spPr bwMode="auto">
          <a:xfrm>
            <a:off x="4528104" y="4295116"/>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61" name="グループ化 260"/>
          <p:cNvGrpSpPr>
            <a:grpSpLocks noChangeAspect="1"/>
          </p:cNvGrpSpPr>
          <p:nvPr/>
        </p:nvGrpSpPr>
        <p:grpSpPr bwMode="gray">
          <a:xfrm>
            <a:off x="4569187" y="4647303"/>
            <a:ext cx="233547" cy="260096"/>
            <a:chOff x="863600" y="1071564"/>
            <a:chExt cx="823913" cy="917576"/>
          </a:xfrm>
        </p:grpSpPr>
        <p:sp>
          <p:nvSpPr>
            <p:cNvPr id="262" name="フリーフォーム 2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4" name="グループ化 263"/>
          <p:cNvGrpSpPr>
            <a:grpSpLocks noChangeAspect="1"/>
          </p:cNvGrpSpPr>
          <p:nvPr/>
        </p:nvGrpSpPr>
        <p:grpSpPr bwMode="gray">
          <a:xfrm>
            <a:off x="4847117" y="4641791"/>
            <a:ext cx="233547" cy="260096"/>
            <a:chOff x="863600" y="1071564"/>
            <a:chExt cx="823913" cy="917576"/>
          </a:xfrm>
        </p:grpSpPr>
        <p:sp>
          <p:nvSpPr>
            <p:cNvPr id="265" name="フリーフォーム 26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7" name="グループ化 266"/>
          <p:cNvGrpSpPr>
            <a:grpSpLocks noChangeAspect="1"/>
          </p:cNvGrpSpPr>
          <p:nvPr/>
        </p:nvGrpSpPr>
        <p:grpSpPr bwMode="gray">
          <a:xfrm>
            <a:off x="4569187" y="4330675"/>
            <a:ext cx="233547" cy="260096"/>
            <a:chOff x="863600" y="1071564"/>
            <a:chExt cx="823913" cy="917576"/>
          </a:xfrm>
        </p:grpSpPr>
        <p:sp>
          <p:nvSpPr>
            <p:cNvPr id="268" name="フリーフォーム 2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70" name="グループ化 269"/>
          <p:cNvGrpSpPr>
            <a:grpSpLocks noChangeAspect="1"/>
          </p:cNvGrpSpPr>
          <p:nvPr/>
        </p:nvGrpSpPr>
        <p:grpSpPr bwMode="gray">
          <a:xfrm>
            <a:off x="4845992" y="4330675"/>
            <a:ext cx="233547" cy="260096"/>
            <a:chOff x="863600" y="1071564"/>
            <a:chExt cx="823913" cy="917576"/>
          </a:xfrm>
        </p:grpSpPr>
        <p:sp>
          <p:nvSpPr>
            <p:cNvPr id="271" name="フリーフォーム 27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73" name="テキスト ボックス 272"/>
          <p:cNvSpPr txBox="1"/>
          <p:nvPr/>
        </p:nvSpPr>
        <p:spPr>
          <a:xfrm>
            <a:off x="9177866" y="4692095"/>
            <a:ext cx="918841" cy="297454"/>
          </a:xfrm>
          <a:prstGeom prst="rect">
            <a:avLst/>
          </a:prstGeom>
          <a:noFill/>
        </p:spPr>
        <p:txBody>
          <a:bodyPr wrap="none" rtlCol="0">
            <a:spAutoFit/>
          </a:bodyPr>
          <a:lstStyle/>
          <a:p>
            <a:r>
              <a:rPr lang="ja-JP" altLang="en-US" sz="1333" b="1" dirty="0"/>
              <a:t>自動化</a:t>
            </a:r>
            <a:r>
              <a:rPr lang="en-US" altLang="ja-JP" sz="1333" b="1" dirty="0"/>
              <a:t>TF</a:t>
            </a:r>
            <a:endParaRPr lang="ja-JP" altLang="en-US" sz="1333" b="1" dirty="0"/>
          </a:p>
        </p:txBody>
      </p:sp>
      <p:sp>
        <p:nvSpPr>
          <p:cNvPr id="274" name="テキスト ボックス 273"/>
          <p:cNvSpPr txBox="1"/>
          <p:nvPr/>
        </p:nvSpPr>
        <p:spPr>
          <a:xfrm>
            <a:off x="7713313" y="3654568"/>
            <a:ext cx="1168910" cy="297454"/>
          </a:xfrm>
          <a:prstGeom prst="rect">
            <a:avLst/>
          </a:prstGeom>
          <a:noFill/>
        </p:spPr>
        <p:txBody>
          <a:bodyPr wrap="none" rtlCol="0">
            <a:spAutoFit/>
          </a:bodyPr>
          <a:lstStyle/>
          <a:p>
            <a:r>
              <a:rPr lang="ja-JP" altLang="en-US" sz="1333" b="1" dirty="0"/>
              <a:t>構築チーム</a:t>
            </a:r>
            <a:r>
              <a:rPr lang="en-US" altLang="ja-JP" sz="1333" b="1" dirty="0"/>
              <a:t>A</a:t>
            </a:r>
            <a:endParaRPr lang="ja-JP" altLang="en-US" sz="1333" b="1" dirty="0"/>
          </a:p>
        </p:txBody>
      </p:sp>
      <p:sp>
        <p:nvSpPr>
          <p:cNvPr id="275" name="テキスト ボックス 274"/>
          <p:cNvSpPr txBox="1"/>
          <p:nvPr/>
        </p:nvSpPr>
        <p:spPr>
          <a:xfrm>
            <a:off x="8490165" y="3082092"/>
            <a:ext cx="1167307" cy="297454"/>
          </a:xfrm>
          <a:prstGeom prst="rect">
            <a:avLst/>
          </a:prstGeom>
          <a:noFill/>
        </p:spPr>
        <p:txBody>
          <a:bodyPr wrap="none" rtlCol="0">
            <a:spAutoFit/>
          </a:bodyPr>
          <a:lstStyle/>
          <a:p>
            <a:r>
              <a:rPr lang="ja-JP" altLang="en-US" sz="1333" b="1" dirty="0"/>
              <a:t>構築チーム</a:t>
            </a:r>
            <a:r>
              <a:rPr lang="en-US" altLang="ja-JP" sz="1333" b="1" dirty="0"/>
              <a:t>B</a:t>
            </a:r>
            <a:endParaRPr lang="ja-JP" altLang="en-US" sz="1333" b="1" dirty="0"/>
          </a:p>
        </p:txBody>
      </p:sp>
      <p:sp>
        <p:nvSpPr>
          <p:cNvPr id="276" name="テキスト ボックス 275"/>
          <p:cNvSpPr txBox="1"/>
          <p:nvPr/>
        </p:nvSpPr>
        <p:spPr>
          <a:xfrm>
            <a:off x="10512688" y="3686232"/>
            <a:ext cx="1167307" cy="297454"/>
          </a:xfrm>
          <a:prstGeom prst="rect">
            <a:avLst/>
          </a:prstGeom>
          <a:noFill/>
        </p:spPr>
        <p:txBody>
          <a:bodyPr wrap="none" rtlCol="0">
            <a:spAutoFit/>
          </a:bodyPr>
          <a:lstStyle/>
          <a:p>
            <a:r>
              <a:rPr lang="ja-JP" altLang="en-US" sz="1333" b="1" dirty="0"/>
              <a:t>運用チーム</a:t>
            </a:r>
            <a:r>
              <a:rPr lang="en-US" altLang="ja-JP" sz="1333" b="1" dirty="0"/>
              <a:t>B</a:t>
            </a:r>
            <a:endParaRPr lang="ja-JP" altLang="en-US" sz="1333" b="1" dirty="0"/>
          </a:p>
        </p:txBody>
      </p:sp>
      <p:sp>
        <p:nvSpPr>
          <p:cNvPr id="277" name="テキスト ボックス 276"/>
          <p:cNvSpPr txBox="1"/>
          <p:nvPr/>
        </p:nvSpPr>
        <p:spPr>
          <a:xfrm>
            <a:off x="9669689" y="3058334"/>
            <a:ext cx="1168910" cy="297454"/>
          </a:xfrm>
          <a:prstGeom prst="rect">
            <a:avLst/>
          </a:prstGeom>
          <a:noFill/>
        </p:spPr>
        <p:txBody>
          <a:bodyPr wrap="none" rtlCol="0">
            <a:spAutoFit/>
          </a:bodyPr>
          <a:lstStyle/>
          <a:p>
            <a:r>
              <a:rPr lang="ja-JP" altLang="en-US" sz="1333" b="1" dirty="0"/>
              <a:t>運用チーム</a:t>
            </a:r>
            <a:r>
              <a:rPr lang="en-US" altLang="ja-JP" sz="1333" b="1" dirty="0"/>
              <a:t>A</a:t>
            </a:r>
            <a:endParaRPr lang="ja-JP" altLang="en-US" sz="1333" b="1" dirty="0"/>
          </a:p>
        </p:txBody>
      </p:sp>
      <p:sp>
        <p:nvSpPr>
          <p:cNvPr id="283" name="正方形/長方形 282"/>
          <p:cNvSpPr/>
          <p:nvPr/>
        </p:nvSpPr>
        <p:spPr bwMode="auto">
          <a:xfrm>
            <a:off x="7948449" y="2960219"/>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84" name="グループ化 283"/>
          <p:cNvGrpSpPr>
            <a:grpSpLocks noChangeAspect="1"/>
          </p:cNvGrpSpPr>
          <p:nvPr/>
        </p:nvGrpSpPr>
        <p:grpSpPr bwMode="gray">
          <a:xfrm>
            <a:off x="7989532" y="3312405"/>
            <a:ext cx="233547" cy="260096"/>
            <a:chOff x="863600" y="1071564"/>
            <a:chExt cx="823913" cy="917576"/>
          </a:xfrm>
        </p:grpSpPr>
        <p:sp>
          <p:nvSpPr>
            <p:cNvPr id="285" name="フリーフォーム 2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7" name="グループ化 286"/>
          <p:cNvGrpSpPr>
            <a:grpSpLocks noChangeAspect="1"/>
          </p:cNvGrpSpPr>
          <p:nvPr/>
        </p:nvGrpSpPr>
        <p:grpSpPr bwMode="gray">
          <a:xfrm>
            <a:off x="8267463" y="3306893"/>
            <a:ext cx="233547" cy="260096"/>
            <a:chOff x="863600" y="1071564"/>
            <a:chExt cx="823913" cy="917576"/>
          </a:xfrm>
        </p:grpSpPr>
        <p:sp>
          <p:nvSpPr>
            <p:cNvPr id="288" name="フリーフォーム 2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0" name="グループ化 289"/>
          <p:cNvGrpSpPr>
            <a:grpSpLocks noChangeAspect="1"/>
          </p:cNvGrpSpPr>
          <p:nvPr/>
        </p:nvGrpSpPr>
        <p:grpSpPr bwMode="gray">
          <a:xfrm>
            <a:off x="7989532" y="2995777"/>
            <a:ext cx="233547" cy="260096"/>
            <a:chOff x="863600" y="1071564"/>
            <a:chExt cx="823913" cy="917576"/>
          </a:xfrm>
        </p:grpSpPr>
        <p:sp>
          <p:nvSpPr>
            <p:cNvPr id="291" name="フリーフォーム 2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3" name="グループ化 292"/>
          <p:cNvGrpSpPr>
            <a:grpSpLocks noChangeAspect="1"/>
          </p:cNvGrpSpPr>
          <p:nvPr/>
        </p:nvGrpSpPr>
        <p:grpSpPr bwMode="gray">
          <a:xfrm>
            <a:off x="8266337" y="2995777"/>
            <a:ext cx="233547" cy="260096"/>
            <a:chOff x="863600" y="1071564"/>
            <a:chExt cx="823913" cy="917576"/>
          </a:xfrm>
        </p:grpSpPr>
        <p:sp>
          <p:nvSpPr>
            <p:cNvPr id="294" name="フリーフォーム 2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96" name="正方形/長方形 295"/>
          <p:cNvSpPr/>
          <p:nvPr/>
        </p:nvSpPr>
        <p:spPr bwMode="auto">
          <a:xfrm>
            <a:off x="8832779" y="238318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97" name="グループ化 296"/>
          <p:cNvGrpSpPr>
            <a:grpSpLocks noChangeAspect="1"/>
          </p:cNvGrpSpPr>
          <p:nvPr/>
        </p:nvGrpSpPr>
        <p:grpSpPr bwMode="gray">
          <a:xfrm>
            <a:off x="8873861" y="2735368"/>
            <a:ext cx="233547" cy="260096"/>
            <a:chOff x="863600" y="1071564"/>
            <a:chExt cx="823913" cy="917576"/>
          </a:xfrm>
        </p:grpSpPr>
        <p:sp>
          <p:nvSpPr>
            <p:cNvPr id="298" name="フリーフォーム 2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0" name="グループ化 299"/>
          <p:cNvGrpSpPr>
            <a:grpSpLocks noChangeAspect="1"/>
          </p:cNvGrpSpPr>
          <p:nvPr/>
        </p:nvGrpSpPr>
        <p:grpSpPr bwMode="gray">
          <a:xfrm>
            <a:off x="9151792" y="2729856"/>
            <a:ext cx="233547" cy="260096"/>
            <a:chOff x="863600" y="1071564"/>
            <a:chExt cx="823913" cy="917576"/>
          </a:xfrm>
        </p:grpSpPr>
        <p:sp>
          <p:nvSpPr>
            <p:cNvPr id="301" name="フリーフォーム 30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3" name="グループ化 302"/>
          <p:cNvGrpSpPr>
            <a:grpSpLocks noChangeAspect="1"/>
          </p:cNvGrpSpPr>
          <p:nvPr/>
        </p:nvGrpSpPr>
        <p:grpSpPr bwMode="gray">
          <a:xfrm>
            <a:off x="8873861" y="2418740"/>
            <a:ext cx="233547" cy="260096"/>
            <a:chOff x="863600" y="1071564"/>
            <a:chExt cx="823913" cy="917576"/>
          </a:xfrm>
        </p:grpSpPr>
        <p:sp>
          <p:nvSpPr>
            <p:cNvPr id="304" name="フリーフォーム 30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6" name="グループ化 305"/>
          <p:cNvGrpSpPr>
            <a:grpSpLocks noChangeAspect="1"/>
          </p:cNvGrpSpPr>
          <p:nvPr/>
        </p:nvGrpSpPr>
        <p:grpSpPr bwMode="gray">
          <a:xfrm>
            <a:off x="9150667" y="2418740"/>
            <a:ext cx="233547" cy="260096"/>
            <a:chOff x="863600" y="1071564"/>
            <a:chExt cx="823913" cy="917576"/>
          </a:xfrm>
        </p:grpSpPr>
        <p:sp>
          <p:nvSpPr>
            <p:cNvPr id="307" name="フリーフォーム 30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09" name="メモ 308"/>
          <p:cNvSpPr/>
          <p:nvPr/>
        </p:nvSpPr>
        <p:spPr bwMode="auto">
          <a:xfrm>
            <a:off x="8654659" y="2626564"/>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0" name="メモ 309"/>
          <p:cNvSpPr/>
          <p:nvPr/>
        </p:nvSpPr>
        <p:spPr bwMode="auto">
          <a:xfrm>
            <a:off x="7749056" y="320267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1" name="正方形/長方形 310"/>
          <p:cNvSpPr/>
          <p:nvPr/>
        </p:nvSpPr>
        <p:spPr bwMode="auto">
          <a:xfrm>
            <a:off x="9991237" y="237698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12" name="グループ化 311"/>
          <p:cNvGrpSpPr>
            <a:grpSpLocks noChangeAspect="1"/>
          </p:cNvGrpSpPr>
          <p:nvPr/>
        </p:nvGrpSpPr>
        <p:grpSpPr bwMode="gray">
          <a:xfrm>
            <a:off x="10032320" y="2729173"/>
            <a:ext cx="233547" cy="260096"/>
            <a:chOff x="863600" y="1071564"/>
            <a:chExt cx="823913" cy="917576"/>
          </a:xfrm>
        </p:grpSpPr>
        <p:sp>
          <p:nvSpPr>
            <p:cNvPr id="313" name="フリーフォーム 3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5" name="グループ化 314"/>
          <p:cNvGrpSpPr>
            <a:grpSpLocks noChangeAspect="1"/>
          </p:cNvGrpSpPr>
          <p:nvPr/>
        </p:nvGrpSpPr>
        <p:grpSpPr bwMode="gray">
          <a:xfrm>
            <a:off x="10310251" y="2723661"/>
            <a:ext cx="233547" cy="260096"/>
            <a:chOff x="863600" y="1071564"/>
            <a:chExt cx="823913" cy="917576"/>
          </a:xfrm>
        </p:grpSpPr>
        <p:sp>
          <p:nvSpPr>
            <p:cNvPr id="316" name="フリーフォーム 31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8" name="グループ化 317"/>
          <p:cNvGrpSpPr>
            <a:grpSpLocks noChangeAspect="1"/>
          </p:cNvGrpSpPr>
          <p:nvPr/>
        </p:nvGrpSpPr>
        <p:grpSpPr bwMode="gray">
          <a:xfrm>
            <a:off x="10032320" y="2412545"/>
            <a:ext cx="233547" cy="260096"/>
            <a:chOff x="863600" y="1071564"/>
            <a:chExt cx="823913" cy="917576"/>
          </a:xfrm>
        </p:grpSpPr>
        <p:sp>
          <p:nvSpPr>
            <p:cNvPr id="319" name="フリーフォーム 31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1" name="グループ化 320"/>
          <p:cNvGrpSpPr>
            <a:grpSpLocks noChangeAspect="1"/>
          </p:cNvGrpSpPr>
          <p:nvPr/>
        </p:nvGrpSpPr>
        <p:grpSpPr bwMode="gray">
          <a:xfrm>
            <a:off x="10309125" y="2412545"/>
            <a:ext cx="233547" cy="260096"/>
            <a:chOff x="863600" y="1071564"/>
            <a:chExt cx="823913" cy="917576"/>
          </a:xfrm>
        </p:grpSpPr>
        <p:sp>
          <p:nvSpPr>
            <p:cNvPr id="322" name="フリーフォーム 3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24" name="正方形/長方形 323"/>
          <p:cNvSpPr/>
          <p:nvPr/>
        </p:nvSpPr>
        <p:spPr bwMode="auto">
          <a:xfrm>
            <a:off x="10800667" y="302904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25" name="グループ化 324"/>
          <p:cNvGrpSpPr>
            <a:grpSpLocks noChangeAspect="1"/>
          </p:cNvGrpSpPr>
          <p:nvPr/>
        </p:nvGrpSpPr>
        <p:grpSpPr bwMode="gray">
          <a:xfrm>
            <a:off x="10841749" y="3381228"/>
            <a:ext cx="233547" cy="260096"/>
            <a:chOff x="863600" y="1071564"/>
            <a:chExt cx="823913" cy="917576"/>
          </a:xfrm>
        </p:grpSpPr>
        <p:sp>
          <p:nvSpPr>
            <p:cNvPr id="326" name="フリーフォーム 3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8" name="グループ化 327"/>
          <p:cNvGrpSpPr>
            <a:grpSpLocks noChangeAspect="1"/>
          </p:cNvGrpSpPr>
          <p:nvPr/>
        </p:nvGrpSpPr>
        <p:grpSpPr bwMode="gray">
          <a:xfrm>
            <a:off x="11119680" y="3375716"/>
            <a:ext cx="233547" cy="260096"/>
            <a:chOff x="863600" y="1071564"/>
            <a:chExt cx="823913" cy="917576"/>
          </a:xfrm>
        </p:grpSpPr>
        <p:sp>
          <p:nvSpPr>
            <p:cNvPr id="329" name="フリーフォーム 3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1" name="グループ化 330"/>
          <p:cNvGrpSpPr>
            <a:grpSpLocks noChangeAspect="1"/>
          </p:cNvGrpSpPr>
          <p:nvPr/>
        </p:nvGrpSpPr>
        <p:grpSpPr bwMode="gray">
          <a:xfrm>
            <a:off x="10841749" y="3064600"/>
            <a:ext cx="233547" cy="260096"/>
            <a:chOff x="863600" y="1071564"/>
            <a:chExt cx="823913" cy="917576"/>
          </a:xfrm>
        </p:grpSpPr>
        <p:sp>
          <p:nvSpPr>
            <p:cNvPr id="332" name="フリーフォーム 3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4" name="グループ化 333"/>
          <p:cNvGrpSpPr>
            <a:grpSpLocks noChangeAspect="1"/>
          </p:cNvGrpSpPr>
          <p:nvPr/>
        </p:nvGrpSpPr>
        <p:grpSpPr bwMode="gray">
          <a:xfrm>
            <a:off x="11118555" y="3064600"/>
            <a:ext cx="233547" cy="260096"/>
            <a:chOff x="863600" y="1071564"/>
            <a:chExt cx="823913" cy="917576"/>
          </a:xfrm>
        </p:grpSpPr>
        <p:sp>
          <p:nvSpPr>
            <p:cNvPr id="335" name="フリーフォーム 3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37" name="メモ 336"/>
          <p:cNvSpPr/>
          <p:nvPr/>
        </p:nvSpPr>
        <p:spPr bwMode="auto">
          <a:xfrm>
            <a:off x="9740591" y="258582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8" name="メモ 337"/>
          <p:cNvSpPr/>
          <p:nvPr/>
        </p:nvSpPr>
        <p:spPr bwMode="auto">
          <a:xfrm>
            <a:off x="11331199" y="315842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9" name="正方形/長方形 338"/>
          <p:cNvSpPr/>
          <p:nvPr/>
        </p:nvSpPr>
        <p:spPr bwMode="auto">
          <a:xfrm>
            <a:off x="9350676" y="4050563"/>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40" name="グループ化 339"/>
          <p:cNvGrpSpPr>
            <a:grpSpLocks noChangeAspect="1"/>
          </p:cNvGrpSpPr>
          <p:nvPr/>
        </p:nvGrpSpPr>
        <p:grpSpPr bwMode="gray">
          <a:xfrm>
            <a:off x="9391759" y="4402749"/>
            <a:ext cx="233547" cy="260096"/>
            <a:chOff x="863600" y="1071564"/>
            <a:chExt cx="823913" cy="917576"/>
          </a:xfrm>
        </p:grpSpPr>
        <p:sp>
          <p:nvSpPr>
            <p:cNvPr id="341" name="フリーフォーム 3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3" name="グループ化 342"/>
          <p:cNvGrpSpPr>
            <a:grpSpLocks noChangeAspect="1"/>
          </p:cNvGrpSpPr>
          <p:nvPr/>
        </p:nvGrpSpPr>
        <p:grpSpPr bwMode="gray">
          <a:xfrm>
            <a:off x="9669689" y="4397237"/>
            <a:ext cx="233547" cy="260096"/>
            <a:chOff x="863600" y="1071564"/>
            <a:chExt cx="823913" cy="917576"/>
          </a:xfrm>
        </p:grpSpPr>
        <p:sp>
          <p:nvSpPr>
            <p:cNvPr id="344" name="フリーフォーム 3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6" name="グループ化 345"/>
          <p:cNvGrpSpPr>
            <a:grpSpLocks noChangeAspect="1"/>
          </p:cNvGrpSpPr>
          <p:nvPr/>
        </p:nvGrpSpPr>
        <p:grpSpPr bwMode="gray">
          <a:xfrm>
            <a:off x="9391759" y="4086121"/>
            <a:ext cx="233547" cy="260096"/>
            <a:chOff x="863600" y="1071564"/>
            <a:chExt cx="823913" cy="917576"/>
          </a:xfrm>
        </p:grpSpPr>
        <p:sp>
          <p:nvSpPr>
            <p:cNvPr id="347" name="フリーフォーム 34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9" name="グループ化 348"/>
          <p:cNvGrpSpPr>
            <a:grpSpLocks noChangeAspect="1"/>
          </p:cNvGrpSpPr>
          <p:nvPr/>
        </p:nvGrpSpPr>
        <p:grpSpPr bwMode="gray">
          <a:xfrm>
            <a:off x="9668564" y="4086121"/>
            <a:ext cx="233547" cy="260096"/>
            <a:chOff x="863600" y="1071564"/>
            <a:chExt cx="823913" cy="917576"/>
          </a:xfrm>
        </p:grpSpPr>
        <p:sp>
          <p:nvSpPr>
            <p:cNvPr id="350" name="フリーフォーム 3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 name="グループ化 20"/>
          <p:cNvGrpSpPr/>
          <p:nvPr/>
        </p:nvGrpSpPr>
        <p:grpSpPr>
          <a:xfrm>
            <a:off x="9919979" y="4219405"/>
            <a:ext cx="578581" cy="630532"/>
            <a:chOff x="7413163" y="3244813"/>
            <a:chExt cx="433936" cy="472899"/>
          </a:xfrm>
        </p:grpSpPr>
        <p:sp>
          <p:nvSpPr>
            <p:cNvPr id="125" name="メモ 12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6" name="メモ 12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7" name="メモ 12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8" name="メモ 12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356" name="円/楕円 355"/>
          <p:cNvSpPr/>
          <p:nvPr/>
        </p:nvSpPr>
        <p:spPr bwMode="auto">
          <a:xfrm>
            <a:off x="9686198" y="3976453"/>
            <a:ext cx="985625" cy="1024977"/>
          </a:xfrm>
          <a:prstGeom prst="ellipse">
            <a:avLst/>
          </a:prstGeom>
          <a:noFill/>
          <a:ln w="38100">
            <a:solidFill>
              <a:srgbClr val="FF0000"/>
            </a:solidFill>
            <a:prstDash val="sysDot"/>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7" name="テキスト ボックス 356"/>
          <p:cNvSpPr txBox="1"/>
          <p:nvPr/>
        </p:nvSpPr>
        <p:spPr>
          <a:xfrm>
            <a:off x="9702629" y="5016321"/>
            <a:ext cx="1042273" cy="502573"/>
          </a:xfrm>
          <a:prstGeom prst="rect">
            <a:avLst/>
          </a:prstGeom>
          <a:noFill/>
        </p:spPr>
        <p:txBody>
          <a:bodyPr wrap="none" rtlCol="0">
            <a:spAutoFit/>
          </a:bodyPr>
          <a:lstStyle/>
          <a:p>
            <a:pPr algn="ctr"/>
            <a:r>
              <a:rPr lang="ja-JP" altLang="en-US" sz="1333" b="1" dirty="0">
                <a:solidFill>
                  <a:srgbClr val="FF0000"/>
                </a:solidFill>
              </a:rPr>
              <a:t>共有された</a:t>
            </a:r>
            <a:endParaRPr lang="en-US" altLang="ja-JP" sz="1333" b="1" dirty="0">
              <a:solidFill>
                <a:srgbClr val="FF0000"/>
              </a:solidFill>
            </a:endParaRPr>
          </a:p>
          <a:p>
            <a:pPr algn="ctr"/>
            <a:r>
              <a:rPr lang="ja-JP" altLang="en-US" sz="1333" b="1" dirty="0">
                <a:solidFill>
                  <a:srgbClr val="FF0000"/>
                </a:solidFill>
              </a:rPr>
              <a:t>設計情報</a:t>
            </a:r>
          </a:p>
        </p:txBody>
      </p:sp>
      <p:sp>
        <p:nvSpPr>
          <p:cNvPr id="180" name="下矢印 17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4" name="角丸四角形 1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15" name="角丸四角形 114"/>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17" name="角丸四角形 116"/>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19" name="角丸四角形 11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9" name="角丸四角形 178"/>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82" name="正方形/長方形 181"/>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3" name="正方形/長方形 182"/>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84" name="正方形/長方形 183"/>
          <p:cNvSpPr/>
          <p:nvPr/>
        </p:nvSpPr>
        <p:spPr bwMode="auto">
          <a:xfrm>
            <a:off x="3003289" y="5518504"/>
            <a:ext cx="8937251" cy="1021283"/>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目的を明確にして、一元管理の範囲を決める</a:t>
            </a:r>
          </a:p>
          <a:p>
            <a:r>
              <a:rPr lang="ja-JP" altLang="en-US" sz="2133" b="1" dirty="0">
                <a:latin typeface="+mj-ea"/>
              </a:rPr>
              <a:t>　　　② 既存の設計情報の管理方法は多様である</a:t>
            </a:r>
            <a:endParaRPr lang="en-US" altLang="ja-JP" sz="2133" b="1" dirty="0">
              <a:latin typeface="+mj-ea"/>
            </a:endParaRPr>
          </a:p>
          <a:p>
            <a:r>
              <a:rPr lang="ja-JP" altLang="en-US" sz="2133" b="1" dirty="0">
                <a:latin typeface="+mj-ea"/>
              </a:rPr>
              <a:t>　　　③ 事例 ～ 実際のプロジェクトで収集した設計情報</a:t>
            </a:r>
          </a:p>
        </p:txBody>
      </p:sp>
      <p:sp>
        <p:nvSpPr>
          <p:cNvPr id="185" name="角丸四角形 184"/>
          <p:cNvSpPr/>
          <p:nvPr/>
        </p:nvSpPr>
        <p:spPr bwMode="auto">
          <a:xfrm rot="20999056">
            <a:off x="2772852" y="551127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7" name="下矢印 186"/>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3141026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まずは、何が目的かを明確にする必要があります。目的が明確になると、収集する設計情報の範囲が決まってきます。具体例を以下に示します。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目的が不明確だと、収集する情報が芋づる式に増えていったり、不要な情報</a:t>
            </a:r>
            <a:r>
              <a:rPr lang="en-US" altLang="ja-JP" sz="1867" b="1" dirty="0">
                <a:latin typeface="+mj-ea"/>
                <a:ea typeface="+mj-ea"/>
              </a:rPr>
              <a:t>(</a:t>
            </a:r>
            <a:r>
              <a:rPr lang="ja-JP" altLang="en-US" sz="1867" b="1" dirty="0">
                <a:latin typeface="+mj-ea"/>
                <a:ea typeface="+mj-ea"/>
              </a:rPr>
              <a:t>ゴミ</a:t>
            </a:r>
            <a:r>
              <a:rPr lang="en-US" altLang="ja-JP" sz="1867" b="1" dirty="0">
                <a:latin typeface="+mj-ea"/>
                <a:ea typeface="+mj-ea"/>
              </a:rPr>
              <a:t>)</a:t>
            </a:r>
            <a:r>
              <a:rPr lang="ja-JP" altLang="en-US" sz="1867" b="1" dirty="0">
                <a:latin typeface="+mj-ea"/>
                <a:ea typeface="+mj-ea"/>
              </a:rPr>
              <a:t>も収集してしまったりなど、問題が発生してしまいます。</a:t>
            </a:r>
            <a:endParaRPr lang="en-US" altLang="ja-JP" sz="1867" b="1" dirty="0">
              <a:latin typeface="+mj-ea"/>
              <a:ea typeface="+mj-ea"/>
            </a:endParaRPr>
          </a:p>
          <a:p>
            <a:endParaRPr lang="en-US" altLang="ja-JP" sz="1867" b="1" dirty="0">
              <a:latin typeface="+mj-ea"/>
              <a:ea typeface="+mj-ea"/>
            </a:endParaRPr>
          </a:p>
          <a:p>
            <a:r>
              <a:rPr lang="ja-JP" altLang="en-US" sz="1867" b="1" dirty="0">
                <a:latin typeface="+mj-ea"/>
              </a:rPr>
              <a:t>また、目的が複数ある場合は優先度をつけて情報を収集し、順番に</a:t>
            </a:r>
            <a:r>
              <a:rPr lang="en-US" altLang="ja-JP" sz="1867" b="1" dirty="0">
                <a:latin typeface="+mj-ea"/>
              </a:rPr>
              <a:t>CMDB</a:t>
            </a:r>
            <a:r>
              <a:rPr lang="ja-JP" altLang="en-US" sz="1867" b="1" dirty="0">
                <a:latin typeface="+mj-ea"/>
              </a:rPr>
              <a:t>を構築していくことを推奨します。</a:t>
            </a:r>
            <a:endParaRPr lang="en-US" altLang="ja-JP" sz="1867" b="1" dirty="0">
              <a:solidFill>
                <a:srgbClr val="FF0000"/>
              </a:solidFill>
              <a:latin typeface="+mj-ea"/>
            </a:endParaRPr>
          </a:p>
        </p:txBody>
      </p:sp>
      <p:graphicFrame>
        <p:nvGraphicFramePr>
          <p:cNvPr id="13" name="コンテンツ プレースホルダー 13"/>
          <p:cNvGraphicFramePr>
            <a:graphicFrameLocks/>
          </p:cNvGraphicFramePr>
          <p:nvPr>
            <p:extLst/>
          </p:nvPr>
        </p:nvGraphicFramePr>
        <p:xfrm>
          <a:off x="3226247" y="2320549"/>
          <a:ext cx="4676564" cy="2275840"/>
        </p:xfrm>
        <a:graphic>
          <a:graphicData uri="http://schemas.openxmlformats.org/drawingml/2006/table">
            <a:tbl>
              <a:tblPr firstRow="1" bandRow="1">
                <a:tableStyleId>{5C22544A-7EE6-4342-B048-85BDC9FD1C3A}</a:tableStyleId>
              </a:tblPr>
              <a:tblGrid>
                <a:gridCol w="1892724">
                  <a:extLst>
                    <a:ext uri="{9D8B030D-6E8A-4147-A177-3AD203B41FA5}">
                      <a16:colId xmlns:a16="http://schemas.microsoft.com/office/drawing/2014/main" val="20001"/>
                    </a:ext>
                  </a:extLst>
                </a:gridCol>
                <a:gridCol w="2783840">
                  <a:extLst>
                    <a:ext uri="{9D8B030D-6E8A-4147-A177-3AD203B41FA5}">
                      <a16:colId xmlns:a16="http://schemas.microsoft.com/office/drawing/2014/main" val="20002"/>
                    </a:ext>
                  </a:extLst>
                </a:gridCol>
              </a:tblGrid>
              <a:tr h="325120">
                <a:tc>
                  <a:txBody>
                    <a:bodyPr/>
                    <a:lstStyle/>
                    <a:p>
                      <a:pPr algn="ctr"/>
                      <a:r>
                        <a:rPr kumimoji="1" lang="ja-JP" altLang="en-US" sz="1300" dirty="0" smtClean="0"/>
                        <a:t>よくある目的の例</a:t>
                      </a:r>
                      <a:endParaRPr kumimoji="1" lang="ja-JP" altLang="en-US" sz="1300" dirty="0"/>
                    </a:p>
                  </a:txBody>
                  <a:tcPr marL="121920" marR="121920" marT="60960" marB="60960"/>
                </a:tc>
                <a:tc>
                  <a:txBody>
                    <a:bodyPr/>
                    <a:lstStyle/>
                    <a:p>
                      <a:pPr algn="ctr"/>
                      <a:r>
                        <a:rPr kumimoji="1" lang="ja-JP" altLang="en-US" sz="1300" dirty="0" smtClean="0"/>
                        <a:t>情報の範囲</a:t>
                      </a:r>
                      <a:endParaRPr kumimoji="1" lang="ja-JP" altLang="en-US" sz="1300" dirty="0"/>
                    </a:p>
                  </a:txBody>
                  <a:tcPr marL="121920" marR="121920" marT="60960" marB="60960"/>
                </a:tc>
                <a:extLst>
                  <a:ext uri="{0D108BD9-81ED-4DB2-BD59-A6C34878D82A}">
                    <a16:rowId xmlns:a16="http://schemas.microsoft.com/office/drawing/2014/main" val="10000"/>
                  </a:ext>
                </a:extLst>
              </a:tr>
              <a:tr h="325120">
                <a:tc>
                  <a:txBody>
                    <a:bodyPr/>
                    <a:lstStyle/>
                    <a:p>
                      <a:r>
                        <a:rPr kumimoji="1" lang="ja-JP" altLang="en-US" sz="1300" dirty="0" smtClean="0"/>
                        <a:t>例</a:t>
                      </a:r>
                      <a:r>
                        <a:rPr kumimoji="1" lang="en-US" altLang="ja-JP" sz="1300" dirty="0" smtClean="0"/>
                        <a:t>1) IP</a:t>
                      </a:r>
                      <a:r>
                        <a:rPr kumimoji="1" lang="ja-JP" altLang="en-US" sz="1300" dirty="0" smtClean="0"/>
                        <a:t>アドレス管理</a:t>
                      </a:r>
                      <a:endParaRPr kumimoji="1" lang="ja-JP" altLang="en-US" sz="1300" dirty="0"/>
                    </a:p>
                  </a:txBody>
                  <a:tcPr marL="121920" marR="121920" marT="60960" marB="60960"/>
                </a:tc>
                <a:tc>
                  <a:txBody>
                    <a:bodyPr/>
                    <a:lstStyle/>
                    <a:p>
                      <a:r>
                        <a:rPr kumimoji="1" lang="en-US" altLang="ja-JP" sz="1300" dirty="0" smtClean="0"/>
                        <a:t>IP</a:t>
                      </a:r>
                      <a:r>
                        <a:rPr kumimoji="1" lang="ja-JP" altLang="en-US" sz="1300" dirty="0" smtClean="0"/>
                        <a:t>アドレス、セグメント、など</a:t>
                      </a:r>
                      <a:endParaRPr kumimoji="1" lang="ja-JP" altLang="en-US" sz="1300" dirty="0"/>
                    </a:p>
                  </a:txBody>
                  <a:tcPr marL="121920" marR="121920" marT="60960" marB="60960"/>
                </a:tc>
                <a:extLst>
                  <a:ext uri="{0D108BD9-81ED-4DB2-BD59-A6C34878D82A}">
                    <a16:rowId xmlns:a16="http://schemas.microsoft.com/office/drawing/2014/main" val="10001"/>
                  </a:ext>
                </a:extLst>
              </a:tr>
              <a:tr h="325120">
                <a:tc>
                  <a:txBody>
                    <a:bodyPr/>
                    <a:lstStyle/>
                    <a:p>
                      <a:r>
                        <a:rPr kumimoji="1" lang="ja-JP" altLang="en-US" sz="1300" dirty="0" smtClean="0"/>
                        <a:t>例</a:t>
                      </a:r>
                      <a:r>
                        <a:rPr kumimoji="1" lang="en-US" altLang="ja-JP" sz="1300" dirty="0" smtClean="0"/>
                        <a:t>2) </a:t>
                      </a:r>
                      <a:r>
                        <a:rPr kumimoji="1" lang="ja-JP" altLang="en-US" sz="1300" dirty="0" smtClean="0"/>
                        <a:t>資産管理</a:t>
                      </a:r>
                      <a:endParaRPr kumimoji="1" lang="ja-JP" altLang="en-US" sz="1300" dirty="0"/>
                    </a:p>
                  </a:txBody>
                  <a:tcPr marL="121920" marR="121920" marT="60960" marB="60960"/>
                </a:tc>
                <a:tc>
                  <a:txBody>
                    <a:bodyPr/>
                    <a:lstStyle/>
                    <a:p>
                      <a:r>
                        <a:rPr kumimoji="1" lang="ja-JP" altLang="en-US" sz="1300" dirty="0" smtClean="0"/>
                        <a:t>製造番号、ライセンス、など</a:t>
                      </a:r>
                      <a:endParaRPr kumimoji="1" lang="ja-JP" altLang="en-US" sz="1300" dirty="0"/>
                    </a:p>
                  </a:txBody>
                  <a:tcPr marL="121920" marR="121920" marT="60960" marB="60960"/>
                </a:tc>
                <a:extLst>
                  <a:ext uri="{0D108BD9-81ED-4DB2-BD59-A6C34878D82A}">
                    <a16:rowId xmlns:a16="http://schemas.microsoft.com/office/drawing/2014/main" val="10002"/>
                  </a:ext>
                </a:extLst>
              </a:tr>
              <a:tr h="325120">
                <a:tc>
                  <a:txBody>
                    <a:bodyPr/>
                    <a:lstStyle/>
                    <a:p>
                      <a:r>
                        <a:rPr kumimoji="1" lang="ja-JP" altLang="en-US" sz="1300" dirty="0" smtClean="0"/>
                        <a:t>例</a:t>
                      </a:r>
                      <a:r>
                        <a:rPr kumimoji="1" lang="en-US" altLang="ja-JP" sz="1300" dirty="0" smtClean="0"/>
                        <a:t>3) </a:t>
                      </a:r>
                      <a:r>
                        <a:rPr kumimoji="1" lang="ja-JP" altLang="en-US" sz="1300" dirty="0" smtClean="0"/>
                        <a:t>サーバ構築</a:t>
                      </a:r>
                      <a:endParaRPr kumimoji="1" lang="ja-JP" altLang="en-US" sz="1300" dirty="0"/>
                    </a:p>
                  </a:txBody>
                  <a:tcPr marL="121920" marR="121920" marT="60960" marB="60960"/>
                </a:tc>
                <a:tc>
                  <a:txBody>
                    <a:bodyPr/>
                    <a:lstStyle/>
                    <a:p>
                      <a:r>
                        <a:rPr kumimoji="1" lang="en-US" altLang="ja-JP" sz="1300" dirty="0" smtClean="0"/>
                        <a:t>IP</a:t>
                      </a:r>
                      <a:r>
                        <a:rPr kumimoji="1" lang="ja-JP" altLang="en-US" sz="1300" dirty="0" smtClean="0"/>
                        <a:t>アドレス、ホスト名、など</a:t>
                      </a:r>
                      <a:endParaRPr kumimoji="1" lang="ja-JP" altLang="en-US" sz="1300" dirty="0"/>
                    </a:p>
                  </a:txBody>
                  <a:tcPr marL="121920" marR="121920" marT="60960" marB="60960"/>
                </a:tc>
                <a:extLst>
                  <a:ext uri="{0D108BD9-81ED-4DB2-BD59-A6C34878D82A}">
                    <a16:rowId xmlns:a16="http://schemas.microsoft.com/office/drawing/2014/main" val="10003"/>
                  </a:ext>
                </a:extLst>
              </a:tr>
              <a:tr h="325120">
                <a:tc>
                  <a:txBody>
                    <a:bodyPr/>
                    <a:lstStyle/>
                    <a:p>
                      <a:r>
                        <a:rPr kumimoji="1" lang="ja-JP" altLang="en-US" sz="1300" dirty="0" smtClean="0"/>
                        <a:t>例</a:t>
                      </a:r>
                      <a:r>
                        <a:rPr kumimoji="1" lang="en-US" altLang="ja-JP" sz="1300" dirty="0" smtClean="0"/>
                        <a:t>4) NW</a:t>
                      </a:r>
                      <a:r>
                        <a:rPr kumimoji="1" lang="ja-JP" altLang="en-US" sz="1300" dirty="0" smtClean="0"/>
                        <a:t>機器構築</a:t>
                      </a:r>
                      <a:endParaRPr kumimoji="1" lang="ja-JP" altLang="en-US" sz="1300" dirty="0"/>
                    </a:p>
                  </a:txBody>
                  <a:tcPr marL="121920" marR="121920" marT="60960" marB="60960"/>
                </a:tc>
                <a:tc>
                  <a:txBody>
                    <a:bodyPr/>
                    <a:lstStyle/>
                    <a:p>
                      <a:r>
                        <a:rPr kumimoji="1" lang="ja-JP" altLang="en-US" sz="1300" dirty="0" smtClean="0"/>
                        <a:t>インタフェース数、</a:t>
                      </a:r>
                      <a:r>
                        <a:rPr kumimoji="1" lang="en-US" altLang="ja-JP" sz="1300" dirty="0" smtClean="0"/>
                        <a:t>VLAN</a:t>
                      </a:r>
                      <a:r>
                        <a:rPr kumimoji="1" lang="ja-JP" altLang="en-US" sz="1300" dirty="0" err="1" smtClean="0"/>
                        <a:t>、</a:t>
                      </a:r>
                      <a:r>
                        <a:rPr kumimoji="1" lang="ja-JP" altLang="en-US" sz="1300" dirty="0" smtClean="0"/>
                        <a:t>など</a:t>
                      </a:r>
                      <a:endParaRPr kumimoji="1" lang="ja-JP" altLang="en-US" sz="1300" dirty="0"/>
                    </a:p>
                  </a:txBody>
                  <a:tcPr marL="121920" marR="121920" marT="60960" marB="60960"/>
                </a:tc>
                <a:extLst>
                  <a:ext uri="{0D108BD9-81ED-4DB2-BD59-A6C34878D82A}">
                    <a16:rowId xmlns:a16="http://schemas.microsoft.com/office/drawing/2014/main" val="10004"/>
                  </a:ext>
                </a:extLst>
              </a:tr>
              <a:tr h="325120">
                <a:tc>
                  <a:txBody>
                    <a:bodyPr/>
                    <a:lstStyle/>
                    <a:p>
                      <a:r>
                        <a:rPr kumimoji="1" lang="ja-JP" altLang="en-US" sz="1300" dirty="0" smtClean="0"/>
                        <a:t>例</a:t>
                      </a:r>
                      <a:r>
                        <a:rPr kumimoji="1" lang="en-US" altLang="ja-JP" sz="1300" dirty="0" smtClean="0"/>
                        <a:t>5) VM</a:t>
                      </a:r>
                      <a:r>
                        <a:rPr kumimoji="1" lang="ja-JP" altLang="en-US" sz="1300" dirty="0" smtClean="0"/>
                        <a:t>払い出し</a:t>
                      </a:r>
                      <a:endParaRPr kumimoji="1" lang="ja-JP" altLang="en-US" sz="1300" dirty="0"/>
                    </a:p>
                  </a:txBody>
                  <a:tcPr marL="121920" marR="121920" marT="60960" marB="60960"/>
                </a:tc>
                <a:tc>
                  <a:txBody>
                    <a:bodyPr/>
                    <a:lstStyle/>
                    <a:p>
                      <a:r>
                        <a:rPr kumimoji="1" lang="ja-JP" altLang="en-US" sz="1300" dirty="0" smtClean="0"/>
                        <a:t>ハイパバイザ、</a:t>
                      </a:r>
                      <a:r>
                        <a:rPr kumimoji="1" lang="en-US" altLang="ja-JP" sz="1300" dirty="0" smtClean="0"/>
                        <a:t>VM</a:t>
                      </a:r>
                      <a:r>
                        <a:rPr kumimoji="1" lang="ja-JP" altLang="en-US" sz="1300" dirty="0" smtClean="0"/>
                        <a:t>名、など</a:t>
                      </a:r>
                      <a:endParaRPr kumimoji="1" lang="ja-JP" altLang="en-US" sz="1300" dirty="0"/>
                    </a:p>
                  </a:txBody>
                  <a:tcPr marL="121920" marR="121920" marT="60960" marB="60960"/>
                </a:tc>
                <a:extLst>
                  <a:ext uri="{0D108BD9-81ED-4DB2-BD59-A6C34878D82A}">
                    <a16:rowId xmlns:a16="http://schemas.microsoft.com/office/drawing/2014/main" val="10005"/>
                  </a:ext>
                </a:extLst>
              </a:tr>
              <a:tr h="325120">
                <a:tc>
                  <a:txBody>
                    <a:bodyPr/>
                    <a:lstStyle/>
                    <a:p>
                      <a:r>
                        <a:rPr kumimoji="1" lang="ja-JP" altLang="en-US" sz="1300" dirty="0" smtClean="0"/>
                        <a:t>例</a:t>
                      </a:r>
                      <a:r>
                        <a:rPr kumimoji="1" lang="en-US" altLang="ja-JP" sz="1300" dirty="0" smtClean="0"/>
                        <a:t>6) DNS</a:t>
                      </a:r>
                      <a:r>
                        <a:rPr kumimoji="1" lang="ja-JP" altLang="en-US" sz="1300" dirty="0" smtClean="0"/>
                        <a:t>保守</a:t>
                      </a:r>
                      <a:endParaRPr kumimoji="1" lang="ja-JP" altLang="en-US" sz="1300" dirty="0"/>
                    </a:p>
                  </a:txBody>
                  <a:tcPr marL="121920" marR="121920" marT="60960" marB="60960"/>
                </a:tc>
                <a:tc>
                  <a:txBody>
                    <a:bodyPr/>
                    <a:lstStyle/>
                    <a:p>
                      <a:r>
                        <a:rPr kumimoji="1" lang="en-US" altLang="ja-JP" sz="1300" dirty="0" smtClean="0"/>
                        <a:t>DNS</a:t>
                      </a:r>
                      <a:r>
                        <a:rPr kumimoji="1" lang="ja-JP" altLang="en-US" sz="1300" dirty="0" smtClean="0"/>
                        <a:t>サーバ、ドメイン名、など</a:t>
                      </a:r>
                      <a:endParaRPr kumimoji="1" lang="ja-JP" altLang="en-US" sz="1300" dirty="0"/>
                    </a:p>
                  </a:txBody>
                  <a:tcPr marL="121920" marR="121920" marT="60960" marB="60960"/>
                </a:tc>
                <a:extLst>
                  <a:ext uri="{0D108BD9-81ED-4DB2-BD59-A6C34878D82A}">
                    <a16:rowId xmlns:a16="http://schemas.microsoft.com/office/drawing/2014/main" val="10006"/>
                  </a:ext>
                </a:extLst>
              </a:tr>
            </a:tbl>
          </a:graphicData>
        </a:graphic>
      </p:graphicFrame>
      <p:graphicFrame>
        <p:nvGraphicFramePr>
          <p:cNvPr id="15" name="表 14"/>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2" name="角丸四角形 21"/>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23" name="角丸四角形 22"/>
          <p:cNvSpPr/>
          <p:nvPr/>
        </p:nvSpPr>
        <p:spPr bwMode="auto">
          <a:xfrm>
            <a:off x="423879"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34" name="テキスト ボックス 33"/>
          <p:cNvSpPr txBox="1"/>
          <p:nvPr/>
        </p:nvSpPr>
        <p:spPr>
          <a:xfrm>
            <a:off x="7871205" y="4469393"/>
            <a:ext cx="984565" cy="256545"/>
          </a:xfrm>
          <a:prstGeom prst="rect">
            <a:avLst/>
          </a:prstGeom>
          <a:noFill/>
        </p:spPr>
        <p:txBody>
          <a:bodyPr wrap="none" rtlCol="0">
            <a:spAutoFit/>
          </a:bodyPr>
          <a:lstStyle/>
          <a:p>
            <a:r>
              <a:rPr lang="en-US" altLang="ja-JP" sz="1067" b="1" dirty="0">
                <a:solidFill>
                  <a:schemeClr val="accent2">
                    <a:lumMod val="50000"/>
                    <a:lumOff val="50000"/>
                  </a:schemeClr>
                </a:solidFill>
              </a:rPr>
              <a:t>NW</a:t>
            </a:r>
            <a:r>
              <a:rPr lang="ja-JP" altLang="en-US" sz="1067" b="1" dirty="0">
                <a:solidFill>
                  <a:schemeClr val="accent2">
                    <a:lumMod val="50000"/>
                    <a:lumOff val="50000"/>
                  </a:schemeClr>
                </a:solidFill>
              </a:rPr>
              <a:t>機器構築</a:t>
            </a:r>
          </a:p>
        </p:txBody>
      </p:sp>
      <p:sp>
        <p:nvSpPr>
          <p:cNvPr id="65" name="正方形/長方形 64"/>
          <p:cNvSpPr/>
          <p:nvPr/>
        </p:nvSpPr>
        <p:spPr bwMode="auto">
          <a:xfrm>
            <a:off x="8859888" y="4345556"/>
            <a:ext cx="2651760" cy="27027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ネットワーク</a:t>
            </a:r>
          </a:p>
        </p:txBody>
      </p:sp>
      <p:sp>
        <p:nvSpPr>
          <p:cNvPr id="66" name="正方形/長方形 65"/>
          <p:cNvSpPr/>
          <p:nvPr/>
        </p:nvSpPr>
        <p:spPr bwMode="auto">
          <a:xfrm>
            <a:off x="8859888" y="3990507"/>
            <a:ext cx="2651760" cy="27027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物理マシン</a:t>
            </a:r>
          </a:p>
        </p:txBody>
      </p:sp>
      <p:sp>
        <p:nvSpPr>
          <p:cNvPr id="67" name="正方形/長方形 66"/>
          <p:cNvSpPr/>
          <p:nvPr/>
        </p:nvSpPr>
        <p:spPr bwMode="auto">
          <a:xfrm>
            <a:off x="10226408" y="3635457"/>
            <a:ext cx="1285240" cy="27027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ハイパバイザ</a:t>
            </a:r>
          </a:p>
        </p:txBody>
      </p:sp>
      <p:sp>
        <p:nvSpPr>
          <p:cNvPr id="68" name="正方形/長方形 67"/>
          <p:cNvSpPr/>
          <p:nvPr/>
        </p:nvSpPr>
        <p:spPr bwMode="auto">
          <a:xfrm>
            <a:off x="10226408" y="3288745"/>
            <a:ext cx="1285240" cy="27027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仮想マシン</a:t>
            </a:r>
          </a:p>
        </p:txBody>
      </p:sp>
      <p:sp>
        <p:nvSpPr>
          <p:cNvPr id="69" name="正方形/長方形 68"/>
          <p:cNvSpPr/>
          <p:nvPr/>
        </p:nvSpPr>
        <p:spPr bwMode="auto">
          <a:xfrm>
            <a:off x="8859888" y="2578647"/>
            <a:ext cx="2651760" cy="27027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ミドルウェア</a:t>
            </a:r>
          </a:p>
        </p:txBody>
      </p:sp>
      <p:sp>
        <p:nvSpPr>
          <p:cNvPr id="70" name="正方形/長方形 69"/>
          <p:cNvSpPr/>
          <p:nvPr/>
        </p:nvSpPr>
        <p:spPr bwMode="auto">
          <a:xfrm>
            <a:off x="8859888" y="2223597"/>
            <a:ext cx="2651760" cy="27027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アプリケーション</a:t>
            </a:r>
          </a:p>
        </p:txBody>
      </p:sp>
      <p:sp>
        <p:nvSpPr>
          <p:cNvPr id="71" name="フリーフォーム 70"/>
          <p:cNvSpPr/>
          <p:nvPr/>
        </p:nvSpPr>
        <p:spPr bwMode="auto">
          <a:xfrm>
            <a:off x="8859888" y="2933697"/>
            <a:ext cx="2651760" cy="972033"/>
          </a:xfrm>
          <a:custGeom>
            <a:avLst/>
            <a:gdLst>
              <a:gd name="connsiteX0" fmla="*/ 0 w 1988820"/>
              <a:gd name="connsiteY0" fmla="*/ 0 h 729025"/>
              <a:gd name="connsiteX1" fmla="*/ 1988820 w 1988820"/>
              <a:gd name="connsiteY1" fmla="*/ 0 h 729025"/>
              <a:gd name="connsiteX2" fmla="*/ 1988820 w 1988820"/>
              <a:gd name="connsiteY2" fmla="*/ 202704 h 729025"/>
              <a:gd name="connsiteX3" fmla="*/ 963930 w 1988820"/>
              <a:gd name="connsiteY3" fmla="*/ 202704 h 729025"/>
              <a:gd name="connsiteX4" fmla="*/ 963930 w 1988820"/>
              <a:gd name="connsiteY4" fmla="*/ 729025 h 729025"/>
              <a:gd name="connsiteX5" fmla="*/ 0 w 1988820"/>
              <a:gd name="connsiteY5" fmla="*/ 729025 h 729025"/>
              <a:gd name="connsiteX6" fmla="*/ 0 w 1988820"/>
              <a:gd name="connsiteY6" fmla="*/ 202704 h 729025"/>
              <a:gd name="connsiteX7" fmla="*/ 0 w 1988820"/>
              <a:gd name="connsiteY7" fmla="*/ 142878 h 72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820" h="729025">
                <a:moveTo>
                  <a:pt x="0" y="0"/>
                </a:moveTo>
                <a:lnTo>
                  <a:pt x="1988820" y="0"/>
                </a:lnTo>
                <a:lnTo>
                  <a:pt x="1988820" y="202704"/>
                </a:lnTo>
                <a:lnTo>
                  <a:pt x="963930" y="202704"/>
                </a:lnTo>
                <a:lnTo>
                  <a:pt x="963930" y="729025"/>
                </a:lnTo>
                <a:lnTo>
                  <a:pt x="0" y="729025"/>
                </a:lnTo>
                <a:lnTo>
                  <a:pt x="0" y="202704"/>
                </a:lnTo>
                <a:lnTo>
                  <a:pt x="0" y="142878"/>
                </a:lnTo>
                <a:close/>
              </a:path>
            </a:pathLst>
          </a:cu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altLang="ja-JP" sz="1333" b="1" dirty="0">
                <a:latin typeface="+mj-ea"/>
                <a:ea typeface="+mj-ea"/>
              </a:rPr>
              <a:t>OS</a:t>
            </a:r>
            <a:endParaRPr lang="ja-JP" altLang="en-US" sz="1333" b="1" dirty="0">
              <a:latin typeface="+mj-ea"/>
              <a:ea typeface="+mj-ea"/>
            </a:endParaRPr>
          </a:p>
        </p:txBody>
      </p:sp>
      <p:sp>
        <p:nvSpPr>
          <p:cNvPr id="72" name="楕円 71"/>
          <p:cNvSpPr/>
          <p:nvPr/>
        </p:nvSpPr>
        <p:spPr bwMode="auto">
          <a:xfrm>
            <a:off x="10109708" y="3156317"/>
            <a:ext cx="1545873" cy="785023"/>
          </a:xfrm>
          <a:prstGeom prst="ellipse">
            <a:avLst/>
          </a:prstGeom>
          <a:noFill/>
          <a:ln w="9525">
            <a:solidFill>
              <a:srgbClr val="00B05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楕円 72"/>
          <p:cNvSpPr/>
          <p:nvPr/>
        </p:nvSpPr>
        <p:spPr bwMode="auto">
          <a:xfrm>
            <a:off x="8650761" y="3711325"/>
            <a:ext cx="3023447" cy="1004484"/>
          </a:xfrm>
          <a:prstGeom prst="ellipse">
            <a:avLst/>
          </a:prstGeom>
          <a:noFill/>
          <a:ln w="9525">
            <a:solidFill>
              <a:schemeClr val="accent5">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4" name="楕円 73"/>
          <p:cNvSpPr/>
          <p:nvPr/>
        </p:nvSpPr>
        <p:spPr bwMode="auto">
          <a:xfrm>
            <a:off x="8674045" y="4248671"/>
            <a:ext cx="3023447" cy="406727"/>
          </a:xfrm>
          <a:prstGeom prst="ellipse">
            <a:avLst/>
          </a:prstGeom>
          <a:noFill/>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5" name="テキスト ボックス 74"/>
          <p:cNvSpPr txBox="1"/>
          <p:nvPr/>
        </p:nvSpPr>
        <p:spPr>
          <a:xfrm>
            <a:off x="8091139" y="3525739"/>
            <a:ext cx="1165704" cy="420756"/>
          </a:xfrm>
          <a:prstGeom prst="rect">
            <a:avLst/>
          </a:prstGeom>
          <a:noFill/>
        </p:spPr>
        <p:txBody>
          <a:bodyPr wrap="none" rtlCol="0">
            <a:spAutoFit/>
          </a:bodyPr>
          <a:lstStyle/>
          <a:p>
            <a:r>
              <a:rPr lang="en-US" altLang="ja-JP" sz="1067" b="1" dirty="0">
                <a:solidFill>
                  <a:schemeClr val="accent5">
                    <a:lumMod val="50000"/>
                    <a:lumOff val="50000"/>
                  </a:schemeClr>
                </a:solidFill>
              </a:rPr>
              <a:t>IP</a:t>
            </a:r>
            <a:r>
              <a:rPr lang="ja-JP" altLang="en-US" sz="1067" b="1" dirty="0">
                <a:solidFill>
                  <a:schemeClr val="accent5">
                    <a:lumMod val="50000"/>
                    <a:lumOff val="50000"/>
                  </a:schemeClr>
                </a:solidFill>
              </a:rPr>
              <a:t>アドレス管理</a:t>
            </a:r>
            <a:endParaRPr lang="en-US" altLang="ja-JP" sz="1067" b="1" dirty="0">
              <a:solidFill>
                <a:schemeClr val="accent5">
                  <a:lumMod val="50000"/>
                  <a:lumOff val="50000"/>
                </a:schemeClr>
              </a:solidFill>
            </a:endParaRPr>
          </a:p>
          <a:p>
            <a:r>
              <a:rPr lang="en-US" altLang="ja-JP" sz="1067" b="1" dirty="0">
                <a:solidFill>
                  <a:schemeClr val="accent5">
                    <a:lumMod val="50000"/>
                    <a:lumOff val="50000"/>
                  </a:schemeClr>
                </a:solidFill>
              </a:rPr>
              <a:t>DNS</a:t>
            </a:r>
            <a:r>
              <a:rPr lang="ja-JP" altLang="en-US" sz="1067" b="1" dirty="0">
                <a:solidFill>
                  <a:schemeClr val="accent5">
                    <a:lumMod val="50000"/>
                    <a:lumOff val="50000"/>
                  </a:schemeClr>
                </a:solidFill>
              </a:rPr>
              <a:t>保守</a:t>
            </a:r>
          </a:p>
        </p:txBody>
      </p:sp>
      <p:sp>
        <p:nvSpPr>
          <p:cNvPr id="76" name="楕円 75"/>
          <p:cNvSpPr/>
          <p:nvPr/>
        </p:nvSpPr>
        <p:spPr bwMode="auto">
          <a:xfrm>
            <a:off x="8650760" y="2153609"/>
            <a:ext cx="3046731" cy="1702952"/>
          </a:xfrm>
          <a:prstGeom prst="ellipse">
            <a:avLst/>
          </a:prstGeom>
          <a:noFill/>
          <a:ln w="9525">
            <a:solidFill>
              <a:schemeClr val="tx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7" name="テキスト ボックス 76"/>
          <p:cNvSpPr txBox="1"/>
          <p:nvPr/>
        </p:nvSpPr>
        <p:spPr>
          <a:xfrm>
            <a:off x="7988759" y="2480903"/>
            <a:ext cx="865943" cy="256545"/>
          </a:xfrm>
          <a:prstGeom prst="rect">
            <a:avLst/>
          </a:prstGeom>
          <a:noFill/>
        </p:spPr>
        <p:txBody>
          <a:bodyPr wrap="none" rtlCol="0">
            <a:spAutoFit/>
          </a:bodyPr>
          <a:lstStyle/>
          <a:p>
            <a:r>
              <a:rPr lang="ja-JP" altLang="en-US" sz="1067" b="1" dirty="0">
                <a:solidFill>
                  <a:schemeClr val="tx2">
                    <a:lumMod val="75000"/>
                    <a:lumOff val="25000"/>
                  </a:schemeClr>
                </a:solidFill>
              </a:rPr>
              <a:t>サーバ構築</a:t>
            </a:r>
          </a:p>
        </p:txBody>
      </p:sp>
      <p:sp>
        <p:nvSpPr>
          <p:cNvPr id="78" name="楕円 77"/>
          <p:cNvSpPr/>
          <p:nvPr/>
        </p:nvSpPr>
        <p:spPr bwMode="auto">
          <a:xfrm>
            <a:off x="9531801" y="2153610"/>
            <a:ext cx="1155817" cy="2603041"/>
          </a:xfrm>
          <a:prstGeom prst="ellipse">
            <a:avLst/>
          </a:prstGeom>
          <a:noFill/>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9" name="テキスト ボックス 78"/>
          <p:cNvSpPr txBox="1"/>
          <p:nvPr/>
        </p:nvSpPr>
        <p:spPr>
          <a:xfrm>
            <a:off x="10109709" y="2006654"/>
            <a:ext cx="729687" cy="256545"/>
          </a:xfrm>
          <a:prstGeom prst="rect">
            <a:avLst/>
          </a:prstGeom>
          <a:noFill/>
        </p:spPr>
        <p:txBody>
          <a:bodyPr wrap="none" rtlCol="0">
            <a:spAutoFit/>
          </a:bodyPr>
          <a:lstStyle/>
          <a:p>
            <a:r>
              <a:rPr lang="ja-JP" altLang="en-US" sz="1067" b="1" dirty="0">
                <a:solidFill>
                  <a:schemeClr val="accent6">
                    <a:lumMod val="75000"/>
                    <a:lumOff val="25000"/>
                  </a:schemeClr>
                </a:solidFill>
              </a:rPr>
              <a:t>資産管理</a:t>
            </a:r>
          </a:p>
        </p:txBody>
      </p:sp>
      <p:sp>
        <p:nvSpPr>
          <p:cNvPr id="80" name="テキスト ボックス 79"/>
          <p:cNvSpPr txBox="1"/>
          <p:nvPr/>
        </p:nvSpPr>
        <p:spPr>
          <a:xfrm>
            <a:off x="10595447" y="2963689"/>
            <a:ext cx="952505" cy="256545"/>
          </a:xfrm>
          <a:prstGeom prst="rect">
            <a:avLst/>
          </a:prstGeom>
          <a:noFill/>
        </p:spPr>
        <p:txBody>
          <a:bodyPr wrap="none" rtlCol="0">
            <a:spAutoFit/>
          </a:bodyPr>
          <a:lstStyle/>
          <a:p>
            <a:r>
              <a:rPr lang="en-US" altLang="ja-JP" sz="1067" b="1" dirty="0">
                <a:solidFill>
                  <a:schemeClr val="accent3">
                    <a:lumMod val="75000"/>
                    <a:lumOff val="25000"/>
                  </a:schemeClr>
                </a:solidFill>
              </a:rPr>
              <a:t>VM</a:t>
            </a:r>
            <a:r>
              <a:rPr lang="ja-JP" altLang="en-US" sz="1067" b="1" dirty="0">
                <a:solidFill>
                  <a:schemeClr val="accent3">
                    <a:lumMod val="75000"/>
                    <a:lumOff val="25000"/>
                  </a:schemeClr>
                </a:solidFill>
              </a:rPr>
              <a:t>払い出し</a:t>
            </a:r>
          </a:p>
        </p:txBody>
      </p:sp>
      <p:sp>
        <p:nvSpPr>
          <p:cNvPr id="33" name="正方形/長方形 32"/>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目的を明確にして、一元管理の範囲を決める</a:t>
            </a:r>
            <a:endParaRPr lang="ja-JP" altLang="en-US" sz="2400" b="1" dirty="0">
              <a:latin typeface="+mj-ea"/>
              <a:ea typeface="+mj-ea"/>
            </a:endParaRPr>
          </a:p>
        </p:txBody>
      </p:sp>
      <p:sp>
        <p:nvSpPr>
          <p:cNvPr id="35" name="角丸四角形 3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21536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graphicFrame>
        <p:nvGraphicFramePr>
          <p:cNvPr id="3" name="表 2"/>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65799689"/>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 name="角丸四角形 9"/>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多くのプロジェクトでは、設計情報は</a:t>
            </a:r>
            <a:r>
              <a:rPr lang="en-US" altLang="ja-JP" sz="1867" b="1" dirty="0">
                <a:latin typeface="+mj-ea"/>
                <a:ea typeface="+mj-ea"/>
              </a:rPr>
              <a:t>Excel</a:t>
            </a:r>
            <a:r>
              <a:rPr lang="ja-JP" altLang="en-US" sz="1867" b="1" dirty="0">
                <a:latin typeface="+mj-ea"/>
                <a:ea typeface="+mj-ea"/>
              </a:rPr>
              <a:t>や</a:t>
            </a:r>
            <a:r>
              <a:rPr lang="en-US" altLang="ja-JP" sz="1867" b="1" dirty="0">
                <a:latin typeface="+mj-ea"/>
                <a:ea typeface="+mj-ea"/>
              </a:rPr>
              <a:t>Word</a:t>
            </a:r>
            <a:r>
              <a:rPr lang="ja-JP" altLang="en-US" sz="1867" b="1" dirty="0">
                <a:latin typeface="+mj-ea"/>
                <a:ea typeface="+mj-ea"/>
              </a:rPr>
              <a:t>の形式で管理していますので、それらファイルを収集してください。もし、設計情報を</a:t>
            </a:r>
            <a:r>
              <a:rPr lang="en-US" altLang="ja-JP" sz="1867" b="1" dirty="0">
                <a:latin typeface="+mj-ea"/>
                <a:ea typeface="+mj-ea"/>
              </a:rPr>
              <a:t>DB</a:t>
            </a:r>
            <a:r>
              <a:rPr lang="ja-JP" altLang="en-US" sz="1867" b="1" dirty="0">
                <a:latin typeface="+mj-ea"/>
                <a:ea typeface="+mj-ea"/>
              </a:rPr>
              <a:t>等に格納している場合は、</a:t>
            </a:r>
            <a:r>
              <a:rPr lang="en-US" altLang="ja-JP" sz="1867" b="1" dirty="0">
                <a:latin typeface="+mj-ea"/>
                <a:ea typeface="+mj-ea"/>
              </a:rPr>
              <a:t>CSV</a:t>
            </a:r>
            <a:r>
              <a:rPr lang="ja-JP" altLang="en-US" sz="1867" b="1" dirty="0">
                <a:latin typeface="+mj-ea"/>
                <a:ea typeface="+mj-ea"/>
              </a:rPr>
              <a:t>形式でのダンプや、</a:t>
            </a:r>
            <a:r>
              <a:rPr lang="en-US" altLang="ja-JP" sz="1867" b="1" dirty="0">
                <a:latin typeface="+mj-ea"/>
                <a:ea typeface="+mj-ea"/>
              </a:rPr>
              <a:t>DB</a:t>
            </a:r>
            <a:r>
              <a:rPr lang="ja-JP" altLang="en-US" sz="1867" b="1" dirty="0">
                <a:latin typeface="+mj-ea"/>
                <a:ea typeface="+mj-ea"/>
              </a:rPr>
              <a:t>と</a:t>
            </a:r>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の直接の連携を検討する必要があります。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プロジェクトによっては設計情報の帳票がなく、運用中の実機</a:t>
            </a:r>
            <a:r>
              <a:rPr lang="en-US" altLang="ja-JP" sz="1867" b="1" dirty="0">
                <a:latin typeface="+mj-ea"/>
                <a:ea typeface="+mj-ea"/>
              </a:rPr>
              <a:t>(</a:t>
            </a:r>
            <a:r>
              <a:rPr lang="ja-JP" altLang="en-US" sz="1867" b="1" dirty="0">
                <a:latin typeface="+mj-ea"/>
                <a:ea typeface="+mj-ea"/>
              </a:rPr>
              <a:t>サーバマシンなど</a:t>
            </a:r>
            <a:r>
              <a:rPr lang="en-US" altLang="ja-JP" sz="1867" b="1" dirty="0">
                <a:latin typeface="+mj-ea"/>
                <a:ea typeface="+mj-ea"/>
              </a:rPr>
              <a:t>)</a:t>
            </a:r>
            <a:r>
              <a:rPr lang="ja-JP" altLang="en-US" sz="1867" b="1" dirty="0">
                <a:latin typeface="+mj-ea"/>
                <a:ea typeface="+mj-ea"/>
              </a:rPr>
              <a:t>から直接収集する必要があります。この場合、</a:t>
            </a:r>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と</a:t>
            </a:r>
            <a:r>
              <a:rPr lang="en-US" altLang="ja-JP" sz="1867" b="1" dirty="0" err="1">
                <a:latin typeface="+mj-ea"/>
                <a:ea typeface="+mj-ea"/>
              </a:rPr>
              <a:t>Ansible</a:t>
            </a:r>
            <a:r>
              <a:rPr lang="ja-JP" altLang="en-US" sz="1867" b="1" dirty="0">
                <a:latin typeface="+mj-ea"/>
                <a:ea typeface="+mj-ea"/>
              </a:rPr>
              <a:t>を活用することで、比較的簡単に実機から情報収集することができます。</a:t>
            </a:r>
          </a:p>
          <a:p>
            <a:endParaRPr lang="en-US" altLang="ja-JP" sz="1867" b="1" dirty="0">
              <a:solidFill>
                <a:schemeClr val="tx1"/>
              </a:solidFill>
              <a:latin typeface="+mj-ea"/>
            </a:endParaRPr>
          </a:p>
        </p:txBody>
      </p:sp>
      <p:sp>
        <p:nvSpPr>
          <p:cNvPr id="17" name="テキスト ボックス 16"/>
          <p:cNvSpPr txBox="1"/>
          <p:nvPr/>
        </p:nvSpPr>
        <p:spPr>
          <a:xfrm>
            <a:off x="6437562" y="4108118"/>
            <a:ext cx="1556836" cy="297454"/>
          </a:xfrm>
          <a:prstGeom prst="rect">
            <a:avLst/>
          </a:prstGeom>
          <a:noFill/>
        </p:spPr>
        <p:txBody>
          <a:bodyPr wrap="none" rtlCol="0">
            <a:spAutoFit/>
          </a:bodyPr>
          <a:lstStyle/>
          <a:p>
            <a:r>
              <a:rPr lang="ja-JP" altLang="en-US" sz="1333" b="1" dirty="0"/>
              <a:t>各チームの代表者</a:t>
            </a:r>
          </a:p>
        </p:txBody>
      </p:sp>
      <p:sp>
        <p:nvSpPr>
          <p:cNvPr id="25" name="テキスト ボックス 24"/>
          <p:cNvSpPr txBox="1"/>
          <p:nvPr/>
        </p:nvSpPr>
        <p:spPr>
          <a:xfrm>
            <a:off x="4595898" y="3631736"/>
            <a:ext cx="656077" cy="297454"/>
          </a:xfrm>
          <a:prstGeom prst="rect">
            <a:avLst/>
          </a:prstGeom>
          <a:noFill/>
        </p:spPr>
        <p:txBody>
          <a:bodyPr wrap="none" rtlCol="0">
            <a:spAutoFit/>
          </a:bodyPr>
          <a:lstStyle/>
          <a:p>
            <a:r>
              <a:rPr lang="en-US" altLang="ja-JP" sz="1333" b="1" dirty="0"/>
              <a:t>Excel</a:t>
            </a:r>
            <a:endParaRPr lang="ja-JP" altLang="en-US" sz="1333" b="1" dirty="0"/>
          </a:p>
        </p:txBody>
      </p:sp>
      <p:sp>
        <p:nvSpPr>
          <p:cNvPr id="26" name="テキスト ボックス 25"/>
          <p:cNvSpPr txBox="1"/>
          <p:nvPr/>
        </p:nvSpPr>
        <p:spPr>
          <a:xfrm>
            <a:off x="4589486" y="4589914"/>
            <a:ext cx="660565" cy="297454"/>
          </a:xfrm>
          <a:prstGeom prst="rect">
            <a:avLst/>
          </a:prstGeom>
          <a:noFill/>
        </p:spPr>
        <p:txBody>
          <a:bodyPr wrap="none" rtlCol="0">
            <a:spAutoFit/>
          </a:bodyPr>
          <a:lstStyle/>
          <a:p>
            <a:r>
              <a:rPr lang="en-US" altLang="ja-JP" sz="1333" b="1" dirty="0"/>
              <a:t>Word</a:t>
            </a:r>
            <a:endParaRPr lang="ja-JP" altLang="en-US" sz="1333" b="1" dirty="0"/>
          </a:p>
        </p:txBody>
      </p:sp>
      <p:grpSp>
        <p:nvGrpSpPr>
          <p:cNvPr id="36" name="グループ化 35"/>
          <p:cNvGrpSpPr>
            <a:grpSpLocks noChangeAspect="1"/>
          </p:cNvGrpSpPr>
          <p:nvPr/>
        </p:nvGrpSpPr>
        <p:grpSpPr bwMode="gray">
          <a:xfrm>
            <a:off x="9736621" y="3235008"/>
            <a:ext cx="852137" cy="256185"/>
            <a:chOff x="7327869" y="1435609"/>
            <a:chExt cx="1003300" cy="301625"/>
          </a:xfrm>
        </p:grpSpPr>
        <p:sp>
          <p:nvSpPr>
            <p:cNvPr id="37"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8" name="フリーフォーム 37"/>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39" name="グループ化 38"/>
          <p:cNvGrpSpPr>
            <a:grpSpLocks noChangeAspect="1"/>
          </p:cNvGrpSpPr>
          <p:nvPr/>
        </p:nvGrpSpPr>
        <p:grpSpPr bwMode="gray">
          <a:xfrm>
            <a:off x="9736621" y="4228550"/>
            <a:ext cx="852137" cy="256185"/>
            <a:chOff x="7327869" y="1435609"/>
            <a:chExt cx="1003300" cy="301625"/>
          </a:xfrm>
        </p:grpSpPr>
        <p:sp>
          <p:nvSpPr>
            <p:cNvPr id="4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41" name="フリーフォーム 4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42" name="テキスト ボックス 41"/>
          <p:cNvSpPr txBox="1"/>
          <p:nvPr/>
        </p:nvSpPr>
        <p:spPr>
          <a:xfrm>
            <a:off x="9693741" y="3489836"/>
            <a:ext cx="958917" cy="297454"/>
          </a:xfrm>
          <a:prstGeom prst="rect">
            <a:avLst/>
          </a:prstGeom>
          <a:noFill/>
        </p:spPr>
        <p:txBody>
          <a:bodyPr wrap="none" rtlCol="0">
            <a:spAutoFit/>
          </a:bodyPr>
          <a:lstStyle/>
          <a:p>
            <a:r>
              <a:rPr lang="en-US" altLang="ja-JP" sz="1333" b="1" dirty="0"/>
              <a:t>DB</a:t>
            </a:r>
            <a:r>
              <a:rPr lang="ja-JP" altLang="en-US" sz="1333" b="1" dirty="0"/>
              <a:t>サーバ</a:t>
            </a:r>
          </a:p>
        </p:txBody>
      </p:sp>
      <p:sp>
        <p:nvSpPr>
          <p:cNvPr id="43" name="テキスト ボックス 42"/>
          <p:cNvSpPr txBox="1"/>
          <p:nvPr/>
        </p:nvSpPr>
        <p:spPr>
          <a:xfrm>
            <a:off x="9567636" y="4456772"/>
            <a:ext cx="1213794" cy="297454"/>
          </a:xfrm>
          <a:prstGeom prst="rect">
            <a:avLst/>
          </a:prstGeom>
          <a:noFill/>
        </p:spPr>
        <p:txBody>
          <a:bodyPr wrap="none" rtlCol="0">
            <a:spAutoFit/>
          </a:bodyPr>
          <a:lstStyle/>
          <a:p>
            <a:r>
              <a:rPr lang="ja-JP" altLang="en-US" sz="1333" b="1" dirty="0"/>
              <a:t>運用中の実機</a:t>
            </a:r>
          </a:p>
        </p:txBody>
      </p:sp>
      <p:cxnSp>
        <p:nvCxnSpPr>
          <p:cNvPr id="44" name="直線矢印コネクタ 43"/>
          <p:cNvCxnSpPr>
            <a:stCxn id="13" idx="3"/>
          </p:cNvCxnSpPr>
          <p:nvPr/>
        </p:nvCxnSpPr>
        <p:spPr bwMode="auto">
          <a:xfrm>
            <a:off x="5280305" y="3383076"/>
            <a:ext cx="1506951" cy="34504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3" idx="3"/>
          </p:cNvCxnSpPr>
          <p:nvPr/>
        </p:nvCxnSpPr>
        <p:spPr bwMode="auto">
          <a:xfrm flipV="1">
            <a:off x="5280305" y="3974016"/>
            <a:ext cx="1506951" cy="38384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7706202" y="3426867"/>
            <a:ext cx="1815487" cy="3252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flipH="1" flipV="1">
            <a:off x="7749081" y="3948994"/>
            <a:ext cx="1738440" cy="45278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テキスト ボックス 54"/>
          <p:cNvSpPr txBox="1"/>
          <p:nvPr/>
        </p:nvSpPr>
        <p:spPr>
          <a:xfrm>
            <a:off x="7961686" y="3127462"/>
            <a:ext cx="1055545" cy="502573"/>
          </a:xfrm>
          <a:prstGeom prst="rect">
            <a:avLst/>
          </a:prstGeom>
          <a:noFill/>
        </p:spPr>
        <p:txBody>
          <a:bodyPr wrap="none" rtlCol="0">
            <a:spAutoFit/>
          </a:bodyPr>
          <a:lstStyle/>
          <a:p>
            <a:r>
              <a:rPr lang="ja-JP" altLang="en-US" sz="1333" b="1" dirty="0"/>
              <a:t>・</a:t>
            </a:r>
            <a:r>
              <a:rPr lang="en-US" altLang="ja-JP" sz="1333" b="1" dirty="0"/>
              <a:t>CSV</a:t>
            </a:r>
            <a:r>
              <a:rPr lang="ja-JP" altLang="en-US" sz="1333" b="1" dirty="0"/>
              <a:t>出力</a:t>
            </a:r>
            <a:endParaRPr lang="en-US" altLang="ja-JP" sz="1333" b="1" dirty="0"/>
          </a:p>
          <a:p>
            <a:r>
              <a:rPr lang="ja-JP" altLang="en-US" sz="1333" b="1" dirty="0"/>
              <a:t>・</a:t>
            </a:r>
            <a:r>
              <a:rPr lang="en-US" altLang="ja-JP" sz="1333" b="1" dirty="0"/>
              <a:t>ITA</a:t>
            </a:r>
            <a:r>
              <a:rPr lang="ja-JP" altLang="en-US" sz="1333" b="1" dirty="0"/>
              <a:t>連携</a:t>
            </a:r>
          </a:p>
        </p:txBody>
      </p:sp>
      <p:sp>
        <p:nvSpPr>
          <p:cNvPr id="58" name="テキスト ボックス 57"/>
          <p:cNvSpPr txBox="1"/>
          <p:nvPr/>
        </p:nvSpPr>
        <p:spPr>
          <a:xfrm>
            <a:off x="7908636" y="4124021"/>
            <a:ext cx="1728358" cy="502573"/>
          </a:xfrm>
          <a:prstGeom prst="rect">
            <a:avLst/>
          </a:prstGeom>
          <a:noFill/>
        </p:spPr>
        <p:txBody>
          <a:bodyPr wrap="none" rtlCol="0">
            <a:spAutoFit/>
          </a:bodyPr>
          <a:lstStyle/>
          <a:p>
            <a:r>
              <a:rPr lang="ja-JP" altLang="en-US" sz="1333" b="1" dirty="0"/>
              <a:t>・ログインして収集</a:t>
            </a:r>
            <a:endParaRPr lang="en-US" altLang="ja-JP" sz="1333" b="1" dirty="0"/>
          </a:p>
          <a:p>
            <a:r>
              <a:rPr lang="ja-JP" altLang="en-US" sz="1333" b="1" dirty="0"/>
              <a:t>・</a:t>
            </a:r>
            <a:r>
              <a:rPr lang="en-US" altLang="ja-JP" sz="1333" b="1" dirty="0"/>
              <a:t>ITA + </a:t>
            </a:r>
            <a:r>
              <a:rPr lang="en-US" altLang="ja-JP" sz="1333" b="1" dirty="0" err="1"/>
              <a:t>Ansible</a:t>
            </a:r>
            <a:endParaRPr lang="ja-JP" altLang="en-US" sz="1333" b="1" dirty="0"/>
          </a:p>
        </p:txBody>
      </p:sp>
      <p:grpSp>
        <p:nvGrpSpPr>
          <p:cNvPr id="45" name="グループ化 44"/>
          <p:cNvGrpSpPr/>
          <p:nvPr/>
        </p:nvGrpSpPr>
        <p:grpSpPr>
          <a:xfrm>
            <a:off x="4189791" y="2909861"/>
            <a:ext cx="609600" cy="649016"/>
            <a:chOff x="531334" y="767018"/>
            <a:chExt cx="457200" cy="486762"/>
          </a:xfrm>
        </p:grpSpPr>
        <p:sp>
          <p:nvSpPr>
            <p:cNvPr id="47" name="正方形/長方形 4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8" name="グループ化 47"/>
            <p:cNvGrpSpPr>
              <a:grpSpLocks noChangeAspect="1"/>
            </p:cNvGrpSpPr>
            <p:nvPr/>
          </p:nvGrpSpPr>
          <p:grpSpPr bwMode="gray">
            <a:xfrm>
              <a:off x="562146" y="1031158"/>
              <a:ext cx="175160" cy="195072"/>
              <a:chOff x="863600" y="1071564"/>
              <a:chExt cx="823913" cy="917576"/>
            </a:xfrm>
          </p:grpSpPr>
          <p:sp>
            <p:nvSpPr>
              <p:cNvPr id="68" name="フリーフォーム 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1027024"/>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793687"/>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3" name="グループ化 52"/>
            <p:cNvGrpSpPr>
              <a:grpSpLocks noChangeAspect="1"/>
            </p:cNvGrpSpPr>
            <p:nvPr/>
          </p:nvGrpSpPr>
          <p:grpSpPr bwMode="gray">
            <a:xfrm>
              <a:off x="769750" y="793687"/>
              <a:ext cx="175160" cy="195072"/>
              <a:chOff x="863600" y="1071564"/>
              <a:chExt cx="823913" cy="917576"/>
            </a:xfrm>
          </p:grpSpPr>
          <p:sp>
            <p:nvSpPr>
              <p:cNvPr id="54" name="フリーフォーム 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70" name="グループ化 69"/>
          <p:cNvGrpSpPr/>
          <p:nvPr/>
        </p:nvGrpSpPr>
        <p:grpSpPr>
          <a:xfrm>
            <a:off x="4189791" y="3920200"/>
            <a:ext cx="609600" cy="649016"/>
            <a:chOff x="531334" y="1943055"/>
            <a:chExt cx="457200" cy="486762"/>
          </a:xfrm>
        </p:grpSpPr>
        <p:sp>
          <p:nvSpPr>
            <p:cNvPr id="71" name="正方形/長方形 7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2" name="グループ化 71"/>
            <p:cNvGrpSpPr>
              <a:grpSpLocks noChangeAspect="1"/>
            </p:cNvGrpSpPr>
            <p:nvPr/>
          </p:nvGrpSpPr>
          <p:grpSpPr bwMode="gray">
            <a:xfrm>
              <a:off x="562146" y="2207195"/>
              <a:ext cx="175160" cy="195072"/>
              <a:chOff x="863600" y="1071564"/>
              <a:chExt cx="823913" cy="917576"/>
            </a:xfrm>
          </p:grpSpPr>
          <p:sp>
            <p:nvSpPr>
              <p:cNvPr id="82" name="フリーフォーム 8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3" name="グループ化 72"/>
            <p:cNvGrpSpPr>
              <a:grpSpLocks noChangeAspect="1"/>
            </p:cNvGrpSpPr>
            <p:nvPr/>
          </p:nvGrpSpPr>
          <p:grpSpPr bwMode="gray">
            <a:xfrm>
              <a:off x="770594" y="2203061"/>
              <a:ext cx="175160" cy="195072"/>
              <a:chOff x="863600" y="1071564"/>
              <a:chExt cx="823913" cy="917576"/>
            </a:xfrm>
          </p:grpSpPr>
          <p:sp>
            <p:nvSpPr>
              <p:cNvPr id="80" name="フリーフォーム 7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4" name="グループ化 73"/>
            <p:cNvGrpSpPr>
              <a:grpSpLocks noChangeAspect="1"/>
            </p:cNvGrpSpPr>
            <p:nvPr/>
          </p:nvGrpSpPr>
          <p:grpSpPr bwMode="gray">
            <a:xfrm>
              <a:off x="562146" y="1969724"/>
              <a:ext cx="175160" cy="195072"/>
              <a:chOff x="863600" y="1071564"/>
              <a:chExt cx="823913" cy="917576"/>
            </a:xfrm>
          </p:grpSpPr>
          <p:sp>
            <p:nvSpPr>
              <p:cNvPr id="78" name="フリーフォーム 7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1969724"/>
              <a:ext cx="175160" cy="195072"/>
              <a:chOff x="863600" y="1071564"/>
              <a:chExt cx="823913" cy="917576"/>
            </a:xfrm>
          </p:grpSpPr>
          <p:sp>
            <p:nvSpPr>
              <p:cNvPr id="76" name="フリーフォーム 7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4" name="グループ化 83"/>
          <p:cNvGrpSpPr/>
          <p:nvPr/>
        </p:nvGrpSpPr>
        <p:grpSpPr>
          <a:xfrm>
            <a:off x="6939820" y="3440721"/>
            <a:ext cx="609600" cy="649016"/>
            <a:chOff x="530490" y="3113413"/>
            <a:chExt cx="457200" cy="486762"/>
          </a:xfrm>
        </p:grpSpPr>
        <p:sp>
          <p:nvSpPr>
            <p:cNvPr id="85" name="正方形/長方形 84"/>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6" name="グループ化 85"/>
            <p:cNvGrpSpPr>
              <a:grpSpLocks noChangeAspect="1"/>
            </p:cNvGrpSpPr>
            <p:nvPr/>
          </p:nvGrpSpPr>
          <p:grpSpPr bwMode="gray">
            <a:xfrm>
              <a:off x="561302" y="3377553"/>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769750" y="3373419"/>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561302" y="3140082"/>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68906" y="3140082"/>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064" y="4032736"/>
            <a:ext cx="650240" cy="65024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64" y="3057956"/>
            <a:ext cx="650240" cy="650240"/>
          </a:xfrm>
          <a:prstGeom prst="rect">
            <a:avLst/>
          </a:prstGeom>
        </p:spPr>
      </p:pic>
      <p:sp>
        <p:nvSpPr>
          <p:cNvPr id="98" name="下矢印 9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 name="角丸四角形 4"/>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6" name="角丸四角形 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99" name="角丸四角形 98"/>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00" name="正方形/長方形 9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既存の</a:t>
            </a:r>
            <a:r>
              <a:rPr lang="ja-JP" altLang="en-US" sz="2400" b="1" dirty="0">
                <a:latin typeface="+mj-ea"/>
              </a:rPr>
              <a:t>設計情報の管理方法は多様である</a:t>
            </a:r>
            <a:endParaRPr lang="ja-JP" altLang="en-US" sz="2400" b="1" dirty="0">
              <a:latin typeface="+mj-ea"/>
              <a:ea typeface="+mj-ea"/>
            </a:endParaRPr>
          </a:p>
        </p:txBody>
      </p:sp>
      <p:sp>
        <p:nvSpPr>
          <p:cNvPr id="101" name="角丸四角形 100"/>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66694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graphicFrame>
        <p:nvGraphicFramePr>
          <p:cNvPr id="12" name="表 11"/>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90057569"/>
                  </a:ext>
                </a:extLst>
              </a:tr>
            </a:tbl>
          </a:graphicData>
        </a:graphic>
      </p:graphicFrame>
      <p:sp>
        <p:nvSpPr>
          <p:cNvPr id="13" name="下矢印 1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正方形/長方形 20"/>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rPr>
              <a:t>ここで、サーバとネットワーク機器の構成管理を実現した事例を紹介します。このプロジェクトでは、サービス停止の影響範囲を容易に特定するために、以下の設計情報を各チームの代表者で共有しました。</a:t>
            </a:r>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r>
              <a:rPr lang="ja-JP" altLang="en-US" sz="1867" b="1" dirty="0">
                <a:solidFill>
                  <a:schemeClr val="tx1"/>
                </a:solidFill>
                <a:latin typeface="+mj-ea"/>
              </a:rPr>
              <a:t>本事例の詳細は、以下の</a:t>
            </a:r>
            <a:r>
              <a:rPr lang="en-US" altLang="ja-JP" sz="1867" b="1" dirty="0">
                <a:solidFill>
                  <a:schemeClr val="tx1"/>
                </a:solidFill>
                <a:latin typeface="+mj-ea"/>
              </a:rPr>
              <a:t>URL</a:t>
            </a:r>
            <a:r>
              <a:rPr lang="ja-JP" altLang="en-US" sz="1867" b="1" dirty="0">
                <a:solidFill>
                  <a:schemeClr val="tx1"/>
                </a:solidFill>
                <a:latin typeface="+mj-ea"/>
              </a:rPr>
              <a:t>で公開しています。</a:t>
            </a:r>
            <a:endParaRPr lang="en-US" altLang="ja-JP" sz="1867" b="1" dirty="0">
              <a:solidFill>
                <a:schemeClr val="tx1"/>
              </a:solidFill>
              <a:latin typeface="+mj-ea"/>
            </a:endParaRPr>
          </a:p>
          <a:p>
            <a:r>
              <a:rPr lang="en-US" altLang="ja-JP" sz="1867" dirty="0">
                <a:hlinkClick r:id="rId3"/>
              </a:rPr>
              <a:t>https://exastro-suite.github.io/it-automation-docs/case_ja.html</a:t>
            </a:r>
            <a:endParaRPr lang="en-US" altLang="ja-JP" sz="1867" b="1" dirty="0">
              <a:solidFill>
                <a:schemeClr val="tx1"/>
              </a:solidFill>
              <a:latin typeface="+mj-ea"/>
            </a:endParaRPr>
          </a:p>
        </p:txBody>
      </p:sp>
      <p:graphicFrame>
        <p:nvGraphicFramePr>
          <p:cNvPr id="5" name="表 4"/>
          <p:cNvGraphicFramePr>
            <a:graphicFrameLocks noGrp="1"/>
          </p:cNvGraphicFramePr>
          <p:nvPr>
            <p:extLst/>
          </p:nvPr>
        </p:nvGraphicFramePr>
        <p:xfrm>
          <a:off x="4756574" y="2475917"/>
          <a:ext cx="5449148" cy="3169920"/>
        </p:xfrm>
        <a:graphic>
          <a:graphicData uri="http://schemas.openxmlformats.org/drawingml/2006/table">
            <a:tbl>
              <a:tblPr firstRow="1" bandRow="1">
                <a:tableStyleId>{5C22544A-7EE6-4342-B048-85BDC9FD1C3A}</a:tableStyleId>
              </a:tblPr>
              <a:tblGrid>
                <a:gridCol w="1681057">
                  <a:extLst>
                    <a:ext uri="{9D8B030D-6E8A-4147-A177-3AD203B41FA5}">
                      <a16:colId xmlns:a16="http://schemas.microsoft.com/office/drawing/2014/main" val="20000"/>
                    </a:ext>
                  </a:extLst>
                </a:gridCol>
                <a:gridCol w="3768091">
                  <a:extLst>
                    <a:ext uri="{9D8B030D-6E8A-4147-A177-3AD203B41FA5}">
                      <a16:colId xmlns:a16="http://schemas.microsoft.com/office/drawing/2014/main" val="20001"/>
                    </a:ext>
                  </a:extLst>
                </a:gridCol>
              </a:tblGrid>
              <a:tr h="325120">
                <a:tc>
                  <a:txBody>
                    <a:bodyPr/>
                    <a:lstStyle/>
                    <a:p>
                      <a:r>
                        <a:rPr kumimoji="1" lang="ja-JP" altLang="en-US" sz="1300" dirty="0" smtClean="0"/>
                        <a:t>チーム</a:t>
                      </a:r>
                      <a:endParaRPr kumimoji="1" lang="ja-JP" altLang="en-US" sz="1300" dirty="0"/>
                    </a:p>
                  </a:txBody>
                  <a:tcPr marL="121920" marR="121920" marT="60960" marB="60960"/>
                </a:tc>
                <a:tc>
                  <a:txBody>
                    <a:bodyPr/>
                    <a:lstStyle/>
                    <a:p>
                      <a:r>
                        <a:rPr kumimoji="1" lang="ja-JP" altLang="en-US" sz="1300" dirty="0" smtClean="0"/>
                        <a:t>収集した設計情報</a:t>
                      </a:r>
                      <a:endParaRPr kumimoji="1" lang="ja-JP" altLang="en-US" sz="1300" dirty="0"/>
                    </a:p>
                  </a:txBody>
                  <a:tcPr marL="121920" marR="121920" marT="60960" marB="60960"/>
                </a:tc>
                <a:extLst>
                  <a:ext uri="{0D108BD9-81ED-4DB2-BD59-A6C34878D82A}">
                    <a16:rowId xmlns:a16="http://schemas.microsoft.com/office/drawing/2014/main" val="10000"/>
                  </a:ext>
                </a:extLst>
              </a:tr>
              <a:tr h="528320">
                <a:tc>
                  <a:txBody>
                    <a:bodyPr/>
                    <a:lstStyle/>
                    <a:p>
                      <a:r>
                        <a:rPr kumimoji="1" lang="ja-JP" altLang="en-US" sz="1300" b="0" dirty="0" smtClean="0"/>
                        <a:t>サーバ</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・サーバ一覧</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・サーバに搭載したソフトウェア一覧</a:t>
                      </a:r>
                    </a:p>
                  </a:txBody>
                  <a:tcPr marL="121920" marR="121920" marT="60960" marB="60960"/>
                </a:tc>
                <a:extLst>
                  <a:ext uri="{0D108BD9-81ED-4DB2-BD59-A6C34878D82A}">
                    <a16:rowId xmlns:a16="http://schemas.microsoft.com/office/drawing/2014/main" val="10001"/>
                  </a:ext>
                </a:extLst>
              </a:tr>
              <a:tr h="731520">
                <a:tc>
                  <a:txBody>
                    <a:bodyPr/>
                    <a:lstStyle/>
                    <a:p>
                      <a:r>
                        <a:rPr kumimoji="1" lang="ja-JP" altLang="en-US" sz="1300" b="0" dirty="0" smtClean="0"/>
                        <a:t>ネットワーク</a:t>
                      </a:r>
                      <a:r>
                        <a:rPr kumimoji="1" lang="en-US" altLang="ja-JP" sz="1300" b="0" dirty="0" smtClean="0"/>
                        <a:t>G</a:t>
                      </a:r>
                      <a:endParaRPr kumimoji="1" lang="ja-JP" altLang="en-US" sz="13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IP</a:t>
                      </a:r>
                      <a:r>
                        <a:rPr kumimoji="1" lang="ja-JP" altLang="en-US" sz="1300" b="0" dirty="0" smtClean="0"/>
                        <a:t>アドレス一覧</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・ネットワーク機器一覧</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・ネットワーク経路一覧</a:t>
                      </a:r>
                    </a:p>
                  </a:txBody>
                  <a:tcPr marL="121920" marR="121920" marT="60960" marB="60960"/>
                </a:tc>
                <a:extLst>
                  <a:ext uri="{0D108BD9-81ED-4DB2-BD59-A6C34878D82A}">
                    <a16:rowId xmlns:a16="http://schemas.microsoft.com/office/drawing/2014/main" val="10002"/>
                  </a:ext>
                </a:extLst>
              </a:tr>
              <a:tr h="528320">
                <a:tc>
                  <a:txBody>
                    <a:bodyPr/>
                    <a:lstStyle/>
                    <a:p>
                      <a:r>
                        <a:rPr kumimoji="1" lang="ja-JP" altLang="en-US" sz="1300" b="0" dirty="0" smtClean="0"/>
                        <a:t>ストレージ</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・パスリスト</a:t>
                      </a:r>
                      <a:endParaRPr kumimoji="1" lang="en-US" altLang="ja-JP" sz="1300" b="0" dirty="0" smtClean="0"/>
                    </a:p>
                    <a:p>
                      <a:r>
                        <a:rPr kumimoji="1" lang="ja-JP" altLang="en-US" sz="1300" b="0" dirty="0" smtClean="0"/>
                        <a:t>・ストレージ搭載ディスク一覧</a:t>
                      </a:r>
                      <a:endParaRPr kumimoji="1" lang="ja-JP" altLang="en-US" sz="1300" b="0" dirty="0"/>
                    </a:p>
                  </a:txBody>
                  <a:tcPr marL="121920" marR="121920" marT="60960" marB="60960"/>
                </a:tc>
                <a:extLst>
                  <a:ext uri="{0D108BD9-81ED-4DB2-BD59-A6C34878D82A}">
                    <a16:rowId xmlns:a16="http://schemas.microsoft.com/office/drawing/2014/main" val="10003"/>
                  </a:ext>
                </a:extLst>
              </a:tr>
              <a:tr h="325120">
                <a:tc>
                  <a:txBody>
                    <a:bodyPr/>
                    <a:lstStyle/>
                    <a:p>
                      <a:r>
                        <a:rPr kumimoji="1" lang="ja-JP" altLang="en-US" sz="1300" b="0" dirty="0" smtClean="0"/>
                        <a:t>運用監視</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・メッセージ一覧</a:t>
                      </a:r>
                      <a:endParaRPr kumimoji="1" lang="ja-JP" altLang="en-US" sz="1300" b="0" dirty="0"/>
                    </a:p>
                  </a:txBody>
                  <a:tcPr marL="121920" marR="121920" marT="60960" marB="60960"/>
                </a:tc>
                <a:extLst>
                  <a:ext uri="{0D108BD9-81ED-4DB2-BD59-A6C34878D82A}">
                    <a16:rowId xmlns:a16="http://schemas.microsoft.com/office/drawing/2014/main" val="10004"/>
                  </a:ext>
                </a:extLst>
              </a:tr>
              <a:tr h="731520">
                <a:tc>
                  <a:txBody>
                    <a:bodyPr/>
                    <a:lstStyle/>
                    <a:p>
                      <a:r>
                        <a:rPr kumimoji="1" lang="ja-JP" altLang="en-US" sz="1300" b="0" dirty="0" smtClean="0"/>
                        <a:t>業務</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・コンポーネント一覧</a:t>
                      </a:r>
                      <a:endParaRPr kumimoji="1" lang="en-US" altLang="ja-JP" sz="1300" b="0" dirty="0" smtClean="0"/>
                    </a:p>
                    <a:p>
                      <a:r>
                        <a:rPr kumimoji="1" lang="ja-JP" altLang="en-US" sz="1300" b="0" dirty="0" smtClean="0"/>
                        <a:t>・サーバコンポーネント一覧</a:t>
                      </a:r>
                      <a:endParaRPr kumimoji="1" lang="en-US" altLang="ja-JP" sz="1300" b="0" dirty="0" smtClean="0"/>
                    </a:p>
                    <a:p>
                      <a:r>
                        <a:rPr kumimoji="1" lang="ja-JP" altLang="en-US" sz="1300" b="0" dirty="0" smtClean="0"/>
                        <a:t>・通信条件一覧</a:t>
                      </a:r>
                      <a:endParaRPr kumimoji="1" lang="ja-JP" altLang="en-US" sz="1300" b="0" dirty="0"/>
                    </a:p>
                  </a:txBody>
                  <a:tcPr marL="121920" marR="121920" marT="60960" marB="60960"/>
                </a:tc>
                <a:extLst>
                  <a:ext uri="{0D108BD9-81ED-4DB2-BD59-A6C34878D82A}">
                    <a16:rowId xmlns:a16="http://schemas.microsoft.com/office/drawing/2014/main" val="10005"/>
                  </a:ext>
                </a:extLst>
              </a:tr>
            </a:tbl>
          </a:graphicData>
        </a:graphic>
      </p:graphicFrame>
      <p:sp>
        <p:nvSpPr>
          <p:cNvPr id="15" name="下矢印 1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角丸四角形 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6" name="角丸四角形 1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8" name="角丸四角形 1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0" name="角丸四角形 19"/>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23" name="角丸四角形 22"/>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4" name="正方形/長方形 2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事例 ～ 実際のプロジェクトで収集した設計情報</a:t>
            </a:r>
            <a:endParaRPr lang="ja-JP" altLang="en-US" sz="2400" b="1" dirty="0">
              <a:latin typeface="+mj-ea"/>
              <a:ea typeface="+mj-ea"/>
            </a:endParaRPr>
          </a:p>
        </p:txBody>
      </p:sp>
      <p:sp>
        <p:nvSpPr>
          <p:cNvPr id="25" name="角丸四角形 2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149529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graphicFrame>
        <p:nvGraphicFramePr>
          <p:cNvPr id="3" name="表 2"/>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96304766"/>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各チームの代表者は、重複の排除、項目名の統一、冗長な情報の分割などにより、収集した設計情報を表形式で正規化します。</a:t>
            </a:r>
          </a:p>
        </p:txBody>
      </p:sp>
      <p:sp>
        <p:nvSpPr>
          <p:cNvPr id="51" name="テキスト ボックス 50"/>
          <p:cNvSpPr txBox="1"/>
          <p:nvPr/>
        </p:nvSpPr>
        <p:spPr>
          <a:xfrm>
            <a:off x="4936050" y="3632662"/>
            <a:ext cx="1556836" cy="297454"/>
          </a:xfrm>
          <a:prstGeom prst="rect">
            <a:avLst/>
          </a:prstGeom>
          <a:noFill/>
        </p:spPr>
        <p:txBody>
          <a:bodyPr wrap="none" rtlCol="0">
            <a:spAutoFit/>
          </a:bodyPr>
          <a:lstStyle/>
          <a:p>
            <a:r>
              <a:rPr lang="ja-JP" altLang="en-US" sz="1333" b="1" dirty="0"/>
              <a:t>各チームの代表者</a:t>
            </a:r>
          </a:p>
        </p:txBody>
      </p:sp>
      <p:sp>
        <p:nvSpPr>
          <p:cNvPr id="53" name="メモ 52"/>
          <p:cNvSpPr/>
          <p:nvPr/>
        </p:nvSpPr>
        <p:spPr bwMode="auto">
          <a:xfrm>
            <a:off x="3285505" y="361817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4" name="メモ 53"/>
          <p:cNvSpPr/>
          <p:nvPr/>
        </p:nvSpPr>
        <p:spPr bwMode="auto">
          <a:xfrm>
            <a:off x="3488705" y="3738148"/>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6" name="メモ 55"/>
          <p:cNvSpPr/>
          <p:nvPr/>
        </p:nvSpPr>
        <p:spPr bwMode="auto">
          <a:xfrm>
            <a:off x="3691905" y="383678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7" name="メモ 56"/>
          <p:cNvSpPr/>
          <p:nvPr/>
        </p:nvSpPr>
        <p:spPr bwMode="auto">
          <a:xfrm>
            <a:off x="3895105" y="392179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9" name="テキスト ボックス 58"/>
          <p:cNvSpPr txBox="1"/>
          <p:nvPr/>
        </p:nvSpPr>
        <p:spPr>
          <a:xfrm>
            <a:off x="3073503" y="4323990"/>
            <a:ext cx="1556836" cy="297454"/>
          </a:xfrm>
          <a:prstGeom prst="rect">
            <a:avLst/>
          </a:prstGeom>
          <a:noFill/>
        </p:spPr>
        <p:txBody>
          <a:bodyPr wrap="none" rtlCol="0">
            <a:spAutoFit/>
          </a:bodyPr>
          <a:lstStyle/>
          <a:p>
            <a:r>
              <a:rPr lang="ja-JP" altLang="en-US" sz="1333" b="1" dirty="0"/>
              <a:t>収集した設計情報</a:t>
            </a:r>
          </a:p>
        </p:txBody>
      </p:sp>
      <p:sp>
        <p:nvSpPr>
          <p:cNvPr id="20" name="テキスト ボックス 19"/>
          <p:cNvSpPr txBox="1"/>
          <p:nvPr/>
        </p:nvSpPr>
        <p:spPr>
          <a:xfrm>
            <a:off x="5062707" y="4339252"/>
            <a:ext cx="1385316" cy="912814"/>
          </a:xfrm>
          <a:prstGeom prst="rect">
            <a:avLst/>
          </a:prstGeom>
          <a:noFill/>
        </p:spPr>
        <p:txBody>
          <a:bodyPr wrap="none" rtlCol="0">
            <a:spAutoFit/>
          </a:bodyPr>
          <a:lstStyle/>
          <a:p>
            <a:r>
              <a:rPr lang="ja-JP" altLang="en-US" sz="1333" b="1" dirty="0"/>
              <a:t>・重複排除</a:t>
            </a:r>
            <a:endParaRPr lang="en-US" altLang="ja-JP" sz="1333" b="1" dirty="0"/>
          </a:p>
          <a:p>
            <a:r>
              <a:rPr lang="ja-JP" altLang="en-US" sz="1333" b="1" dirty="0"/>
              <a:t>・項目名の統一</a:t>
            </a:r>
            <a:endParaRPr lang="en-US" altLang="ja-JP" sz="1333" b="1" dirty="0"/>
          </a:p>
          <a:p>
            <a:r>
              <a:rPr lang="ja-JP" altLang="en-US" sz="1333" b="1" dirty="0"/>
              <a:t>・クレンジング</a:t>
            </a:r>
            <a:endParaRPr lang="en-US" altLang="ja-JP" sz="1333" b="1" dirty="0"/>
          </a:p>
          <a:p>
            <a:r>
              <a:rPr lang="ja-JP" altLang="en-US" sz="1333" b="1" dirty="0"/>
              <a:t>・</a:t>
            </a:r>
            <a:r>
              <a:rPr lang="en-US" altLang="ja-JP" sz="1333" b="1" dirty="0" err="1"/>
              <a:t>etc</a:t>
            </a:r>
            <a:endParaRPr lang="ja-JP" altLang="en-US" sz="1333" b="1" dirty="0"/>
          </a:p>
        </p:txBody>
      </p:sp>
      <p:graphicFrame>
        <p:nvGraphicFramePr>
          <p:cNvPr id="77" name="表 76"/>
          <p:cNvGraphicFramePr>
            <a:graphicFrameLocks noGrp="1"/>
          </p:cNvGraphicFramePr>
          <p:nvPr>
            <p:extLst/>
          </p:nvPr>
        </p:nvGraphicFramePr>
        <p:xfrm>
          <a:off x="9551036" y="2301359"/>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59602972"/>
              </p:ext>
            </p:extLst>
          </p:nvPr>
        </p:nvGraphicFramePr>
        <p:xfrm>
          <a:off x="7399211" y="3468328"/>
          <a:ext cx="3499750" cy="935640"/>
        </p:xfrm>
        <a:graphic>
          <a:graphicData uri="http://schemas.openxmlformats.org/drawingml/2006/table">
            <a:tbl>
              <a:tblPr firstRow="1" bandRow="1">
                <a:tableStyleId>{5940675A-B579-460E-94D1-54222C63F5DA}</a:tableStyleId>
              </a:tblPr>
              <a:tblGrid>
                <a:gridCol w="888163">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r>
                        <a:rPr kumimoji="1" lang="ja-JP" altLang="en-US" sz="1100" b="1" dirty="0" smtClean="0"/>
                        <a:t>サーバ機器一覧</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smtClean="0"/>
                        <a:t>サーバ種別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smtClean="0"/>
                        <a:t>号機</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smtClean="0"/>
                        <a:t>ホスト名</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dirty="0" smtClean="0"/>
                        <a:t>サーバ</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dirty="0" smtClean="0"/>
                        <a:t>サーバ</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dirty="0" smtClean="0"/>
                        <a:t>サーバ</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79" name="表 78"/>
          <p:cNvGraphicFramePr>
            <a:graphicFrameLocks noGrp="1"/>
          </p:cNvGraphicFramePr>
          <p:nvPr>
            <p:extLst/>
          </p:nvPr>
        </p:nvGraphicFramePr>
        <p:xfrm>
          <a:off x="7399211" y="2296704"/>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r>
                        <a:rPr kumimoji="1" lang="ja-JP" altLang="en-US" sz="1100" b="1" dirty="0" smtClean="0"/>
                        <a:t>サーバ種別</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smtClean="0"/>
                        <a:t>サーバ種別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dirty="0" smtClean="0"/>
                        <a:t>サーバ</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dirty="0" smtClean="0"/>
                        <a:t>サーバ</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dirty="0" smtClean="0"/>
                        <a:t>サーバ</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80" name="直線矢印コネクタ 79"/>
          <p:cNvCxnSpPr>
            <a:stCxn id="77" idx="2"/>
          </p:cNvCxnSpPr>
          <p:nvPr/>
        </p:nvCxnSpPr>
        <p:spPr>
          <a:xfrm>
            <a:off x="10271036" y="3261359"/>
            <a:ext cx="0" cy="3568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9" idx="2"/>
          </p:cNvCxnSpPr>
          <p:nvPr/>
        </p:nvCxnSpPr>
        <p:spPr>
          <a:xfrm flipH="1">
            <a:off x="7968260" y="3256704"/>
            <a:ext cx="6077" cy="289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表 81"/>
          <p:cNvGraphicFramePr>
            <a:graphicFrameLocks noGrp="1"/>
          </p:cNvGraphicFramePr>
          <p:nvPr>
            <p:extLst/>
          </p:nvPr>
        </p:nvGraphicFramePr>
        <p:xfrm>
          <a:off x="7399211" y="4683645"/>
          <a:ext cx="4008914"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206121">
                  <a:extLst>
                    <a:ext uri="{9D8B030D-6E8A-4147-A177-3AD203B41FA5}">
                      <a16:colId xmlns:a16="http://schemas.microsoft.com/office/drawing/2014/main" val="2288316279"/>
                    </a:ext>
                  </a:extLst>
                </a:gridCol>
                <a:gridCol w="629920">
                  <a:extLst>
                    <a:ext uri="{9D8B030D-6E8A-4147-A177-3AD203B41FA5}">
                      <a16:colId xmlns:a16="http://schemas.microsoft.com/office/drawing/2014/main" val="4270368412"/>
                    </a:ext>
                  </a:extLst>
                </a:gridCol>
                <a:gridCol w="595309">
                  <a:extLst>
                    <a:ext uri="{9D8B030D-6E8A-4147-A177-3AD203B41FA5}">
                      <a16:colId xmlns:a16="http://schemas.microsoft.com/office/drawing/2014/main" val="1022849353"/>
                    </a:ext>
                  </a:extLst>
                </a:gridCol>
                <a:gridCol w="1037064">
                  <a:extLst>
                    <a:ext uri="{9D8B030D-6E8A-4147-A177-3AD203B41FA5}">
                      <a16:colId xmlns:a16="http://schemas.microsoft.com/office/drawing/2014/main" val="49160330"/>
                    </a:ext>
                  </a:extLst>
                </a:gridCol>
              </a:tblGrid>
              <a:tr h="192000">
                <a:tc gridSpan="5">
                  <a:txBody>
                    <a:bodyPr/>
                    <a:lstStyle/>
                    <a:p>
                      <a:r>
                        <a:rPr kumimoji="1" lang="ja-JP" altLang="en-US" sz="1100" b="1" dirty="0" smtClean="0"/>
                        <a:t>通信リスト</a:t>
                      </a:r>
                      <a:r>
                        <a:rPr kumimoji="1" lang="en-US" altLang="ja-JP" sz="1100" b="1" dirty="0" smtClean="0"/>
                        <a:t>(</a:t>
                      </a:r>
                      <a:r>
                        <a:rPr kumimoji="1" lang="ja-JP" altLang="en-US" sz="1100" b="1" dirty="0" smtClean="0"/>
                        <a:t>許可</a:t>
                      </a:r>
                      <a:r>
                        <a:rPr kumimoji="1" lang="en-US" altLang="ja-JP" sz="1100" b="1" dirty="0" smtClean="0"/>
                        <a:t>)</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smtClean="0"/>
                        <a:t>通信№</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smtClean="0"/>
                        <a:t>プロトコル</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dirty="0" smtClean="0"/>
                        <a:t>サーバ</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dirty="0" smtClean="0"/>
                        <a:t>サーバ</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dirty="0" smtClean="0"/>
                        <a:t>サーバ</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dirty="0" smtClean="0"/>
                        <a:t>サーバ</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83" name="直線矢印コネクタ 82"/>
          <p:cNvCxnSpPr/>
          <p:nvPr/>
        </p:nvCxnSpPr>
        <p:spPr>
          <a:xfrm>
            <a:off x="7784392" y="4409172"/>
            <a:ext cx="2748696" cy="43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7784393" y="4398889"/>
            <a:ext cx="610100" cy="443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右矢印 28"/>
          <p:cNvSpPr/>
          <p:nvPr/>
        </p:nvSpPr>
        <p:spPr bwMode="auto">
          <a:xfrm>
            <a:off x="4648592" y="3822225"/>
            <a:ext cx="2344219" cy="646176"/>
          </a:xfrm>
          <a:prstGeom prst="right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正規化</a:t>
            </a:r>
          </a:p>
        </p:txBody>
      </p:sp>
      <p:grpSp>
        <p:nvGrpSpPr>
          <p:cNvPr id="72" name="グループ化 71"/>
          <p:cNvGrpSpPr/>
          <p:nvPr/>
        </p:nvGrpSpPr>
        <p:grpSpPr>
          <a:xfrm>
            <a:off x="5466488" y="2939008"/>
            <a:ext cx="609600" cy="649016"/>
            <a:chOff x="530490" y="3113413"/>
            <a:chExt cx="457200" cy="486762"/>
          </a:xfrm>
        </p:grpSpPr>
        <p:sp>
          <p:nvSpPr>
            <p:cNvPr id="73" name="正方形/長方形 72"/>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4" name="グループ化 73"/>
            <p:cNvGrpSpPr>
              <a:grpSpLocks noChangeAspect="1"/>
            </p:cNvGrpSpPr>
            <p:nvPr/>
          </p:nvGrpSpPr>
          <p:grpSpPr bwMode="gray">
            <a:xfrm>
              <a:off x="561302" y="3377553"/>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3373419"/>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6" name="グループ化 75"/>
            <p:cNvGrpSpPr>
              <a:grpSpLocks noChangeAspect="1"/>
            </p:cNvGrpSpPr>
            <p:nvPr/>
          </p:nvGrpSpPr>
          <p:grpSpPr bwMode="gray">
            <a:xfrm>
              <a:off x="561302" y="3140082"/>
              <a:ext cx="175160" cy="195072"/>
              <a:chOff x="863600" y="1071564"/>
              <a:chExt cx="823913" cy="917576"/>
            </a:xfrm>
          </p:grpSpPr>
          <p:sp>
            <p:nvSpPr>
              <p:cNvPr id="88" name="フリーフォーム 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5" name="グループ化 84"/>
            <p:cNvGrpSpPr>
              <a:grpSpLocks noChangeAspect="1"/>
            </p:cNvGrpSpPr>
            <p:nvPr/>
          </p:nvGrpSpPr>
          <p:grpSpPr bwMode="gray">
            <a:xfrm>
              <a:off x="768906" y="3140082"/>
              <a:ext cx="175160" cy="195072"/>
              <a:chOff x="863600" y="1071564"/>
              <a:chExt cx="823913" cy="917576"/>
            </a:xfrm>
          </p:grpSpPr>
          <p:sp>
            <p:nvSpPr>
              <p:cNvPr id="86" name="フリーフォーム 8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46" name="下矢印 45"/>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 name="角丸四角形 4"/>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6" name="角丸四角形 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7" name="角丸四角形 4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48" name="正方形/長方形 4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9" name="正方形/長方形 4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50" name="正方形/長方形 4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設計情報の仕分けを行う</a:t>
            </a:r>
          </a:p>
          <a:p>
            <a:r>
              <a:rPr lang="en-US" altLang="ja-JP" sz="2133" b="1" dirty="0">
                <a:latin typeface="+mj-ea"/>
              </a:rPr>
              <a:t>          </a:t>
            </a:r>
            <a:r>
              <a:rPr lang="ja-JP" altLang="en-US" sz="2133" b="1" dirty="0">
                <a:latin typeface="+mj-ea"/>
              </a:rPr>
              <a:t>② 設計情報の項目</a:t>
            </a:r>
            <a:r>
              <a:rPr lang="en-US" altLang="ja-JP" sz="2133" b="1" dirty="0">
                <a:latin typeface="+mj-ea"/>
              </a:rPr>
              <a:t>(</a:t>
            </a:r>
            <a:r>
              <a:rPr lang="ja-JP" altLang="en-US" sz="2133" b="1" dirty="0">
                <a:latin typeface="+mj-ea"/>
              </a:rPr>
              <a:t>表の列</a:t>
            </a:r>
            <a:r>
              <a:rPr lang="en-US" altLang="ja-JP" sz="2133" b="1" dirty="0">
                <a:latin typeface="+mj-ea"/>
              </a:rPr>
              <a:t>)</a:t>
            </a:r>
            <a:r>
              <a:rPr lang="ja-JP" altLang="en-US" sz="2133" b="1" dirty="0">
                <a:latin typeface="+mj-ea"/>
              </a:rPr>
              <a:t>を整理する</a:t>
            </a:r>
          </a:p>
        </p:txBody>
      </p:sp>
      <p:sp>
        <p:nvSpPr>
          <p:cNvPr id="52" name="角丸四角形 5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5" name="下矢印 54"/>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1741935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sz="2000" dirty="0" smtClean="0"/>
              <a:t>はじめに</a:t>
            </a:r>
            <a:endParaRPr kumimoji="1" lang="en-US" altLang="ja-JP" sz="2000" dirty="0" smtClean="0"/>
          </a:p>
          <a:p>
            <a:r>
              <a:rPr lang="ja-JP" altLang="en-US" sz="2000" dirty="0"/>
              <a:t>システム構築・運用の効率化の全体像</a:t>
            </a:r>
            <a:endParaRPr kumimoji="1" lang="en-US" altLang="ja-JP" sz="2000" dirty="0" smtClean="0"/>
          </a:p>
          <a:p>
            <a:r>
              <a:rPr lang="ja-JP" altLang="en-US" sz="2000" dirty="0" smtClean="0"/>
              <a:t>自動化の事前準備</a:t>
            </a:r>
            <a:endParaRPr lang="en-US" altLang="ja-JP" sz="2000" dirty="0"/>
          </a:p>
          <a:p>
            <a:r>
              <a:rPr lang="ja-JP" altLang="en-US" sz="2000" dirty="0" smtClean="0"/>
              <a:t>　</a:t>
            </a:r>
            <a:r>
              <a:rPr lang="en-US" altLang="ja-JP" sz="2000" dirty="0" smtClean="0"/>
              <a:t>Step 1</a:t>
            </a:r>
            <a:r>
              <a:rPr lang="ja-JP" altLang="en-US" sz="2000" dirty="0"/>
              <a:t>：</a:t>
            </a:r>
            <a:r>
              <a:rPr lang="ja-JP" altLang="en-US" sz="2000" dirty="0" smtClean="0"/>
              <a:t>設計</a:t>
            </a:r>
            <a:r>
              <a:rPr lang="ja-JP" altLang="en-US" sz="2000" dirty="0"/>
              <a:t>情報の一元</a:t>
            </a:r>
            <a:r>
              <a:rPr lang="ja-JP" altLang="en-US" sz="2000" dirty="0" smtClean="0"/>
              <a:t>管理</a:t>
            </a:r>
            <a:endParaRPr lang="en-US" altLang="ja-JP" sz="2000" dirty="0" smtClean="0"/>
          </a:p>
          <a:p>
            <a:r>
              <a:rPr lang="ja-JP" altLang="en-US" sz="2000" dirty="0" smtClean="0"/>
              <a:t>　</a:t>
            </a:r>
            <a:r>
              <a:rPr lang="en-US" altLang="ja-JP" sz="2000" dirty="0" smtClean="0"/>
              <a:t>Step 2</a:t>
            </a:r>
            <a:r>
              <a:rPr lang="ja-JP" altLang="en-US" sz="2000" dirty="0"/>
              <a:t>：</a:t>
            </a:r>
            <a:r>
              <a:rPr lang="ja-JP" altLang="en-US" sz="2000" dirty="0" smtClean="0"/>
              <a:t>自動実行の実現</a:t>
            </a:r>
            <a:endParaRPr lang="en-US" altLang="ja-JP" sz="2000" dirty="0" smtClean="0"/>
          </a:p>
          <a:p>
            <a:r>
              <a:rPr lang="ja-JP" altLang="en-US" sz="2000" dirty="0" smtClean="0"/>
              <a:t>　</a:t>
            </a:r>
            <a:r>
              <a:rPr lang="en-US" altLang="ja-JP" sz="2000" dirty="0" smtClean="0"/>
              <a:t>Step 3</a:t>
            </a:r>
            <a:r>
              <a:rPr lang="ja-JP" altLang="en-US" sz="2000" dirty="0"/>
              <a:t>：</a:t>
            </a:r>
            <a:r>
              <a:rPr lang="ja-JP" altLang="en-US" sz="2000" dirty="0" smtClean="0"/>
              <a:t>設計</a:t>
            </a:r>
            <a:r>
              <a:rPr lang="ja-JP" altLang="en-US" sz="2000" dirty="0"/>
              <a:t>情報と自動実行の相互</a:t>
            </a:r>
            <a:r>
              <a:rPr lang="ja-JP" altLang="en-US" sz="2000" dirty="0" smtClean="0"/>
              <a:t>連携</a:t>
            </a:r>
            <a:endParaRPr lang="en-US" altLang="ja-JP" sz="2000" dirty="0" smtClean="0"/>
          </a:p>
          <a:p>
            <a:r>
              <a:rPr lang="ja-JP" altLang="en-US" sz="2000" dirty="0" smtClean="0"/>
              <a:t>自動化された</a:t>
            </a:r>
            <a:r>
              <a:rPr lang="en-US" altLang="ja-JP" sz="2000" dirty="0" smtClean="0"/>
              <a:t>SI</a:t>
            </a:r>
            <a:r>
              <a:rPr lang="ja-JP" altLang="en-US" sz="2000" dirty="0" smtClean="0"/>
              <a:t>の実施</a:t>
            </a:r>
            <a:endParaRPr lang="en-US" altLang="ja-JP" sz="2000" dirty="0" smtClean="0"/>
          </a:p>
          <a:p>
            <a:r>
              <a:rPr lang="ja-JP" altLang="en-US" sz="2000" dirty="0"/>
              <a:t>　効果の事例と見積りの観点</a:t>
            </a:r>
            <a:endParaRPr lang="en-US" altLang="ja-JP" sz="2000" dirty="0"/>
          </a:p>
          <a:p>
            <a:r>
              <a:rPr lang="ja-JP" altLang="en-US" sz="2000" dirty="0" smtClean="0"/>
              <a:t>　自動化後のプロセス</a:t>
            </a:r>
            <a:r>
              <a:rPr lang="ja-JP" altLang="en-US" sz="2000" dirty="0"/>
              <a:t>と成果物の変更点</a:t>
            </a:r>
            <a:endParaRPr lang="en-US" altLang="ja-JP" sz="2000" dirty="0"/>
          </a:p>
          <a:p>
            <a:r>
              <a:rPr lang="ja-JP" altLang="en-US" sz="2000" dirty="0" smtClean="0"/>
              <a:t>まとめ</a:t>
            </a:r>
            <a:endParaRPr kumimoji="1" lang="en-US" altLang="ja-JP" sz="2000" dirty="0" smtClean="0"/>
          </a:p>
        </p:txBody>
      </p:sp>
    </p:spTree>
    <p:extLst>
      <p:ext uri="{BB962C8B-B14F-4D97-AF65-F5344CB8AC3E}">
        <p14:creationId xmlns:p14="http://schemas.microsoft.com/office/powerpoint/2010/main" val="304364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各チームから集めた設計情報は、以下の観点で仕分けを行います。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① </a:t>
            </a:r>
            <a:r>
              <a:rPr lang="ja-JP" altLang="en-US" sz="1867" b="1" dirty="0">
                <a:solidFill>
                  <a:schemeClr val="tx1"/>
                </a:solidFill>
                <a:latin typeface="+mj-ea"/>
              </a:rPr>
              <a:t>自分のチームに閉じた設計情報か、他のチームと連携している設計情報か</a:t>
            </a:r>
            <a:endParaRPr lang="en-US" altLang="ja-JP" sz="1867" b="1" dirty="0">
              <a:solidFill>
                <a:schemeClr val="tx1"/>
              </a:solidFill>
              <a:latin typeface="+mj-ea"/>
              <a:ea typeface="+mj-ea"/>
            </a:endParaRPr>
          </a:p>
          <a:p>
            <a:pPr marL="846646" lvl="2"/>
            <a:r>
              <a:rPr lang="ja-JP" altLang="en-US" sz="1867" b="1" dirty="0">
                <a:solidFill>
                  <a:schemeClr val="tx1"/>
                </a:solidFill>
                <a:latin typeface="+mj-ea"/>
                <a:ea typeface="+mj-ea"/>
              </a:rPr>
              <a:t>他のチームと連携している情報がある場合、他の情報と分離します。これにより、設計情報を共通化することができます。</a:t>
            </a:r>
            <a:endParaRPr lang="en-US" altLang="ja-JP" sz="1867"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② </a:t>
            </a:r>
            <a:r>
              <a:rPr lang="en-US" altLang="ja-JP" sz="1867" b="1" dirty="0" err="1">
                <a:solidFill>
                  <a:schemeClr val="tx1"/>
                </a:solidFill>
                <a:latin typeface="+mj-ea"/>
                <a:ea typeface="+mj-ea"/>
              </a:rPr>
              <a:t>Exastro</a:t>
            </a:r>
            <a:r>
              <a:rPr lang="en-US" altLang="ja-JP" sz="1867" b="1" dirty="0">
                <a:solidFill>
                  <a:schemeClr val="tx1"/>
                </a:solidFill>
                <a:latin typeface="+mj-ea"/>
                <a:ea typeface="+mj-ea"/>
              </a:rPr>
              <a:t> ITA</a:t>
            </a:r>
            <a:r>
              <a:rPr lang="ja-JP" altLang="en-US" sz="1867" b="1" dirty="0">
                <a:solidFill>
                  <a:schemeClr val="tx1"/>
                </a:solidFill>
                <a:latin typeface="+mj-ea"/>
                <a:ea typeface="+mj-ea"/>
              </a:rPr>
              <a:t>の画面でプルダウンで選択させるかどうか</a:t>
            </a:r>
            <a:endParaRPr lang="en-US" altLang="ja-JP" sz="1867" b="1" dirty="0">
              <a:solidFill>
                <a:schemeClr val="tx1"/>
              </a:solidFill>
              <a:latin typeface="+mj-ea"/>
              <a:ea typeface="+mj-ea"/>
            </a:endParaRPr>
          </a:p>
          <a:p>
            <a:pPr marL="846646" lvl="2"/>
            <a:r>
              <a:rPr lang="ja-JP" altLang="en-US" sz="1867" b="1" dirty="0">
                <a:solidFill>
                  <a:schemeClr val="tx1"/>
                </a:solidFill>
                <a:latin typeface="+mj-ea"/>
                <a:ea typeface="+mj-ea"/>
              </a:rPr>
              <a:t>設計情報を登録する際、自由記述にするものと、プルダウンから選択式にするものを分けます。選択式にするものは、その値を「マスター」として登録します。</a:t>
            </a:r>
            <a:endParaRPr lang="en-US" altLang="ja-JP" sz="1867"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③ 設計情報の関係 </a:t>
            </a:r>
            <a:r>
              <a:rPr lang="en-US" altLang="ja-JP" sz="1867" b="1" dirty="0">
                <a:solidFill>
                  <a:schemeClr val="tx1"/>
                </a:solidFill>
                <a:latin typeface="+mj-ea"/>
                <a:ea typeface="+mj-ea"/>
              </a:rPr>
              <a:t>(</a:t>
            </a:r>
            <a:r>
              <a:rPr lang="ja-JP" altLang="en-US" sz="1867" b="1" dirty="0">
                <a:solidFill>
                  <a:schemeClr val="tx1"/>
                </a:solidFill>
                <a:latin typeface="+mj-ea"/>
                <a:ea typeface="+mj-ea"/>
              </a:rPr>
              <a:t>リレーションの設計</a:t>
            </a:r>
            <a:r>
              <a:rPr lang="en-US" altLang="ja-JP" sz="1867" b="1" dirty="0">
                <a:solidFill>
                  <a:schemeClr val="tx1"/>
                </a:solidFill>
                <a:latin typeface="+mj-ea"/>
                <a:ea typeface="+mj-ea"/>
              </a:rPr>
              <a:t>)</a:t>
            </a:r>
          </a:p>
          <a:p>
            <a:pPr marL="846646" lvl="2"/>
            <a:r>
              <a:rPr lang="ja-JP" altLang="en-US" sz="1867" b="1" dirty="0">
                <a:solidFill>
                  <a:schemeClr val="tx1"/>
                </a:solidFill>
                <a:latin typeface="+mj-ea"/>
                <a:ea typeface="+mj-ea"/>
              </a:rPr>
              <a:t>設計情報の関係</a:t>
            </a:r>
            <a:r>
              <a:rPr lang="en-US" altLang="ja-JP" sz="1867" b="1" dirty="0">
                <a:solidFill>
                  <a:schemeClr val="tx1"/>
                </a:solidFill>
                <a:latin typeface="+mj-ea"/>
                <a:ea typeface="+mj-ea"/>
              </a:rPr>
              <a:t>(</a:t>
            </a:r>
            <a:r>
              <a:rPr lang="ja-JP" altLang="en-US" sz="1867" b="1" dirty="0">
                <a:solidFill>
                  <a:schemeClr val="tx1"/>
                </a:solidFill>
                <a:latin typeface="+mj-ea"/>
                <a:ea typeface="+mj-ea"/>
              </a:rPr>
              <a:t>依存関係</a:t>
            </a:r>
            <a:r>
              <a:rPr lang="en-US" altLang="ja-JP" sz="1867" b="1" dirty="0">
                <a:solidFill>
                  <a:schemeClr val="tx1"/>
                </a:solidFill>
                <a:latin typeface="+mj-ea"/>
                <a:ea typeface="+mj-ea"/>
              </a:rPr>
              <a:t>)</a:t>
            </a:r>
            <a:r>
              <a:rPr lang="ja-JP" altLang="en-US" sz="1867" b="1" dirty="0">
                <a:solidFill>
                  <a:schemeClr val="tx1"/>
                </a:solidFill>
                <a:latin typeface="+mj-ea"/>
                <a:ea typeface="+mj-ea"/>
              </a:rPr>
              <a:t>を決めます。これは、設計情報の作成と登録の順序に影響するため、重要です。</a:t>
            </a:r>
            <a:r>
              <a:rPr lang="ja-JP" altLang="en-US" sz="1867" b="1" dirty="0">
                <a:solidFill>
                  <a:schemeClr val="tx1"/>
                </a:solidFill>
                <a:latin typeface="+mj-ea"/>
              </a:rPr>
              <a:t>例えば「サーバ一覧」を作成するためには、その前に「</a:t>
            </a:r>
            <a:r>
              <a:rPr lang="en-US" altLang="ja-JP" sz="1867" b="1" dirty="0">
                <a:solidFill>
                  <a:schemeClr val="tx1"/>
                </a:solidFill>
                <a:latin typeface="+mj-ea"/>
              </a:rPr>
              <a:t>OS</a:t>
            </a:r>
            <a:r>
              <a:rPr lang="ja-JP" altLang="en-US" sz="1867" b="1" dirty="0">
                <a:solidFill>
                  <a:schemeClr val="tx1"/>
                </a:solidFill>
                <a:latin typeface="+mj-ea"/>
              </a:rPr>
              <a:t>種別」の作成と登録が必要になる、などです。</a:t>
            </a:r>
            <a:endParaRPr lang="en-US" altLang="ja-JP" sz="1867" b="1" dirty="0">
              <a:solidFill>
                <a:schemeClr val="tx1"/>
              </a:solidFill>
              <a:latin typeface="+mj-ea"/>
              <a:ea typeface="+mj-ea"/>
            </a:endParaRPr>
          </a:p>
        </p:txBody>
      </p:sp>
      <p:graphicFrame>
        <p:nvGraphicFramePr>
          <p:cNvPr id="15" name="表 14"/>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58964347"/>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下矢印 1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4" name="角丸四角形 13"/>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3" name="角丸四角形 2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 name="角丸四角形 1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2" name="正方形/長方形 2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設計情報の仕分けを行う</a:t>
            </a:r>
          </a:p>
        </p:txBody>
      </p:sp>
      <p:sp>
        <p:nvSpPr>
          <p:cNvPr id="24" name="角丸四角形 23"/>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745205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最終的に、設計情報は表の形にまとめます。そのため表の「列」が何になるかを、</a:t>
            </a:r>
            <a:r>
              <a:rPr lang="ja-JP" altLang="en-US" sz="1867" b="1" dirty="0">
                <a:solidFill>
                  <a:schemeClr val="tx1"/>
                </a:solidFill>
                <a:latin typeface="+mj-ea"/>
                <a:ea typeface="+mj-ea"/>
              </a:rPr>
              <a:t>以下の観点で整理していく必要があります。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9178" lvl="1"/>
            <a:r>
              <a:rPr lang="ja-JP" altLang="en-US" sz="1867" b="1" dirty="0">
                <a:solidFill>
                  <a:schemeClr val="tx1"/>
                </a:solidFill>
                <a:latin typeface="+mj-ea"/>
                <a:ea typeface="+mj-ea"/>
              </a:rPr>
              <a:t>① 設定情報の項目名 </a:t>
            </a:r>
            <a:r>
              <a:rPr lang="en-US" altLang="ja-JP" sz="1867" b="1" dirty="0">
                <a:solidFill>
                  <a:schemeClr val="tx1"/>
                </a:solidFill>
                <a:latin typeface="+mj-ea"/>
                <a:ea typeface="+mj-ea"/>
              </a:rPr>
              <a:t>(</a:t>
            </a:r>
            <a:r>
              <a:rPr lang="ja-JP" altLang="en-US" sz="1867" b="1" dirty="0">
                <a:solidFill>
                  <a:schemeClr val="tx1"/>
                </a:solidFill>
                <a:latin typeface="+mj-ea"/>
                <a:ea typeface="+mj-ea"/>
              </a:rPr>
              <a:t>表の列名</a:t>
            </a:r>
            <a:r>
              <a:rPr lang="en-US" altLang="ja-JP" sz="1867" b="1" dirty="0">
                <a:solidFill>
                  <a:schemeClr val="tx1"/>
                </a:solidFill>
                <a:latin typeface="+mj-ea"/>
                <a:ea typeface="+mj-ea"/>
              </a:rPr>
              <a:t>)</a:t>
            </a:r>
            <a:r>
              <a:rPr lang="ja-JP" altLang="en-US" sz="1867" b="1" dirty="0">
                <a:solidFill>
                  <a:schemeClr val="tx1"/>
                </a:solidFill>
                <a:latin typeface="+mj-ea"/>
                <a:ea typeface="+mj-ea"/>
              </a:rPr>
              <a:t> の統一</a:t>
            </a:r>
            <a:endParaRPr lang="en-US" altLang="ja-JP" sz="1867" b="1" dirty="0">
              <a:solidFill>
                <a:schemeClr val="tx1"/>
              </a:solidFill>
              <a:latin typeface="+mj-ea"/>
              <a:ea typeface="+mj-ea"/>
            </a:endParaRPr>
          </a:p>
          <a:p>
            <a:pPr marL="848763" lvl="2"/>
            <a:r>
              <a:rPr lang="ja-JP" altLang="en-US" sz="1867" b="1" dirty="0">
                <a:solidFill>
                  <a:schemeClr val="tx1"/>
                </a:solidFill>
                <a:latin typeface="+mj-ea"/>
              </a:rPr>
              <a:t>同じ設計情報であっても、各チームで別の名前で管理している場合があります。例えば、同じ</a:t>
            </a:r>
            <a:r>
              <a:rPr lang="en-US" altLang="ja-JP" sz="1867" b="1" dirty="0">
                <a:solidFill>
                  <a:schemeClr val="tx1"/>
                </a:solidFill>
                <a:latin typeface="+mj-ea"/>
              </a:rPr>
              <a:t>IP</a:t>
            </a:r>
            <a:r>
              <a:rPr lang="ja-JP" altLang="en-US" sz="1867" b="1" dirty="0">
                <a:solidFill>
                  <a:schemeClr val="tx1"/>
                </a:solidFill>
                <a:latin typeface="+mj-ea"/>
              </a:rPr>
              <a:t>アドレスであっても、サーバチームは「</a:t>
            </a:r>
            <a:r>
              <a:rPr lang="en-US" altLang="ja-JP" sz="1867" b="1" dirty="0">
                <a:solidFill>
                  <a:schemeClr val="tx1"/>
                </a:solidFill>
                <a:latin typeface="+mj-ea"/>
              </a:rPr>
              <a:t>IP</a:t>
            </a:r>
            <a:r>
              <a:rPr lang="ja-JP" altLang="en-US" sz="1867" b="1" dirty="0">
                <a:solidFill>
                  <a:schemeClr val="tx1"/>
                </a:solidFill>
                <a:latin typeface="+mj-ea"/>
              </a:rPr>
              <a:t>」として管理していたり、ネットワークチームは「</a:t>
            </a:r>
            <a:r>
              <a:rPr lang="en-US" altLang="ja-JP" sz="1867" b="1" dirty="0" err="1">
                <a:solidFill>
                  <a:schemeClr val="tx1"/>
                </a:solidFill>
                <a:latin typeface="+mj-ea"/>
              </a:rPr>
              <a:t>ip_addr</a:t>
            </a:r>
            <a:r>
              <a:rPr lang="ja-JP" altLang="en-US" sz="1867" b="1" dirty="0">
                <a:solidFill>
                  <a:schemeClr val="tx1"/>
                </a:solidFill>
                <a:latin typeface="+mj-ea"/>
              </a:rPr>
              <a:t>」として管理していたりなどです。この場合は、チーム間で同じ名前を使うように調整して、共通の設計情報として切り出してください。</a:t>
            </a:r>
            <a:endParaRPr lang="en-US" altLang="ja-JP" sz="1867" b="1" dirty="0">
              <a:solidFill>
                <a:schemeClr val="tx1"/>
              </a:solidFill>
              <a:latin typeface="+mj-ea"/>
            </a:endParaRPr>
          </a:p>
          <a:p>
            <a:pPr marL="848763" lvl="2"/>
            <a:endParaRPr lang="en-US" altLang="ja-JP" sz="1867" b="1" dirty="0">
              <a:solidFill>
                <a:schemeClr val="tx1"/>
              </a:solidFill>
              <a:latin typeface="+mj-ea"/>
            </a:endParaRPr>
          </a:p>
          <a:p>
            <a:pPr marL="239178" lvl="1"/>
            <a:r>
              <a:rPr lang="ja-JP" altLang="en-US" sz="1867" b="1" dirty="0">
                <a:solidFill>
                  <a:schemeClr val="tx1"/>
                </a:solidFill>
                <a:latin typeface="+mj-ea"/>
              </a:rPr>
              <a:t>② 設定情報のグループ化</a:t>
            </a:r>
            <a:endParaRPr lang="en-US" altLang="ja-JP" sz="1867" b="1" dirty="0">
              <a:solidFill>
                <a:schemeClr val="tx1"/>
              </a:solidFill>
              <a:latin typeface="+mj-ea"/>
            </a:endParaRPr>
          </a:p>
          <a:p>
            <a:pPr marL="848763" lvl="2"/>
            <a:r>
              <a:rPr lang="ja-JP" altLang="en-US" sz="1867" b="1" dirty="0">
                <a:solidFill>
                  <a:schemeClr val="tx1"/>
                </a:solidFill>
                <a:latin typeface="+mj-ea"/>
              </a:rPr>
              <a:t>設定情報はグループ化したほうが可読性が高まる場合があります。例を挙げると、「</a:t>
            </a:r>
            <a:r>
              <a:rPr lang="en-US" altLang="ja-JP" sz="1867" b="1" dirty="0">
                <a:solidFill>
                  <a:schemeClr val="tx1"/>
                </a:solidFill>
                <a:latin typeface="+mj-ea"/>
              </a:rPr>
              <a:t>IP</a:t>
            </a:r>
            <a:r>
              <a:rPr lang="ja-JP" altLang="en-US" sz="1867" b="1" dirty="0">
                <a:solidFill>
                  <a:schemeClr val="tx1"/>
                </a:solidFill>
                <a:latin typeface="+mj-ea"/>
              </a:rPr>
              <a:t>アドレス」と「ポート番号」は、「接続情報」としてグループ化すると、可読性や保守性が高まります。</a:t>
            </a:r>
            <a:endParaRPr lang="en-US" altLang="ja-JP" sz="1867" b="1" dirty="0">
              <a:solidFill>
                <a:schemeClr val="tx1"/>
              </a:solidFill>
              <a:latin typeface="+mj-ea"/>
            </a:endParaRPr>
          </a:p>
        </p:txBody>
      </p:sp>
      <p:graphicFrame>
        <p:nvGraphicFramePr>
          <p:cNvPr id="15" name="表 14"/>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21357372"/>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下矢印 1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4" name="角丸四角形 13"/>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3" name="角丸四角形 2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 name="角丸四角形 1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設計情報の項目</a:t>
            </a:r>
            <a:r>
              <a:rPr lang="en-US" altLang="ja-JP" sz="2400" b="1" dirty="0">
                <a:latin typeface="+mj-ea"/>
              </a:rPr>
              <a:t>(</a:t>
            </a:r>
            <a:r>
              <a:rPr lang="ja-JP" altLang="en-US" sz="2400" b="1" dirty="0">
                <a:latin typeface="+mj-ea"/>
              </a:rPr>
              <a:t>表の列</a:t>
            </a:r>
            <a:r>
              <a:rPr lang="en-US" altLang="ja-JP" sz="2400" b="1" dirty="0">
                <a:latin typeface="+mj-ea"/>
              </a:rPr>
              <a:t>)</a:t>
            </a:r>
            <a:r>
              <a:rPr lang="ja-JP" altLang="en-US" sz="2400" b="1" dirty="0">
                <a:latin typeface="+mj-ea"/>
              </a:rPr>
              <a:t>を整理する</a:t>
            </a:r>
            <a:endParaRPr lang="ja-JP" altLang="en-US" sz="2400" b="1" dirty="0">
              <a:latin typeface="+mj-ea"/>
              <a:ea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509912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graphicFrame>
        <p:nvGraphicFramePr>
          <p:cNvPr id="3" name="表 2"/>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正規化した設計情報を元に、</a:t>
            </a:r>
            <a:r>
              <a:rPr lang="en-US" altLang="ja-JP" sz="2133" b="1" dirty="0" err="1">
                <a:latin typeface="+mj-ea"/>
              </a:rPr>
              <a:t>Exastro</a:t>
            </a:r>
            <a:r>
              <a:rPr lang="en-US" altLang="ja-JP" sz="2133" b="1" dirty="0">
                <a:latin typeface="+mj-ea"/>
              </a:rPr>
              <a:t> IT Automation</a:t>
            </a:r>
            <a:r>
              <a:rPr lang="ja-JP" altLang="en-US" sz="2133" b="1" dirty="0">
                <a:latin typeface="+mj-ea"/>
              </a:rPr>
              <a:t>の</a:t>
            </a:r>
            <a:r>
              <a:rPr lang="en-US" altLang="ja-JP" sz="2133" b="1" dirty="0">
                <a:latin typeface="+mj-ea"/>
              </a:rPr>
              <a:t>CMDB</a:t>
            </a:r>
            <a:r>
              <a:rPr lang="ja-JP" altLang="en-US" sz="2133" b="1" dirty="0">
                <a:latin typeface="+mj-ea"/>
              </a:rPr>
              <a:t>に、設計情報を格納するための「表の一覧」と「表の枠」を作成します。</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 name="角丸四角形 5"/>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5" name="角丸四角形 14"/>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nvPr>
        </p:nvGraphicFramePr>
        <p:xfrm>
          <a:off x="6171180" y="3025564"/>
          <a:ext cx="1416473" cy="1447800"/>
        </p:xfrm>
        <a:graphic>
          <a:graphicData uri="http://schemas.openxmlformats.org/drawingml/2006/table">
            <a:tbl>
              <a:tblPr firstRow="1">
                <a:tableStyleId>{3C2FFA5D-87B4-456A-9821-1D502468CF0F}</a:tableStyleId>
              </a:tblPr>
              <a:tblGrid>
                <a:gridCol w="1416473">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ja-JP" altLang="en-US" sz="1100" b="1" dirty="0" smtClean="0">
                          <a:solidFill>
                            <a:schemeClr val="bg1"/>
                          </a:solidFill>
                        </a:rPr>
                        <a:t>サーバ種別</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dirty="0" smtClean="0">
                          <a:solidFill>
                            <a:schemeClr val="bg1"/>
                          </a:solidFill>
                        </a:rPr>
                        <a:t>種別</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ja-JP" altLang="en-US" sz="1100" b="1" dirty="0" smtClean="0">
                          <a:solidFill>
                            <a:schemeClr val="bg1"/>
                          </a:solidFill>
                        </a:rPr>
                        <a:t>サーバ機器一覧</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ja-JP" altLang="en-US" sz="1100" b="1" dirty="0" smtClean="0">
                          <a:solidFill>
                            <a:schemeClr val="bg1"/>
                          </a:solidFill>
                        </a:rPr>
                        <a:t>通信リスト </a:t>
                      </a:r>
                      <a:r>
                        <a:rPr kumimoji="1" lang="en-US" altLang="ja-JP" sz="1100" b="1" dirty="0" smtClean="0">
                          <a:solidFill>
                            <a:schemeClr val="bg1"/>
                          </a:solidFill>
                        </a:rPr>
                        <a:t>(</a:t>
                      </a:r>
                      <a:r>
                        <a:rPr kumimoji="1" lang="ja-JP" altLang="en-US" sz="1100" b="1" dirty="0" smtClean="0">
                          <a:solidFill>
                            <a:schemeClr val="bg1"/>
                          </a:solidFill>
                        </a:rPr>
                        <a:t>許可</a:t>
                      </a:r>
                      <a:r>
                        <a:rPr kumimoji="1" lang="en-US" altLang="ja-JP" sz="1100" b="1" dirty="0" smtClean="0">
                          <a:solidFill>
                            <a:schemeClr val="bg1"/>
                          </a:solidFill>
                        </a:rPr>
                        <a: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nvPr>
        </p:nvGraphicFramePr>
        <p:xfrm>
          <a:off x="8305329" y="3553344"/>
          <a:ext cx="3439954" cy="935640"/>
        </p:xfrm>
        <a:graphic>
          <a:graphicData uri="http://schemas.openxmlformats.org/drawingml/2006/table">
            <a:tbl>
              <a:tblPr firstRow="1" bandRow="1">
                <a:tableStyleId>{5940675A-B579-460E-94D1-54222C63F5DA}</a:tableStyleId>
              </a:tblPr>
              <a:tblGrid>
                <a:gridCol w="828367">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smtClean="0"/>
                        <a:t>サーバ種別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smtClean="0"/>
                        <a:t>号機</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smtClean="0"/>
                        <a:t>ホスト名</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smtClean="0"/>
                        <a:t>サーバ種別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nvPr>
        </p:nvGraphicFramePr>
        <p:xfrm>
          <a:off x="8305330" y="4658821"/>
          <a:ext cx="3477202"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067551">
                  <a:extLst>
                    <a:ext uri="{9D8B030D-6E8A-4147-A177-3AD203B41FA5}">
                      <a16:colId xmlns:a16="http://schemas.microsoft.com/office/drawing/2014/main" val="2288316279"/>
                    </a:ext>
                  </a:extLst>
                </a:gridCol>
                <a:gridCol w="548967">
                  <a:extLst>
                    <a:ext uri="{9D8B030D-6E8A-4147-A177-3AD203B41FA5}">
                      <a16:colId xmlns:a16="http://schemas.microsoft.com/office/drawing/2014/main" val="4270368412"/>
                    </a:ext>
                  </a:extLst>
                </a:gridCol>
                <a:gridCol w="362700">
                  <a:extLst>
                    <a:ext uri="{9D8B030D-6E8A-4147-A177-3AD203B41FA5}">
                      <a16:colId xmlns:a16="http://schemas.microsoft.com/office/drawing/2014/main" val="1022849353"/>
                    </a:ext>
                  </a:extLst>
                </a:gridCol>
                <a:gridCol w="957484">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smtClean="0"/>
                        <a:t>通信№</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smtClean="0"/>
                        <a:t>プロトコル</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005403" cy="338554"/>
          </a:xfrm>
          <a:prstGeom prst="rect">
            <a:avLst/>
          </a:prstGeom>
          <a:noFill/>
        </p:spPr>
        <p:txBody>
          <a:bodyPr wrap="none" rtlCol="0">
            <a:spAutoFit/>
          </a:bodyPr>
          <a:lstStyle/>
          <a:p>
            <a:r>
              <a:rPr lang="ja-JP" altLang="en-US" sz="1600" b="1" dirty="0">
                <a:solidFill>
                  <a:srgbClr val="FF0000"/>
                </a:solidFill>
              </a:rPr>
              <a:t>表の一覧</a:t>
            </a: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587653" y="2769830"/>
            <a:ext cx="2669769" cy="9669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16578"/>
            <a:ext cx="697611" cy="210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690917" cy="61909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447043" y="2336898"/>
            <a:ext cx="800219" cy="338554"/>
          </a:xfrm>
          <a:prstGeom prst="rect">
            <a:avLst/>
          </a:prstGeom>
          <a:noFill/>
        </p:spPr>
        <p:txBody>
          <a:bodyPr wrap="none" rtlCol="0">
            <a:spAutoFit/>
          </a:bodyPr>
          <a:lstStyle/>
          <a:p>
            <a:r>
              <a:rPr lang="ja-JP" altLang="en-US" sz="1600" b="1" dirty="0">
                <a:solidFill>
                  <a:srgbClr val="FF0000"/>
                </a:solidFill>
              </a:rPr>
              <a:t>表の枠</a:t>
            </a: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設計値の入力ミスを防ぐために、列に制約を付ける</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Tree>
    <p:extLst>
      <p:ext uri="{BB962C8B-B14F-4D97-AF65-F5344CB8AC3E}">
        <p14:creationId xmlns:p14="http://schemas.microsoft.com/office/powerpoint/2010/main" val="1461872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設計値の入力ミスを防ぐために、列に制約を付ける</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CMDB</a:t>
            </a:r>
            <a:r>
              <a:rPr lang="ja-JP" altLang="en-US" sz="1867" b="1" dirty="0">
                <a:latin typeface="+mj-ea"/>
                <a:ea typeface="+mj-ea"/>
              </a:rPr>
              <a:t>に設計情報を登録する際に、設計値の入力ミスがあると</a:t>
            </a:r>
            <a:r>
              <a:rPr lang="en-US" altLang="ja-JP" sz="1867" b="1" dirty="0">
                <a:latin typeface="+mj-ea"/>
                <a:ea typeface="+mj-ea"/>
              </a:rPr>
              <a:t>CMDB</a:t>
            </a:r>
            <a:r>
              <a:rPr lang="ja-JP" altLang="en-US" sz="1867" b="1" dirty="0">
                <a:latin typeface="+mj-ea"/>
                <a:ea typeface="+mj-ea"/>
              </a:rPr>
              <a:t>をクリーンな状態に保つことができません。</a:t>
            </a:r>
            <a:endParaRPr lang="en-US" altLang="ja-JP" sz="1867" b="1" dirty="0">
              <a:latin typeface="+mj-ea"/>
              <a:ea typeface="+mj-ea"/>
            </a:endParaRPr>
          </a:p>
          <a:p>
            <a:endParaRPr lang="en-US" altLang="ja-JP" sz="1067" b="1" dirty="0">
              <a:latin typeface="+mj-ea"/>
              <a:ea typeface="+mj-ea"/>
            </a:endParaRPr>
          </a:p>
          <a:p>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では表の列に制約を付けることで、設計値を</a:t>
            </a:r>
            <a:r>
              <a:rPr lang="ja-JP" altLang="en-US" sz="1867" b="1" dirty="0" err="1">
                <a:latin typeface="+mj-ea"/>
                <a:ea typeface="+mj-ea"/>
              </a:rPr>
              <a:t>の</a:t>
            </a:r>
            <a:r>
              <a:rPr lang="ja-JP" altLang="en-US" sz="1867" b="1" dirty="0">
                <a:latin typeface="+mj-ea"/>
                <a:ea typeface="+mj-ea"/>
              </a:rPr>
              <a:t>入力時に正しさを検査することができます。これにより、</a:t>
            </a:r>
            <a:r>
              <a:rPr lang="en-US" altLang="ja-JP" sz="1867" b="1" dirty="0">
                <a:latin typeface="+mj-ea"/>
                <a:ea typeface="+mj-ea"/>
              </a:rPr>
              <a:t>CMDB</a:t>
            </a:r>
            <a:r>
              <a:rPr lang="ja-JP" altLang="en-US" sz="1867" b="1" dirty="0">
                <a:latin typeface="+mj-ea"/>
                <a:ea typeface="+mj-ea"/>
              </a:rPr>
              <a:t>をクリーンな状態に保つことができます。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3" name="角丸四角形 22"/>
          <p:cNvSpPr/>
          <p:nvPr/>
        </p:nvSpPr>
        <p:spPr bwMode="auto">
          <a:xfrm>
            <a:off x="423879"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graphicFrame>
        <p:nvGraphicFramePr>
          <p:cNvPr id="4" name="表 3"/>
          <p:cNvGraphicFramePr>
            <a:graphicFrameLocks noGrp="1"/>
          </p:cNvGraphicFramePr>
          <p:nvPr>
            <p:extLst/>
          </p:nvPr>
        </p:nvGraphicFramePr>
        <p:xfrm>
          <a:off x="3804154" y="4223739"/>
          <a:ext cx="7758482"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36915038"/>
                    </a:ext>
                  </a:extLst>
                </a:gridCol>
                <a:gridCol w="2032000">
                  <a:extLst>
                    <a:ext uri="{9D8B030D-6E8A-4147-A177-3AD203B41FA5}">
                      <a16:colId xmlns:a16="http://schemas.microsoft.com/office/drawing/2014/main" val="3189928082"/>
                    </a:ext>
                  </a:extLst>
                </a:gridCol>
                <a:gridCol w="2708667">
                  <a:extLst>
                    <a:ext uri="{9D8B030D-6E8A-4147-A177-3AD203B41FA5}">
                      <a16:colId xmlns:a16="http://schemas.microsoft.com/office/drawing/2014/main" val="3322815589"/>
                    </a:ext>
                  </a:extLst>
                </a:gridCol>
                <a:gridCol w="985815">
                  <a:extLst>
                    <a:ext uri="{9D8B030D-6E8A-4147-A177-3AD203B41FA5}">
                      <a16:colId xmlns:a16="http://schemas.microsoft.com/office/drawing/2014/main" val="3423204116"/>
                    </a:ext>
                  </a:extLst>
                </a:gridCol>
              </a:tblGrid>
              <a:tr h="365760">
                <a:tc>
                  <a:txBody>
                    <a:bodyPr/>
                    <a:lstStyle/>
                    <a:p>
                      <a:r>
                        <a:rPr kumimoji="1" lang="ja-JP" altLang="en-US" sz="1600" dirty="0" smtClean="0"/>
                        <a:t>ホスト名</a:t>
                      </a:r>
                      <a:endParaRPr kumimoji="1" lang="ja-JP" altLang="en-US" sz="1600" dirty="0"/>
                    </a:p>
                  </a:txBody>
                  <a:tcPr marL="121920" marR="121920" marT="60960" marB="60960"/>
                </a:tc>
                <a:tc>
                  <a:txBody>
                    <a:bodyPr/>
                    <a:lstStyle/>
                    <a:p>
                      <a:r>
                        <a:rPr kumimoji="1" lang="en-US" altLang="ja-JP" sz="1600" dirty="0" smtClean="0"/>
                        <a:t>IP</a:t>
                      </a:r>
                      <a:r>
                        <a:rPr kumimoji="1" lang="ja-JP" altLang="en-US" sz="1600" dirty="0" smtClean="0"/>
                        <a:t>アドレス</a:t>
                      </a:r>
                      <a:endParaRPr kumimoji="1" lang="ja-JP" altLang="en-US" sz="1600" dirty="0"/>
                    </a:p>
                  </a:txBody>
                  <a:tcPr marL="121920" marR="121920" marT="60960" marB="60960"/>
                </a:tc>
                <a:tc>
                  <a:txBody>
                    <a:bodyPr/>
                    <a:lstStyle/>
                    <a:p>
                      <a:r>
                        <a:rPr kumimoji="1" lang="en-US" altLang="ja-JP" sz="1600" dirty="0" smtClean="0"/>
                        <a:t>OS</a:t>
                      </a:r>
                      <a:r>
                        <a:rPr kumimoji="1" lang="ja-JP" altLang="en-US" sz="1600" dirty="0" smtClean="0"/>
                        <a:t>種別</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1326309359"/>
                  </a:ext>
                </a:extLst>
              </a:tr>
              <a:tr h="365760">
                <a:tc>
                  <a:txBody>
                    <a:bodyPr/>
                    <a:lstStyle/>
                    <a:p>
                      <a:r>
                        <a:rPr kumimoji="1" lang="en-US" altLang="ja-JP" sz="1600" dirty="0" smtClean="0"/>
                        <a:t>web-server</a:t>
                      </a:r>
                      <a:endParaRPr kumimoji="1" lang="ja-JP" altLang="en-US" sz="1600" dirty="0"/>
                    </a:p>
                  </a:txBody>
                  <a:tcPr marL="121920" marR="121920" marT="60960" marB="60960"/>
                </a:tc>
                <a:tc>
                  <a:txBody>
                    <a:bodyPr/>
                    <a:lstStyle/>
                    <a:p>
                      <a:r>
                        <a:rPr kumimoji="1" lang="en-US" altLang="ja-JP" sz="1600" dirty="0" smtClean="0"/>
                        <a:t>10.0.10.100</a:t>
                      </a:r>
                      <a:endParaRPr kumimoji="1" lang="ja-JP" altLang="en-US" sz="1600" dirty="0"/>
                    </a:p>
                  </a:txBody>
                  <a:tcPr marL="121920" marR="121920" marT="60960" marB="60960"/>
                </a:tc>
                <a:tc>
                  <a:txBody>
                    <a:bodyPr/>
                    <a:lstStyle/>
                    <a:p>
                      <a:r>
                        <a:rPr kumimoji="1" lang="en-US" altLang="ja-JP" sz="1600" dirty="0" smtClean="0"/>
                        <a:t>Windows Server</a:t>
                      </a:r>
                      <a:r>
                        <a:rPr kumimoji="1" lang="en-US" altLang="ja-JP" sz="1600" baseline="0" dirty="0" smtClean="0"/>
                        <a:t> 2019</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352036865"/>
                  </a:ext>
                </a:extLst>
              </a:tr>
              <a:tr h="365760">
                <a:tc>
                  <a:txBody>
                    <a:bodyPr/>
                    <a:lstStyle/>
                    <a:p>
                      <a:r>
                        <a:rPr kumimoji="1" lang="en-US" altLang="ja-JP" sz="1600" dirty="0" smtClean="0"/>
                        <a:t>log-server</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rgbClr val="FF0000"/>
                          </a:solidFill>
                        </a:rPr>
                        <a:t>log-server</a:t>
                      </a:r>
                      <a:endParaRPr kumimoji="1" lang="ja-JP" altLang="en-US" sz="1600" b="1" dirty="0" smtClean="0">
                        <a:solidFill>
                          <a:srgbClr val="FF0000"/>
                        </a:solidFill>
                      </a:endParaRPr>
                    </a:p>
                  </a:txBody>
                  <a:tcPr marL="121920" marR="121920" marT="60960" marB="60960"/>
                </a:tc>
                <a:tc>
                  <a:txBody>
                    <a:bodyPr/>
                    <a:lstStyle/>
                    <a:p>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907782906"/>
                  </a:ext>
                </a:extLst>
              </a:tr>
              <a:tr h="365760">
                <a:tc>
                  <a:txBody>
                    <a:bodyPr/>
                    <a:lstStyle/>
                    <a:p>
                      <a:r>
                        <a:rPr kumimoji="1" lang="en-US" altLang="ja-JP" sz="1600" b="1" i="0" dirty="0" smtClean="0">
                          <a:solidFill>
                            <a:srgbClr val="FF0000"/>
                          </a:solidFill>
                        </a:rPr>
                        <a:t>DB</a:t>
                      </a:r>
                      <a:r>
                        <a:rPr kumimoji="1" lang="ja-JP" altLang="en-US" sz="1600" b="1" i="0" dirty="0" smtClean="0">
                          <a:solidFill>
                            <a:srgbClr val="FF0000"/>
                          </a:solidFill>
                        </a:rPr>
                        <a:t>サーバ</a:t>
                      </a:r>
                      <a:endParaRPr kumimoji="1" lang="ja-JP" altLang="en-US" sz="1600" b="1" i="0" dirty="0">
                        <a:solidFill>
                          <a:srgbClr val="FF0000"/>
                        </a:solidFill>
                      </a:endParaRPr>
                    </a:p>
                  </a:txBody>
                  <a:tcPr marL="121920" marR="121920" marT="60960" marB="60960"/>
                </a:tc>
                <a:tc>
                  <a:txBody>
                    <a:bodyPr/>
                    <a:lstStyle/>
                    <a:p>
                      <a:r>
                        <a:rPr kumimoji="1" lang="en-US" altLang="ja-JP" sz="1600" dirty="0" smtClean="0"/>
                        <a:t>10.0.10.300</a:t>
                      </a:r>
                      <a:endParaRPr kumimoji="1" lang="ja-JP" altLang="en-US" sz="1600" dirty="0"/>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1226337179"/>
                  </a:ext>
                </a:extLst>
              </a:tr>
              <a:tr h="365760">
                <a:tc>
                  <a:txBody>
                    <a:bodyPr/>
                    <a:lstStyle/>
                    <a:p>
                      <a:r>
                        <a:rPr kumimoji="1" lang="ja-JP" altLang="en-US" sz="1600" dirty="0" smtClean="0"/>
                        <a:t>・・・・・</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2987775185"/>
                  </a:ext>
                </a:extLst>
              </a:tr>
            </a:tbl>
          </a:graphicData>
        </a:graphic>
      </p:graphicFrame>
      <p:graphicFrame>
        <p:nvGraphicFramePr>
          <p:cNvPr id="7" name="表 6"/>
          <p:cNvGraphicFramePr>
            <a:graphicFrameLocks noGrp="1"/>
          </p:cNvGraphicFramePr>
          <p:nvPr>
            <p:extLst/>
          </p:nvPr>
        </p:nvGraphicFramePr>
        <p:xfrm>
          <a:off x="7876685" y="4956444"/>
          <a:ext cx="2710035" cy="1463040"/>
        </p:xfrm>
        <a:graphic>
          <a:graphicData uri="http://schemas.openxmlformats.org/drawingml/2006/table">
            <a:tbl>
              <a:tblPr>
                <a:tableStyleId>{5C22544A-7EE6-4342-B048-85BDC9FD1C3A}</a:tableStyleId>
              </a:tblPr>
              <a:tblGrid>
                <a:gridCol w="2710035">
                  <a:extLst>
                    <a:ext uri="{9D8B030D-6E8A-4147-A177-3AD203B41FA5}">
                      <a16:colId xmlns:a16="http://schemas.microsoft.com/office/drawing/2014/main" val="1484521332"/>
                    </a:ext>
                  </a:extLst>
                </a:gridCol>
              </a:tblGrid>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94948"/>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2019 </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7073596"/>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2016</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4228885"/>
                  </a:ext>
                </a:extLst>
              </a:tr>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28480"/>
                  </a:ext>
                </a:extLst>
              </a:tr>
            </a:tbl>
          </a:graphicData>
        </a:graphic>
      </p:graphicFrame>
      <p:sp>
        <p:nvSpPr>
          <p:cNvPr id="8" name="正方形/長方形 7"/>
          <p:cNvSpPr/>
          <p:nvPr/>
        </p:nvSpPr>
        <p:spPr bwMode="auto">
          <a:xfrm>
            <a:off x="10224152" y="5013781"/>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26" name="正方形/長方形 25"/>
          <p:cNvSpPr/>
          <p:nvPr/>
        </p:nvSpPr>
        <p:spPr bwMode="auto">
          <a:xfrm>
            <a:off x="10224152" y="4640709"/>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10" name="角丸四角形吹き出し 9"/>
          <p:cNvSpPr/>
          <p:nvPr/>
        </p:nvSpPr>
        <p:spPr bwMode="auto">
          <a:xfrm>
            <a:off x="4873625" y="5616727"/>
            <a:ext cx="1142883" cy="373907"/>
          </a:xfrm>
          <a:prstGeom prst="wedgeRoundRectCallout">
            <a:avLst>
              <a:gd name="adj1" fmla="val -69465"/>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エラー検出</a:t>
            </a:r>
          </a:p>
        </p:txBody>
      </p:sp>
      <p:sp>
        <p:nvSpPr>
          <p:cNvPr id="30" name="角丸四角形吹き出し 29"/>
          <p:cNvSpPr/>
          <p:nvPr/>
        </p:nvSpPr>
        <p:spPr bwMode="auto">
          <a:xfrm>
            <a:off x="6642361" y="5262496"/>
            <a:ext cx="1142883" cy="373907"/>
          </a:xfrm>
          <a:prstGeom prst="wedgeRoundRectCallout">
            <a:avLst>
              <a:gd name="adj1" fmla="val -69465"/>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エラー検出</a:t>
            </a:r>
          </a:p>
        </p:txBody>
      </p:sp>
      <p:sp>
        <p:nvSpPr>
          <p:cNvPr id="3" name="四角形吹き出し 2"/>
          <p:cNvSpPr/>
          <p:nvPr/>
        </p:nvSpPr>
        <p:spPr bwMode="auto">
          <a:xfrm>
            <a:off x="4099228" y="3321640"/>
            <a:ext cx="1451184" cy="81686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6">
                    <a:lumMod val="75000"/>
                    <a:lumOff val="25000"/>
                  </a:schemeClr>
                </a:solidFill>
                <a:latin typeface="+mj-ea"/>
              </a:rPr>
              <a:t>英数字</a:t>
            </a:r>
            <a:endParaRPr lang="en-US" altLang="ja-JP" sz="1600" b="1" dirty="0">
              <a:solidFill>
                <a:schemeClr val="accent6">
                  <a:lumMod val="75000"/>
                  <a:lumOff val="25000"/>
                </a:schemeClr>
              </a:solidFill>
              <a:latin typeface="+mj-ea"/>
            </a:endParaRPr>
          </a:p>
          <a:p>
            <a:pPr algn="ctr"/>
            <a:r>
              <a:rPr lang="ja-JP" altLang="en-US" sz="1600" b="1" dirty="0">
                <a:solidFill>
                  <a:schemeClr val="accent6">
                    <a:lumMod val="75000"/>
                    <a:lumOff val="25000"/>
                  </a:schemeClr>
                </a:solidFill>
                <a:latin typeface="+mj-ea"/>
              </a:rPr>
              <a:t>ハイフン</a:t>
            </a:r>
            <a:endParaRPr lang="en-US" altLang="ja-JP" sz="1600" b="1" dirty="0">
              <a:solidFill>
                <a:schemeClr val="accent6">
                  <a:lumMod val="75000"/>
                  <a:lumOff val="25000"/>
                </a:schemeClr>
              </a:solidFill>
              <a:latin typeface="+mj-ea"/>
            </a:endParaRPr>
          </a:p>
          <a:p>
            <a:pPr algn="ctr"/>
            <a:r>
              <a:rPr lang="ja-JP" altLang="en-US" sz="1600" b="1" dirty="0">
                <a:solidFill>
                  <a:schemeClr val="accent6">
                    <a:lumMod val="75000"/>
                    <a:lumOff val="25000"/>
                  </a:schemeClr>
                </a:solidFill>
                <a:latin typeface="+mj-ea"/>
              </a:rPr>
              <a:t>ピリオド</a:t>
            </a:r>
            <a:endParaRPr lang="en-US" altLang="ja-JP" sz="1600" b="1" dirty="0">
              <a:solidFill>
                <a:schemeClr val="accent6">
                  <a:lumMod val="75000"/>
                  <a:lumOff val="25000"/>
                </a:schemeClr>
              </a:solidFill>
              <a:latin typeface="+mj-ea"/>
            </a:endParaRPr>
          </a:p>
        </p:txBody>
      </p:sp>
      <p:sp>
        <p:nvSpPr>
          <p:cNvPr id="5" name="正方形/長方形 4"/>
          <p:cNvSpPr/>
          <p:nvPr/>
        </p:nvSpPr>
        <p:spPr bwMode="auto">
          <a:xfrm>
            <a:off x="3909528" y="3223535"/>
            <a:ext cx="516464"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28" name="四角形吹き出し 27"/>
          <p:cNvSpPr/>
          <p:nvPr/>
        </p:nvSpPr>
        <p:spPr bwMode="auto">
          <a:xfrm>
            <a:off x="6080101" y="3321640"/>
            <a:ext cx="1451184" cy="81686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err="1">
                <a:solidFill>
                  <a:schemeClr val="accent6">
                    <a:lumMod val="75000"/>
                    <a:lumOff val="25000"/>
                  </a:schemeClr>
                </a:solidFill>
                <a:latin typeface="+mj-ea"/>
              </a:rPr>
              <a:t>n.n.n.n</a:t>
            </a:r>
            <a:r>
              <a:rPr lang="ja-JP" altLang="en-US" sz="1600" b="1" dirty="0">
                <a:solidFill>
                  <a:schemeClr val="accent6">
                    <a:lumMod val="75000"/>
                    <a:lumOff val="25000"/>
                  </a:schemeClr>
                </a:solidFill>
                <a:latin typeface="+mj-ea"/>
              </a:rPr>
              <a:t>の形式</a:t>
            </a:r>
            <a:endParaRPr lang="en-US" altLang="ja-JP" sz="1600" b="1" dirty="0">
              <a:solidFill>
                <a:schemeClr val="accent6">
                  <a:lumMod val="75000"/>
                  <a:lumOff val="25000"/>
                </a:schemeClr>
              </a:solidFill>
              <a:latin typeface="+mj-ea"/>
            </a:endParaRPr>
          </a:p>
          <a:p>
            <a:pPr algn="ctr"/>
            <a:r>
              <a:rPr lang="en-US" altLang="ja-JP" sz="1600" b="1" dirty="0">
                <a:solidFill>
                  <a:schemeClr val="accent6">
                    <a:lumMod val="75000"/>
                    <a:lumOff val="25000"/>
                  </a:schemeClr>
                </a:solidFill>
                <a:latin typeface="+mj-ea"/>
              </a:rPr>
              <a:t>(n</a:t>
            </a:r>
            <a:r>
              <a:rPr lang="ja-JP" altLang="en-US" sz="1600" b="1" dirty="0">
                <a:solidFill>
                  <a:schemeClr val="accent6">
                    <a:lumMod val="75000"/>
                    <a:lumOff val="25000"/>
                  </a:schemeClr>
                </a:solidFill>
                <a:latin typeface="+mj-ea"/>
              </a:rPr>
              <a:t>は数字</a:t>
            </a:r>
            <a:r>
              <a:rPr lang="en-US" altLang="ja-JP" sz="1600" b="1" dirty="0">
                <a:solidFill>
                  <a:schemeClr val="accent6">
                    <a:lumMod val="75000"/>
                    <a:lumOff val="25000"/>
                  </a:schemeClr>
                </a:solidFill>
                <a:latin typeface="+mj-ea"/>
              </a:rPr>
              <a:t>)</a:t>
            </a:r>
          </a:p>
        </p:txBody>
      </p:sp>
      <p:sp>
        <p:nvSpPr>
          <p:cNvPr id="29" name="正方形/長方形 28"/>
          <p:cNvSpPr/>
          <p:nvPr/>
        </p:nvSpPr>
        <p:spPr bwMode="auto">
          <a:xfrm>
            <a:off x="5890401" y="3223535"/>
            <a:ext cx="516464"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31" name="四角形吹き出し 30"/>
          <p:cNvSpPr/>
          <p:nvPr/>
        </p:nvSpPr>
        <p:spPr bwMode="auto">
          <a:xfrm>
            <a:off x="8427061" y="3293929"/>
            <a:ext cx="1570379" cy="81686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6">
                    <a:lumMod val="75000"/>
                    <a:lumOff val="25000"/>
                  </a:schemeClr>
                </a:solidFill>
                <a:latin typeface="+mj-ea"/>
              </a:rPr>
              <a:t>プルダウン選択</a:t>
            </a:r>
            <a:endParaRPr lang="en-US" altLang="ja-JP" sz="1600" b="1" dirty="0">
              <a:solidFill>
                <a:schemeClr val="accent6">
                  <a:lumMod val="75000"/>
                  <a:lumOff val="25000"/>
                </a:schemeClr>
              </a:solidFill>
              <a:latin typeface="+mj-ea"/>
            </a:endParaRPr>
          </a:p>
        </p:txBody>
      </p:sp>
      <p:sp>
        <p:nvSpPr>
          <p:cNvPr id="32" name="正方形/長方形 31"/>
          <p:cNvSpPr/>
          <p:nvPr/>
        </p:nvSpPr>
        <p:spPr bwMode="auto">
          <a:xfrm>
            <a:off x="8237361" y="3195824"/>
            <a:ext cx="516464"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33" name="角丸四角形吹き出し 32"/>
          <p:cNvSpPr/>
          <p:nvPr/>
        </p:nvSpPr>
        <p:spPr bwMode="auto">
          <a:xfrm>
            <a:off x="10248573" y="4176268"/>
            <a:ext cx="1583100" cy="591664"/>
          </a:xfrm>
          <a:prstGeom prst="wedgeRoundRectCallout">
            <a:avLst>
              <a:gd name="adj1" fmla="val -68182"/>
              <a:gd name="adj2" fmla="val 103972"/>
              <a:gd name="adj3" fmla="val 16667"/>
            </a:avLst>
          </a:prstGeom>
          <a:ln w="9525">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3">
                    <a:lumMod val="75000"/>
                    <a:lumOff val="25000"/>
                  </a:schemeClr>
                </a:solidFill>
                <a:latin typeface="+mj-ea"/>
                <a:ea typeface="+mj-ea"/>
              </a:rPr>
              <a:t>選択式のため</a:t>
            </a:r>
            <a:endParaRPr lang="en-US" altLang="ja-JP" sz="1600" b="1" dirty="0">
              <a:solidFill>
                <a:schemeClr val="accent3">
                  <a:lumMod val="75000"/>
                  <a:lumOff val="25000"/>
                </a:schemeClr>
              </a:solidFill>
              <a:latin typeface="+mj-ea"/>
              <a:ea typeface="+mj-ea"/>
            </a:endParaRPr>
          </a:p>
          <a:p>
            <a:pPr algn="ctr"/>
            <a:r>
              <a:rPr lang="ja-JP" altLang="en-US" sz="1600" b="1" dirty="0">
                <a:solidFill>
                  <a:schemeClr val="accent3">
                    <a:lumMod val="75000"/>
                    <a:lumOff val="25000"/>
                  </a:schemeClr>
                </a:solidFill>
                <a:latin typeface="+mj-ea"/>
                <a:ea typeface="+mj-ea"/>
              </a:rPr>
              <a:t>入力ミス排除</a:t>
            </a:r>
          </a:p>
        </p:txBody>
      </p:sp>
    </p:spTree>
    <p:extLst>
      <p:ext uri="{BB962C8B-B14F-4D97-AF65-F5344CB8AC3E}">
        <p14:creationId xmlns:p14="http://schemas.microsoft.com/office/powerpoint/2010/main" val="2426592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graphicFrame>
        <p:nvGraphicFramePr>
          <p:cNvPr id="3" name="表 2"/>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各チームは、正規化した設計情報を</a:t>
            </a:r>
            <a:r>
              <a:rPr lang="en-US" altLang="ja-JP" sz="2133" b="1" dirty="0">
                <a:latin typeface="+mj-ea"/>
              </a:rPr>
              <a:t>CMDB</a:t>
            </a:r>
            <a:r>
              <a:rPr lang="ja-JP" altLang="en-US" sz="2133" b="1" dirty="0" err="1">
                <a:latin typeface="+mj-ea"/>
              </a:rPr>
              <a:t>に登</a:t>
            </a:r>
            <a:r>
              <a:rPr lang="ja-JP" altLang="en-US" sz="2133" b="1" dirty="0">
                <a:latin typeface="+mj-ea"/>
              </a:rPr>
              <a:t>録していきます。</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5" name="角丸四角形 14"/>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nvPr>
        </p:nvGraphicFramePr>
        <p:xfrm>
          <a:off x="6171180" y="3025564"/>
          <a:ext cx="1416473" cy="1447800"/>
        </p:xfrm>
        <a:graphic>
          <a:graphicData uri="http://schemas.openxmlformats.org/drawingml/2006/table">
            <a:tbl>
              <a:tblPr firstRow="1">
                <a:tableStyleId>{3C2FFA5D-87B4-456A-9821-1D502468CF0F}</a:tableStyleId>
              </a:tblPr>
              <a:tblGrid>
                <a:gridCol w="1416473">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ja-JP" altLang="en-US" sz="1100" b="1" dirty="0" smtClean="0">
                          <a:solidFill>
                            <a:schemeClr val="bg1"/>
                          </a:solidFill>
                        </a:rPr>
                        <a:t>サーバ種別</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dirty="0" smtClean="0">
                          <a:solidFill>
                            <a:schemeClr val="bg1"/>
                          </a:solidFill>
                        </a:rPr>
                        <a:t>種別</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ja-JP" altLang="en-US" sz="1100" b="1" dirty="0" smtClean="0">
                          <a:solidFill>
                            <a:schemeClr val="bg1"/>
                          </a:solidFill>
                        </a:rPr>
                        <a:t>サーバ機器一覧</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ja-JP" altLang="en-US" sz="1100" b="1" dirty="0" smtClean="0">
                          <a:solidFill>
                            <a:schemeClr val="bg1"/>
                          </a:solidFill>
                        </a:rPr>
                        <a:t>通信リスト </a:t>
                      </a:r>
                      <a:r>
                        <a:rPr kumimoji="1" lang="en-US" altLang="ja-JP" sz="1100" b="1" dirty="0" smtClean="0">
                          <a:solidFill>
                            <a:schemeClr val="bg1"/>
                          </a:solidFill>
                        </a:rPr>
                        <a:t>(</a:t>
                      </a:r>
                      <a:r>
                        <a:rPr kumimoji="1" lang="ja-JP" altLang="en-US" sz="1100" b="1" dirty="0" smtClean="0">
                          <a:solidFill>
                            <a:schemeClr val="bg1"/>
                          </a:solidFill>
                        </a:rPr>
                        <a:t>許可</a:t>
                      </a:r>
                      <a:r>
                        <a:rPr kumimoji="1" lang="en-US" altLang="ja-JP" sz="1100" b="1" dirty="0" smtClean="0">
                          <a:solidFill>
                            <a:schemeClr val="bg1"/>
                          </a:solidFill>
                        </a:rPr>
                        <a: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1330494049"/>
              </p:ext>
            </p:extLst>
          </p:nvPr>
        </p:nvGraphicFramePr>
        <p:xfrm>
          <a:off x="8305329" y="3553344"/>
          <a:ext cx="3499750" cy="935640"/>
        </p:xfrm>
        <a:graphic>
          <a:graphicData uri="http://schemas.openxmlformats.org/drawingml/2006/table">
            <a:tbl>
              <a:tblPr firstRow="1" bandRow="1">
                <a:tableStyleId>{5940675A-B579-460E-94D1-54222C63F5DA}</a:tableStyleId>
              </a:tblPr>
              <a:tblGrid>
                <a:gridCol w="888163">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smtClean="0"/>
                        <a:t>サーバ種別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smtClean="0"/>
                        <a:t>号機</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smtClean="0"/>
                        <a:t>ホスト名</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r>
                        <a:rPr kumimoji="1" lang="ja-JP" altLang="en-US" sz="1100" b="1" dirty="0" smtClean="0"/>
                        <a:t>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dirty="0" smtClean="0"/>
                        <a:t>サーバ</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dirty="0" smtClean="0"/>
                        <a:t>サーバ</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dirty="0" smtClean="0"/>
                        <a:t>サーバ</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smtClean="0"/>
                        <a:t>サーバ種別</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dirty="0" smtClean="0"/>
                        <a:t>サーバ</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dirty="0" smtClean="0"/>
                        <a:t>サーバ</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dirty="0" smtClean="0"/>
                        <a:t>サーバ</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nvPr>
        </p:nvGraphicFramePr>
        <p:xfrm>
          <a:off x="8305330" y="4658821"/>
          <a:ext cx="3477202"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067551">
                  <a:extLst>
                    <a:ext uri="{9D8B030D-6E8A-4147-A177-3AD203B41FA5}">
                      <a16:colId xmlns:a16="http://schemas.microsoft.com/office/drawing/2014/main" val="2288316279"/>
                    </a:ext>
                  </a:extLst>
                </a:gridCol>
                <a:gridCol w="548967">
                  <a:extLst>
                    <a:ext uri="{9D8B030D-6E8A-4147-A177-3AD203B41FA5}">
                      <a16:colId xmlns:a16="http://schemas.microsoft.com/office/drawing/2014/main" val="4270368412"/>
                    </a:ext>
                  </a:extLst>
                </a:gridCol>
                <a:gridCol w="362700">
                  <a:extLst>
                    <a:ext uri="{9D8B030D-6E8A-4147-A177-3AD203B41FA5}">
                      <a16:colId xmlns:a16="http://schemas.microsoft.com/office/drawing/2014/main" val="1022849353"/>
                    </a:ext>
                  </a:extLst>
                </a:gridCol>
                <a:gridCol w="957484">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smtClean="0"/>
                        <a:t>通信№</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smtClean="0"/>
                        <a:t>プロトコル</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dirty="0" smtClean="0"/>
                        <a:t>サーバ</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dirty="0" smtClean="0"/>
                        <a:t>サーバ</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dirty="0" smtClean="0"/>
                        <a:t>サーバ</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dirty="0" smtClean="0"/>
                        <a:t>サーバ</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005403" cy="338554"/>
          </a:xfrm>
          <a:prstGeom prst="rect">
            <a:avLst/>
          </a:prstGeom>
          <a:noFill/>
        </p:spPr>
        <p:txBody>
          <a:bodyPr wrap="none" rtlCol="0">
            <a:spAutoFit/>
          </a:bodyPr>
          <a:lstStyle/>
          <a:p>
            <a:r>
              <a:rPr lang="ja-JP" altLang="en-US" sz="1600" b="1" dirty="0">
                <a:solidFill>
                  <a:srgbClr val="FF0000"/>
                </a:solidFill>
              </a:rPr>
              <a:t>表の一覧</a:t>
            </a: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587653" y="2769830"/>
            <a:ext cx="2669769" cy="9669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16578"/>
            <a:ext cx="697611" cy="210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690917" cy="61909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630799" y="2336898"/>
            <a:ext cx="389850" cy="338554"/>
          </a:xfrm>
          <a:prstGeom prst="rect">
            <a:avLst/>
          </a:prstGeom>
          <a:noFill/>
        </p:spPr>
        <p:txBody>
          <a:bodyPr wrap="none" rtlCol="0">
            <a:spAutoFit/>
          </a:bodyPr>
          <a:lstStyle/>
          <a:p>
            <a:r>
              <a:rPr lang="ja-JP" altLang="en-US" sz="1600" b="1" dirty="0">
                <a:solidFill>
                  <a:srgbClr val="FF0000"/>
                </a:solidFill>
              </a:rPr>
              <a:t>表</a:t>
            </a: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エクセルを利用した一括登録を活用する</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70" name="角丸四角形 6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71" name="角丸四角形 70"/>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Tree>
    <p:extLst>
      <p:ext uri="{BB962C8B-B14F-4D97-AF65-F5344CB8AC3E}">
        <p14:creationId xmlns:p14="http://schemas.microsoft.com/office/powerpoint/2010/main" val="1604370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エクセルを利用した一括登録を活用する</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sp>
        <p:nvSpPr>
          <p:cNvPr id="12" name="正方形/長方形 11"/>
          <p:cNvSpPr/>
          <p:nvPr/>
        </p:nvSpPr>
        <p:spPr bwMode="auto">
          <a:xfrm>
            <a:off x="301409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の表は、</a:t>
            </a:r>
            <a:r>
              <a:rPr lang="en-US" altLang="ja-JP" sz="1867" b="1" dirty="0">
                <a:latin typeface="+mj-ea"/>
                <a:ea typeface="+mj-ea"/>
              </a:rPr>
              <a:t>Excel</a:t>
            </a:r>
            <a:r>
              <a:rPr lang="ja-JP" altLang="en-US" sz="1867" b="1" dirty="0">
                <a:latin typeface="+mj-ea"/>
                <a:ea typeface="+mj-ea"/>
              </a:rPr>
              <a:t>ファイルの形式でダウンロードできます。この</a:t>
            </a:r>
            <a:r>
              <a:rPr lang="en-US" altLang="ja-JP" sz="1867" b="1" dirty="0">
                <a:latin typeface="+mj-ea"/>
                <a:ea typeface="+mj-ea"/>
              </a:rPr>
              <a:t>Excel</a:t>
            </a:r>
            <a:r>
              <a:rPr lang="ja-JP" altLang="en-US" sz="1867" b="1" dirty="0">
                <a:latin typeface="+mj-ea"/>
                <a:ea typeface="+mj-ea"/>
              </a:rPr>
              <a:t>ファイルに対して設計情報を追加</a:t>
            </a:r>
            <a:r>
              <a:rPr lang="en-US" altLang="ja-JP" sz="1867" b="1" dirty="0">
                <a:latin typeface="+mj-ea"/>
                <a:ea typeface="+mj-ea"/>
              </a:rPr>
              <a:t>/</a:t>
            </a:r>
            <a:r>
              <a:rPr lang="ja-JP" altLang="en-US" sz="1867" b="1" dirty="0">
                <a:latin typeface="+mj-ea"/>
                <a:ea typeface="+mj-ea"/>
              </a:rPr>
              <a:t>更新し、アップロードすることで、効率的に設計情報を登録することができます。</a:t>
            </a:r>
            <a:endParaRPr lang="en-US" altLang="ja-JP" sz="1867" b="1" dirty="0">
              <a:latin typeface="+mj-ea"/>
              <a:ea typeface="+mj-ea"/>
            </a:endParaRPr>
          </a:p>
        </p:txBody>
      </p:sp>
      <p:graphicFrame>
        <p:nvGraphicFramePr>
          <p:cNvPr id="15" name="表 14"/>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grpSp>
        <p:nvGrpSpPr>
          <p:cNvPr id="5" name="グループ化 4"/>
          <p:cNvGrpSpPr/>
          <p:nvPr/>
        </p:nvGrpSpPr>
        <p:grpSpPr>
          <a:xfrm>
            <a:off x="3167276" y="2747697"/>
            <a:ext cx="2568325" cy="1227907"/>
            <a:chOff x="2651556" y="2419043"/>
            <a:chExt cx="1926244" cy="92093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25" name="正方形/長方形 24"/>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44" name="四角形吹き出し 4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aphicFrame>
        <p:nvGraphicFramePr>
          <p:cNvPr id="47" name="表 46"/>
          <p:cNvGraphicFramePr>
            <a:graphicFrameLocks noGrp="1"/>
          </p:cNvGraphicFramePr>
          <p:nvPr>
            <p:extLst/>
          </p:nvPr>
        </p:nvGraphicFramePr>
        <p:xfrm>
          <a:off x="4282756" y="2975617"/>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pSp>
        <p:nvGrpSpPr>
          <p:cNvPr id="65" name="グループ化 64"/>
          <p:cNvGrpSpPr/>
          <p:nvPr/>
        </p:nvGrpSpPr>
        <p:grpSpPr>
          <a:xfrm>
            <a:off x="6197911" y="2754643"/>
            <a:ext cx="2568325" cy="1227907"/>
            <a:chOff x="2651556" y="2419043"/>
            <a:chExt cx="1926244" cy="920930"/>
          </a:xfrm>
        </p:grpSpPr>
        <p:pic>
          <p:nvPicPr>
            <p:cNvPr id="66" name="図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67" name="正方形/長方形 66"/>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69" name="四角形吹き出し 68"/>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70" name="グループ化 69"/>
          <p:cNvGrpSpPr/>
          <p:nvPr/>
        </p:nvGrpSpPr>
        <p:grpSpPr>
          <a:xfrm>
            <a:off x="9228547" y="2757645"/>
            <a:ext cx="2568325" cy="1227907"/>
            <a:chOff x="2651556" y="2419043"/>
            <a:chExt cx="1926244" cy="920930"/>
          </a:xfrm>
        </p:grpSpPr>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72" name="正方形/長方形 71"/>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74" name="四角形吹き出し 7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cxnSp>
        <p:nvCxnSpPr>
          <p:cNvPr id="7" name="直線コネクタ 6"/>
          <p:cNvCxnSpPr/>
          <p:nvPr/>
        </p:nvCxnSpPr>
        <p:spPr bwMode="auto">
          <a:xfrm>
            <a:off x="5970953" y="2597900"/>
            <a:ext cx="0" cy="349184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コネクタ 74"/>
          <p:cNvCxnSpPr/>
          <p:nvPr/>
        </p:nvCxnSpPr>
        <p:spPr bwMode="auto">
          <a:xfrm>
            <a:off x="9008533" y="2597901"/>
            <a:ext cx="0" cy="348527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76" name="表 75"/>
          <p:cNvGraphicFramePr>
            <a:graphicFrameLocks noGrp="1"/>
          </p:cNvGraphicFramePr>
          <p:nvPr>
            <p:extLst/>
          </p:nvPr>
        </p:nvGraphicFramePr>
        <p:xfrm>
          <a:off x="7288155" y="2985338"/>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aphicFrame>
        <p:nvGraphicFramePr>
          <p:cNvPr id="77" name="表 76"/>
          <p:cNvGraphicFramePr>
            <a:graphicFrameLocks noGrp="1"/>
          </p:cNvGraphicFramePr>
          <p:nvPr>
            <p:extLst/>
          </p:nvPr>
        </p:nvGraphicFramePr>
        <p:xfrm>
          <a:off x="10339321" y="297279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aphicFrame>
        <p:nvGraphicFramePr>
          <p:cNvPr id="79" name="表 78"/>
          <p:cNvGraphicFramePr>
            <a:graphicFrameLocks noGrp="1"/>
          </p:cNvGraphicFramePr>
          <p:nvPr>
            <p:extLst/>
          </p:nvPr>
        </p:nvGraphicFramePr>
        <p:xfrm>
          <a:off x="7288155" y="523368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sp>
        <p:nvSpPr>
          <p:cNvPr id="8" name="正方形/長方形 7"/>
          <p:cNvSpPr/>
          <p:nvPr/>
        </p:nvSpPr>
        <p:spPr bwMode="auto">
          <a:xfrm>
            <a:off x="7288156" y="5804747"/>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二等辺三角形 79"/>
          <p:cNvSpPr/>
          <p:nvPr/>
        </p:nvSpPr>
        <p:spPr bwMode="auto">
          <a:xfrm rot="5400000">
            <a:off x="5619979"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1" name="二等辺三角形 80"/>
          <p:cNvSpPr/>
          <p:nvPr/>
        </p:nvSpPr>
        <p:spPr bwMode="auto">
          <a:xfrm rot="5400000">
            <a:off x="8658653"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3" name="正方形/長方形 82"/>
          <p:cNvSpPr/>
          <p:nvPr/>
        </p:nvSpPr>
        <p:spPr bwMode="auto">
          <a:xfrm>
            <a:off x="10325734" y="3552251"/>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85" name="図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457" y="4260799"/>
            <a:ext cx="723928" cy="723928"/>
          </a:xfrm>
          <a:prstGeom prst="rect">
            <a:avLst/>
          </a:prstGeom>
        </p:spPr>
      </p:pic>
      <p:pic>
        <p:nvPicPr>
          <p:cNvPr id="86" name="図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202" y="4853659"/>
            <a:ext cx="519863" cy="519863"/>
          </a:xfrm>
          <a:prstGeom prst="rect">
            <a:avLst/>
          </a:prstGeom>
        </p:spPr>
      </p:pic>
      <p:grpSp>
        <p:nvGrpSpPr>
          <p:cNvPr id="88" name="グループ化 87"/>
          <p:cNvGrpSpPr/>
          <p:nvPr/>
        </p:nvGrpSpPr>
        <p:grpSpPr>
          <a:xfrm>
            <a:off x="3286125" y="5476116"/>
            <a:ext cx="609600" cy="649016"/>
            <a:chOff x="531334" y="767018"/>
            <a:chExt cx="457200" cy="486762"/>
          </a:xfrm>
        </p:grpSpPr>
        <p:sp>
          <p:nvSpPr>
            <p:cNvPr id="89" name="正方形/長方形 8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90" name="グループ化 89"/>
            <p:cNvGrpSpPr>
              <a:grpSpLocks noChangeAspect="1"/>
            </p:cNvGrpSpPr>
            <p:nvPr/>
          </p:nvGrpSpPr>
          <p:grpSpPr bwMode="gray">
            <a:xfrm>
              <a:off x="562146" y="1031158"/>
              <a:ext cx="175160" cy="195072"/>
              <a:chOff x="863600" y="1071564"/>
              <a:chExt cx="823913" cy="917576"/>
            </a:xfrm>
          </p:grpSpPr>
          <p:sp>
            <p:nvSpPr>
              <p:cNvPr id="100" name="フリーフォーム 9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70594" y="1027024"/>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2" name="グループ化 91"/>
            <p:cNvGrpSpPr>
              <a:grpSpLocks noChangeAspect="1"/>
            </p:cNvGrpSpPr>
            <p:nvPr/>
          </p:nvGrpSpPr>
          <p:grpSpPr bwMode="gray">
            <a:xfrm>
              <a:off x="562146" y="793687"/>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3" name="グループ化 92"/>
            <p:cNvGrpSpPr>
              <a:grpSpLocks noChangeAspect="1"/>
            </p:cNvGrpSpPr>
            <p:nvPr/>
          </p:nvGrpSpPr>
          <p:grpSpPr bwMode="gray">
            <a:xfrm>
              <a:off x="769750"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9" name="下矢印 8"/>
          <p:cNvSpPr/>
          <p:nvPr/>
        </p:nvSpPr>
        <p:spPr bwMode="auto">
          <a:xfrm>
            <a:off x="3336474" y="4004863"/>
            <a:ext cx="508137" cy="1247917"/>
          </a:xfrm>
          <a:prstGeom prst="down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rgbClr val="FF0000"/>
                </a:solidFill>
                <a:latin typeface="+mj-ea"/>
                <a:ea typeface="+mj-ea"/>
              </a:rPr>
              <a:t>ダウンロード</a:t>
            </a:r>
          </a:p>
        </p:txBody>
      </p:sp>
      <p:grpSp>
        <p:nvGrpSpPr>
          <p:cNvPr id="102" name="グループ化 101"/>
          <p:cNvGrpSpPr/>
          <p:nvPr/>
        </p:nvGrpSpPr>
        <p:grpSpPr>
          <a:xfrm>
            <a:off x="6303807" y="5480239"/>
            <a:ext cx="609600" cy="649016"/>
            <a:chOff x="531334" y="767018"/>
            <a:chExt cx="457200" cy="486762"/>
          </a:xfrm>
        </p:grpSpPr>
        <p:sp>
          <p:nvSpPr>
            <p:cNvPr id="103" name="正方形/長方形 102"/>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4" name="グループ化 103"/>
            <p:cNvGrpSpPr>
              <a:grpSpLocks noChangeAspect="1"/>
            </p:cNvGrpSpPr>
            <p:nvPr/>
          </p:nvGrpSpPr>
          <p:grpSpPr bwMode="gray">
            <a:xfrm>
              <a:off x="562146" y="1031158"/>
              <a:ext cx="175160" cy="195072"/>
              <a:chOff x="863600" y="1071564"/>
              <a:chExt cx="823913" cy="917576"/>
            </a:xfrm>
          </p:grpSpPr>
          <p:sp>
            <p:nvSpPr>
              <p:cNvPr id="114" name="フリーフォーム 1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70594" y="1027024"/>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562146" y="793687"/>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769750" y="793687"/>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6" name="グループ化 115"/>
          <p:cNvGrpSpPr/>
          <p:nvPr/>
        </p:nvGrpSpPr>
        <p:grpSpPr>
          <a:xfrm>
            <a:off x="9351685" y="5476116"/>
            <a:ext cx="609600" cy="649016"/>
            <a:chOff x="531334" y="767018"/>
            <a:chExt cx="457200" cy="486762"/>
          </a:xfrm>
        </p:grpSpPr>
        <p:sp>
          <p:nvSpPr>
            <p:cNvPr id="117" name="正方形/長方形 11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8" name="グループ化 117"/>
            <p:cNvGrpSpPr>
              <a:grpSpLocks noChangeAspect="1"/>
            </p:cNvGrpSpPr>
            <p:nvPr/>
          </p:nvGrpSpPr>
          <p:grpSpPr bwMode="gray">
            <a:xfrm>
              <a:off x="562146" y="1031158"/>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19" name="グループ化 118"/>
            <p:cNvGrpSpPr>
              <a:grpSpLocks noChangeAspect="1"/>
            </p:cNvGrpSpPr>
            <p:nvPr/>
          </p:nvGrpSpPr>
          <p:grpSpPr bwMode="gray">
            <a:xfrm>
              <a:off x="770594" y="1027024"/>
              <a:ext cx="175160" cy="195072"/>
              <a:chOff x="863600" y="1071564"/>
              <a:chExt cx="823913" cy="917576"/>
            </a:xfrm>
          </p:grpSpPr>
          <p:sp>
            <p:nvSpPr>
              <p:cNvPr id="126" name="フリーフォーム 1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562146" y="793687"/>
              <a:ext cx="175160" cy="195072"/>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769750" y="793687"/>
              <a:ext cx="175160" cy="195072"/>
              <a:chOff x="863600" y="1071564"/>
              <a:chExt cx="823913" cy="917576"/>
            </a:xfrm>
          </p:grpSpPr>
          <p:sp>
            <p:nvSpPr>
              <p:cNvPr id="122" name="フリーフォーム 1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4" name="右矢印 133"/>
          <p:cNvSpPr/>
          <p:nvPr/>
        </p:nvSpPr>
        <p:spPr bwMode="auto">
          <a:xfrm>
            <a:off x="6706607" y="5596587"/>
            <a:ext cx="629812" cy="748021"/>
          </a:xfrm>
          <a:prstGeom prst="rightArrow">
            <a:avLst>
              <a:gd name="adj1" fmla="val 68475"/>
              <a:gd name="adj2" fmla="val 50000"/>
            </a:avLst>
          </a:prstGeom>
          <a:solidFill>
            <a:schemeClr val="accent2">
              <a:lumMod val="10000"/>
              <a:lumOff val="90000"/>
            </a:schemeClr>
          </a:solidFill>
          <a:ln w="19050">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latin typeface="+mj-ea"/>
                <a:ea typeface="+mj-ea"/>
              </a:rPr>
              <a:t> </a:t>
            </a:r>
            <a:r>
              <a:rPr lang="ja-JP" altLang="en-US" sz="1400" b="1" dirty="0">
                <a:solidFill>
                  <a:srgbClr val="FF0000"/>
                </a:solidFill>
                <a:latin typeface="+mj-ea"/>
                <a:ea typeface="+mj-ea"/>
              </a:rPr>
              <a:t>追加</a:t>
            </a:r>
            <a:endParaRPr lang="en-US" altLang="ja-JP" sz="1400" b="1" dirty="0">
              <a:solidFill>
                <a:srgbClr val="FF0000"/>
              </a:solidFill>
              <a:latin typeface="+mj-ea"/>
              <a:ea typeface="+mj-ea"/>
            </a:endParaRPr>
          </a:p>
          <a:p>
            <a:pPr algn="ctr"/>
            <a:r>
              <a:rPr lang="ja-JP" altLang="en-US" sz="1400" b="1" dirty="0">
                <a:solidFill>
                  <a:srgbClr val="FF0000"/>
                </a:solidFill>
                <a:latin typeface="+mj-ea"/>
                <a:ea typeface="+mj-ea"/>
              </a:rPr>
              <a:t> 更新</a:t>
            </a:r>
            <a:endParaRPr lang="en-US" altLang="ja-JP" sz="1400" b="1" dirty="0">
              <a:solidFill>
                <a:srgbClr val="FF0000"/>
              </a:solidFill>
              <a:latin typeface="+mj-ea"/>
              <a:ea typeface="+mj-ea"/>
            </a:endParaRPr>
          </a:p>
        </p:txBody>
      </p:sp>
      <p:sp>
        <p:nvSpPr>
          <p:cNvPr id="135" name="上矢印 134"/>
          <p:cNvSpPr/>
          <p:nvPr/>
        </p:nvSpPr>
        <p:spPr bwMode="auto">
          <a:xfrm>
            <a:off x="9407883" y="4008414"/>
            <a:ext cx="523380" cy="1254545"/>
          </a:xfrm>
          <a:prstGeom prst="up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rgbClr val="FF0000"/>
                </a:solidFill>
                <a:latin typeface="+mj-ea"/>
                <a:ea typeface="+mj-ea"/>
              </a:rPr>
              <a:t>アップロード</a:t>
            </a:r>
          </a:p>
        </p:txBody>
      </p:sp>
      <p:sp>
        <p:nvSpPr>
          <p:cNvPr id="137" name="テキスト ボックス 136"/>
          <p:cNvSpPr txBox="1"/>
          <p:nvPr/>
        </p:nvSpPr>
        <p:spPr>
          <a:xfrm>
            <a:off x="10730208" y="3975605"/>
            <a:ext cx="1082348" cy="307777"/>
          </a:xfrm>
          <a:prstGeom prst="rect">
            <a:avLst/>
          </a:prstGeom>
          <a:noFill/>
        </p:spPr>
        <p:txBody>
          <a:bodyPr wrap="none" rtlCol="0">
            <a:spAutoFit/>
          </a:bodyPr>
          <a:lstStyle/>
          <a:p>
            <a:r>
              <a:rPr lang="ja-JP" altLang="en-US" sz="1400" b="1" dirty="0">
                <a:solidFill>
                  <a:srgbClr val="FF0000"/>
                </a:solidFill>
              </a:rPr>
              <a:t>変更が反映</a:t>
            </a:r>
          </a:p>
        </p:txBody>
      </p:sp>
      <p:graphicFrame>
        <p:nvGraphicFramePr>
          <p:cNvPr id="130" name="表 129"/>
          <p:cNvGraphicFramePr>
            <a:graphicFrameLocks noGrp="1"/>
          </p:cNvGraphicFramePr>
          <p:nvPr>
            <p:extLst/>
          </p:nvPr>
        </p:nvGraphicFramePr>
        <p:xfrm>
          <a:off x="10339321" y="5196582"/>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pic>
        <p:nvPicPr>
          <p:cNvPr id="132" name="図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369" y="4816555"/>
            <a:ext cx="519863" cy="519863"/>
          </a:xfrm>
          <a:prstGeom prst="rect">
            <a:avLst/>
          </a:prstGeom>
        </p:spPr>
      </p:pic>
      <p:sp>
        <p:nvSpPr>
          <p:cNvPr id="131" name="角丸四角形 130"/>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36" name="角丸四角形 135"/>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Tree>
    <p:extLst>
      <p:ext uri="{BB962C8B-B14F-4D97-AF65-F5344CB8AC3E}">
        <p14:creationId xmlns:p14="http://schemas.microsoft.com/office/powerpoint/2010/main" val="1147263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81963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設計情報を参照したり、更新したりして、目的に応じて活用します。</a:t>
            </a:r>
            <a:endParaRPr lang="en-US" altLang="ja-JP" sz="2133" b="1" dirty="0">
              <a:latin typeface="+mj-ea"/>
            </a:endParaRPr>
          </a:p>
          <a:p>
            <a:r>
              <a:rPr lang="ja-JP" altLang="en-US" sz="2133" b="1" dirty="0">
                <a:latin typeface="+mj-ea"/>
              </a:rPr>
              <a:t>また、設計値を</a:t>
            </a:r>
            <a:r>
              <a:rPr lang="en-US" altLang="ja-JP" sz="2133" b="1" dirty="0">
                <a:latin typeface="+mj-ea"/>
              </a:rPr>
              <a:t>Excel</a:t>
            </a:r>
            <a:r>
              <a:rPr lang="ja-JP" altLang="en-US" sz="2133" b="1" dirty="0">
                <a:latin typeface="+mj-ea"/>
              </a:rPr>
              <a:t>でダウンロードして納品物にすることもできます。</a:t>
            </a:r>
          </a:p>
        </p:txBody>
      </p:sp>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graphicFrame>
        <p:nvGraphicFramePr>
          <p:cNvPr id="3" name="表 2"/>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39915452"/>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46" name="角丸四角形 4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5" name="角丸四角形 14"/>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6" name="角丸四角形 15"/>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7" name="正方形/長方形 16"/>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 name="正方形/長方形 1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20" name="正方形/長方形 1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事例 ～ サービス停止の影響範囲の調査</a:t>
            </a:r>
            <a:endParaRPr lang="en-US" altLang="ja-JP" sz="2133" b="1" dirty="0">
              <a:latin typeface="+mj-ea"/>
              <a:ea typeface="+mj-ea"/>
            </a:endParaRPr>
          </a:p>
        </p:txBody>
      </p:sp>
      <p:sp>
        <p:nvSpPr>
          <p:cNvPr id="21" name="角丸四角形 20"/>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cxnSp>
        <p:nvCxnSpPr>
          <p:cNvPr id="6" name="直線コネクタ 5"/>
          <p:cNvCxnSpPr/>
          <p:nvPr/>
        </p:nvCxnSpPr>
        <p:spPr bwMode="auto">
          <a:xfrm>
            <a:off x="7477760" y="2499360"/>
            <a:ext cx="0" cy="304809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05" y="3389324"/>
            <a:ext cx="762313" cy="286201"/>
          </a:xfrm>
          <a:prstGeom prst="rect">
            <a:avLst/>
          </a:prstGeom>
        </p:spPr>
      </p:pic>
      <p:sp>
        <p:nvSpPr>
          <p:cNvPr id="25" name="正方形/長方形 24"/>
          <p:cNvSpPr/>
          <p:nvPr/>
        </p:nvSpPr>
        <p:spPr bwMode="auto">
          <a:xfrm>
            <a:off x="6338088" y="3719898"/>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6441772" y="3808644"/>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grpSp>
        <p:nvGrpSpPr>
          <p:cNvPr id="28" name="グループ化 27"/>
          <p:cNvGrpSpPr/>
          <p:nvPr/>
        </p:nvGrpSpPr>
        <p:grpSpPr>
          <a:xfrm>
            <a:off x="4934213" y="4319387"/>
            <a:ext cx="609600" cy="649016"/>
            <a:chOff x="531334" y="767018"/>
            <a:chExt cx="457200" cy="486762"/>
          </a:xfrm>
        </p:grpSpPr>
        <p:sp>
          <p:nvSpPr>
            <p:cNvPr id="29" name="正方形/長方形 2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0" name="グループ化 29"/>
            <p:cNvGrpSpPr>
              <a:grpSpLocks noChangeAspect="1"/>
            </p:cNvGrpSpPr>
            <p:nvPr/>
          </p:nvGrpSpPr>
          <p:grpSpPr bwMode="gray">
            <a:xfrm>
              <a:off x="562146" y="1031158"/>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70594" y="1027024"/>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 name="グループ化 31"/>
            <p:cNvGrpSpPr>
              <a:grpSpLocks noChangeAspect="1"/>
            </p:cNvGrpSpPr>
            <p:nvPr/>
          </p:nvGrpSpPr>
          <p:grpSpPr bwMode="gray">
            <a:xfrm>
              <a:off x="562146" y="793687"/>
              <a:ext cx="175160" cy="195072"/>
              <a:chOff x="863600" y="1071564"/>
              <a:chExt cx="823913" cy="917576"/>
            </a:xfrm>
          </p:grpSpPr>
          <p:sp>
            <p:nvSpPr>
              <p:cNvPr id="37" name="フリーフォーム 3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 name="グループ化 32"/>
            <p:cNvGrpSpPr>
              <a:grpSpLocks noChangeAspect="1"/>
            </p:cNvGrpSpPr>
            <p:nvPr/>
          </p:nvGrpSpPr>
          <p:grpSpPr bwMode="gray">
            <a:xfrm>
              <a:off x="769750" y="793687"/>
              <a:ext cx="175160" cy="195072"/>
              <a:chOff x="863600" y="1071564"/>
              <a:chExt cx="823913" cy="917576"/>
            </a:xfrm>
          </p:grpSpPr>
          <p:sp>
            <p:nvSpPr>
              <p:cNvPr id="34" name="フリーフォーム 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 name="グループ化 7"/>
          <p:cNvGrpSpPr/>
          <p:nvPr/>
        </p:nvGrpSpPr>
        <p:grpSpPr>
          <a:xfrm>
            <a:off x="4974229" y="3124047"/>
            <a:ext cx="609600" cy="649016"/>
            <a:chOff x="2588821" y="3414978"/>
            <a:chExt cx="457200" cy="486762"/>
          </a:xfrm>
        </p:grpSpPr>
        <p:sp>
          <p:nvSpPr>
            <p:cNvPr id="58" name="正方形/長方形 57"/>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9" name="グループ化 58"/>
            <p:cNvGrpSpPr>
              <a:grpSpLocks noChangeAspect="1"/>
            </p:cNvGrpSpPr>
            <p:nvPr/>
          </p:nvGrpSpPr>
          <p:grpSpPr bwMode="gray">
            <a:xfrm>
              <a:off x="2619633" y="3679118"/>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2" name="グループ化 61"/>
            <p:cNvGrpSpPr>
              <a:grpSpLocks noChangeAspect="1"/>
            </p:cNvGrpSpPr>
            <p:nvPr/>
          </p:nvGrpSpPr>
          <p:grpSpPr bwMode="gray">
            <a:xfrm>
              <a:off x="2828081" y="3674984"/>
              <a:ext cx="175160" cy="195072"/>
              <a:chOff x="863600" y="1071564"/>
              <a:chExt cx="823913" cy="917576"/>
            </a:xfrm>
          </p:grpSpPr>
          <p:sp>
            <p:nvSpPr>
              <p:cNvPr id="63" name="フリーフォーム 6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5" name="グループ化 64"/>
            <p:cNvGrpSpPr>
              <a:grpSpLocks noChangeAspect="1"/>
            </p:cNvGrpSpPr>
            <p:nvPr/>
          </p:nvGrpSpPr>
          <p:grpSpPr bwMode="gray">
            <a:xfrm>
              <a:off x="2619633" y="3441647"/>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8" name="グループ化 67"/>
            <p:cNvGrpSpPr>
              <a:grpSpLocks noChangeAspect="1"/>
            </p:cNvGrpSpPr>
            <p:nvPr/>
          </p:nvGrpSpPr>
          <p:grpSpPr bwMode="gray">
            <a:xfrm>
              <a:off x="2827237" y="3441647"/>
              <a:ext cx="175160" cy="195072"/>
              <a:chOff x="863600" y="1071564"/>
              <a:chExt cx="823913" cy="917576"/>
            </a:xfrm>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0" name="テキスト ボックス 9"/>
          <p:cNvSpPr txBox="1"/>
          <p:nvPr/>
        </p:nvSpPr>
        <p:spPr>
          <a:xfrm>
            <a:off x="4730965" y="4986954"/>
            <a:ext cx="1042273" cy="502573"/>
          </a:xfrm>
          <a:prstGeom prst="rect">
            <a:avLst/>
          </a:prstGeom>
          <a:noFill/>
        </p:spPr>
        <p:txBody>
          <a:bodyPr wrap="none" rtlCol="0">
            <a:spAutoFit/>
          </a:bodyPr>
          <a:lstStyle/>
          <a:p>
            <a:pPr algn="ctr"/>
            <a:r>
              <a:rPr lang="ja-JP" altLang="en-US" sz="1333" b="1" dirty="0"/>
              <a:t>サーバ</a:t>
            </a:r>
            <a:endParaRPr lang="en-US" altLang="ja-JP" sz="1333" b="1" dirty="0"/>
          </a:p>
          <a:p>
            <a:pPr algn="ctr"/>
            <a:r>
              <a:rPr lang="ja-JP" altLang="en-US" sz="1333" b="1" dirty="0"/>
              <a:t>構築チーム</a:t>
            </a:r>
          </a:p>
        </p:txBody>
      </p:sp>
      <p:sp>
        <p:nvSpPr>
          <p:cNvPr id="71" name="テキスト ボックス 70"/>
          <p:cNvSpPr txBox="1"/>
          <p:nvPr/>
        </p:nvSpPr>
        <p:spPr>
          <a:xfrm>
            <a:off x="4728452" y="3791443"/>
            <a:ext cx="1042273" cy="297454"/>
          </a:xfrm>
          <a:prstGeom prst="rect">
            <a:avLst/>
          </a:prstGeom>
          <a:noFill/>
        </p:spPr>
        <p:txBody>
          <a:bodyPr wrap="none" rtlCol="0">
            <a:spAutoFit/>
          </a:bodyPr>
          <a:lstStyle/>
          <a:p>
            <a:r>
              <a:rPr lang="ja-JP" altLang="en-US" sz="1333" b="1" dirty="0"/>
              <a:t>運用チーム</a:t>
            </a:r>
          </a:p>
        </p:txBody>
      </p:sp>
      <p:sp>
        <p:nvSpPr>
          <p:cNvPr id="11" name="角丸四角形吹き出し 10"/>
          <p:cNvSpPr/>
          <p:nvPr/>
        </p:nvSpPr>
        <p:spPr bwMode="auto">
          <a:xfrm>
            <a:off x="2865600" y="4241289"/>
            <a:ext cx="1822835" cy="816864"/>
          </a:xfrm>
          <a:prstGeom prst="wedgeRoundRectCallout">
            <a:avLst>
              <a:gd name="adj1" fmla="val 66117"/>
              <a:gd name="adj2" fmla="val 7773"/>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ea typeface="+mj-ea"/>
              </a:rPr>
              <a:t>Web</a:t>
            </a:r>
            <a:r>
              <a:rPr lang="ja-JP" altLang="en-US" sz="1333" b="1" dirty="0">
                <a:latin typeface="+mj-ea"/>
                <a:ea typeface="+mj-ea"/>
              </a:rPr>
              <a:t>サーバ増設のため、サーバ一覧を更新しよう</a:t>
            </a:r>
          </a:p>
        </p:txBody>
      </p:sp>
      <p:sp>
        <p:nvSpPr>
          <p:cNvPr id="72" name="角丸四角形吹き出し 71"/>
          <p:cNvSpPr/>
          <p:nvPr/>
        </p:nvSpPr>
        <p:spPr bwMode="auto">
          <a:xfrm>
            <a:off x="2858113" y="2988941"/>
            <a:ext cx="1970255" cy="816864"/>
          </a:xfrm>
          <a:prstGeom prst="wedgeRoundRectCallout">
            <a:avLst>
              <a:gd name="adj1" fmla="val 59506"/>
              <a:gd name="adj2" fmla="val 311"/>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パッチ適用のために全サーバのバージョン情報を参照したい</a:t>
            </a:r>
          </a:p>
        </p:txBody>
      </p:sp>
      <p:sp>
        <p:nvSpPr>
          <p:cNvPr id="12" name="テキスト ボックス 11"/>
          <p:cNvSpPr txBox="1"/>
          <p:nvPr/>
        </p:nvSpPr>
        <p:spPr>
          <a:xfrm>
            <a:off x="2614333" y="2370824"/>
            <a:ext cx="3179075" cy="420564"/>
          </a:xfrm>
          <a:prstGeom prst="rect">
            <a:avLst/>
          </a:prstGeom>
          <a:noFill/>
        </p:spPr>
        <p:txBody>
          <a:bodyPr wrap="none" rtlCol="0">
            <a:spAutoFit/>
          </a:bodyPr>
          <a:lstStyle/>
          <a:p>
            <a:r>
              <a:rPr lang="en-US" altLang="ja-JP" sz="2133" u="sng" dirty="0"/>
              <a:t>【CMDB</a:t>
            </a:r>
            <a:r>
              <a:rPr lang="ja-JP" altLang="en-US" sz="2133" u="sng" dirty="0"/>
              <a:t>の参照や更新</a:t>
            </a:r>
            <a:r>
              <a:rPr lang="en-US" altLang="ja-JP" sz="2133" u="sng" dirty="0"/>
              <a:t>】</a:t>
            </a:r>
            <a:endParaRPr lang="ja-JP" altLang="en-US" sz="2133" u="sng" dirty="0"/>
          </a:p>
        </p:txBody>
      </p:sp>
      <p:sp>
        <p:nvSpPr>
          <p:cNvPr id="73" name="テキスト ボックス 72"/>
          <p:cNvSpPr txBox="1"/>
          <p:nvPr/>
        </p:nvSpPr>
        <p:spPr>
          <a:xfrm>
            <a:off x="7512021" y="2403427"/>
            <a:ext cx="3882025" cy="420564"/>
          </a:xfrm>
          <a:prstGeom prst="rect">
            <a:avLst/>
          </a:prstGeom>
          <a:noFill/>
        </p:spPr>
        <p:txBody>
          <a:bodyPr wrap="none" rtlCol="0">
            <a:spAutoFit/>
          </a:bodyPr>
          <a:lstStyle/>
          <a:p>
            <a:r>
              <a:rPr lang="en-US" altLang="ja-JP" sz="2133" u="sng" dirty="0"/>
              <a:t>【Excel</a:t>
            </a:r>
            <a:r>
              <a:rPr lang="ja-JP" altLang="en-US" sz="2133" u="sng" dirty="0"/>
              <a:t>を納品物として提出</a:t>
            </a:r>
            <a:r>
              <a:rPr lang="en-US" altLang="ja-JP" sz="2133" u="sng" dirty="0"/>
              <a:t>】</a:t>
            </a:r>
            <a:endParaRPr lang="ja-JP" altLang="en-US" sz="2133" u="sng" dirty="0"/>
          </a:p>
        </p:txBody>
      </p:sp>
      <p:cxnSp>
        <p:nvCxnSpPr>
          <p:cNvPr id="74" name="直線矢印コネクタ 73"/>
          <p:cNvCxnSpPr/>
          <p:nvPr/>
        </p:nvCxnSpPr>
        <p:spPr bwMode="auto">
          <a:xfrm>
            <a:off x="5720080" y="3505483"/>
            <a:ext cx="467360" cy="375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flipV="1">
            <a:off x="5720081" y="4267955"/>
            <a:ext cx="478844" cy="4328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8" name="図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925" y="2989282"/>
            <a:ext cx="762313" cy="286201"/>
          </a:xfrm>
          <a:prstGeom prst="rect">
            <a:avLst/>
          </a:prstGeom>
        </p:spPr>
      </p:pic>
      <p:sp>
        <p:nvSpPr>
          <p:cNvPr id="79" name="正方形/長方形 78"/>
          <p:cNvSpPr/>
          <p:nvPr/>
        </p:nvSpPr>
        <p:spPr bwMode="auto">
          <a:xfrm>
            <a:off x="8090108" y="3319857"/>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Oval 97"/>
          <p:cNvSpPr>
            <a:spLocks noChangeAspect="1" noChangeArrowheads="1"/>
          </p:cNvSpPr>
          <p:nvPr/>
        </p:nvSpPr>
        <p:spPr bwMode="gray">
          <a:xfrm>
            <a:off x="8193792" y="3408603"/>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082" y="4110214"/>
            <a:ext cx="542741" cy="542741"/>
          </a:xfrm>
          <a:prstGeom prst="rect">
            <a:avLst/>
          </a:prstGeom>
        </p:spPr>
      </p:pic>
      <p:grpSp>
        <p:nvGrpSpPr>
          <p:cNvPr id="83" name="グループ化 82"/>
          <p:cNvGrpSpPr/>
          <p:nvPr/>
        </p:nvGrpSpPr>
        <p:grpSpPr>
          <a:xfrm>
            <a:off x="8233653" y="4747739"/>
            <a:ext cx="609600" cy="649016"/>
            <a:chOff x="531334" y="767018"/>
            <a:chExt cx="457200" cy="486762"/>
          </a:xfrm>
        </p:grpSpPr>
        <p:sp>
          <p:nvSpPr>
            <p:cNvPr id="84" name="正方形/長方形 8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5" name="グループ化 84"/>
            <p:cNvGrpSpPr>
              <a:grpSpLocks noChangeAspect="1"/>
            </p:cNvGrpSpPr>
            <p:nvPr/>
          </p:nvGrpSpPr>
          <p:grpSpPr bwMode="gray">
            <a:xfrm>
              <a:off x="562146" y="1031158"/>
              <a:ext cx="175160" cy="195072"/>
              <a:chOff x="863600" y="1071564"/>
              <a:chExt cx="823913" cy="917576"/>
            </a:xfrm>
          </p:grpSpPr>
          <p:sp>
            <p:nvSpPr>
              <p:cNvPr id="95" name="フリーフォーム 9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6" name="グループ化 85"/>
            <p:cNvGrpSpPr>
              <a:grpSpLocks noChangeAspect="1"/>
            </p:cNvGrpSpPr>
            <p:nvPr/>
          </p:nvGrpSpPr>
          <p:grpSpPr bwMode="gray">
            <a:xfrm>
              <a:off x="770594" y="1027024"/>
              <a:ext cx="175160" cy="195072"/>
              <a:chOff x="863600" y="1071564"/>
              <a:chExt cx="823913" cy="917576"/>
            </a:xfrm>
          </p:grpSpPr>
          <p:sp>
            <p:nvSpPr>
              <p:cNvPr id="93" name="フリーフォーム 9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562146" y="793687"/>
              <a:ext cx="175160" cy="195072"/>
              <a:chOff x="863600" y="1071564"/>
              <a:chExt cx="823913" cy="917576"/>
            </a:xfrm>
          </p:grpSpPr>
          <p:sp>
            <p:nvSpPr>
              <p:cNvPr id="91" name="フリーフォーム 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769750" y="793687"/>
              <a:ext cx="175160" cy="195072"/>
              <a:chOff x="863600" y="1071564"/>
              <a:chExt cx="823913" cy="917576"/>
            </a:xfrm>
          </p:grpSpPr>
          <p:sp>
            <p:nvSpPr>
              <p:cNvPr id="89" name="フリーフォーム 8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98" name="直線矢印コネクタ 97"/>
          <p:cNvCxnSpPr/>
          <p:nvPr/>
        </p:nvCxnSpPr>
        <p:spPr bwMode="auto">
          <a:xfrm>
            <a:off x="8527168" y="4119737"/>
            <a:ext cx="0" cy="49530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a:grpSpLocks noChangeAspect="1"/>
          </p:cNvGrpSpPr>
          <p:nvPr/>
        </p:nvGrpSpPr>
        <p:grpSpPr bwMode="gray">
          <a:xfrm>
            <a:off x="10794849" y="4570708"/>
            <a:ext cx="672697" cy="751043"/>
            <a:chOff x="-1284288" y="2855912"/>
            <a:chExt cx="1022350" cy="1141412"/>
          </a:xfrm>
        </p:grpSpPr>
        <p:sp>
          <p:nvSpPr>
            <p:cNvPr id="102" name="フリーフォーム 101"/>
            <p:cNvSpPr>
              <a:spLocks/>
            </p:cNvSpPr>
            <p:nvPr/>
          </p:nvSpPr>
          <p:spPr bwMode="gray">
            <a:xfrm>
              <a:off x="-1284288" y="2855912"/>
              <a:ext cx="1022350" cy="1141412"/>
            </a:xfrm>
            <a:custGeom>
              <a:avLst/>
              <a:gdLst>
                <a:gd name="connsiteX0" fmla="*/ 301376 w 1022350"/>
                <a:gd name="connsiteY0" fmla="*/ 585787 h 1141412"/>
                <a:gd name="connsiteX1" fmla="*/ 434611 w 1022350"/>
                <a:gd name="connsiteY1" fmla="*/ 1005134 h 1141412"/>
                <a:gd name="connsiteX2" fmla="*/ 479274 w 1022350"/>
                <a:gd name="connsiteY2" fmla="*/ 615821 h 1141412"/>
                <a:gd name="connsiteX3" fmla="*/ 543077 w 1022350"/>
                <a:gd name="connsiteY3" fmla="*/ 615821 h 1141412"/>
                <a:gd name="connsiteX4" fmla="*/ 587739 w 1022350"/>
                <a:gd name="connsiteY4" fmla="*/ 1005509 h 1141412"/>
                <a:gd name="connsiteX5" fmla="*/ 720974 w 1022350"/>
                <a:gd name="connsiteY5" fmla="*/ 585787 h 1141412"/>
                <a:gd name="connsiteX6" fmla="*/ 979564 w 1022350"/>
                <a:gd name="connsiteY6" fmla="*/ 657117 h 1141412"/>
                <a:gd name="connsiteX7" fmla="*/ 1022350 w 1022350"/>
                <a:gd name="connsiteY7" fmla="*/ 729949 h 1141412"/>
                <a:gd name="connsiteX8" fmla="*/ 1022350 w 1022350"/>
                <a:gd name="connsiteY8" fmla="*/ 1116634 h 1141412"/>
                <a:gd name="connsiteX9" fmla="*/ 997204 w 1022350"/>
                <a:gd name="connsiteY9" fmla="*/ 1141412 h 1141412"/>
                <a:gd name="connsiteX10" fmla="*/ 25146 w 1022350"/>
                <a:gd name="connsiteY10" fmla="*/ 1141412 h 1141412"/>
                <a:gd name="connsiteX11" fmla="*/ 0 w 1022350"/>
                <a:gd name="connsiteY11" fmla="*/ 1116634 h 1141412"/>
                <a:gd name="connsiteX12" fmla="*/ 0 w 1022350"/>
                <a:gd name="connsiteY12" fmla="*/ 729949 h 1141412"/>
                <a:gd name="connsiteX13" fmla="*/ 42786 w 1022350"/>
                <a:gd name="connsiteY13" fmla="*/ 657117 h 1141412"/>
                <a:gd name="connsiteX14" fmla="*/ 301376 w 1022350"/>
                <a:gd name="connsiteY14" fmla="*/ 585787 h 1141412"/>
                <a:gd name="connsiteX15" fmla="*/ 461096 w 1022350"/>
                <a:gd name="connsiteY15" fmla="*/ 0 h 1141412"/>
                <a:gd name="connsiteX16" fmla="*/ 554903 w 1022350"/>
                <a:gd name="connsiteY16" fmla="*/ 0 h 1141412"/>
                <a:gd name="connsiteX17" fmla="*/ 735012 w 1022350"/>
                <a:gd name="connsiteY17" fmla="*/ 180447 h 1141412"/>
                <a:gd name="connsiteX18" fmla="*/ 735012 w 1022350"/>
                <a:gd name="connsiteY18" fmla="*/ 225935 h 1141412"/>
                <a:gd name="connsiteX19" fmla="*/ 733886 w 1022350"/>
                <a:gd name="connsiteY19" fmla="*/ 226311 h 1141412"/>
                <a:gd name="connsiteX20" fmla="*/ 735012 w 1022350"/>
                <a:gd name="connsiteY20" fmla="*/ 239844 h 1141412"/>
                <a:gd name="connsiteX21" fmla="*/ 735012 w 1022350"/>
                <a:gd name="connsiteY21" fmla="*/ 353375 h 1141412"/>
                <a:gd name="connsiteX22" fmla="*/ 519256 w 1022350"/>
                <a:gd name="connsiteY22" fmla="*/ 569912 h 1141412"/>
                <a:gd name="connsiteX23" fmla="*/ 496743 w 1022350"/>
                <a:gd name="connsiteY23" fmla="*/ 569912 h 1141412"/>
                <a:gd name="connsiteX24" fmla="*/ 280987 w 1022350"/>
                <a:gd name="connsiteY24" fmla="*/ 353375 h 1141412"/>
                <a:gd name="connsiteX25" fmla="*/ 280987 w 1022350"/>
                <a:gd name="connsiteY25" fmla="*/ 239844 h 1141412"/>
                <a:gd name="connsiteX26" fmla="*/ 281362 w 1022350"/>
                <a:gd name="connsiteY26" fmla="*/ 235333 h 1141412"/>
                <a:gd name="connsiteX27" fmla="*/ 280987 w 1022350"/>
                <a:gd name="connsiteY27" fmla="*/ 235333 h 1141412"/>
                <a:gd name="connsiteX28" fmla="*/ 280987 w 1022350"/>
                <a:gd name="connsiteY28" fmla="*/ 180447 h 1141412"/>
                <a:gd name="connsiteX29" fmla="*/ 461096 w 1022350"/>
                <a:gd name="connsiteY29" fmla="*/ 0 h 1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22350" h="1141412">
                  <a:moveTo>
                    <a:pt x="301376" y="585787"/>
                  </a:moveTo>
                  <a:cubicBezTo>
                    <a:pt x="301376" y="585787"/>
                    <a:pt x="301376" y="585787"/>
                    <a:pt x="434611" y="1005134"/>
                  </a:cubicBezTo>
                  <a:cubicBezTo>
                    <a:pt x="434611" y="1005134"/>
                    <a:pt x="434611" y="1005134"/>
                    <a:pt x="479274" y="615821"/>
                  </a:cubicBezTo>
                  <a:cubicBezTo>
                    <a:pt x="479274" y="615821"/>
                    <a:pt x="479274" y="615821"/>
                    <a:pt x="543077" y="615821"/>
                  </a:cubicBezTo>
                  <a:cubicBezTo>
                    <a:pt x="543077" y="615821"/>
                    <a:pt x="543077" y="615821"/>
                    <a:pt x="587739" y="1005509"/>
                  </a:cubicBezTo>
                  <a:cubicBezTo>
                    <a:pt x="587739" y="1005509"/>
                    <a:pt x="587739" y="1005509"/>
                    <a:pt x="720974" y="585787"/>
                  </a:cubicBezTo>
                  <a:cubicBezTo>
                    <a:pt x="720974" y="585787"/>
                    <a:pt x="961549" y="651861"/>
                    <a:pt x="979564" y="657117"/>
                  </a:cubicBezTo>
                  <a:cubicBezTo>
                    <a:pt x="1021599" y="668755"/>
                    <a:pt x="1022350" y="689028"/>
                    <a:pt x="1022350" y="729949"/>
                  </a:cubicBezTo>
                  <a:cubicBezTo>
                    <a:pt x="1022350" y="729949"/>
                    <a:pt x="1022350" y="729949"/>
                    <a:pt x="1022350" y="1116634"/>
                  </a:cubicBezTo>
                  <a:cubicBezTo>
                    <a:pt x="1022350" y="1130149"/>
                    <a:pt x="1011091" y="1141412"/>
                    <a:pt x="997204" y="1141412"/>
                  </a:cubicBezTo>
                  <a:cubicBezTo>
                    <a:pt x="997204" y="1141412"/>
                    <a:pt x="997204" y="1141412"/>
                    <a:pt x="25146" y="1141412"/>
                  </a:cubicBezTo>
                  <a:cubicBezTo>
                    <a:pt x="11259" y="1141412"/>
                    <a:pt x="0" y="1130149"/>
                    <a:pt x="0" y="1116634"/>
                  </a:cubicBezTo>
                  <a:cubicBezTo>
                    <a:pt x="0" y="1116634"/>
                    <a:pt x="0" y="1116634"/>
                    <a:pt x="0" y="729949"/>
                  </a:cubicBezTo>
                  <a:cubicBezTo>
                    <a:pt x="0" y="689028"/>
                    <a:pt x="751" y="668755"/>
                    <a:pt x="42786" y="657117"/>
                  </a:cubicBezTo>
                  <a:cubicBezTo>
                    <a:pt x="60801" y="651861"/>
                    <a:pt x="301376" y="585787"/>
                    <a:pt x="301376" y="585787"/>
                  </a:cubicBezTo>
                  <a:close/>
                  <a:moveTo>
                    <a:pt x="461096" y="0"/>
                  </a:moveTo>
                  <a:cubicBezTo>
                    <a:pt x="461096" y="0"/>
                    <a:pt x="461096" y="0"/>
                    <a:pt x="554903" y="0"/>
                  </a:cubicBezTo>
                  <a:cubicBezTo>
                    <a:pt x="653963" y="0"/>
                    <a:pt x="735012" y="81201"/>
                    <a:pt x="735012" y="180447"/>
                  </a:cubicBezTo>
                  <a:cubicBezTo>
                    <a:pt x="735012" y="180447"/>
                    <a:pt x="735012" y="180447"/>
                    <a:pt x="735012" y="225935"/>
                  </a:cubicBezTo>
                  <a:cubicBezTo>
                    <a:pt x="734637" y="225935"/>
                    <a:pt x="734262" y="226311"/>
                    <a:pt x="733886" y="226311"/>
                  </a:cubicBezTo>
                  <a:cubicBezTo>
                    <a:pt x="734262" y="230822"/>
                    <a:pt x="735012" y="235333"/>
                    <a:pt x="735012" y="239844"/>
                  </a:cubicBezTo>
                  <a:cubicBezTo>
                    <a:pt x="735012" y="239844"/>
                    <a:pt x="735012" y="239844"/>
                    <a:pt x="735012" y="353375"/>
                  </a:cubicBezTo>
                  <a:cubicBezTo>
                    <a:pt x="735012" y="472922"/>
                    <a:pt x="638203" y="569912"/>
                    <a:pt x="519256" y="569912"/>
                  </a:cubicBezTo>
                  <a:cubicBezTo>
                    <a:pt x="519256" y="569912"/>
                    <a:pt x="519256" y="569912"/>
                    <a:pt x="496743" y="569912"/>
                  </a:cubicBezTo>
                  <a:cubicBezTo>
                    <a:pt x="377796" y="569912"/>
                    <a:pt x="280987" y="472922"/>
                    <a:pt x="280987" y="353375"/>
                  </a:cubicBezTo>
                  <a:cubicBezTo>
                    <a:pt x="280987" y="353375"/>
                    <a:pt x="280987" y="353375"/>
                    <a:pt x="280987" y="239844"/>
                  </a:cubicBezTo>
                  <a:cubicBezTo>
                    <a:pt x="280987" y="238340"/>
                    <a:pt x="281362" y="236837"/>
                    <a:pt x="281362" y="235333"/>
                  </a:cubicBezTo>
                  <a:cubicBezTo>
                    <a:pt x="281362" y="235333"/>
                    <a:pt x="281362" y="235333"/>
                    <a:pt x="280987" y="235333"/>
                  </a:cubicBezTo>
                  <a:cubicBezTo>
                    <a:pt x="280987" y="235333"/>
                    <a:pt x="280987" y="235333"/>
                    <a:pt x="280987" y="180447"/>
                  </a:cubicBezTo>
                  <a:cubicBezTo>
                    <a:pt x="280987" y="81201"/>
                    <a:pt x="362036" y="0"/>
                    <a:pt x="46109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sp>
          <p:nvSpPr>
            <p:cNvPr id="103" name="フリーフォーム 102"/>
            <p:cNvSpPr>
              <a:spLocks/>
            </p:cNvSpPr>
            <p:nvPr/>
          </p:nvSpPr>
          <p:spPr bwMode="gray">
            <a:xfrm>
              <a:off x="-968376" y="2979738"/>
              <a:ext cx="382588" cy="409575"/>
            </a:xfrm>
            <a:custGeom>
              <a:avLst/>
              <a:gdLst>
                <a:gd name="connsiteX0" fmla="*/ 177416 w 382588"/>
                <a:gd name="connsiteY0" fmla="*/ 180975 h 409575"/>
                <a:gd name="connsiteX1" fmla="*/ 208923 w 382588"/>
                <a:gd name="connsiteY1" fmla="*/ 180975 h 409575"/>
                <a:gd name="connsiteX2" fmla="*/ 226177 w 382588"/>
                <a:gd name="connsiteY2" fmla="*/ 216518 h 409575"/>
                <a:gd name="connsiteX3" fmla="*/ 311697 w 382588"/>
                <a:gd name="connsiteY3" fmla="*/ 247198 h 409575"/>
                <a:gd name="connsiteX4" fmla="*/ 314697 w 382588"/>
                <a:gd name="connsiteY4" fmla="*/ 247198 h 409575"/>
                <a:gd name="connsiteX5" fmla="*/ 382588 w 382588"/>
                <a:gd name="connsiteY5" fmla="*/ 218763 h 409575"/>
                <a:gd name="connsiteX6" fmla="*/ 382588 w 382588"/>
                <a:gd name="connsiteY6" fmla="*/ 229988 h 409575"/>
                <a:gd name="connsiteX7" fmla="*/ 202547 w 382588"/>
                <a:gd name="connsiteY7" fmla="*/ 409575 h 409575"/>
                <a:gd name="connsiteX8" fmla="*/ 180041 w 382588"/>
                <a:gd name="connsiteY8" fmla="*/ 409575 h 409575"/>
                <a:gd name="connsiteX9" fmla="*/ 0 w 382588"/>
                <a:gd name="connsiteY9" fmla="*/ 229988 h 409575"/>
                <a:gd name="connsiteX10" fmla="*/ 0 w 382588"/>
                <a:gd name="connsiteY10" fmla="*/ 213151 h 409575"/>
                <a:gd name="connsiteX11" fmla="*/ 3751 w 382588"/>
                <a:gd name="connsiteY11" fmla="*/ 218763 h 409575"/>
                <a:gd name="connsiteX12" fmla="*/ 71642 w 382588"/>
                <a:gd name="connsiteY12" fmla="*/ 247198 h 409575"/>
                <a:gd name="connsiteX13" fmla="*/ 74642 w 382588"/>
                <a:gd name="connsiteY13" fmla="*/ 247198 h 409575"/>
                <a:gd name="connsiteX14" fmla="*/ 160537 w 382588"/>
                <a:gd name="connsiteY14" fmla="*/ 216518 h 409575"/>
                <a:gd name="connsiteX15" fmla="*/ 177416 w 382588"/>
                <a:gd name="connsiteY15" fmla="*/ 180975 h 409575"/>
                <a:gd name="connsiteX16" fmla="*/ 311703 w 382588"/>
                <a:gd name="connsiteY16" fmla="*/ 119062 h 409575"/>
                <a:gd name="connsiteX17" fmla="*/ 316553 w 382588"/>
                <a:gd name="connsiteY17" fmla="*/ 119062 h 409575"/>
                <a:gd name="connsiteX18" fmla="*/ 382588 w 382588"/>
                <a:gd name="connsiteY18" fmla="*/ 147924 h 409575"/>
                <a:gd name="connsiteX19" fmla="*/ 382588 w 382588"/>
                <a:gd name="connsiteY19" fmla="*/ 175661 h 409575"/>
                <a:gd name="connsiteX20" fmla="*/ 367292 w 382588"/>
                <a:gd name="connsiteY20" fmla="*/ 204523 h 409575"/>
                <a:gd name="connsiteX21" fmla="*/ 312076 w 382588"/>
                <a:gd name="connsiteY21" fmla="*/ 226262 h 409575"/>
                <a:gd name="connsiteX22" fmla="*/ 241936 w 382588"/>
                <a:gd name="connsiteY22" fmla="*/ 202274 h 409575"/>
                <a:gd name="connsiteX23" fmla="*/ 228878 w 382588"/>
                <a:gd name="connsiteY23" fmla="*/ 165166 h 409575"/>
                <a:gd name="connsiteX24" fmla="*/ 311703 w 382588"/>
                <a:gd name="connsiteY24" fmla="*/ 119062 h 409575"/>
                <a:gd name="connsiteX25" fmla="*/ 71431 w 382588"/>
                <a:gd name="connsiteY25" fmla="*/ 119062 h 409575"/>
                <a:gd name="connsiteX26" fmla="*/ 76688 w 382588"/>
                <a:gd name="connsiteY26" fmla="*/ 119062 h 409575"/>
                <a:gd name="connsiteX27" fmla="*/ 160049 w 382588"/>
                <a:gd name="connsiteY27" fmla="*/ 165166 h 409575"/>
                <a:gd name="connsiteX28" fmla="*/ 146906 w 382588"/>
                <a:gd name="connsiteY28" fmla="*/ 202274 h 409575"/>
                <a:gd name="connsiteX29" fmla="*/ 75561 w 382588"/>
                <a:gd name="connsiteY29" fmla="*/ 226262 h 409575"/>
                <a:gd name="connsiteX30" fmla="*/ 20363 w 382588"/>
                <a:gd name="connsiteY30" fmla="*/ 204523 h 409575"/>
                <a:gd name="connsiteX31" fmla="*/ 3466 w 382588"/>
                <a:gd name="connsiteY31" fmla="*/ 152422 h 409575"/>
                <a:gd name="connsiteX32" fmla="*/ 71431 w 382588"/>
                <a:gd name="connsiteY32" fmla="*/ 119062 h 409575"/>
                <a:gd name="connsiteX33" fmla="*/ 242681 w 382588"/>
                <a:gd name="connsiteY33" fmla="*/ 0 h 409575"/>
                <a:gd name="connsiteX34" fmla="*/ 380713 w 382588"/>
                <a:gd name="connsiteY34" fmla="*/ 101020 h 409575"/>
                <a:gd name="connsiteX35" fmla="*/ 382588 w 382588"/>
                <a:gd name="connsiteY35" fmla="*/ 116041 h 409575"/>
                <a:gd name="connsiteX36" fmla="*/ 382588 w 382588"/>
                <a:gd name="connsiteY36" fmla="*/ 118670 h 409575"/>
                <a:gd name="connsiteX37" fmla="*/ 316948 w 382588"/>
                <a:gd name="connsiteY37" fmla="*/ 98767 h 409575"/>
                <a:gd name="connsiteX38" fmla="*/ 311322 w 382588"/>
                <a:gd name="connsiteY38" fmla="*/ 98767 h 409575"/>
                <a:gd name="connsiteX39" fmla="*/ 216800 w 382588"/>
                <a:gd name="connsiteY39" fmla="*/ 139700 h 409575"/>
                <a:gd name="connsiteX40" fmla="*/ 169914 w 382588"/>
                <a:gd name="connsiteY40" fmla="*/ 139700 h 409575"/>
                <a:gd name="connsiteX41" fmla="*/ 75017 w 382588"/>
                <a:gd name="connsiteY41" fmla="*/ 98767 h 409575"/>
                <a:gd name="connsiteX42" fmla="*/ 69766 w 382588"/>
                <a:gd name="connsiteY42" fmla="*/ 98767 h 409575"/>
                <a:gd name="connsiteX43" fmla="*/ 0 w 382588"/>
                <a:gd name="connsiteY43" fmla="*/ 121674 h 409575"/>
                <a:gd name="connsiteX44" fmla="*/ 0 w 382588"/>
                <a:gd name="connsiteY44" fmla="*/ 116041 h 409575"/>
                <a:gd name="connsiteX45" fmla="*/ 2251 w 382588"/>
                <a:gd name="connsiteY45" fmla="*/ 94636 h 409575"/>
                <a:gd name="connsiteX46" fmla="*/ 93021 w 382588"/>
                <a:gd name="connsiteY46" fmla="*/ 14271 h 409575"/>
                <a:gd name="connsiteX47" fmla="*/ 150035 w 382588"/>
                <a:gd name="connsiteY47" fmla="*/ 35676 h 409575"/>
                <a:gd name="connsiteX48" fmla="*/ 242681 w 382588"/>
                <a:gd name="connsiteY4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2588" h="409575">
                  <a:moveTo>
                    <a:pt x="177416" y="180975"/>
                  </a:moveTo>
                  <a:cubicBezTo>
                    <a:pt x="177416" y="180975"/>
                    <a:pt x="177416" y="180975"/>
                    <a:pt x="208923" y="180975"/>
                  </a:cubicBezTo>
                  <a:cubicBezTo>
                    <a:pt x="211174" y="192573"/>
                    <a:pt x="216050" y="205294"/>
                    <a:pt x="226177" y="216518"/>
                  </a:cubicBezTo>
                  <a:cubicBezTo>
                    <a:pt x="244181" y="236722"/>
                    <a:pt x="273063" y="246824"/>
                    <a:pt x="311697" y="247198"/>
                  </a:cubicBezTo>
                  <a:cubicBezTo>
                    <a:pt x="312447" y="247198"/>
                    <a:pt x="313572" y="247198"/>
                    <a:pt x="314697" y="247198"/>
                  </a:cubicBezTo>
                  <a:cubicBezTo>
                    <a:pt x="349956" y="247198"/>
                    <a:pt x="370960" y="231858"/>
                    <a:pt x="382588" y="218763"/>
                  </a:cubicBezTo>
                  <a:cubicBezTo>
                    <a:pt x="382588" y="218763"/>
                    <a:pt x="382588" y="218763"/>
                    <a:pt x="382588" y="229988"/>
                  </a:cubicBezTo>
                  <a:cubicBezTo>
                    <a:pt x="382588" y="328761"/>
                    <a:pt x="301569" y="409575"/>
                    <a:pt x="202547" y="409575"/>
                  </a:cubicBezTo>
                  <a:cubicBezTo>
                    <a:pt x="202547" y="409575"/>
                    <a:pt x="202547" y="409575"/>
                    <a:pt x="180041" y="409575"/>
                  </a:cubicBezTo>
                  <a:cubicBezTo>
                    <a:pt x="81019" y="409575"/>
                    <a:pt x="0" y="328761"/>
                    <a:pt x="0" y="229988"/>
                  </a:cubicBezTo>
                  <a:cubicBezTo>
                    <a:pt x="0" y="229988"/>
                    <a:pt x="0" y="229988"/>
                    <a:pt x="0" y="213151"/>
                  </a:cubicBezTo>
                  <a:cubicBezTo>
                    <a:pt x="1500" y="215022"/>
                    <a:pt x="2251" y="216893"/>
                    <a:pt x="3751" y="218763"/>
                  </a:cubicBezTo>
                  <a:cubicBezTo>
                    <a:pt x="15379" y="231858"/>
                    <a:pt x="36383" y="247198"/>
                    <a:pt x="71642" y="247198"/>
                  </a:cubicBezTo>
                  <a:cubicBezTo>
                    <a:pt x="72767" y="247198"/>
                    <a:pt x="73892" y="247198"/>
                    <a:pt x="74642" y="247198"/>
                  </a:cubicBezTo>
                  <a:cubicBezTo>
                    <a:pt x="113651" y="246824"/>
                    <a:pt x="142533" y="236722"/>
                    <a:pt x="160537" y="216518"/>
                  </a:cubicBezTo>
                  <a:cubicBezTo>
                    <a:pt x="170664" y="205294"/>
                    <a:pt x="175540" y="192573"/>
                    <a:pt x="177416" y="180975"/>
                  </a:cubicBezTo>
                  <a:close/>
                  <a:moveTo>
                    <a:pt x="311703" y="119062"/>
                  </a:moveTo>
                  <a:cubicBezTo>
                    <a:pt x="313195" y="119062"/>
                    <a:pt x="315060" y="119062"/>
                    <a:pt x="316553" y="119062"/>
                  </a:cubicBezTo>
                  <a:cubicBezTo>
                    <a:pt x="359830" y="120187"/>
                    <a:pt x="377365" y="138178"/>
                    <a:pt x="382588" y="147924"/>
                  </a:cubicBezTo>
                  <a:lnTo>
                    <a:pt x="382588" y="175661"/>
                  </a:lnTo>
                  <a:cubicBezTo>
                    <a:pt x="379976" y="185032"/>
                    <a:pt x="375126" y="195527"/>
                    <a:pt x="367292" y="204523"/>
                  </a:cubicBezTo>
                  <a:cubicBezTo>
                    <a:pt x="354234" y="219516"/>
                    <a:pt x="335580" y="227012"/>
                    <a:pt x="312076" y="226262"/>
                  </a:cubicBezTo>
                  <a:cubicBezTo>
                    <a:pt x="279618" y="225888"/>
                    <a:pt x="255740" y="218016"/>
                    <a:pt x="241936" y="202274"/>
                  </a:cubicBezTo>
                  <a:cubicBezTo>
                    <a:pt x="227013" y="185406"/>
                    <a:pt x="228505" y="165915"/>
                    <a:pt x="228878" y="165166"/>
                  </a:cubicBezTo>
                  <a:cubicBezTo>
                    <a:pt x="228878" y="164416"/>
                    <a:pt x="234102" y="119062"/>
                    <a:pt x="311703" y="119062"/>
                  </a:cubicBezTo>
                  <a:close/>
                  <a:moveTo>
                    <a:pt x="71431" y="119062"/>
                  </a:moveTo>
                  <a:cubicBezTo>
                    <a:pt x="73308" y="119062"/>
                    <a:pt x="74810" y="119062"/>
                    <a:pt x="76688" y="119062"/>
                  </a:cubicBezTo>
                  <a:cubicBezTo>
                    <a:pt x="154416" y="119062"/>
                    <a:pt x="160049" y="164416"/>
                    <a:pt x="160049" y="165166"/>
                  </a:cubicBezTo>
                  <a:cubicBezTo>
                    <a:pt x="160049" y="165915"/>
                    <a:pt x="161926" y="185406"/>
                    <a:pt x="146906" y="202274"/>
                  </a:cubicBezTo>
                  <a:cubicBezTo>
                    <a:pt x="132637" y="218016"/>
                    <a:pt x="108605" y="225888"/>
                    <a:pt x="75561" y="226262"/>
                  </a:cubicBezTo>
                  <a:cubicBezTo>
                    <a:pt x="52280" y="227012"/>
                    <a:pt x="33505" y="219516"/>
                    <a:pt x="20363" y="204523"/>
                  </a:cubicBezTo>
                  <a:cubicBezTo>
                    <a:pt x="4592" y="186531"/>
                    <a:pt x="1588" y="163292"/>
                    <a:pt x="3466" y="152422"/>
                  </a:cubicBezTo>
                  <a:cubicBezTo>
                    <a:pt x="4592" y="146050"/>
                    <a:pt x="19987" y="120561"/>
                    <a:pt x="71431" y="119062"/>
                  </a:cubicBezTo>
                  <a:close/>
                  <a:moveTo>
                    <a:pt x="242681" y="0"/>
                  </a:moveTo>
                  <a:cubicBezTo>
                    <a:pt x="305695" y="0"/>
                    <a:pt x="358583" y="42060"/>
                    <a:pt x="380713" y="101020"/>
                  </a:cubicBezTo>
                  <a:cubicBezTo>
                    <a:pt x="381463" y="106277"/>
                    <a:pt x="382588" y="111159"/>
                    <a:pt x="382588" y="116041"/>
                  </a:cubicBezTo>
                  <a:lnTo>
                    <a:pt x="382588" y="118670"/>
                  </a:lnTo>
                  <a:cubicBezTo>
                    <a:pt x="369085" y="108531"/>
                    <a:pt x="348455" y="99518"/>
                    <a:pt x="316948" y="98767"/>
                  </a:cubicBezTo>
                  <a:cubicBezTo>
                    <a:pt x="315073" y="98767"/>
                    <a:pt x="313197" y="98767"/>
                    <a:pt x="311322" y="98767"/>
                  </a:cubicBezTo>
                  <a:cubicBezTo>
                    <a:pt x="257309" y="98767"/>
                    <a:pt x="229178" y="119421"/>
                    <a:pt x="216800" y="139700"/>
                  </a:cubicBezTo>
                  <a:cubicBezTo>
                    <a:pt x="216800" y="139700"/>
                    <a:pt x="216800" y="139700"/>
                    <a:pt x="169914" y="139700"/>
                  </a:cubicBezTo>
                  <a:cubicBezTo>
                    <a:pt x="157161" y="119421"/>
                    <a:pt x="129405" y="98767"/>
                    <a:pt x="75017" y="98767"/>
                  </a:cubicBezTo>
                  <a:cubicBezTo>
                    <a:pt x="73142" y="98767"/>
                    <a:pt x="71642" y="98767"/>
                    <a:pt x="69766" y="98767"/>
                  </a:cubicBezTo>
                  <a:cubicBezTo>
                    <a:pt x="34883" y="99893"/>
                    <a:pt x="13128" y="110033"/>
                    <a:pt x="0" y="121674"/>
                  </a:cubicBezTo>
                  <a:cubicBezTo>
                    <a:pt x="0" y="121674"/>
                    <a:pt x="0" y="121674"/>
                    <a:pt x="0" y="116041"/>
                  </a:cubicBezTo>
                  <a:cubicBezTo>
                    <a:pt x="0" y="108906"/>
                    <a:pt x="1500" y="101771"/>
                    <a:pt x="2251" y="94636"/>
                  </a:cubicBezTo>
                  <a:cubicBezTo>
                    <a:pt x="10878" y="48820"/>
                    <a:pt x="48011" y="14271"/>
                    <a:pt x="93021" y="14271"/>
                  </a:cubicBezTo>
                  <a:cubicBezTo>
                    <a:pt x="114776" y="14271"/>
                    <a:pt x="134281" y="22532"/>
                    <a:pt x="150035" y="35676"/>
                  </a:cubicBezTo>
                  <a:cubicBezTo>
                    <a:pt x="175540" y="13519"/>
                    <a:pt x="207423" y="0"/>
                    <a:pt x="24268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pic>
        <p:nvPicPr>
          <p:cNvPr id="104" name="図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735" y="4248645"/>
            <a:ext cx="723928" cy="723928"/>
          </a:xfrm>
          <a:prstGeom prst="rect">
            <a:avLst/>
          </a:prstGeom>
        </p:spPr>
      </p:pic>
      <p:sp>
        <p:nvSpPr>
          <p:cNvPr id="108" name="正方形/長方形 107"/>
          <p:cNvSpPr/>
          <p:nvPr/>
        </p:nvSpPr>
        <p:spPr bwMode="auto">
          <a:xfrm>
            <a:off x="10004492" y="3405050"/>
            <a:ext cx="1636969" cy="60206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333" dirty="0">
                <a:latin typeface="+mj-ea"/>
                <a:ea typeface="+mj-ea"/>
              </a:rPr>
              <a:t>事前にお客様との合意が必要です。</a:t>
            </a:r>
          </a:p>
        </p:txBody>
      </p:sp>
      <p:sp>
        <p:nvSpPr>
          <p:cNvPr id="109" name="角丸四角形 108"/>
          <p:cNvSpPr/>
          <p:nvPr/>
        </p:nvSpPr>
        <p:spPr bwMode="auto">
          <a:xfrm>
            <a:off x="9798082" y="3134784"/>
            <a:ext cx="716884" cy="309739"/>
          </a:xfrm>
          <a:prstGeom prst="roundRect">
            <a:avLst>
              <a:gd name="adj" fmla="val 50000"/>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rgbClr val="FF0000"/>
                </a:solidFill>
                <a:latin typeface="+mj-ea"/>
                <a:ea typeface="+mj-ea"/>
              </a:rPr>
              <a:t>注意</a:t>
            </a:r>
          </a:p>
        </p:txBody>
      </p:sp>
      <p:sp>
        <p:nvSpPr>
          <p:cNvPr id="112" name="テキスト ボックス 111"/>
          <p:cNvSpPr txBox="1"/>
          <p:nvPr/>
        </p:nvSpPr>
        <p:spPr>
          <a:xfrm>
            <a:off x="9231460" y="4811076"/>
            <a:ext cx="1213794" cy="297454"/>
          </a:xfrm>
          <a:prstGeom prst="rect">
            <a:avLst/>
          </a:prstGeom>
          <a:noFill/>
        </p:spPr>
        <p:txBody>
          <a:bodyPr wrap="none" rtlCol="0">
            <a:spAutoFit/>
          </a:bodyPr>
          <a:lstStyle/>
          <a:p>
            <a:r>
              <a:rPr lang="ja-JP" altLang="en-US" sz="1333" b="1" dirty="0"/>
              <a:t>納品物の提出</a:t>
            </a:r>
          </a:p>
        </p:txBody>
      </p:sp>
      <p:cxnSp>
        <p:nvCxnSpPr>
          <p:cNvPr id="117" name="直線矢印コネクタ 116"/>
          <p:cNvCxnSpPr/>
          <p:nvPr/>
        </p:nvCxnSpPr>
        <p:spPr bwMode="auto">
          <a:xfrm>
            <a:off x="9040235" y="5143616"/>
            <a:ext cx="1658245"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 name="テキスト ボックス 119"/>
          <p:cNvSpPr txBox="1"/>
          <p:nvPr/>
        </p:nvSpPr>
        <p:spPr>
          <a:xfrm>
            <a:off x="10748992" y="5328510"/>
            <a:ext cx="699230" cy="297454"/>
          </a:xfrm>
          <a:prstGeom prst="rect">
            <a:avLst/>
          </a:prstGeom>
          <a:noFill/>
        </p:spPr>
        <p:txBody>
          <a:bodyPr wrap="none" rtlCol="0">
            <a:spAutoFit/>
          </a:bodyPr>
          <a:lstStyle/>
          <a:p>
            <a:r>
              <a:rPr lang="ja-JP" altLang="en-US" sz="1333" b="1" dirty="0"/>
              <a:t>お客様</a:t>
            </a:r>
          </a:p>
        </p:txBody>
      </p:sp>
      <p:sp>
        <p:nvSpPr>
          <p:cNvPr id="121" name="テキスト ボックス 120"/>
          <p:cNvSpPr txBox="1"/>
          <p:nvPr/>
        </p:nvSpPr>
        <p:spPr>
          <a:xfrm>
            <a:off x="7945770" y="5383303"/>
            <a:ext cx="1213794" cy="297454"/>
          </a:xfrm>
          <a:prstGeom prst="rect">
            <a:avLst/>
          </a:prstGeom>
          <a:noFill/>
        </p:spPr>
        <p:txBody>
          <a:bodyPr wrap="none" rtlCol="0">
            <a:spAutoFit/>
          </a:bodyPr>
          <a:lstStyle/>
          <a:p>
            <a:pPr algn="ctr"/>
            <a:r>
              <a:rPr lang="ja-JP" altLang="en-US" sz="1333" b="1" dirty="0"/>
              <a:t>プロジェクト</a:t>
            </a:r>
          </a:p>
        </p:txBody>
      </p:sp>
    </p:spTree>
    <p:extLst>
      <p:ext uri="{BB962C8B-B14F-4D97-AF65-F5344CB8AC3E}">
        <p14:creationId xmlns:p14="http://schemas.microsoft.com/office/powerpoint/2010/main" val="3025752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事例 ～ サービス停止の影響範囲の調査</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1</a:t>
            </a:r>
            <a:r>
              <a:rPr lang="ja-JP" altLang="en-US" dirty="0"/>
              <a:t>：</a:t>
            </a:r>
            <a:r>
              <a:rPr lang="ja-JP" altLang="en-US" dirty="0" smtClean="0"/>
              <a:t>設計</a:t>
            </a:r>
            <a:r>
              <a:rPr lang="ja-JP" altLang="en-US" dirty="0"/>
              <a:t>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2"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ここで、</a:t>
            </a:r>
            <a:r>
              <a:rPr lang="en-US" altLang="ja-JP" sz="1867" b="1" dirty="0">
                <a:latin typeface="+mj-ea"/>
                <a:ea typeface="+mj-ea"/>
              </a:rPr>
              <a:t>CMDB</a:t>
            </a:r>
            <a:r>
              <a:rPr lang="ja-JP" altLang="en-US" sz="1867" b="1" dirty="0">
                <a:latin typeface="+mj-ea"/>
                <a:ea typeface="+mj-ea"/>
              </a:rPr>
              <a:t>を利用したサービス停止の影響範囲の調査の事例を紹介します。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2" name="角丸四角形 21"/>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1026" name="Picture 2" descr="概要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801" y="1793936"/>
            <a:ext cx="4221680" cy="3825897"/>
          </a:xfrm>
          <a:prstGeom prst="rect">
            <a:avLst/>
          </a:prstGeom>
          <a:noFill/>
          <a:extLst>
            <a:ext uri="{909E8E84-426E-40DD-AFC4-6F175D3DCCD1}">
              <a14:hiddenFill xmlns:a14="http://schemas.microsoft.com/office/drawing/2010/main">
                <a:solidFill>
                  <a:srgbClr val="FFFFFF"/>
                </a:solidFill>
              </a14:hiddenFill>
            </a:ext>
          </a:extLst>
        </p:spPr>
      </p:pic>
      <p:sp>
        <p:nvSpPr>
          <p:cNvPr id="4" name="下矢印 3"/>
          <p:cNvSpPr/>
          <p:nvPr/>
        </p:nvSpPr>
        <p:spPr bwMode="auto">
          <a:xfrm>
            <a:off x="5000083" y="3183935"/>
            <a:ext cx="646176" cy="495251"/>
          </a:xfrm>
          <a:prstGeom prst="down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 name="テキスト ボックス 4"/>
          <p:cNvSpPr txBox="1"/>
          <p:nvPr/>
        </p:nvSpPr>
        <p:spPr>
          <a:xfrm>
            <a:off x="5543712" y="3222085"/>
            <a:ext cx="1409360" cy="379656"/>
          </a:xfrm>
          <a:prstGeom prst="rect">
            <a:avLst/>
          </a:prstGeom>
          <a:noFill/>
        </p:spPr>
        <p:txBody>
          <a:bodyPr wrap="none" rtlCol="0">
            <a:spAutoFit/>
          </a:bodyPr>
          <a:lstStyle/>
          <a:p>
            <a:r>
              <a:rPr lang="en-US" altLang="ja-JP" sz="1867" b="1" dirty="0"/>
              <a:t>CMDB</a:t>
            </a:r>
            <a:r>
              <a:rPr lang="ja-JP" altLang="en-US" sz="1867" b="1" dirty="0"/>
              <a:t>構築</a:t>
            </a:r>
          </a:p>
        </p:txBody>
      </p:sp>
      <p:sp>
        <p:nvSpPr>
          <p:cNvPr id="6" name="テキスト ボックス 5"/>
          <p:cNvSpPr txBox="1"/>
          <p:nvPr/>
        </p:nvSpPr>
        <p:spPr>
          <a:xfrm>
            <a:off x="3060691" y="5744774"/>
            <a:ext cx="7699095" cy="666977"/>
          </a:xfrm>
          <a:prstGeom prst="rect">
            <a:avLst/>
          </a:prstGeom>
          <a:noFill/>
        </p:spPr>
        <p:txBody>
          <a:bodyPr wrap="none" rtlCol="0">
            <a:spAutoFit/>
          </a:bodyPr>
          <a:lstStyle/>
          <a:p>
            <a:r>
              <a:rPr lang="ja-JP" altLang="en-US" sz="1867" b="1" dirty="0">
                <a:latin typeface="+mj-ea"/>
              </a:rPr>
              <a:t>本事例は、以下の</a:t>
            </a:r>
            <a:r>
              <a:rPr lang="en-US" altLang="ja-JP" sz="1867" b="1" dirty="0">
                <a:latin typeface="+mj-ea"/>
              </a:rPr>
              <a:t>URL</a:t>
            </a:r>
            <a:r>
              <a:rPr lang="ja-JP" altLang="en-US" sz="1867" b="1" dirty="0">
                <a:latin typeface="+mj-ea"/>
              </a:rPr>
              <a:t>で公開しています。</a:t>
            </a:r>
            <a:endParaRPr lang="en-US" altLang="ja-JP" sz="1867" b="1" dirty="0">
              <a:latin typeface="+mj-ea"/>
            </a:endParaRPr>
          </a:p>
          <a:p>
            <a:r>
              <a:rPr lang="en-US" altLang="ja-JP" sz="1867" dirty="0">
                <a:hlinkClick r:id="rId4"/>
              </a:rPr>
              <a:t>https://exastro-suite.github.io/it-automation-docs/case_ja.html</a:t>
            </a:r>
            <a:endParaRPr lang="en-US" altLang="ja-JP" sz="1867" b="1" dirty="0">
              <a:latin typeface="+mj-ea"/>
            </a:endParaRPr>
          </a:p>
        </p:txBody>
      </p:sp>
      <p:graphicFrame>
        <p:nvGraphicFramePr>
          <p:cNvPr id="7" name="表 6"/>
          <p:cNvGraphicFramePr>
            <a:graphicFrameLocks noGrp="1"/>
          </p:cNvGraphicFramePr>
          <p:nvPr>
            <p:extLst/>
          </p:nvPr>
        </p:nvGraphicFramePr>
        <p:xfrm>
          <a:off x="3254123" y="2242701"/>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smtClean="0"/>
                        <a:t>課題</a:t>
                      </a:r>
                      <a:endParaRPr kumimoji="1" lang="ja-JP" altLang="en-US" sz="1900" b="1" dirty="0"/>
                    </a:p>
                  </a:txBody>
                  <a:tcPr marL="121920" marR="121920" marT="60960" marB="60960" vert="ea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t>大規模キャリアシステムで、計画および突発の機器停止によるサービス影響の調査に多くの工数が必要。</a:t>
                      </a:r>
                      <a:endParaRPr kumimoji="1" lang="ja-JP" altLang="en-US" sz="1600" b="0" kern="1200" dirty="0" smtClean="0">
                        <a:solidFill>
                          <a:schemeClr val="dk1"/>
                        </a:solidFill>
                        <a:latin typeface="+mj-ea"/>
                        <a:ea typeface="+mn-ea"/>
                        <a:cs typeface="+mn-cs"/>
                      </a:endParaRPr>
                    </a:p>
                  </a:txBody>
                  <a:tcPr marL="121920" marR="121920" marT="60960" marB="60960"/>
                </a:tc>
                <a:extLst>
                  <a:ext uri="{0D108BD9-81ED-4DB2-BD59-A6C34878D82A}">
                    <a16:rowId xmlns:a16="http://schemas.microsoft.com/office/drawing/2014/main" val="945430262"/>
                  </a:ext>
                </a:extLst>
              </a:tr>
            </a:tbl>
          </a:graphicData>
        </a:graphic>
      </p:graphicFrame>
      <p:graphicFrame>
        <p:nvGraphicFramePr>
          <p:cNvPr id="26" name="表 25"/>
          <p:cNvGraphicFramePr>
            <a:graphicFrameLocks noGrp="1"/>
          </p:cNvGraphicFramePr>
          <p:nvPr>
            <p:extLst/>
          </p:nvPr>
        </p:nvGraphicFramePr>
        <p:xfrm>
          <a:off x="3246168" y="3771413"/>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smtClean="0"/>
                        <a:t>解決</a:t>
                      </a:r>
                      <a:endParaRPr kumimoji="1" lang="ja-JP" altLang="en-US" sz="1900" b="1" dirty="0"/>
                    </a:p>
                  </a:txBody>
                  <a:tcPr marL="121920" marR="121920" marT="60960" marB="60960" vert="eaVert">
                    <a:solidFill>
                      <a:schemeClr val="accent2">
                        <a:lumMod val="10000"/>
                        <a:lumOff val="90000"/>
                      </a:schemeClr>
                    </a:solidFill>
                  </a:tcPr>
                </a:tc>
                <a:tc>
                  <a:txBody>
                    <a:bodyPr/>
                    <a:lstStyle/>
                    <a:p>
                      <a:r>
                        <a:rPr lang="ja-JP" altLang="en-US" sz="1600" b="0" dirty="0" smtClean="0"/>
                        <a:t>システムを構成管理することにより、機器停止によるサービス影響を自動予測することを可能とした。</a:t>
                      </a:r>
                      <a:endParaRPr kumimoji="1" lang="ja-JP" altLang="en-US" sz="1600" b="0" kern="1200" dirty="0">
                        <a:solidFill>
                          <a:schemeClr val="dk1"/>
                        </a:solidFill>
                        <a:latin typeface="+mj-ea"/>
                        <a:ea typeface="+mn-ea"/>
                        <a:cs typeface="+mn-cs"/>
                      </a:endParaRPr>
                    </a:p>
                  </a:txBody>
                  <a:tcPr marL="121920" marR="121920" marT="60960" marB="60960">
                    <a:solidFill>
                      <a:schemeClr val="accent2">
                        <a:lumMod val="10000"/>
                        <a:lumOff val="90000"/>
                      </a:schemeClr>
                    </a:solidFill>
                  </a:tcPr>
                </a:tc>
                <a:extLst>
                  <a:ext uri="{0D108BD9-81ED-4DB2-BD59-A6C34878D82A}">
                    <a16:rowId xmlns:a16="http://schemas.microsoft.com/office/drawing/2014/main" val="94543026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334340887"/>
              </p:ext>
            </p:extLst>
          </p:nvPr>
        </p:nvGraphicFramePr>
        <p:xfrm>
          <a:off x="3246168" y="4757237"/>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smtClean="0"/>
                        <a:t>効果</a:t>
                      </a:r>
                      <a:endParaRPr kumimoji="1" lang="ja-JP" altLang="en-US" sz="1900" b="1" dirty="0"/>
                    </a:p>
                  </a:txBody>
                  <a:tcPr marL="121920" marR="121920" marT="60960" marB="60960" vert="eaVert">
                    <a:solidFill>
                      <a:schemeClr val="tx2">
                        <a:lumMod val="10000"/>
                        <a:lumOff val="90000"/>
                      </a:schemeClr>
                    </a:solidFill>
                  </a:tcPr>
                </a:tc>
                <a:tc>
                  <a:txBody>
                    <a:bodyPr/>
                    <a:lstStyle/>
                    <a:p>
                      <a:r>
                        <a:rPr lang="en-US" altLang="ja-JP" sz="1600" b="0" dirty="0" smtClean="0"/>
                        <a:t>1</a:t>
                      </a:r>
                      <a:r>
                        <a:rPr lang="ja-JP" altLang="en-US" sz="1600" b="0" dirty="0" smtClean="0"/>
                        <a:t>回の調査費用</a:t>
                      </a:r>
                      <a:r>
                        <a:rPr lang="en-US" altLang="ja-JP" sz="1600" b="0" dirty="0" smtClean="0"/>
                        <a:t>80</a:t>
                      </a:r>
                      <a:r>
                        <a:rPr lang="ja-JP" altLang="en-US" sz="1600" b="0" dirty="0" smtClean="0"/>
                        <a:t>万が不要に。年間で約</a:t>
                      </a:r>
                      <a:r>
                        <a:rPr lang="en-US" altLang="ja-JP" sz="1600" b="0" dirty="0" smtClean="0"/>
                        <a:t>9,400</a:t>
                      </a:r>
                      <a:r>
                        <a:rPr lang="ja-JP" altLang="en-US" sz="1600" b="0" dirty="0" smtClean="0"/>
                        <a:t>万円</a:t>
                      </a:r>
                      <a:r>
                        <a:rPr lang="en-US" altLang="ja-JP" sz="1600" b="0" dirty="0" smtClean="0"/>
                        <a:t>(120</a:t>
                      </a:r>
                      <a:r>
                        <a:rPr lang="ja-JP" altLang="en-US" sz="1600" b="0" dirty="0" smtClean="0"/>
                        <a:t>回の調査</a:t>
                      </a:r>
                      <a:r>
                        <a:rPr lang="en-US" altLang="ja-JP" sz="1600" b="0" dirty="0" smtClean="0"/>
                        <a:t>)</a:t>
                      </a:r>
                      <a:r>
                        <a:rPr lang="ja-JP" altLang="en-US" sz="1600" b="0" dirty="0" smtClean="0"/>
                        <a:t>の費用削減効果があった。</a:t>
                      </a:r>
                      <a:endParaRPr kumimoji="1" lang="ja-JP" altLang="en-US" sz="1600" b="0" kern="1200" dirty="0">
                        <a:solidFill>
                          <a:schemeClr val="dk1"/>
                        </a:solidFill>
                        <a:latin typeface="+mj-ea"/>
                        <a:ea typeface="+mn-ea"/>
                        <a:cs typeface="+mn-cs"/>
                      </a:endParaRPr>
                    </a:p>
                  </a:txBody>
                  <a:tcPr marL="121920" marR="121920" marT="60960" marB="60960">
                    <a:solidFill>
                      <a:schemeClr val="tx2">
                        <a:lumMod val="10000"/>
                        <a:lumOff val="90000"/>
                      </a:schemeClr>
                    </a:solidFill>
                  </a:tcPr>
                </a:tc>
                <a:extLst>
                  <a:ext uri="{0D108BD9-81ED-4DB2-BD59-A6C34878D82A}">
                    <a16:rowId xmlns:a16="http://schemas.microsoft.com/office/drawing/2014/main" val="945430262"/>
                  </a:ext>
                </a:extLst>
              </a:tr>
            </a:tbl>
          </a:graphicData>
        </a:graphic>
      </p:graphicFrame>
    </p:spTree>
    <p:extLst>
      <p:ext uri="{BB962C8B-B14F-4D97-AF65-F5344CB8AC3E}">
        <p14:creationId xmlns:p14="http://schemas.microsoft.com/office/powerpoint/2010/main" val="25451266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smtClean="0">
                <a:solidFill>
                  <a:schemeClr val="bg1">
                    <a:lumMod val="50000"/>
                  </a:schemeClr>
                </a:solidFill>
              </a:rPr>
              <a:t>自動化の事前準備</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solidFill>
                  <a:schemeClr val="bg1">
                    <a:lumMod val="50000"/>
                  </a:schemeClr>
                </a:solidFill>
              </a:rPr>
              <a:t>　</a:t>
            </a:r>
            <a:r>
              <a:rPr lang="ja-JP" altLang="en-US" dirty="0" smtClean="0">
                <a:solidFill>
                  <a:schemeClr val="bg1">
                    <a:lumMod val="50000"/>
                  </a:schemeClr>
                </a:solidFill>
              </a:rPr>
              <a:t>　</a:t>
            </a:r>
            <a:r>
              <a:rPr lang="en-US" altLang="ja-JP" dirty="0">
                <a:solidFill>
                  <a:schemeClr val="bg1">
                    <a:lumMod val="50000"/>
                  </a:schemeClr>
                </a:solidFill>
              </a:rPr>
              <a:t>Step 1</a:t>
            </a:r>
            <a:r>
              <a:rPr lang="ja-JP" altLang="en-US" dirty="0">
                <a:solidFill>
                  <a:schemeClr val="bg1">
                    <a:lumMod val="50000"/>
                  </a:schemeClr>
                </a:solidFill>
              </a:rPr>
              <a:t>：設計情報の一元</a:t>
            </a:r>
            <a:r>
              <a:rPr lang="ja-JP" altLang="en-US" dirty="0" smtClean="0">
                <a:solidFill>
                  <a:schemeClr val="bg1">
                    <a:lumMod val="50000"/>
                  </a:schemeClr>
                </a:solidFill>
              </a:rPr>
              <a:t>管理</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t>　</a:t>
            </a:r>
            <a:r>
              <a:rPr lang="ja-JP" altLang="en-US" dirty="0" smtClean="0"/>
              <a:t>　</a:t>
            </a:r>
            <a:r>
              <a:rPr lang="en-US" altLang="ja-JP" dirty="0"/>
              <a:t>Step 2</a:t>
            </a:r>
            <a:r>
              <a:rPr lang="ja-JP" altLang="en-US" dirty="0"/>
              <a:t>：自動実行の</a:t>
            </a:r>
            <a:r>
              <a:rPr lang="ja-JP" altLang="en-US" dirty="0" smtClean="0"/>
              <a:t>実現</a:t>
            </a:r>
            <a:r>
              <a:rPr lang="en-US" altLang="ja-JP" dirty="0" smtClean="0"/>
              <a:t/>
            </a:r>
            <a:br>
              <a:rPr lang="en-US" altLang="ja-JP" dirty="0" smtClean="0"/>
            </a:br>
            <a:r>
              <a:rPr lang="ja-JP" altLang="en-US" dirty="0"/>
              <a:t>　</a:t>
            </a:r>
            <a:r>
              <a:rPr lang="ja-JP" altLang="en-US" dirty="0" smtClean="0"/>
              <a:t>　</a:t>
            </a:r>
            <a:r>
              <a:rPr lang="en-US" altLang="ja-JP" dirty="0">
                <a:solidFill>
                  <a:schemeClr val="bg1">
                    <a:lumMod val="50000"/>
                  </a:schemeClr>
                </a:solidFill>
              </a:rPr>
              <a:t>Step 3</a:t>
            </a:r>
            <a:r>
              <a:rPr lang="ja-JP" altLang="en-US" dirty="0">
                <a:solidFill>
                  <a:schemeClr val="bg1">
                    <a:lumMod val="50000"/>
                  </a:schemeClr>
                </a:solidFill>
              </a:rPr>
              <a:t>：一元管理と自動実行の連携</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630965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2</a:t>
            </a:r>
            <a:r>
              <a:rPr lang="ja-JP" altLang="en-US" dirty="0"/>
              <a:t>：自動実行の実現</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1" name="楕円 40"/>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16" name="正方形/長方形 15"/>
          <p:cNvSpPr/>
          <p:nvPr/>
        </p:nvSpPr>
        <p:spPr bwMode="auto">
          <a:xfrm>
            <a:off x="7827"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7" name="四角形吹き出し 56"/>
          <p:cNvSpPr/>
          <p:nvPr/>
        </p:nvSpPr>
        <p:spPr bwMode="auto">
          <a:xfrm>
            <a:off x="6938028" y="2087435"/>
            <a:ext cx="2691312" cy="4274484"/>
          </a:xfrm>
          <a:prstGeom prst="wedgeRectCallout">
            <a:avLst>
              <a:gd name="adj1" fmla="val -67782"/>
              <a:gd name="adj2" fmla="val 28501"/>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pic>
        <p:nvPicPr>
          <p:cNvPr id="2" name="図 1"/>
          <p:cNvPicPr>
            <a:picLocks noChangeAspect="1"/>
          </p:cNvPicPr>
          <p:nvPr/>
        </p:nvPicPr>
        <p:blipFill>
          <a:blip r:embed="rId7"/>
          <a:stretch>
            <a:fillRect/>
          </a:stretch>
        </p:blipFill>
        <p:spPr>
          <a:xfrm>
            <a:off x="7362141" y="2217911"/>
            <a:ext cx="1845372" cy="4013532"/>
          </a:xfrm>
          <a:prstGeom prst="rect">
            <a:avLst/>
          </a:prstGeom>
        </p:spPr>
      </p:pic>
      <p:sp>
        <p:nvSpPr>
          <p:cNvPr id="58"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2</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5</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355233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Tree>
    <p:extLst>
      <p:ext uri="{BB962C8B-B14F-4D97-AF65-F5344CB8AC3E}">
        <p14:creationId xmlns:p14="http://schemas.microsoft.com/office/powerpoint/2010/main" val="3250805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手作業で実施している作業を整理して、自動化する作業を選定します。</a:t>
            </a:r>
            <a:endParaRPr lang="en-US" altLang="ja-JP" sz="2133" b="1" dirty="0">
              <a:latin typeface="+mj-ea"/>
            </a:endParaRPr>
          </a:p>
          <a:p>
            <a:r>
              <a:rPr lang="ja-JP" altLang="en-US" sz="2133" b="1" dirty="0">
                <a:latin typeface="+mj-ea"/>
              </a:rPr>
              <a:t>整理が複数のチームをまたぐ場合は、各チームの代表者が調整します。</a:t>
            </a:r>
            <a:endParaRPr lang="en-US" altLang="ja-JP" sz="2133" b="1" dirty="0">
              <a:latin typeface="+mj-ea"/>
            </a:endParaRPr>
          </a:p>
        </p:txBody>
      </p:sp>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テキスト ボックス 18"/>
          <p:cNvSpPr txBox="1"/>
          <p:nvPr/>
        </p:nvSpPr>
        <p:spPr>
          <a:xfrm>
            <a:off x="6438447" y="5198412"/>
            <a:ext cx="1556836" cy="297454"/>
          </a:xfrm>
          <a:prstGeom prst="rect">
            <a:avLst/>
          </a:prstGeom>
          <a:noFill/>
        </p:spPr>
        <p:txBody>
          <a:bodyPr wrap="none" rtlCol="0">
            <a:spAutoFit/>
          </a:bodyPr>
          <a:lstStyle/>
          <a:p>
            <a:r>
              <a:rPr lang="ja-JP" altLang="en-US" sz="1333" b="1" dirty="0"/>
              <a:t>各チームの代表者</a:t>
            </a:r>
          </a:p>
        </p:txBody>
      </p:sp>
      <p:sp>
        <p:nvSpPr>
          <p:cNvPr id="21" name="正方形/長方形 20"/>
          <p:cNvSpPr/>
          <p:nvPr/>
        </p:nvSpPr>
        <p:spPr bwMode="auto">
          <a:xfrm>
            <a:off x="6956344" y="452959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 name="グループ化 21"/>
          <p:cNvGrpSpPr>
            <a:grpSpLocks noChangeAspect="1"/>
          </p:cNvGrpSpPr>
          <p:nvPr/>
        </p:nvGrpSpPr>
        <p:grpSpPr bwMode="gray">
          <a:xfrm>
            <a:off x="6997427" y="4881784"/>
            <a:ext cx="233547" cy="260096"/>
            <a:chOff x="863600" y="1071564"/>
            <a:chExt cx="823913" cy="917576"/>
          </a:xfrm>
        </p:grpSpPr>
        <p:sp>
          <p:nvSpPr>
            <p:cNvPr id="23" name="フリーフォーム 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 name="グループ化 24"/>
          <p:cNvGrpSpPr>
            <a:grpSpLocks noChangeAspect="1"/>
          </p:cNvGrpSpPr>
          <p:nvPr/>
        </p:nvGrpSpPr>
        <p:grpSpPr bwMode="gray">
          <a:xfrm>
            <a:off x="7275357" y="4876272"/>
            <a:ext cx="233547" cy="260096"/>
            <a:chOff x="863600" y="1071564"/>
            <a:chExt cx="823913" cy="917576"/>
          </a:xfrm>
        </p:grpSpPr>
        <p:sp>
          <p:nvSpPr>
            <p:cNvPr id="26" name="フリーフォーム 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 name="グループ化 27"/>
          <p:cNvGrpSpPr>
            <a:grpSpLocks noChangeAspect="1"/>
          </p:cNvGrpSpPr>
          <p:nvPr/>
        </p:nvGrpSpPr>
        <p:grpSpPr bwMode="gray">
          <a:xfrm>
            <a:off x="6997427" y="4565156"/>
            <a:ext cx="233547" cy="260096"/>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274232" y="4565156"/>
            <a:ext cx="233547" cy="260096"/>
            <a:chOff x="863600" y="1071564"/>
            <a:chExt cx="823913" cy="917576"/>
          </a:xfrm>
        </p:grpSpPr>
        <p:sp>
          <p:nvSpPr>
            <p:cNvPr id="32" name="フリーフォーム 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 name="グループ化 33"/>
          <p:cNvGrpSpPr/>
          <p:nvPr/>
        </p:nvGrpSpPr>
        <p:grpSpPr>
          <a:xfrm>
            <a:off x="7763274" y="4706475"/>
            <a:ext cx="578581" cy="630532"/>
            <a:chOff x="7413163" y="3244813"/>
            <a:chExt cx="433936" cy="472899"/>
          </a:xfrm>
        </p:grpSpPr>
        <p:sp>
          <p:nvSpPr>
            <p:cNvPr id="35" name="メモ 3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6" name="メモ 3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7" name="メモ 3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8" name="メモ 3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5" name="角丸四角形 4"/>
          <p:cNvSpPr/>
          <p:nvPr/>
        </p:nvSpPr>
        <p:spPr bwMode="auto">
          <a:xfrm>
            <a:off x="3413293" y="3007585"/>
            <a:ext cx="2323647" cy="1675428"/>
          </a:xfrm>
          <a:prstGeom prst="roundRect">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a:latin typeface="+mj-ea"/>
                <a:ea typeface="+mj-ea"/>
              </a:rPr>
              <a:t>OS</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a:latin typeface="+mj-ea"/>
                <a:ea typeface="+mj-ea"/>
              </a:rPr>
              <a:t>OS</a:t>
            </a:r>
            <a:r>
              <a:rPr lang="ja-JP" altLang="en-US" sz="1600" b="1" dirty="0">
                <a:latin typeface="+mj-ea"/>
                <a:ea typeface="+mj-ea"/>
              </a:rPr>
              <a:t>アップデート</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SELinux</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firewalld</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39" name="角丸四角形 38"/>
          <p:cNvSpPr/>
          <p:nvPr/>
        </p:nvSpPr>
        <p:spPr bwMode="auto">
          <a:xfrm>
            <a:off x="6142464" y="2409906"/>
            <a:ext cx="2706897" cy="1401388"/>
          </a:xfrm>
          <a:prstGeom prst="roundRect">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・監視エージェント導入</a:t>
            </a:r>
            <a:endParaRPr lang="en-US" altLang="ja-JP" sz="1600" b="1" dirty="0">
              <a:latin typeface="+mj-ea"/>
              <a:ea typeface="+mj-ea"/>
            </a:endParaRPr>
          </a:p>
          <a:p>
            <a:r>
              <a:rPr lang="ja-JP" altLang="en-US" sz="1600" b="1" dirty="0">
                <a:latin typeface="+mj-ea"/>
                <a:ea typeface="+mj-ea"/>
              </a:rPr>
              <a:t>・疎通確認</a:t>
            </a:r>
            <a:r>
              <a:rPr lang="en-US" altLang="ja-JP" sz="1600" b="1" dirty="0">
                <a:latin typeface="+mj-ea"/>
                <a:ea typeface="+mj-ea"/>
              </a:rPr>
              <a:t>(ping)</a:t>
            </a:r>
          </a:p>
          <a:p>
            <a:r>
              <a:rPr lang="ja-JP" altLang="en-US" sz="1600" b="1" dirty="0">
                <a:latin typeface="+mj-ea"/>
                <a:ea typeface="+mj-ea"/>
              </a:rPr>
              <a:t>・</a:t>
            </a:r>
            <a:r>
              <a:rPr lang="en-US" altLang="ja-JP" sz="1600" b="1" dirty="0">
                <a:latin typeface="+mj-ea"/>
                <a:ea typeface="+mj-ea"/>
              </a:rPr>
              <a:t>hosts</a:t>
            </a:r>
            <a:r>
              <a:rPr lang="ja-JP" altLang="en-US" sz="1600" b="1" dirty="0">
                <a:latin typeface="+mj-ea"/>
                <a:ea typeface="+mj-ea"/>
              </a:rPr>
              <a:t>ファイル配布</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40" name="角丸四角形 39"/>
          <p:cNvSpPr/>
          <p:nvPr/>
        </p:nvSpPr>
        <p:spPr bwMode="auto">
          <a:xfrm>
            <a:off x="9227679" y="3003135"/>
            <a:ext cx="2323647" cy="1675428"/>
          </a:xfrm>
          <a:prstGeom prst="roundRect">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a:latin typeface="+mj-ea"/>
                <a:ea typeface="+mj-ea"/>
              </a:rPr>
              <a:t>IF</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a:latin typeface="+mj-ea"/>
                <a:ea typeface="+mj-ea"/>
              </a:rPr>
              <a:t>VLAN</a:t>
            </a:r>
            <a:r>
              <a:rPr lang="ja-JP" altLang="en-US" sz="1600" b="1" dirty="0">
                <a:latin typeface="+mj-ea"/>
                <a:ea typeface="+mj-ea"/>
              </a:rPr>
              <a:t>構築</a:t>
            </a:r>
            <a:endParaRPr lang="en-US" altLang="ja-JP" sz="1600" b="1" dirty="0">
              <a:latin typeface="+mj-ea"/>
              <a:ea typeface="+mj-ea"/>
            </a:endParaRPr>
          </a:p>
          <a:p>
            <a:r>
              <a:rPr lang="ja-JP" altLang="en-US" sz="1600" b="1" dirty="0">
                <a:latin typeface="+mj-ea"/>
                <a:ea typeface="+mj-ea"/>
              </a:rPr>
              <a:t>・通信許可設定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en-US" altLang="ja-JP" sz="1600" b="1" dirty="0">
              <a:latin typeface="+mj-ea"/>
              <a:ea typeface="+mj-ea"/>
            </a:endParaRPr>
          </a:p>
        </p:txBody>
      </p:sp>
      <p:cxnSp>
        <p:nvCxnSpPr>
          <p:cNvPr id="7" name="直線矢印コネクタ 6"/>
          <p:cNvCxnSpPr/>
          <p:nvPr/>
        </p:nvCxnSpPr>
        <p:spPr bwMode="auto">
          <a:xfrm flipV="1">
            <a:off x="7507779" y="3901440"/>
            <a:ext cx="0" cy="414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8341856" y="4045222"/>
            <a:ext cx="649745" cy="65975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flipH="1" flipV="1">
            <a:off x="5902962" y="4078286"/>
            <a:ext cx="721359" cy="73225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6327157" y="2184203"/>
            <a:ext cx="1281120" cy="420564"/>
          </a:xfrm>
          <a:prstGeom prst="rect">
            <a:avLst/>
          </a:prstGeom>
          <a:solidFill>
            <a:schemeClr val="bg1"/>
          </a:solidFill>
        </p:spPr>
        <p:txBody>
          <a:bodyPr wrap="none" rtlCol="0">
            <a:spAutoFit/>
          </a:bodyPr>
          <a:lstStyle/>
          <a:p>
            <a:r>
              <a:rPr lang="ja-JP" altLang="en-US" sz="2133" b="1" dirty="0"/>
              <a:t>共通作業</a:t>
            </a:r>
          </a:p>
        </p:txBody>
      </p:sp>
      <p:sp>
        <p:nvSpPr>
          <p:cNvPr id="51" name="テキスト ボックス 50"/>
          <p:cNvSpPr txBox="1"/>
          <p:nvPr/>
        </p:nvSpPr>
        <p:spPr>
          <a:xfrm>
            <a:off x="3591352" y="2730315"/>
            <a:ext cx="1555234" cy="420564"/>
          </a:xfrm>
          <a:prstGeom prst="rect">
            <a:avLst/>
          </a:prstGeom>
          <a:solidFill>
            <a:schemeClr val="bg1"/>
          </a:solidFill>
        </p:spPr>
        <p:txBody>
          <a:bodyPr wrap="none" rtlCol="0">
            <a:spAutoFit/>
          </a:bodyPr>
          <a:lstStyle/>
          <a:p>
            <a:r>
              <a:rPr lang="ja-JP" altLang="en-US" sz="2133" b="1" dirty="0"/>
              <a:t>サーバ構築</a:t>
            </a:r>
          </a:p>
        </p:txBody>
      </p:sp>
      <p:sp>
        <p:nvSpPr>
          <p:cNvPr id="52" name="テキスト ボックス 51"/>
          <p:cNvSpPr txBox="1"/>
          <p:nvPr/>
        </p:nvSpPr>
        <p:spPr>
          <a:xfrm>
            <a:off x="9430500" y="2763607"/>
            <a:ext cx="1789272" cy="420564"/>
          </a:xfrm>
          <a:prstGeom prst="rect">
            <a:avLst/>
          </a:prstGeom>
          <a:solidFill>
            <a:schemeClr val="bg1"/>
          </a:solidFill>
        </p:spPr>
        <p:txBody>
          <a:bodyPr wrap="none" rtlCol="0">
            <a:spAutoFit/>
          </a:bodyPr>
          <a:lstStyle/>
          <a:p>
            <a:r>
              <a:rPr lang="en-US" altLang="ja-JP" sz="2133" b="1" dirty="0"/>
              <a:t>NW</a:t>
            </a:r>
            <a:r>
              <a:rPr lang="ja-JP" altLang="en-US" sz="2133" b="1" dirty="0"/>
              <a:t>機器構築</a:t>
            </a:r>
          </a:p>
        </p:txBody>
      </p:sp>
      <p:sp>
        <p:nvSpPr>
          <p:cNvPr id="46" name="正方形/長方形 45"/>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8" name="正方形/長方形 4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49" name="正方形/長方形 48"/>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「丁度よい」粒度で作業を分類する</a:t>
            </a:r>
            <a:endParaRPr lang="en-US" altLang="ja-JP" sz="2133" b="1" dirty="0">
              <a:latin typeface="+mj-ea"/>
            </a:endParaRPr>
          </a:p>
          <a:p>
            <a:r>
              <a:rPr lang="ja-JP" altLang="en-US" sz="2133" b="1" dirty="0">
                <a:latin typeface="+mj-ea"/>
                <a:ea typeface="+mj-ea"/>
              </a:rPr>
              <a:t>　　　② </a:t>
            </a:r>
            <a:r>
              <a:rPr lang="ja-JP" altLang="en-US" sz="2133" b="1" dirty="0">
                <a:latin typeface="+mj-ea"/>
              </a:rPr>
              <a:t>作業の効果を見積もって、優先度をつける</a:t>
            </a:r>
            <a:endParaRPr lang="en-US" altLang="ja-JP" sz="2133" b="1" dirty="0">
              <a:latin typeface="+mj-ea"/>
            </a:endParaRPr>
          </a:p>
        </p:txBody>
      </p:sp>
      <p:sp>
        <p:nvSpPr>
          <p:cNvPr id="50" name="角丸四角形 49"/>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3" name="下矢印 5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392661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自動化の候補となる作業を「丁度よい」粒度で分類します。例えばサーバ構築の場合、左下の図のような単にサーバ構築作業全体では粒度が粗すぎます。また、右下の図のような個々の作業手順では粒度が細かすぎます。</a:t>
            </a:r>
            <a:endParaRPr lang="en-US" altLang="ja-JP" sz="1867" b="1" dirty="0">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「丁度よい粒度」とは、繰り返し実行できる意味のある単位です。ここの例では中央下の図のような、「</a:t>
            </a:r>
            <a:r>
              <a:rPr lang="en-US" altLang="ja-JP" sz="1867" b="1" dirty="0">
                <a:solidFill>
                  <a:schemeClr val="tx1"/>
                </a:solidFill>
                <a:latin typeface="+mj-ea"/>
                <a:ea typeface="+mj-ea"/>
              </a:rPr>
              <a:t>OS</a:t>
            </a:r>
            <a:r>
              <a:rPr lang="ja-JP" altLang="en-US" sz="1867" b="1" dirty="0">
                <a:solidFill>
                  <a:schemeClr val="tx1"/>
                </a:solidFill>
                <a:latin typeface="+mj-ea"/>
                <a:ea typeface="+mj-ea"/>
              </a:rPr>
              <a:t>設定」などが丁度よい粒度になります。</a:t>
            </a:r>
            <a:endParaRPr lang="en-US" altLang="ja-JP" sz="1867" b="1" dirty="0">
              <a:solidFill>
                <a:schemeClr val="tx1"/>
              </a:solidFill>
              <a:latin typeface="+mj-ea"/>
            </a:endParaRPr>
          </a:p>
        </p:txBody>
      </p:sp>
      <p:grpSp>
        <p:nvGrpSpPr>
          <p:cNvPr id="168" name="グループ化 167"/>
          <p:cNvGrpSpPr/>
          <p:nvPr/>
        </p:nvGrpSpPr>
        <p:grpSpPr>
          <a:xfrm>
            <a:off x="6153897" y="3251505"/>
            <a:ext cx="2656354" cy="3182060"/>
            <a:chOff x="2546659" y="2008620"/>
            <a:chExt cx="1992266" cy="2386545"/>
          </a:xfrm>
        </p:grpSpPr>
        <p:sp>
          <p:nvSpPr>
            <p:cNvPr id="170" name="テキスト ボックス 169"/>
            <p:cNvSpPr txBox="1"/>
            <p:nvPr/>
          </p:nvSpPr>
          <p:spPr>
            <a:xfrm>
              <a:off x="2546659" y="2008620"/>
              <a:ext cx="1215718" cy="253916"/>
            </a:xfrm>
            <a:prstGeom prst="rect">
              <a:avLst/>
            </a:prstGeom>
            <a:noFill/>
          </p:spPr>
          <p:txBody>
            <a:bodyPr wrap="none" rtlCol="0">
              <a:spAutoFit/>
            </a:bodyPr>
            <a:lstStyle/>
            <a:p>
              <a:r>
                <a:rPr lang="ja-JP" altLang="en-US" sz="1600" b="1" dirty="0">
                  <a:solidFill>
                    <a:schemeClr val="bg1">
                      <a:lumMod val="75000"/>
                    </a:schemeClr>
                  </a:solidFill>
                </a:rPr>
                <a:t>サーバ構築作業</a:t>
              </a:r>
            </a:p>
          </p:txBody>
        </p:sp>
        <p:sp>
          <p:nvSpPr>
            <p:cNvPr id="171" name="角丸四角形 170"/>
            <p:cNvSpPr/>
            <p:nvPr/>
          </p:nvSpPr>
          <p:spPr bwMode="auto">
            <a:xfrm>
              <a:off x="2791949" y="3922396"/>
              <a:ext cx="1577340" cy="447674"/>
            </a:xfrm>
            <a:prstGeom prst="roundRect">
              <a:avLst>
                <a:gd name="adj" fmla="val 1907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ea typeface="+mj-ea"/>
                </a:rPr>
                <a:t>・インストーラ実行</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・ライセンス投入</a:t>
              </a:r>
            </a:p>
          </p:txBody>
        </p:sp>
        <p:sp>
          <p:nvSpPr>
            <p:cNvPr id="172" name="テキスト ボックス 171"/>
            <p:cNvSpPr txBox="1"/>
            <p:nvPr/>
          </p:nvSpPr>
          <p:spPr>
            <a:xfrm>
              <a:off x="2847809" y="3797320"/>
              <a:ext cx="1424909" cy="223091"/>
            </a:xfrm>
            <a:prstGeom prst="rect">
              <a:avLst/>
            </a:prstGeom>
            <a:solidFill>
              <a:schemeClr val="lt1"/>
            </a:solidFill>
          </p:spPr>
          <p:txBody>
            <a:bodyPr wrap="none" rtlCol="0">
              <a:spAutoFit/>
            </a:bodyPr>
            <a:lstStyle/>
            <a:p>
              <a:r>
                <a:rPr lang="ja-JP" altLang="en-US" sz="1333" b="1" dirty="0">
                  <a:solidFill>
                    <a:srgbClr val="FF0000"/>
                  </a:solidFill>
                </a:rPr>
                <a:t>監視エージェント導入</a:t>
              </a:r>
            </a:p>
          </p:txBody>
        </p:sp>
        <p:sp>
          <p:nvSpPr>
            <p:cNvPr id="173" name="角丸四角形 172"/>
            <p:cNvSpPr/>
            <p:nvPr/>
          </p:nvSpPr>
          <p:spPr bwMode="auto">
            <a:xfrm>
              <a:off x="2785110" y="3139753"/>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rPr>
                <a:t>・</a:t>
              </a:r>
              <a:r>
                <a:rPr lang="en-US" altLang="ja-JP" sz="1067" b="1" dirty="0" err="1">
                  <a:solidFill>
                    <a:schemeClr val="bg1">
                      <a:lumMod val="75000"/>
                    </a:schemeClr>
                  </a:solidFill>
                  <a:latin typeface="+mj-ea"/>
                </a:rPr>
                <a:t>scp</a:t>
              </a:r>
              <a:r>
                <a:rPr lang="ja-JP" altLang="en-US" sz="1067" b="1" dirty="0">
                  <a:solidFill>
                    <a:schemeClr val="bg1">
                      <a:lumMod val="75000"/>
                    </a:schemeClr>
                  </a:solidFill>
                  <a:latin typeface="+mj-ea"/>
                </a:rPr>
                <a:t>で</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をコピー</a:t>
              </a:r>
              <a:endParaRPr lang="en-US" altLang="ja-JP" sz="1067" b="1" dirty="0">
                <a:solidFill>
                  <a:schemeClr val="bg1">
                    <a:lumMod val="75000"/>
                  </a:schemeClr>
                </a:solidFill>
                <a:latin typeface="+mj-ea"/>
              </a:endParaRPr>
            </a:p>
            <a:p>
              <a:r>
                <a:rPr lang="ja-JP" altLang="en-US" sz="1067" b="1" dirty="0">
                  <a:solidFill>
                    <a:schemeClr val="bg1">
                      <a:lumMod val="75000"/>
                    </a:schemeClr>
                  </a:solidFill>
                  <a:latin typeface="+mj-ea"/>
                </a:rPr>
                <a:t>・元の</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をバックアップ</a:t>
              </a:r>
              <a:endParaRPr lang="en-US" altLang="ja-JP" sz="1067" b="1" dirty="0">
                <a:solidFill>
                  <a:schemeClr val="bg1">
                    <a:lumMod val="75000"/>
                  </a:schemeClr>
                </a:solidFill>
                <a:latin typeface="+mj-ea"/>
              </a:endParaRPr>
            </a:p>
            <a:p>
              <a:r>
                <a:rPr lang="ja-JP" altLang="en-US" sz="1067" b="1" dirty="0">
                  <a:solidFill>
                    <a:schemeClr val="bg1">
                      <a:lumMod val="75000"/>
                    </a:schemeClr>
                  </a:solidFill>
                  <a:latin typeface="+mj-ea"/>
                </a:rPr>
                <a:t>・</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を置換</a:t>
              </a:r>
            </a:p>
          </p:txBody>
        </p:sp>
        <p:sp>
          <p:nvSpPr>
            <p:cNvPr id="174" name="テキスト ボックス 173"/>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rgbClr val="FF0000"/>
                  </a:solidFill>
                </a:rPr>
                <a:t>hosts</a:t>
              </a:r>
              <a:r>
                <a:rPr lang="ja-JP" altLang="en-US" sz="1333" b="1" dirty="0">
                  <a:solidFill>
                    <a:srgbClr val="FF0000"/>
                  </a:solidFill>
                </a:rPr>
                <a:t>ファイル配布</a:t>
              </a:r>
            </a:p>
          </p:txBody>
        </p:sp>
        <p:sp>
          <p:nvSpPr>
            <p:cNvPr id="175" name="テキスト ボックス 174"/>
            <p:cNvSpPr txBox="1"/>
            <p:nvPr/>
          </p:nvSpPr>
          <p:spPr>
            <a:xfrm>
              <a:off x="3428219" y="3600080"/>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76" name="角丸四角形 175"/>
            <p:cNvSpPr/>
            <p:nvPr/>
          </p:nvSpPr>
          <p:spPr bwMode="auto">
            <a:xfrm>
              <a:off x="2785110" y="2364740"/>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ssh</a:t>
              </a:r>
              <a:r>
                <a:rPr lang="ja-JP" altLang="en-US" sz="1067" b="1" dirty="0">
                  <a:solidFill>
                    <a:schemeClr val="bg1">
                      <a:lumMod val="75000"/>
                    </a:schemeClr>
                  </a:solidFill>
                  <a:latin typeface="+mj-ea"/>
                  <a:ea typeface="+mj-ea"/>
                </a:rPr>
                <a:t>でログイン</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・スーパーユーザに切り替え</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yum</a:t>
              </a:r>
              <a:r>
                <a:rPr lang="ja-JP" altLang="en-US" sz="1067" b="1" dirty="0">
                  <a:solidFill>
                    <a:schemeClr val="bg1">
                      <a:lumMod val="75000"/>
                    </a:schemeClr>
                  </a:solidFill>
                  <a:latin typeface="+mj-ea"/>
                  <a:ea typeface="+mj-ea"/>
                </a:rPr>
                <a:t>を実行して</a:t>
              </a:r>
              <a:r>
                <a:rPr lang="en-US" altLang="ja-JP" sz="1067" b="1" dirty="0">
                  <a:solidFill>
                    <a:schemeClr val="bg1">
                      <a:lumMod val="75000"/>
                    </a:schemeClr>
                  </a:solidFill>
                  <a:latin typeface="+mj-ea"/>
                  <a:ea typeface="+mj-ea"/>
                </a:rPr>
                <a:t>OS</a:t>
              </a:r>
              <a:r>
                <a:rPr lang="ja-JP" altLang="en-US" sz="1067" b="1" dirty="0">
                  <a:solidFill>
                    <a:schemeClr val="bg1">
                      <a:lumMod val="75000"/>
                    </a:schemeClr>
                  </a:solidFill>
                  <a:latin typeface="+mj-ea"/>
                  <a:ea typeface="+mj-ea"/>
                </a:rPr>
                <a:t>最新化</a:t>
              </a:r>
            </a:p>
          </p:txBody>
        </p:sp>
        <p:sp>
          <p:nvSpPr>
            <p:cNvPr id="177" name="テキスト ボックス 176"/>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rgbClr val="FF0000"/>
                  </a:solidFill>
                </a:rPr>
                <a:t>OS</a:t>
              </a:r>
              <a:r>
                <a:rPr lang="ja-JP" altLang="en-US" sz="1333" b="1" dirty="0">
                  <a:solidFill>
                    <a:srgbClr val="FF0000"/>
                  </a:solidFill>
                </a:rPr>
                <a:t>設定</a:t>
              </a:r>
            </a:p>
          </p:txBody>
        </p:sp>
        <p:sp>
          <p:nvSpPr>
            <p:cNvPr id="178" name="テキスト ボックス 177"/>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69" name="角丸四角形 168"/>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179" name="正方形/長方形 178"/>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24" name="グループ化 223"/>
          <p:cNvGrpSpPr/>
          <p:nvPr/>
        </p:nvGrpSpPr>
        <p:grpSpPr>
          <a:xfrm>
            <a:off x="3179018" y="3252583"/>
            <a:ext cx="2656354" cy="3182060"/>
            <a:chOff x="2546659" y="2008620"/>
            <a:chExt cx="1992266" cy="2386545"/>
          </a:xfrm>
        </p:grpSpPr>
        <p:sp>
          <p:nvSpPr>
            <p:cNvPr id="226" name="テキスト ボックス 225"/>
            <p:cNvSpPr txBox="1"/>
            <p:nvPr/>
          </p:nvSpPr>
          <p:spPr>
            <a:xfrm>
              <a:off x="2546659" y="2008620"/>
              <a:ext cx="1215718" cy="253916"/>
            </a:xfrm>
            <a:prstGeom prst="rect">
              <a:avLst/>
            </a:prstGeom>
            <a:noFill/>
          </p:spPr>
          <p:txBody>
            <a:bodyPr wrap="none" rtlCol="0">
              <a:spAutoFit/>
            </a:bodyPr>
            <a:lstStyle/>
            <a:p>
              <a:r>
                <a:rPr lang="ja-JP" altLang="en-US" sz="1600" b="1" dirty="0">
                  <a:solidFill>
                    <a:srgbClr val="FF0000"/>
                  </a:solidFill>
                </a:rPr>
                <a:t>サーバ構築作業</a:t>
              </a:r>
            </a:p>
          </p:txBody>
        </p:sp>
        <p:sp>
          <p:nvSpPr>
            <p:cNvPr id="227" name="角丸四角形 226"/>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・インストーラ実行</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・ライセンス投入</a:t>
              </a:r>
            </a:p>
          </p:txBody>
        </p:sp>
        <p:sp>
          <p:nvSpPr>
            <p:cNvPr id="228" name="テキスト ボックス 227"/>
            <p:cNvSpPr txBox="1"/>
            <p:nvPr/>
          </p:nvSpPr>
          <p:spPr>
            <a:xfrm>
              <a:off x="2847809" y="3797320"/>
              <a:ext cx="1424909" cy="223091"/>
            </a:xfrm>
            <a:prstGeom prst="rect">
              <a:avLst/>
            </a:prstGeom>
            <a:solidFill>
              <a:schemeClr val="lt1"/>
            </a:solidFill>
          </p:spPr>
          <p:txBody>
            <a:bodyPr wrap="none" rtlCol="0">
              <a:spAutoFit/>
            </a:bodyPr>
            <a:lstStyle/>
            <a:p>
              <a:r>
                <a:rPr lang="ja-JP" altLang="en-US" sz="1333" b="1" dirty="0">
                  <a:solidFill>
                    <a:schemeClr val="bg1">
                      <a:lumMod val="75000"/>
                    </a:schemeClr>
                  </a:solidFill>
                </a:rPr>
                <a:t>監視エージェント導入</a:t>
              </a:r>
            </a:p>
          </p:txBody>
        </p:sp>
        <p:sp>
          <p:nvSpPr>
            <p:cNvPr id="229" name="角丸四角形 228"/>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scp</a:t>
              </a:r>
              <a:r>
                <a:rPr lang="ja-JP" altLang="en-US" sz="1067" b="1" dirty="0">
                  <a:solidFill>
                    <a:schemeClr val="bg1">
                      <a:lumMod val="75000"/>
                    </a:schemeClr>
                  </a:solidFill>
                  <a:latin typeface="+mj-ea"/>
                  <a:ea typeface="+mj-ea"/>
                </a:rPr>
                <a:t>で</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をコピー</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・元の</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をバックアップ</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を置換</a:t>
              </a:r>
            </a:p>
          </p:txBody>
        </p:sp>
        <p:sp>
          <p:nvSpPr>
            <p:cNvPr id="230" name="テキスト ボックス 229"/>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hosts</a:t>
              </a:r>
              <a:r>
                <a:rPr lang="ja-JP" altLang="en-US" sz="1333" b="1" dirty="0">
                  <a:solidFill>
                    <a:schemeClr val="bg1">
                      <a:lumMod val="75000"/>
                    </a:schemeClr>
                  </a:solidFill>
                </a:rPr>
                <a:t>ファイル配布</a:t>
              </a:r>
            </a:p>
          </p:txBody>
        </p:sp>
        <p:sp>
          <p:nvSpPr>
            <p:cNvPr id="231" name="テキスト ボックス 230"/>
            <p:cNvSpPr txBox="1"/>
            <p:nvPr/>
          </p:nvSpPr>
          <p:spPr>
            <a:xfrm>
              <a:off x="3428219" y="3600080"/>
              <a:ext cx="214242" cy="161727"/>
            </a:xfrm>
            <a:prstGeom prst="rect">
              <a:avLst/>
            </a:prstGeom>
            <a:noFill/>
          </p:spPr>
          <p:txBody>
            <a:bodyPr wrap="none" rtlCol="0">
              <a:spAutoFit/>
            </a:bodyPr>
            <a:lstStyle/>
            <a:p>
              <a:r>
                <a:rPr lang="ja-JP" altLang="en-US" sz="267" b="1" dirty="0"/>
                <a:t>　●　</a:t>
              </a:r>
              <a:endParaRPr lang="en-US" altLang="ja-JP" sz="267" b="1" dirty="0"/>
            </a:p>
            <a:p>
              <a:r>
                <a:rPr lang="ja-JP" altLang="en-US" sz="267" b="1" dirty="0"/>
                <a:t>　●　</a:t>
              </a:r>
              <a:endParaRPr lang="en-US" altLang="ja-JP" sz="267" b="1" dirty="0"/>
            </a:p>
            <a:p>
              <a:r>
                <a:rPr lang="ja-JP" altLang="en-US" sz="267" b="1" dirty="0"/>
                <a:t>　●　</a:t>
              </a:r>
            </a:p>
          </p:txBody>
        </p:sp>
        <p:sp>
          <p:nvSpPr>
            <p:cNvPr id="232" name="角丸四角形 231"/>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ssh</a:t>
              </a:r>
              <a:r>
                <a:rPr lang="ja-JP" altLang="en-US" sz="1067" b="1" dirty="0">
                  <a:solidFill>
                    <a:schemeClr val="bg1">
                      <a:lumMod val="75000"/>
                    </a:schemeClr>
                  </a:solidFill>
                  <a:latin typeface="+mj-ea"/>
                  <a:ea typeface="+mj-ea"/>
                </a:rPr>
                <a:t>でログイン</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・スーパーユーザに切り替え</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yum</a:t>
              </a:r>
              <a:r>
                <a:rPr lang="ja-JP" altLang="en-US" sz="1067" b="1" dirty="0">
                  <a:solidFill>
                    <a:schemeClr val="bg1">
                      <a:lumMod val="75000"/>
                    </a:schemeClr>
                  </a:solidFill>
                  <a:latin typeface="+mj-ea"/>
                  <a:ea typeface="+mj-ea"/>
                </a:rPr>
                <a:t>を実行して</a:t>
              </a:r>
              <a:r>
                <a:rPr lang="en-US" altLang="ja-JP" sz="1067" b="1" dirty="0">
                  <a:solidFill>
                    <a:schemeClr val="bg1">
                      <a:lumMod val="75000"/>
                    </a:schemeClr>
                  </a:solidFill>
                  <a:latin typeface="+mj-ea"/>
                  <a:ea typeface="+mj-ea"/>
                </a:rPr>
                <a:t>OS</a:t>
              </a:r>
              <a:r>
                <a:rPr lang="ja-JP" altLang="en-US" sz="1067" b="1" dirty="0">
                  <a:solidFill>
                    <a:schemeClr val="bg1">
                      <a:lumMod val="75000"/>
                    </a:schemeClr>
                  </a:solidFill>
                  <a:latin typeface="+mj-ea"/>
                  <a:ea typeface="+mj-ea"/>
                </a:rPr>
                <a:t>最新化</a:t>
              </a:r>
            </a:p>
          </p:txBody>
        </p:sp>
        <p:sp>
          <p:nvSpPr>
            <p:cNvPr id="233" name="テキスト ボックス 232"/>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OS</a:t>
              </a:r>
              <a:r>
                <a:rPr lang="ja-JP" altLang="en-US" sz="1333" b="1" dirty="0">
                  <a:solidFill>
                    <a:schemeClr val="bg1">
                      <a:lumMod val="75000"/>
                    </a:schemeClr>
                  </a:solidFill>
                </a:rPr>
                <a:t>設定</a:t>
              </a:r>
            </a:p>
          </p:txBody>
        </p:sp>
        <p:sp>
          <p:nvSpPr>
            <p:cNvPr id="234" name="テキスト ボックス 233"/>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225" name="角丸四角形 224"/>
            <p:cNvSpPr/>
            <p:nvPr/>
          </p:nvSpPr>
          <p:spPr bwMode="auto">
            <a:xfrm>
              <a:off x="2678430" y="2234358"/>
              <a:ext cx="1793805" cy="2135711"/>
            </a:xfrm>
            <a:prstGeom prst="roundRect">
              <a:avLst>
                <a:gd name="adj" fmla="val 3688"/>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35" name="正方形/長方形 234"/>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36" name="グループ化 235"/>
          <p:cNvGrpSpPr/>
          <p:nvPr/>
        </p:nvGrpSpPr>
        <p:grpSpPr>
          <a:xfrm>
            <a:off x="9128776" y="3251505"/>
            <a:ext cx="2656354" cy="3182060"/>
            <a:chOff x="2546659" y="2008620"/>
            <a:chExt cx="1992266" cy="2386545"/>
          </a:xfrm>
        </p:grpSpPr>
        <p:sp>
          <p:nvSpPr>
            <p:cNvPr id="238" name="テキスト ボックス 237"/>
            <p:cNvSpPr txBox="1"/>
            <p:nvPr/>
          </p:nvSpPr>
          <p:spPr>
            <a:xfrm>
              <a:off x="2546659" y="2008620"/>
              <a:ext cx="1215718" cy="253916"/>
            </a:xfrm>
            <a:prstGeom prst="rect">
              <a:avLst/>
            </a:prstGeom>
            <a:noFill/>
          </p:spPr>
          <p:txBody>
            <a:bodyPr wrap="none" rtlCol="0">
              <a:spAutoFit/>
            </a:bodyPr>
            <a:lstStyle/>
            <a:p>
              <a:r>
                <a:rPr lang="ja-JP" altLang="en-US" sz="1600" b="1" dirty="0">
                  <a:solidFill>
                    <a:schemeClr val="bg1">
                      <a:lumMod val="75000"/>
                    </a:schemeClr>
                  </a:solidFill>
                </a:rPr>
                <a:t>サーバ構築作業</a:t>
              </a:r>
            </a:p>
          </p:txBody>
        </p:sp>
        <p:sp>
          <p:nvSpPr>
            <p:cNvPr id="239" name="角丸四角形 238"/>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・インストーラ実行</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・ライセンス投入</a:t>
              </a:r>
            </a:p>
          </p:txBody>
        </p:sp>
        <p:sp>
          <p:nvSpPr>
            <p:cNvPr id="240" name="テキスト ボックス 239"/>
            <p:cNvSpPr txBox="1"/>
            <p:nvPr/>
          </p:nvSpPr>
          <p:spPr>
            <a:xfrm>
              <a:off x="2847809" y="3797320"/>
              <a:ext cx="1553551" cy="223091"/>
            </a:xfrm>
            <a:prstGeom prst="rect">
              <a:avLst/>
            </a:prstGeom>
            <a:solidFill>
              <a:schemeClr val="lt1"/>
            </a:solidFill>
          </p:spPr>
          <p:txBody>
            <a:bodyPr wrap="none" rtlCol="0">
              <a:spAutoFit/>
            </a:bodyPr>
            <a:lstStyle/>
            <a:p>
              <a:r>
                <a:rPr lang="ja-JP" altLang="en-US" sz="1333" b="1" dirty="0">
                  <a:solidFill>
                    <a:schemeClr val="bg1">
                      <a:lumMod val="75000"/>
                    </a:schemeClr>
                  </a:solidFill>
                </a:rPr>
                <a:t>監視エージェントの導入</a:t>
              </a:r>
            </a:p>
          </p:txBody>
        </p:sp>
        <p:sp>
          <p:nvSpPr>
            <p:cNvPr id="241" name="角丸四角形 240"/>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err="1">
                  <a:solidFill>
                    <a:srgbClr val="FF0000"/>
                  </a:solidFill>
                  <a:latin typeface="+mj-ea"/>
                  <a:ea typeface="+mj-ea"/>
                </a:rPr>
                <a:t>scp</a:t>
              </a:r>
              <a:r>
                <a:rPr lang="ja-JP" altLang="en-US" sz="1067" b="1" dirty="0">
                  <a:solidFill>
                    <a:srgbClr val="FF0000"/>
                  </a:solidFill>
                  <a:latin typeface="+mj-ea"/>
                  <a:ea typeface="+mj-ea"/>
                </a:rPr>
                <a:t>で</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をコピー</a:t>
              </a:r>
            </a:p>
            <a:p>
              <a:r>
                <a:rPr lang="ja-JP" altLang="en-US" sz="1067" b="1" dirty="0">
                  <a:solidFill>
                    <a:srgbClr val="FF0000"/>
                  </a:solidFill>
                  <a:latin typeface="+mj-ea"/>
                  <a:ea typeface="+mj-ea"/>
                </a:rPr>
                <a:t>・元の</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をバックアップ</a:t>
              </a:r>
            </a:p>
            <a:p>
              <a:r>
                <a:rPr lang="ja-JP" altLang="en-US" sz="1067" b="1" dirty="0">
                  <a:solidFill>
                    <a:srgbClr val="FF0000"/>
                  </a:solidFill>
                  <a:latin typeface="+mj-ea"/>
                  <a:ea typeface="+mj-ea"/>
                </a:rPr>
                <a:t>・</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を置換</a:t>
              </a:r>
            </a:p>
          </p:txBody>
        </p:sp>
        <p:sp>
          <p:nvSpPr>
            <p:cNvPr id="242" name="テキスト ボックス 241"/>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hosts</a:t>
              </a:r>
              <a:r>
                <a:rPr lang="ja-JP" altLang="en-US" sz="1333" b="1" dirty="0">
                  <a:solidFill>
                    <a:schemeClr val="bg1">
                      <a:lumMod val="75000"/>
                    </a:schemeClr>
                  </a:solidFill>
                </a:rPr>
                <a:t>ファイル配布</a:t>
              </a:r>
            </a:p>
          </p:txBody>
        </p:sp>
        <p:sp>
          <p:nvSpPr>
            <p:cNvPr id="243" name="テキスト ボックス 242"/>
            <p:cNvSpPr txBox="1"/>
            <p:nvPr/>
          </p:nvSpPr>
          <p:spPr>
            <a:xfrm>
              <a:off x="3428219" y="3600080"/>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44" name="角丸四角形 243"/>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err="1">
                  <a:solidFill>
                    <a:srgbClr val="FF0000"/>
                  </a:solidFill>
                  <a:latin typeface="+mj-ea"/>
                  <a:ea typeface="+mj-ea"/>
                </a:rPr>
                <a:t>ssh</a:t>
              </a:r>
              <a:r>
                <a:rPr lang="ja-JP" altLang="en-US" sz="1067" b="1" dirty="0">
                  <a:solidFill>
                    <a:srgbClr val="FF0000"/>
                  </a:solidFill>
                  <a:latin typeface="+mj-ea"/>
                  <a:ea typeface="+mj-ea"/>
                </a:rPr>
                <a:t>でログイン</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・スーパーユーザに切り替え</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a:solidFill>
                    <a:srgbClr val="FF0000"/>
                  </a:solidFill>
                  <a:latin typeface="+mj-ea"/>
                  <a:ea typeface="+mj-ea"/>
                </a:rPr>
                <a:t>yum</a:t>
              </a:r>
              <a:r>
                <a:rPr lang="ja-JP" altLang="en-US" sz="1067" b="1" dirty="0">
                  <a:solidFill>
                    <a:srgbClr val="FF0000"/>
                  </a:solidFill>
                  <a:latin typeface="+mj-ea"/>
                  <a:ea typeface="+mj-ea"/>
                </a:rPr>
                <a:t>を実行して</a:t>
              </a:r>
              <a:r>
                <a:rPr lang="en-US" altLang="ja-JP" sz="1067" b="1" dirty="0">
                  <a:solidFill>
                    <a:srgbClr val="FF0000"/>
                  </a:solidFill>
                  <a:latin typeface="+mj-ea"/>
                  <a:ea typeface="+mj-ea"/>
                </a:rPr>
                <a:t>OS</a:t>
              </a:r>
              <a:r>
                <a:rPr lang="ja-JP" altLang="en-US" sz="1067" b="1" dirty="0">
                  <a:solidFill>
                    <a:srgbClr val="FF0000"/>
                  </a:solidFill>
                  <a:latin typeface="+mj-ea"/>
                  <a:ea typeface="+mj-ea"/>
                </a:rPr>
                <a:t>最新化</a:t>
              </a:r>
            </a:p>
          </p:txBody>
        </p:sp>
        <p:sp>
          <p:nvSpPr>
            <p:cNvPr id="245" name="テキスト ボックス 244"/>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OS</a:t>
              </a:r>
              <a:r>
                <a:rPr lang="ja-JP" altLang="en-US" sz="1333" b="1" dirty="0">
                  <a:solidFill>
                    <a:schemeClr val="bg1">
                      <a:lumMod val="75000"/>
                    </a:schemeClr>
                  </a:solidFill>
                </a:rPr>
                <a:t>設定</a:t>
              </a:r>
            </a:p>
          </p:txBody>
        </p:sp>
        <p:sp>
          <p:nvSpPr>
            <p:cNvPr id="246" name="テキスト ボックス 245"/>
            <p:cNvSpPr txBox="1"/>
            <p:nvPr/>
          </p:nvSpPr>
          <p:spPr>
            <a:xfrm>
              <a:off x="3428219" y="2825067"/>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37" name="角丸四角形 236"/>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47" name="正方形/長方形 246"/>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sp>
        <p:nvSpPr>
          <p:cNvPr id="5" name="正方形/長方形 4"/>
          <p:cNvSpPr/>
          <p:nvPr/>
        </p:nvSpPr>
        <p:spPr bwMode="auto">
          <a:xfrm rot="379106">
            <a:off x="4890962" y="3238512"/>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粗すぎ</a:t>
            </a:r>
          </a:p>
        </p:txBody>
      </p:sp>
      <p:sp>
        <p:nvSpPr>
          <p:cNvPr id="248" name="正方形/長方形 247"/>
          <p:cNvSpPr/>
          <p:nvPr/>
        </p:nvSpPr>
        <p:spPr bwMode="auto">
          <a:xfrm rot="379106">
            <a:off x="10921711" y="3223223"/>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細かすぎ</a:t>
            </a:r>
          </a:p>
        </p:txBody>
      </p:sp>
      <p:sp>
        <p:nvSpPr>
          <p:cNvPr id="249" name="正方形/長方形 248"/>
          <p:cNvSpPr/>
          <p:nvPr/>
        </p:nvSpPr>
        <p:spPr bwMode="auto">
          <a:xfrm rot="379106">
            <a:off x="7853650" y="3218147"/>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丁度よい</a:t>
            </a:r>
          </a:p>
        </p:txBody>
      </p:sp>
      <p:sp>
        <p:nvSpPr>
          <p:cNvPr id="54" name="正方形/長方形 5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「丁度よい」粒度で作業を分類する</a:t>
            </a:r>
            <a:endParaRPr lang="ja-JP" altLang="en-US" sz="2400" b="1" dirty="0">
              <a:latin typeface="+mj-ea"/>
              <a:ea typeface="+mj-ea"/>
            </a:endParaRPr>
          </a:p>
        </p:txBody>
      </p:sp>
      <p:sp>
        <p:nvSpPr>
          <p:cNvPr id="55" name="角丸四角形 5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203503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分類した作業に対して、自動化した場合の効果を見積もります。効果が分かれば、自動化の優先度を付けたり、自動化するかしないかを判断したりできます。</a:t>
            </a:r>
            <a:endParaRPr lang="en-US" altLang="ja-JP" sz="1867" b="1" dirty="0">
              <a:latin typeface="+mj-ea"/>
              <a:ea typeface="+mj-ea"/>
            </a:endParaRPr>
          </a:p>
          <a:p>
            <a:endParaRPr lang="en-US" altLang="ja-JP" sz="1067" b="1" dirty="0">
              <a:latin typeface="+mj-ea"/>
              <a:ea typeface="+mj-ea"/>
            </a:endParaRPr>
          </a:p>
          <a:p>
            <a:r>
              <a:rPr lang="ja-JP" altLang="en-US" sz="1867" b="1" dirty="0">
                <a:latin typeface="+mj-ea"/>
                <a:ea typeface="+mj-ea"/>
              </a:rPr>
              <a:t>効果の見積もりの観点は、年間の実施回数、対象の機器台数、</a:t>
            </a:r>
            <a:r>
              <a:rPr lang="en-US" altLang="ja-JP" sz="1867" b="1" dirty="0">
                <a:latin typeface="+mj-ea"/>
                <a:ea typeface="+mj-ea"/>
              </a:rPr>
              <a:t>1</a:t>
            </a:r>
            <a:r>
              <a:rPr lang="ja-JP" altLang="en-US" sz="1867" b="1" dirty="0">
                <a:latin typeface="+mj-ea"/>
                <a:ea typeface="+mj-ea"/>
              </a:rPr>
              <a:t>回あたりの作業工数や作業時間などです。定量的な数字がなければ大、中、小などの仕分けでも可能です。以下に、まとめ方の例を挙げます。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一般論として、共通的な作業は</a:t>
            </a:r>
            <a:r>
              <a:rPr lang="ja-JP" altLang="en-US" sz="1867" b="1" dirty="0">
                <a:latin typeface="+mj-ea"/>
              </a:rPr>
              <a:t>年間の実施回数が多くなるため、自動化の効果が高い傾向にあります。また、作業の粒度を見直すことで、共通的な作業を発見できる場合もあります。</a:t>
            </a:r>
            <a:endParaRPr lang="en-US" altLang="ja-JP" sz="1867" b="1" dirty="0">
              <a:solidFill>
                <a:schemeClr val="tx1"/>
              </a:solidFill>
              <a:latin typeface="+mj-ea"/>
            </a:endParaRPr>
          </a:p>
        </p:txBody>
      </p:sp>
      <p:graphicFrame>
        <p:nvGraphicFramePr>
          <p:cNvPr id="3" name="表 2"/>
          <p:cNvGraphicFramePr>
            <a:graphicFrameLocks noGrp="1"/>
          </p:cNvGraphicFramePr>
          <p:nvPr>
            <p:extLst/>
          </p:nvPr>
        </p:nvGraphicFramePr>
        <p:xfrm>
          <a:off x="3179018" y="3215012"/>
          <a:ext cx="8647223" cy="195072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ja-JP" altLang="en-US" sz="1300" dirty="0" smtClean="0"/>
                        <a:t>作業</a:t>
                      </a:r>
                      <a:endParaRPr kumimoji="1" lang="ja-JP" altLang="en-US" sz="1300" dirty="0"/>
                    </a:p>
                  </a:txBody>
                  <a:tcPr marL="121920" marR="121920" marT="60960" marB="60960"/>
                </a:tc>
                <a:tc>
                  <a:txBody>
                    <a:bodyPr/>
                    <a:lstStyle/>
                    <a:p>
                      <a:r>
                        <a:rPr kumimoji="1" lang="ja-JP" altLang="en-US" sz="1300" dirty="0" smtClean="0"/>
                        <a:t>実施回数</a:t>
                      </a:r>
                      <a:endParaRPr kumimoji="1" lang="ja-JP" altLang="en-US" sz="1300" dirty="0"/>
                    </a:p>
                  </a:txBody>
                  <a:tcPr marL="121920" marR="121920" marT="60960" marB="60960"/>
                </a:tc>
                <a:tc>
                  <a:txBody>
                    <a:bodyPr/>
                    <a:lstStyle/>
                    <a:p>
                      <a:r>
                        <a:rPr kumimoji="1" lang="ja-JP" altLang="en-US" sz="1300" dirty="0" smtClean="0"/>
                        <a:t>機器台数</a:t>
                      </a:r>
                      <a:endParaRPr kumimoji="1" lang="ja-JP" altLang="en-US" sz="1300" dirty="0"/>
                    </a:p>
                  </a:txBody>
                  <a:tcPr marL="121920" marR="121920" marT="60960" marB="60960"/>
                </a:tc>
                <a:tc>
                  <a:txBody>
                    <a:bodyPr/>
                    <a:lstStyle/>
                    <a:p>
                      <a:r>
                        <a:rPr kumimoji="1" lang="ja-JP" altLang="en-US" sz="1300" dirty="0" smtClean="0"/>
                        <a:t>作業工数</a:t>
                      </a:r>
                      <a:endParaRPr kumimoji="1" lang="ja-JP" altLang="en-US" sz="1300" dirty="0"/>
                    </a:p>
                  </a:txBody>
                  <a:tcPr marL="121920" marR="121920" marT="60960" marB="60960"/>
                </a:tc>
                <a:tc>
                  <a:txBody>
                    <a:bodyPr/>
                    <a:lstStyle/>
                    <a:p>
                      <a:r>
                        <a:rPr kumimoji="1" lang="ja-JP" altLang="en-US" sz="1300" dirty="0" smtClean="0"/>
                        <a:t>作業時間</a:t>
                      </a:r>
                      <a:endParaRPr kumimoji="1" lang="ja-JP" altLang="en-US" sz="1300" dirty="0"/>
                    </a:p>
                  </a:txBody>
                  <a:tcPr marL="121920" marR="121920" marT="60960" marB="60960"/>
                </a:tc>
                <a:tc>
                  <a:txBody>
                    <a:bodyPr/>
                    <a:lstStyle/>
                    <a:p>
                      <a:r>
                        <a:rPr kumimoji="1" lang="ja-JP" altLang="en-US" sz="1300" dirty="0" smtClean="0"/>
                        <a:t>優先度</a:t>
                      </a:r>
                      <a:endParaRPr kumimoji="1" lang="ja-JP" altLang="en-US" sz="1300" dirty="0"/>
                    </a:p>
                  </a:txBody>
                  <a:tcPr marL="121920" marR="121920" marT="60960" marB="60960"/>
                </a:tc>
                <a:tc>
                  <a:txBody>
                    <a:bodyPr/>
                    <a:lstStyle/>
                    <a:p>
                      <a:r>
                        <a:rPr kumimoji="1" lang="ja-JP" altLang="en-US" sz="1300" dirty="0" smtClean="0"/>
                        <a:t>備考</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300" dirty="0" smtClean="0"/>
                        <a:t>OS</a:t>
                      </a:r>
                      <a:r>
                        <a:rPr kumimoji="1" lang="ja-JP" altLang="en-US" sz="1300" dirty="0" smtClean="0"/>
                        <a:t>設定</a:t>
                      </a:r>
                      <a:endParaRPr kumimoji="1" lang="ja-JP" altLang="en-US" sz="1300" dirty="0"/>
                    </a:p>
                  </a:txBody>
                  <a:tcPr marL="121920" marR="121920" marT="60960" marB="60960"/>
                </a:tc>
                <a:tc>
                  <a:txBody>
                    <a:bodyPr/>
                    <a:lstStyle/>
                    <a:p>
                      <a:pPr algn="r"/>
                      <a:r>
                        <a:rPr kumimoji="1" lang="en-US" altLang="ja-JP" sz="1300" dirty="0" smtClean="0"/>
                        <a:t>50</a:t>
                      </a:r>
                      <a:r>
                        <a:rPr kumimoji="1" lang="ja-JP" altLang="en-US" sz="1300" dirty="0" smtClean="0"/>
                        <a:t>回</a:t>
                      </a:r>
                      <a:endParaRPr kumimoji="1" lang="ja-JP" altLang="en-US" sz="1300" dirty="0"/>
                    </a:p>
                  </a:txBody>
                  <a:tcPr marL="121920" marR="121920" marT="60960" marB="60960"/>
                </a:tc>
                <a:tc>
                  <a:txBody>
                    <a:bodyPr/>
                    <a:lstStyle/>
                    <a:p>
                      <a:pPr algn="r"/>
                      <a:r>
                        <a:rPr kumimoji="1" lang="en-US" altLang="ja-JP" sz="1300" dirty="0" smtClean="0"/>
                        <a:t>50</a:t>
                      </a:r>
                      <a:r>
                        <a:rPr kumimoji="1" lang="ja-JP" altLang="en-US" sz="1300" dirty="0" smtClean="0"/>
                        <a:t>台</a:t>
                      </a:r>
                      <a:endParaRPr kumimoji="1" lang="ja-JP" altLang="en-US" sz="1300" dirty="0"/>
                    </a:p>
                  </a:txBody>
                  <a:tcPr marL="121920" marR="121920" marT="60960" marB="60960"/>
                </a:tc>
                <a:tc>
                  <a:txBody>
                    <a:bodyPr/>
                    <a:lstStyle/>
                    <a:p>
                      <a:pPr algn="r"/>
                      <a:r>
                        <a:rPr kumimoji="1" lang="en-US" altLang="ja-JP" sz="1300" dirty="0" smtClean="0"/>
                        <a:t>10H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ja-JP" altLang="en-US" sz="1300" b="1" dirty="0" smtClean="0">
                          <a:solidFill>
                            <a:srgbClr val="FF0000"/>
                          </a:solidFill>
                        </a:rPr>
                        <a:t>高</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1</a:t>
                      </a:r>
                      <a:r>
                        <a:rPr kumimoji="1" lang="ja-JP" altLang="en-US" sz="1300" dirty="0" smtClean="0"/>
                        <a:t>回に要員</a:t>
                      </a:r>
                      <a:r>
                        <a:rPr kumimoji="1" lang="en-US" altLang="ja-JP" sz="1300" dirty="0" smtClean="0"/>
                        <a:t>2</a:t>
                      </a:r>
                      <a:r>
                        <a:rPr kumimoji="1" lang="ja-JP" altLang="en-US" sz="1300" dirty="0" smtClean="0"/>
                        <a:t>名必要</a:t>
                      </a:r>
                      <a:endParaRPr kumimoji="1" lang="ja-JP" altLang="en-US" sz="130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300" dirty="0" smtClean="0"/>
                        <a:t>hosts</a:t>
                      </a:r>
                      <a:r>
                        <a:rPr kumimoji="1" lang="ja-JP" altLang="en-US" sz="1300" dirty="0" smtClean="0"/>
                        <a:t>ファイル配布</a:t>
                      </a:r>
                      <a:endParaRPr kumimoji="1" lang="ja-JP" altLang="en-US" sz="1300" dirty="0"/>
                    </a:p>
                  </a:txBody>
                  <a:tcPr marL="121920" marR="121920" marT="60960" marB="60960"/>
                </a:tc>
                <a:tc>
                  <a:txBody>
                    <a:bodyPr/>
                    <a:lstStyle/>
                    <a:p>
                      <a:pPr algn="r"/>
                      <a:r>
                        <a:rPr kumimoji="1" lang="en-US" altLang="ja-JP" sz="1300" dirty="0" smtClean="0"/>
                        <a:t>200</a:t>
                      </a:r>
                      <a:r>
                        <a:rPr kumimoji="1" lang="ja-JP" altLang="en-US" sz="1300" dirty="0" smtClean="0"/>
                        <a:t>回</a:t>
                      </a:r>
                      <a:endParaRPr kumimoji="1" lang="ja-JP" altLang="en-US" sz="130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50</a:t>
                      </a:r>
                      <a:r>
                        <a:rPr kumimoji="1" lang="ja-JP" altLang="en-US" sz="1300" dirty="0" smtClean="0"/>
                        <a:t>台</a:t>
                      </a:r>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0.5H</a:t>
                      </a:r>
                      <a:endParaRPr kumimoji="1" lang="ja-JP" altLang="en-US" sz="1300" dirty="0"/>
                    </a:p>
                  </a:txBody>
                  <a:tcPr marL="121920" marR="121920" marT="60960" marB="60960"/>
                </a:tc>
                <a:tc>
                  <a:txBody>
                    <a:bodyPr/>
                    <a:lstStyle/>
                    <a:p>
                      <a:pPr algn="ctr"/>
                      <a:r>
                        <a:rPr kumimoji="1" lang="ja-JP" altLang="en-US" sz="1300" b="1" dirty="0" smtClean="0">
                          <a:solidFill>
                            <a:srgbClr val="FF0000"/>
                          </a:solidFill>
                        </a:rPr>
                        <a:t>中</a:t>
                      </a:r>
                      <a:endParaRPr kumimoji="1" lang="ja-JP" altLang="en-US" sz="1300" b="1" dirty="0">
                        <a:solidFill>
                          <a:srgbClr val="FF0000"/>
                        </a:solidFill>
                      </a:endParaRPr>
                    </a:p>
                  </a:txBody>
                  <a:tcPr marL="121920" marR="121920" marT="60960" marB="60960"/>
                </a:tc>
                <a:tc>
                  <a:txBody>
                    <a:bodyPr/>
                    <a:lstStyle/>
                    <a:p>
                      <a:r>
                        <a:rPr kumimoji="1" lang="ja-JP" altLang="en-US" sz="1300" dirty="0" smtClean="0"/>
                        <a:t>年に</a:t>
                      </a:r>
                      <a:r>
                        <a:rPr kumimoji="1" lang="en-US" altLang="ja-JP" sz="1300" dirty="0" smtClean="0"/>
                        <a:t>4</a:t>
                      </a:r>
                      <a:r>
                        <a:rPr kumimoji="1" lang="ja-JP" altLang="en-US" sz="1300" dirty="0" smtClean="0"/>
                        <a:t>回の更新</a:t>
                      </a:r>
                      <a:endParaRPr kumimoji="1" lang="ja-JP" altLang="en-US" sz="130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ja-JP" altLang="en-US" sz="1300" dirty="0" smtClean="0"/>
                        <a:t>監視エージェント導入</a:t>
                      </a:r>
                      <a:endParaRPr kumimoji="1" lang="ja-JP" altLang="en-US" sz="1300" dirty="0"/>
                    </a:p>
                  </a:txBody>
                  <a:tcPr marL="121920" marR="121920" marT="60960" marB="60960"/>
                </a:tc>
                <a:tc>
                  <a:txBody>
                    <a:bodyPr/>
                    <a:lstStyle/>
                    <a:p>
                      <a:pPr algn="r"/>
                      <a:r>
                        <a:rPr kumimoji="1" lang="en-US" altLang="ja-JP" sz="1300" dirty="0" smtClean="0"/>
                        <a:t>30</a:t>
                      </a:r>
                      <a:r>
                        <a:rPr kumimoji="1" lang="ja-JP" altLang="en-US" sz="1300" dirty="0" smtClean="0"/>
                        <a:t>回</a:t>
                      </a:r>
                      <a:endParaRPr kumimoji="1" lang="ja-JP" altLang="en-US" sz="1300" dirty="0"/>
                    </a:p>
                  </a:txBody>
                  <a:tcPr marL="121920" marR="121920" marT="60960" marB="60960"/>
                </a:tc>
                <a:tc>
                  <a:txBody>
                    <a:bodyPr/>
                    <a:lstStyle/>
                    <a:p>
                      <a:pPr algn="r"/>
                      <a:r>
                        <a:rPr kumimoji="1" lang="en-US" altLang="ja-JP" sz="1300" dirty="0" smtClean="0"/>
                        <a:t>30</a:t>
                      </a:r>
                      <a:r>
                        <a:rPr kumimoji="1" lang="ja-JP" altLang="en-US" sz="1300" dirty="0" smtClean="0"/>
                        <a:t>台</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ja-JP" altLang="en-US" sz="1300" b="1" dirty="0" smtClean="0">
                          <a:solidFill>
                            <a:srgbClr val="FF0000"/>
                          </a:solidFill>
                        </a:rPr>
                        <a:t>低</a:t>
                      </a:r>
                      <a:endParaRPr kumimoji="1" lang="ja-JP" altLang="en-US" sz="1300" b="1" dirty="0">
                        <a:solidFill>
                          <a:srgbClr val="FF0000"/>
                        </a:solidFill>
                      </a:endParaRPr>
                    </a:p>
                  </a:txBody>
                  <a:tcPr marL="121920" marR="121920" marT="60960" marB="60960"/>
                </a:tc>
                <a:tc>
                  <a:txBody>
                    <a:bodyPr/>
                    <a:lstStyle/>
                    <a:p>
                      <a:endParaRPr kumimoji="1" lang="ja-JP" altLang="en-US" sz="130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300" dirty="0" smtClean="0"/>
                        <a:t>Web</a:t>
                      </a:r>
                      <a:r>
                        <a:rPr kumimoji="1" lang="ja-JP" altLang="en-US" sz="1300" dirty="0" smtClean="0"/>
                        <a:t>コンテンツ更新</a:t>
                      </a:r>
                      <a:endParaRPr kumimoji="1" lang="ja-JP" altLang="en-US" sz="1300" dirty="0"/>
                    </a:p>
                  </a:txBody>
                  <a:tcPr marL="121920" marR="121920" marT="60960" marB="60960"/>
                </a:tc>
                <a:tc>
                  <a:txBody>
                    <a:bodyPr/>
                    <a:lstStyle/>
                    <a:p>
                      <a:pPr algn="r"/>
                      <a:r>
                        <a:rPr kumimoji="1" lang="en-US" altLang="ja-JP" sz="1300" dirty="0" smtClean="0"/>
                        <a:t>600</a:t>
                      </a:r>
                      <a:r>
                        <a:rPr kumimoji="1" lang="ja-JP" altLang="en-US" sz="1300" dirty="0" smtClean="0"/>
                        <a:t>回</a:t>
                      </a:r>
                      <a:endParaRPr kumimoji="1" lang="ja-JP" altLang="en-US" sz="1300" dirty="0"/>
                    </a:p>
                  </a:txBody>
                  <a:tcPr marL="121920" marR="121920" marT="60960" marB="60960"/>
                </a:tc>
                <a:tc>
                  <a:txBody>
                    <a:bodyPr/>
                    <a:lstStyle/>
                    <a:p>
                      <a:pPr algn="r"/>
                      <a:r>
                        <a:rPr kumimoji="1" lang="en-US" altLang="ja-JP" sz="1300" dirty="0" smtClean="0"/>
                        <a:t>5</a:t>
                      </a:r>
                      <a:r>
                        <a:rPr kumimoji="1" lang="ja-JP" altLang="en-US" sz="1300" dirty="0" smtClean="0"/>
                        <a:t>台</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ctr"/>
                      <a:r>
                        <a:rPr kumimoji="1" lang="ja-JP" altLang="en-US" sz="1300" b="1" dirty="0" smtClean="0">
                          <a:solidFill>
                            <a:srgbClr val="FF0000"/>
                          </a:solidFill>
                        </a:rPr>
                        <a:t>高</a:t>
                      </a:r>
                      <a:endParaRPr kumimoji="1" lang="ja-JP" altLang="en-US" sz="1300" b="1" dirty="0">
                        <a:solidFill>
                          <a:srgbClr val="FF0000"/>
                        </a:solidFill>
                      </a:endParaRPr>
                    </a:p>
                  </a:txBody>
                  <a:tcPr marL="121920" marR="121920" marT="60960" marB="60960"/>
                </a:tc>
                <a:tc>
                  <a:txBody>
                    <a:bodyPr/>
                    <a:lstStyle/>
                    <a:p>
                      <a:r>
                        <a:rPr kumimoji="1" lang="ja-JP" altLang="en-US" sz="1300" dirty="0" smtClean="0"/>
                        <a:t>月平均</a:t>
                      </a:r>
                      <a:r>
                        <a:rPr kumimoji="1" lang="en-US" altLang="ja-JP" sz="1300" dirty="0" smtClean="0"/>
                        <a:t>10</a:t>
                      </a:r>
                      <a:r>
                        <a:rPr kumimoji="1" lang="ja-JP" altLang="en-US" sz="1300" dirty="0" smtClean="0"/>
                        <a:t>回の更新</a:t>
                      </a:r>
                      <a:endParaRPr kumimoji="1" lang="ja-JP" altLang="en-US" sz="130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ja-JP" altLang="en-US" sz="1300" dirty="0" smtClean="0"/>
                        <a:t>アクセスログ集計</a:t>
                      </a:r>
                      <a:endParaRPr kumimoji="1" lang="ja-JP" altLang="en-US" sz="1300" dirty="0"/>
                    </a:p>
                  </a:txBody>
                  <a:tcPr marL="121920" marR="121920" marT="60960" marB="60960"/>
                </a:tc>
                <a:tc>
                  <a:txBody>
                    <a:bodyPr/>
                    <a:lstStyle/>
                    <a:p>
                      <a:pPr algn="r"/>
                      <a:r>
                        <a:rPr kumimoji="1" lang="en-US" altLang="ja-JP" sz="1300" dirty="0" smtClean="0"/>
                        <a:t>60</a:t>
                      </a:r>
                      <a:r>
                        <a:rPr kumimoji="1" lang="ja-JP" altLang="en-US" sz="1300" dirty="0" smtClean="0"/>
                        <a:t>回</a:t>
                      </a:r>
                      <a:endParaRPr kumimoji="1" lang="ja-JP" altLang="en-US" sz="1300" dirty="0"/>
                    </a:p>
                  </a:txBody>
                  <a:tcPr marL="121920" marR="121920" marT="60960" marB="60960"/>
                </a:tc>
                <a:tc>
                  <a:txBody>
                    <a:bodyPr/>
                    <a:lstStyle/>
                    <a:p>
                      <a:pPr algn="r"/>
                      <a:r>
                        <a:rPr kumimoji="1" lang="en-US" altLang="ja-JP" sz="1300" dirty="0" smtClean="0"/>
                        <a:t>5</a:t>
                      </a:r>
                      <a:r>
                        <a:rPr kumimoji="1" lang="ja-JP" altLang="en-US" sz="1300" dirty="0" smtClean="0"/>
                        <a:t>台</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ctr"/>
                      <a:r>
                        <a:rPr kumimoji="1" lang="ja-JP" altLang="en-US" sz="1300" b="1" dirty="0" smtClean="0">
                          <a:solidFill>
                            <a:srgbClr val="FF0000"/>
                          </a:solidFill>
                        </a:rPr>
                        <a:t>低</a:t>
                      </a:r>
                      <a:endParaRPr kumimoji="1" lang="ja-JP" altLang="en-US" sz="1300" b="1" dirty="0">
                        <a:solidFill>
                          <a:srgbClr val="FF0000"/>
                        </a:solidFill>
                      </a:endParaRPr>
                    </a:p>
                  </a:txBody>
                  <a:tcPr marL="121920" marR="121920" marT="60960" marB="60960"/>
                </a:tc>
                <a:tc>
                  <a:txBody>
                    <a:bodyPr/>
                    <a:lstStyle/>
                    <a:p>
                      <a:r>
                        <a:rPr kumimoji="1" lang="ja-JP" altLang="en-US" sz="1300" dirty="0" smtClean="0"/>
                        <a:t>月末に実施</a:t>
                      </a:r>
                      <a:endParaRPr kumimoji="1" lang="ja-JP" altLang="en-US" sz="1300" dirty="0"/>
                    </a:p>
                  </a:txBody>
                  <a:tcPr marL="121920" marR="121920" marT="60960" marB="60960"/>
                </a:tc>
                <a:extLst>
                  <a:ext uri="{0D108BD9-81ED-4DB2-BD59-A6C34878D82A}">
                    <a16:rowId xmlns:a16="http://schemas.microsoft.com/office/drawing/2014/main" val="1881358318"/>
                  </a:ext>
                </a:extLst>
              </a:tr>
            </a:tbl>
          </a:graphicData>
        </a:graphic>
      </p:graphicFrame>
      <p:sp>
        <p:nvSpPr>
          <p:cNvPr id="16" name="正方形/長方形 15"/>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作業の効果を見積もって、優先度をつける</a:t>
            </a:r>
            <a:endParaRPr lang="en-US" altLang="ja-JP" sz="2400" b="1" dirty="0">
              <a:latin typeface="+mj-ea"/>
            </a:endParaRPr>
          </a:p>
        </p:txBody>
      </p:sp>
      <p:sp>
        <p:nvSpPr>
          <p:cNvPr id="20" name="角丸四角形 19"/>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183924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分類した作業を詳細化して、具体的な作業手順に落とし込みます。</a:t>
            </a:r>
            <a:endParaRPr lang="en-US" altLang="ja-JP" sz="2133" b="1" dirty="0">
              <a:latin typeface="+mj-ea"/>
            </a:endParaRPr>
          </a:p>
          <a:p>
            <a:r>
              <a:rPr lang="ja-JP" altLang="en-US" sz="2133" b="1" dirty="0">
                <a:latin typeface="+mj-ea"/>
              </a:rPr>
              <a:t>作業の詳細化は、既存の手順書などを参考にすることができます。</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graphicFrame>
        <p:nvGraphicFramePr>
          <p:cNvPr id="25" name="表 24"/>
          <p:cNvGraphicFramePr>
            <a:graphicFrameLocks noGrp="1"/>
          </p:cNvGraphicFramePr>
          <p:nvPr>
            <p:extLst/>
          </p:nvPr>
        </p:nvGraphicFramePr>
        <p:xfrm>
          <a:off x="3013448" y="2592019"/>
          <a:ext cx="2345691" cy="2560320"/>
        </p:xfrm>
        <a:graphic>
          <a:graphicData uri="http://schemas.openxmlformats.org/drawingml/2006/table">
            <a:tbl>
              <a:tblPr firstRow="1" bandRow="1">
                <a:tableStyleId>{93296810-A885-4BE3-A3E7-6D5BEEA58F35}</a:tableStyleId>
              </a:tblPr>
              <a:tblGrid>
                <a:gridCol w="2345691">
                  <a:extLst>
                    <a:ext uri="{9D8B030D-6E8A-4147-A177-3AD203B41FA5}">
                      <a16:colId xmlns:a16="http://schemas.microsoft.com/office/drawing/2014/main" val="1855014555"/>
                    </a:ext>
                  </a:extLst>
                </a:gridCol>
              </a:tblGrid>
              <a:tr h="365760">
                <a:tc>
                  <a:txBody>
                    <a:bodyPr/>
                    <a:lstStyle/>
                    <a:p>
                      <a:r>
                        <a:rPr kumimoji="1" lang="ja-JP" altLang="en-US" sz="1600" dirty="0" smtClean="0"/>
                        <a:t>分類した作業</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r>
                        <a:rPr kumimoji="1" lang="en-US" altLang="ja-JP" sz="1600" dirty="0" smtClean="0"/>
                        <a:t>OS</a:t>
                      </a:r>
                      <a:r>
                        <a:rPr kumimoji="1" lang="ja-JP" altLang="en-US" sz="1600" dirty="0" smtClean="0"/>
                        <a:t>設定</a:t>
                      </a:r>
                      <a:endParaRPr kumimoji="1" lang="ja-JP" altLang="en-US" sz="1600" dirty="0"/>
                    </a:p>
                  </a:txBody>
                  <a:tcPr marL="121920" marR="121920" marT="60960" marB="60960"/>
                </a:tc>
                <a:extLst>
                  <a:ext uri="{0D108BD9-81ED-4DB2-BD59-A6C34878D82A}">
                    <a16:rowId xmlns:a16="http://schemas.microsoft.com/office/drawing/2014/main" val="980766265"/>
                  </a:ext>
                </a:extLst>
              </a:tr>
              <a:tr h="365760">
                <a:tc>
                  <a:txBody>
                    <a:bodyPr/>
                    <a:lstStyle/>
                    <a:p>
                      <a:r>
                        <a:rPr kumimoji="1" lang="en-US" altLang="ja-JP" sz="1600" dirty="0" smtClean="0"/>
                        <a:t>hosts</a:t>
                      </a:r>
                      <a:r>
                        <a:rPr kumimoji="1" lang="ja-JP" altLang="en-US" sz="1600" dirty="0" smtClean="0"/>
                        <a:t>ファイル配布</a:t>
                      </a:r>
                      <a:endParaRPr kumimoji="1" lang="ja-JP" altLang="en-US" sz="1600" dirty="0"/>
                    </a:p>
                  </a:txBody>
                  <a:tcPr marL="121920" marR="121920" marT="60960" marB="60960"/>
                </a:tc>
                <a:extLst>
                  <a:ext uri="{0D108BD9-81ED-4DB2-BD59-A6C34878D82A}">
                    <a16:rowId xmlns:a16="http://schemas.microsoft.com/office/drawing/2014/main" val="1846480229"/>
                  </a:ext>
                </a:extLst>
              </a:tr>
              <a:tr h="365760">
                <a:tc>
                  <a:txBody>
                    <a:bodyPr/>
                    <a:lstStyle/>
                    <a:p>
                      <a:r>
                        <a:rPr kumimoji="1" lang="ja-JP" altLang="en-US" sz="1600" dirty="0" smtClean="0"/>
                        <a:t>監視エージェント導入</a:t>
                      </a:r>
                      <a:endParaRPr kumimoji="1" lang="ja-JP" altLang="en-US" sz="1600" dirty="0"/>
                    </a:p>
                  </a:txBody>
                  <a:tcPr marL="121920" marR="121920" marT="60960" marB="60960"/>
                </a:tc>
                <a:extLst>
                  <a:ext uri="{0D108BD9-81ED-4DB2-BD59-A6C34878D82A}">
                    <a16:rowId xmlns:a16="http://schemas.microsoft.com/office/drawing/2014/main" val="4243030109"/>
                  </a:ext>
                </a:extLst>
              </a:tr>
              <a:tr h="365760">
                <a:tc>
                  <a:txBody>
                    <a:bodyPr/>
                    <a:lstStyle/>
                    <a:p>
                      <a:r>
                        <a:rPr kumimoji="1" lang="en-US" altLang="ja-JP" sz="1600" dirty="0" smtClean="0"/>
                        <a:t>Web</a:t>
                      </a:r>
                      <a:r>
                        <a:rPr kumimoji="1" lang="ja-JP" altLang="en-US" sz="1600" dirty="0" smtClean="0"/>
                        <a:t>コンテンツ更新</a:t>
                      </a:r>
                      <a:endParaRPr kumimoji="1" lang="ja-JP" altLang="en-US" sz="1600" dirty="0"/>
                    </a:p>
                  </a:txBody>
                  <a:tcPr marL="121920" marR="121920" marT="60960" marB="60960"/>
                </a:tc>
                <a:extLst>
                  <a:ext uri="{0D108BD9-81ED-4DB2-BD59-A6C34878D82A}">
                    <a16:rowId xmlns:a16="http://schemas.microsoft.com/office/drawing/2014/main" val="2195210369"/>
                  </a:ext>
                </a:extLst>
              </a:tr>
              <a:tr h="365760">
                <a:tc>
                  <a:txBody>
                    <a:bodyPr/>
                    <a:lstStyle/>
                    <a:p>
                      <a:r>
                        <a:rPr kumimoji="1" lang="ja-JP" altLang="en-US" sz="1600" b="0" dirty="0" smtClean="0"/>
                        <a:t>アクセスログ集計</a:t>
                      </a:r>
                      <a:endParaRPr kumimoji="1" lang="ja-JP" altLang="en-US" sz="1600" b="0" dirty="0"/>
                    </a:p>
                  </a:txBody>
                  <a:tcPr marL="121920" marR="121920" marT="60960" marB="60960"/>
                </a:tc>
                <a:extLst>
                  <a:ext uri="{0D108BD9-81ED-4DB2-BD59-A6C34878D82A}">
                    <a16:rowId xmlns:a16="http://schemas.microsoft.com/office/drawing/2014/main" val="1881358318"/>
                  </a:ext>
                </a:extLst>
              </a:tr>
              <a:tr h="365760">
                <a:tc>
                  <a:txBody>
                    <a:bodyPr/>
                    <a:lstStyle/>
                    <a:p>
                      <a:pPr algn="ctr"/>
                      <a:r>
                        <a:rPr kumimoji="1" lang="en-US" altLang="ja-JP" sz="1600" b="0" dirty="0" smtClean="0"/>
                        <a:t>………</a:t>
                      </a:r>
                      <a:endParaRPr kumimoji="1" lang="ja-JP" altLang="en-US" sz="1600" b="0" dirty="0"/>
                    </a:p>
                  </a:txBody>
                  <a:tcPr marL="121920" marR="121920" marT="60960" marB="60960"/>
                </a:tc>
                <a:extLst>
                  <a:ext uri="{0D108BD9-81ED-4DB2-BD59-A6C34878D82A}">
                    <a16:rowId xmlns:a16="http://schemas.microsoft.com/office/drawing/2014/main" val="2521151943"/>
                  </a:ext>
                </a:extLst>
              </a:tr>
            </a:tbl>
          </a:graphicData>
        </a:graphic>
      </p:graphicFrame>
      <p:sp>
        <p:nvSpPr>
          <p:cNvPr id="28" name="正方形/長方形 2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31" name="正方形/長方形 3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32" name="正方形/長方形 31"/>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a:t>
            </a:r>
            <a:r>
              <a:rPr lang="ja-JP" altLang="en-US" sz="2133" b="1" dirty="0">
                <a:latin typeface="+mj-ea"/>
              </a:rPr>
              <a:t>バックアップ</a:t>
            </a:r>
            <a:r>
              <a:rPr lang="en-US" altLang="ja-JP" sz="2133" b="1" dirty="0">
                <a:latin typeface="+mj-ea"/>
              </a:rPr>
              <a:t>/</a:t>
            </a:r>
            <a:r>
              <a:rPr lang="ja-JP" altLang="en-US" sz="2133" b="1" dirty="0">
                <a:latin typeface="+mj-ea"/>
              </a:rPr>
              <a:t>実作業</a:t>
            </a:r>
            <a:r>
              <a:rPr lang="en-US" altLang="ja-JP" sz="2133" b="1" dirty="0">
                <a:latin typeface="+mj-ea"/>
              </a:rPr>
              <a:t>/</a:t>
            </a:r>
            <a:r>
              <a:rPr lang="ja-JP" altLang="en-US" sz="2133" b="1" dirty="0">
                <a:latin typeface="+mj-ea"/>
              </a:rPr>
              <a:t>エビデンス取得の</a:t>
            </a:r>
            <a:r>
              <a:rPr lang="en-US" altLang="ja-JP" sz="2133" b="1" dirty="0">
                <a:latin typeface="+mj-ea"/>
              </a:rPr>
              <a:t>3</a:t>
            </a:r>
            <a:r>
              <a:rPr lang="ja-JP" altLang="en-US" sz="2133" b="1" dirty="0">
                <a:latin typeface="+mj-ea"/>
              </a:rPr>
              <a:t>点セットで</a:t>
            </a:r>
            <a:endParaRPr lang="en-US" altLang="ja-JP" sz="2133" b="1" dirty="0">
              <a:latin typeface="+mj-ea"/>
            </a:endParaRPr>
          </a:p>
        </p:txBody>
      </p:sp>
      <p:sp>
        <p:nvSpPr>
          <p:cNvPr id="33" name="角丸四角形 32"/>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4" name="下矢印 33"/>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grpSp>
        <p:nvGrpSpPr>
          <p:cNvPr id="4" name="グループ化 3"/>
          <p:cNvGrpSpPr/>
          <p:nvPr/>
        </p:nvGrpSpPr>
        <p:grpSpPr>
          <a:xfrm>
            <a:off x="6457180" y="2199295"/>
            <a:ext cx="2984963" cy="1665701"/>
            <a:chOff x="4198163" y="1650232"/>
            <a:chExt cx="2238722" cy="1249276"/>
          </a:xfrm>
        </p:grpSpPr>
        <p:sp>
          <p:nvSpPr>
            <p:cNvPr id="39" name="角丸四角形 38"/>
            <p:cNvSpPr/>
            <p:nvPr/>
          </p:nvSpPr>
          <p:spPr bwMode="auto">
            <a:xfrm>
              <a:off x="4198163" y="1815161"/>
              <a:ext cx="2238722" cy="1084347"/>
            </a:xfrm>
            <a:prstGeom prst="roundRect">
              <a:avLst>
                <a:gd name="adj" fmla="val 9125"/>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err="1">
                  <a:solidFill>
                    <a:schemeClr val="tx1"/>
                  </a:solidFill>
                  <a:latin typeface="+mj-ea"/>
                  <a:ea typeface="+mj-ea"/>
                </a:rPr>
                <a:t>ssh</a:t>
              </a:r>
              <a:r>
                <a:rPr lang="ja-JP" altLang="en-US" sz="1600" b="1" dirty="0">
                  <a:solidFill>
                    <a:schemeClr val="tx1"/>
                  </a:solidFill>
                  <a:latin typeface="+mj-ea"/>
                  <a:ea typeface="+mj-ea"/>
                </a:rPr>
                <a:t>でログイン</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・スーパーユーザに切り替え</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yum</a:t>
              </a:r>
              <a:r>
                <a:rPr lang="ja-JP" altLang="en-US" sz="1600" b="1" dirty="0">
                  <a:solidFill>
                    <a:schemeClr val="tx1"/>
                  </a:solidFill>
                  <a:latin typeface="+mj-ea"/>
                  <a:ea typeface="+mj-ea"/>
                </a:rPr>
                <a:t>を実行して</a:t>
              </a:r>
              <a:r>
                <a:rPr lang="en-US" altLang="ja-JP" sz="1600" b="1" dirty="0">
                  <a:solidFill>
                    <a:schemeClr val="tx1"/>
                  </a:solidFill>
                  <a:latin typeface="+mj-ea"/>
                  <a:ea typeface="+mj-ea"/>
                </a:rPr>
                <a:t>OS</a:t>
              </a:r>
              <a:r>
                <a:rPr lang="ja-JP" altLang="en-US" sz="1600" b="1" dirty="0">
                  <a:solidFill>
                    <a:schemeClr val="tx1"/>
                  </a:solidFill>
                  <a:latin typeface="+mj-ea"/>
                  <a:ea typeface="+mj-ea"/>
                </a:rPr>
                <a:t>最新化</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40" name="テキスト ボックス 39"/>
            <p:cNvSpPr txBox="1"/>
            <p:nvPr/>
          </p:nvSpPr>
          <p:spPr>
            <a:xfrm>
              <a:off x="4254023" y="1650232"/>
              <a:ext cx="673502" cy="253916"/>
            </a:xfrm>
            <a:prstGeom prst="rect">
              <a:avLst/>
            </a:prstGeom>
            <a:solidFill>
              <a:schemeClr val="lt1"/>
            </a:solidFill>
          </p:spPr>
          <p:txBody>
            <a:bodyPr wrap="none" rtlCol="0">
              <a:spAutoFit/>
            </a:bodyPr>
            <a:lstStyle/>
            <a:p>
              <a:r>
                <a:rPr lang="en-US" altLang="ja-JP" sz="1600" b="1" dirty="0"/>
                <a:t>OS</a:t>
              </a:r>
              <a:r>
                <a:rPr lang="ja-JP" altLang="en-US" sz="1600" b="1" dirty="0"/>
                <a:t>設定</a:t>
              </a:r>
            </a:p>
          </p:txBody>
        </p:sp>
      </p:grpSp>
      <p:grpSp>
        <p:nvGrpSpPr>
          <p:cNvPr id="3" name="グループ化 2"/>
          <p:cNvGrpSpPr/>
          <p:nvPr/>
        </p:nvGrpSpPr>
        <p:grpSpPr>
          <a:xfrm>
            <a:off x="7482074" y="3429119"/>
            <a:ext cx="2995457" cy="1440724"/>
            <a:chOff x="6616052" y="2294158"/>
            <a:chExt cx="2246593" cy="1080543"/>
          </a:xfrm>
        </p:grpSpPr>
        <p:sp>
          <p:nvSpPr>
            <p:cNvPr id="37" name="角丸四角形 36"/>
            <p:cNvSpPr/>
            <p:nvPr/>
          </p:nvSpPr>
          <p:spPr bwMode="auto">
            <a:xfrm>
              <a:off x="6616052" y="2432658"/>
              <a:ext cx="2246593" cy="942043"/>
            </a:xfrm>
            <a:prstGeom prst="roundRect">
              <a:avLst>
                <a:gd name="adj" fmla="val 9125"/>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err="1">
                  <a:solidFill>
                    <a:schemeClr val="tx1"/>
                  </a:solidFill>
                  <a:latin typeface="+mj-ea"/>
                  <a:ea typeface="+mj-ea"/>
                </a:rPr>
                <a:t>scp</a:t>
              </a:r>
              <a:r>
                <a:rPr lang="ja-JP" altLang="en-US" sz="1600" b="1" dirty="0">
                  <a:solidFill>
                    <a:schemeClr val="tx1"/>
                  </a:solidFill>
                  <a:latin typeface="+mj-ea"/>
                  <a:ea typeface="+mj-ea"/>
                </a:rPr>
                <a:t>で</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をコピー</a:t>
              </a:r>
            </a:p>
            <a:p>
              <a:r>
                <a:rPr lang="ja-JP" altLang="en-US" sz="1600" b="1" dirty="0">
                  <a:solidFill>
                    <a:schemeClr val="tx1"/>
                  </a:solidFill>
                  <a:latin typeface="+mj-ea"/>
                  <a:ea typeface="+mj-ea"/>
                </a:rPr>
                <a:t>・元の</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をバックアップ</a:t>
              </a:r>
            </a:p>
            <a:p>
              <a:r>
                <a:rPr lang="ja-JP" altLang="en-US" sz="1600" b="1" dirty="0">
                  <a:solidFill>
                    <a:schemeClr val="tx1"/>
                  </a:solidFill>
                  <a:latin typeface="+mj-ea"/>
                  <a:ea typeface="+mj-ea"/>
                </a:rPr>
                <a:t>・</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を置換</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p>
          </p:txBody>
        </p:sp>
        <p:sp>
          <p:nvSpPr>
            <p:cNvPr id="38" name="テキスト ボックス 37"/>
            <p:cNvSpPr txBox="1"/>
            <p:nvPr/>
          </p:nvSpPr>
          <p:spPr>
            <a:xfrm>
              <a:off x="6721620" y="2294158"/>
              <a:ext cx="1500652" cy="253916"/>
            </a:xfrm>
            <a:prstGeom prst="rect">
              <a:avLst/>
            </a:prstGeom>
            <a:solidFill>
              <a:schemeClr val="lt1"/>
            </a:solidFill>
          </p:spPr>
          <p:txBody>
            <a:bodyPr wrap="none" rtlCol="0">
              <a:spAutoFit/>
            </a:bodyPr>
            <a:lstStyle/>
            <a:p>
              <a:r>
                <a:rPr lang="en-US" altLang="ja-JP" sz="1600" b="1" dirty="0"/>
                <a:t>hosts</a:t>
              </a:r>
              <a:r>
                <a:rPr lang="ja-JP" altLang="en-US" sz="1600" b="1" dirty="0"/>
                <a:t>ファイル配布</a:t>
              </a:r>
            </a:p>
          </p:txBody>
        </p:sp>
      </p:grpSp>
      <p:grpSp>
        <p:nvGrpSpPr>
          <p:cNvPr id="5" name="グループ化 4"/>
          <p:cNvGrpSpPr/>
          <p:nvPr/>
        </p:nvGrpSpPr>
        <p:grpSpPr>
          <a:xfrm>
            <a:off x="8714288" y="4421949"/>
            <a:ext cx="2796097" cy="1180249"/>
            <a:chOff x="6257572" y="3691546"/>
            <a:chExt cx="2097073" cy="885187"/>
          </a:xfrm>
        </p:grpSpPr>
        <p:sp>
          <p:nvSpPr>
            <p:cNvPr id="30" name="角丸四角形 29"/>
            <p:cNvSpPr/>
            <p:nvPr/>
          </p:nvSpPr>
          <p:spPr bwMode="auto">
            <a:xfrm>
              <a:off x="6257572" y="3840343"/>
              <a:ext cx="2097073" cy="736390"/>
            </a:xfrm>
            <a:prstGeom prst="roundRect">
              <a:avLst>
                <a:gd name="adj" fmla="val 19075"/>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・インストーラ実行</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・ライセンス投入</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36" name="テキスト ボックス 35"/>
            <p:cNvSpPr txBox="1"/>
            <p:nvPr/>
          </p:nvSpPr>
          <p:spPr>
            <a:xfrm>
              <a:off x="6313433" y="3691546"/>
              <a:ext cx="1831271" cy="253916"/>
            </a:xfrm>
            <a:prstGeom prst="rect">
              <a:avLst/>
            </a:prstGeom>
            <a:solidFill>
              <a:schemeClr val="lt1"/>
            </a:solidFill>
          </p:spPr>
          <p:txBody>
            <a:bodyPr wrap="none" rtlCol="0">
              <a:spAutoFit/>
            </a:bodyPr>
            <a:lstStyle/>
            <a:p>
              <a:r>
                <a:rPr lang="ja-JP" altLang="en-US" sz="1600" b="1" dirty="0"/>
                <a:t>監視エージェントの導入</a:t>
              </a:r>
            </a:p>
          </p:txBody>
        </p:sp>
      </p:grpSp>
      <p:cxnSp>
        <p:nvCxnSpPr>
          <p:cNvPr id="7" name="直線矢印コネクタ 6"/>
          <p:cNvCxnSpPr/>
          <p:nvPr/>
        </p:nvCxnSpPr>
        <p:spPr bwMode="auto">
          <a:xfrm flipV="1">
            <a:off x="5359139" y="2990687"/>
            <a:ext cx="966112" cy="15141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矢印コネクタ 40"/>
          <p:cNvCxnSpPr/>
          <p:nvPr/>
        </p:nvCxnSpPr>
        <p:spPr bwMode="auto">
          <a:xfrm>
            <a:off x="5359139" y="3498041"/>
            <a:ext cx="2020047" cy="8180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25" idx="3"/>
          </p:cNvCxnSpPr>
          <p:nvPr/>
        </p:nvCxnSpPr>
        <p:spPr bwMode="auto">
          <a:xfrm>
            <a:off x="5359139" y="3872180"/>
            <a:ext cx="3355148" cy="1623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5406878" y="2692259"/>
            <a:ext cx="800219" cy="338554"/>
          </a:xfrm>
          <a:prstGeom prst="rect">
            <a:avLst/>
          </a:prstGeom>
          <a:noFill/>
        </p:spPr>
        <p:txBody>
          <a:bodyPr wrap="none" rtlCol="0">
            <a:spAutoFit/>
          </a:bodyPr>
          <a:lstStyle/>
          <a:p>
            <a:r>
              <a:rPr lang="ja-JP" altLang="en-US" sz="1600" b="1" dirty="0">
                <a:solidFill>
                  <a:srgbClr val="FF0000"/>
                </a:solidFill>
              </a:rPr>
              <a:t>詳細化</a:t>
            </a:r>
          </a:p>
        </p:txBody>
      </p:sp>
      <p:sp>
        <p:nvSpPr>
          <p:cNvPr id="47" name="テキスト ボックス 46"/>
          <p:cNvSpPr txBox="1"/>
          <p:nvPr/>
        </p:nvSpPr>
        <p:spPr>
          <a:xfrm>
            <a:off x="5562445" y="3393519"/>
            <a:ext cx="800219" cy="338554"/>
          </a:xfrm>
          <a:prstGeom prst="rect">
            <a:avLst/>
          </a:prstGeom>
          <a:noFill/>
        </p:spPr>
        <p:txBody>
          <a:bodyPr wrap="none" rtlCol="0">
            <a:spAutoFit/>
          </a:bodyPr>
          <a:lstStyle/>
          <a:p>
            <a:r>
              <a:rPr lang="ja-JP" altLang="en-US" sz="1600" b="1" dirty="0">
                <a:solidFill>
                  <a:srgbClr val="FF0000"/>
                </a:solidFill>
              </a:rPr>
              <a:t>詳細化</a:t>
            </a:r>
          </a:p>
        </p:txBody>
      </p:sp>
      <p:sp>
        <p:nvSpPr>
          <p:cNvPr id="48" name="テキスト ボックス 47"/>
          <p:cNvSpPr txBox="1"/>
          <p:nvPr/>
        </p:nvSpPr>
        <p:spPr>
          <a:xfrm>
            <a:off x="5698323" y="4338502"/>
            <a:ext cx="800219" cy="338554"/>
          </a:xfrm>
          <a:prstGeom prst="rect">
            <a:avLst/>
          </a:prstGeom>
          <a:noFill/>
        </p:spPr>
        <p:txBody>
          <a:bodyPr wrap="none" rtlCol="0">
            <a:spAutoFit/>
          </a:bodyPr>
          <a:lstStyle/>
          <a:p>
            <a:r>
              <a:rPr lang="ja-JP" altLang="en-US" sz="1600" b="1" dirty="0">
                <a:solidFill>
                  <a:srgbClr val="FF0000"/>
                </a:solidFill>
              </a:rPr>
              <a:t>詳細化</a:t>
            </a:r>
          </a:p>
        </p:txBody>
      </p:sp>
    </p:spTree>
    <p:extLst>
      <p:ext uri="{BB962C8B-B14F-4D97-AF65-F5344CB8AC3E}">
        <p14:creationId xmlns:p14="http://schemas.microsoft.com/office/powerpoint/2010/main" val="3873009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詳細化した作業は、以下のような</a:t>
            </a:r>
            <a:r>
              <a:rPr lang="en-US" altLang="ja-JP" sz="1867" b="1" dirty="0">
                <a:latin typeface="+mj-ea"/>
                <a:ea typeface="+mj-ea"/>
              </a:rPr>
              <a:t>3</a:t>
            </a:r>
            <a:r>
              <a:rPr lang="ja-JP" altLang="en-US" sz="1867" b="1" dirty="0">
                <a:latin typeface="+mj-ea"/>
                <a:ea typeface="+mj-ea"/>
              </a:rPr>
              <a:t>点セットで構成にすることを推奨します。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このような構成にすることで、バックアップとエビデンスを確実に取得できるため、作業を安全に再利用することができます。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具体例として、</a:t>
            </a:r>
            <a:r>
              <a:rPr lang="en-US" altLang="ja-JP" sz="1867" b="1" dirty="0">
                <a:solidFill>
                  <a:schemeClr val="tx1"/>
                </a:solidFill>
                <a:latin typeface="+mj-ea"/>
                <a:ea typeface="+mj-ea"/>
              </a:rPr>
              <a:t>hosts</a:t>
            </a:r>
            <a:r>
              <a:rPr lang="ja-JP" altLang="en-US" sz="1867" b="1" dirty="0">
                <a:solidFill>
                  <a:schemeClr val="tx1"/>
                </a:solidFill>
                <a:latin typeface="+mj-ea"/>
                <a:ea typeface="+mj-ea"/>
              </a:rPr>
              <a:t>ファイルの配布手順をこの構成で詳細化すると、以下のようになります。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5" name="角丸四角形 14"/>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graphicFrame>
        <p:nvGraphicFramePr>
          <p:cNvPr id="20" name="表 19"/>
          <p:cNvGraphicFramePr>
            <a:graphicFrameLocks noGrp="1"/>
          </p:cNvGraphicFramePr>
          <p:nvPr>
            <p:extLst/>
          </p:nvPr>
        </p:nvGraphicFramePr>
        <p:xfrm>
          <a:off x="4280191" y="4529484"/>
          <a:ext cx="6403764" cy="1463040"/>
        </p:xfrm>
        <a:graphic>
          <a:graphicData uri="http://schemas.openxmlformats.org/drawingml/2006/table">
            <a:tbl>
              <a:tblPr firstRow="1" bandRow="1">
                <a:tableStyleId>{93296810-A885-4BE3-A3E7-6D5BEEA58F35}</a:tableStyleId>
              </a:tblPr>
              <a:tblGrid>
                <a:gridCol w="2110740">
                  <a:extLst>
                    <a:ext uri="{9D8B030D-6E8A-4147-A177-3AD203B41FA5}">
                      <a16:colId xmlns:a16="http://schemas.microsoft.com/office/drawing/2014/main" val="1855014555"/>
                    </a:ext>
                  </a:extLst>
                </a:gridCol>
                <a:gridCol w="4293024">
                  <a:extLst>
                    <a:ext uri="{9D8B030D-6E8A-4147-A177-3AD203B41FA5}">
                      <a16:colId xmlns:a16="http://schemas.microsoft.com/office/drawing/2014/main" val="1183324811"/>
                    </a:ext>
                  </a:extLst>
                </a:gridCol>
              </a:tblGrid>
              <a:tr h="365760">
                <a:tc>
                  <a:txBody>
                    <a:bodyPr/>
                    <a:lstStyle/>
                    <a:p>
                      <a:r>
                        <a:rPr kumimoji="1" lang="ja-JP" altLang="en-US" sz="1600" dirty="0" smtClean="0"/>
                        <a:t>処理</a:t>
                      </a:r>
                      <a:endParaRPr kumimoji="1" lang="ja-JP" altLang="en-US" sz="1600" dirty="0"/>
                    </a:p>
                  </a:txBody>
                  <a:tcPr marL="121920" marR="121920" marT="60960" marB="60960"/>
                </a:tc>
                <a:tc>
                  <a:txBody>
                    <a:bodyPr/>
                    <a:lstStyle/>
                    <a:p>
                      <a:r>
                        <a:rPr kumimoji="1" lang="ja-JP" altLang="en-US" sz="1600" dirty="0" smtClean="0"/>
                        <a:t>具体的な作業手順</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pPr algn="l"/>
                      <a:r>
                        <a:rPr kumimoji="1" lang="en-US" altLang="ja-JP" sz="1600" dirty="0" smtClean="0"/>
                        <a:t>(1) </a:t>
                      </a:r>
                      <a:r>
                        <a:rPr kumimoji="1" lang="ja-JP" altLang="en-US" sz="1600" dirty="0" smtClean="0"/>
                        <a:t>バックアップ</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現行の</a:t>
                      </a:r>
                      <a:r>
                        <a:rPr kumimoji="1" lang="en-US" altLang="ja-JP" sz="1600" dirty="0" smtClean="0"/>
                        <a:t>hosts</a:t>
                      </a:r>
                      <a:r>
                        <a:rPr kumimoji="1" lang="ja-JP" altLang="en-US" sz="1600" dirty="0" smtClean="0"/>
                        <a:t>ファイルをバックアップ</a:t>
                      </a:r>
                    </a:p>
                  </a:txBody>
                  <a:tcPr marL="121920" marR="121920" marT="60960" marB="60960"/>
                </a:tc>
                <a:extLst>
                  <a:ext uri="{0D108BD9-81ED-4DB2-BD59-A6C34878D82A}">
                    <a16:rowId xmlns:a16="http://schemas.microsoft.com/office/drawing/2014/main" val="98076626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(2) </a:t>
                      </a:r>
                      <a:r>
                        <a:rPr kumimoji="1" lang="ja-JP" altLang="en-US" sz="1600" dirty="0" smtClean="0"/>
                        <a:t>実処理</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aseline="0" dirty="0" smtClean="0"/>
                        <a:t>新しい</a:t>
                      </a:r>
                      <a:r>
                        <a:rPr kumimoji="1" lang="en-US" altLang="ja-JP" sz="1600" baseline="0" dirty="0" smtClean="0"/>
                        <a:t>hosts</a:t>
                      </a:r>
                      <a:r>
                        <a:rPr kumimoji="1" lang="ja-JP" altLang="en-US" sz="1600" baseline="0" dirty="0" smtClean="0"/>
                        <a:t>ファイルを所定の場所にコピー</a:t>
                      </a:r>
                      <a:endParaRPr kumimoji="1" lang="ja-JP" altLang="en-US" sz="1600" dirty="0" smtClean="0"/>
                    </a:p>
                  </a:txBody>
                  <a:tcPr marL="121920" marR="121920" marT="60960" marB="60960"/>
                </a:tc>
                <a:extLst>
                  <a:ext uri="{0D108BD9-81ED-4DB2-BD59-A6C34878D82A}">
                    <a16:rowId xmlns:a16="http://schemas.microsoft.com/office/drawing/2014/main" val="1846480229"/>
                  </a:ext>
                </a:extLst>
              </a:tr>
              <a:tr h="365760">
                <a:tc>
                  <a:txBody>
                    <a:bodyPr/>
                    <a:lstStyle/>
                    <a:p>
                      <a:pPr algn="l"/>
                      <a:r>
                        <a:rPr kumimoji="1" lang="en-US" altLang="ja-JP" sz="1600" dirty="0" smtClean="0"/>
                        <a:t>(3) </a:t>
                      </a:r>
                      <a:r>
                        <a:rPr kumimoji="1" lang="ja-JP" altLang="en-US" sz="1600" dirty="0" smtClean="0"/>
                        <a:t>エビデンス取得</a:t>
                      </a:r>
                      <a:endParaRPr kumimoji="1" lang="ja-JP" altLang="en-US" sz="1600" dirty="0"/>
                    </a:p>
                  </a:txBody>
                  <a:tcPr marL="121920" marR="121920" marT="60960" marB="60960"/>
                </a:tc>
                <a:tc>
                  <a:txBody>
                    <a:bodyPr/>
                    <a:lstStyle/>
                    <a:p>
                      <a:pPr algn="l"/>
                      <a:r>
                        <a:rPr kumimoji="1" lang="ja-JP" altLang="en-US" sz="1600" dirty="0" smtClean="0"/>
                        <a:t>名前解決成功の結果を保存</a:t>
                      </a:r>
                      <a:endParaRPr kumimoji="1" lang="ja-JP" altLang="en-US" sz="1600" dirty="0"/>
                    </a:p>
                  </a:txBody>
                  <a:tcPr marL="121920" marR="121920" marT="60960" marB="60960"/>
                </a:tc>
                <a:extLst>
                  <a:ext uri="{0D108BD9-81ED-4DB2-BD59-A6C34878D82A}">
                    <a16:rowId xmlns:a16="http://schemas.microsoft.com/office/drawing/2014/main" val="2195210369"/>
                  </a:ext>
                </a:extLst>
              </a:tr>
            </a:tbl>
          </a:graphicData>
        </a:graphic>
      </p:graphicFrame>
      <p:sp>
        <p:nvSpPr>
          <p:cNvPr id="21" name="正方形/長方形 20"/>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バックアップ</a:t>
            </a:r>
            <a:r>
              <a:rPr lang="en-US" altLang="ja-JP" sz="2400" b="1" dirty="0">
                <a:latin typeface="+mj-ea"/>
              </a:rPr>
              <a:t>/</a:t>
            </a:r>
            <a:r>
              <a:rPr lang="ja-JP" altLang="en-US" sz="2400" b="1" dirty="0">
                <a:latin typeface="+mj-ea"/>
              </a:rPr>
              <a:t>実作業</a:t>
            </a:r>
            <a:r>
              <a:rPr lang="en-US" altLang="ja-JP" sz="2400" b="1" dirty="0">
                <a:latin typeface="+mj-ea"/>
              </a:rPr>
              <a:t>/</a:t>
            </a:r>
            <a:r>
              <a:rPr lang="ja-JP" altLang="en-US" sz="2400" b="1" dirty="0">
                <a:latin typeface="+mj-ea"/>
              </a:rPr>
              <a:t>エビデンス取得の</a:t>
            </a:r>
            <a:r>
              <a:rPr lang="en-US" altLang="ja-JP" sz="2400" b="1" dirty="0">
                <a:latin typeface="+mj-ea"/>
              </a:rPr>
              <a:t>3</a:t>
            </a:r>
            <a:r>
              <a:rPr lang="ja-JP" altLang="en-US" sz="2400" b="1" dirty="0">
                <a:latin typeface="+mj-ea"/>
              </a:rPr>
              <a:t>点セットで</a:t>
            </a:r>
            <a:endParaRPr lang="en-US" altLang="ja-JP" sz="2400" b="1" dirty="0">
              <a:latin typeface="+mj-ea"/>
            </a:endParaRPr>
          </a:p>
        </p:txBody>
      </p:sp>
      <p:sp>
        <p:nvSpPr>
          <p:cNvPr id="22" name="角丸四角形 2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 name="ホームベース 4"/>
          <p:cNvSpPr/>
          <p:nvPr/>
        </p:nvSpPr>
        <p:spPr bwMode="auto">
          <a:xfrm>
            <a:off x="8887801"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(3) </a:t>
            </a:r>
            <a:r>
              <a:rPr lang="ja-JP" altLang="en-US" sz="1600" b="1" dirty="0">
                <a:solidFill>
                  <a:schemeClr val="bg1"/>
                </a:solidFill>
                <a:latin typeface="+mj-ea"/>
                <a:ea typeface="+mj-ea"/>
              </a:rPr>
              <a:t>エビデンス取得</a:t>
            </a:r>
          </a:p>
        </p:txBody>
      </p:sp>
      <p:sp>
        <p:nvSpPr>
          <p:cNvPr id="25" name="ホームベース 24"/>
          <p:cNvSpPr/>
          <p:nvPr/>
        </p:nvSpPr>
        <p:spPr bwMode="auto">
          <a:xfrm>
            <a:off x="6342168"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(2) </a:t>
            </a:r>
            <a:r>
              <a:rPr lang="ja-JP" altLang="en-US" sz="1600" b="1" dirty="0">
                <a:solidFill>
                  <a:schemeClr val="bg1"/>
                </a:solidFill>
                <a:latin typeface="+mj-ea"/>
                <a:ea typeface="+mj-ea"/>
              </a:rPr>
              <a:t>実処理</a:t>
            </a:r>
          </a:p>
        </p:txBody>
      </p:sp>
      <p:sp>
        <p:nvSpPr>
          <p:cNvPr id="26" name="ホームベース 25"/>
          <p:cNvSpPr/>
          <p:nvPr/>
        </p:nvSpPr>
        <p:spPr bwMode="auto">
          <a:xfrm>
            <a:off x="3796535"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(1) </a:t>
            </a:r>
            <a:r>
              <a:rPr lang="ja-JP" altLang="en-US" sz="1600" b="1" dirty="0">
                <a:solidFill>
                  <a:schemeClr val="bg1"/>
                </a:solidFill>
                <a:latin typeface="+mj-ea"/>
                <a:ea typeface="+mj-ea"/>
              </a:rPr>
              <a:t>バックアップ</a:t>
            </a:r>
          </a:p>
        </p:txBody>
      </p:sp>
    </p:spTree>
    <p:extLst>
      <p:ext uri="{BB962C8B-B14F-4D97-AF65-F5344CB8AC3E}">
        <p14:creationId xmlns:p14="http://schemas.microsoft.com/office/powerpoint/2010/main" val="242255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詳細化した手順を実施する</a:t>
            </a:r>
            <a:r>
              <a:rPr lang="en-US" altLang="ja-JP" sz="2133" b="1" u="sng" dirty="0" err="1">
                <a:latin typeface="+mj-ea"/>
              </a:rPr>
              <a:t>Ansible</a:t>
            </a:r>
            <a:r>
              <a:rPr lang="ja-JP" altLang="en-US" sz="2133" b="1" u="sng" dirty="0">
                <a:latin typeface="+mj-ea"/>
              </a:rPr>
              <a:t>の資材</a:t>
            </a:r>
            <a:r>
              <a:rPr lang="en-US" altLang="ja-JP" sz="2133" b="1" u="sng" dirty="0">
                <a:latin typeface="+mj-ea"/>
              </a:rPr>
              <a:t>(Playbook</a:t>
            </a:r>
            <a:r>
              <a:rPr lang="ja-JP" altLang="en-US" sz="2133" b="1" u="sng" dirty="0">
                <a:latin typeface="+mj-ea"/>
              </a:rPr>
              <a:t>等</a:t>
            </a:r>
            <a:r>
              <a:rPr lang="en-US" altLang="ja-JP" sz="2133" b="1" u="sng" dirty="0">
                <a:latin typeface="+mj-ea"/>
              </a:rPr>
              <a:t>)</a:t>
            </a:r>
            <a:r>
              <a:rPr lang="ja-JP" altLang="en-US" sz="2133" b="1" dirty="0">
                <a:latin typeface="+mj-ea"/>
              </a:rPr>
              <a:t>を準備します。資材は、新規に作成するか、既存のものを再利用します。</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30" name="正方形/長方形 29"/>
          <p:cNvSpPr/>
          <p:nvPr/>
        </p:nvSpPr>
        <p:spPr bwMode="auto">
          <a:xfrm>
            <a:off x="3013449" y="5091784"/>
            <a:ext cx="8937251" cy="137738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再利用可能な既存の資材を活用する</a:t>
            </a:r>
            <a:endParaRPr lang="en-US" altLang="ja-JP" sz="2133" b="1" dirty="0">
              <a:latin typeface="+mj-ea"/>
            </a:endParaRPr>
          </a:p>
          <a:p>
            <a:r>
              <a:rPr lang="ja-JP" altLang="en-US" sz="2133" b="1" dirty="0">
                <a:latin typeface="+mj-ea"/>
              </a:rPr>
              <a:t>　　　② 作業の実施ごとに変わる値は、変数化しておく</a:t>
            </a:r>
            <a:endParaRPr lang="en-US" altLang="ja-JP" sz="2133" b="1" dirty="0">
              <a:latin typeface="+mj-ea"/>
            </a:endParaRPr>
          </a:p>
          <a:p>
            <a:r>
              <a:rPr lang="ja-JP" altLang="en-US" sz="2133" b="1" dirty="0">
                <a:latin typeface="+mj-ea"/>
              </a:rPr>
              <a:t>　　　③ 同じような処理は「繰り返し」で簡潔に</a:t>
            </a:r>
            <a:endParaRPr lang="en-US" altLang="ja-JP" sz="2133" b="1" dirty="0">
              <a:latin typeface="+mj-ea"/>
            </a:endParaRPr>
          </a:p>
          <a:p>
            <a:r>
              <a:rPr lang="ja-JP" altLang="en-US" sz="2133" b="1" dirty="0">
                <a:latin typeface="+mj-ea"/>
              </a:rPr>
              <a:t>　　　④ 定型の設定ファイルは「ひな形」で生成する</a:t>
            </a:r>
            <a:endParaRPr lang="en-US" altLang="ja-JP" sz="2133" b="1" dirty="0">
              <a:latin typeface="+mj-ea"/>
            </a:endParaRPr>
          </a:p>
        </p:txBody>
      </p:sp>
      <p:sp>
        <p:nvSpPr>
          <p:cNvPr id="31" name="角丸四角形 30"/>
          <p:cNvSpPr/>
          <p:nvPr/>
        </p:nvSpPr>
        <p:spPr bwMode="auto">
          <a:xfrm rot="20999056">
            <a:off x="2783012" y="50845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3" name="下矢印 3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cxnSp>
        <p:nvCxnSpPr>
          <p:cNvPr id="28" name="直線コネクタ 27"/>
          <p:cNvCxnSpPr/>
          <p:nvPr/>
        </p:nvCxnSpPr>
        <p:spPr bwMode="auto">
          <a:xfrm>
            <a:off x="7297545" y="2349506"/>
            <a:ext cx="0" cy="254761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二等辺三角形 31"/>
          <p:cNvSpPr/>
          <p:nvPr/>
        </p:nvSpPr>
        <p:spPr bwMode="auto">
          <a:xfrm rot="5400000">
            <a:off x="6910246" y="3572262"/>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テキスト ボックス 34"/>
          <p:cNvSpPr txBox="1"/>
          <p:nvPr/>
        </p:nvSpPr>
        <p:spPr>
          <a:xfrm>
            <a:off x="2614333" y="2370824"/>
            <a:ext cx="3055645" cy="420564"/>
          </a:xfrm>
          <a:prstGeom prst="rect">
            <a:avLst/>
          </a:prstGeom>
          <a:noFill/>
        </p:spPr>
        <p:txBody>
          <a:bodyPr wrap="none" rtlCol="0">
            <a:spAutoFit/>
          </a:bodyPr>
          <a:lstStyle/>
          <a:p>
            <a:r>
              <a:rPr lang="en-US" altLang="ja-JP" sz="2133" u="sng" dirty="0"/>
              <a:t>【</a:t>
            </a:r>
            <a:r>
              <a:rPr lang="en-US" altLang="ja-JP" sz="2133" u="sng" dirty="0" err="1"/>
              <a:t>Ansible</a:t>
            </a:r>
            <a:r>
              <a:rPr lang="ja-JP" altLang="en-US" sz="2133" u="sng" dirty="0"/>
              <a:t>資材の準備</a:t>
            </a:r>
            <a:r>
              <a:rPr lang="en-US" altLang="ja-JP" sz="2133" u="sng" dirty="0"/>
              <a:t>】</a:t>
            </a:r>
            <a:endParaRPr lang="ja-JP" altLang="en-US" sz="2133" u="sng" dirty="0"/>
          </a:p>
        </p:txBody>
      </p:sp>
      <p:sp>
        <p:nvSpPr>
          <p:cNvPr id="36" name="テキスト ボックス 35"/>
          <p:cNvSpPr txBox="1"/>
          <p:nvPr/>
        </p:nvSpPr>
        <p:spPr>
          <a:xfrm>
            <a:off x="7482074" y="2368573"/>
            <a:ext cx="3055645" cy="420564"/>
          </a:xfrm>
          <a:prstGeom prst="rect">
            <a:avLst/>
          </a:prstGeom>
          <a:noFill/>
        </p:spPr>
        <p:txBody>
          <a:bodyPr wrap="none" rtlCol="0">
            <a:spAutoFit/>
          </a:bodyPr>
          <a:lstStyle/>
          <a:p>
            <a:r>
              <a:rPr lang="en-US" altLang="ja-JP" sz="2133" u="sng" dirty="0"/>
              <a:t>【</a:t>
            </a:r>
            <a:r>
              <a:rPr lang="en-US" altLang="ja-JP" sz="2133" u="sng" dirty="0" err="1"/>
              <a:t>Ansible</a:t>
            </a:r>
            <a:r>
              <a:rPr lang="ja-JP" altLang="en-US" sz="2133" u="sng" dirty="0"/>
              <a:t>資材の登録</a:t>
            </a:r>
            <a:r>
              <a:rPr lang="en-US" altLang="ja-JP" sz="2133" u="sng" dirty="0"/>
              <a:t>】</a:t>
            </a:r>
            <a:endParaRPr lang="ja-JP" altLang="en-US" sz="2133" u="sng" dirty="0"/>
          </a:p>
        </p:txBody>
      </p:sp>
      <p:grpSp>
        <p:nvGrpSpPr>
          <p:cNvPr id="40" name="グループ化 39"/>
          <p:cNvGrpSpPr/>
          <p:nvPr/>
        </p:nvGrpSpPr>
        <p:grpSpPr>
          <a:xfrm>
            <a:off x="8055468" y="4035264"/>
            <a:ext cx="609600" cy="649016"/>
            <a:chOff x="531334" y="767018"/>
            <a:chExt cx="457200" cy="486762"/>
          </a:xfrm>
        </p:grpSpPr>
        <p:sp>
          <p:nvSpPr>
            <p:cNvPr id="41" name="正方形/長方形 40"/>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2" name="グループ化 41"/>
            <p:cNvGrpSpPr>
              <a:grpSpLocks noChangeAspect="1"/>
            </p:cNvGrpSpPr>
            <p:nvPr/>
          </p:nvGrpSpPr>
          <p:grpSpPr bwMode="gray">
            <a:xfrm>
              <a:off x="562146" y="1031158"/>
              <a:ext cx="175160" cy="195072"/>
              <a:chOff x="863600" y="1071564"/>
              <a:chExt cx="823913" cy="917576"/>
            </a:xfrm>
          </p:grpSpPr>
          <p:sp>
            <p:nvSpPr>
              <p:cNvPr id="52" name="フリーフォーム 5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3" name="グループ化 42"/>
            <p:cNvGrpSpPr>
              <a:grpSpLocks noChangeAspect="1"/>
            </p:cNvGrpSpPr>
            <p:nvPr/>
          </p:nvGrpSpPr>
          <p:grpSpPr bwMode="gray">
            <a:xfrm>
              <a:off x="770594" y="1027024"/>
              <a:ext cx="175160" cy="195072"/>
              <a:chOff x="863600" y="1071564"/>
              <a:chExt cx="823913" cy="917576"/>
            </a:xfrm>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4" name="グループ化 43"/>
            <p:cNvGrpSpPr>
              <a:grpSpLocks noChangeAspect="1"/>
            </p:cNvGrpSpPr>
            <p:nvPr/>
          </p:nvGrpSpPr>
          <p:grpSpPr bwMode="gray">
            <a:xfrm>
              <a:off x="562146" y="793687"/>
              <a:ext cx="175160" cy="195072"/>
              <a:chOff x="863600" y="1071564"/>
              <a:chExt cx="823913" cy="917576"/>
            </a:xfrm>
          </p:grpSpPr>
          <p:sp>
            <p:nvSpPr>
              <p:cNvPr id="48" name="フリーフォーム 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5" name="グループ化 44"/>
            <p:cNvGrpSpPr>
              <a:grpSpLocks noChangeAspect="1"/>
            </p:cNvGrpSpPr>
            <p:nvPr/>
          </p:nvGrpSpPr>
          <p:grpSpPr bwMode="gray">
            <a:xfrm>
              <a:off x="769750" y="793687"/>
              <a:ext cx="175160" cy="195072"/>
              <a:chOff x="863600" y="1071564"/>
              <a:chExt cx="823913" cy="917576"/>
            </a:xfrm>
          </p:grpSpPr>
          <p:sp>
            <p:nvSpPr>
              <p:cNvPr id="46" name="フリーフォーム 4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54" name="グループ化 53"/>
          <p:cNvGrpSpPr/>
          <p:nvPr/>
        </p:nvGrpSpPr>
        <p:grpSpPr>
          <a:xfrm>
            <a:off x="8062419" y="2879565"/>
            <a:ext cx="609600" cy="649016"/>
            <a:chOff x="2588821" y="3414978"/>
            <a:chExt cx="457200" cy="486762"/>
          </a:xfrm>
        </p:grpSpPr>
        <p:sp>
          <p:nvSpPr>
            <p:cNvPr id="55" name="正方形/長方形 54"/>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6" name="グループ化 55"/>
            <p:cNvGrpSpPr>
              <a:grpSpLocks noChangeAspect="1"/>
            </p:cNvGrpSpPr>
            <p:nvPr/>
          </p:nvGrpSpPr>
          <p:grpSpPr bwMode="gray">
            <a:xfrm>
              <a:off x="2619633" y="3679118"/>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7" name="グループ化 56"/>
            <p:cNvGrpSpPr>
              <a:grpSpLocks noChangeAspect="1"/>
            </p:cNvGrpSpPr>
            <p:nvPr/>
          </p:nvGrpSpPr>
          <p:grpSpPr bwMode="gray">
            <a:xfrm>
              <a:off x="2828081" y="3674984"/>
              <a:ext cx="175160" cy="195072"/>
              <a:chOff x="863600" y="1071564"/>
              <a:chExt cx="823913" cy="917576"/>
            </a:xfrm>
          </p:grpSpPr>
          <p:sp>
            <p:nvSpPr>
              <p:cNvPr id="64" name="フリーフォーム 6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8" name="グループ化 57"/>
            <p:cNvGrpSpPr>
              <a:grpSpLocks noChangeAspect="1"/>
            </p:cNvGrpSpPr>
            <p:nvPr/>
          </p:nvGrpSpPr>
          <p:grpSpPr bwMode="gray">
            <a:xfrm>
              <a:off x="2619633" y="3441647"/>
              <a:ext cx="175160" cy="195072"/>
              <a:chOff x="863600" y="1071564"/>
              <a:chExt cx="823913" cy="917576"/>
            </a:xfrm>
          </p:grpSpPr>
          <p:sp>
            <p:nvSpPr>
              <p:cNvPr id="62" name="フリーフォーム 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9" name="グループ化 58"/>
            <p:cNvGrpSpPr>
              <a:grpSpLocks noChangeAspect="1"/>
            </p:cNvGrpSpPr>
            <p:nvPr/>
          </p:nvGrpSpPr>
          <p:grpSpPr bwMode="gray">
            <a:xfrm>
              <a:off x="2827237" y="3441647"/>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72" name="直線矢印コネクタ 71"/>
          <p:cNvCxnSpPr/>
          <p:nvPr/>
        </p:nvCxnSpPr>
        <p:spPr bwMode="auto">
          <a:xfrm>
            <a:off x="8750768" y="3231752"/>
            <a:ext cx="686123" cy="29682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矢印コネクタ 72"/>
          <p:cNvCxnSpPr/>
          <p:nvPr/>
        </p:nvCxnSpPr>
        <p:spPr bwMode="auto">
          <a:xfrm flipV="1">
            <a:off x="8750768" y="4100072"/>
            <a:ext cx="672221" cy="28737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p:cNvGrpSpPr/>
          <p:nvPr/>
        </p:nvGrpSpPr>
        <p:grpSpPr>
          <a:xfrm>
            <a:off x="9555548" y="3446522"/>
            <a:ext cx="847947" cy="711335"/>
            <a:chOff x="7950657" y="2600826"/>
            <a:chExt cx="635960" cy="533501"/>
          </a:xfrm>
        </p:grpSpPr>
        <p:sp>
          <p:nvSpPr>
            <p:cNvPr id="38" name="正方形/長方形 37"/>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69" y="2768419"/>
              <a:ext cx="571735" cy="214651"/>
            </a:xfrm>
            <a:prstGeom prst="rect">
              <a:avLst/>
            </a:prstGeom>
          </p:spPr>
        </p:pic>
      </p:grpSp>
      <p:grpSp>
        <p:nvGrpSpPr>
          <p:cNvPr id="74" name="グループ化 73"/>
          <p:cNvGrpSpPr/>
          <p:nvPr/>
        </p:nvGrpSpPr>
        <p:grpSpPr>
          <a:xfrm>
            <a:off x="3198911" y="2986448"/>
            <a:ext cx="609600" cy="649016"/>
            <a:chOff x="531334" y="767018"/>
            <a:chExt cx="457200" cy="486762"/>
          </a:xfrm>
        </p:grpSpPr>
        <p:sp>
          <p:nvSpPr>
            <p:cNvPr id="75" name="正方形/長方形 74"/>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6" name="グループ化 75"/>
            <p:cNvGrpSpPr>
              <a:grpSpLocks noChangeAspect="1"/>
            </p:cNvGrpSpPr>
            <p:nvPr/>
          </p:nvGrpSpPr>
          <p:grpSpPr bwMode="gray">
            <a:xfrm>
              <a:off x="562146" y="1031158"/>
              <a:ext cx="175160" cy="195072"/>
              <a:chOff x="863600" y="1071564"/>
              <a:chExt cx="823913" cy="917576"/>
            </a:xfrm>
          </p:grpSpPr>
          <p:sp>
            <p:nvSpPr>
              <p:cNvPr id="87" name="フリーフォーム 8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7" name="グループ化 76"/>
            <p:cNvGrpSpPr>
              <a:grpSpLocks noChangeAspect="1"/>
            </p:cNvGrpSpPr>
            <p:nvPr/>
          </p:nvGrpSpPr>
          <p:grpSpPr bwMode="gray">
            <a:xfrm>
              <a:off x="770594" y="1027024"/>
              <a:ext cx="175160" cy="195072"/>
              <a:chOff x="863600" y="1071564"/>
              <a:chExt cx="823913" cy="917576"/>
            </a:xfrm>
          </p:grpSpPr>
          <p:sp>
            <p:nvSpPr>
              <p:cNvPr id="85" name="フリーフォーム 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8" name="グループ化 77"/>
            <p:cNvGrpSpPr>
              <a:grpSpLocks noChangeAspect="1"/>
            </p:cNvGrpSpPr>
            <p:nvPr/>
          </p:nvGrpSpPr>
          <p:grpSpPr bwMode="gray">
            <a:xfrm>
              <a:off x="562146" y="793687"/>
              <a:ext cx="175160" cy="195072"/>
              <a:chOff x="863600" y="1071564"/>
              <a:chExt cx="823913" cy="917576"/>
            </a:xfrm>
          </p:grpSpPr>
          <p:sp>
            <p:nvSpPr>
              <p:cNvPr id="83" name="フリーフォーム 8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0" name="グループ化 79"/>
            <p:cNvGrpSpPr>
              <a:grpSpLocks noChangeAspect="1"/>
            </p:cNvGrpSpPr>
            <p:nvPr/>
          </p:nvGrpSpPr>
          <p:grpSpPr bwMode="gray">
            <a:xfrm>
              <a:off x="769750" y="793687"/>
              <a:ext cx="175160" cy="195072"/>
              <a:chOff x="863600" y="1071564"/>
              <a:chExt cx="823913" cy="917576"/>
            </a:xfrm>
          </p:grpSpPr>
          <p:sp>
            <p:nvSpPr>
              <p:cNvPr id="81" name="フリーフォーム 8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3" name="グループ化 102"/>
          <p:cNvGrpSpPr/>
          <p:nvPr/>
        </p:nvGrpSpPr>
        <p:grpSpPr>
          <a:xfrm>
            <a:off x="3844192" y="3131215"/>
            <a:ext cx="578581" cy="630532"/>
            <a:chOff x="7413163" y="3244813"/>
            <a:chExt cx="433936" cy="472899"/>
          </a:xfrm>
        </p:grpSpPr>
        <p:sp>
          <p:nvSpPr>
            <p:cNvPr id="104" name="メモ 103"/>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5" name="メモ 104"/>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6" name="メモ 105"/>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7" name="メモ 106"/>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108" name="メモ 107"/>
          <p:cNvSpPr/>
          <p:nvPr/>
        </p:nvSpPr>
        <p:spPr bwMode="auto">
          <a:xfrm>
            <a:off x="3000275" y="43797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09" name="メモ 108"/>
          <p:cNvSpPr/>
          <p:nvPr/>
        </p:nvSpPr>
        <p:spPr bwMode="auto">
          <a:xfrm>
            <a:off x="3140601" y="449374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0" name="メモ 109"/>
          <p:cNvSpPr/>
          <p:nvPr/>
        </p:nvSpPr>
        <p:spPr bwMode="auto">
          <a:xfrm>
            <a:off x="3302471" y="461375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cxnSp>
        <p:nvCxnSpPr>
          <p:cNvPr id="10" name="直線矢印コネクタ 9"/>
          <p:cNvCxnSpPr/>
          <p:nvPr/>
        </p:nvCxnSpPr>
        <p:spPr bwMode="auto">
          <a:xfrm>
            <a:off x="3691162" y="383012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メモ 116"/>
          <p:cNvSpPr/>
          <p:nvPr/>
        </p:nvSpPr>
        <p:spPr bwMode="auto">
          <a:xfrm>
            <a:off x="10297183" y="400182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8" name="メモ 117"/>
          <p:cNvSpPr/>
          <p:nvPr/>
        </p:nvSpPr>
        <p:spPr bwMode="auto">
          <a:xfrm>
            <a:off x="10437509" y="411587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9" name="メモ 118"/>
          <p:cNvSpPr/>
          <p:nvPr/>
        </p:nvSpPr>
        <p:spPr bwMode="auto">
          <a:xfrm>
            <a:off x="10599379" y="423588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20" name="テキスト ボックス 19"/>
          <p:cNvSpPr txBox="1"/>
          <p:nvPr/>
        </p:nvSpPr>
        <p:spPr>
          <a:xfrm>
            <a:off x="3736421" y="3813080"/>
            <a:ext cx="1042273" cy="502573"/>
          </a:xfrm>
          <a:prstGeom prst="rect">
            <a:avLst/>
          </a:prstGeom>
          <a:noFill/>
        </p:spPr>
        <p:txBody>
          <a:bodyPr wrap="none" rtlCol="0">
            <a:spAutoFit/>
          </a:bodyPr>
          <a:lstStyle/>
          <a:p>
            <a:r>
              <a:rPr lang="ja-JP" altLang="en-US" sz="1333" b="1" dirty="0"/>
              <a:t>手順書から</a:t>
            </a:r>
            <a:endParaRPr lang="en-US" altLang="ja-JP" sz="1333" b="1" dirty="0"/>
          </a:p>
          <a:p>
            <a:r>
              <a:rPr lang="ja-JP" altLang="en-US" sz="1333" b="1" dirty="0"/>
              <a:t>新規作成</a:t>
            </a:r>
          </a:p>
        </p:txBody>
      </p:sp>
      <p:grpSp>
        <p:nvGrpSpPr>
          <p:cNvPr id="121" name="グループ化 120"/>
          <p:cNvGrpSpPr/>
          <p:nvPr/>
        </p:nvGrpSpPr>
        <p:grpSpPr>
          <a:xfrm>
            <a:off x="5788917" y="2989527"/>
            <a:ext cx="609600" cy="649016"/>
            <a:chOff x="2588821" y="3414978"/>
            <a:chExt cx="457200" cy="486762"/>
          </a:xfrm>
        </p:grpSpPr>
        <p:sp>
          <p:nvSpPr>
            <p:cNvPr id="122" name="正方形/長方形 121"/>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24" name="グループ化 123"/>
            <p:cNvGrpSpPr>
              <a:grpSpLocks noChangeAspect="1"/>
            </p:cNvGrpSpPr>
            <p:nvPr/>
          </p:nvGrpSpPr>
          <p:grpSpPr bwMode="gray">
            <a:xfrm>
              <a:off x="2619633" y="3679118"/>
              <a:ext cx="175160" cy="195072"/>
              <a:chOff x="863600" y="1071564"/>
              <a:chExt cx="823913" cy="917576"/>
            </a:xfrm>
          </p:grpSpPr>
          <p:sp>
            <p:nvSpPr>
              <p:cNvPr id="134" name="フリーフォーム 1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5" name="グループ化 124"/>
            <p:cNvGrpSpPr>
              <a:grpSpLocks noChangeAspect="1"/>
            </p:cNvGrpSpPr>
            <p:nvPr/>
          </p:nvGrpSpPr>
          <p:grpSpPr bwMode="gray">
            <a:xfrm>
              <a:off x="2828081" y="3674984"/>
              <a:ext cx="175160" cy="195072"/>
              <a:chOff x="863600" y="1071564"/>
              <a:chExt cx="823913" cy="917576"/>
            </a:xfrm>
          </p:grpSpPr>
          <p:sp>
            <p:nvSpPr>
              <p:cNvPr id="132" name="フリーフォーム 1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6" name="グループ化 125"/>
            <p:cNvGrpSpPr>
              <a:grpSpLocks noChangeAspect="1"/>
            </p:cNvGrpSpPr>
            <p:nvPr/>
          </p:nvGrpSpPr>
          <p:grpSpPr bwMode="gray">
            <a:xfrm>
              <a:off x="2619633" y="3441647"/>
              <a:ext cx="175160" cy="195072"/>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7" name="グループ化 126"/>
            <p:cNvGrpSpPr>
              <a:grpSpLocks noChangeAspect="1"/>
            </p:cNvGrpSpPr>
            <p:nvPr/>
          </p:nvGrpSpPr>
          <p:grpSpPr bwMode="gray">
            <a:xfrm>
              <a:off x="2827237" y="3441647"/>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136" name="直線矢印コネクタ 135"/>
          <p:cNvCxnSpPr/>
          <p:nvPr/>
        </p:nvCxnSpPr>
        <p:spPr bwMode="auto">
          <a:xfrm>
            <a:off x="6088831" y="377226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メモ 136"/>
          <p:cNvSpPr/>
          <p:nvPr/>
        </p:nvSpPr>
        <p:spPr bwMode="auto">
          <a:xfrm>
            <a:off x="5409903" y="4338418"/>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8" name="メモ 137"/>
          <p:cNvSpPr/>
          <p:nvPr/>
        </p:nvSpPr>
        <p:spPr bwMode="auto">
          <a:xfrm>
            <a:off x="5550229" y="44524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9" name="メモ 138"/>
          <p:cNvSpPr/>
          <p:nvPr/>
        </p:nvSpPr>
        <p:spPr bwMode="auto">
          <a:xfrm>
            <a:off x="5712099" y="4572471"/>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140" name="テキスト ボックス 139"/>
          <p:cNvSpPr txBox="1"/>
          <p:nvPr/>
        </p:nvSpPr>
        <p:spPr>
          <a:xfrm>
            <a:off x="6127732" y="3649119"/>
            <a:ext cx="699230" cy="707694"/>
          </a:xfrm>
          <a:prstGeom prst="rect">
            <a:avLst/>
          </a:prstGeom>
          <a:noFill/>
        </p:spPr>
        <p:txBody>
          <a:bodyPr wrap="none" rtlCol="0">
            <a:spAutoFit/>
          </a:bodyPr>
          <a:lstStyle/>
          <a:p>
            <a:r>
              <a:rPr lang="ja-JP" altLang="en-US" sz="1333" b="1" dirty="0"/>
              <a:t>既存の</a:t>
            </a:r>
            <a:endParaRPr lang="en-US" altLang="ja-JP" sz="1333" b="1" dirty="0"/>
          </a:p>
          <a:p>
            <a:r>
              <a:rPr lang="ja-JP" altLang="en-US" sz="1333" b="1" dirty="0"/>
              <a:t>ものを</a:t>
            </a:r>
            <a:endParaRPr lang="en-US" altLang="ja-JP" sz="1333" b="1" dirty="0"/>
          </a:p>
          <a:p>
            <a:r>
              <a:rPr lang="ja-JP" altLang="en-US" sz="1333" b="1" dirty="0"/>
              <a:t>再利用</a:t>
            </a:r>
          </a:p>
        </p:txBody>
      </p:sp>
      <p:sp>
        <p:nvSpPr>
          <p:cNvPr id="141" name="テキスト ボックス 140"/>
          <p:cNvSpPr txBox="1"/>
          <p:nvPr/>
        </p:nvSpPr>
        <p:spPr>
          <a:xfrm>
            <a:off x="8858997" y="4274151"/>
            <a:ext cx="527709" cy="297454"/>
          </a:xfrm>
          <a:prstGeom prst="rect">
            <a:avLst/>
          </a:prstGeom>
          <a:noFill/>
        </p:spPr>
        <p:txBody>
          <a:bodyPr wrap="none" rtlCol="0">
            <a:spAutoFit/>
          </a:bodyPr>
          <a:lstStyle/>
          <a:p>
            <a:r>
              <a:rPr lang="ja-JP" altLang="en-US" sz="1333" b="1" dirty="0"/>
              <a:t>登録</a:t>
            </a:r>
          </a:p>
        </p:txBody>
      </p:sp>
      <p:sp>
        <p:nvSpPr>
          <p:cNvPr id="142" name="テキスト ボックス 141"/>
          <p:cNvSpPr txBox="1"/>
          <p:nvPr/>
        </p:nvSpPr>
        <p:spPr>
          <a:xfrm>
            <a:off x="8829315" y="3126606"/>
            <a:ext cx="527709" cy="297454"/>
          </a:xfrm>
          <a:prstGeom prst="rect">
            <a:avLst/>
          </a:prstGeom>
          <a:noFill/>
        </p:spPr>
        <p:txBody>
          <a:bodyPr wrap="none" rtlCol="0">
            <a:spAutoFit/>
          </a:bodyPr>
          <a:lstStyle/>
          <a:p>
            <a:r>
              <a:rPr lang="ja-JP" altLang="en-US" sz="1333" b="1" dirty="0"/>
              <a:t>登録</a:t>
            </a:r>
          </a:p>
        </p:txBody>
      </p:sp>
      <p:sp>
        <p:nvSpPr>
          <p:cNvPr id="3" name="正方形/長方形 2"/>
          <p:cNvSpPr/>
          <p:nvPr/>
        </p:nvSpPr>
        <p:spPr bwMode="auto">
          <a:xfrm>
            <a:off x="10341520" y="1855585"/>
            <a:ext cx="1726701" cy="1235024"/>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err="1">
                <a:latin typeface="+mj-ea"/>
                <a:ea typeface="+mj-ea"/>
              </a:rPr>
              <a:t>Ansible</a:t>
            </a:r>
            <a:r>
              <a:rPr lang="ja-JP" altLang="en-US" sz="1067" dirty="0">
                <a:latin typeface="+mj-ea"/>
                <a:ea typeface="+mj-ea"/>
              </a:rPr>
              <a:t>資材とは、実行に必要な以下のファイル群です</a:t>
            </a:r>
            <a:endParaRPr lang="en-US" altLang="ja-JP" sz="1067" dirty="0">
              <a:latin typeface="+mj-ea"/>
              <a:ea typeface="+mj-ea"/>
            </a:endParaRPr>
          </a:p>
          <a:p>
            <a:r>
              <a:rPr lang="ja-JP" altLang="en-US" sz="1067" dirty="0">
                <a:latin typeface="+mj-ea"/>
                <a:ea typeface="+mj-ea"/>
              </a:rPr>
              <a:t>・</a:t>
            </a:r>
            <a:r>
              <a:rPr lang="en-US" altLang="ja-JP" sz="1067" dirty="0">
                <a:latin typeface="+mj-ea"/>
                <a:ea typeface="+mj-ea"/>
              </a:rPr>
              <a:t>Playbook</a:t>
            </a:r>
          </a:p>
          <a:p>
            <a:r>
              <a:rPr lang="ja-JP" altLang="en-US" sz="1067" dirty="0">
                <a:latin typeface="+mj-ea"/>
                <a:ea typeface="+mj-ea"/>
              </a:rPr>
              <a:t>・</a:t>
            </a:r>
            <a:r>
              <a:rPr lang="en-US" altLang="ja-JP" sz="1067" dirty="0">
                <a:latin typeface="+mj-ea"/>
                <a:ea typeface="+mj-ea"/>
              </a:rPr>
              <a:t>Role</a:t>
            </a:r>
          </a:p>
          <a:p>
            <a:r>
              <a:rPr lang="ja-JP" altLang="en-US" sz="1067" dirty="0">
                <a:latin typeface="+mj-ea"/>
                <a:ea typeface="+mj-ea"/>
              </a:rPr>
              <a:t>・ファイル</a:t>
            </a:r>
            <a:endParaRPr lang="en-US" altLang="ja-JP" sz="1067" dirty="0">
              <a:latin typeface="+mj-ea"/>
              <a:ea typeface="+mj-ea"/>
            </a:endParaRPr>
          </a:p>
          <a:p>
            <a:r>
              <a:rPr lang="ja-JP" altLang="en-US" sz="1067" dirty="0">
                <a:latin typeface="+mj-ea"/>
                <a:ea typeface="+mj-ea"/>
              </a:rPr>
              <a:t>・テンプレート</a:t>
            </a:r>
          </a:p>
        </p:txBody>
      </p:sp>
      <p:cxnSp>
        <p:nvCxnSpPr>
          <p:cNvPr id="5" name="直線コネクタ 4"/>
          <p:cNvCxnSpPr/>
          <p:nvPr/>
        </p:nvCxnSpPr>
        <p:spPr bwMode="auto">
          <a:xfrm>
            <a:off x="9908845" y="1646144"/>
            <a:ext cx="432676" cy="31065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17147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latin typeface="+mj-ea"/>
                <a:ea typeface="+mj-ea"/>
              </a:rPr>
              <a:t>Ansible</a:t>
            </a:r>
            <a:r>
              <a:rPr lang="ja-JP" altLang="en-US" sz="1867" b="1" dirty="0">
                <a:latin typeface="+mj-ea"/>
                <a:ea typeface="+mj-ea"/>
              </a:rPr>
              <a:t>の資材は、全てを自分で作る必要はありません。もし既存の</a:t>
            </a:r>
            <a:r>
              <a:rPr lang="en-US" altLang="ja-JP" sz="1867" b="1" dirty="0" err="1">
                <a:latin typeface="+mj-ea"/>
                <a:ea typeface="+mj-ea"/>
              </a:rPr>
              <a:t>Ansible</a:t>
            </a:r>
            <a:r>
              <a:rPr lang="ja-JP" altLang="en-US" sz="1867" b="1" dirty="0">
                <a:latin typeface="+mj-ea"/>
                <a:ea typeface="+mj-ea"/>
              </a:rPr>
              <a:t>の資材があるならば、それを再利用することで効率的に資材の準備を行うことができます。</a:t>
            </a:r>
            <a:endParaRPr lang="en-US" altLang="ja-JP" sz="1867" b="1" dirty="0">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以下は、様々な場所から</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の資材を調達して、</a:t>
            </a:r>
            <a:r>
              <a:rPr lang="en-US" altLang="ja-JP" sz="1867" b="1" dirty="0">
                <a:solidFill>
                  <a:schemeClr val="tx1"/>
                </a:solidFill>
                <a:latin typeface="+mj-ea"/>
                <a:ea typeface="+mj-ea"/>
              </a:rPr>
              <a:t>Web</a:t>
            </a:r>
            <a:r>
              <a:rPr lang="ja-JP" altLang="en-US" sz="1867" b="1" dirty="0">
                <a:solidFill>
                  <a:schemeClr val="tx1"/>
                </a:solidFill>
                <a:latin typeface="+mj-ea"/>
                <a:ea typeface="+mj-ea"/>
              </a:rPr>
              <a:t>サーバの構築手順を組み立てているイメージ図です。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6" name="角丸四角形 25"/>
          <p:cNvSpPr/>
          <p:nvPr/>
        </p:nvSpPr>
        <p:spPr bwMode="auto">
          <a:xfrm>
            <a:off x="4073889" y="3339244"/>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7" name="テキスト ボックス 26"/>
          <p:cNvSpPr txBox="1"/>
          <p:nvPr/>
        </p:nvSpPr>
        <p:spPr>
          <a:xfrm>
            <a:off x="4148370" y="3182636"/>
            <a:ext cx="779381" cy="297454"/>
          </a:xfrm>
          <a:prstGeom prst="rect">
            <a:avLst/>
          </a:prstGeom>
          <a:solidFill>
            <a:schemeClr val="lt1"/>
          </a:solidFill>
        </p:spPr>
        <p:txBody>
          <a:bodyPr wrap="none" rtlCol="0">
            <a:spAutoFit/>
          </a:bodyPr>
          <a:lstStyle/>
          <a:p>
            <a:r>
              <a:rPr lang="en-US" altLang="ja-JP" sz="1333" b="1" dirty="0"/>
              <a:t>OS</a:t>
            </a:r>
            <a:r>
              <a:rPr lang="ja-JP" altLang="en-US" sz="1333" b="1" dirty="0"/>
              <a:t>設定</a:t>
            </a:r>
          </a:p>
        </p:txBody>
      </p:sp>
      <p:sp>
        <p:nvSpPr>
          <p:cNvPr id="28" name="角丸四角形 27"/>
          <p:cNvSpPr/>
          <p:nvPr/>
        </p:nvSpPr>
        <p:spPr bwMode="auto">
          <a:xfrm>
            <a:off x="4065899" y="4132605"/>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9" name="テキスト ボックス 28"/>
          <p:cNvSpPr txBox="1"/>
          <p:nvPr/>
        </p:nvSpPr>
        <p:spPr>
          <a:xfrm>
            <a:off x="4140379" y="3975998"/>
            <a:ext cx="1702710" cy="297454"/>
          </a:xfrm>
          <a:prstGeom prst="rect">
            <a:avLst/>
          </a:prstGeom>
          <a:solidFill>
            <a:schemeClr val="lt1"/>
          </a:solidFill>
        </p:spPr>
        <p:txBody>
          <a:bodyPr wrap="none" rtlCol="0">
            <a:spAutoFit/>
          </a:bodyPr>
          <a:lstStyle/>
          <a:p>
            <a:r>
              <a:rPr lang="en-US" altLang="ja-JP" sz="1333" b="1" dirty="0"/>
              <a:t>hosts</a:t>
            </a:r>
            <a:r>
              <a:rPr lang="ja-JP" altLang="en-US" sz="1333" b="1" dirty="0"/>
              <a:t>ファイル配布</a:t>
            </a:r>
          </a:p>
        </p:txBody>
      </p:sp>
      <p:sp>
        <p:nvSpPr>
          <p:cNvPr id="32" name="角丸四角形 31"/>
          <p:cNvSpPr/>
          <p:nvPr/>
        </p:nvSpPr>
        <p:spPr bwMode="auto">
          <a:xfrm>
            <a:off x="4073889" y="4936029"/>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4" name="テキスト ボックス 33"/>
          <p:cNvSpPr txBox="1"/>
          <p:nvPr/>
        </p:nvSpPr>
        <p:spPr>
          <a:xfrm>
            <a:off x="4148370" y="4779422"/>
            <a:ext cx="1899879" cy="297454"/>
          </a:xfrm>
          <a:prstGeom prst="rect">
            <a:avLst/>
          </a:prstGeom>
          <a:solidFill>
            <a:schemeClr val="lt1"/>
          </a:solidFill>
        </p:spPr>
        <p:txBody>
          <a:bodyPr wrap="none" rtlCol="0">
            <a:spAutoFit/>
          </a:bodyPr>
          <a:lstStyle/>
          <a:p>
            <a:r>
              <a:rPr lang="ja-JP" altLang="en-US" sz="1333" b="1" dirty="0"/>
              <a:t>監視エージェント導入</a:t>
            </a:r>
          </a:p>
        </p:txBody>
      </p:sp>
      <p:sp>
        <p:nvSpPr>
          <p:cNvPr id="35" name="角丸四角形 34"/>
          <p:cNvSpPr/>
          <p:nvPr/>
        </p:nvSpPr>
        <p:spPr bwMode="auto">
          <a:xfrm>
            <a:off x="4065899" y="5706856"/>
            <a:ext cx="2103120" cy="582184"/>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6" name="テキスト ボックス 35"/>
          <p:cNvSpPr txBox="1"/>
          <p:nvPr/>
        </p:nvSpPr>
        <p:spPr>
          <a:xfrm>
            <a:off x="4140379" y="5550248"/>
            <a:ext cx="1433213" cy="297454"/>
          </a:xfrm>
          <a:prstGeom prst="rect">
            <a:avLst/>
          </a:prstGeom>
          <a:solidFill>
            <a:schemeClr val="lt1"/>
          </a:solidFill>
        </p:spPr>
        <p:txBody>
          <a:bodyPr wrap="none" rtlCol="0">
            <a:spAutoFit/>
          </a:bodyPr>
          <a:lstStyle/>
          <a:p>
            <a:r>
              <a:rPr lang="en-US" altLang="ja-JP" sz="1333" b="1" dirty="0"/>
              <a:t>Web</a:t>
            </a:r>
            <a:r>
              <a:rPr lang="ja-JP" altLang="en-US" sz="1333" b="1" dirty="0"/>
              <a:t>サーバ構築</a:t>
            </a:r>
          </a:p>
        </p:txBody>
      </p:sp>
      <p:cxnSp>
        <p:nvCxnSpPr>
          <p:cNvPr id="37" name="直線矢印コネクタ 36"/>
          <p:cNvCxnSpPr/>
          <p:nvPr/>
        </p:nvCxnSpPr>
        <p:spPr bwMode="auto">
          <a:xfrm>
            <a:off x="3789667" y="3458469"/>
            <a:ext cx="0" cy="2643840"/>
          </a:xfrm>
          <a:prstGeom prst="straightConnector1">
            <a:avLst/>
          </a:prstGeom>
          <a:solidFill>
            <a:schemeClr val="bg1"/>
          </a:solidFill>
          <a:ln w="508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3370324" y="3698170"/>
            <a:ext cx="430887" cy="1998111"/>
          </a:xfrm>
          <a:prstGeom prst="rect">
            <a:avLst/>
          </a:prstGeom>
          <a:noFill/>
        </p:spPr>
        <p:txBody>
          <a:bodyPr vert="eaVert" wrap="none" rtlCol="0">
            <a:spAutoFit/>
          </a:bodyPr>
          <a:lstStyle/>
          <a:p>
            <a:r>
              <a:rPr lang="en-US" altLang="ja-JP" sz="1600" b="1" dirty="0"/>
              <a:t>Web</a:t>
            </a:r>
            <a:r>
              <a:rPr lang="ja-JP" altLang="en-US" sz="1600" b="1" dirty="0"/>
              <a:t>サーバ構築手順</a:t>
            </a:r>
          </a:p>
        </p:txBody>
      </p:sp>
      <p:sp>
        <p:nvSpPr>
          <p:cNvPr id="39" name="テキスト ボックス 38"/>
          <p:cNvSpPr txBox="1"/>
          <p:nvPr/>
        </p:nvSpPr>
        <p:spPr>
          <a:xfrm>
            <a:off x="8075740" y="3490631"/>
            <a:ext cx="1728358" cy="297454"/>
          </a:xfrm>
          <a:prstGeom prst="rect">
            <a:avLst/>
          </a:prstGeom>
          <a:noFill/>
        </p:spPr>
        <p:txBody>
          <a:bodyPr wrap="none" rtlCol="0">
            <a:spAutoFit/>
          </a:bodyPr>
          <a:lstStyle/>
          <a:p>
            <a:r>
              <a:rPr lang="ja-JP" altLang="en-US" sz="1333" b="1" dirty="0"/>
              <a:t>インターネットから</a:t>
            </a:r>
          </a:p>
        </p:txBody>
      </p:sp>
      <p:sp>
        <p:nvSpPr>
          <p:cNvPr id="40" name="テキスト ボックス 39"/>
          <p:cNvSpPr txBox="1"/>
          <p:nvPr/>
        </p:nvSpPr>
        <p:spPr>
          <a:xfrm>
            <a:off x="8038865" y="4292074"/>
            <a:ext cx="2071401" cy="297454"/>
          </a:xfrm>
          <a:prstGeom prst="rect">
            <a:avLst/>
          </a:prstGeom>
          <a:noFill/>
        </p:spPr>
        <p:txBody>
          <a:bodyPr wrap="none" rtlCol="0">
            <a:spAutoFit/>
          </a:bodyPr>
          <a:lstStyle/>
          <a:p>
            <a:r>
              <a:rPr lang="ja-JP" altLang="en-US" sz="1333" b="1" dirty="0"/>
              <a:t>以前のプロジェクトから</a:t>
            </a:r>
          </a:p>
        </p:txBody>
      </p:sp>
      <p:cxnSp>
        <p:nvCxnSpPr>
          <p:cNvPr id="47" name="直線矢印コネクタ 46"/>
          <p:cNvCxnSpPr/>
          <p:nvPr/>
        </p:nvCxnSpPr>
        <p:spPr bwMode="auto">
          <a:xfrm flipH="1">
            <a:off x="5899835" y="3600437"/>
            <a:ext cx="1618987"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H="1" flipV="1">
            <a:off x="5899836" y="5972374"/>
            <a:ext cx="1618987" cy="2396"/>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5899835" y="5270916"/>
            <a:ext cx="1628492"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5899835" y="4406257"/>
            <a:ext cx="1583431"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1" name="図 50"/>
          <p:cNvPicPr>
            <a:picLocks noChangeAspect="1"/>
          </p:cNvPicPr>
          <p:nvPr/>
        </p:nvPicPr>
        <p:blipFill>
          <a:blip r:embed="rId3"/>
          <a:stretch>
            <a:fillRect/>
          </a:stretch>
        </p:blipFill>
        <p:spPr>
          <a:xfrm>
            <a:off x="7597136" y="5757913"/>
            <a:ext cx="634315" cy="448395"/>
          </a:xfrm>
          <a:prstGeom prst="rect">
            <a:avLst/>
          </a:prstGeom>
        </p:spPr>
      </p:pic>
      <p:pic>
        <p:nvPicPr>
          <p:cNvPr id="52" name="図 51"/>
          <p:cNvPicPr>
            <a:picLocks noChangeAspect="1"/>
          </p:cNvPicPr>
          <p:nvPr/>
        </p:nvPicPr>
        <p:blipFill>
          <a:blip r:embed="rId4"/>
          <a:stretch>
            <a:fillRect/>
          </a:stretch>
        </p:blipFill>
        <p:spPr>
          <a:xfrm>
            <a:off x="7648243" y="3366924"/>
            <a:ext cx="467027" cy="467027"/>
          </a:xfrm>
          <a:prstGeom prst="rect">
            <a:avLst/>
          </a:prstGeom>
        </p:spPr>
      </p:pic>
      <p:pic>
        <p:nvPicPr>
          <p:cNvPr id="53" name="図 52"/>
          <p:cNvPicPr>
            <a:picLocks noChangeAspect="1"/>
          </p:cNvPicPr>
          <p:nvPr/>
        </p:nvPicPr>
        <p:blipFill>
          <a:blip r:embed="rId5"/>
          <a:stretch>
            <a:fillRect/>
          </a:stretch>
        </p:blipFill>
        <p:spPr>
          <a:xfrm>
            <a:off x="7648603" y="5033610"/>
            <a:ext cx="467632" cy="474612"/>
          </a:xfrm>
          <a:prstGeom prst="rect">
            <a:avLst/>
          </a:prstGeom>
        </p:spPr>
      </p:pic>
      <p:pic>
        <p:nvPicPr>
          <p:cNvPr id="54" name="図 53"/>
          <p:cNvPicPr>
            <a:picLocks noChangeAspect="1"/>
          </p:cNvPicPr>
          <p:nvPr/>
        </p:nvPicPr>
        <p:blipFill>
          <a:blip r:embed="rId6"/>
          <a:stretch>
            <a:fillRect/>
          </a:stretch>
        </p:blipFill>
        <p:spPr>
          <a:xfrm>
            <a:off x="7648243" y="4190083"/>
            <a:ext cx="391943" cy="432349"/>
          </a:xfrm>
          <a:prstGeom prst="rect">
            <a:avLst/>
          </a:prstGeom>
        </p:spPr>
      </p:pic>
      <p:sp>
        <p:nvSpPr>
          <p:cNvPr id="55" name="テキスト ボックス 54"/>
          <p:cNvSpPr txBox="1"/>
          <p:nvPr/>
        </p:nvSpPr>
        <p:spPr>
          <a:xfrm>
            <a:off x="8231451" y="5795782"/>
            <a:ext cx="2757486" cy="297454"/>
          </a:xfrm>
          <a:prstGeom prst="rect">
            <a:avLst/>
          </a:prstGeom>
          <a:noFill/>
        </p:spPr>
        <p:txBody>
          <a:bodyPr wrap="none" rtlCol="0">
            <a:spAutoFit/>
          </a:bodyPr>
          <a:lstStyle/>
          <a:p>
            <a:r>
              <a:rPr lang="ja-JP" altLang="en-US" sz="1333" b="1" dirty="0"/>
              <a:t>社内のエンジニアリング部門から</a:t>
            </a:r>
          </a:p>
        </p:txBody>
      </p:sp>
      <p:sp>
        <p:nvSpPr>
          <p:cNvPr id="56" name="テキスト ボックス 55"/>
          <p:cNvSpPr txBox="1"/>
          <p:nvPr/>
        </p:nvSpPr>
        <p:spPr>
          <a:xfrm>
            <a:off x="8085247" y="5179927"/>
            <a:ext cx="2585964" cy="297454"/>
          </a:xfrm>
          <a:prstGeom prst="rect">
            <a:avLst/>
          </a:prstGeom>
          <a:noFill/>
        </p:spPr>
        <p:txBody>
          <a:bodyPr wrap="none" rtlCol="0">
            <a:spAutoFit/>
          </a:bodyPr>
          <a:lstStyle/>
          <a:p>
            <a:r>
              <a:rPr lang="ja-JP" altLang="en-US" sz="1333" b="1" dirty="0"/>
              <a:t>監視ソフトウェアのベンダから</a:t>
            </a:r>
          </a:p>
        </p:txBody>
      </p:sp>
      <p:sp>
        <p:nvSpPr>
          <p:cNvPr id="58" name="メモ 57"/>
          <p:cNvSpPr/>
          <p:nvPr/>
        </p:nvSpPr>
        <p:spPr bwMode="auto">
          <a:xfrm>
            <a:off x="4570092" y="34930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59" name="メモ 58"/>
          <p:cNvSpPr/>
          <p:nvPr/>
        </p:nvSpPr>
        <p:spPr bwMode="auto">
          <a:xfrm>
            <a:off x="4576555" y="4292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60" name="メモ 59"/>
          <p:cNvSpPr/>
          <p:nvPr/>
        </p:nvSpPr>
        <p:spPr bwMode="auto">
          <a:xfrm>
            <a:off x="4576555" y="5097537"/>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61" name="メモ 60"/>
          <p:cNvSpPr/>
          <p:nvPr/>
        </p:nvSpPr>
        <p:spPr bwMode="auto">
          <a:xfrm>
            <a:off x="4570092" y="58691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42" name="正方形/長方形 4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再利用可能な既存の資材を活用する</a:t>
            </a:r>
            <a:endParaRPr lang="en-US" altLang="ja-JP" sz="2400" b="1" dirty="0">
              <a:latin typeface="+mj-ea"/>
            </a:endParaRPr>
          </a:p>
        </p:txBody>
      </p:sp>
      <p:sp>
        <p:nvSpPr>
          <p:cNvPr id="43" name="角丸四角形 4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99668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マシンに設定するホスト名など、作業の実施ごとに値が変わるものがあります。このような値を、</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の資材に固定値で埋め込んでしまうと、作業を実施するたびに</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の資材の修正が必要になってしまいます。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これを解決するためには、</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の資材に「変数」を利用します。例えば、ホスト名を変更する</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は次のように記述します。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左の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には「</a:t>
            </a:r>
            <a:r>
              <a:rPr lang="en-US" altLang="ja-JP" sz="1867" b="1" dirty="0">
                <a:solidFill>
                  <a:schemeClr val="tx1"/>
                </a:solidFill>
                <a:latin typeface="+mj-ea"/>
                <a:ea typeface="+mj-ea"/>
              </a:rPr>
              <a:t>web01</a:t>
            </a:r>
            <a:r>
              <a:rPr lang="ja-JP" altLang="en-US" sz="1867" b="1" dirty="0">
                <a:solidFill>
                  <a:schemeClr val="tx1"/>
                </a:solidFill>
                <a:latin typeface="+mj-ea"/>
                <a:ea typeface="+mj-ea"/>
              </a:rPr>
              <a:t>」というホスト名が固定で記述されています。このままでは、別マシンに「</a:t>
            </a:r>
            <a:r>
              <a:rPr lang="en-US" altLang="ja-JP" sz="1867" b="1" dirty="0">
                <a:solidFill>
                  <a:schemeClr val="tx1"/>
                </a:solidFill>
                <a:latin typeface="+mj-ea"/>
                <a:ea typeface="+mj-ea"/>
              </a:rPr>
              <a:t>web02</a:t>
            </a:r>
            <a:r>
              <a:rPr lang="ja-JP" altLang="en-US" sz="1867" b="1" dirty="0">
                <a:solidFill>
                  <a:schemeClr val="tx1"/>
                </a:solidFill>
                <a:latin typeface="+mj-ea"/>
                <a:ea typeface="+mj-ea"/>
              </a:rPr>
              <a:t>」を設定するには、</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の修正が必要です。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一方、右の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ではホスト名の部分が </a:t>
            </a:r>
            <a:r>
              <a:rPr lang="en-US" altLang="ja-JP" sz="1867" b="1" dirty="0">
                <a:solidFill>
                  <a:schemeClr val="tx1"/>
                </a:solidFill>
                <a:latin typeface="+mj-ea"/>
                <a:ea typeface="+mj-ea"/>
              </a:rPr>
              <a:t>{{ </a:t>
            </a:r>
            <a:r>
              <a:rPr lang="en-US" altLang="ja-JP" sz="1867" b="1" dirty="0" err="1">
                <a:solidFill>
                  <a:schemeClr val="tx1"/>
                </a:solidFill>
                <a:latin typeface="+mj-ea"/>
                <a:ea typeface="+mj-ea"/>
              </a:rPr>
              <a:t>VAR_hostname</a:t>
            </a:r>
            <a:r>
              <a:rPr lang="ja-JP" altLang="en-US" sz="1867" b="1" dirty="0">
                <a:solidFill>
                  <a:schemeClr val="tx1"/>
                </a:solidFill>
                <a:latin typeface="+mj-ea"/>
                <a:ea typeface="+mj-ea"/>
              </a:rPr>
              <a:t> </a:t>
            </a:r>
            <a:r>
              <a:rPr lang="en-US" altLang="ja-JP" sz="1867" b="1" dirty="0">
                <a:solidFill>
                  <a:schemeClr val="tx1"/>
                </a:solidFill>
                <a:latin typeface="+mj-ea"/>
                <a:ea typeface="+mj-ea"/>
              </a:rPr>
              <a:t>}}</a:t>
            </a:r>
            <a:r>
              <a:rPr lang="ja-JP" altLang="en-US" sz="1867" b="1" dirty="0">
                <a:solidFill>
                  <a:schemeClr val="tx1"/>
                </a:solidFill>
                <a:latin typeface="+mj-ea"/>
                <a:ea typeface="+mj-ea"/>
              </a:rPr>
              <a:t> という形式で変数化されています。別途、変数に具体値を設定しておくことで、作業の実行時に変数化された部分を期待する値で置換することができます。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0" name="正方形/長方形 19"/>
          <p:cNvSpPr/>
          <p:nvPr/>
        </p:nvSpPr>
        <p:spPr bwMode="auto">
          <a:xfrm>
            <a:off x="7862493" y="3755491"/>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a:t>
            </a:r>
            <a:r>
              <a:rPr lang="en-US" altLang="ja-JP" sz="1600" b="1" dirty="0">
                <a:solidFill>
                  <a:srgbClr val="FF0000"/>
                </a:solidFill>
                <a:latin typeface="Courier New" panose="02070309020205020404" pitchFamily="49" charset="0"/>
                <a:ea typeface="+mj-ea"/>
                <a:cs typeface="Courier New" panose="02070309020205020404" pitchFamily="49" charset="0"/>
              </a:rPr>
              <a:t>{{ </a:t>
            </a:r>
            <a:r>
              <a:rPr lang="en-US" altLang="ja-JP" sz="1600" b="1" dirty="0" err="1">
                <a:solidFill>
                  <a:srgbClr val="FF0000"/>
                </a:solidFill>
                <a:latin typeface="Courier New" panose="02070309020205020404" pitchFamily="49" charset="0"/>
                <a:ea typeface="+mj-ea"/>
                <a:cs typeface="Courier New" panose="02070309020205020404" pitchFamily="49" charset="0"/>
              </a:rPr>
              <a:t>VAR_hostname</a:t>
            </a:r>
            <a:r>
              <a:rPr lang="en-US" altLang="ja-JP" sz="1600" b="1" dirty="0">
                <a:solidFill>
                  <a:srgbClr val="FF0000"/>
                </a:solidFill>
                <a:latin typeface="Courier New" panose="02070309020205020404" pitchFamily="49" charset="0"/>
                <a:ea typeface="+mj-ea"/>
                <a:cs typeface="Courier New" panose="02070309020205020404" pitchFamily="49" charset="0"/>
              </a:rPr>
              <a:t>}}</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23" name="正方形/長方形 22"/>
          <p:cNvSpPr/>
          <p:nvPr/>
        </p:nvSpPr>
        <p:spPr bwMode="auto">
          <a:xfrm>
            <a:off x="3345887" y="3755491"/>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web01</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7" name="右矢印 6"/>
          <p:cNvSpPr/>
          <p:nvPr/>
        </p:nvSpPr>
        <p:spPr bwMode="auto">
          <a:xfrm>
            <a:off x="7136592" y="3770639"/>
            <a:ext cx="682467"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変数化</a:t>
            </a:r>
          </a:p>
        </p:txBody>
      </p:sp>
      <p:sp>
        <p:nvSpPr>
          <p:cNvPr id="8" name="テキスト ボックス 7"/>
          <p:cNvSpPr txBox="1"/>
          <p:nvPr/>
        </p:nvSpPr>
        <p:spPr>
          <a:xfrm>
            <a:off x="3214965" y="3413799"/>
            <a:ext cx="2194703" cy="338554"/>
          </a:xfrm>
          <a:prstGeom prst="rect">
            <a:avLst/>
          </a:prstGeom>
          <a:noFill/>
        </p:spPr>
        <p:txBody>
          <a:bodyPr wrap="none" rtlCol="0">
            <a:spAutoFit/>
          </a:bodyPr>
          <a:lstStyle/>
          <a:p>
            <a:r>
              <a:rPr lang="ja-JP" altLang="en-US" sz="1600" b="1" dirty="0"/>
              <a:t>変数化前の</a:t>
            </a:r>
            <a:r>
              <a:rPr lang="en-US" altLang="ja-JP" sz="1600" b="1" dirty="0" err="1"/>
              <a:t>Palybook</a:t>
            </a:r>
            <a:endParaRPr lang="ja-JP" altLang="en-US" sz="1600" b="1" dirty="0"/>
          </a:p>
        </p:txBody>
      </p:sp>
      <p:sp>
        <p:nvSpPr>
          <p:cNvPr id="24" name="テキスト ボックス 23"/>
          <p:cNvSpPr txBox="1"/>
          <p:nvPr/>
        </p:nvSpPr>
        <p:spPr>
          <a:xfrm>
            <a:off x="7731570" y="3406334"/>
            <a:ext cx="2194703" cy="338554"/>
          </a:xfrm>
          <a:prstGeom prst="rect">
            <a:avLst/>
          </a:prstGeom>
          <a:noFill/>
        </p:spPr>
        <p:txBody>
          <a:bodyPr wrap="none" rtlCol="0">
            <a:spAutoFit/>
          </a:bodyPr>
          <a:lstStyle/>
          <a:p>
            <a:r>
              <a:rPr lang="ja-JP" altLang="en-US" sz="1600" b="1" dirty="0"/>
              <a:t>変数化後の</a:t>
            </a:r>
            <a:r>
              <a:rPr lang="en-US" altLang="ja-JP" sz="1600" b="1" dirty="0" err="1"/>
              <a:t>Palybook</a:t>
            </a:r>
            <a:endParaRPr lang="ja-JP" altLang="en-US"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作業の実施ごとに変わる値は、変数化しておく</a:t>
            </a:r>
            <a:endParaRPr lang="en-US" altLang="ja-JP" sz="2400" b="1" dirty="0">
              <a:latin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750553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自動実行する作業を整理すると、同じような作業を何度も実施していることがあります。この場合は「繰り返し」を利用すると簡潔になります。</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の場合は、</a:t>
            </a:r>
            <a:r>
              <a:rPr lang="en-US" altLang="ja-JP" sz="1867" b="1" dirty="0">
                <a:solidFill>
                  <a:schemeClr val="tx1"/>
                </a:solidFill>
                <a:latin typeface="+mj-ea"/>
                <a:ea typeface="+mj-ea"/>
              </a:rPr>
              <a:t>loop</a:t>
            </a:r>
            <a:r>
              <a:rPr lang="ja-JP" altLang="en-US" sz="1867" b="1" dirty="0">
                <a:solidFill>
                  <a:schemeClr val="tx1"/>
                </a:solidFill>
                <a:latin typeface="+mj-ea"/>
                <a:ea typeface="+mj-ea"/>
              </a:rPr>
              <a:t>という命令を利用することができます。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以下に、</a:t>
            </a:r>
            <a:r>
              <a:rPr lang="en-US" altLang="ja-JP" sz="1867" b="1" dirty="0">
                <a:solidFill>
                  <a:schemeClr val="tx1"/>
                </a:solidFill>
                <a:latin typeface="+mj-ea"/>
                <a:ea typeface="+mj-ea"/>
              </a:rPr>
              <a:t>/dir1</a:t>
            </a:r>
            <a:r>
              <a:rPr lang="ja-JP" altLang="en-US" sz="1867" b="1" dirty="0">
                <a:solidFill>
                  <a:schemeClr val="tx1"/>
                </a:solidFill>
                <a:latin typeface="+mj-ea"/>
                <a:ea typeface="+mj-ea"/>
              </a:rPr>
              <a:t>と</a:t>
            </a:r>
            <a:r>
              <a:rPr lang="en-US" altLang="ja-JP" sz="1867" b="1" dirty="0">
                <a:solidFill>
                  <a:schemeClr val="tx1"/>
                </a:solidFill>
                <a:latin typeface="+mj-ea"/>
                <a:ea typeface="+mj-ea"/>
              </a:rPr>
              <a:t>/dir2</a:t>
            </a:r>
            <a:r>
              <a:rPr lang="ja-JP" altLang="en-US" sz="1867" b="1" dirty="0">
                <a:solidFill>
                  <a:schemeClr val="tx1"/>
                </a:solidFill>
                <a:latin typeface="+mj-ea"/>
                <a:ea typeface="+mj-ea"/>
              </a:rPr>
              <a:t>と</a:t>
            </a:r>
            <a:r>
              <a:rPr lang="en-US" altLang="ja-JP" sz="1867" b="1" dirty="0">
                <a:solidFill>
                  <a:schemeClr val="tx1"/>
                </a:solidFill>
                <a:latin typeface="+mj-ea"/>
                <a:ea typeface="+mj-ea"/>
              </a:rPr>
              <a:t>/dir3</a:t>
            </a:r>
            <a:r>
              <a:rPr lang="ja-JP" altLang="en-US" sz="1867" b="1" dirty="0">
                <a:solidFill>
                  <a:schemeClr val="tx1"/>
                </a:solidFill>
                <a:latin typeface="+mj-ea"/>
                <a:ea typeface="+mj-ea"/>
              </a:rPr>
              <a:t>の、</a:t>
            </a:r>
            <a:r>
              <a:rPr lang="en-US" altLang="ja-JP" sz="1867" b="1" dirty="0">
                <a:solidFill>
                  <a:schemeClr val="tx1"/>
                </a:solidFill>
                <a:latin typeface="+mj-ea"/>
                <a:ea typeface="+mj-ea"/>
              </a:rPr>
              <a:t>3</a:t>
            </a:r>
            <a:r>
              <a:rPr lang="ja-JP" altLang="en-US" sz="1867" b="1" dirty="0" err="1">
                <a:solidFill>
                  <a:schemeClr val="tx1"/>
                </a:solidFill>
                <a:latin typeface="+mj-ea"/>
                <a:ea typeface="+mj-ea"/>
              </a:rPr>
              <a:t>つの</a:t>
            </a:r>
            <a:r>
              <a:rPr lang="ja-JP" altLang="en-US" sz="1867" b="1" dirty="0">
                <a:solidFill>
                  <a:schemeClr val="tx1"/>
                </a:solidFill>
                <a:latin typeface="+mj-ea"/>
                <a:ea typeface="+mj-ea"/>
              </a:rPr>
              <a:t>ディレクトリを作成する</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の例を示します。左側は同じような処理を</a:t>
            </a:r>
            <a:r>
              <a:rPr lang="en-US" altLang="ja-JP" sz="1867" b="1" dirty="0">
                <a:solidFill>
                  <a:schemeClr val="tx1"/>
                </a:solidFill>
                <a:latin typeface="+mj-ea"/>
                <a:ea typeface="+mj-ea"/>
              </a:rPr>
              <a:t>3</a:t>
            </a:r>
            <a:r>
              <a:rPr lang="ja-JP" altLang="en-US" sz="1867" b="1" dirty="0">
                <a:solidFill>
                  <a:schemeClr val="tx1"/>
                </a:solidFill>
                <a:latin typeface="+mj-ea"/>
                <a:ea typeface="+mj-ea"/>
              </a:rPr>
              <a:t>回記述しています。これに対し、右側は</a:t>
            </a:r>
            <a:r>
              <a:rPr lang="en-US" altLang="ja-JP" sz="1867" b="1" dirty="0">
                <a:solidFill>
                  <a:schemeClr val="tx1"/>
                </a:solidFill>
                <a:latin typeface="+mj-ea"/>
                <a:ea typeface="+mj-ea"/>
              </a:rPr>
              <a:t>loop</a:t>
            </a:r>
            <a:r>
              <a:rPr lang="ja-JP" altLang="en-US" sz="1867" b="1" dirty="0">
                <a:solidFill>
                  <a:schemeClr val="tx1"/>
                </a:solidFill>
                <a:latin typeface="+mj-ea"/>
                <a:ea typeface="+mj-ea"/>
              </a:rPr>
              <a:t>を利用して</a:t>
            </a:r>
            <a:r>
              <a:rPr lang="en-US" altLang="ja-JP" sz="1867" b="1" dirty="0">
                <a:solidFill>
                  <a:schemeClr val="tx1"/>
                </a:solidFill>
                <a:latin typeface="+mj-ea"/>
                <a:ea typeface="+mj-ea"/>
              </a:rPr>
              <a:t>3</a:t>
            </a:r>
            <a:r>
              <a:rPr lang="ja-JP" altLang="en-US" sz="1867" b="1" dirty="0">
                <a:solidFill>
                  <a:schemeClr val="tx1"/>
                </a:solidFill>
                <a:latin typeface="+mj-ea"/>
                <a:ea typeface="+mj-ea"/>
              </a:rPr>
              <a:t>回繰り返しているため簡潔になり、保守性が高まります。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3328290" y="3791712"/>
            <a:ext cx="3550537" cy="261013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/dir1</a:t>
            </a:r>
          </a:p>
          <a:p>
            <a:r>
              <a:rPr lang="en-US" altLang="ja-JP" sz="1600" b="1" dirty="0">
                <a:latin typeface="Courier New" panose="02070309020205020404" pitchFamily="49" charset="0"/>
                <a:ea typeface="+mj-ea"/>
                <a:cs typeface="Courier New" panose="02070309020205020404" pitchFamily="49" charset="0"/>
              </a:rPr>
              <a:t>    state: directory</a:t>
            </a:r>
          </a:p>
          <a:p>
            <a:endParaRPr lang="en-US" altLang="ja-JP" sz="1067" b="1" dirty="0">
              <a:latin typeface="Courier New" panose="02070309020205020404" pitchFamily="49" charset="0"/>
              <a:ea typeface="+mj-ea"/>
              <a:cs typeface="Courier New" panose="02070309020205020404" pitchFamily="49" charset="0"/>
            </a:endParaRPr>
          </a:p>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/dir2</a:t>
            </a:r>
          </a:p>
          <a:p>
            <a:r>
              <a:rPr lang="en-US" altLang="ja-JP" sz="1600" b="1" dirty="0">
                <a:latin typeface="Courier New" panose="02070309020205020404" pitchFamily="49" charset="0"/>
                <a:ea typeface="+mj-ea"/>
                <a:cs typeface="Courier New" panose="02070309020205020404" pitchFamily="49" charset="0"/>
              </a:rPr>
              <a:t>    state: directory</a:t>
            </a:r>
          </a:p>
          <a:p>
            <a:endParaRPr lang="en-US" altLang="ja-JP" sz="1067" b="1" dirty="0">
              <a:latin typeface="Courier New" panose="02070309020205020404" pitchFamily="49" charset="0"/>
              <a:ea typeface="+mj-ea"/>
              <a:cs typeface="Courier New" panose="02070309020205020404" pitchFamily="49" charset="0"/>
            </a:endParaRPr>
          </a:p>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/dir3</a:t>
            </a:r>
          </a:p>
          <a:p>
            <a:r>
              <a:rPr lang="en-US" altLang="ja-JP" sz="1600" b="1" dirty="0">
                <a:latin typeface="Courier New" panose="02070309020205020404" pitchFamily="49" charset="0"/>
                <a:ea typeface="+mj-ea"/>
                <a:cs typeface="Courier New" panose="02070309020205020404" pitchFamily="49" charset="0"/>
              </a:rPr>
              <a:t>    state: directory</a:t>
            </a:r>
          </a:p>
        </p:txBody>
      </p:sp>
      <p:sp>
        <p:nvSpPr>
          <p:cNvPr id="44" name="正方形/長方形 43"/>
          <p:cNvSpPr/>
          <p:nvPr/>
        </p:nvSpPr>
        <p:spPr bwMode="auto">
          <a:xfrm>
            <a:off x="7866741" y="4434155"/>
            <a:ext cx="3825387" cy="132524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cs typeface="Courier New" panose="02070309020205020404" pitchFamily="49" charset="0"/>
              </a:rPr>
              <a:t>- file:</a:t>
            </a:r>
          </a:p>
          <a:p>
            <a:r>
              <a:rPr lang="en-US" altLang="ja-JP" sz="1600" b="1" dirty="0">
                <a:latin typeface="Courier New" panose="02070309020205020404" pitchFamily="49" charset="0"/>
                <a:cs typeface="Courier New" panose="02070309020205020404" pitchFamily="49" charset="0"/>
              </a:rPr>
              <a:t>    path: ”{{ item }}”</a:t>
            </a:r>
          </a:p>
          <a:p>
            <a:r>
              <a:rPr lang="en-US" altLang="ja-JP" sz="1600" b="1" dirty="0">
                <a:latin typeface="Courier New" panose="02070309020205020404" pitchFamily="49" charset="0"/>
                <a:cs typeface="Courier New" panose="02070309020205020404" pitchFamily="49" charset="0"/>
              </a:rPr>
              <a:t>    state: directory</a:t>
            </a:r>
          </a:p>
          <a:p>
            <a:r>
              <a:rPr lang="en-US" altLang="ja-JP" sz="1600" b="1" dirty="0">
                <a:latin typeface="Courier New" panose="02070309020205020404" pitchFamily="49" charset="0"/>
                <a:cs typeface="Courier New" panose="02070309020205020404" pitchFamily="49" charset="0"/>
              </a:rPr>
              <a:t>  loop: {{ </a:t>
            </a:r>
            <a:r>
              <a:rPr lang="en-US" altLang="ja-JP" sz="1600" b="1" dirty="0" err="1">
                <a:latin typeface="Courier New" panose="02070309020205020404" pitchFamily="49" charset="0"/>
                <a:cs typeface="Courier New" panose="02070309020205020404" pitchFamily="49" charset="0"/>
              </a:rPr>
              <a:t>VAR_dirs</a:t>
            </a:r>
            <a:r>
              <a:rPr lang="en-US" altLang="ja-JP" sz="1600" b="1" dirty="0">
                <a:latin typeface="Courier New" panose="02070309020205020404" pitchFamily="49" charset="0"/>
                <a:cs typeface="Courier New" panose="02070309020205020404" pitchFamily="49" charset="0"/>
              </a:rPr>
              <a:t> }}</a:t>
            </a:r>
          </a:p>
        </p:txBody>
      </p:sp>
      <p:sp>
        <p:nvSpPr>
          <p:cNvPr id="45" name="右矢印 44"/>
          <p:cNvSpPr/>
          <p:nvPr/>
        </p:nvSpPr>
        <p:spPr bwMode="auto">
          <a:xfrm>
            <a:off x="6960235" y="4829064"/>
            <a:ext cx="82509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繰り返し</a:t>
            </a:r>
          </a:p>
        </p:txBody>
      </p:sp>
      <p:sp>
        <p:nvSpPr>
          <p:cNvPr id="46" name="テキスト ボックス 45"/>
          <p:cNvSpPr txBox="1"/>
          <p:nvPr/>
        </p:nvSpPr>
        <p:spPr>
          <a:xfrm>
            <a:off x="7693514" y="4119108"/>
            <a:ext cx="3015441" cy="338554"/>
          </a:xfrm>
          <a:prstGeom prst="rect">
            <a:avLst/>
          </a:prstGeom>
          <a:noFill/>
        </p:spPr>
        <p:txBody>
          <a:bodyPr wrap="none" rtlCol="0">
            <a:spAutoFit/>
          </a:bodyPr>
          <a:lstStyle/>
          <a:p>
            <a:r>
              <a:rPr lang="ja-JP" altLang="en-US" sz="1600" b="1" dirty="0"/>
              <a:t>繰り返しを利用した</a:t>
            </a:r>
            <a:r>
              <a:rPr lang="en-US" altLang="ja-JP" sz="1600" b="1" dirty="0" err="1"/>
              <a:t>Palybook</a:t>
            </a:r>
            <a:endParaRPr lang="ja-JP" altLang="en-US" sz="1600" b="1" dirty="0"/>
          </a:p>
        </p:txBody>
      </p:sp>
      <p:sp>
        <p:nvSpPr>
          <p:cNvPr id="57" name="テキスト ボックス 56"/>
          <p:cNvSpPr txBox="1"/>
          <p:nvPr/>
        </p:nvSpPr>
        <p:spPr>
          <a:xfrm>
            <a:off x="3139332" y="3514698"/>
            <a:ext cx="3630994" cy="338554"/>
          </a:xfrm>
          <a:prstGeom prst="rect">
            <a:avLst/>
          </a:prstGeom>
          <a:noFill/>
        </p:spPr>
        <p:txBody>
          <a:bodyPr wrap="none" rtlCol="0">
            <a:spAutoFit/>
          </a:bodyPr>
          <a:lstStyle/>
          <a:p>
            <a:r>
              <a:rPr lang="ja-JP" altLang="en-US" sz="1600" b="1" dirty="0"/>
              <a:t>繰り返しを利用していない</a:t>
            </a:r>
            <a:r>
              <a:rPr lang="en-US" altLang="ja-JP" sz="1600" b="1" dirty="0" err="1"/>
              <a:t>Palybook</a:t>
            </a:r>
            <a:endParaRPr lang="ja-JP" altLang="en-US" sz="1600" b="1" dirty="0"/>
          </a:p>
        </p:txBody>
      </p:sp>
      <p:sp>
        <p:nvSpPr>
          <p:cNvPr id="20" name="正方形/長方形 1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③ </a:t>
            </a:r>
            <a:r>
              <a:rPr lang="ja-JP" altLang="en-US" sz="2400" b="1" dirty="0">
                <a:latin typeface="+mj-ea"/>
              </a:rPr>
              <a:t>同じような処理は「繰り返し」で簡潔に</a:t>
            </a:r>
            <a:endParaRPr lang="en-US" altLang="ja-JP" sz="2400" b="1" dirty="0">
              <a:latin typeface="+mj-ea"/>
            </a:endParaRPr>
          </a:p>
        </p:txBody>
      </p:sp>
      <p:sp>
        <p:nvSpPr>
          <p:cNvPr id="23" name="角丸四角形 2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38900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複数台のサーバに対して設定ファイルを配布する状況では、設定ファイルの内容はほぼ同じで、一部の設定値だけ異なるということがよくあります。このような場合は「ひな形」を活用して設定ファイルを生成すると効率がよいで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では、拡張子が</a:t>
            </a:r>
            <a:r>
              <a:rPr lang="en-US" altLang="ja-JP" sz="1867" b="1" dirty="0">
                <a:solidFill>
                  <a:schemeClr val="tx1"/>
                </a:solidFill>
                <a:latin typeface="+mj-ea"/>
                <a:ea typeface="+mj-ea"/>
              </a:rPr>
              <a:t>.j2</a:t>
            </a:r>
            <a:r>
              <a:rPr lang="ja-JP" altLang="en-US" sz="1867" b="1" dirty="0">
                <a:solidFill>
                  <a:schemeClr val="tx1"/>
                </a:solidFill>
                <a:latin typeface="+mj-ea"/>
                <a:ea typeface="+mj-ea"/>
              </a:rPr>
              <a:t>であるファイルがひな形になります。</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と同様に、ひな形でも変数が利用できます。以下は</a:t>
            </a:r>
            <a:r>
              <a:rPr lang="en-US" altLang="ja-JP" sz="1867" b="1" dirty="0">
                <a:solidFill>
                  <a:schemeClr val="tx1"/>
                </a:solidFill>
                <a:latin typeface="+mj-ea"/>
                <a:ea typeface="+mj-ea"/>
              </a:rPr>
              <a:t>Apache</a:t>
            </a:r>
            <a:r>
              <a:rPr lang="ja-JP" altLang="en-US" sz="1867" b="1" dirty="0">
                <a:solidFill>
                  <a:schemeClr val="tx1"/>
                </a:solidFill>
                <a:latin typeface="+mj-ea"/>
                <a:ea typeface="+mj-ea"/>
              </a:rPr>
              <a:t>の設定ファイルの生成例ですが、青い部分が変数で、赤い部分が生成後に置換された値です。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3171941" y="4446253"/>
            <a:ext cx="4265179"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VAR_hostname</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VAR_docroot</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0" name="正方形/長方形 19"/>
          <p:cNvSpPr/>
          <p:nvPr/>
        </p:nvSpPr>
        <p:spPr bwMode="auto">
          <a:xfrm>
            <a:off x="8373415" y="3678337"/>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www.test.com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/contents</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3" name="右矢印 22"/>
          <p:cNvSpPr/>
          <p:nvPr/>
        </p:nvSpPr>
        <p:spPr bwMode="auto">
          <a:xfrm rot="19800000">
            <a:off x="7561779" y="4280217"/>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生成</a:t>
            </a:r>
          </a:p>
        </p:txBody>
      </p:sp>
      <p:sp>
        <p:nvSpPr>
          <p:cNvPr id="24" name="正方形/長方形 23"/>
          <p:cNvSpPr/>
          <p:nvPr/>
        </p:nvSpPr>
        <p:spPr bwMode="auto">
          <a:xfrm>
            <a:off x="8373414" y="5150600"/>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www.dev.com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/public</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5" name="テキスト ボックス 24"/>
          <p:cNvSpPr txBox="1"/>
          <p:nvPr/>
        </p:nvSpPr>
        <p:spPr>
          <a:xfrm>
            <a:off x="3027162" y="4094810"/>
            <a:ext cx="2467855" cy="338554"/>
          </a:xfrm>
          <a:prstGeom prst="rect">
            <a:avLst/>
          </a:prstGeom>
          <a:noFill/>
        </p:spPr>
        <p:txBody>
          <a:bodyPr wrap="none" rtlCol="0">
            <a:spAutoFit/>
          </a:bodyPr>
          <a:lstStyle/>
          <a:p>
            <a:r>
              <a:rPr lang="en-US" altLang="ja-JP" sz="1600" b="1" dirty="0"/>
              <a:t>httpd.conf.j2</a:t>
            </a:r>
            <a:r>
              <a:rPr lang="ja-JP" altLang="en-US" sz="1600" b="1" dirty="0"/>
              <a:t> </a:t>
            </a:r>
            <a:r>
              <a:rPr lang="en-US" altLang="ja-JP" sz="1600" b="1" dirty="0"/>
              <a:t>(</a:t>
            </a:r>
            <a:r>
              <a:rPr lang="ja-JP" altLang="en-US" sz="1600" b="1" dirty="0"/>
              <a:t>ひな形</a:t>
            </a:r>
            <a:r>
              <a:rPr lang="en-US" altLang="ja-JP" sz="1600" b="1" dirty="0"/>
              <a:t>)</a:t>
            </a:r>
            <a:endParaRPr lang="ja-JP" altLang="en-US" sz="1600" b="1" dirty="0"/>
          </a:p>
        </p:txBody>
      </p:sp>
      <p:sp>
        <p:nvSpPr>
          <p:cNvPr id="26" name="右矢印 25"/>
          <p:cNvSpPr/>
          <p:nvPr/>
        </p:nvSpPr>
        <p:spPr bwMode="auto">
          <a:xfrm rot="1800000">
            <a:off x="7561776" y="5181255"/>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生成</a:t>
            </a: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④ </a:t>
            </a:r>
            <a:r>
              <a:rPr lang="ja-JP" altLang="en-US" sz="2400" b="1" dirty="0">
                <a:latin typeface="+mj-ea"/>
              </a:rPr>
              <a:t>定型の設定ファイルは「ひな形」で生成する</a:t>
            </a:r>
            <a:endParaRPr lang="en-US" altLang="ja-JP" sz="2400" b="1" dirty="0">
              <a:latin typeface="+mj-ea"/>
            </a:endParaRP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932533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本書の目的</a:t>
            </a:r>
            <a:endParaRPr kumimoji="1" lang="ja-JP" altLang="en-US" dirty="0"/>
          </a:p>
        </p:txBody>
      </p:sp>
      <p:sp>
        <p:nvSpPr>
          <p:cNvPr id="3" name="コンテンツ プレースホルダー 2"/>
          <p:cNvSpPr>
            <a:spLocks noGrp="1"/>
          </p:cNvSpPr>
          <p:nvPr>
            <p:ph sz="quarter" idx="10"/>
          </p:nvPr>
        </p:nvSpPr>
        <p:spPr/>
        <p:txBody>
          <a:bodyPr>
            <a:noAutofit/>
          </a:bodyPr>
          <a:lstStyle/>
          <a:p>
            <a:pPr marL="0" indent="0">
              <a:buNone/>
            </a:pPr>
            <a:r>
              <a:rPr kumimoji="1" lang="ja-JP" altLang="en-US" sz="2400" dirty="0" smtClean="0"/>
              <a:t>現場の</a:t>
            </a:r>
            <a:r>
              <a:rPr kumimoji="1" lang="en-US" altLang="ja-JP" sz="2400" dirty="0" smtClean="0"/>
              <a:t>IT</a:t>
            </a:r>
            <a:r>
              <a:rPr kumimoji="1" lang="ja-JP" altLang="en-US" sz="2400" dirty="0" smtClean="0"/>
              <a:t>エンジニアは、非効率な</a:t>
            </a:r>
            <a:r>
              <a:rPr lang="ja-JP" altLang="en-US" sz="2400" dirty="0" smtClean="0"/>
              <a:t>システム構築・運用に苦しんでいます。このような状況を改善するためには効率化が必要ですが、どのように取り掛かればよいか、迷われている方も多いと思います。</a:t>
            </a:r>
            <a:endParaRPr lang="en-US" altLang="ja-JP" sz="2400" dirty="0" smtClean="0"/>
          </a:p>
          <a:p>
            <a:pPr marL="0" indent="0">
              <a:buNone/>
            </a:pPr>
            <a:endParaRPr lang="en-US" altLang="ja-JP" sz="1400" dirty="0"/>
          </a:p>
          <a:p>
            <a:pPr marL="0" indent="0">
              <a:buNone/>
            </a:pPr>
            <a:r>
              <a:rPr lang="ja-JP" altLang="en-US" sz="2400" dirty="0" smtClean="0"/>
              <a:t>本書では、</a:t>
            </a:r>
            <a:r>
              <a:rPr lang="ja-JP" altLang="en-US" sz="2400" dirty="0"/>
              <a:t>オンプレミス</a:t>
            </a:r>
            <a:r>
              <a:rPr lang="ja-JP" altLang="en-US" sz="2400" dirty="0" smtClean="0"/>
              <a:t>の環境で、どのような障壁を取り払って、自動化</a:t>
            </a:r>
            <a:r>
              <a:rPr lang="en-US" altLang="ja-JP" sz="2400" dirty="0" smtClean="0"/>
              <a:t>/</a:t>
            </a:r>
            <a:r>
              <a:rPr lang="ja-JP" altLang="en-US" sz="2400" dirty="0" smtClean="0"/>
              <a:t>効率化の準備を進めていくのかを、以下の</a:t>
            </a:r>
            <a:r>
              <a:rPr lang="en-US" altLang="ja-JP" sz="2400" dirty="0" smtClean="0"/>
              <a:t>3</a:t>
            </a:r>
            <a:r>
              <a:rPr lang="ja-JP" altLang="en-US" sz="2400" dirty="0" err="1" smtClean="0"/>
              <a:t>つの</a:t>
            </a:r>
            <a:r>
              <a:rPr lang="ja-JP" altLang="en-US" sz="2400" dirty="0" smtClean="0"/>
              <a:t>ステップで分かりやすく解説します。</a:t>
            </a:r>
            <a:endParaRPr lang="en-US" altLang="ja-JP" sz="2400" dirty="0" smtClean="0"/>
          </a:p>
          <a:p>
            <a:pPr marL="0" indent="0">
              <a:buNone/>
            </a:pPr>
            <a:endParaRPr lang="en-US" altLang="ja-JP" sz="1100" dirty="0"/>
          </a:p>
          <a:p>
            <a:pPr marL="0" indent="0">
              <a:buNone/>
            </a:pPr>
            <a:r>
              <a:rPr lang="ja-JP" altLang="en-US" sz="2400" dirty="0" smtClean="0"/>
              <a:t>　</a:t>
            </a:r>
            <a:r>
              <a:rPr lang="en-US" altLang="ja-JP" sz="2400" dirty="0" smtClean="0"/>
              <a:t>Step </a:t>
            </a:r>
            <a:r>
              <a:rPr lang="en-US" altLang="ja-JP" sz="2400" dirty="0"/>
              <a:t>1</a:t>
            </a:r>
            <a:r>
              <a:rPr lang="ja-JP" altLang="en-US" sz="2400" dirty="0"/>
              <a:t>：設計情報の一元管理</a:t>
            </a:r>
          </a:p>
          <a:p>
            <a:pPr marL="0" indent="0">
              <a:buNone/>
            </a:pPr>
            <a:r>
              <a:rPr lang="ja-JP" altLang="en-US" sz="2400" dirty="0" smtClean="0"/>
              <a:t>　</a:t>
            </a:r>
            <a:r>
              <a:rPr lang="en-US" altLang="ja-JP" sz="2400" dirty="0" smtClean="0"/>
              <a:t>Step </a:t>
            </a:r>
            <a:r>
              <a:rPr lang="en-US" altLang="ja-JP" sz="2400" dirty="0"/>
              <a:t>2</a:t>
            </a:r>
            <a:r>
              <a:rPr lang="ja-JP" altLang="en-US" sz="2400" dirty="0"/>
              <a:t>：自動実行の実現</a:t>
            </a:r>
          </a:p>
          <a:p>
            <a:pPr marL="0" indent="0">
              <a:buNone/>
            </a:pPr>
            <a:r>
              <a:rPr lang="ja-JP" altLang="en-US" sz="2400" dirty="0" smtClean="0"/>
              <a:t>　</a:t>
            </a:r>
            <a:r>
              <a:rPr lang="en-US" altLang="ja-JP" sz="2400" dirty="0" smtClean="0"/>
              <a:t>Step </a:t>
            </a:r>
            <a:r>
              <a:rPr lang="en-US" altLang="ja-JP" sz="2400" dirty="0"/>
              <a:t>3</a:t>
            </a:r>
            <a:r>
              <a:rPr lang="ja-JP" altLang="en-US" sz="2400" dirty="0"/>
              <a:t>：設計情報と自動実行の相互連携</a:t>
            </a:r>
          </a:p>
          <a:p>
            <a:pPr marL="0" indent="0">
              <a:buNone/>
            </a:pPr>
            <a:endParaRPr lang="en-US" altLang="ja-JP" sz="1100" dirty="0"/>
          </a:p>
          <a:p>
            <a:pPr marL="0" indent="0">
              <a:buNone/>
            </a:pPr>
            <a:r>
              <a:rPr kumimoji="1" lang="ja-JP" altLang="en-US" sz="2400" dirty="0" smtClean="0"/>
              <a:t>また、自動化</a:t>
            </a:r>
            <a:r>
              <a:rPr kumimoji="1" lang="en-US" altLang="ja-JP" sz="2400" dirty="0" smtClean="0"/>
              <a:t>/</a:t>
            </a:r>
            <a:r>
              <a:rPr kumimoji="1" lang="ja-JP" altLang="en-US" sz="2400" dirty="0" smtClean="0"/>
              <a:t>効率化の見積もりを行えるようにするために、自動化後のプロセスと成果物の変化をフェーズごとに整理しています。</a:t>
            </a:r>
            <a:endParaRPr kumimoji="1" lang="en-US" altLang="ja-JP" sz="2400" dirty="0"/>
          </a:p>
        </p:txBody>
      </p:sp>
    </p:spTree>
    <p:extLst>
      <p:ext uri="{BB962C8B-B14F-4D97-AF65-F5344CB8AC3E}">
        <p14:creationId xmlns:p14="http://schemas.microsoft.com/office/powerpoint/2010/main" val="18383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u="sng" dirty="0" err="1" smtClean="0">
                <a:latin typeface="+mj-ea"/>
              </a:rPr>
              <a:t>Ansible</a:t>
            </a:r>
            <a:r>
              <a:rPr lang="ja-JP" altLang="en-US" sz="2133" b="1" u="sng" dirty="0">
                <a:latin typeface="+mj-ea"/>
              </a:rPr>
              <a:t>の資材</a:t>
            </a:r>
            <a:r>
              <a:rPr lang="en-US" altLang="ja-JP" sz="2133" b="1" u="sng" dirty="0">
                <a:latin typeface="+mj-ea"/>
              </a:rPr>
              <a:t>(Playbook</a:t>
            </a:r>
            <a:r>
              <a:rPr lang="ja-JP" altLang="en-US" sz="2133" b="1" u="sng" dirty="0">
                <a:latin typeface="+mj-ea"/>
              </a:rPr>
              <a:t>等</a:t>
            </a:r>
            <a:r>
              <a:rPr lang="en-US" altLang="ja-JP" sz="2133" b="1" u="sng" dirty="0" smtClean="0">
                <a:latin typeface="+mj-ea"/>
              </a:rPr>
              <a:t>)</a:t>
            </a:r>
            <a:r>
              <a:rPr lang="ja-JP" altLang="en-US" sz="2133" b="1" u="sng" dirty="0" smtClean="0">
                <a:latin typeface="+mj-ea"/>
              </a:rPr>
              <a:t>の管理方法について、実際に</a:t>
            </a:r>
            <a:r>
              <a:rPr lang="ja-JP" altLang="en-US" sz="2133" b="1" u="sng" dirty="0" smtClean="0">
                <a:latin typeface="+mj-ea"/>
              </a:rPr>
              <a:t>起きた問題とその解決方法を</a:t>
            </a:r>
            <a:r>
              <a:rPr lang="ja-JP" altLang="en-US" sz="2133" b="1" u="sng" dirty="0" smtClean="0">
                <a:latin typeface="+mj-ea"/>
              </a:rPr>
              <a:t>記載します</a:t>
            </a:r>
            <a:r>
              <a:rPr lang="ja-JP" altLang="en-US" sz="2133" b="1" dirty="0" smtClean="0">
                <a:latin typeface="+mj-ea"/>
              </a:rPr>
              <a:t>。</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Appendix</a:t>
            </a:r>
            <a:r>
              <a:rPr lang="ja-JP" altLang="en-US" sz="2400" b="1" dirty="0" smtClean="0">
                <a:latin typeface="+mj-ea"/>
                <a:ea typeface="+mj-ea"/>
              </a:rPr>
              <a:t>：</a:t>
            </a:r>
            <a:r>
              <a:rPr lang="en-US" altLang="ja-JP" sz="2400" b="1" dirty="0" smtClean="0">
                <a:latin typeface="+mj-ea"/>
                <a:ea typeface="+mj-ea"/>
              </a:rPr>
              <a:t>playbook</a:t>
            </a:r>
            <a:r>
              <a:rPr lang="ja-JP" altLang="en-US" sz="2400" b="1" dirty="0" smtClean="0">
                <a:latin typeface="+mj-ea"/>
                <a:ea typeface="+mj-ea"/>
              </a:rPr>
              <a:t>の管理</a:t>
            </a:r>
            <a:r>
              <a:rPr lang="ja-JP" altLang="en-US" sz="2400" b="1" dirty="0">
                <a:latin typeface="+mj-ea"/>
                <a:ea typeface="+mj-ea"/>
              </a:rPr>
              <a:t>方法</a:t>
            </a:r>
          </a:p>
        </p:txBody>
      </p:sp>
      <p:sp>
        <p:nvSpPr>
          <p:cNvPr id="113" name="テキスト ボックス 112"/>
          <p:cNvSpPr txBox="1"/>
          <p:nvPr/>
        </p:nvSpPr>
        <p:spPr>
          <a:xfrm>
            <a:off x="3026835" y="2654767"/>
            <a:ext cx="8923865" cy="1077026"/>
          </a:xfrm>
          <a:prstGeom prst="rect">
            <a:avLst/>
          </a:prstGeom>
          <a:solidFill>
            <a:srgbClr val="FFFFCC"/>
          </a:solidFill>
        </p:spPr>
        <p:txBody>
          <a:bodyPr wrap="square" rtlCol="0">
            <a:spAutoFit/>
          </a:bodyPr>
          <a:lstStyle/>
          <a:p>
            <a:r>
              <a:rPr lang="ja-JP" altLang="en-US" sz="2133" b="1" dirty="0" smtClean="0">
                <a:latin typeface="+mj-ea"/>
                <a:ea typeface="+mj-ea"/>
              </a:rPr>
              <a:t>         ① 複数のディレクトリにまたがり同じ</a:t>
            </a:r>
            <a:r>
              <a:rPr lang="en-US" altLang="ja-JP" sz="2133" b="1" dirty="0" smtClean="0">
                <a:latin typeface="+mj-ea"/>
                <a:ea typeface="+mj-ea"/>
              </a:rPr>
              <a:t>playbook</a:t>
            </a:r>
            <a:r>
              <a:rPr lang="ja-JP" altLang="en-US" sz="2133" b="1" dirty="0" smtClean="0">
                <a:latin typeface="+mj-ea"/>
                <a:ea typeface="+mj-ea"/>
              </a:rPr>
              <a:t>が存在する</a:t>
            </a:r>
            <a:endParaRPr lang="en-US" altLang="ja-JP" sz="2133" b="1" dirty="0" smtClean="0">
              <a:latin typeface="+mj-ea"/>
              <a:ea typeface="+mj-ea"/>
            </a:endParaRPr>
          </a:p>
          <a:p>
            <a:r>
              <a:rPr lang="ja-JP" altLang="en-US" sz="2133" b="1" dirty="0" smtClean="0">
                <a:latin typeface="+mj-ea"/>
                <a:ea typeface="+mj-ea"/>
              </a:rPr>
              <a:t>　　   ② 同じ名前なのに処理内容が違う</a:t>
            </a:r>
            <a:r>
              <a:rPr lang="en-US" altLang="ja-JP" sz="2133" b="1" dirty="0" smtClean="0">
                <a:latin typeface="+mj-ea"/>
                <a:ea typeface="+mj-ea"/>
              </a:rPr>
              <a:t>playbook</a:t>
            </a:r>
            <a:r>
              <a:rPr lang="ja-JP" altLang="en-US" sz="2133" b="1" dirty="0" smtClean="0">
                <a:latin typeface="+mj-ea"/>
                <a:ea typeface="+mj-ea"/>
              </a:rPr>
              <a:t>が存在する</a:t>
            </a:r>
            <a:endParaRPr lang="en-US" altLang="ja-JP" sz="2133" b="1" dirty="0" smtClean="0">
              <a:latin typeface="+mj-ea"/>
              <a:ea typeface="+mj-ea"/>
            </a:endParaRPr>
          </a:p>
          <a:p>
            <a:r>
              <a:rPr lang="ja-JP" altLang="en-US" sz="2133" b="1" dirty="0">
                <a:latin typeface="+mj-ea"/>
              </a:rPr>
              <a:t>　　　</a:t>
            </a:r>
            <a:r>
              <a:rPr lang="ja-JP" altLang="en-US" sz="2133" b="1" dirty="0" smtClean="0">
                <a:latin typeface="+mj-ea"/>
                <a:ea typeface="+mj-ea"/>
              </a:rPr>
              <a:t>③ バージョン管理ツールと</a:t>
            </a:r>
            <a:r>
              <a:rPr lang="en-US" altLang="ja-JP" sz="2133" b="1" dirty="0" smtClean="0">
                <a:latin typeface="+mj-ea"/>
                <a:ea typeface="+mj-ea"/>
              </a:rPr>
              <a:t>ITA</a:t>
            </a:r>
            <a:r>
              <a:rPr lang="ja-JP" altLang="en-US" sz="2133" b="1" dirty="0" smtClean="0">
                <a:latin typeface="+mj-ea"/>
                <a:ea typeface="+mj-ea"/>
              </a:rPr>
              <a:t>で</a:t>
            </a:r>
            <a:r>
              <a:rPr lang="en-US" altLang="ja-JP" sz="2133" b="1" dirty="0" smtClean="0">
                <a:latin typeface="+mj-ea"/>
                <a:ea typeface="+mj-ea"/>
              </a:rPr>
              <a:t>playbook</a:t>
            </a:r>
            <a:r>
              <a:rPr lang="ja-JP" altLang="en-US" sz="2133" b="1" dirty="0" smtClean="0">
                <a:latin typeface="+mj-ea"/>
                <a:ea typeface="+mj-ea"/>
              </a:rPr>
              <a:t>の内容に差異</a:t>
            </a:r>
            <a:endParaRPr lang="en-US" altLang="ja-JP" sz="2133" b="1" dirty="0" smtClean="0">
              <a:latin typeface="+mj-ea"/>
              <a:ea typeface="+mj-ea"/>
            </a:endParaRPr>
          </a:p>
        </p:txBody>
      </p:sp>
      <p:sp>
        <p:nvSpPr>
          <p:cNvPr id="115" name="正方形/長方形 114"/>
          <p:cNvSpPr/>
          <p:nvPr/>
        </p:nvSpPr>
        <p:spPr bwMode="auto">
          <a:xfrm>
            <a:off x="3033004" y="4283929"/>
            <a:ext cx="8917696" cy="137738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0" b="1" dirty="0">
                <a:latin typeface="+mj-ea"/>
                <a:ea typeface="+mj-ea"/>
              </a:rPr>
              <a:t>　　　</a:t>
            </a:r>
            <a:r>
              <a:rPr lang="ja-JP" altLang="en-US" sz="2130" b="1" dirty="0" smtClean="0">
                <a:latin typeface="+mj-ea"/>
                <a:ea typeface="+mj-ea"/>
              </a:rPr>
              <a:t>① </a:t>
            </a:r>
            <a:r>
              <a:rPr lang="ja-JP" altLang="en-US" sz="2130" b="1" dirty="0" smtClean="0">
                <a:solidFill>
                  <a:schemeClr val="tx1"/>
                </a:solidFill>
                <a:latin typeface="+mj-ea"/>
              </a:rPr>
              <a:t>共通</a:t>
            </a:r>
            <a:r>
              <a:rPr lang="ja-JP" altLang="en-US" sz="2130" b="1" dirty="0">
                <a:solidFill>
                  <a:schemeClr val="tx1"/>
                </a:solidFill>
                <a:latin typeface="+mj-ea"/>
              </a:rPr>
              <a:t>処理をまとめたディレクトリを作成する</a:t>
            </a:r>
            <a:endParaRPr lang="en-US" altLang="ja-JP" sz="2130" b="1" dirty="0" smtClean="0">
              <a:latin typeface="+mj-ea"/>
            </a:endParaRPr>
          </a:p>
          <a:p>
            <a:r>
              <a:rPr lang="ja-JP" altLang="en-US" sz="2130" b="1" dirty="0">
                <a:latin typeface="+mj-ea"/>
              </a:rPr>
              <a:t>　　　</a:t>
            </a:r>
            <a:r>
              <a:rPr lang="ja-JP" altLang="en-US" sz="2130" b="1" dirty="0" smtClean="0">
                <a:latin typeface="+mj-ea"/>
              </a:rPr>
              <a:t>② </a:t>
            </a:r>
            <a:r>
              <a:rPr lang="ja-JP" altLang="en-US" sz="2130" b="1" dirty="0" smtClean="0">
                <a:solidFill>
                  <a:schemeClr val="tx1"/>
                </a:solidFill>
              </a:rPr>
              <a:t>事前</a:t>
            </a:r>
            <a:r>
              <a:rPr lang="ja-JP" altLang="en-US" sz="2130" b="1" dirty="0">
                <a:solidFill>
                  <a:schemeClr val="tx1"/>
                </a:solidFill>
              </a:rPr>
              <a:t>に命名規則を決め、同名のファイルを非許容とする</a:t>
            </a:r>
            <a:endParaRPr lang="en-US" altLang="ja-JP" sz="2130" b="1" dirty="0">
              <a:latin typeface="+mj-ea"/>
            </a:endParaRPr>
          </a:p>
          <a:p>
            <a:r>
              <a:rPr lang="ja-JP" altLang="en-US" sz="2130" b="1" dirty="0">
                <a:latin typeface="+mj-ea"/>
              </a:rPr>
              <a:t>　　　③ </a:t>
            </a:r>
            <a:r>
              <a:rPr lang="ja-JP" altLang="en-US" sz="2130" b="1" dirty="0" smtClean="0">
                <a:latin typeface="+mj-ea"/>
              </a:rPr>
              <a:t>バージョン管理ツールと</a:t>
            </a:r>
            <a:r>
              <a:rPr lang="en-US" altLang="ja-JP" sz="2130" b="1" dirty="0" smtClean="0">
                <a:latin typeface="+mj-ea"/>
              </a:rPr>
              <a:t>CICD</a:t>
            </a:r>
            <a:r>
              <a:rPr lang="ja-JP" altLang="en-US" sz="2130" b="1" dirty="0" smtClean="0">
                <a:latin typeface="+mj-ea"/>
              </a:rPr>
              <a:t>ツールを利用して管理する</a:t>
            </a:r>
            <a:endParaRPr lang="en-US" altLang="ja-JP" sz="2130" b="1" dirty="0">
              <a:latin typeface="+mj-ea"/>
            </a:endParaRPr>
          </a:p>
        </p:txBody>
      </p:sp>
      <p:sp>
        <p:nvSpPr>
          <p:cNvPr id="116" name="角丸四角形 115"/>
          <p:cNvSpPr/>
          <p:nvPr/>
        </p:nvSpPr>
        <p:spPr bwMode="auto">
          <a:xfrm rot="20999056">
            <a:off x="2674816" y="4024452"/>
            <a:ext cx="1584493"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ea typeface="+mj-ea"/>
              </a:rPr>
              <a:t>SOLUTION</a:t>
            </a:r>
            <a:endParaRPr lang="ja-JP" altLang="en-US" sz="2133" b="1" dirty="0">
              <a:solidFill>
                <a:schemeClr val="bg1"/>
              </a:solidFill>
              <a:latin typeface="+mj-ea"/>
              <a:ea typeface="+mj-ea"/>
            </a:endParaRPr>
          </a:p>
        </p:txBody>
      </p:sp>
      <p:sp>
        <p:nvSpPr>
          <p:cNvPr id="120" name="下矢印 119"/>
          <p:cNvSpPr/>
          <p:nvPr/>
        </p:nvSpPr>
        <p:spPr bwMode="auto">
          <a:xfrm>
            <a:off x="10870994" y="5725191"/>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44" name="角丸四角形 143"/>
          <p:cNvSpPr/>
          <p:nvPr/>
        </p:nvSpPr>
        <p:spPr bwMode="auto">
          <a:xfrm rot="20999056">
            <a:off x="2634773" y="2245791"/>
            <a:ext cx="1457221"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ea typeface="+mj-ea"/>
              </a:rPr>
              <a:t>PROBLEM</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1612572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p:cNvSpPr/>
          <p:nvPr/>
        </p:nvSpPr>
        <p:spPr bwMode="auto">
          <a:xfrm>
            <a:off x="3013449" y="4178632"/>
            <a:ext cx="8937252" cy="229488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ja-JP" altLang="en-US" sz="1600" b="1" dirty="0" smtClean="0">
                <a:solidFill>
                  <a:schemeClr val="tx1"/>
                </a:solidFill>
                <a:latin typeface="+mj-ea"/>
              </a:rPr>
              <a:t>上記のような状況を防ぐため、一つ</a:t>
            </a:r>
            <a:r>
              <a:rPr lang="ja-JP" altLang="en-US" sz="1600" b="1" dirty="0">
                <a:solidFill>
                  <a:schemeClr val="tx1"/>
                </a:solidFill>
                <a:latin typeface="+mj-ea"/>
              </a:rPr>
              <a:t>の</a:t>
            </a:r>
            <a:r>
              <a:rPr lang="en-US" altLang="ja-JP" sz="1600" b="1" dirty="0">
                <a:solidFill>
                  <a:schemeClr val="tx1"/>
                </a:solidFill>
                <a:latin typeface="+mj-ea"/>
              </a:rPr>
              <a:t>playbook</a:t>
            </a:r>
            <a:r>
              <a:rPr lang="ja-JP" altLang="en-US" sz="1600" b="1" dirty="0">
                <a:solidFill>
                  <a:schemeClr val="tx1"/>
                </a:solidFill>
                <a:latin typeface="+mj-ea"/>
              </a:rPr>
              <a:t>を複数の</a:t>
            </a:r>
            <a:r>
              <a:rPr lang="en-US" altLang="ja-JP" sz="1600" b="1" dirty="0">
                <a:solidFill>
                  <a:schemeClr val="tx1"/>
                </a:solidFill>
                <a:latin typeface="+mj-ea"/>
              </a:rPr>
              <a:t>Movement</a:t>
            </a:r>
            <a:r>
              <a:rPr lang="ja-JP" altLang="en-US" sz="1600" b="1" dirty="0">
                <a:solidFill>
                  <a:schemeClr val="tx1"/>
                </a:solidFill>
                <a:latin typeface="+mj-ea"/>
              </a:rPr>
              <a:t>で利用する場合は「○○共通処理」など、共通処理をまとめたディレクトリを作成することをお勧めします。</a:t>
            </a:r>
            <a:endParaRPr lang="en-US" altLang="ja-JP" sz="1000" b="1" dirty="0">
              <a:solidFill>
                <a:schemeClr val="tx1"/>
              </a:solidFill>
              <a:latin typeface="+mj-ea"/>
            </a:endParaRPr>
          </a:p>
          <a:p>
            <a:endParaRPr lang="en-US" altLang="ja-JP" sz="1600"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3"/>
            <a:ext cx="8937252" cy="229488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smtClean="0">
                <a:solidFill>
                  <a:schemeClr val="tx1"/>
                </a:solidFill>
                <a:latin typeface="+mj-ea"/>
                <a:ea typeface="+mj-ea"/>
              </a:rPr>
              <a:t>Ansible</a:t>
            </a:r>
            <a:r>
              <a:rPr lang="ja-JP" altLang="en-US" sz="1600" b="1" dirty="0" smtClean="0">
                <a:solidFill>
                  <a:schemeClr val="tx1"/>
                </a:solidFill>
                <a:latin typeface="+mj-ea"/>
                <a:ea typeface="+mj-ea"/>
              </a:rPr>
              <a:t> </a:t>
            </a:r>
            <a:r>
              <a:rPr lang="en-US" altLang="ja-JP" sz="1600" b="1" dirty="0" smtClean="0">
                <a:solidFill>
                  <a:schemeClr val="tx1"/>
                </a:solidFill>
                <a:latin typeface="+mj-ea"/>
                <a:ea typeface="+mj-ea"/>
              </a:rPr>
              <a:t>Legacy</a:t>
            </a:r>
            <a:r>
              <a:rPr lang="ja-JP" altLang="en-US" sz="1600" b="1" dirty="0" smtClean="0">
                <a:solidFill>
                  <a:schemeClr val="tx1"/>
                </a:solidFill>
                <a:latin typeface="+mj-ea"/>
                <a:ea typeface="+mj-ea"/>
              </a:rPr>
              <a:t>にて、一つの</a:t>
            </a:r>
            <a:r>
              <a:rPr lang="en-US" altLang="ja-JP" sz="1600" b="1" dirty="0" smtClean="0">
                <a:solidFill>
                  <a:schemeClr val="tx1"/>
                </a:solidFill>
                <a:latin typeface="+mj-ea"/>
                <a:ea typeface="+mj-ea"/>
              </a:rPr>
              <a:t>playbook</a:t>
            </a:r>
            <a:r>
              <a:rPr lang="ja-JP" altLang="en-US" sz="1600" b="1" dirty="0" smtClean="0">
                <a:solidFill>
                  <a:schemeClr val="tx1"/>
                </a:solidFill>
                <a:latin typeface="+mj-ea"/>
                <a:ea typeface="+mj-ea"/>
              </a:rPr>
              <a:t>を複数の</a:t>
            </a:r>
            <a:r>
              <a:rPr lang="en-US" altLang="ja-JP" sz="1600" b="1" dirty="0" smtClean="0">
                <a:solidFill>
                  <a:schemeClr val="tx1"/>
                </a:solidFill>
                <a:latin typeface="+mj-ea"/>
                <a:ea typeface="+mj-ea"/>
              </a:rPr>
              <a:t>Movement</a:t>
            </a:r>
            <a:r>
              <a:rPr lang="ja-JP" altLang="en-US" sz="1600" b="1" dirty="0" smtClean="0">
                <a:solidFill>
                  <a:schemeClr val="tx1"/>
                </a:solidFill>
                <a:latin typeface="+mj-ea"/>
                <a:ea typeface="+mj-ea"/>
              </a:rPr>
              <a:t>で利用していたが、共有ディレクトリで管理しようとした際に、</a:t>
            </a:r>
            <a:r>
              <a:rPr lang="en-US" altLang="ja-JP" sz="1600" b="1" dirty="0" smtClean="0">
                <a:solidFill>
                  <a:schemeClr val="tx1"/>
                </a:solidFill>
                <a:latin typeface="+mj-ea"/>
                <a:ea typeface="+mj-ea"/>
              </a:rPr>
              <a:t>Movement</a:t>
            </a:r>
            <a:r>
              <a:rPr lang="ja-JP" altLang="en-US" sz="1600" b="1" dirty="0" smtClean="0">
                <a:solidFill>
                  <a:schemeClr val="tx1"/>
                </a:solidFill>
                <a:latin typeface="+mj-ea"/>
                <a:ea typeface="+mj-ea"/>
              </a:rPr>
              <a:t>単位でディレクトリを作成したために複数ディレクトリに同ファイルが存在してしまった。</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3155438" y="2276265"/>
            <a:ext cx="5813498" cy="123960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6608000" y="2554680"/>
            <a:ext cx="1008514"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追加</a:t>
            </a:r>
            <a:endParaRPr lang="en-US" altLang="ja-JP" sz="1200" b="1" dirty="0" smtClean="0">
              <a:ea typeface="+mj-ea"/>
              <a:cs typeface="Courier New" panose="02070309020205020404" pitchFamily="49" charset="0"/>
            </a:endParaRP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① </a:t>
            </a:r>
            <a:r>
              <a:rPr lang="ja-JP" altLang="en-US" sz="2000" b="1" dirty="0" smtClean="0">
                <a:latin typeface="+mj-ea"/>
              </a:rPr>
              <a:t>複数のディレクトリにまたがり同じ</a:t>
            </a:r>
            <a:r>
              <a:rPr lang="en-US" altLang="ja-JP" sz="2000" b="1" dirty="0" smtClean="0">
                <a:latin typeface="+mj-ea"/>
              </a:rPr>
              <a:t>playbook</a:t>
            </a:r>
            <a:r>
              <a:rPr lang="ja-JP" altLang="en-US" sz="2000" b="1" dirty="0" smtClean="0">
                <a:latin typeface="+mj-ea"/>
              </a:rPr>
              <a:t>が存在する</a:t>
            </a:r>
            <a:endParaRPr lang="en-US" altLang="ja-JP" sz="2000" b="1" dirty="0">
              <a:latin typeface="+mj-ea"/>
            </a:endParaRPr>
          </a:p>
        </p:txBody>
      </p:sp>
      <p:sp>
        <p:nvSpPr>
          <p:cNvPr id="28" name="角丸四角形 27"/>
          <p:cNvSpPr/>
          <p:nvPr/>
        </p:nvSpPr>
        <p:spPr bwMode="auto">
          <a:xfrm rot="20999056">
            <a:off x="2461536" y="830237"/>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sp>
        <p:nvSpPr>
          <p:cNvPr id="29" name="正方形/長方形 28"/>
          <p:cNvSpPr/>
          <p:nvPr/>
        </p:nvSpPr>
        <p:spPr bwMode="auto">
          <a:xfrm>
            <a:off x="7661284" y="2550679"/>
            <a:ext cx="1223528"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更新</a:t>
            </a:r>
            <a:endParaRPr lang="en-US" altLang="ja-JP" sz="1200" b="1" dirty="0" smtClean="0">
              <a:ea typeface="+mj-ea"/>
              <a:cs typeface="Courier New" panose="02070309020205020404" pitchFamily="49" charset="0"/>
            </a:endParaRP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31" name="テキスト ボックス 30"/>
          <p:cNvSpPr txBox="1"/>
          <p:nvPr/>
        </p:nvSpPr>
        <p:spPr>
          <a:xfrm>
            <a:off x="6615634" y="2271630"/>
            <a:ext cx="1447191" cy="338554"/>
          </a:xfrm>
          <a:prstGeom prst="rect">
            <a:avLst/>
          </a:prstGeom>
          <a:noFill/>
        </p:spPr>
        <p:txBody>
          <a:bodyPr wrap="none" rtlCol="0">
            <a:spAutoFit/>
          </a:bodyPr>
          <a:lstStyle/>
          <a:p>
            <a:r>
              <a:rPr lang="en-US" altLang="ja-JP" sz="1200" b="1" dirty="0" smtClean="0"/>
              <a:t>Movement</a:t>
            </a:r>
            <a:r>
              <a:rPr lang="ja-JP" altLang="en-US" sz="1600" b="1" dirty="0" smtClean="0"/>
              <a:t>詳細</a:t>
            </a:r>
            <a:endParaRPr lang="en-US" altLang="ja-JP" sz="1600" b="1" dirty="0" smtClean="0"/>
          </a:p>
        </p:txBody>
      </p:sp>
      <p:sp>
        <p:nvSpPr>
          <p:cNvPr id="52" name="正方形/長方形 51"/>
          <p:cNvSpPr/>
          <p:nvPr/>
        </p:nvSpPr>
        <p:spPr bwMode="auto">
          <a:xfrm>
            <a:off x="9111901" y="2261652"/>
            <a:ext cx="2807095" cy="1259951"/>
          </a:xfrm>
          <a:prstGeom prst="rect">
            <a:avLst/>
          </a:prstGeom>
          <a:solidFill>
            <a:srgbClr val="FFCC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32" name="正方形/長方形 31"/>
          <p:cNvSpPr/>
          <p:nvPr/>
        </p:nvSpPr>
        <p:spPr bwMode="auto">
          <a:xfrm>
            <a:off x="9336956" y="2610818"/>
            <a:ext cx="1223236"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共有</a:t>
            </a:r>
            <a:r>
              <a:rPr lang="en-US" altLang="ja-JP" sz="1200" b="1" dirty="0" smtClean="0">
                <a:ea typeface="+mj-ea"/>
                <a:cs typeface="Courier New" panose="02070309020205020404" pitchFamily="49" charset="0"/>
              </a:rPr>
              <a:t>/</a:t>
            </a:r>
            <a:r>
              <a:rPr lang="ja-JP" altLang="en-US" sz="1200" b="1" dirty="0" smtClean="0">
                <a:ea typeface="+mj-ea"/>
                <a:cs typeface="Courier New" panose="02070309020205020404" pitchFamily="49" charset="0"/>
              </a:rPr>
              <a:t>追加</a:t>
            </a:r>
            <a:r>
              <a:rPr lang="en-US" altLang="ja-JP" sz="1200" b="1" dirty="0" smtClean="0">
                <a:ea typeface="+mj-ea"/>
                <a:cs typeface="Courier New" panose="02070309020205020404" pitchFamily="49" charset="0"/>
              </a:rPr>
              <a:t>/</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solidFill>
                <a:srgbClr val="FF0000"/>
              </a:solidFill>
              <a:ea typeface="+mj-ea"/>
              <a:cs typeface="Courier New" panose="02070309020205020404" pitchFamily="49" charset="0"/>
            </a:endParaRP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33" name="正方形/長方形 32"/>
          <p:cNvSpPr/>
          <p:nvPr/>
        </p:nvSpPr>
        <p:spPr bwMode="auto">
          <a:xfrm>
            <a:off x="10634070" y="2600916"/>
            <a:ext cx="1223236"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共有</a:t>
            </a:r>
            <a:r>
              <a:rPr lang="en-US" altLang="ja-JP" sz="1200" b="1" dirty="0" smtClean="0">
                <a:ea typeface="+mj-ea"/>
                <a:cs typeface="Courier New" panose="02070309020205020404" pitchFamily="49" charset="0"/>
              </a:rPr>
              <a:t>/</a:t>
            </a:r>
            <a:r>
              <a:rPr lang="ja-JP" altLang="en-US" sz="1200" b="1" dirty="0" smtClean="0">
                <a:ea typeface="+mj-ea"/>
                <a:cs typeface="Courier New" panose="02070309020205020404" pitchFamily="49" charset="0"/>
              </a:rPr>
              <a:t>更新</a:t>
            </a:r>
            <a:r>
              <a:rPr lang="en-US" altLang="ja-JP" sz="1200" b="1" dirty="0" smtClean="0">
                <a:ea typeface="+mj-ea"/>
                <a:cs typeface="Courier New" panose="02070309020205020404" pitchFamily="49" charset="0"/>
              </a:rPr>
              <a:t>/</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34" name="テキスト ボックス 33"/>
          <p:cNvSpPr txBox="1"/>
          <p:nvPr/>
        </p:nvSpPr>
        <p:spPr>
          <a:xfrm>
            <a:off x="9998882" y="2286450"/>
            <a:ext cx="1498374" cy="276999"/>
          </a:xfrm>
          <a:prstGeom prst="rect">
            <a:avLst/>
          </a:prstGeom>
          <a:noFill/>
        </p:spPr>
        <p:txBody>
          <a:bodyPr wrap="square" rtlCol="0">
            <a:spAutoFit/>
          </a:bodyPr>
          <a:lstStyle/>
          <a:p>
            <a:r>
              <a:rPr lang="ja-JP" altLang="en-US" sz="1200" b="1" dirty="0" smtClean="0"/>
              <a:t>共有ディレクトリ</a:t>
            </a:r>
            <a:endParaRPr lang="en-US" altLang="ja-JP" sz="1200" b="1" dirty="0" smtClean="0"/>
          </a:p>
        </p:txBody>
      </p:sp>
      <p:sp>
        <p:nvSpPr>
          <p:cNvPr id="36" name="テキスト ボックス 35"/>
          <p:cNvSpPr txBox="1"/>
          <p:nvPr/>
        </p:nvSpPr>
        <p:spPr>
          <a:xfrm>
            <a:off x="3981352" y="2276265"/>
            <a:ext cx="1382686" cy="276999"/>
          </a:xfrm>
          <a:prstGeom prst="rect">
            <a:avLst/>
          </a:prstGeom>
          <a:noFill/>
        </p:spPr>
        <p:txBody>
          <a:bodyPr wrap="none" rtlCol="0">
            <a:spAutoFit/>
          </a:bodyPr>
          <a:lstStyle/>
          <a:p>
            <a:r>
              <a:rPr lang="en-US" altLang="ja-JP" sz="1200" b="1" dirty="0" smtClean="0"/>
              <a:t>playbook</a:t>
            </a:r>
            <a:r>
              <a:rPr lang="ja-JP" altLang="en-US" sz="1200" b="1" dirty="0" smtClean="0"/>
              <a:t>素材集</a:t>
            </a:r>
            <a:endParaRPr lang="en-US" altLang="ja-JP" sz="1200" b="1" dirty="0" smtClean="0"/>
          </a:p>
        </p:txBody>
      </p:sp>
      <p:sp>
        <p:nvSpPr>
          <p:cNvPr id="38" name="正方形/長方形 37"/>
          <p:cNvSpPr/>
          <p:nvPr/>
        </p:nvSpPr>
        <p:spPr bwMode="auto">
          <a:xfrm>
            <a:off x="3861048" y="2576125"/>
            <a:ext cx="2348478" cy="89134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en-US" altLang="ja-JP" sz="1200" b="1" dirty="0" err="1" smtClean="0">
                <a:solidFill>
                  <a:srgbClr val="FF0000"/>
                </a:solidFill>
                <a:ea typeface="+mj-ea"/>
                <a:cs typeface="Courier New" panose="02070309020205020404" pitchFamily="49" charset="0"/>
              </a:rPr>
              <a:t>Pre.yml</a:t>
            </a:r>
            <a:r>
              <a:rPr lang="en-US" altLang="ja-JP" sz="1200" b="1" dirty="0" smtClean="0">
                <a:ea typeface="+mj-ea"/>
                <a:cs typeface="Courier New" panose="02070309020205020404" pitchFamily="49" charset="0"/>
              </a:rPr>
              <a:t>(</a:t>
            </a:r>
            <a:r>
              <a:rPr lang="ja-JP" altLang="en-US" sz="1200" b="1" dirty="0" smtClean="0">
                <a:ea typeface="+mj-ea"/>
                <a:cs typeface="Courier New" panose="02070309020205020404" pitchFamily="49" charset="0"/>
              </a:rPr>
              <a:t>事前処理</a:t>
            </a:r>
            <a:r>
              <a:rPr lang="en-US" altLang="ja-JP" sz="1200" b="1" dirty="0" smtClean="0">
                <a:ea typeface="+mj-ea"/>
                <a:cs typeface="Courier New" panose="02070309020205020404" pitchFamily="49" charset="0"/>
              </a:rPr>
              <a:t>)</a:t>
            </a: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r>
              <a:rPr lang="en-US" altLang="ja-JP" sz="1200" b="1" dirty="0" smtClean="0">
                <a:ea typeface="+mj-ea"/>
                <a:cs typeface="Courier New" panose="02070309020205020404" pitchFamily="49" charset="0"/>
              </a:rPr>
              <a:t>(</a:t>
            </a:r>
            <a:r>
              <a:rPr lang="ja-JP" altLang="en-US" sz="1200" b="1" dirty="0" smtClean="0">
                <a:ea typeface="+mj-ea"/>
                <a:cs typeface="Courier New" panose="02070309020205020404" pitchFamily="49" charset="0"/>
              </a:rPr>
              <a:t>追加</a:t>
            </a:r>
            <a:r>
              <a:rPr lang="en-US" altLang="ja-JP" sz="1200" b="1" dirty="0" smtClean="0">
                <a:ea typeface="+mj-ea"/>
                <a:cs typeface="Courier New" panose="02070309020205020404" pitchFamily="49" charset="0"/>
              </a:rPr>
              <a:t>)</a:t>
            </a:r>
          </a:p>
          <a:p>
            <a:r>
              <a:rPr lang="ja-JP" altLang="en-US" sz="1200" b="1" dirty="0" smtClean="0">
                <a:ea typeface="+mj-ea"/>
                <a:cs typeface="Courier New" panose="02070309020205020404" pitchFamily="49" charset="0"/>
              </a:rPr>
              <a:t>３．</a:t>
            </a:r>
            <a:r>
              <a:rPr lang="en-US" altLang="ja-JP" sz="1200" b="1" dirty="0" err="1" smtClean="0">
                <a:solidFill>
                  <a:srgbClr val="0070C0"/>
                </a:solidFill>
                <a:ea typeface="+mj-ea"/>
                <a:cs typeface="Courier New" panose="02070309020205020404" pitchFamily="49" charset="0"/>
              </a:rPr>
              <a:t>Post.yml</a:t>
            </a:r>
            <a:r>
              <a:rPr lang="ja-JP" altLang="en-US" sz="1200" b="1" dirty="0" smtClean="0">
                <a:ea typeface="+mj-ea"/>
                <a:cs typeface="Courier New" panose="02070309020205020404" pitchFamily="49" charset="0"/>
              </a:rPr>
              <a:t>（事後処理）</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r>
              <a:rPr lang="ja-JP" altLang="en-US" sz="1200" b="1" dirty="0" smtClean="0">
                <a:ea typeface="+mj-ea"/>
                <a:cs typeface="Courier New" panose="02070309020205020404" pitchFamily="49" charset="0"/>
              </a:rPr>
              <a:t>（更新）</a:t>
            </a:r>
            <a:endParaRPr lang="en-US" altLang="ja-JP" sz="1200" b="1" dirty="0" smtClean="0">
              <a:ea typeface="+mj-ea"/>
              <a:cs typeface="Courier New" panose="02070309020205020404" pitchFamily="49" charset="0"/>
            </a:endParaRPr>
          </a:p>
        </p:txBody>
      </p:sp>
      <p:grpSp>
        <p:nvGrpSpPr>
          <p:cNvPr id="40" name="グループ化 39"/>
          <p:cNvGrpSpPr/>
          <p:nvPr/>
        </p:nvGrpSpPr>
        <p:grpSpPr>
          <a:xfrm>
            <a:off x="3153441" y="2268859"/>
            <a:ext cx="624404" cy="501851"/>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右矢印 43"/>
          <p:cNvSpPr/>
          <p:nvPr/>
        </p:nvSpPr>
        <p:spPr bwMode="auto">
          <a:xfrm>
            <a:off x="6242866" y="273197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3" name="正方形/長方形 52"/>
          <p:cNvSpPr/>
          <p:nvPr/>
        </p:nvSpPr>
        <p:spPr bwMode="auto">
          <a:xfrm>
            <a:off x="9107400" y="2261651"/>
            <a:ext cx="777868" cy="31431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4" name="テキスト ボックス 53"/>
          <p:cNvSpPr txBox="1"/>
          <p:nvPr/>
        </p:nvSpPr>
        <p:spPr>
          <a:xfrm>
            <a:off x="9131058" y="2270654"/>
            <a:ext cx="708848" cy="276999"/>
          </a:xfrm>
          <a:prstGeom prst="rect">
            <a:avLst/>
          </a:prstGeom>
          <a:noFill/>
        </p:spPr>
        <p:txBody>
          <a:bodyPr wrap="none" rtlCol="0">
            <a:spAutoFit/>
          </a:bodyPr>
          <a:lstStyle/>
          <a:p>
            <a:r>
              <a:rPr lang="ja-JP" altLang="en-US" sz="1200" b="1" dirty="0" smtClean="0"/>
              <a:t>共有</a:t>
            </a:r>
            <a:r>
              <a:rPr lang="en-US" altLang="ja-JP" sz="1200" b="1" dirty="0" smtClean="0"/>
              <a:t>SV</a:t>
            </a:r>
            <a:endParaRPr lang="en-US" altLang="ja-JP" sz="1200" b="1" dirty="0" smtClean="0"/>
          </a:p>
        </p:txBody>
      </p:sp>
      <p:sp>
        <p:nvSpPr>
          <p:cNvPr id="50" name="正方形/長方形 49"/>
          <p:cNvSpPr/>
          <p:nvPr/>
        </p:nvSpPr>
        <p:spPr bwMode="auto">
          <a:xfrm>
            <a:off x="3184970" y="5007869"/>
            <a:ext cx="5062730" cy="1254103"/>
          </a:xfrm>
          <a:prstGeom prst="rect">
            <a:avLst/>
          </a:prstGeom>
          <a:solidFill>
            <a:srgbClr val="FFCC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latin typeface="Courier New" panose="02070309020205020404" pitchFamily="49" charset="0"/>
              <a:ea typeface="+mj-ea"/>
              <a:cs typeface="Courier New" panose="02070309020205020404" pitchFamily="49" charset="0"/>
            </a:endParaRPr>
          </a:p>
        </p:txBody>
      </p:sp>
      <p:sp>
        <p:nvSpPr>
          <p:cNvPr id="51" name="正方形/長方形 50"/>
          <p:cNvSpPr/>
          <p:nvPr/>
        </p:nvSpPr>
        <p:spPr bwMode="auto">
          <a:xfrm>
            <a:off x="5178408" y="5455100"/>
            <a:ext cx="1386368" cy="530134"/>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latin typeface="Courier New" panose="02070309020205020404" pitchFamily="49" charset="0"/>
                <a:ea typeface="+mj-ea"/>
                <a:cs typeface="Courier New" panose="02070309020205020404" pitchFamily="49" charset="0"/>
              </a:rPr>
              <a:t>共有</a:t>
            </a:r>
            <a:r>
              <a:rPr lang="en-US" altLang="ja-JP" sz="1200" b="1" dirty="0" smtClean="0">
                <a:latin typeface="Courier New" panose="02070309020205020404" pitchFamily="49" charset="0"/>
                <a:ea typeface="+mj-ea"/>
                <a:cs typeface="Courier New" panose="02070309020205020404" pitchFamily="49" charset="0"/>
              </a:rPr>
              <a:t>/</a:t>
            </a:r>
            <a:r>
              <a:rPr lang="ja-JP" altLang="en-US" sz="1200" b="1" dirty="0">
                <a:latin typeface="Courier New" panose="02070309020205020404" pitchFamily="49" charset="0"/>
                <a:cs typeface="Courier New" panose="02070309020205020404" pitchFamily="49" charset="0"/>
              </a:rPr>
              <a:t>〇〇</a:t>
            </a:r>
            <a:r>
              <a:rPr lang="ja-JP" altLang="en-US" sz="1200" b="1" dirty="0" smtClean="0">
                <a:latin typeface="Courier New" panose="02070309020205020404" pitchFamily="49" charset="0"/>
                <a:ea typeface="+mj-ea"/>
                <a:cs typeface="Courier New" panose="02070309020205020404" pitchFamily="49" charset="0"/>
              </a:rPr>
              <a:t>追加</a:t>
            </a:r>
            <a:r>
              <a:rPr lang="en-US" altLang="ja-JP" sz="1200" b="1" dirty="0" smtClean="0">
                <a:latin typeface="Courier New" panose="02070309020205020404" pitchFamily="49" charset="0"/>
                <a:ea typeface="+mj-ea"/>
                <a:cs typeface="Courier New" panose="02070309020205020404" pitchFamily="49" charset="0"/>
              </a:rPr>
              <a:t>/</a:t>
            </a:r>
          </a:p>
          <a:p>
            <a:r>
              <a:rPr lang="en-US" altLang="ja-JP" sz="1200" b="1" dirty="0" err="1" smtClean="0">
                <a:latin typeface="Courier New" panose="02070309020205020404" pitchFamily="49" charset="0"/>
                <a:ea typeface="+mj-ea"/>
                <a:cs typeface="Courier New" panose="02070309020205020404" pitchFamily="49" charset="0"/>
              </a:rPr>
              <a:t>Add.yml</a:t>
            </a:r>
            <a:endParaRPr lang="en-US" altLang="ja-JP" sz="1200" b="1" dirty="0" smtClean="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6650184" y="5464809"/>
            <a:ext cx="1386368" cy="51071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latin typeface="Courier New" panose="02070309020205020404" pitchFamily="49" charset="0"/>
                <a:ea typeface="+mj-ea"/>
                <a:cs typeface="Courier New" panose="02070309020205020404" pitchFamily="49" charset="0"/>
              </a:rPr>
              <a:t>共有</a:t>
            </a:r>
            <a:r>
              <a:rPr lang="en-US" altLang="ja-JP" sz="1200" b="1" dirty="0" smtClean="0">
                <a:latin typeface="Courier New" panose="02070309020205020404" pitchFamily="49" charset="0"/>
                <a:ea typeface="+mj-ea"/>
                <a:cs typeface="Courier New" panose="02070309020205020404" pitchFamily="49" charset="0"/>
              </a:rPr>
              <a:t>/</a:t>
            </a:r>
            <a:r>
              <a:rPr lang="ja-JP" altLang="en-US" sz="1200" b="1" dirty="0">
                <a:latin typeface="Courier New" panose="02070309020205020404" pitchFamily="49" charset="0"/>
                <a:cs typeface="Courier New" panose="02070309020205020404" pitchFamily="49" charset="0"/>
              </a:rPr>
              <a:t>〇〇</a:t>
            </a:r>
            <a:r>
              <a:rPr lang="ja-JP" altLang="en-US" sz="1200" b="1" dirty="0" smtClean="0">
                <a:latin typeface="Courier New" panose="02070309020205020404" pitchFamily="49" charset="0"/>
                <a:ea typeface="+mj-ea"/>
                <a:cs typeface="Courier New" panose="02070309020205020404" pitchFamily="49" charset="0"/>
              </a:rPr>
              <a:t>更新</a:t>
            </a:r>
            <a:r>
              <a:rPr lang="en-US" altLang="ja-JP" sz="1200" b="1" dirty="0" smtClean="0">
                <a:latin typeface="Courier New" panose="02070309020205020404" pitchFamily="49" charset="0"/>
                <a:ea typeface="+mj-ea"/>
                <a:cs typeface="Courier New" panose="02070309020205020404" pitchFamily="49" charset="0"/>
              </a:rPr>
              <a:t>/</a:t>
            </a:r>
          </a:p>
          <a:p>
            <a:r>
              <a:rPr lang="en-US" altLang="ja-JP" sz="1200" b="1" dirty="0" err="1" smtClean="0">
                <a:latin typeface="Courier New" panose="02070309020205020404" pitchFamily="49" charset="0"/>
                <a:ea typeface="+mj-ea"/>
                <a:cs typeface="Courier New" panose="02070309020205020404" pitchFamily="49" charset="0"/>
              </a:rPr>
              <a:t>change.yml</a:t>
            </a:r>
            <a:endParaRPr lang="en-US" altLang="ja-JP" sz="1200" b="1" dirty="0" smtClean="0">
              <a:latin typeface="Courier New" panose="02070309020205020404" pitchFamily="49" charset="0"/>
              <a:ea typeface="+mj-ea"/>
              <a:cs typeface="Courier New" panose="02070309020205020404" pitchFamily="49" charset="0"/>
            </a:endParaRPr>
          </a:p>
        </p:txBody>
      </p:sp>
      <p:sp>
        <p:nvSpPr>
          <p:cNvPr id="56" name="テキスト ボックス 55"/>
          <p:cNvSpPr txBox="1"/>
          <p:nvPr/>
        </p:nvSpPr>
        <p:spPr>
          <a:xfrm>
            <a:off x="4021546" y="5068450"/>
            <a:ext cx="1415772" cy="276999"/>
          </a:xfrm>
          <a:prstGeom prst="rect">
            <a:avLst/>
          </a:prstGeom>
          <a:noFill/>
        </p:spPr>
        <p:txBody>
          <a:bodyPr wrap="none" rtlCol="0">
            <a:spAutoFit/>
          </a:bodyPr>
          <a:lstStyle/>
          <a:p>
            <a:r>
              <a:rPr lang="ja-JP" altLang="en-US" sz="1200" b="1" dirty="0" smtClean="0"/>
              <a:t>共有ディレクトリ</a:t>
            </a:r>
            <a:endParaRPr lang="en-US" altLang="ja-JP" sz="1200" b="1" dirty="0" smtClean="0"/>
          </a:p>
        </p:txBody>
      </p:sp>
      <p:sp>
        <p:nvSpPr>
          <p:cNvPr id="66" name="正方形/長方形 65"/>
          <p:cNvSpPr/>
          <p:nvPr/>
        </p:nvSpPr>
        <p:spPr bwMode="auto">
          <a:xfrm>
            <a:off x="3176858" y="5000683"/>
            <a:ext cx="677965" cy="3077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67" name="テキスト ボックス 66"/>
          <p:cNvSpPr txBox="1"/>
          <p:nvPr/>
        </p:nvSpPr>
        <p:spPr>
          <a:xfrm>
            <a:off x="3165428" y="5037574"/>
            <a:ext cx="708848" cy="276999"/>
          </a:xfrm>
          <a:prstGeom prst="rect">
            <a:avLst/>
          </a:prstGeom>
          <a:noFill/>
        </p:spPr>
        <p:txBody>
          <a:bodyPr wrap="none" rtlCol="0">
            <a:spAutoFit/>
          </a:bodyPr>
          <a:lstStyle/>
          <a:p>
            <a:r>
              <a:rPr lang="ja-JP" altLang="en-US" sz="1200" b="1" dirty="0" smtClean="0"/>
              <a:t>共有</a:t>
            </a:r>
            <a:r>
              <a:rPr lang="en-US" altLang="ja-JP" sz="1200" b="1" dirty="0" smtClean="0"/>
              <a:t>SV</a:t>
            </a:r>
            <a:endParaRPr lang="en-US" altLang="ja-JP" sz="1200" b="1" dirty="0" smtClean="0"/>
          </a:p>
        </p:txBody>
      </p:sp>
      <p:sp>
        <p:nvSpPr>
          <p:cNvPr id="68" name="正方形/長方形 67"/>
          <p:cNvSpPr/>
          <p:nvPr/>
        </p:nvSpPr>
        <p:spPr bwMode="auto">
          <a:xfrm>
            <a:off x="3316098" y="5461347"/>
            <a:ext cx="1799762" cy="67667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latin typeface="Courier New" panose="02070309020205020404" pitchFamily="49" charset="0"/>
                <a:ea typeface="+mj-ea"/>
                <a:cs typeface="Courier New" panose="02070309020205020404" pitchFamily="49" charset="0"/>
              </a:rPr>
              <a:t>共有</a:t>
            </a:r>
            <a:r>
              <a:rPr lang="en-US" altLang="ja-JP" sz="1200" b="1" dirty="0" smtClean="0">
                <a:latin typeface="Courier New" panose="02070309020205020404" pitchFamily="49" charset="0"/>
                <a:ea typeface="+mj-ea"/>
                <a:cs typeface="Courier New" panose="02070309020205020404" pitchFamily="49" charset="0"/>
              </a:rPr>
              <a:t>/</a:t>
            </a:r>
            <a:r>
              <a:rPr lang="ja-JP" altLang="en-US" sz="1200" b="1" dirty="0" smtClean="0">
                <a:latin typeface="Courier New" panose="02070309020205020404" pitchFamily="49" charset="0"/>
                <a:cs typeface="Courier New" panose="02070309020205020404" pitchFamily="49" charset="0"/>
              </a:rPr>
              <a:t>〇</a:t>
            </a:r>
            <a:r>
              <a:rPr lang="ja-JP" altLang="en-US" sz="1200" b="1" dirty="0">
                <a:latin typeface="Courier New" panose="02070309020205020404" pitchFamily="49" charset="0"/>
                <a:cs typeface="Courier New" panose="02070309020205020404" pitchFamily="49" charset="0"/>
              </a:rPr>
              <a:t>〇</a:t>
            </a:r>
            <a:r>
              <a:rPr lang="ja-JP" altLang="en-US" sz="1200" b="1" dirty="0" smtClean="0">
                <a:latin typeface="Courier New" panose="02070309020205020404" pitchFamily="49" charset="0"/>
                <a:ea typeface="+mj-ea"/>
                <a:cs typeface="Courier New" panose="02070309020205020404" pitchFamily="49" charset="0"/>
              </a:rPr>
              <a:t>共通処理</a:t>
            </a:r>
            <a:r>
              <a:rPr lang="en-US" altLang="ja-JP" sz="1200" b="1" dirty="0" smtClean="0">
                <a:latin typeface="Courier New" panose="02070309020205020404" pitchFamily="49" charset="0"/>
                <a:ea typeface="+mj-ea"/>
                <a:cs typeface="Courier New" panose="02070309020205020404" pitchFamily="49" charset="0"/>
              </a:rPr>
              <a:t>/</a:t>
            </a:r>
          </a:p>
          <a:p>
            <a:r>
              <a:rPr lang="en-US" altLang="ja-JP" sz="1200" b="1" dirty="0" err="1" smtClean="0">
                <a:solidFill>
                  <a:srgbClr val="FF0000"/>
                </a:solidFill>
                <a:latin typeface="Courier New" panose="02070309020205020404" pitchFamily="49" charset="0"/>
                <a:ea typeface="+mj-ea"/>
                <a:cs typeface="Courier New" panose="02070309020205020404" pitchFamily="49" charset="0"/>
              </a:rPr>
              <a:t>Pre.yml</a:t>
            </a:r>
            <a:endParaRPr lang="en-US" altLang="ja-JP" sz="1200" b="1" dirty="0" smtClean="0">
              <a:solidFill>
                <a:srgbClr val="FF0000"/>
              </a:solidFill>
              <a:latin typeface="Courier New" panose="02070309020205020404" pitchFamily="49" charset="0"/>
              <a:ea typeface="+mj-ea"/>
              <a:cs typeface="Courier New" panose="02070309020205020404" pitchFamily="49" charset="0"/>
            </a:endParaRPr>
          </a:p>
          <a:p>
            <a:r>
              <a:rPr lang="en-US" altLang="ja-JP" sz="1200" b="1" dirty="0" err="1" smtClean="0">
                <a:solidFill>
                  <a:srgbClr val="0070C0"/>
                </a:solidFill>
                <a:latin typeface="Courier New" panose="02070309020205020404" pitchFamily="49" charset="0"/>
                <a:ea typeface="+mj-ea"/>
                <a:cs typeface="Courier New" panose="02070309020205020404" pitchFamily="49" charset="0"/>
              </a:rPr>
              <a:t>Post.yml</a:t>
            </a:r>
            <a:endParaRPr lang="en-US" altLang="ja-JP" sz="1200" b="1" dirty="0" smtClean="0">
              <a:solidFill>
                <a:srgbClr val="0070C0"/>
              </a:solidFill>
              <a:latin typeface="Courier New" panose="02070309020205020404" pitchFamily="49" charset="0"/>
              <a:ea typeface="+mj-ea"/>
              <a:cs typeface="Courier New" panose="02070309020205020404" pitchFamily="49" charset="0"/>
            </a:endParaRPr>
          </a:p>
        </p:txBody>
      </p:sp>
      <p:sp>
        <p:nvSpPr>
          <p:cNvPr id="71" name="正方形/長方形 70"/>
          <p:cNvSpPr/>
          <p:nvPr/>
        </p:nvSpPr>
        <p:spPr bwMode="auto">
          <a:xfrm>
            <a:off x="3013449" y="3676153"/>
            <a:ext cx="8937251"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rPr>
              <a:t>　</a:t>
            </a:r>
            <a:r>
              <a:rPr lang="ja-JP" altLang="en-US" sz="2000" b="1" dirty="0">
                <a:latin typeface="+mj-ea"/>
              </a:rPr>
              <a:t>　　　</a:t>
            </a:r>
            <a:r>
              <a:rPr lang="ja-JP" altLang="en-US" sz="2000" b="1" dirty="0" smtClean="0">
                <a:latin typeface="+mj-ea"/>
              </a:rPr>
              <a:t>① </a:t>
            </a:r>
            <a:r>
              <a:rPr lang="ja-JP" altLang="en-US" sz="2000" b="1" dirty="0" smtClean="0">
                <a:solidFill>
                  <a:schemeClr val="tx1"/>
                </a:solidFill>
                <a:latin typeface="+mj-ea"/>
              </a:rPr>
              <a:t>共通</a:t>
            </a:r>
            <a:r>
              <a:rPr lang="ja-JP" altLang="en-US" sz="2000" b="1" dirty="0">
                <a:solidFill>
                  <a:schemeClr val="tx1"/>
                </a:solidFill>
                <a:latin typeface="+mj-ea"/>
              </a:rPr>
              <a:t>処理をまとめたディレクトリを作成する</a:t>
            </a:r>
            <a:endParaRPr lang="en-US" altLang="ja-JP" sz="2000" b="1" dirty="0">
              <a:latin typeface="+mj-ea"/>
            </a:endParaRPr>
          </a:p>
        </p:txBody>
      </p:sp>
      <p:sp>
        <p:nvSpPr>
          <p:cNvPr id="72" name="角丸四角形 71"/>
          <p:cNvSpPr/>
          <p:nvPr/>
        </p:nvSpPr>
        <p:spPr bwMode="auto">
          <a:xfrm rot="20999056">
            <a:off x="2457913" y="3621248"/>
            <a:ext cx="1698943"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485229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3"/>
            <a:ext cx="8937252" cy="239191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smtClean="0">
                <a:solidFill>
                  <a:schemeClr val="tx1"/>
                </a:solidFill>
                <a:ea typeface="+mj-ea"/>
              </a:rPr>
              <a:t>Ansible</a:t>
            </a:r>
            <a:r>
              <a:rPr lang="ja-JP" altLang="en-US" sz="1600" b="1" dirty="0" smtClean="0">
                <a:solidFill>
                  <a:schemeClr val="tx1"/>
                </a:solidFill>
                <a:ea typeface="+mj-ea"/>
              </a:rPr>
              <a:t> </a:t>
            </a:r>
            <a:r>
              <a:rPr lang="en-US" altLang="ja-JP" sz="1600" b="1" dirty="0" smtClean="0">
                <a:solidFill>
                  <a:schemeClr val="tx1"/>
                </a:solidFill>
                <a:ea typeface="+mj-ea"/>
              </a:rPr>
              <a:t>Legacy</a:t>
            </a:r>
            <a:r>
              <a:rPr lang="ja-JP" altLang="en-US" sz="1600" b="1" dirty="0" smtClean="0">
                <a:solidFill>
                  <a:schemeClr val="tx1"/>
                </a:solidFill>
                <a:ea typeface="+mj-ea"/>
              </a:rPr>
              <a:t> </a:t>
            </a:r>
            <a:r>
              <a:rPr lang="en-US" altLang="ja-JP" sz="1600" b="1" dirty="0" smtClean="0">
                <a:solidFill>
                  <a:schemeClr val="tx1"/>
                </a:solidFill>
                <a:ea typeface="+mj-ea"/>
              </a:rPr>
              <a:t>Role</a:t>
            </a:r>
            <a:r>
              <a:rPr lang="ja-JP" altLang="en-US" sz="1600" b="1" dirty="0" smtClean="0">
                <a:solidFill>
                  <a:schemeClr val="tx1"/>
                </a:solidFill>
                <a:ea typeface="+mj-ea"/>
              </a:rPr>
              <a:t>にて、まったく同じファイル名にもかかわらず処理内容がことなるファイルを作ってしまった。そのため、追加の</a:t>
            </a:r>
            <a:r>
              <a:rPr lang="en-US" altLang="ja-JP" sz="1600" b="1" dirty="0" err="1" smtClean="0">
                <a:solidFill>
                  <a:schemeClr val="tx1"/>
                </a:solidFill>
                <a:ea typeface="+mj-ea"/>
              </a:rPr>
              <a:t>Pre.yml</a:t>
            </a:r>
            <a:r>
              <a:rPr lang="ja-JP" altLang="en-US" sz="1600" b="1" dirty="0" err="1" smtClean="0">
                <a:solidFill>
                  <a:schemeClr val="tx1"/>
                </a:solidFill>
                <a:ea typeface="+mj-ea"/>
              </a:rPr>
              <a:t>を修</a:t>
            </a:r>
            <a:r>
              <a:rPr lang="ja-JP" altLang="en-US" sz="1600" b="1" dirty="0" smtClean="0">
                <a:solidFill>
                  <a:schemeClr val="tx1"/>
                </a:solidFill>
                <a:ea typeface="+mj-ea"/>
              </a:rPr>
              <a:t>正したついでに同名のファイルということで更新の</a:t>
            </a:r>
            <a:r>
              <a:rPr lang="en-US" altLang="ja-JP" sz="1600" b="1" dirty="0" err="1" smtClean="0">
                <a:solidFill>
                  <a:schemeClr val="tx1"/>
                </a:solidFill>
                <a:ea typeface="+mj-ea"/>
              </a:rPr>
              <a:t>Pre.yml</a:t>
            </a:r>
            <a:r>
              <a:rPr lang="ja-JP" altLang="en-US" sz="1600" b="1" dirty="0" smtClean="0">
                <a:solidFill>
                  <a:schemeClr val="tx1"/>
                </a:solidFill>
                <a:ea typeface="+mj-ea"/>
              </a:rPr>
              <a:t>も更新してしまいバグが起きた。</a:t>
            </a:r>
            <a:endParaRPr lang="en-US" altLang="ja-JP" sz="1600" b="1" dirty="0">
              <a:solidFill>
                <a:schemeClr val="tx1"/>
              </a:solidFill>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3169274" y="2205980"/>
            <a:ext cx="5376088" cy="1329501"/>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5447910" y="2469983"/>
            <a:ext cx="1275601"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（追加）</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a:t>
            </a:r>
            <a:r>
              <a:rPr lang="en-US" altLang="ja-JP" sz="1200" b="1" dirty="0" err="1" smtClean="0">
                <a:solidFill>
                  <a:srgbClr val="FF0000"/>
                </a:solidFill>
                <a:ea typeface="+mj-ea"/>
                <a:cs typeface="Courier New" panose="02070309020205020404" pitchFamily="49" charset="0"/>
              </a:rPr>
              <a:t>re.yml</a:t>
            </a:r>
            <a:endParaRPr lang="en-US" altLang="ja-JP" sz="1200" b="1" dirty="0" smtClean="0">
              <a:solidFill>
                <a:srgbClr val="FF0000"/>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smtClean="0">
                <a:cs typeface="Courier New" panose="02070309020205020404" pitchFamily="49" charset="0"/>
              </a:rPr>
              <a:t>Add.yml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smtClean="0">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② </a:t>
            </a:r>
            <a:r>
              <a:rPr lang="ja-JP" altLang="en-US" sz="2000" b="1" dirty="0" smtClean="0">
                <a:latin typeface="+mj-ea"/>
              </a:rPr>
              <a:t>同じ</a:t>
            </a:r>
            <a:r>
              <a:rPr lang="ja-JP" altLang="en-US" sz="2000" b="1" dirty="0">
                <a:latin typeface="+mj-ea"/>
              </a:rPr>
              <a:t>名前なのに処理内容が違う</a:t>
            </a:r>
            <a:r>
              <a:rPr lang="en-US" altLang="ja-JP" sz="2000" b="1" dirty="0">
                <a:latin typeface="+mj-ea"/>
              </a:rPr>
              <a:t>playbook</a:t>
            </a:r>
            <a:r>
              <a:rPr lang="ja-JP" altLang="en-US" sz="2000" b="1" dirty="0">
                <a:latin typeface="+mj-ea"/>
              </a:rPr>
              <a:t>が存在</a:t>
            </a:r>
            <a:r>
              <a:rPr lang="ja-JP" altLang="en-US" sz="2000" b="1" dirty="0" smtClean="0">
                <a:latin typeface="+mj-ea"/>
              </a:rPr>
              <a:t>する</a:t>
            </a:r>
            <a:endParaRPr lang="en-US" altLang="ja-JP" sz="2000" b="1" dirty="0">
              <a:latin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sp>
        <p:nvSpPr>
          <p:cNvPr id="31" name="テキスト ボックス 30"/>
          <p:cNvSpPr txBox="1"/>
          <p:nvPr/>
        </p:nvSpPr>
        <p:spPr>
          <a:xfrm>
            <a:off x="5375900" y="2223373"/>
            <a:ext cx="1616405" cy="276999"/>
          </a:xfrm>
          <a:prstGeom prst="rect">
            <a:avLst/>
          </a:prstGeom>
          <a:noFill/>
        </p:spPr>
        <p:txBody>
          <a:bodyPr wrap="none" rtlCol="0">
            <a:spAutoFit/>
          </a:bodyPr>
          <a:lstStyle/>
          <a:p>
            <a:r>
              <a:rPr lang="en-US" altLang="ja-JP" sz="1200" b="1" dirty="0" smtClean="0"/>
              <a:t>Role</a:t>
            </a:r>
            <a:r>
              <a:rPr lang="ja-JP" altLang="en-US" sz="1200" b="1" dirty="0" smtClean="0"/>
              <a:t>パッケージ管理</a:t>
            </a:r>
            <a:endParaRPr lang="en-US" altLang="ja-JP" sz="1200" b="1" dirty="0" smtClean="0"/>
          </a:p>
        </p:txBody>
      </p:sp>
      <p:sp>
        <p:nvSpPr>
          <p:cNvPr id="36" name="テキスト ボックス 35"/>
          <p:cNvSpPr txBox="1"/>
          <p:nvPr/>
        </p:nvSpPr>
        <p:spPr>
          <a:xfrm>
            <a:off x="3983987" y="2208321"/>
            <a:ext cx="1344599" cy="276999"/>
          </a:xfrm>
          <a:prstGeom prst="rect">
            <a:avLst/>
          </a:prstGeom>
          <a:noFill/>
        </p:spPr>
        <p:txBody>
          <a:bodyPr wrap="none" rtlCol="0">
            <a:spAutoFit/>
          </a:bodyPr>
          <a:lstStyle/>
          <a:p>
            <a:r>
              <a:rPr lang="en-US" altLang="ja-JP" sz="1200" b="1" dirty="0" smtClean="0"/>
              <a:t>Movement</a:t>
            </a:r>
            <a:r>
              <a:rPr lang="ja-JP" altLang="en-US" sz="1200" b="1" dirty="0" smtClean="0"/>
              <a:t>一覧</a:t>
            </a:r>
            <a:endParaRPr lang="en-US" altLang="ja-JP" sz="1200" b="1" dirty="0" smtClean="0"/>
          </a:p>
        </p:txBody>
      </p:sp>
      <p:sp>
        <p:nvSpPr>
          <p:cNvPr id="38" name="正方形/長方形 37"/>
          <p:cNvSpPr/>
          <p:nvPr/>
        </p:nvSpPr>
        <p:spPr bwMode="auto">
          <a:xfrm>
            <a:off x="4067245" y="2468686"/>
            <a:ext cx="899526" cy="4760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ja-JP" altLang="en-US" sz="1200" b="1" dirty="0" smtClean="0">
                <a:solidFill>
                  <a:schemeClr val="tx1"/>
                </a:solidFill>
                <a:ea typeface="+mj-ea"/>
                <a:cs typeface="Courier New" panose="02070309020205020404" pitchFamily="49" charset="0"/>
              </a:rPr>
              <a:t>追加</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２．更新</a:t>
            </a:r>
            <a:endParaRPr lang="en-US" altLang="ja-JP" sz="1200" b="1" dirty="0" smtClean="0">
              <a:ea typeface="+mj-ea"/>
              <a:cs typeface="Courier New" panose="02070309020205020404" pitchFamily="49" charset="0"/>
            </a:endParaRPr>
          </a:p>
        </p:txBody>
      </p:sp>
      <p:grpSp>
        <p:nvGrpSpPr>
          <p:cNvPr id="40" name="グループ化 39"/>
          <p:cNvGrpSpPr/>
          <p:nvPr/>
        </p:nvGrpSpPr>
        <p:grpSpPr>
          <a:xfrm>
            <a:off x="3167277" y="2208199"/>
            <a:ext cx="696414" cy="534225"/>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35" name="正方形/長方形 34"/>
          <p:cNvSpPr/>
          <p:nvPr/>
        </p:nvSpPr>
        <p:spPr bwMode="auto">
          <a:xfrm>
            <a:off x="6816100" y="2468686"/>
            <a:ext cx="1581963"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（更新）</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rgbClr val="FF0000"/>
                </a:solidFill>
                <a:ea typeface="+mj-ea"/>
                <a:cs typeface="Courier New" panose="02070309020205020404" pitchFamily="49" charset="0"/>
              </a:rPr>
              <a:t>Pre.yml</a:t>
            </a:r>
            <a:endParaRPr lang="en-US" altLang="ja-JP" sz="1200" b="1" dirty="0" smtClean="0">
              <a:solidFill>
                <a:srgbClr val="FF0000"/>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a:t>
            </a:r>
            <a:r>
              <a:rPr lang="en-US" altLang="ja-JP" sz="1200" b="1" dirty="0" err="1" smtClean="0">
                <a:cs typeface="Courier New" panose="02070309020205020404" pitchFamily="49" charset="0"/>
              </a:rPr>
              <a:t>hange.yml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P</a:t>
            </a:r>
            <a:r>
              <a:rPr lang="en-US" altLang="ja-JP" sz="1200" b="1" dirty="0" err="1" smtClean="0">
                <a:cs typeface="Courier New" panose="02070309020205020404" pitchFamily="49" charset="0"/>
              </a:rPr>
              <a:t>ost.yml</a:t>
            </a:r>
            <a:endParaRPr lang="en-US" altLang="ja-JP" sz="1200" b="1" dirty="0">
              <a:ea typeface="+mj-ea"/>
              <a:cs typeface="Courier New" panose="02070309020205020404" pitchFamily="49" charset="0"/>
            </a:endParaRPr>
          </a:p>
        </p:txBody>
      </p:sp>
      <p:grpSp>
        <p:nvGrpSpPr>
          <p:cNvPr id="6" name="グループ化 5"/>
          <p:cNvGrpSpPr/>
          <p:nvPr/>
        </p:nvGrpSpPr>
        <p:grpSpPr>
          <a:xfrm>
            <a:off x="8803160" y="2878198"/>
            <a:ext cx="2154833" cy="789292"/>
            <a:chOff x="8694544" y="2875444"/>
            <a:chExt cx="2154833" cy="789292"/>
          </a:xfrm>
        </p:grpSpPr>
        <p:sp>
          <p:nvSpPr>
            <p:cNvPr id="3" name="テキスト ボックス 2"/>
            <p:cNvSpPr txBox="1"/>
            <p:nvPr/>
          </p:nvSpPr>
          <p:spPr>
            <a:xfrm>
              <a:off x="8703367" y="2875444"/>
              <a:ext cx="2031249" cy="707886"/>
            </a:xfrm>
            <a:prstGeom prst="rect">
              <a:avLst/>
            </a:prstGeom>
            <a:noFill/>
          </p:spPr>
          <p:txBody>
            <a:bodyPr wrap="square" rtlCol="0">
              <a:spAutoFit/>
            </a:bodyPr>
            <a:lstStyle/>
            <a:p>
              <a:r>
                <a:rPr lang="en-US" altLang="ja-JP" sz="1000" dirty="0" err="1" smtClean="0"/>
                <a:t>Pre.yml</a:t>
              </a:r>
              <a:r>
                <a:rPr lang="ja-JP" altLang="en-US" sz="1000" dirty="0" smtClean="0"/>
                <a:t>（更新）</a:t>
              </a:r>
              <a:endParaRPr lang="en-US" altLang="ja-JP" sz="1000" dirty="0" smtClean="0"/>
            </a:p>
            <a:p>
              <a:pPr marL="171450" indent="-171450">
                <a:buFontTx/>
                <a:buChar char="-"/>
              </a:pPr>
              <a:r>
                <a:rPr lang="en-US" altLang="ja-JP" sz="1000" dirty="0" smtClean="0"/>
                <a:t>name</a:t>
              </a:r>
              <a:r>
                <a:rPr lang="en-US" altLang="ja-JP" sz="1000" dirty="0"/>
                <a:t>: </a:t>
              </a:r>
              <a:r>
                <a:rPr lang="ja-JP" altLang="en-US" sz="1000" dirty="0"/>
                <a:t>ファイルの存在</a:t>
              </a:r>
              <a:r>
                <a:rPr lang="ja-JP" altLang="en-US" sz="1000" dirty="0" smtClean="0"/>
                <a:t>確認</a:t>
              </a:r>
              <a:endParaRPr lang="en-US" altLang="ja-JP" sz="1000" dirty="0" smtClean="0"/>
            </a:p>
            <a:p>
              <a:r>
                <a:rPr lang="ja-JP" altLang="en-US" sz="1000" dirty="0" smtClean="0"/>
                <a:t>    </a:t>
              </a:r>
              <a:r>
                <a:rPr lang="en-US" altLang="ja-JP" sz="1000" dirty="0" smtClean="0"/>
                <a:t>stat</a:t>
              </a:r>
              <a:r>
                <a:rPr lang="en-US" altLang="ja-JP" sz="1000" dirty="0"/>
                <a:t>: /</a:t>
              </a:r>
              <a:r>
                <a:rPr lang="en-US" altLang="ja-JP" sz="1000" dirty="0" err="1" smtClean="0"/>
                <a:t>var</a:t>
              </a:r>
              <a:r>
                <a:rPr lang="en-US" altLang="ja-JP" sz="1000" dirty="0" smtClean="0"/>
                <a:t>/</a:t>
              </a:r>
              <a:r>
                <a:rPr lang="en-US" altLang="ja-JP" sz="1000" dirty="0" err="1" smtClean="0"/>
                <a:t>tmp</a:t>
              </a:r>
              <a:r>
                <a:rPr lang="en-US" altLang="ja-JP" sz="1000" dirty="0" smtClean="0"/>
                <a:t>/test.txt</a:t>
              </a:r>
            </a:p>
            <a:p>
              <a:r>
                <a:rPr lang="ja-JP" altLang="en-US" sz="1000" dirty="0"/>
                <a:t> </a:t>
              </a:r>
              <a:r>
                <a:rPr lang="ja-JP" altLang="en-US" sz="1000" dirty="0" smtClean="0"/>
                <a:t>   </a:t>
              </a:r>
              <a:r>
                <a:rPr lang="en-US" altLang="ja-JP" sz="1000" dirty="0" smtClean="0"/>
                <a:t>register</a:t>
              </a:r>
              <a:r>
                <a:rPr lang="en-US" altLang="ja-JP" sz="1000" dirty="0"/>
                <a:t>: </a:t>
              </a:r>
              <a:r>
                <a:rPr lang="en-US" altLang="ja-JP" sz="1000" dirty="0" err="1"/>
                <a:t>RegStat</a:t>
              </a:r>
              <a:endParaRPr kumimoji="1" lang="ja-JP" altLang="en-US" sz="1000" dirty="0"/>
            </a:p>
          </p:txBody>
        </p:sp>
        <p:sp>
          <p:nvSpPr>
            <p:cNvPr id="56" name="フローチャート: 書類 55"/>
            <p:cNvSpPr/>
            <p:nvPr/>
          </p:nvSpPr>
          <p:spPr bwMode="auto">
            <a:xfrm>
              <a:off x="8694544" y="2895215"/>
              <a:ext cx="2154833" cy="769521"/>
            </a:xfrm>
            <a:prstGeom prst="flowChart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grpSp>
      <p:grpSp>
        <p:nvGrpSpPr>
          <p:cNvPr id="5" name="グループ化 4"/>
          <p:cNvGrpSpPr/>
          <p:nvPr/>
        </p:nvGrpSpPr>
        <p:grpSpPr>
          <a:xfrm>
            <a:off x="8789430" y="2185318"/>
            <a:ext cx="2154833" cy="613994"/>
            <a:chOff x="8694544" y="2205970"/>
            <a:chExt cx="2154833" cy="613994"/>
          </a:xfrm>
        </p:grpSpPr>
        <p:sp>
          <p:nvSpPr>
            <p:cNvPr id="4" name="フローチャート: 書類 3"/>
            <p:cNvSpPr/>
            <p:nvPr/>
          </p:nvSpPr>
          <p:spPr bwMode="auto">
            <a:xfrm>
              <a:off x="8694544" y="2205970"/>
              <a:ext cx="2154833" cy="613994"/>
            </a:xfrm>
            <a:prstGeom prst="flowChart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57" name="テキスト ボックス 56"/>
            <p:cNvSpPr txBox="1"/>
            <p:nvPr/>
          </p:nvSpPr>
          <p:spPr>
            <a:xfrm>
              <a:off x="8721264" y="2221962"/>
              <a:ext cx="2031249" cy="553998"/>
            </a:xfrm>
            <a:prstGeom prst="rect">
              <a:avLst/>
            </a:prstGeom>
            <a:noFill/>
          </p:spPr>
          <p:txBody>
            <a:bodyPr wrap="square" rtlCol="0">
              <a:spAutoFit/>
            </a:bodyPr>
            <a:lstStyle/>
            <a:p>
              <a:r>
                <a:rPr lang="en-US" altLang="ja-JP" sz="1000" dirty="0" err="1" smtClean="0"/>
                <a:t>Pre.yml</a:t>
              </a:r>
              <a:r>
                <a:rPr lang="ja-JP" altLang="en-US" sz="1000" dirty="0" smtClean="0"/>
                <a:t>（追加）</a:t>
              </a:r>
              <a:endParaRPr lang="en-US" altLang="ja-JP" sz="1000" dirty="0" smtClean="0"/>
            </a:p>
            <a:p>
              <a:pPr marL="171450" indent="-171450">
                <a:buFontTx/>
                <a:buChar char="-"/>
              </a:pPr>
              <a:r>
                <a:rPr lang="en-US" altLang="ja-JP" sz="1000" dirty="0" smtClean="0"/>
                <a:t>name:</a:t>
              </a:r>
              <a:r>
                <a:rPr lang="ja-JP" altLang="en-US" sz="1000" dirty="0" smtClean="0"/>
                <a:t> </a:t>
              </a:r>
              <a:r>
                <a:rPr lang="ja-JP" altLang="en-US" sz="1000" dirty="0" smtClean="0"/>
                <a:t>追加処理開始</a:t>
              </a:r>
              <a:endParaRPr lang="en-US" altLang="ja-JP" sz="1000" dirty="0" smtClean="0"/>
            </a:p>
            <a:p>
              <a:r>
                <a:rPr lang="ja-JP" altLang="en-US" sz="1000" dirty="0" smtClean="0"/>
                <a:t>    </a:t>
              </a:r>
              <a:r>
                <a:rPr lang="en-US" altLang="ja-JP" sz="1000" dirty="0" smtClean="0"/>
                <a:t>debug: </a:t>
              </a:r>
              <a:r>
                <a:rPr lang="ja-JP" altLang="en-US" sz="1000" dirty="0" smtClean="0"/>
                <a:t>“追加開始”</a:t>
              </a:r>
              <a:endParaRPr lang="en-US" altLang="ja-JP" sz="1000" dirty="0" smtClean="0"/>
            </a:p>
          </p:txBody>
        </p:sp>
      </p:grpSp>
      <p:sp>
        <p:nvSpPr>
          <p:cNvPr id="9" name="爆発 2 8"/>
          <p:cNvSpPr/>
          <p:nvPr/>
        </p:nvSpPr>
        <p:spPr bwMode="auto">
          <a:xfrm rot="415823">
            <a:off x="10376734" y="2354373"/>
            <a:ext cx="1504327" cy="704064"/>
          </a:xfrm>
          <a:prstGeom prst="irregularSeal2">
            <a:avLst/>
          </a:prstGeom>
          <a:solidFill>
            <a:srgbClr val="FFDBC9"/>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67" name="テキスト ボックス 66"/>
          <p:cNvSpPr txBox="1"/>
          <p:nvPr/>
        </p:nvSpPr>
        <p:spPr>
          <a:xfrm>
            <a:off x="10587479" y="2568637"/>
            <a:ext cx="1005038" cy="276999"/>
          </a:xfrm>
          <a:prstGeom prst="rect">
            <a:avLst/>
          </a:prstGeom>
          <a:noFill/>
        </p:spPr>
        <p:txBody>
          <a:bodyPr wrap="square" rtlCol="0">
            <a:spAutoFit/>
          </a:bodyPr>
          <a:lstStyle/>
          <a:p>
            <a:r>
              <a:rPr lang="ja-JP" altLang="en-US" sz="1200" dirty="0" smtClean="0"/>
              <a:t>中身が違う</a:t>
            </a:r>
            <a:endParaRPr lang="en-US" altLang="ja-JP" sz="1200" dirty="0" smtClean="0"/>
          </a:p>
        </p:txBody>
      </p:sp>
      <p:sp>
        <p:nvSpPr>
          <p:cNvPr id="44" name="正方形/長方形 43"/>
          <p:cNvSpPr/>
          <p:nvPr/>
        </p:nvSpPr>
        <p:spPr bwMode="auto">
          <a:xfrm>
            <a:off x="2999570" y="3812489"/>
            <a:ext cx="8951130"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a:t>
            </a:r>
            <a:r>
              <a:rPr lang="ja-JP" altLang="en-US" sz="2000" b="1" dirty="0" smtClean="0">
                <a:latin typeface="+mj-ea"/>
                <a:ea typeface="+mj-ea"/>
              </a:rPr>
              <a:t>② </a:t>
            </a:r>
            <a:r>
              <a:rPr lang="ja-JP" altLang="en-US" sz="2000" b="1" dirty="0" smtClean="0">
                <a:solidFill>
                  <a:schemeClr val="tx1"/>
                </a:solidFill>
              </a:rPr>
              <a:t>事前</a:t>
            </a:r>
            <a:r>
              <a:rPr lang="ja-JP" altLang="en-US" sz="2000" b="1" dirty="0">
                <a:solidFill>
                  <a:schemeClr val="tx1"/>
                </a:solidFill>
              </a:rPr>
              <a:t>に命名規則を決め、同名のファイルを非許容と</a:t>
            </a:r>
            <a:r>
              <a:rPr lang="ja-JP" altLang="en-US" sz="2000" b="1" dirty="0" smtClean="0">
                <a:solidFill>
                  <a:schemeClr val="tx1"/>
                </a:solidFill>
              </a:rPr>
              <a:t>する</a:t>
            </a:r>
            <a:endParaRPr lang="en-US" altLang="ja-JP" sz="2000" b="1" dirty="0">
              <a:latin typeface="+mj-ea"/>
            </a:endParaRPr>
          </a:p>
        </p:txBody>
      </p:sp>
      <p:sp>
        <p:nvSpPr>
          <p:cNvPr id="48" name="正方形/長方形 47"/>
          <p:cNvSpPr/>
          <p:nvPr/>
        </p:nvSpPr>
        <p:spPr bwMode="auto">
          <a:xfrm>
            <a:off x="3013813" y="4309558"/>
            <a:ext cx="8937252" cy="221587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smtClean="0">
                <a:solidFill>
                  <a:schemeClr val="tx1"/>
                </a:solidFill>
                <a:ea typeface="+mj-ea"/>
              </a:rPr>
              <a:t>Ansible</a:t>
            </a:r>
            <a:r>
              <a:rPr lang="ja-JP" altLang="en-US" sz="1600" b="1" dirty="0" smtClean="0">
                <a:solidFill>
                  <a:schemeClr val="tx1"/>
                </a:solidFill>
                <a:ea typeface="+mj-ea"/>
              </a:rPr>
              <a:t> </a:t>
            </a:r>
            <a:r>
              <a:rPr lang="en-US" altLang="ja-JP" sz="1600" b="1" dirty="0" smtClean="0">
                <a:solidFill>
                  <a:schemeClr val="tx1"/>
                </a:solidFill>
                <a:ea typeface="+mj-ea"/>
              </a:rPr>
              <a:t>Role</a:t>
            </a:r>
            <a:r>
              <a:rPr lang="ja-JP" altLang="en-US" sz="1600" b="1" dirty="0" smtClean="0">
                <a:solidFill>
                  <a:schemeClr val="tx1"/>
                </a:solidFill>
                <a:ea typeface="+mj-ea"/>
              </a:rPr>
              <a:t>は別パッケージであれば同名ファイル</a:t>
            </a:r>
            <a:r>
              <a:rPr lang="ja-JP" altLang="en-US" sz="1600" b="1" dirty="0" smtClean="0">
                <a:solidFill>
                  <a:schemeClr val="tx1"/>
                </a:solidFill>
                <a:ea typeface="+mj-ea"/>
              </a:rPr>
              <a:t>を</a:t>
            </a:r>
            <a:r>
              <a:rPr lang="ja-JP" altLang="en-US" sz="1600" b="1" dirty="0" smtClean="0">
                <a:solidFill>
                  <a:schemeClr val="tx1"/>
                </a:solidFill>
                <a:ea typeface="+mj-ea"/>
              </a:rPr>
              <a:t>許容</a:t>
            </a:r>
            <a:r>
              <a:rPr lang="ja-JP" altLang="en-US" sz="1600" b="1" dirty="0" smtClean="0">
                <a:solidFill>
                  <a:schemeClr val="tx1"/>
                </a:solidFill>
                <a:ea typeface="+mj-ea"/>
              </a:rPr>
              <a:t>可能です</a:t>
            </a:r>
            <a:r>
              <a:rPr lang="ja-JP" altLang="en-US" sz="1600" b="1" dirty="0">
                <a:solidFill>
                  <a:schemeClr val="tx1"/>
                </a:solidFill>
                <a:ea typeface="+mj-ea"/>
              </a:rPr>
              <a:t>が</a:t>
            </a:r>
            <a:r>
              <a:rPr lang="ja-JP" altLang="en-US" sz="1600" b="1" dirty="0" smtClean="0">
                <a:solidFill>
                  <a:schemeClr val="tx1"/>
                </a:solidFill>
                <a:ea typeface="+mj-ea"/>
              </a:rPr>
              <a:t>、バグ</a:t>
            </a:r>
            <a:r>
              <a:rPr lang="ja-JP" altLang="en-US" sz="1600" b="1" dirty="0" smtClean="0">
                <a:solidFill>
                  <a:schemeClr val="tx1"/>
                </a:solidFill>
                <a:ea typeface="+mj-ea"/>
              </a:rPr>
              <a:t>が起こり</a:t>
            </a:r>
            <a:r>
              <a:rPr lang="ja-JP" altLang="en-US" sz="1600" b="1" dirty="0" smtClean="0">
                <a:solidFill>
                  <a:schemeClr val="tx1"/>
                </a:solidFill>
                <a:ea typeface="+mj-ea"/>
              </a:rPr>
              <a:t>やくなるため、事前</a:t>
            </a:r>
            <a:r>
              <a:rPr lang="ja-JP" altLang="en-US" sz="1600" b="1" dirty="0" smtClean="0">
                <a:solidFill>
                  <a:schemeClr val="tx1"/>
                </a:solidFill>
                <a:ea typeface="+mj-ea"/>
              </a:rPr>
              <a:t>に命名規則を</a:t>
            </a:r>
            <a:r>
              <a:rPr lang="ja-JP" altLang="en-US" sz="1600" b="1" dirty="0" smtClean="0">
                <a:solidFill>
                  <a:schemeClr val="tx1"/>
                </a:solidFill>
                <a:ea typeface="+mj-ea"/>
              </a:rPr>
              <a:t>決めて同名</a:t>
            </a:r>
            <a:r>
              <a:rPr lang="ja-JP" altLang="en-US" sz="1600" b="1" dirty="0" smtClean="0">
                <a:solidFill>
                  <a:schemeClr val="tx1"/>
                </a:solidFill>
                <a:ea typeface="+mj-ea"/>
              </a:rPr>
              <a:t>のファイルを非許容とすることをお勧めします。</a:t>
            </a:r>
            <a:endParaRPr lang="en-US" altLang="ja-JP" sz="1600" b="1" dirty="0" smtClean="0">
              <a:solidFill>
                <a:schemeClr val="tx1"/>
              </a:solidFill>
              <a:ea typeface="+mj-ea"/>
            </a:endParaRPr>
          </a:p>
          <a:p>
            <a:r>
              <a:rPr lang="ja-JP" altLang="en-US" sz="1600" b="1" dirty="0" smtClean="0">
                <a:solidFill>
                  <a:schemeClr val="tx1"/>
                </a:solidFill>
                <a:ea typeface="+mj-ea"/>
              </a:rPr>
              <a:t>例：</a:t>
            </a:r>
            <a:r>
              <a:rPr lang="en-US" altLang="ja-JP" sz="1600" b="1" dirty="0" smtClean="0">
                <a:solidFill>
                  <a:schemeClr val="tx1"/>
                </a:solidFill>
                <a:ea typeface="+mj-ea"/>
              </a:rPr>
              <a:t>playbook</a:t>
            </a:r>
            <a:r>
              <a:rPr lang="ja-JP" altLang="en-US" sz="1600" b="1" dirty="0" smtClean="0">
                <a:solidFill>
                  <a:schemeClr val="tx1"/>
                </a:solidFill>
                <a:ea typeface="+mj-ea"/>
              </a:rPr>
              <a:t>は「処理名</a:t>
            </a:r>
            <a:r>
              <a:rPr lang="en-US" altLang="ja-JP" sz="1600" b="1" dirty="0" smtClean="0">
                <a:solidFill>
                  <a:schemeClr val="tx1"/>
                </a:solidFill>
                <a:ea typeface="+mj-ea"/>
              </a:rPr>
              <a:t>_</a:t>
            </a:r>
            <a:r>
              <a:rPr lang="en-US" altLang="ja-JP" sz="1600" b="1" dirty="0" err="1" smtClean="0">
                <a:solidFill>
                  <a:schemeClr val="tx1"/>
                </a:solidFill>
                <a:ea typeface="+mj-ea"/>
              </a:rPr>
              <a:t>XXX.yml</a:t>
            </a:r>
            <a:r>
              <a:rPr lang="ja-JP" altLang="en-US" sz="1600" b="1" dirty="0" smtClean="0">
                <a:solidFill>
                  <a:schemeClr val="tx1"/>
                </a:solidFill>
                <a:ea typeface="+mj-ea"/>
              </a:rPr>
              <a:t>」の形式とする</a:t>
            </a:r>
            <a:endParaRPr lang="en-US" altLang="ja-JP" sz="1600" b="1" dirty="0" smtClean="0">
              <a:solidFill>
                <a:schemeClr val="tx1"/>
              </a:solidFill>
              <a:ea typeface="+mj-ea"/>
            </a:endParaRPr>
          </a:p>
          <a:p>
            <a:endParaRPr lang="en-US" altLang="ja-JP" sz="1600" b="1" dirty="0">
              <a:solidFill>
                <a:schemeClr val="tx1"/>
              </a:solidFill>
              <a:ea typeface="+mj-ea"/>
            </a:endParaRPr>
          </a:p>
        </p:txBody>
      </p:sp>
      <p:sp>
        <p:nvSpPr>
          <p:cNvPr id="49" name="右矢印 48"/>
          <p:cNvSpPr/>
          <p:nvPr/>
        </p:nvSpPr>
        <p:spPr bwMode="auto">
          <a:xfrm>
            <a:off x="5052409" y="2513446"/>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0" name="右矢印 49"/>
          <p:cNvSpPr/>
          <p:nvPr/>
        </p:nvSpPr>
        <p:spPr bwMode="auto">
          <a:xfrm>
            <a:off x="8425083" y="2670265"/>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2" name="正方形/長方形 51"/>
          <p:cNvSpPr/>
          <p:nvPr/>
        </p:nvSpPr>
        <p:spPr bwMode="auto">
          <a:xfrm>
            <a:off x="3168446" y="5119520"/>
            <a:ext cx="8184284" cy="1329501"/>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sp>
        <p:nvSpPr>
          <p:cNvPr id="53" name="正方形/長方形 52"/>
          <p:cNvSpPr/>
          <p:nvPr/>
        </p:nvSpPr>
        <p:spPr bwMode="auto">
          <a:xfrm>
            <a:off x="6046096" y="5383523"/>
            <a:ext cx="2130181"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（追加）</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chemeClr val="tx1"/>
                </a:solidFill>
                <a:ea typeface="+mj-ea"/>
                <a:cs typeface="Courier New" panose="02070309020205020404" pitchFamily="49" charset="0"/>
              </a:rPr>
              <a:t>AddFile_Pre.yml</a:t>
            </a:r>
            <a:endParaRPr lang="en-US" altLang="ja-JP" sz="1200" b="1" dirty="0" smtClean="0">
              <a:solidFill>
                <a:schemeClr val="tx1"/>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AddFile_</a:t>
            </a:r>
            <a:r>
              <a:rPr lang="en-US" altLang="ja-JP" sz="1200" b="1" dirty="0" err="1" smtClean="0">
                <a:cs typeface="Courier New" panose="02070309020205020404" pitchFamily="49" charset="0"/>
              </a:rPr>
              <a:t>Add.yml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AddFile_</a:t>
            </a:r>
            <a:r>
              <a:rPr lang="en-US" altLang="ja-JP" sz="1200" b="1" dirty="0" err="1" smtClean="0">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54" name="テキスト ボックス 53"/>
          <p:cNvSpPr txBox="1"/>
          <p:nvPr/>
        </p:nvSpPr>
        <p:spPr>
          <a:xfrm>
            <a:off x="5991805" y="5136913"/>
            <a:ext cx="1616405" cy="276999"/>
          </a:xfrm>
          <a:prstGeom prst="rect">
            <a:avLst/>
          </a:prstGeom>
          <a:noFill/>
        </p:spPr>
        <p:txBody>
          <a:bodyPr wrap="none" rtlCol="0">
            <a:spAutoFit/>
          </a:bodyPr>
          <a:lstStyle/>
          <a:p>
            <a:r>
              <a:rPr lang="en-US" altLang="ja-JP" sz="1200" b="1" dirty="0" smtClean="0"/>
              <a:t>Role</a:t>
            </a:r>
            <a:r>
              <a:rPr lang="ja-JP" altLang="en-US" sz="1200" b="1" dirty="0" smtClean="0"/>
              <a:t>パッケージ管理</a:t>
            </a:r>
            <a:endParaRPr lang="en-US" altLang="ja-JP" sz="1200" b="1" dirty="0" smtClean="0"/>
          </a:p>
        </p:txBody>
      </p:sp>
      <p:sp>
        <p:nvSpPr>
          <p:cNvPr id="55" name="テキスト ボックス 54"/>
          <p:cNvSpPr txBox="1"/>
          <p:nvPr/>
        </p:nvSpPr>
        <p:spPr>
          <a:xfrm>
            <a:off x="3983160" y="5121861"/>
            <a:ext cx="1344599" cy="276999"/>
          </a:xfrm>
          <a:prstGeom prst="rect">
            <a:avLst/>
          </a:prstGeom>
          <a:noFill/>
        </p:spPr>
        <p:txBody>
          <a:bodyPr wrap="none" rtlCol="0">
            <a:spAutoFit/>
          </a:bodyPr>
          <a:lstStyle/>
          <a:p>
            <a:r>
              <a:rPr lang="en-US" altLang="ja-JP" sz="1200" b="1" dirty="0" smtClean="0"/>
              <a:t>Movement</a:t>
            </a:r>
            <a:r>
              <a:rPr lang="ja-JP" altLang="en-US" sz="1200" b="1" dirty="0" smtClean="0"/>
              <a:t>一覧</a:t>
            </a:r>
            <a:endParaRPr lang="en-US" altLang="ja-JP" sz="1200" b="1" dirty="0" smtClean="0"/>
          </a:p>
        </p:txBody>
      </p:sp>
      <p:sp>
        <p:nvSpPr>
          <p:cNvPr id="58" name="正方形/長方形 57"/>
          <p:cNvSpPr/>
          <p:nvPr/>
        </p:nvSpPr>
        <p:spPr bwMode="auto">
          <a:xfrm>
            <a:off x="4066417" y="5382226"/>
            <a:ext cx="1478171" cy="4760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ja-JP" altLang="en-US" sz="1200" b="1" dirty="0" smtClean="0">
                <a:ea typeface="+mj-ea"/>
                <a:cs typeface="Courier New" panose="02070309020205020404" pitchFamily="49" charset="0"/>
              </a:rPr>
              <a:t>．ファイル</a:t>
            </a:r>
            <a:r>
              <a:rPr lang="ja-JP" altLang="en-US" sz="1200" b="1" dirty="0" smtClean="0">
                <a:solidFill>
                  <a:schemeClr val="tx1"/>
                </a:solidFill>
                <a:ea typeface="+mj-ea"/>
                <a:cs typeface="Courier New" panose="02070309020205020404" pitchFamily="49" charset="0"/>
              </a:rPr>
              <a:t>追加</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ja-JP" altLang="en-US" sz="1200" b="1" dirty="0" smtClean="0">
                <a:ea typeface="+mj-ea"/>
                <a:cs typeface="Courier New" panose="02070309020205020404" pitchFamily="49" charset="0"/>
              </a:rPr>
              <a:t>．ファイル更新</a:t>
            </a:r>
            <a:endParaRPr lang="en-US" altLang="ja-JP" sz="1200" b="1" dirty="0" smtClean="0">
              <a:ea typeface="+mj-ea"/>
              <a:cs typeface="Courier New" panose="02070309020205020404" pitchFamily="49" charset="0"/>
            </a:endParaRPr>
          </a:p>
        </p:txBody>
      </p:sp>
      <p:grpSp>
        <p:nvGrpSpPr>
          <p:cNvPr id="59" name="グループ化 58"/>
          <p:cNvGrpSpPr/>
          <p:nvPr/>
        </p:nvGrpSpPr>
        <p:grpSpPr>
          <a:xfrm>
            <a:off x="3166450" y="5121739"/>
            <a:ext cx="696414" cy="534225"/>
            <a:chOff x="7950657" y="2600826"/>
            <a:chExt cx="635960" cy="533501"/>
          </a:xfrm>
        </p:grpSpPr>
        <p:sp>
          <p:nvSpPr>
            <p:cNvPr id="60" name="正方形/長方形 59"/>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64" name="正方形/長方形 63"/>
          <p:cNvSpPr/>
          <p:nvPr/>
        </p:nvSpPr>
        <p:spPr bwMode="auto">
          <a:xfrm>
            <a:off x="8260035" y="5372691"/>
            <a:ext cx="2732645"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（更新）</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chemeClr val="tx1"/>
                </a:solidFill>
                <a:cs typeface="Courier New" panose="02070309020205020404" pitchFamily="49" charset="0"/>
              </a:rPr>
              <a:t>Chang</a:t>
            </a:r>
            <a:r>
              <a:rPr lang="en-US" altLang="ja-JP" sz="1200" b="1" dirty="0" err="1">
                <a:solidFill>
                  <a:schemeClr val="tx1"/>
                </a:solidFill>
                <a:cs typeface="Courier New" panose="02070309020205020404" pitchFamily="49" charset="0"/>
              </a:rPr>
              <a:t>e</a:t>
            </a:r>
            <a:r>
              <a:rPr lang="en-US" altLang="ja-JP" sz="1200" b="1" dirty="0" err="1" smtClean="0">
                <a:solidFill>
                  <a:schemeClr val="tx1"/>
                </a:solidFill>
                <a:cs typeface="Courier New" panose="02070309020205020404" pitchFamily="49" charset="0"/>
              </a:rPr>
              <a:t>File_</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ChangeFile_Change.yml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ChangeFile_Post.yml</a:t>
            </a:r>
            <a:endParaRPr lang="en-US" altLang="ja-JP" sz="1200" b="1" dirty="0">
              <a:ea typeface="+mj-ea"/>
              <a:cs typeface="Courier New" panose="02070309020205020404" pitchFamily="49" charset="0"/>
            </a:endParaRPr>
          </a:p>
        </p:txBody>
      </p:sp>
      <p:sp>
        <p:nvSpPr>
          <p:cNvPr id="68" name="右矢印 67"/>
          <p:cNvSpPr/>
          <p:nvPr/>
        </p:nvSpPr>
        <p:spPr bwMode="auto">
          <a:xfrm>
            <a:off x="5592045" y="542883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69" name="角丸四角形 68"/>
          <p:cNvSpPr/>
          <p:nvPr/>
        </p:nvSpPr>
        <p:spPr bwMode="auto">
          <a:xfrm rot="20999056">
            <a:off x="2457913" y="3676817"/>
            <a:ext cx="1698943"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1145895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4"/>
            <a:ext cx="8937252" cy="2501097"/>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smtClean="0">
                <a:solidFill>
                  <a:schemeClr val="tx1"/>
                </a:solidFill>
                <a:ea typeface="+mj-ea"/>
              </a:rPr>
              <a:t>Playbook</a:t>
            </a:r>
            <a:r>
              <a:rPr lang="ja-JP" altLang="en-US" sz="1600" b="1" dirty="0" smtClean="0">
                <a:solidFill>
                  <a:schemeClr val="tx1"/>
                </a:solidFill>
                <a:ea typeface="+mj-ea"/>
              </a:rPr>
              <a:t>の追加や改修をした際に、</a:t>
            </a:r>
            <a:r>
              <a:rPr lang="en-US" altLang="ja-JP" sz="1600" b="1" dirty="0" smtClean="0">
                <a:solidFill>
                  <a:schemeClr val="tx1"/>
                </a:solidFill>
                <a:ea typeface="+mj-ea"/>
              </a:rPr>
              <a:t>ITA</a:t>
            </a:r>
            <a:r>
              <a:rPr lang="ja-JP" altLang="en-US" sz="1600" b="1" dirty="0" smtClean="0">
                <a:solidFill>
                  <a:schemeClr val="tx1"/>
                </a:solidFill>
                <a:ea typeface="+mj-ea"/>
              </a:rPr>
              <a:t>とバージョン管理ツール（</a:t>
            </a:r>
            <a:r>
              <a:rPr lang="en-US" altLang="ja-JP" sz="1600" b="1" dirty="0" err="1" smtClean="0">
                <a:solidFill>
                  <a:schemeClr val="tx1"/>
                </a:solidFill>
                <a:ea typeface="+mj-ea"/>
              </a:rPr>
              <a:t>Git</a:t>
            </a:r>
            <a:r>
              <a:rPr lang="ja-JP" altLang="en-US" sz="1600" b="1" dirty="0" smtClean="0">
                <a:solidFill>
                  <a:schemeClr val="tx1"/>
                </a:solidFill>
                <a:ea typeface="+mj-ea"/>
              </a:rPr>
              <a:t>など</a:t>
            </a:r>
            <a:r>
              <a:rPr lang="ja-JP" altLang="en-US" sz="1600" b="1" dirty="0" smtClean="0">
                <a:solidFill>
                  <a:schemeClr val="tx1"/>
                </a:solidFill>
                <a:ea typeface="+mj-ea"/>
              </a:rPr>
              <a:t>）の両方に手動でアップロードしていたが</a:t>
            </a:r>
            <a:r>
              <a:rPr lang="ja-JP" altLang="en-US" sz="1600" b="1" dirty="0" smtClean="0">
                <a:solidFill>
                  <a:schemeClr val="tx1"/>
                </a:solidFill>
                <a:ea typeface="+mj-ea"/>
              </a:rPr>
              <a:t>、アップロード忘れが起きて修正</a:t>
            </a:r>
            <a:r>
              <a:rPr lang="ja-JP" altLang="en-US" sz="1600" b="1" dirty="0" smtClean="0">
                <a:solidFill>
                  <a:schemeClr val="tx1"/>
                </a:solidFill>
                <a:ea typeface="+mj-ea"/>
              </a:rPr>
              <a:t>が反映されて</a:t>
            </a:r>
            <a:r>
              <a:rPr lang="ja-JP" altLang="en-US" sz="1600" b="1" dirty="0" smtClean="0">
                <a:solidFill>
                  <a:schemeClr val="tx1"/>
                </a:solidFill>
                <a:ea typeface="+mj-ea"/>
              </a:rPr>
              <a:t>いなかった。</a:t>
            </a:r>
            <a:endParaRPr lang="en-US" altLang="ja-JP" sz="1600" b="1" dirty="0">
              <a:solidFill>
                <a:schemeClr val="tx1"/>
              </a:solidFill>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5303891" y="1919893"/>
            <a:ext cx="2304320" cy="136916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7" name="正方形/長方形 26"/>
          <p:cNvSpPr/>
          <p:nvPr/>
        </p:nvSpPr>
        <p:spPr bwMode="auto">
          <a:xfrm>
            <a:off x="3013449" y="814630"/>
            <a:ext cx="8937251" cy="497431"/>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③ </a:t>
            </a:r>
            <a:r>
              <a:rPr lang="ja-JP" altLang="en-US" sz="2000" b="1" dirty="0" smtClean="0">
                <a:latin typeface="+mj-ea"/>
              </a:rPr>
              <a:t>バージョン</a:t>
            </a:r>
            <a:r>
              <a:rPr lang="ja-JP" altLang="en-US" sz="2000" b="1" dirty="0">
                <a:latin typeface="+mj-ea"/>
              </a:rPr>
              <a:t>管理ツールと</a:t>
            </a:r>
            <a:r>
              <a:rPr lang="en-US" altLang="ja-JP" sz="2000" b="1" dirty="0">
                <a:latin typeface="+mj-ea"/>
              </a:rPr>
              <a:t>ITA</a:t>
            </a:r>
            <a:r>
              <a:rPr lang="ja-JP" altLang="en-US" sz="2000" b="1" dirty="0">
                <a:latin typeface="+mj-ea"/>
              </a:rPr>
              <a:t>で</a:t>
            </a:r>
            <a:r>
              <a:rPr lang="en-US" altLang="ja-JP" sz="2000" b="1" dirty="0">
                <a:latin typeface="+mj-ea"/>
              </a:rPr>
              <a:t>playbook</a:t>
            </a:r>
            <a:r>
              <a:rPr lang="ja-JP" altLang="en-US" sz="2000" b="1" dirty="0">
                <a:latin typeface="+mj-ea"/>
              </a:rPr>
              <a:t>の内容に差異がでた</a:t>
            </a:r>
            <a:endParaRPr lang="en-US" altLang="ja-JP" sz="2000" b="1" dirty="0">
              <a:latin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grpSp>
        <p:nvGrpSpPr>
          <p:cNvPr id="40" name="グループ化 39"/>
          <p:cNvGrpSpPr/>
          <p:nvPr/>
        </p:nvGrpSpPr>
        <p:grpSpPr>
          <a:xfrm>
            <a:off x="5303891" y="1935149"/>
            <a:ext cx="612874" cy="508536"/>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テキスト ボックス 43"/>
          <p:cNvSpPr txBox="1"/>
          <p:nvPr/>
        </p:nvSpPr>
        <p:spPr>
          <a:xfrm>
            <a:off x="5939090" y="1938423"/>
            <a:ext cx="1382686" cy="276999"/>
          </a:xfrm>
          <a:prstGeom prst="rect">
            <a:avLst/>
          </a:prstGeom>
          <a:noFill/>
        </p:spPr>
        <p:txBody>
          <a:bodyPr wrap="none" rtlCol="0">
            <a:spAutoFit/>
          </a:bodyPr>
          <a:lstStyle/>
          <a:p>
            <a:r>
              <a:rPr lang="en-US" altLang="ja-JP" sz="1200" b="1" dirty="0" smtClean="0"/>
              <a:t>playbook</a:t>
            </a:r>
            <a:r>
              <a:rPr lang="ja-JP" altLang="en-US" sz="1200" b="1" dirty="0" smtClean="0"/>
              <a:t>素材集</a:t>
            </a:r>
            <a:endParaRPr lang="en-US" altLang="ja-JP" sz="1200" b="1" dirty="0" smtClean="0"/>
          </a:p>
        </p:txBody>
      </p:sp>
      <p:sp>
        <p:nvSpPr>
          <p:cNvPr id="45" name="正方形/長方形 44"/>
          <p:cNvSpPr/>
          <p:nvPr/>
        </p:nvSpPr>
        <p:spPr bwMode="auto">
          <a:xfrm>
            <a:off x="5960757" y="2198238"/>
            <a:ext cx="1503433" cy="99609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solidFill>
                  <a:schemeClr val="tx1"/>
                </a:solidFill>
                <a:ea typeface="+mj-ea"/>
                <a:cs typeface="Courier New" panose="02070309020205020404" pitchFamily="49" charset="0"/>
              </a:rPr>
              <a:t>１．</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46" name="正方形/長方形 45"/>
          <p:cNvSpPr/>
          <p:nvPr/>
        </p:nvSpPr>
        <p:spPr bwMode="auto">
          <a:xfrm>
            <a:off x="7746890" y="1959139"/>
            <a:ext cx="3965889" cy="1383419"/>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7746393" y="1957684"/>
            <a:ext cx="1713891"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2" name="正方形/長方形 51"/>
          <p:cNvSpPr/>
          <p:nvPr/>
        </p:nvSpPr>
        <p:spPr bwMode="auto">
          <a:xfrm>
            <a:off x="9790985" y="2181459"/>
            <a:ext cx="1395646" cy="47846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cs typeface="Courier New" panose="02070309020205020404" pitchFamily="49" charset="0"/>
              </a:rPr>
              <a:t>xxx</a:t>
            </a:r>
            <a:r>
              <a:rPr lang="en-US" altLang="ja-JP" sz="1200" b="1" dirty="0" smtClean="0">
                <a:ea typeface="+mj-ea"/>
                <a:cs typeface="Courier New" panose="02070309020205020404" pitchFamily="49" charset="0"/>
              </a:rPr>
              <a:t>/</a:t>
            </a:r>
            <a:r>
              <a:rPr lang="ja-JP" altLang="en-US" sz="1200" b="1" dirty="0">
                <a:cs typeface="Courier New" panose="02070309020205020404" pitchFamily="49" charset="0"/>
              </a:rPr>
              <a:t>〇〇</a:t>
            </a:r>
            <a:r>
              <a:rPr lang="ja-JP" altLang="en-US" sz="1200" b="1" dirty="0" smtClean="0">
                <a:ea typeface="+mj-ea"/>
                <a:cs typeface="Courier New" panose="02070309020205020404" pitchFamily="49" charset="0"/>
              </a:rPr>
              <a:t>追加</a:t>
            </a:r>
            <a:r>
              <a:rPr lang="en-US" altLang="ja-JP" sz="1200" b="1" dirty="0" smtClean="0">
                <a:ea typeface="+mj-ea"/>
                <a:cs typeface="Courier New" panose="02070309020205020404" pitchFamily="49" charset="0"/>
              </a:rPr>
              <a:t>/</a:t>
            </a: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p:txBody>
      </p:sp>
      <p:sp>
        <p:nvSpPr>
          <p:cNvPr id="53" name="正方形/長方形 52"/>
          <p:cNvSpPr/>
          <p:nvPr/>
        </p:nvSpPr>
        <p:spPr bwMode="auto">
          <a:xfrm>
            <a:off x="9790985" y="2757219"/>
            <a:ext cx="1395646" cy="47846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xxx/</a:t>
            </a:r>
            <a:r>
              <a:rPr lang="ja-JP" altLang="en-US" sz="1200" b="1" dirty="0">
                <a:cs typeface="Courier New" panose="02070309020205020404" pitchFamily="49" charset="0"/>
              </a:rPr>
              <a:t>〇〇</a:t>
            </a:r>
            <a:r>
              <a:rPr lang="ja-JP" altLang="en-US" sz="1200" b="1" dirty="0" smtClean="0">
                <a:ea typeface="+mj-ea"/>
                <a:cs typeface="Courier New" panose="02070309020205020404" pitchFamily="49" charset="0"/>
              </a:rPr>
              <a:t>更新</a:t>
            </a:r>
            <a:r>
              <a:rPr lang="en-US" altLang="ja-JP" sz="1200" b="1" dirty="0" smtClean="0">
                <a:ea typeface="+mj-ea"/>
                <a:cs typeface="Courier New" panose="02070309020205020404" pitchFamily="49" charset="0"/>
              </a:rPr>
              <a:t>/</a:t>
            </a: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54" name="正方形/長方形 53"/>
          <p:cNvSpPr/>
          <p:nvPr/>
        </p:nvSpPr>
        <p:spPr bwMode="auto">
          <a:xfrm>
            <a:off x="7813008" y="2385342"/>
            <a:ext cx="1739472" cy="612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en-US" altLang="ja-JP" sz="1200" b="1" dirty="0" smtClean="0">
                <a:solidFill>
                  <a:schemeClr val="tx1"/>
                </a:solidFill>
                <a:ea typeface="+mj-ea"/>
                <a:cs typeface="Courier New" panose="02070309020205020404" pitchFamily="49" charset="0"/>
              </a:rPr>
              <a:t>/</a:t>
            </a:r>
            <a:r>
              <a:rPr lang="ja-JP" altLang="en-US" sz="1200" b="1" dirty="0" smtClean="0">
                <a:solidFill>
                  <a:schemeClr val="tx1"/>
                </a:solidFill>
                <a:cs typeface="Courier New" panose="02070309020205020404" pitchFamily="49" charset="0"/>
              </a:rPr>
              <a:t>〇</a:t>
            </a:r>
            <a:r>
              <a:rPr lang="ja-JP" altLang="en-US" sz="1200" b="1" dirty="0">
                <a:solidFill>
                  <a:schemeClr val="tx1"/>
                </a:solidFill>
                <a:cs typeface="Courier New" panose="02070309020205020404" pitchFamily="49" charset="0"/>
              </a:rPr>
              <a:t>〇</a:t>
            </a:r>
            <a:r>
              <a:rPr lang="ja-JP" altLang="en-US" sz="1200" b="1" dirty="0" smtClean="0">
                <a:solidFill>
                  <a:schemeClr val="tx1"/>
                </a:solidFill>
                <a:ea typeface="+mj-ea"/>
                <a:cs typeface="Courier New" panose="02070309020205020404" pitchFamily="49" charset="0"/>
              </a:rPr>
              <a:t>共通処理</a:t>
            </a:r>
            <a:r>
              <a:rPr lang="en-US" altLang="ja-JP" sz="1200" b="1" dirty="0" smtClean="0">
                <a:solidFill>
                  <a:schemeClr val="tx1"/>
                </a:solidFill>
                <a:ea typeface="+mj-ea"/>
                <a:cs typeface="Courier New" panose="02070309020205020404" pitchFamily="49" charset="0"/>
              </a:rPr>
              <a:t>/</a:t>
            </a:r>
          </a:p>
          <a:p>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p:txBody>
      </p:sp>
      <p:sp>
        <p:nvSpPr>
          <p:cNvPr id="59" name="正方形/長方形 58"/>
          <p:cNvSpPr/>
          <p:nvPr/>
        </p:nvSpPr>
        <p:spPr bwMode="auto">
          <a:xfrm>
            <a:off x="3130347" y="1916790"/>
            <a:ext cx="1896059" cy="1059528"/>
          </a:xfrm>
          <a:prstGeom prst="rect">
            <a:avLst/>
          </a:prstGeom>
          <a:solidFill>
            <a:srgbClr val="FFFFA3"/>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60" name="正方形/長方形 59"/>
          <p:cNvSpPr/>
          <p:nvPr/>
        </p:nvSpPr>
        <p:spPr bwMode="auto">
          <a:xfrm>
            <a:off x="3128576" y="1916790"/>
            <a:ext cx="771636" cy="30905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0" name="テキスト ボックス 49"/>
          <p:cNvSpPr txBox="1"/>
          <p:nvPr/>
        </p:nvSpPr>
        <p:spPr>
          <a:xfrm>
            <a:off x="7703080" y="1999841"/>
            <a:ext cx="1723549" cy="276999"/>
          </a:xfrm>
          <a:prstGeom prst="rect">
            <a:avLst/>
          </a:prstGeom>
          <a:noFill/>
        </p:spPr>
        <p:txBody>
          <a:bodyPr wrap="none" rtlCol="0">
            <a:spAutoFit/>
          </a:bodyPr>
          <a:lstStyle/>
          <a:p>
            <a:r>
              <a:rPr lang="ja-JP" altLang="en-US" sz="1200" b="1" dirty="0" smtClean="0"/>
              <a:t>バージョン管理ツール</a:t>
            </a:r>
            <a:endParaRPr lang="en-US" altLang="ja-JP" sz="1200" b="1" dirty="0" smtClean="0"/>
          </a:p>
        </p:txBody>
      </p:sp>
      <p:sp>
        <p:nvSpPr>
          <p:cNvPr id="6" name="フローチャート: 書類 5"/>
          <p:cNvSpPr/>
          <p:nvPr/>
        </p:nvSpPr>
        <p:spPr bwMode="auto">
          <a:xfrm>
            <a:off x="3416076" y="2327575"/>
            <a:ext cx="1309913" cy="48376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smtClean="0"/>
          </a:p>
        </p:txBody>
      </p:sp>
      <p:sp>
        <p:nvSpPr>
          <p:cNvPr id="63" name="テキスト ボックス 62"/>
          <p:cNvSpPr txBox="1"/>
          <p:nvPr/>
        </p:nvSpPr>
        <p:spPr>
          <a:xfrm>
            <a:off x="3099993" y="1948849"/>
            <a:ext cx="800219" cy="276999"/>
          </a:xfrm>
          <a:prstGeom prst="rect">
            <a:avLst/>
          </a:prstGeom>
          <a:noFill/>
        </p:spPr>
        <p:txBody>
          <a:bodyPr wrap="none" rtlCol="0">
            <a:spAutoFit/>
          </a:bodyPr>
          <a:lstStyle/>
          <a:p>
            <a:r>
              <a:rPr lang="ja-JP" altLang="en-US" sz="1200" b="1" dirty="0" smtClean="0"/>
              <a:t>ローカル</a:t>
            </a:r>
            <a:endParaRPr lang="en-US" altLang="ja-JP" sz="1200" b="1" dirty="0" smtClean="0"/>
          </a:p>
        </p:txBody>
      </p:sp>
      <p:sp>
        <p:nvSpPr>
          <p:cNvPr id="68" name="上カーブ矢印 67"/>
          <p:cNvSpPr/>
          <p:nvPr/>
        </p:nvSpPr>
        <p:spPr bwMode="auto">
          <a:xfrm>
            <a:off x="4511780" y="3031503"/>
            <a:ext cx="4500354" cy="541120"/>
          </a:xfrm>
          <a:prstGeom prst="curvedUp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smtClean="0">
              <a:ea typeface="+mj-ea"/>
            </a:endParaRPr>
          </a:p>
        </p:txBody>
      </p:sp>
      <p:sp>
        <p:nvSpPr>
          <p:cNvPr id="7" name="乗算 6"/>
          <p:cNvSpPr/>
          <p:nvPr/>
        </p:nvSpPr>
        <p:spPr bwMode="auto">
          <a:xfrm>
            <a:off x="5964519" y="3275644"/>
            <a:ext cx="721619" cy="576080"/>
          </a:xfrm>
          <a:prstGeom prst="mathMultiply">
            <a:avLst/>
          </a:prstGeom>
          <a:solidFill>
            <a:srgbClr val="FF000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69" name="正方形/長方形 68"/>
          <p:cNvSpPr/>
          <p:nvPr/>
        </p:nvSpPr>
        <p:spPr bwMode="auto">
          <a:xfrm>
            <a:off x="4506462" y="2950901"/>
            <a:ext cx="1390709" cy="34650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67" dirty="0" smtClean="0">
                <a:ea typeface="+mj-ea"/>
              </a:rPr>
              <a:t>アップロード忘れ</a:t>
            </a:r>
            <a:endParaRPr lang="ja-JP" altLang="en-US" sz="1067" dirty="0">
              <a:ea typeface="+mj-ea"/>
            </a:endParaRPr>
          </a:p>
        </p:txBody>
      </p:sp>
      <p:cxnSp>
        <p:nvCxnSpPr>
          <p:cNvPr id="70" name="直線コネクタ 69"/>
          <p:cNvCxnSpPr>
            <a:stCxn id="7" idx="0"/>
            <a:endCxn id="69" idx="2"/>
          </p:cNvCxnSpPr>
          <p:nvPr/>
        </p:nvCxnSpPr>
        <p:spPr bwMode="auto">
          <a:xfrm flipH="1" flipV="1">
            <a:off x="5201817" y="3297402"/>
            <a:ext cx="936017" cy="11660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右矢印 36"/>
          <p:cNvSpPr/>
          <p:nvPr/>
        </p:nvSpPr>
        <p:spPr bwMode="auto">
          <a:xfrm>
            <a:off x="4889003" y="2385342"/>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38" name="正方形/長方形 37"/>
          <p:cNvSpPr/>
          <p:nvPr/>
        </p:nvSpPr>
        <p:spPr bwMode="auto">
          <a:xfrm>
            <a:off x="2999998" y="4377054"/>
            <a:ext cx="8937252" cy="232269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ja-JP" altLang="en-US" sz="1600" b="1" dirty="0" smtClean="0">
                <a:solidFill>
                  <a:schemeClr val="tx1"/>
                </a:solidFill>
                <a:latin typeface="+mj-ea"/>
                <a:ea typeface="+mj-ea"/>
              </a:rPr>
              <a:t>バージョン</a:t>
            </a:r>
            <a:r>
              <a:rPr lang="ja-JP" altLang="en-US" sz="1600" b="1" dirty="0" smtClean="0">
                <a:solidFill>
                  <a:schemeClr val="tx1"/>
                </a:solidFill>
                <a:latin typeface="+mj-ea"/>
                <a:ea typeface="+mj-ea"/>
              </a:rPr>
              <a:t>管理ツールを使う際に、コミットしたタイミングで自動で</a:t>
            </a:r>
            <a:r>
              <a:rPr lang="en-US" altLang="ja-JP" sz="1600" b="1" dirty="0" smtClean="0">
                <a:solidFill>
                  <a:schemeClr val="tx1"/>
                </a:solidFill>
                <a:latin typeface="+mj-ea"/>
                <a:ea typeface="+mj-ea"/>
              </a:rPr>
              <a:t>ITA</a:t>
            </a:r>
            <a:r>
              <a:rPr lang="ja-JP" altLang="en-US" sz="1600" b="1" dirty="0" smtClean="0">
                <a:solidFill>
                  <a:schemeClr val="tx1"/>
                </a:solidFill>
                <a:latin typeface="+mj-ea"/>
                <a:ea typeface="+mj-ea"/>
              </a:rPr>
              <a:t>にアップロードしてくれるようなツールを作成することをお勧めします。</a:t>
            </a:r>
            <a:endParaRPr lang="en-US" altLang="ja-JP" sz="1600" b="1" dirty="0" smtClean="0">
              <a:solidFill>
                <a:schemeClr val="tx1"/>
              </a:solidFill>
              <a:latin typeface="+mj-ea"/>
              <a:ea typeface="+mj-ea"/>
            </a:endParaRPr>
          </a:p>
          <a:p>
            <a:r>
              <a:rPr lang="ja-JP" altLang="en-US" sz="1600" b="1" dirty="0" smtClean="0">
                <a:solidFill>
                  <a:schemeClr val="tx1"/>
                </a:solidFill>
                <a:latin typeface="+mj-ea"/>
              </a:rPr>
              <a:t>例</a:t>
            </a:r>
            <a:r>
              <a:rPr lang="ja-JP" altLang="en-US" sz="1600" b="1" dirty="0" smtClean="0">
                <a:solidFill>
                  <a:schemeClr val="tx1"/>
                </a:solidFill>
                <a:latin typeface="+mj-ea"/>
              </a:rPr>
              <a:t>：</a:t>
            </a:r>
            <a:r>
              <a:rPr lang="en-US" altLang="ja-JP" sz="1600" b="1" dirty="0" err="1" smtClean="0">
                <a:solidFill>
                  <a:schemeClr val="tx1"/>
                </a:solidFill>
                <a:latin typeface="+mj-ea"/>
              </a:rPr>
              <a:t>Git</a:t>
            </a:r>
            <a:r>
              <a:rPr lang="ja-JP" altLang="en-US" sz="1600" b="1" dirty="0" smtClean="0">
                <a:solidFill>
                  <a:schemeClr val="tx1"/>
                </a:solidFill>
                <a:latin typeface="+mj-ea"/>
              </a:rPr>
              <a:t>へコミットすると、</a:t>
            </a:r>
            <a:r>
              <a:rPr lang="en-US" altLang="ja-JP" sz="1600" b="1" dirty="0" smtClean="0">
                <a:solidFill>
                  <a:schemeClr val="tx1"/>
                </a:solidFill>
                <a:latin typeface="+mj-ea"/>
              </a:rPr>
              <a:t>CICD</a:t>
            </a:r>
            <a:r>
              <a:rPr lang="ja-JP" altLang="en-US" sz="1600" b="1" dirty="0" smtClean="0">
                <a:solidFill>
                  <a:schemeClr val="tx1"/>
                </a:solidFill>
                <a:latin typeface="+mj-ea"/>
              </a:rPr>
              <a:t>ツールが検知し、</a:t>
            </a:r>
            <a:r>
              <a:rPr lang="en-US" altLang="ja-JP" sz="1600" b="1" dirty="0" smtClean="0">
                <a:solidFill>
                  <a:schemeClr val="tx1"/>
                </a:solidFill>
                <a:latin typeface="+mj-ea"/>
              </a:rPr>
              <a:t>ITA</a:t>
            </a:r>
            <a:r>
              <a:rPr lang="ja-JP" altLang="en-US" sz="1600" b="1" dirty="0" smtClean="0">
                <a:solidFill>
                  <a:schemeClr val="tx1"/>
                </a:solidFill>
                <a:latin typeface="+mj-ea"/>
              </a:rPr>
              <a:t>へアップロードする</a:t>
            </a:r>
            <a:endParaRPr lang="en-US" altLang="ja-JP" sz="1600" b="1" dirty="0" smtClean="0">
              <a:solidFill>
                <a:schemeClr val="tx1"/>
              </a:solidFill>
              <a:latin typeface="+mj-ea"/>
              <a:ea typeface="+mj-ea"/>
            </a:endParaRPr>
          </a:p>
        </p:txBody>
      </p:sp>
      <p:sp>
        <p:nvSpPr>
          <p:cNvPr id="42" name="正方形/長方形 41"/>
          <p:cNvSpPr/>
          <p:nvPr/>
        </p:nvSpPr>
        <p:spPr bwMode="auto">
          <a:xfrm>
            <a:off x="3013449" y="3861060"/>
            <a:ext cx="8937251"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③ バージョン管理ツールと</a:t>
            </a:r>
            <a:r>
              <a:rPr lang="en-US" altLang="ja-JP" sz="2000" b="1" dirty="0" smtClean="0">
                <a:latin typeface="+mj-ea"/>
                <a:ea typeface="+mj-ea"/>
              </a:rPr>
              <a:t>CICD</a:t>
            </a:r>
            <a:r>
              <a:rPr lang="ja-JP" altLang="en-US" sz="2000" b="1" dirty="0" smtClean="0">
                <a:latin typeface="+mj-ea"/>
                <a:ea typeface="+mj-ea"/>
              </a:rPr>
              <a:t>ツールを利用して管理する</a:t>
            </a:r>
            <a:endParaRPr lang="en-US" altLang="ja-JP" sz="2000" b="1" dirty="0">
              <a:latin typeface="+mj-ea"/>
            </a:endParaRPr>
          </a:p>
        </p:txBody>
      </p:sp>
      <p:sp>
        <p:nvSpPr>
          <p:cNvPr id="48" name="正方形/長方形 47"/>
          <p:cNvSpPr/>
          <p:nvPr/>
        </p:nvSpPr>
        <p:spPr bwMode="auto">
          <a:xfrm>
            <a:off x="5056367" y="5206557"/>
            <a:ext cx="1952435" cy="1275869"/>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49" name="正方形/長方形 48"/>
          <p:cNvSpPr/>
          <p:nvPr/>
        </p:nvSpPr>
        <p:spPr bwMode="auto">
          <a:xfrm>
            <a:off x="5050140" y="5201062"/>
            <a:ext cx="1689740" cy="30896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51" name="正方形/長方形 50"/>
          <p:cNvSpPr/>
          <p:nvPr/>
        </p:nvSpPr>
        <p:spPr bwMode="auto">
          <a:xfrm>
            <a:off x="5231752" y="5663025"/>
            <a:ext cx="1672512" cy="61659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en-US" altLang="ja-JP" sz="1200" b="1" dirty="0" smtClean="0">
                <a:solidFill>
                  <a:schemeClr val="tx1"/>
                </a:solidFill>
                <a:ea typeface="+mj-ea"/>
                <a:cs typeface="Courier New" panose="02070309020205020404" pitchFamily="49" charset="0"/>
              </a:rPr>
              <a:t>/</a:t>
            </a:r>
            <a:r>
              <a:rPr lang="ja-JP" altLang="en-US" sz="1200" b="1" dirty="0" smtClean="0">
                <a:solidFill>
                  <a:schemeClr val="tx1"/>
                </a:solidFill>
                <a:cs typeface="Courier New" panose="02070309020205020404" pitchFamily="49" charset="0"/>
              </a:rPr>
              <a:t>〇</a:t>
            </a:r>
            <a:r>
              <a:rPr lang="ja-JP" altLang="en-US" sz="1200" b="1" dirty="0">
                <a:solidFill>
                  <a:schemeClr val="tx1"/>
                </a:solidFill>
                <a:cs typeface="Courier New" panose="02070309020205020404" pitchFamily="49" charset="0"/>
              </a:rPr>
              <a:t>〇</a:t>
            </a:r>
            <a:r>
              <a:rPr lang="ja-JP" altLang="en-US" sz="1200" b="1" dirty="0" smtClean="0">
                <a:solidFill>
                  <a:schemeClr val="tx1"/>
                </a:solidFill>
                <a:ea typeface="+mj-ea"/>
                <a:cs typeface="Courier New" panose="02070309020205020404" pitchFamily="49" charset="0"/>
              </a:rPr>
              <a:t>共通処理</a:t>
            </a:r>
            <a:r>
              <a:rPr lang="en-US" altLang="ja-JP" sz="1200" b="1" dirty="0" smtClean="0">
                <a:solidFill>
                  <a:schemeClr val="tx1"/>
                </a:solidFill>
                <a:ea typeface="+mj-ea"/>
                <a:cs typeface="Courier New" panose="02070309020205020404" pitchFamily="49" charset="0"/>
              </a:rPr>
              <a:t>/</a:t>
            </a:r>
          </a:p>
          <a:p>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p:txBody>
      </p:sp>
      <p:sp>
        <p:nvSpPr>
          <p:cNvPr id="56" name="正方形/長方形 55"/>
          <p:cNvSpPr/>
          <p:nvPr/>
        </p:nvSpPr>
        <p:spPr bwMode="auto">
          <a:xfrm>
            <a:off x="3130348" y="5198128"/>
            <a:ext cx="1665536" cy="1284298"/>
          </a:xfrm>
          <a:prstGeom prst="rect">
            <a:avLst/>
          </a:prstGeom>
          <a:solidFill>
            <a:srgbClr val="FFFFA3"/>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57" name="正方形/長方形 56"/>
          <p:cNvSpPr/>
          <p:nvPr/>
        </p:nvSpPr>
        <p:spPr bwMode="auto">
          <a:xfrm>
            <a:off x="3128576" y="5198127"/>
            <a:ext cx="813314"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8" name="テキスト ボックス 57"/>
          <p:cNvSpPr txBox="1"/>
          <p:nvPr/>
        </p:nvSpPr>
        <p:spPr>
          <a:xfrm>
            <a:off x="5015850" y="5236737"/>
            <a:ext cx="1723549" cy="276999"/>
          </a:xfrm>
          <a:prstGeom prst="rect">
            <a:avLst/>
          </a:prstGeom>
          <a:noFill/>
        </p:spPr>
        <p:txBody>
          <a:bodyPr wrap="none" rtlCol="0">
            <a:spAutoFit/>
          </a:bodyPr>
          <a:lstStyle/>
          <a:p>
            <a:r>
              <a:rPr lang="ja-JP" altLang="en-US" sz="1200" b="1" dirty="0" smtClean="0"/>
              <a:t>バージョン管理ツール</a:t>
            </a:r>
            <a:endParaRPr lang="en-US" altLang="ja-JP" sz="1200" b="1" dirty="0" smtClean="0"/>
          </a:p>
        </p:txBody>
      </p:sp>
      <p:sp>
        <p:nvSpPr>
          <p:cNvPr id="61" name="フローチャート: 書類 60"/>
          <p:cNvSpPr/>
          <p:nvPr/>
        </p:nvSpPr>
        <p:spPr bwMode="auto">
          <a:xfrm>
            <a:off x="3322630" y="5646326"/>
            <a:ext cx="1309913" cy="58367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smtClean="0"/>
          </a:p>
        </p:txBody>
      </p:sp>
      <p:sp>
        <p:nvSpPr>
          <p:cNvPr id="62" name="テキスト ボックス 61"/>
          <p:cNvSpPr txBox="1"/>
          <p:nvPr/>
        </p:nvSpPr>
        <p:spPr>
          <a:xfrm>
            <a:off x="3099993" y="5230186"/>
            <a:ext cx="800219" cy="276999"/>
          </a:xfrm>
          <a:prstGeom prst="rect">
            <a:avLst/>
          </a:prstGeom>
          <a:noFill/>
        </p:spPr>
        <p:txBody>
          <a:bodyPr wrap="none" rtlCol="0">
            <a:spAutoFit/>
          </a:bodyPr>
          <a:lstStyle/>
          <a:p>
            <a:r>
              <a:rPr lang="ja-JP" altLang="en-US" sz="1200" b="1" dirty="0" smtClean="0"/>
              <a:t>ローカル</a:t>
            </a:r>
            <a:endParaRPr lang="en-US" altLang="ja-JP" sz="1200" b="1" dirty="0" smtClean="0"/>
          </a:p>
        </p:txBody>
      </p:sp>
      <p:sp>
        <p:nvSpPr>
          <p:cNvPr id="65" name="正方形/長方形 64"/>
          <p:cNvSpPr/>
          <p:nvPr/>
        </p:nvSpPr>
        <p:spPr bwMode="auto">
          <a:xfrm>
            <a:off x="9480471" y="5263021"/>
            <a:ext cx="2376329" cy="121940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grpSp>
        <p:nvGrpSpPr>
          <p:cNvPr id="66" name="グループ化 65"/>
          <p:cNvGrpSpPr/>
          <p:nvPr/>
        </p:nvGrpSpPr>
        <p:grpSpPr>
          <a:xfrm>
            <a:off x="9480471" y="5259987"/>
            <a:ext cx="481454" cy="403038"/>
            <a:chOff x="7950657" y="2600826"/>
            <a:chExt cx="635960" cy="533501"/>
          </a:xfrm>
        </p:grpSpPr>
        <p:sp>
          <p:nvSpPr>
            <p:cNvPr id="67" name="正方形/長方形 66"/>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72" name="テキスト ボックス 71"/>
          <p:cNvSpPr txBox="1"/>
          <p:nvPr/>
        </p:nvSpPr>
        <p:spPr>
          <a:xfrm>
            <a:off x="9984540" y="5290583"/>
            <a:ext cx="1382686" cy="276999"/>
          </a:xfrm>
          <a:prstGeom prst="rect">
            <a:avLst/>
          </a:prstGeom>
          <a:noFill/>
        </p:spPr>
        <p:txBody>
          <a:bodyPr wrap="none" rtlCol="0">
            <a:spAutoFit/>
          </a:bodyPr>
          <a:lstStyle/>
          <a:p>
            <a:r>
              <a:rPr lang="en-US" altLang="ja-JP" sz="1200" b="1" dirty="0" smtClean="0"/>
              <a:t>playbook</a:t>
            </a:r>
            <a:r>
              <a:rPr lang="ja-JP" altLang="en-US" sz="1200" b="1" dirty="0" smtClean="0"/>
              <a:t>素材集</a:t>
            </a:r>
            <a:endParaRPr lang="en-US" altLang="ja-JP" sz="1200" b="1" dirty="0" smtClean="0"/>
          </a:p>
        </p:txBody>
      </p:sp>
      <p:sp>
        <p:nvSpPr>
          <p:cNvPr id="73" name="正方形/長方形 72"/>
          <p:cNvSpPr/>
          <p:nvPr/>
        </p:nvSpPr>
        <p:spPr bwMode="auto">
          <a:xfrm>
            <a:off x="9987181" y="5549928"/>
            <a:ext cx="1757850" cy="7929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solidFill>
                  <a:schemeClr val="tx1"/>
                </a:solidFill>
                <a:ea typeface="+mj-ea"/>
                <a:cs typeface="Courier New" panose="02070309020205020404" pitchFamily="49" charset="0"/>
              </a:rPr>
              <a:t>１．</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74" name="正方形/長方形 73"/>
          <p:cNvSpPr/>
          <p:nvPr/>
        </p:nvSpPr>
        <p:spPr bwMode="auto">
          <a:xfrm>
            <a:off x="7380750" y="5217696"/>
            <a:ext cx="1895863" cy="1174226"/>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75" name="正方形/長方形 74"/>
          <p:cNvSpPr/>
          <p:nvPr/>
        </p:nvSpPr>
        <p:spPr bwMode="auto">
          <a:xfrm>
            <a:off x="7378102" y="5212200"/>
            <a:ext cx="1191226"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76" name="テキスト ボックス 75"/>
          <p:cNvSpPr txBox="1"/>
          <p:nvPr/>
        </p:nvSpPr>
        <p:spPr>
          <a:xfrm>
            <a:off x="7369320" y="5289346"/>
            <a:ext cx="1056123" cy="276999"/>
          </a:xfrm>
          <a:prstGeom prst="rect">
            <a:avLst/>
          </a:prstGeom>
          <a:noFill/>
        </p:spPr>
        <p:txBody>
          <a:bodyPr wrap="none" rtlCol="0">
            <a:spAutoFit/>
          </a:bodyPr>
          <a:lstStyle/>
          <a:p>
            <a:r>
              <a:rPr lang="en-US" altLang="ja-JP" sz="1200" b="1" dirty="0" smtClean="0"/>
              <a:t>CICD</a:t>
            </a:r>
            <a:r>
              <a:rPr lang="ja-JP" altLang="en-US" sz="1200" b="1" dirty="0" smtClean="0"/>
              <a:t>ツール</a:t>
            </a:r>
            <a:endParaRPr lang="en-US" altLang="ja-JP" sz="1200" b="1" dirty="0" smtClean="0"/>
          </a:p>
        </p:txBody>
      </p:sp>
      <p:sp>
        <p:nvSpPr>
          <p:cNvPr id="77" name="正方形/長方形 76"/>
          <p:cNvSpPr/>
          <p:nvPr/>
        </p:nvSpPr>
        <p:spPr bwMode="auto">
          <a:xfrm>
            <a:off x="6863797" y="6289427"/>
            <a:ext cx="869491" cy="22101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00" dirty="0" smtClean="0">
                <a:latin typeface="+mj-ea"/>
                <a:ea typeface="+mj-ea"/>
              </a:rPr>
              <a:t>更新検知</a:t>
            </a:r>
            <a:endParaRPr lang="ja-JP" altLang="en-US" sz="1000" dirty="0">
              <a:latin typeface="+mj-ea"/>
              <a:ea typeface="+mj-ea"/>
            </a:endParaRPr>
          </a:p>
        </p:txBody>
      </p:sp>
      <p:cxnSp>
        <p:nvCxnSpPr>
          <p:cNvPr id="78" name="直線コネクタ 77"/>
          <p:cNvCxnSpPr>
            <a:stCxn id="77" idx="0"/>
          </p:cNvCxnSpPr>
          <p:nvPr/>
        </p:nvCxnSpPr>
        <p:spPr bwMode="auto">
          <a:xfrm flipV="1">
            <a:off x="7298543" y="6036811"/>
            <a:ext cx="24928" cy="25261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フローチャート: 書類 79"/>
          <p:cNvSpPr/>
          <p:nvPr/>
        </p:nvSpPr>
        <p:spPr bwMode="auto">
          <a:xfrm>
            <a:off x="7533915" y="5683376"/>
            <a:ext cx="1583287" cy="58367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cs typeface="Courier New" panose="02070309020205020404" pitchFamily="49" charset="0"/>
              </a:rPr>
              <a:t>ITA</a:t>
            </a:r>
            <a:r>
              <a:rPr lang="ja-JP" altLang="en-US" sz="1200" b="1" dirty="0" smtClean="0">
                <a:cs typeface="Courier New" panose="02070309020205020404" pitchFamily="49" charset="0"/>
              </a:rPr>
              <a:t>にアップロード</a:t>
            </a:r>
            <a:endParaRPr lang="en-US" altLang="ja-JP" sz="1200" b="1" dirty="0" smtClean="0">
              <a:cs typeface="Courier New" panose="02070309020205020404" pitchFamily="49" charset="0"/>
            </a:endParaRPr>
          </a:p>
          <a:p>
            <a:pPr algn="ctr"/>
            <a:r>
              <a:rPr lang="ja-JP" altLang="en-US" sz="1200" b="1" dirty="0" smtClean="0">
                <a:cs typeface="Courier New" panose="02070309020205020404" pitchFamily="49" charset="0"/>
              </a:rPr>
              <a:t>するシェルなど</a:t>
            </a:r>
            <a:endParaRPr kumimoji="1" lang="ja-JP" altLang="en-US" sz="1200" b="1" dirty="0" smtClean="0"/>
          </a:p>
        </p:txBody>
      </p:sp>
      <p:sp>
        <p:nvSpPr>
          <p:cNvPr id="81" name="正方形/長方形 80"/>
          <p:cNvSpPr/>
          <p:nvPr/>
        </p:nvSpPr>
        <p:spPr bwMode="auto">
          <a:xfrm>
            <a:off x="8437073" y="6194458"/>
            <a:ext cx="1405103" cy="411544"/>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00" dirty="0" smtClean="0">
                <a:latin typeface="+mj-ea"/>
                <a:ea typeface="+mj-ea"/>
              </a:rPr>
              <a:t>更新対象のファイルをアップロード</a:t>
            </a:r>
            <a:endParaRPr lang="ja-JP" altLang="en-US" sz="1000" dirty="0">
              <a:latin typeface="+mj-ea"/>
              <a:ea typeface="+mj-ea"/>
            </a:endParaRPr>
          </a:p>
        </p:txBody>
      </p:sp>
      <p:cxnSp>
        <p:nvCxnSpPr>
          <p:cNvPr id="82" name="直線コネクタ 81"/>
          <p:cNvCxnSpPr>
            <a:endCxn id="81" idx="0"/>
          </p:cNvCxnSpPr>
          <p:nvPr/>
        </p:nvCxnSpPr>
        <p:spPr bwMode="auto">
          <a:xfrm flipH="1">
            <a:off x="9139625" y="6005459"/>
            <a:ext cx="181414" cy="18899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右矢印 82"/>
          <p:cNvSpPr/>
          <p:nvPr/>
        </p:nvSpPr>
        <p:spPr bwMode="auto">
          <a:xfrm>
            <a:off x="4727925" y="5708635"/>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4" name="右矢印 83"/>
          <p:cNvSpPr/>
          <p:nvPr/>
        </p:nvSpPr>
        <p:spPr bwMode="auto">
          <a:xfrm rot="10800000">
            <a:off x="7066081" y="576472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5" name="右矢印 84"/>
          <p:cNvSpPr/>
          <p:nvPr/>
        </p:nvSpPr>
        <p:spPr bwMode="auto">
          <a:xfrm>
            <a:off x="9189832" y="573351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6" name="角丸四角形 85"/>
          <p:cNvSpPr/>
          <p:nvPr/>
        </p:nvSpPr>
        <p:spPr bwMode="auto">
          <a:xfrm rot="20999056">
            <a:off x="2457913" y="3748827"/>
            <a:ext cx="1698943"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174659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smtClean="0">
                <a:solidFill>
                  <a:schemeClr val="tx1"/>
                </a:solidFill>
                <a:latin typeface="+mj-ea"/>
                <a:ea typeface="+mj-ea"/>
              </a:rPr>
              <a:t>Ansible</a:t>
            </a:r>
            <a:r>
              <a:rPr lang="ja-JP" altLang="en-US" sz="1867" b="1" dirty="0">
                <a:solidFill>
                  <a:schemeClr val="tx1"/>
                </a:solidFill>
                <a:latin typeface="+mj-ea"/>
                <a:ea typeface="+mj-ea"/>
              </a:rPr>
              <a:t> </a:t>
            </a:r>
            <a:r>
              <a:rPr lang="en-US" altLang="ja-JP" sz="1867" b="1" dirty="0" smtClean="0">
                <a:solidFill>
                  <a:schemeClr val="tx1"/>
                </a:solidFill>
                <a:latin typeface="+mj-ea"/>
                <a:ea typeface="+mj-ea"/>
              </a:rPr>
              <a:t>Trail Map</a:t>
            </a:r>
            <a:r>
              <a:rPr lang="ja-JP" altLang="en-US" sz="1867" b="1" dirty="0" smtClean="0">
                <a:solidFill>
                  <a:schemeClr val="tx1"/>
                </a:solidFill>
                <a:latin typeface="+mj-ea"/>
                <a:ea typeface="+mj-ea"/>
              </a:rPr>
              <a:t>は、</a:t>
            </a:r>
            <a:r>
              <a:rPr lang="en-US" altLang="ja-JP" sz="1867" b="1" dirty="0" err="1" smtClean="0">
                <a:solidFill>
                  <a:schemeClr val="tx1"/>
                </a:solidFill>
                <a:latin typeface="+mj-ea"/>
                <a:ea typeface="+mj-ea"/>
              </a:rPr>
              <a:t>Ansible</a:t>
            </a:r>
            <a:r>
              <a:rPr lang="ja-JP" altLang="en-US" sz="1867" b="1" dirty="0">
                <a:solidFill>
                  <a:schemeClr val="tx1"/>
                </a:solidFill>
                <a:latin typeface="+mj-ea"/>
                <a:ea typeface="+mj-ea"/>
              </a:rPr>
              <a:t>を学習し活用</a:t>
            </a:r>
            <a:r>
              <a:rPr lang="ja-JP" altLang="en-US" sz="1867" b="1" dirty="0" smtClean="0">
                <a:solidFill>
                  <a:schemeClr val="tx1"/>
                </a:solidFill>
                <a:latin typeface="+mj-ea"/>
                <a:ea typeface="+mj-ea"/>
              </a:rPr>
              <a:t>するために</a:t>
            </a:r>
            <a:r>
              <a:rPr lang="ja-JP" altLang="en-US" sz="1867" b="1" dirty="0">
                <a:solidFill>
                  <a:schemeClr val="tx1"/>
                </a:solidFill>
                <a:latin typeface="+mj-ea"/>
              </a:rPr>
              <a:t>レッドハット社が提供する</a:t>
            </a:r>
            <a:r>
              <a:rPr lang="ja-JP" altLang="en-US" sz="1867" b="1" dirty="0" smtClean="0">
                <a:solidFill>
                  <a:schemeClr val="tx1"/>
                </a:solidFill>
                <a:latin typeface="+mj-ea"/>
                <a:ea typeface="+mj-ea"/>
              </a:rPr>
              <a:t>手引書です。</a:t>
            </a:r>
            <a:r>
              <a:rPr lang="en-US" altLang="ja-JP" sz="1867" b="1" dirty="0" smtClean="0">
                <a:solidFill>
                  <a:schemeClr val="tx1"/>
                </a:solidFill>
                <a:latin typeface="+mj-ea"/>
                <a:ea typeface="+mj-ea"/>
              </a:rPr>
              <a:t>Playbook</a:t>
            </a:r>
            <a:r>
              <a:rPr lang="ja-JP" altLang="en-US" sz="1867" b="1" dirty="0" smtClean="0">
                <a:solidFill>
                  <a:schemeClr val="tx1"/>
                </a:solidFill>
                <a:latin typeface="+mj-ea"/>
                <a:ea typeface="+mj-ea"/>
              </a:rPr>
              <a:t>の書き方など明解に説明されていますので本ガイドブックと合わせてご活用ください。</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en-US" altLang="ja-JP" sz="2400" b="1" dirty="0" err="1" smtClean="0">
                <a:latin typeface="+mj-ea"/>
                <a:ea typeface="+mj-ea"/>
              </a:rPr>
              <a:t>Ansible</a:t>
            </a:r>
            <a:r>
              <a:rPr lang="en-US" altLang="ja-JP" sz="2400" b="1" dirty="0" smtClean="0">
                <a:latin typeface="+mj-ea"/>
                <a:ea typeface="+mj-ea"/>
              </a:rPr>
              <a:t> Trail Map </a:t>
            </a:r>
            <a:r>
              <a:rPr lang="en-US" altLang="ja-JP" sz="2000" b="1" dirty="0">
                <a:latin typeface="+mj-ea"/>
                <a:ea typeface="+mj-ea"/>
              </a:rPr>
              <a:t>-</a:t>
            </a:r>
            <a:r>
              <a:rPr lang="en-US" altLang="ja-JP" sz="2000" b="1" dirty="0" smtClean="0">
                <a:latin typeface="+mj-ea"/>
                <a:ea typeface="+mj-ea"/>
              </a:rPr>
              <a:t> The Journey of Automation -</a:t>
            </a:r>
            <a:endParaRPr lang="en-US" altLang="ja-JP" sz="2400" b="1" dirty="0">
              <a:latin typeface="+mj-ea"/>
            </a:endParaRP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2133" b="1" dirty="0" smtClean="0">
                <a:solidFill>
                  <a:schemeClr val="bg1"/>
                </a:solidFill>
                <a:latin typeface="+mj-ea"/>
                <a:ea typeface="+mj-ea"/>
              </a:rPr>
              <a:t>参考</a:t>
            </a:r>
            <a:endParaRPr lang="ja-JP" altLang="en-US" sz="2133" b="1" dirty="0">
              <a:solidFill>
                <a:schemeClr val="bg1"/>
              </a:solidFill>
              <a:latin typeface="+mj-ea"/>
              <a:ea typeface="+mj-ea"/>
            </a:endParaRPr>
          </a:p>
        </p:txBody>
      </p:sp>
      <p:pic>
        <p:nvPicPr>
          <p:cNvPr id="3" name="図 2"/>
          <p:cNvPicPr>
            <a:picLocks noChangeAspect="1"/>
          </p:cNvPicPr>
          <p:nvPr/>
        </p:nvPicPr>
        <p:blipFill>
          <a:blip r:embed="rId3"/>
          <a:stretch>
            <a:fillRect/>
          </a:stretch>
        </p:blipFill>
        <p:spPr>
          <a:xfrm>
            <a:off x="3187378" y="2425191"/>
            <a:ext cx="8597412" cy="3684605"/>
          </a:xfrm>
          <a:prstGeom prst="rect">
            <a:avLst/>
          </a:prstGeom>
        </p:spPr>
      </p:pic>
      <p:sp>
        <p:nvSpPr>
          <p:cNvPr id="30" name="テキスト ボックス 29"/>
          <p:cNvSpPr txBox="1"/>
          <p:nvPr/>
        </p:nvSpPr>
        <p:spPr>
          <a:xfrm>
            <a:off x="4020777" y="6137244"/>
            <a:ext cx="6930615" cy="369332"/>
          </a:xfrm>
          <a:prstGeom prst="rect">
            <a:avLst/>
          </a:prstGeom>
          <a:noFill/>
        </p:spPr>
        <p:txBody>
          <a:bodyPr wrap="none" rtlCol="0">
            <a:spAutoFit/>
          </a:bodyPr>
          <a:lstStyle/>
          <a:p>
            <a:r>
              <a:rPr lang="en-US" altLang="ja-JP" b="1" dirty="0"/>
              <a:t>https://</a:t>
            </a:r>
            <a:r>
              <a:rPr lang="en-US" altLang="ja-JP" b="1" dirty="0" smtClean="0"/>
              <a:t>www.redhat.com/ja/explore/ansible/trailmap</a:t>
            </a:r>
            <a:endParaRPr kumimoji="1" lang="ja-JP" altLang="en-US" b="1" dirty="0"/>
          </a:p>
        </p:txBody>
      </p:sp>
    </p:spTree>
    <p:extLst>
      <p:ext uri="{BB962C8B-B14F-4D97-AF65-F5344CB8AC3E}">
        <p14:creationId xmlns:p14="http://schemas.microsoft.com/office/powerpoint/2010/main" val="2852908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3863690" y="2537036"/>
            <a:ext cx="6743700" cy="3629025"/>
          </a:xfrm>
          <a:prstGeom prst="rect">
            <a:avLst/>
          </a:prstGeom>
        </p:spPr>
      </p:pic>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err="1">
                <a:latin typeface="+mj-ea"/>
              </a:rPr>
              <a:t>Exastro</a:t>
            </a:r>
            <a:r>
              <a:rPr lang="en-US" altLang="ja-JP" sz="2133" b="1" dirty="0">
                <a:latin typeface="+mj-ea"/>
              </a:rPr>
              <a:t> IT Automation</a:t>
            </a:r>
            <a:r>
              <a:rPr lang="ja-JP" altLang="en-US" sz="2133" b="1" dirty="0">
                <a:latin typeface="+mj-ea"/>
              </a:rPr>
              <a:t>でジョブフローを作成します。</a:t>
            </a:r>
          </a:p>
        </p:txBody>
      </p:sp>
      <p:sp>
        <p:nvSpPr>
          <p:cNvPr id="26" name="下矢印 2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下矢印 2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31" name="角丸四角形 3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32" name="角丸四角形 31"/>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34" name="角丸四角形 3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35" name="角丸四角形 3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 name="正方形/長方形 1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9" name="正方形/長方形 1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21" name="正方形/長方形 20"/>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ジョブとジョブフローの組み立て方を理解する</a:t>
            </a:r>
            <a:endParaRPr lang="en-US" altLang="ja-JP" sz="2133" b="1" dirty="0">
              <a:latin typeface="+mj-ea"/>
            </a:endParaRPr>
          </a:p>
        </p:txBody>
      </p:sp>
      <p:sp>
        <p:nvSpPr>
          <p:cNvPr id="22" name="角丸四角形 2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3" name="下矢印 2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25" name="テキスト ボックス 24"/>
          <p:cNvSpPr txBox="1"/>
          <p:nvPr/>
        </p:nvSpPr>
        <p:spPr>
          <a:xfrm>
            <a:off x="3282496" y="2190532"/>
            <a:ext cx="3474028" cy="420564"/>
          </a:xfrm>
          <a:prstGeom prst="rect">
            <a:avLst/>
          </a:prstGeom>
          <a:noFill/>
        </p:spPr>
        <p:txBody>
          <a:bodyPr wrap="none" rtlCol="0">
            <a:spAutoFit/>
          </a:bodyPr>
          <a:lstStyle/>
          <a:p>
            <a:r>
              <a:rPr lang="en-US" altLang="ja-JP" sz="2133" u="sng" dirty="0"/>
              <a:t>【</a:t>
            </a:r>
            <a:r>
              <a:rPr lang="ja-JP" altLang="en-US" sz="2133" u="sng" dirty="0"/>
              <a:t>ジョブフロー作成画面</a:t>
            </a:r>
            <a:r>
              <a:rPr lang="en-US" altLang="ja-JP" sz="2133" u="sng" dirty="0"/>
              <a:t>】</a:t>
            </a:r>
            <a:endParaRPr lang="ja-JP" altLang="en-US" sz="2133" u="sng" dirty="0"/>
          </a:p>
        </p:txBody>
      </p:sp>
    </p:spTree>
    <p:extLst>
      <p:ext uri="{BB962C8B-B14F-4D97-AF65-F5344CB8AC3E}">
        <p14:creationId xmlns:p14="http://schemas.microsoft.com/office/powerpoint/2010/main" val="2278163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Step 2</a:t>
            </a:r>
            <a:r>
              <a:rPr lang="ja-JP" altLang="en-US" sz="1867" b="1" dirty="0">
                <a:latin typeface="+mj-ea"/>
                <a:ea typeface="+mj-ea"/>
              </a:rPr>
              <a:t>の最初のタスク「自動化対象となる作業の分類」で分類した作業を、ここでは「ジョブ」と呼ぶことにします。「ジョブフロー」とは、ジョブを順番に実行するために、いくつかのジョブを並べてまとめたもので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err="1">
                <a:solidFill>
                  <a:schemeClr val="tx1"/>
                </a:solidFill>
                <a:latin typeface="+mj-ea"/>
                <a:ea typeface="+mj-ea"/>
              </a:rPr>
              <a:t>Exastro</a:t>
            </a:r>
            <a:r>
              <a:rPr lang="en-US" altLang="ja-JP" sz="1867" b="1" dirty="0">
                <a:solidFill>
                  <a:schemeClr val="tx1"/>
                </a:solidFill>
                <a:latin typeface="+mj-ea"/>
                <a:ea typeface="+mj-ea"/>
              </a:rPr>
              <a:t> IT Automation</a:t>
            </a:r>
            <a:r>
              <a:rPr lang="ja-JP" altLang="en-US" sz="1867" b="1" dirty="0">
                <a:solidFill>
                  <a:schemeClr val="tx1"/>
                </a:solidFill>
                <a:latin typeface="+mj-ea"/>
                <a:ea typeface="+mj-ea"/>
              </a:rPr>
              <a:t>では、ジョブフローを「</a:t>
            </a:r>
            <a:r>
              <a:rPr lang="en-US" altLang="ja-JP" sz="1867" b="1" dirty="0">
                <a:solidFill>
                  <a:schemeClr val="tx1"/>
                </a:solidFill>
                <a:latin typeface="+mj-ea"/>
                <a:ea typeface="+mj-ea"/>
              </a:rPr>
              <a:t>Symphony</a:t>
            </a:r>
            <a:r>
              <a:rPr lang="ja-JP" altLang="en-US" sz="1867" b="1" dirty="0">
                <a:solidFill>
                  <a:schemeClr val="tx1"/>
                </a:solidFill>
                <a:latin typeface="+mj-ea"/>
                <a:ea typeface="+mj-ea"/>
              </a:rPr>
              <a:t>」という機能で、またジョブを「</a:t>
            </a:r>
            <a:r>
              <a:rPr lang="en-US" altLang="ja-JP" sz="1867" b="1" dirty="0">
                <a:solidFill>
                  <a:schemeClr val="tx1"/>
                </a:solidFill>
                <a:latin typeface="+mj-ea"/>
                <a:ea typeface="+mj-ea"/>
              </a:rPr>
              <a:t>Movement</a:t>
            </a:r>
            <a:r>
              <a:rPr lang="ja-JP" altLang="en-US" sz="1867" b="1" dirty="0">
                <a:solidFill>
                  <a:schemeClr val="tx1"/>
                </a:solidFill>
                <a:latin typeface="+mj-ea"/>
                <a:ea typeface="+mj-ea"/>
              </a:rPr>
              <a:t>」という機能で実現しています。</a:t>
            </a:r>
            <a:r>
              <a:rPr lang="en-US" altLang="ja-JP" sz="1867" b="1" dirty="0">
                <a:solidFill>
                  <a:schemeClr val="tx1"/>
                </a:solidFill>
                <a:latin typeface="+mj-ea"/>
              </a:rPr>
              <a:t> Movement</a:t>
            </a:r>
            <a:r>
              <a:rPr lang="ja-JP" altLang="en-US" sz="1867" b="1" dirty="0">
                <a:solidFill>
                  <a:schemeClr val="tx1"/>
                </a:solidFill>
                <a:latin typeface="+mj-ea"/>
                <a:ea typeface="+mj-ea"/>
              </a:rPr>
              <a:t>に</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資材</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等</a:t>
            </a:r>
            <a:r>
              <a:rPr lang="en-US" altLang="ja-JP" sz="1867" b="1" dirty="0">
                <a:solidFill>
                  <a:schemeClr val="tx1"/>
                </a:solidFill>
                <a:latin typeface="+mj-ea"/>
                <a:ea typeface="+mj-ea"/>
              </a:rPr>
              <a:t>)</a:t>
            </a:r>
            <a:r>
              <a:rPr lang="ja-JP" altLang="en-US" sz="1867" b="1" dirty="0">
                <a:solidFill>
                  <a:schemeClr val="tx1"/>
                </a:solidFill>
                <a:latin typeface="+mj-ea"/>
                <a:ea typeface="+mj-ea"/>
              </a:rPr>
              <a:t>を関連付けることで、実際の作業を実施できます。</a:t>
            </a:r>
            <a:endParaRPr lang="en-US" altLang="ja-JP" sz="1867" b="1" dirty="0">
              <a:solidFill>
                <a:schemeClr val="tx1"/>
              </a:solidFill>
              <a:latin typeface="+mj-ea"/>
              <a:ea typeface="+mj-ea"/>
            </a:endParaRPr>
          </a:p>
        </p:txBody>
      </p:sp>
      <p:sp>
        <p:nvSpPr>
          <p:cNvPr id="73" name="正方形/長方形 72"/>
          <p:cNvSpPr/>
          <p:nvPr/>
        </p:nvSpPr>
        <p:spPr bwMode="auto">
          <a:xfrm>
            <a:off x="8121064"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正方形/長方形 19"/>
          <p:cNvSpPr/>
          <p:nvPr/>
        </p:nvSpPr>
        <p:spPr bwMode="auto">
          <a:xfrm>
            <a:off x="3720767"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cxnSp>
        <p:nvCxnSpPr>
          <p:cNvPr id="7" name="直線矢印コネクタ 6"/>
          <p:cNvCxnSpPr>
            <a:stCxn id="66" idx="4"/>
            <a:endCxn id="65" idx="0"/>
          </p:cNvCxnSpPr>
          <p:nvPr/>
        </p:nvCxnSpPr>
        <p:spPr bwMode="auto">
          <a:xfrm>
            <a:off x="9017177" y="3651519"/>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矢印コネクタ 56"/>
          <p:cNvCxnSpPr>
            <a:stCxn id="65" idx="4"/>
            <a:endCxn id="64" idx="0"/>
          </p:cNvCxnSpPr>
          <p:nvPr/>
        </p:nvCxnSpPr>
        <p:spPr bwMode="auto">
          <a:xfrm>
            <a:off x="9017178" y="4269885"/>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楕円 63"/>
          <p:cNvSpPr/>
          <p:nvPr/>
        </p:nvSpPr>
        <p:spPr bwMode="auto">
          <a:xfrm>
            <a:off x="8305103" y="4430645"/>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smtClean="0">
                <a:solidFill>
                  <a:schemeClr val="bg1"/>
                </a:solidFill>
                <a:latin typeface="+mj-ea"/>
                <a:ea typeface="+mj-ea"/>
              </a:rPr>
              <a:t>コンテンツ転送</a:t>
            </a:r>
            <a:endParaRPr lang="ja-JP" altLang="en-US" sz="1333" b="1" dirty="0">
              <a:solidFill>
                <a:schemeClr val="bg1"/>
              </a:solidFill>
              <a:latin typeface="+mj-ea"/>
              <a:ea typeface="+mj-ea"/>
            </a:endParaRPr>
          </a:p>
        </p:txBody>
      </p:sp>
      <p:sp>
        <p:nvSpPr>
          <p:cNvPr id="65" name="楕円 64"/>
          <p:cNvSpPr/>
          <p:nvPr/>
        </p:nvSpPr>
        <p:spPr bwMode="auto">
          <a:xfrm>
            <a:off x="8303107" y="382943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a:solidFill>
                  <a:schemeClr val="bg1"/>
                </a:solidFill>
                <a:latin typeface="+mj-ea"/>
              </a:rPr>
              <a:t>Web</a:t>
            </a:r>
            <a:r>
              <a:rPr lang="ja-JP" altLang="en-US" sz="1333" b="1">
                <a:solidFill>
                  <a:schemeClr val="bg1"/>
                </a:solidFill>
                <a:latin typeface="+mj-ea"/>
              </a:rPr>
              <a:t>サーバ導入</a:t>
            </a:r>
            <a:endParaRPr lang="ja-JP" altLang="en-US" sz="1333" b="1" dirty="0">
              <a:solidFill>
                <a:schemeClr val="bg1"/>
              </a:solidFill>
              <a:latin typeface="+mj-ea"/>
            </a:endParaRPr>
          </a:p>
        </p:txBody>
      </p:sp>
      <p:sp>
        <p:nvSpPr>
          <p:cNvPr id="66" name="楕円 65"/>
          <p:cNvSpPr/>
          <p:nvPr/>
        </p:nvSpPr>
        <p:spPr bwMode="auto">
          <a:xfrm>
            <a:off x="8303107" y="3211068"/>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a:solidFill>
                  <a:schemeClr val="bg1"/>
                </a:solidFill>
                <a:latin typeface="+mj-ea"/>
                <a:ea typeface="+mj-ea"/>
              </a:rPr>
              <a:t>hosts</a:t>
            </a:r>
            <a:r>
              <a:rPr lang="ja-JP" altLang="en-US" sz="1333" b="1" dirty="0">
                <a:solidFill>
                  <a:schemeClr val="bg1"/>
                </a:solidFill>
                <a:latin typeface="+mj-ea"/>
                <a:ea typeface="+mj-ea"/>
              </a:rPr>
              <a:t>配布</a:t>
            </a:r>
          </a:p>
        </p:txBody>
      </p:sp>
      <p:cxnSp>
        <p:nvCxnSpPr>
          <p:cNvPr id="68" name="直線矢印コネクタ 67"/>
          <p:cNvCxnSpPr>
            <a:stCxn id="72" idx="4"/>
            <a:endCxn id="71" idx="0"/>
          </p:cNvCxnSpPr>
          <p:nvPr/>
        </p:nvCxnSpPr>
        <p:spPr bwMode="auto">
          <a:xfrm>
            <a:off x="4614883" y="3658104"/>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9" name="直線矢印コネクタ 68"/>
          <p:cNvCxnSpPr>
            <a:stCxn id="71" idx="4"/>
            <a:endCxn id="70" idx="0"/>
          </p:cNvCxnSpPr>
          <p:nvPr/>
        </p:nvCxnSpPr>
        <p:spPr bwMode="auto">
          <a:xfrm>
            <a:off x="4614883" y="4276470"/>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楕円 69"/>
          <p:cNvSpPr/>
          <p:nvPr/>
        </p:nvSpPr>
        <p:spPr bwMode="auto">
          <a:xfrm>
            <a:off x="3902809" y="4437231"/>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1" name="楕円 70"/>
          <p:cNvSpPr/>
          <p:nvPr/>
        </p:nvSpPr>
        <p:spPr bwMode="auto">
          <a:xfrm>
            <a:off x="3900813" y="3836019"/>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2" name="楕円 71"/>
          <p:cNvSpPr/>
          <p:nvPr/>
        </p:nvSpPr>
        <p:spPr bwMode="auto">
          <a:xfrm>
            <a:off x="3900813" y="321765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23" name="テキスト ボックス 22"/>
          <p:cNvSpPr txBox="1"/>
          <p:nvPr/>
        </p:nvSpPr>
        <p:spPr>
          <a:xfrm>
            <a:off x="3543812" y="2714543"/>
            <a:ext cx="1415772" cy="338554"/>
          </a:xfrm>
          <a:prstGeom prst="rect">
            <a:avLst/>
          </a:prstGeom>
          <a:noFill/>
        </p:spPr>
        <p:txBody>
          <a:bodyPr wrap="none" rtlCol="0">
            <a:spAutoFit/>
          </a:bodyPr>
          <a:lstStyle/>
          <a:p>
            <a:r>
              <a:rPr lang="ja-JP" altLang="en-US" sz="1600" dirty="0"/>
              <a:t>ジョブフロー</a:t>
            </a:r>
          </a:p>
        </p:txBody>
      </p:sp>
      <p:sp>
        <p:nvSpPr>
          <p:cNvPr id="74" name="テキスト ボックス 73"/>
          <p:cNvSpPr txBox="1"/>
          <p:nvPr/>
        </p:nvSpPr>
        <p:spPr>
          <a:xfrm>
            <a:off x="7946188" y="2680975"/>
            <a:ext cx="3598999" cy="338554"/>
          </a:xfrm>
          <a:prstGeom prst="rect">
            <a:avLst/>
          </a:prstGeom>
          <a:noFill/>
        </p:spPr>
        <p:txBody>
          <a:bodyPr wrap="none" rtlCol="0">
            <a:spAutoFit/>
          </a:bodyPr>
          <a:lstStyle/>
          <a:p>
            <a:r>
              <a:rPr lang="en-US" altLang="ja-JP" sz="1600" dirty="0"/>
              <a:t>Web</a:t>
            </a:r>
            <a:r>
              <a:rPr lang="ja-JP" altLang="en-US" sz="1600" dirty="0"/>
              <a:t>サーバ構築手順 </a:t>
            </a:r>
            <a:r>
              <a:rPr lang="en-US" altLang="ja-JP" sz="1600" dirty="0"/>
              <a:t>(= Symphony)</a:t>
            </a:r>
            <a:endParaRPr lang="ja-JP" altLang="en-US" sz="1600" dirty="0"/>
          </a:p>
        </p:txBody>
      </p:sp>
      <p:sp>
        <p:nvSpPr>
          <p:cNvPr id="75" name="テキスト ボックス 74"/>
          <p:cNvSpPr txBox="1"/>
          <p:nvPr/>
        </p:nvSpPr>
        <p:spPr>
          <a:xfrm>
            <a:off x="7469606" y="2997554"/>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6" name="テキスト ボックス 75"/>
          <p:cNvSpPr txBox="1"/>
          <p:nvPr/>
        </p:nvSpPr>
        <p:spPr>
          <a:xfrm>
            <a:off x="7469606" y="3599711"/>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7" name="テキスト ボックス 76"/>
          <p:cNvSpPr txBox="1"/>
          <p:nvPr/>
        </p:nvSpPr>
        <p:spPr>
          <a:xfrm>
            <a:off x="7477939" y="4201868"/>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80" name="メモ 79"/>
          <p:cNvSpPr/>
          <p:nvPr/>
        </p:nvSpPr>
        <p:spPr bwMode="auto">
          <a:xfrm>
            <a:off x="10105343" y="310659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81" name="メモ 80"/>
          <p:cNvSpPr/>
          <p:nvPr/>
        </p:nvSpPr>
        <p:spPr bwMode="auto">
          <a:xfrm>
            <a:off x="10257506" y="3211069"/>
            <a:ext cx="1222564"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cxnSp>
        <p:nvCxnSpPr>
          <p:cNvPr id="25" name="直線コネクタ 24"/>
          <p:cNvCxnSpPr>
            <a:stCxn id="66" idx="6"/>
            <a:endCxn id="80" idx="1"/>
          </p:cNvCxnSpPr>
          <p:nvPr/>
        </p:nvCxnSpPr>
        <p:spPr bwMode="auto">
          <a:xfrm flipV="1">
            <a:off x="9731247" y="3256581"/>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2" name="直線コネクタ 81"/>
          <p:cNvCxnSpPr>
            <a:stCxn id="66" idx="6"/>
          </p:cNvCxnSpPr>
          <p:nvPr/>
        </p:nvCxnSpPr>
        <p:spPr bwMode="auto">
          <a:xfrm>
            <a:off x="9731248" y="3431294"/>
            <a:ext cx="515113" cy="4942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メモ 88"/>
          <p:cNvSpPr/>
          <p:nvPr/>
        </p:nvSpPr>
        <p:spPr bwMode="auto">
          <a:xfrm>
            <a:off x="10106780" y="3734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90" name="メモ 89"/>
          <p:cNvSpPr/>
          <p:nvPr/>
        </p:nvSpPr>
        <p:spPr bwMode="auto">
          <a:xfrm>
            <a:off x="10257505" y="38571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cxnSp>
        <p:nvCxnSpPr>
          <p:cNvPr id="91" name="直線コネクタ 90"/>
          <p:cNvCxnSpPr>
            <a:endCxn id="89" idx="1"/>
          </p:cNvCxnSpPr>
          <p:nvPr/>
        </p:nvCxnSpPr>
        <p:spPr bwMode="auto">
          <a:xfrm flipV="1">
            <a:off x="9732684" y="3884056"/>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9732685" y="4058769"/>
            <a:ext cx="518756" cy="6203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メモ 92"/>
          <p:cNvSpPr/>
          <p:nvPr/>
        </p:nvSpPr>
        <p:spPr bwMode="auto">
          <a:xfrm>
            <a:off x="10123245" y="43318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ndParaRPr>
          </a:p>
        </p:txBody>
      </p:sp>
      <p:sp>
        <p:nvSpPr>
          <p:cNvPr id="94" name="メモ 93"/>
          <p:cNvSpPr/>
          <p:nvPr/>
        </p:nvSpPr>
        <p:spPr bwMode="auto">
          <a:xfrm>
            <a:off x="10257505" y="445636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cxnSp>
        <p:nvCxnSpPr>
          <p:cNvPr id="95" name="直線コネクタ 94"/>
          <p:cNvCxnSpPr>
            <a:endCxn id="93" idx="1"/>
          </p:cNvCxnSpPr>
          <p:nvPr/>
        </p:nvCxnSpPr>
        <p:spPr bwMode="auto">
          <a:xfrm flipV="1">
            <a:off x="9749149" y="4481847"/>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6" name="直線コネクタ 95"/>
          <p:cNvCxnSpPr/>
          <p:nvPr/>
        </p:nvCxnSpPr>
        <p:spPr bwMode="auto">
          <a:xfrm>
            <a:off x="9749149" y="4656559"/>
            <a:ext cx="492131" cy="58600"/>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右矢印 96"/>
          <p:cNvSpPr/>
          <p:nvPr/>
        </p:nvSpPr>
        <p:spPr bwMode="auto">
          <a:xfrm>
            <a:off x="5765979" y="3642279"/>
            <a:ext cx="1704395"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err="1">
                <a:latin typeface="+mj-ea"/>
                <a:ea typeface="+mj-ea"/>
              </a:rPr>
              <a:t>Exastro</a:t>
            </a:r>
            <a:r>
              <a:rPr lang="ja-JP" altLang="en-US" sz="1333" b="1" dirty="0">
                <a:latin typeface="+mj-ea"/>
                <a:ea typeface="+mj-ea"/>
              </a:rPr>
              <a:t>で実現</a:t>
            </a: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99" name="角丸四角形 98"/>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ジョブとジョブフローの組み立て方を理解する</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14117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ジョブフローとオペレーションを関連付けて、作業を自動実行する</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9" name="正方形/長方形 28"/>
          <p:cNvSpPr/>
          <p:nvPr/>
        </p:nvSpPr>
        <p:spPr bwMode="auto">
          <a:xfrm>
            <a:off x="5191177" y="3058627"/>
            <a:ext cx="3720203" cy="182247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31" name="直線矢印コネクタ 30"/>
          <p:cNvCxnSpPr>
            <a:stCxn id="34" idx="3"/>
          </p:cNvCxnSpPr>
          <p:nvPr/>
        </p:nvCxnSpPr>
        <p:spPr bwMode="auto">
          <a:xfrm>
            <a:off x="4140499" y="3500317"/>
            <a:ext cx="88726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48" idx="3"/>
          </p:cNvCxnSpPr>
          <p:nvPr/>
        </p:nvCxnSpPr>
        <p:spPr bwMode="auto">
          <a:xfrm flipV="1">
            <a:off x="4140499" y="4186149"/>
            <a:ext cx="911515" cy="32450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3530899" y="3175809"/>
            <a:ext cx="609600" cy="649016"/>
            <a:chOff x="531334" y="767018"/>
            <a:chExt cx="457200" cy="486762"/>
          </a:xfrm>
        </p:grpSpPr>
        <p:sp>
          <p:nvSpPr>
            <p:cNvPr id="34" name="正方形/長方形 3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2146" y="1031158"/>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70594" y="1027024"/>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2146" y="793687"/>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9750" y="793687"/>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47" name="グループ化 46"/>
          <p:cNvGrpSpPr/>
          <p:nvPr/>
        </p:nvGrpSpPr>
        <p:grpSpPr>
          <a:xfrm>
            <a:off x="3530899" y="4186148"/>
            <a:ext cx="609600" cy="649016"/>
            <a:chOff x="531334" y="1943055"/>
            <a:chExt cx="457200" cy="486762"/>
          </a:xfrm>
        </p:grpSpPr>
        <p:sp>
          <p:nvSpPr>
            <p:cNvPr id="48" name="正方形/長方形 4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9" name="グループ化 48"/>
            <p:cNvGrpSpPr>
              <a:grpSpLocks noChangeAspect="1"/>
            </p:cNvGrpSpPr>
            <p:nvPr/>
          </p:nvGrpSpPr>
          <p:grpSpPr bwMode="gray">
            <a:xfrm>
              <a:off x="562146" y="2207195"/>
              <a:ext cx="175160" cy="195072"/>
              <a:chOff x="863600" y="1071564"/>
              <a:chExt cx="823913" cy="917576"/>
            </a:xfrm>
          </p:grpSpPr>
          <p:sp>
            <p:nvSpPr>
              <p:cNvPr id="59" name="フリーフォーム 5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2203061"/>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1969724"/>
              <a:ext cx="175160" cy="195072"/>
              <a:chOff x="863600" y="1071564"/>
              <a:chExt cx="823913" cy="917576"/>
            </a:xfrm>
          </p:grpSpPr>
          <p:sp>
            <p:nvSpPr>
              <p:cNvPr id="55" name="フリーフォーム 5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2" name="グループ化 51"/>
            <p:cNvGrpSpPr>
              <a:grpSpLocks noChangeAspect="1"/>
            </p:cNvGrpSpPr>
            <p:nvPr/>
          </p:nvGrpSpPr>
          <p:grpSpPr bwMode="gray">
            <a:xfrm>
              <a:off x="769750" y="1969724"/>
              <a:ext cx="175160" cy="195072"/>
              <a:chOff x="863600" y="1071564"/>
              <a:chExt cx="823913" cy="917576"/>
            </a:xfrm>
          </p:grpSpPr>
          <p:sp>
            <p:nvSpPr>
              <p:cNvPr id="53" name="フリーフォーム 5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78" y="2484237"/>
            <a:ext cx="1212769" cy="455320"/>
          </a:xfrm>
          <a:prstGeom prst="rect">
            <a:avLst/>
          </a:prstGeom>
        </p:spPr>
      </p:pic>
      <p:grpSp>
        <p:nvGrpSpPr>
          <p:cNvPr id="3" name="グループ化 2"/>
          <p:cNvGrpSpPr/>
          <p:nvPr/>
        </p:nvGrpSpPr>
        <p:grpSpPr>
          <a:xfrm>
            <a:off x="5409157" y="3527997"/>
            <a:ext cx="929936" cy="1237196"/>
            <a:chOff x="5534940" y="2217613"/>
            <a:chExt cx="697452" cy="927897"/>
          </a:xfrm>
        </p:grpSpPr>
        <p:sp>
          <p:nvSpPr>
            <p:cNvPr id="75" name="正方形/長方形 74"/>
            <p:cNvSpPr/>
            <p:nvPr/>
          </p:nvSpPr>
          <p:spPr bwMode="auto">
            <a:xfrm>
              <a:off x="5534940" y="2217613"/>
              <a:ext cx="697452" cy="9278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楕円 75"/>
            <p:cNvSpPr/>
            <p:nvPr/>
          </p:nvSpPr>
          <p:spPr bwMode="auto">
            <a:xfrm>
              <a:off x="5626381" y="2274832"/>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77" name="楕円 76"/>
            <p:cNvSpPr/>
            <p:nvPr/>
          </p:nvSpPr>
          <p:spPr bwMode="auto">
            <a:xfrm>
              <a:off x="5626380" y="257140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78" name="楕円 77"/>
            <p:cNvSpPr/>
            <p:nvPr/>
          </p:nvSpPr>
          <p:spPr bwMode="auto">
            <a:xfrm>
              <a:off x="5616635" y="284726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grpSp>
      <p:sp>
        <p:nvSpPr>
          <p:cNvPr id="7" name="テキスト ボックス 6"/>
          <p:cNvSpPr txBox="1"/>
          <p:nvPr/>
        </p:nvSpPr>
        <p:spPr>
          <a:xfrm>
            <a:off x="5271144" y="3169866"/>
            <a:ext cx="1261884" cy="307777"/>
          </a:xfrm>
          <a:prstGeom prst="rect">
            <a:avLst/>
          </a:prstGeom>
          <a:noFill/>
        </p:spPr>
        <p:txBody>
          <a:bodyPr wrap="none" rtlCol="0">
            <a:spAutoFit/>
          </a:bodyPr>
          <a:lstStyle/>
          <a:p>
            <a:r>
              <a:rPr lang="ja-JP" altLang="en-US" sz="1400" b="1" dirty="0"/>
              <a:t>ジョブフロー</a:t>
            </a:r>
          </a:p>
        </p:txBody>
      </p:sp>
      <p:sp>
        <p:nvSpPr>
          <p:cNvPr id="69" name="正方形/長方形 68"/>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85" name="正方形/長方形 84"/>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86" name="正方形/長方形 85"/>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①ジョブフローとオペレーションの関係を理解する</a:t>
            </a:r>
            <a:endParaRPr lang="en-US" altLang="ja-JP" sz="2133" b="1" dirty="0">
              <a:latin typeface="+mj-ea"/>
            </a:endParaRPr>
          </a:p>
        </p:txBody>
      </p:sp>
      <p:sp>
        <p:nvSpPr>
          <p:cNvPr id="87" name="角丸四角形 86"/>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8" name="下矢印 8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90" name="加算 89"/>
          <p:cNvSpPr/>
          <p:nvPr/>
        </p:nvSpPr>
        <p:spPr bwMode="auto">
          <a:xfrm>
            <a:off x="6453394" y="3869763"/>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91" name="テキスト ボックス 90"/>
          <p:cNvSpPr txBox="1"/>
          <p:nvPr/>
        </p:nvSpPr>
        <p:spPr>
          <a:xfrm>
            <a:off x="7141774" y="3272540"/>
            <a:ext cx="1441420" cy="307777"/>
          </a:xfrm>
          <a:prstGeom prst="rect">
            <a:avLst/>
          </a:prstGeom>
          <a:noFill/>
        </p:spPr>
        <p:txBody>
          <a:bodyPr wrap="none" rtlCol="0">
            <a:spAutoFit/>
          </a:bodyPr>
          <a:lstStyle/>
          <a:p>
            <a:r>
              <a:rPr lang="ja-JP" altLang="en-US" sz="1400" b="1" dirty="0"/>
              <a:t>オペレーション</a:t>
            </a:r>
          </a:p>
        </p:txBody>
      </p:sp>
      <p:sp>
        <p:nvSpPr>
          <p:cNvPr id="94" name="正方形/長方形 93"/>
          <p:cNvSpPr/>
          <p:nvPr/>
        </p:nvSpPr>
        <p:spPr bwMode="auto">
          <a:xfrm>
            <a:off x="7071828" y="3583781"/>
            <a:ext cx="1676136" cy="112495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92" name="表 91"/>
          <p:cNvGraphicFramePr>
            <a:graphicFrameLocks noGrp="1"/>
          </p:cNvGraphicFramePr>
          <p:nvPr>
            <p:extLst/>
          </p:nvPr>
        </p:nvGraphicFramePr>
        <p:xfrm>
          <a:off x="7240447" y="3662661"/>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pSp>
        <p:nvGrpSpPr>
          <p:cNvPr id="62" name="グループ化 61"/>
          <p:cNvGrpSpPr>
            <a:grpSpLocks noChangeAspect="1"/>
          </p:cNvGrpSpPr>
          <p:nvPr/>
        </p:nvGrpSpPr>
        <p:grpSpPr bwMode="gray">
          <a:xfrm>
            <a:off x="10148665" y="2878798"/>
            <a:ext cx="1088887" cy="327361"/>
            <a:chOff x="7327869" y="1435609"/>
            <a:chExt cx="1003300" cy="301625"/>
          </a:xfrm>
        </p:grpSpPr>
        <p:sp>
          <p:nvSpPr>
            <p:cNvPr id="63"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4" name="フリーフォーム 63"/>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5" name="グループ化 64"/>
          <p:cNvGrpSpPr>
            <a:grpSpLocks noChangeAspect="1"/>
          </p:cNvGrpSpPr>
          <p:nvPr/>
        </p:nvGrpSpPr>
        <p:grpSpPr bwMode="gray">
          <a:xfrm>
            <a:off x="10148663" y="3782309"/>
            <a:ext cx="1088887" cy="327361"/>
            <a:chOff x="7327869" y="1435609"/>
            <a:chExt cx="1003300" cy="301625"/>
          </a:xfrm>
        </p:grpSpPr>
        <p:sp>
          <p:nvSpPr>
            <p:cNvPr id="6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7" name="フリーフォーム 6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8" name="グループ化 67"/>
          <p:cNvGrpSpPr>
            <a:grpSpLocks noChangeAspect="1"/>
          </p:cNvGrpSpPr>
          <p:nvPr/>
        </p:nvGrpSpPr>
        <p:grpSpPr bwMode="gray">
          <a:xfrm>
            <a:off x="10141685" y="4683385"/>
            <a:ext cx="1088887" cy="327361"/>
            <a:chOff x="7327869" y="1435609"/>
            <a:chExt cx="1003300" cy="301625"/>
          </a:xfrm>
        </p:grpSpPr>
        <p:sp>
          <p:nvSpPr>
            <p:cNvPr id="7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71" name="フリーフォーム 7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cxnSp>
        <p:nvCxnSpPr>
          <p:cNvPr id="5" name="直線矢印コネクタ 4"/>
          <p:cNvCxnSpPr>
            <a:stCxn id="29" idx="3"/>
          </p:cNvCxnSpPr>
          <p:nvPr/>
        </p:nvCxnSpPr>
        <p:spPr bwMode="auto">
          <a:xfrm flipV="1">
            <a:off x="8911381" y="3111396"/>
            <a:ext cx="1137265" cy="8584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29" idx="3"/>
          </p:cNvCxnSpPr>
          <p:nvPr/>
        </p:nvCxnSpPr>
        <p:spPr bwMode="auto">
          <a:xfrm>
            <a:off x="8911381" y="3969865"/>
            <a:ext cx="1144244"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9" idx="3"/>
          </p:cNvCxnSpPr>
          <p:nvPr/>
        </p:nvCxnSpPr>
        <p:spPr bwMode="auto">
          <a:xfrm>
            <a:off x="8911381" y="3969865"/>
            <a:ext cx="1137265" cy="8415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417407" y="3252011"/>
            <a:ext cx="430887" cy="1528624"/>
          </a:xfrm>
          <a:prstGeom prst="rect">
            <a:avLst/>
          </a:prstGeom>
          <a:noFill/>
        </p:spPr>
        <p:txBody>
          <a:bodyPr vert="eaVert" wrap="none" rtlCol="0">
            <a:spAutoFit/>
          </a:bodyPr>
          <a:lstStyle/>
          <a:p>
            <a:r>
              <a:rPr lang="ja-JP" altLang="en-US" sz="1600" b="1" dirty="0">
                <a:solidFill>
                  <a:srgbClr val="FF0000"/>
                </a:solidFill>
              </a:rPr>
              <a:t>関連付けと実行</a:t>
            </a:r>
          </a:p>
        </p:txBody>
      </p:sp>
      <p:sp>
        <p:nvSpPr>
          <p:cNvPr id="89" name="テキスト ボックス 88"/>
          <p:cNvSpPr txBox="1"/>
          <p:nvPr/>
        </p:nvSpPr>
        <p:spPr>
          <a:xfrm>
            <a:off x="9292431" y="3307975"/>
            <a:ext cx="430887" cy="1528624"/>
          </a:xfrm>
          <a:prstGeom prst="rect">
            <a:avLst/>
          </a:prstGeom>
          <a:noFill/>
        </p:spPr>
        <p:txBody>
          <a:bodyPr vert="eaVert" wrap="none" rtlCol="0">
            <a:spAutoFit/>
          </a:bodyPr>
          <a:lstStyle/>
          <a:p>
            <a:r>
              <a:rPr lang="ja-JP" altLang="en-US" sz="1600" b="1" dirty="0">
                <a:solidFill>
                  <a:srgbClr val="FF0000"/>
                </a:solidFill>
              </a:rPr>
              <a:t>実際の作業実施</a:t>
            </a:r>
          </a:p>
        </p:txBody>
      </p:sp>
    </p:spTree>
    <p:extLst>
      <p:ext uri="{BB962C8B-B14F-4D97-AF65-F5344CB8AC3E}">
        <p14:creationId xmlns:p14="http://schemas.microsoft.com/office/powerpoint/2010/main" val="3089519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ジョブフローに対して、「対象機器」と具体的な「設定値」を関連付けるものがオペレーションです。以下に、ファイルをサーバに転送するだけの、シンプルなジョブフローの実行を考えてみます。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ジョブフローに対し、オペレーションにより「対象機器」と「転送元」と「転送先」が関連付けられています。上記の組み合わせでは</a:t>
            </a:r>
            <a:r>
              <a:rPr lang="en-US" altLang="ja-JP" sz="1867" b="1" dirty="0">
                <a:solidFill>
                  <a:schemeClr val="tx1"/>
                </a:solidFill>
                <a:latin typeface="+mj-ea"/>
                <a:ea typeface="+mj-ea"/>
              </a:rPr>
              <a:t>webserver</a:t>
            </a:r>
            <a:r>
              <a:rPr lang="ja-JP" altLang="en-US" sz="1867" b="1" dirty="0">
                <a:solidFill>
                  <a:schemeClr val="tx1"/>
                </a:solidFill>
                <a:latin typeface="+mj-ea"/>
                <a:ea typeface="+mj-ea"/>
              </a:rPr>
              <a:t>に</a:t>
            </a:r>
            <a:r>
              <a:rPr lang="en-US" altLang="ja-JP" sz="1867" b="1" dirty="0">
                <a:solidFill>
                  <a:schemeClr val="tx1"/>
                </a:solidFill>
                <a:latin typeface="+mj-ea"/>
                <a:ea typeface="+mj-ea"/>
              </a:rPr>
              <a:t>data.txt</a:t>
            </a:r>
            <a:r>
              <a:rPr lang="ja-JP" altLang="en-US" sz="1867" b="1" dirty="0">
                <a:solidFill>
                  <a:schemeClr val="tx1"/>
                </a:solidFill>
                <a:latin typeface="+mj-ea"/>
                <a:ea typeface="+mj-ea"/>
              </a:rPr>
              <a:t>が配置されます。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ここで、オペレーションを別のものに切り替えることにより、様々な機器に対して、様々なファイルを転送することができます。</a:t>
            </a:r>
            <a:endParaRPr lang="en-US" altLang="ja-JP" sz="1867"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：自動</a:t>
            </a:r>
            <a:r>
              <a:rPr lang="ja-JP" altLang="en-US" dirty="0"/>
              <a:t>実行の実現</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a:t>
            </a:r>
            <a:r>
              <a:rPr lang="ja-JP" altLang="en-US" sz="2400" b="1" dirty="0">
                <a:latin typeface="+mj-ea"/>
              </a:rPr>
              <a:t>ジョブフローとオペレーションの関係を理解する</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7" name="角丸四角形 46"/>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48" name="角丸四角形 47"/>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grpSp>
        <p:nvGrpSpPr>
          <p:cNvPr id="3" name="グループ化 2"/>
          <p:cNvGrpSpPr/>
          <p:nvPr/>
        </p:nvGrpSpPr>
        <p:grpSpPr>
          <a:xfrm>
            <a:off x="3059806" y="2693787"/>
            <a:ext cx="1760557" cy="1250469"/>
            <a:chOff x="2846468" y="2233700"/>
            <a:chExt cx="1320418" cy="937852"/>
          </a:xfrm>
        </p:grpSpPr>
        <p:sp>
          <p:nvSpPr>
            <p:cNvPr id="18" name="正方形/長方形 17"/>
            <p:cNvSpPr/>
            <p:nvPr/>
          </p:nvSpPr>
          <p:spPr bwMode="auto">
            <a:xfrm>
              <a:off x="2979184" y="2444096"/>
              <a:ext cx="1187702"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2" name="テキスト ボックス 21"/>
            <p:cNvSpPr txBox="1"/>
            <p:nvPr/>
          </p:nvSpPr>
          <p:spPr>
            <a:xfrm>
              <a:off x="2846468" y="2233700"/>
              <a:ext cx="1061829" cy="253916"/>
            </a:xfrm>
            <a:prstGeom prst="rect">
              <a:avLst/>
            </a:prstGeom>
            <a:noFill/>
          </p:spPr>
          <p:txBody>
            <a:bodyPr wrap="none" rtlCol="0">
              <a:spAutoFit/>
            </a:bodyPr>
            <a:lstStyle/>
            <a:p>
              <a:r>
                <a:rPr lang="ja-JP" altLang="en-US" sz="1600" dirty="0"/>
                <a:t>ジョブフロー</a:t>
              </a:r>
            </a:p>
          </p:txBody>
        </p:sp>
        <p:cxnSp>
          <p:nvCxnSpPr>
            <p:cNvPr id="23" name="直線矢印コネクタ 22"/>
            <p:cNvCxnSpPr/>
            <p:nvPr/>
          </p:nvCxnSpPr>
          <p:spPr bwMode="auto">
            <a:xfrm>
              <a:off x="3590308" y="2526392"/>
              <a:ext cx="1" cy="5689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楕円 19"/>
            <p:cNvSpPr/>
            <p:nvPr/>
          </p:nvSpPr>
          <p:spPr bwMode="auto">
            <a:xfrm>
              <a:off x="3114219" y="2611033"/>
              <a:ext cx="924280" cy="330338"/>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ファイル転送</a:t>
              </a:r>
            </a:p>
          </p:txBody>
        </p:sp>
      </p:grpSp>
      <p:grpSp>
        <p:nvGrpSpPr>
          <p:cNvPr id="4" name="グループ化 3"/>
          <p:cNvGrpSpPr/>
          <p:nvPr/>
        </p:nvGrpSpPr>
        <p:grpSpPr>
          <a:xfrm>
            <a:off x="5252460" y="2706262"/>
            <a:ext cx="3501635" cy="1250469"/>
            <a:chOff x="4834262" y="2233700"/>
            <a:chExt cx="2626226" cy="937852"/>
          </a:xfrm>
        </p:grpSpPr>
        <p:sp>
          <p:nvSpPr>
            <p:cNvPr id="32" name="正方形/長方形 31"/>
            <p:cNvSpPr/>
            <p:nvPr/>
          </p:nvSpPr>
          <p:spPr bwMode="auto">
            <a:xfrm>
              <a:off x="4966977" y="2444096"/>
              <a:ext cx="2493511"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a typeface="+mj-ea"/>
              </a:endParaRPr>
            </a:p>
          </p:txBody>
        </p:sp>
        <p:sp>
          <p:nvSpPr>
            <p:cNvPr id="33" name="テキスト ボックス 32"/>
            <p:cNvSpPr txBox="1"/>
            <p:nvPr/>
          </p:nvSpPr>
          <p:spPr>
            <a:xfrm>
              <a:off x="4834262" y="2233700"/>
              <a:ext cx="1215718" cy="253916"/>
            </a:xfrm>
            <a:prstGeom prst="rect">
              <a:avLst/>
            </a:prstGeom>
            <a:noFill/>
          </p:spPr>
          <p:txBody>
            <a:bodyPr wrap="none" rtlCol="0">
              <a:spAutoFit/>
            </a:bodyPr>
            <a:lstStyle/>
            <a:p>
              <a:r>
                <a:rPr lang="ja-JP" altLang="en-US" sz="1600" dirty="0"/>
                <a:t>オペレーション</a:t>
              </a:r>
            </a:p>
          </p:txBody>
        </p:sp>
      </p:grpSp>
      <p:graphicFrame>
        <p:nvGraphicFramePr>
          <p:cNvPr id="34" name="表 33"/>
          <p:cNvGraphicFramePr>
            <a:graphicFrameLocks noGrp="1"/>
          </p:cNvGraphicFramePr>
          <p:nvPr>
            <p:extLst/>
          </p:nvPr>
        </p:nvGraphicFramePr>
        <p:xfrm>
          <a:off x="5533081" y="3119057"/>
          <a:ext cx="3150871" cy="650240"/>
        </p:xfrm>
        <a:graphic>
          <a:graphicData uri="http://schemas.openxmlformats.org/drawingml/2006/table">
            <a:tbl>
              <a:tblPr firstRow="1" bandRow="1">
                <a:tableStyleId>{93296810-A885-4BE3-A3E7-6D5BEEA58F35}</a:tableStyleId>
              </a:tblPr>
              <a:tblGrid>
                <a:gridCol w="1158240">
                  <a:extLst>
                    <a:ext uri="{9D8B030D-6E8A-4147-A177-3AD203B41FA5}">
                      <a16:colId xmlns:a16="http://schemas.microsoft.com/office/drawing/2014/main" val="1855014555"/>
                    </a:ext>
                  </a:extLst>
                </a:gridCol>
                <a:gridCol w="942340">
                  <a:extLst>
                    <a:ext uri="{9D8B030D-6E8A-4147-A177-3AD203B41FA5}">
                      <a16:colId xmlns:a16="http://schemas.microsoft.com/office/drawing/2014/main" val="1183324811"/>
                    </a:ext>
                  </a:extLst>
                </a:gridCol>
                <a:gridCol w="1050291">
                  <a:extLst>
                    <a:ext uri="{9D8B030D-6E8A-4147-A177-3AD203B41FA5}">
                      <a16:colId xmlns:a16="http://schemas.microsoft.com/office/drawing/2014/main" val="1393148492"/>
                    </a:ext>
                  </a:extLst>
                </a:gridCol>
              </a:tblGrid>
              <a:tr h="325120">
                <a:tc>
                  <a:txBody>
                    <a:bodyPr/>
                    <a:lstStyle/>
                    <a:p>
                      <a:r>
                        <a:rPr kumimoji="1" lang="ja-JP" altLang="en-US" sz="1300" dirty="0" smtClean="0"/>
                        <a:t>対象機器</a:t>
                      </a:r>
                      <a:endParaRPr kumimoji="1" lang="ja-JP" altLang="en-US" sz="1300" dirty="0"/>
                    </a:p>
                  </a:txBody>
                  <a:tcPr marL="121920" marR="121920" marT="60960" marB="60960"/>
                </a:tc>
                <a:tc>
                  <a:txBody>
                    <a:bodyPr/>
                    <a:lstStyle/>
                    <a:p>
                      <a:r>
                        <a:rPr kumimoji="1" lang="ja-JP" altLang="en-US" sz="1300" dirty="0" smtClean="0"/>
                        <a:t>転送元</a:t>
                      </a:r>
                      <a:endParaRPr kumimoji="1" lang="ja-JP" altLang="en-US" sz="1300" dirty="0"/>
                    </a:p>
                  </a:txBody>
                  <a:tcPr marL="121920" marR="121920" marT="60960" marB="60960"/>
                </a:tc>
                <a:tc>
                  <a:txBody>
                    <a:bodyPr/>
                    <a:lstStyle/>
                    <a:p>
                      <a:r>
                        <a:rPr kumimoji="1" lang="ja-JP" altLang="en-US" sz="1300" dirty="0" smtClean="0"/>
                        <a:t>転送先</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pPr algn="l"/>
                      <a:r>
                        <a:rPr kumimoji="1" lang="en-US" altLang="ja-JP" sz="1300" dirty="0" smtClean="0"/>
                        <a:t>webserver</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data.txt</a:t>
                      </a:r>
                      <a:endParaRPr kumimoji="1" lang="ja-JP" altLang="en-US" sz="13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t>
                      </a:r>
                      <a:r>
                        <a:rPr kumimoji="1" lang="en-US" altLang="ja-JP" sz="1300" dirty="0" err="1" smtClean="0"/>
                        <a:t>etc</a:t>
                      </a:r>
                      <a:r>
                        <a:rPr kumimoji="1" lang="en-US" altLang="ja-JP" sz="1300" dirty="0" smtClean="0"/>
                        <a:t>/</a:t>
                      </a:r>
                      <a:r>
                        <a:rPr kumimoji="1" lang="en-US" altLang="ja-JP" sz="1300" dirty="0" err="1" smtClean="0"/>
                        <a:t>conf</a:t>
                      </a:r>
                      <a:endParaRPr kumimoji="1" lang="ja-JP" altLang="en-US" sz="1300" dirty="0" smtClean="0"/>
                    </a:p>
                  </a:txBody>
                  <a:tcPr marL="121920" marR="121920" marT="60960" marB="60960"/>
                </a:tc>
                <a:extLst>
                  <a:ext uri="{0D108BD9-81ED-4DB2-BD59-A6C34878D82A}">
                    <a16:rowId xmlns:a16="http://schemas.microsoft.com/office/drawing/2014/main" val="980766265"/>
                  </a:ext>
                </a:extLst>
              </a:tr>
            </a:tbl>
          </a:graphicData>
        </a:graphic>
      </p:graphicFrame>
      <p:sp>
        <p:nvSpPr>
          <p:cNvPr id="14" name="加算 13"/>
          <p:cNvSpPr/>
          <p:nvPr/>
        </p:nvSpPr>
        <p:spPr bwMode="auto">
          <a:xfrm>
            <a:off x="4873435" y="3218439"/>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8" name="テキスト ボックス 27"/>
          <p:cNvSpPr txBox="1"/>
          <p:nvPr/>
        </p:nvSpPr>
        <p:spPr>
          <a:xfrm>
            <a:off x="10791440" y="2954910"/>
            <a:ext cx="898003" cy="297454"/>
          </a:xfrm>
          <a:prstGeom prst="rect">
            <a:avLst/>
          </a:prstGeom>
          <a:noFill/>
        </p:spPr>
        <p:txBody>
          <a:bodyPr wrap="none" rtlCol="0">
            <a:spAutoFit/>
          </a:bodyPr>
          <a:lstStyle/>
          <a:p>
            <a:r>
              <a:rPr lang="en-US" altLang="ja-JP" sz="1333" b="1" dirty="0"/>
              <a:t>data.txt</a:t>
            </a:r>
            <a:endParaRPr lang="ja-JP" altLang="en-US" sz="1333" b="1" dirty="0"/>
          </a:p>
        </p:txBody>
      </p:sp>
      <p:sp>
        <p:nvSpPr>
          <p:cNvPr id="29" name="正方形/長方形 28"/>
          <p:cNvSpPr/>
          <p:nvPr/>
        </p:nvSpPr>
        <p:spPr bwMode="auto">
          <a:xfrm>
            <a:off x="9762113" y="3390479"/>
            <a:ext cx="2032705" cy="46552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b" anchorCtr="0" forceAA="0" compatLnSpc="1">
            <a:prstTxWarp prst="textNoShape">
              <a:avLst/>
            </a:prstTxWarp>
            <a:noAutofit/>
          </a:bodyPr>
          <a:lstStyle/>
          <a:p>
            <a:pPr algn="ctr"/>
            <a:r>
              <a:rPr lang="en-US" altLang="ja-JP" sz="1333" b="1" dirty="0"/>
              <a:t>/</a:t>
            </a:r>
            <a:r>
              <a:rPr lang="en-US" altLang="ja-JP" sz="1333" b="1" dirty="0" err="1"/>
              <a:t>etc</a:t>
            </a:r>
            <a:r>
              <a:rPr lang="en-US" altLang="ja-JP" sz="1333" b="1" dirty="0"/>
              <a:t>/</a:t>
            </a:r>
            <a:r>
              <a:rPr lang="en-US" altLang="ja-JP" sz="1333" b="1" dirty="0" err="1"/>
              <a:t>conf</a:t>
            </a:r>
            <a:r>
              <a:rPr lang="en-US" altLang="ja-JP" sz="1333" b="1" dirty="0"/>
              <a:t>/data.txt</a:t>
            </a:r>
            <a:endParaRPr lang="ja-JP" altLang="en-US" sz="1333" b="1" dirty="0">
              <a:latin typeface="+mj-ea"/>
              <a:ea typeface="+mj-ea"/>
            </a:endParaRPr>
          </a:p>
        </p:txBody>
      </p:sp>
      <p:sp>
        <p:nvSpPr>
          <p:cNvPr id="50" name="テキスト ボックス 49"/>
          <p:cNvSpPr txBox="1"/>
          <p:nvPr/>
        </p:nvSpPr>
        <p:spPr>
          <a:xfrm>
            <a:off x="9526096" y="2844400"/>
            <a:ext cx="1128322" cy="297454"/>
          </a:xfrm>
          <a:prstGeom prst="rect">
            <a:avLst/>
          </a:prstGeom>
          <a:noFill/>
        </p:spPr>
        <p:txBody>
          <a:bodyPr wrap="none" rtlCol="0">
            <a:spAutoFit/>
          </a:bodyPr>
          <a:lstStyle/>
          <a:p>
            <a:r>
              <a:rPr lang="en-US" altLang="ja-JP" sz="1333" b="1" dirty="0"/>
              <a:t>webserver</a:t>
            </a:r>
            <a:endParaRPr lang="ja-JP" altLang="en-US" sz="1333" b="1" dirty="0"/>
          </a:p>
        </p:txBody>
      </p:sp>
      <p:grpSp>
        <p:nvGrpSpPr>
          <p:cNvPr id="37" name="グループ化 36"/>
          <p:cNvGrpSpPr>
            <a:grpSpLocks noChangeAspect="1"/>
          </p:cNvGrpSpPr>
          <p:nvPr/>
        </p:nvGrpSpPr>
        <p:grpSpPr bwMode="gray">
          <a:xfrm>
            <a:off x="9595378" y="3167837"/>
            <a:ext cx="1088887" cy="327361"/>
            <a:chOff x="7327869" y="1435609"/>
            <a:chExt cx="1003300" cy="301625"/>
          </a:xfrm>
        </p:grpSpPr>
        <p:sp>
          <p:nvSpPr>
            <p:cNvPr id="38"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9" name="フリーフォーム 38"/>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5" name="グループ化 4"/>
          <p:cNvGrpSpPr/>
          <p:nvPr/>
        </p:nvGrpSpPr>
        <p:grpSpPr>
          <a:xfrm>
            <a:off x="8919977" y="3069405"/>
            <a:ext cx="645441" cy="862244"/>
            <a:chOff x="6520939" y="2478629"/>
            <a:chExt cx="484081" cy="646683"/>
          </a:xfrm>
        </p:grpSpPr>
        <p:sp>
          <p:nvSpPr>
            <p:cNvPr id="24" name="二等辺三角形 23"/>
            <p:cNvSpPr/>
            <p:nvPr/>
          </p:nvSpPr>
          <p:spPr bwMode="auto">
            <a:xfrm rot="5400000">
              <a:off x="6461954" y="2582246"/>
              <a:ext cx="646683" cy="439449"/>
            </a:xfrm>
            <a:prstGeom prst="triangle">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0" name="テキスト ボックス 29"/>
            <p:cNvSpPr txBox="1"/>
            <p:nvPr/>
          </p:nvSpPr>
          <p:spPr>
            <a:xfrm>
              <a:off x="6520939" y="2680988"/>
              <a:ext cx="395782" cy="223091"/>
            </a:xfrm>
            <a:prstGeom prst="rect">
              <a:avLst/>
            </a:prstGeom>
            <a:noFill/>
          </p:spPr>
          <p:txBody>
            <a:bodyPr wrap="none" rtlCol="0">
              <a:spAutoFit/>
            </a:bodyPr>
            <a:lstStyle/>
            <a:p>
              <a:r>
                <a:rPr lang="ja-JP" altLang="en-US" sz="1333" b="1" dirty="0">
                  <a:solidFill>
                    <a:schemeClr val="bg1"/>
                  </a:solidFill>
                </a:rPr>
                <a:t>実行</a:t>
              </a:r>
            </a:p>
          </p:txBody>
        </p:sp>
      </p:grpSp>
      <p:cxnSp>
        <p:nvCxnSpPr>
          <p:cNvPr id="26" name="直線矢印コネクタ 25"/>
          <p:cNvCxnSpPr/>
          <p:nvPr/>
        </p:nvCxnSpPr>
        <p:spPr bwMode="auto">
          <a:xfrm>
            <a:off x="10795451" y="2890927"/>
            <a:ext cx="0" cy="66792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9964720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smtClean="0">
                <a:solidFill>
                  <a:schemeClr val="bg1">
                    <a:lumMod val="50000"/>
                  </a:schemeClr>
                </a:solidFill>
              </a:rPr>
              <a:t>自動化の事前準備</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solidFill>
                  <a:schemeClr val="bg1">
                    <a:lumMod val="50000"/>
                  </a:schemeClr>
                </a:solidFill>
              </a:rPr>
              <a:t>　</a:t>
            </a:r>
            <a:r>
              <a:rPr lang="ja-JP" altLang="en-US" dirty="0" smtClean="0">
                <a:solidFill>
                  <a:schemeClr val="bg1">
                    <a:lumMod val="50000"/>
                  </a:schemeClr>
                </a:solidFill>
              </a:rPr>
              <a:t>　</a:t>
            </a:r>
            <a:r>
              <a:rPr lang="en-US" altLang="ja-JP" dirty="0">
                <a:solidFill>
                  <a:schemeClr val="bg1">
                    <a:lumMod val="50000"/>
                  </a:schemeClr>
                </a:solidFill>
              </a:rPr>
              <a:t>Step 1</a:t>
            </a:r>
            <a:r>
              <a:rPr lang="ja-JP" altLang="en-US" dirty="0">
                <a:solidFill>
                  <a:schemeClr val="bg1">
                    <a:lumMod val="50000"/>
                  </a:schemeClr>
                </a:solidFill>
              </a:rPr>
              <a:t>：設計情報の一元</a:t>
            </a:r>
            <a:r>
              <a:rPr lang="ja-JP" altLang="en-US" dirty="0" smtClean="0">
                <a:solidFill>
                  <a:schemeClr val="bg1">
                    <a:lumMod val="50000"/>
                  </a:schemeClr>
                </a:solidFill>
              </a:rPr>
              <a:t>管理</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solidFill>
                  <a:schemeClr val="bg1">
                    <a:lumMod val="50000"/>
                  </a:schemeClr>
                </a:solidFill>
              </a:rPr>
              <a:t>　</a:t>
            </a:r>
            <a:r>
              <a:rPr lang="ja-JP" altLang="en-US" dirty="0" smtClean="0">
                <a:solidFill>
                  <a:schemeClr val="bg1">
                    <a:lumMod val="50000"/>
                  </a:schemeClr>
                </a:solidFill>
              </a:rPr>
              <a:t>　</a:t>
            </a:r>
            <a:r>
              <a:rPr lang="en-US" altLang="ja-JP" dirty="0">
                <a:solidFill>
                  <a:schemeClr val="bg1">
                    <a:lumMod val="50000"/>
                  </a:schemeClr>
                </a:solidFill>
              </a:rPr>
              <a:t>Step 2</a:t>
            </a:r>
            <a:r>
              <a:rPr lang="ja-JP" altLang="en-US" dirty="0">
                <a:solidFill>
                  <a:schemeClr val="bg1">
                    <a:lumMod val="50000"/>
                  </a:schemeClr>
                </a:solidFill>
              </a:rPr>
              <a:t>：自動実行の</a:t>
            </a:r>
            <a:r>
              <a:rPr lang="ja-JP" altLang="en-US" dirty="0" smtClean="0">
                <a:solidFill>
                  <a:schemeClr val="bg1">
                    <a:lumMod val="50000"/>
                  </a:schemeClr>
                </a:solidFill>
              </a:rPr>
              <a:t>実現</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a:t>　</a:t>
            </a:r>
            <a:r>
              <a:rPr lang="ja-JP" altLang="en-US" dirty="0" smtClean="0"/>
              <a:t>　</a:t>
            </a:r>
            <a:r>
              <a:rPr lang="en-US" altLang="ja-JP" dirty="0"/>
              <a:t>Step 3</a:t>
            </a:r>
            <a:r>
              <a:rPr lang="ja-JP" altLang="en-US" dirty="0"/>
              <a:t>：一元管理と自動実行の連携</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474229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登場人物について</a:t>
            </a:r>
            <a:endParaRPr kumimoji="1" lang="ja-JP" altLang="en-US" dirty="0"/>
          </a:p>
        </p:txBody>
      </p:sp>
      <p:sp>
        <p:nvSpPr>
          <p:cNvPr id="3" name="テキスト プレースホルダー 2"/>
          <p:cNvSpPr>
            <a:spLocks noGrp="1"/>
          </p:cNvSpPr>
          <p:nvPr>
            <p:ph type="body" sz="quarter" idx="11"/>
          </p:nvPr>
        </p:nvSpPr>
        <p:spPr/>
        <p:txBody>
          <a:bodyPr/>
          <a:lstStyle/>
          <a:p>
            <a:r>
              <a:rPr kumimoji="1" lang="ja-JP" altLang="en-US" dirty="0" smtClean="0"/>
              <a:t>説明の便宜上、関係者について以下の表現を用います。</a:t>
            </a:r>
            <a:endParaRPr kumimoji="1" lang="ja-JP" altLang="en-US" dirty="0"/>
          </a:p>
        </p:txBody>
      </p:sp>
      <p:sp>
        <p:nvSpPr>
          <p:cNvPr id="4" name="コンテンツ プレースホルダー 3"/>
          <p:cNvSpPr>
            <a:spLocks noGrp="1"/>
          </p:cNvSpPr>
          <p:nvPr>
            <p:ph sz="quarter" idx="10"/>
          </p:nvPr>
        </p:nvSpPr>
        <p:spPr/>
        <p:txBody>
          <a:bodyPr>
            <a:normAutofit/>
          </a:bodyPr>
          <a:lstStyle/>
          <a:p>
            <a:endParaRPr kumimoji="1" lang="en-US" altLang="ja-JP" sz="2800" dirty="0" smtClean="0"/>
          </a:p>
          <a:p>
            <a:r>
              <a:rPr kumimoji="1" lang="ja-JP" altLang="en-US" sz="2800" dirty="0" smtClean="0"/>
              <a:t>　　 開発・構築チーム</a:t>
            </a:r>
            <a:endParaRPr kumimoji="1" lang="en-US" altLang="ja-JP" sz="2800" dirty="0" smtClean="0"/>
          </a:p>
          <a:p>
            <a:pPr lvl="1"/>
            <a:r>
              <a:rPr lang="ja-JP" altLang="en-US" sz="2000" dirty="0"/>
              <a:t>システム構築を担当する</a:t>
            </a:r>
            <a:r>
              <a:rPr lang="ja-JP" altLang="en-US" sz="2000" dirty="0" smtClean="0"/>
              <a:t>チームを総称して「構築チーム」と呼ぶことにします。実際のプロジェクトでは、業務担当やインフラ担当などの複数のチームがあることが多いです。</a:t>
            </a:r>
            <a:endParaRPr lang="en-US" altLang="ja-JP" sz="1200" dirty="0"/>
          </a:p>
          <a:p>
            <a:endParaRPr lang="en-US" altLang="ja-JP" sz="2800" dirty="0" smtClean="0"/>
          </a:p>
          <a:p>
            <a:r>
              <a:rPr kumimoji="1" lang="ja-JP" altLang="en-US" sz="2800" dirty="0"/>
              <a:t>　</a:t>
            </a:r>
            <a:r>
              <a:rPr kumimoji="1" lang="ja-JP" altLang="en-US" sz="2800" dirty="0" smtClean="0"/>
              <a:t>　 運用チーム</a:t>
            </a:r>
            <a:endParaRPr kumimoji="1" lang="en-US" altLang="ja-JP" sz="2800" dirty="0" smtClean="0"/>
          </a:p>
          <a:p>
            <a:pPr lvl="1"/>
            <a:r>
              <a:rPr lang="ja-JP" altLang="en-US" sz="2000" dirty="0" smtClean="0"/>
              <a:t>稼働中のシステムの運用を担当するチームを「運用チーム」と呼ぶことにします。</a:t>
            </a:r>
            <a:endParaRPr lang="en-US" altLang="ja-JP" sz="2000" dirty="0" smtClean="0"/>
          </a:p>
          <a:p>
            <a:endParaRPr lang="en-US" altLang="ja-JP" sz="2800" dirty="0"/>
          </a:p>
          <a:p>
            <a:r>
              <a:rPr lang="ja-JP" altLang="en-US" sz="2800" dirty="0" smtClean="0"/>
              <a:t>　　 各チームの代表者</a:t>
            </a:r>
            <a:endParaRPr lang="en-US" altLang="ja-JP" sz="2800" dirty="0" smtClean="0"/>
          </a:p>
          <a:p>
            <a:pPr lvl="1"/>
            <a:r>
              <a:rPr lang="ja-JP" altLang="en-US" sz="2000" dirty="0" smtClean="0"/>
              <a:t>チーム間での情報共有や調整を行う、各チームの代表者たちです。</a:t>
            </a:r>
            <a:endParaRPr lang="en-US" altLang="ja-JP" sz="2000" dirty="0" smtClean="0"/>
          </a:p>
        </p:txBody>
      </p:sp>
      <p:grpSp>
        <p:nvGrpSpPr>
          <p:cNvPr id="5" name="グループ化 4"/>
          <p:cNvGrpSpPr/>
          <p:nvPr/>
        </p:nvGrpSpPr>
        <p:grpSpPr>
          <a:xfrm>
            <a:off x="696501" y="1644556"/>
            <a:ext cx="609600" cy="649016"/>
            <a:chOff x="531334" y="767018"/>
            <a:chExt cx="457200" cy="486762"/>
          </a:xfrm>
        </p:grpSpPr>
        <p:sp>
          <p:nvSpPr>
            <p:cNvPr id="6" name="正方形/長方形 5"/>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 name="グループ化 6"/>
            <p:cNvGrpSpPr>
              <a:grpSpLocks noChangeAspect="1"/>
            </p:cNvGrpSpPr>
            <p:nvPr/>
          </p:nvGrpSpPr>
          <p:grpSpPr bwMode="gray">
            <a:xfrm>
              <a:off x="562146" y="1031158"/>
              <a:ext cx="175160" cy="195072"/>
              <a:chOff x="863600" y="1071564"/>
              <a:chExt cx="823913" cy="917576"/>
            </a:xfrm>
          </p:grpSpPr>
          <p:sp>
            <p:nvSpPr>
              <p:cNvPr id="17" name="フリーフォーム 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 name="グループ化 7"/>
            <p:cNvGrpSpPr>
              <a:grpSpLocks noChangeAspect="1"/>
            </p:cNvGrpSpPr>
            <p:nvPr/>
          </p:nvGrpSpPr>
          <p:grpSpPr bwMode="gray">
            <a:xfrm>
              <a:off x="770594" y="1027024"/>
              <a:ext cx="175160" cy="195072"/>
              <a:chOff x="863600" y="1071564"/>
              <a:chExt cx="823913" cy="917576"/>
            </a:xfrm>
          </p:grpSpPr>
          <p:sp>
            <p:nvSpPr>
              <p:cNvPr id="15" name="フリーフォーム 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 name="グループ化 8"/>
            <p:cNvGrpSpPr>
              <a:grpSpLocks noChangeAspect="1"/>
            </p:cNvGrpSpPr>
            <p:nvPr/>
          </p:nvGrpSpPr>
          <p:grpSpPr bwMode="gray">
            <a:xfrm>
              <a:off x="562146" y="793687"/>
              <a:ext cx="175160" cy="195072"/>
              <a:chOff x="863600" y="1071564"/>
              <a:chExt cx="823913" cy="917576"/>
            </a:xfrm>
          </p:grpSpPr>
          <p:sp>
            <p:nvSpPr>
              <p:cNvPr id="13" name="フリーフォーム 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 name="グループ化 9"/>
            <p:cNvGrpSpPr>
              <a:grpSpLocks noChangeAspect="1"/>
            </p:cNvGrpSpPr>
            <p:nvPr/>
          </p:nvGrpSpPr>
          <p:grpSpPr bwMode="gray">
            <a:xfrm>
              <a:off x="769750" y="793687"/>
              <a:ext cx="175160" cy="195072"/>
              <a:chOff x="863600" y="1071564"/>
              <a:chExt cx="823913" cy="917576"/>
            </a:xfrm>
          </p:grpSpPr>
          <p:sp>
            <p:nvSpPr>
              <p:cNvPr id="11" name="フリーフォーム 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9" name="グループ化 18"/>
          <p:cNvGrpSpPr/>
          <p:nvPr/>
        </p:nvGrpSpPr>
        <p:grpSpPr>
          <a:xfrm>
            <a:off x="696501" y="3361873"/>
            <a:ext cx="609600" cy="649016"/>
            <a:chOff x="531334" y="1943055"/>
            <a:chExt cx="457200" cy="486762"/>
          </a:xfrm>
        </p:grpSpPr>
        <p:sp>
          <p:nvSpPr>
            <p:cNvPr id="20" name="正方形/長方形 19"/>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1" name="グループ化 20"/>
            <p:cNvGrpSpPr>
              <a:grpSpLocks noChangeAspect="1"/>
            </p:cNvGrpSpPr>
            <p:nvPr/>
          </p:nvGrpSpPr>
          <p:grpSpPr bwMode="gray">
            <a:xfrm>
              <a:off x="562146" y="2207195"/>
              <a:ext cx="175160" cy="195072"/>
              <a:chOff x="863600" y="1071564"/>
              <a:chExt cx="823913" cy="917576"/>
            </a:xfrm>
          </p:grpSpPr>
          <p:sp>
            <p:nvSpPr>
              <p:cNvPr id="31" name="フリーフォーム 3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 name="グループ化 21"/>
            <p:cNvGrpSpPr>
              <a:grpSpLocks noChangeAspect="1"/>
            </p:cNvGrpSpPr>
            <p:nvPr/>
          </p:nvGrpSpPr>
          <p:grpSpPr bwMode="gray">
            <a:xfrm>
              <a:off x="770594" y="2203061"/>
              <a:ext cx="175160" cy="195072"/>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 name="グループ化 22"/>
            <p:cNvGrpSpPr>
              <a:grpSpLocks noChangeAspect="1"/>
            </p:cNvGrpSpPr>
            <p:nvPr/>
          </p:nvGrpSpPr>
          <p:grpSpPr bwMode="gray">
            <a:xfrm>
              <a:off x="562146" y="1969724"/>
              <a:ext cx="175160" cy="195072"/>
              <a:chOff x="863600" y="1071564"/>
              <a:chExt cx="823913" cy="917576"/>
            </a:xfrm>
          </p:grpSpPr>
          <p:sp>
            <p:nvSpPr>
              <p:cNvPr id="27" name="フリーフォーム 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 name="グループ化 23"/>
            <p:cNvGrpSpPr>
              <a:grpSpLocks noChangeAspect="1"/>
            </p:cNvGrpSpPr>
            <p:nvPr/>
          </p:nvGrpSpPr>
          <p:grpSpPr bwMode="gray">
            <a:xfrm>
              <a:off x="769750" y="1969724"/>
              <a:ext cx="175160" cy="195072"/>
              <a:chOff x="863600" y="1071564"/>
              <a:chExt cx="823913" cy="917576"/>
            </a:xfrm>
          </p:grpSpPr>
          <p:sp>
            <p:nvSpPr>
              <p:cNvPr id="25" name="フリーフォーム 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33" name="グループ化 32"/>
          <p:cNvGrpSpPr/>
          <p:nvPr/>
        </p:nvGrpSpPr>
        <p:grpSpPr>
          <a:xfrm>
            <a:off x="695250" y="4725180"/>
            <a:ext cx="609600" cy="649016"/>
            <a:chOff x="530490" y="3113413"/>
            <a:chExt cx="457200" cy="486762"/>
          </a:xfrm>
        </p:grpSpPr>
        <p:sp>
          <p:nvSpPr>
            <p:cNvPr id="34" name="正方形/長方形 33"/>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1302" y="3377553"/>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69750" y="3373419"/>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1302" y="3140082"/>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8906" y="3140082"/>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Tree>
    <p:extLst>
      <p:ext uri="{BB962C8B-B14F-4D97-AF65-F5344CB8AC3E}">
        <p14:creationId xmlns:p14="http://schemas.microsoft.com/office/powerpoint/2010/main" val="15003004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3</a:t>
            </a:r>
            <a:r>
              <a:rPr lang="ja-JP" altLang="en-US" dirty="0"/>
              <a:t>：一元管理と自動実行の連携</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16" name="正方形/長方形 15"/>
          <p:cNvSpPr/>
          <p:nvPr/>
        </p:nvSpPr>
        <p:spPr bwMode="auto">
          <a:xfrm>
            <a:off x="5817" y="671959"/>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1" name="楕円 40"/>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7" name="四角形吹き出し 56"/>
          <p:cNvSpPr/>
          <p:nvPr/>
        </p:nvSpPr>
        <p:spPr bwMode="auto">
          <a:xfrm>
            <a:off x="4646983" y="2839910"/>
            <a:ext cx="2691312" cy="2713573"/>
          </a:xfrm>
          <a:prstGeom prst="wedgeRectCallout">
            <a:avLst>
              <a:gd name="adj1" fmla="val 83959"/>
              <a:gd name="adj2" fmla="val -356"/>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8"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3</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2</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pic>
        <p:nvPicPr>
          <p:cNvPr id="2" name="図 1"/>
          <p:cNvPicPr>
            <a:picLocks noChangeAspect="1"/>
          </p:cNvPicPr>
          <p:nvPr/>
        </p:nvPicPr>
        <p:blipFill>
          <a:blip r:embed="rId7"/>
          <a:stretch>
            <a:fillRect/>
          </a:stretch>
        </p:blipFill>
        <p:spPr>
          <a:xfrm>
            <a:off x="4844709" y="3020455"/>
            <a:ext cx="2286163" cy="2308799"/>
          </a:xfrm>
          <a:prstGeom prst="rect">
            <a:avLst/>
          </a:prstGeom>
        </p:spPr>
      </p:pic>
    </p:spTree>
    <p:extLst>
      <p:ext uri="{BB962C8B-B14F-4D97-AF65-F5344CB8AC3E}">
        <p14:creationId xmlns:p14="http://schemas.microsoft.com/office/powerpoint/2010/main" val="19599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Step 3</a:t>
            </a:r>
            <a:r>
              <a:rPr lang="ja-JP" altLang="en-US" dirty="0" smtClean="0"/>
              <a:t>：</a:t>
            </a:r>
            <a:r>
              <a:rPr lang="ja-JP" altLang="en-US" dirty="0"/>
              <a:t>一元管理と自動実行の連携</a:t>
            </a:r>
            <a:endParaRPr kumimoji="1" lang="ja-JP" altLang="en-US" dirty="0"/>
          </a:p>
        </p:txBody>
      </p:sp>
      <p:sp>
        <p:nvSpPr>
          <p:cNvPr id="15" name="Freeform 138"/>
          <p:cNvSpPr>
            <a:spLocks noChangeAspect="1"/>
          </p:cNvSpPr>
          <p:nvPr/>
        </p:nvSpPr>
        <p:spPr bwMode="gray">
          <a:xfrm>
            <a:off x="4355851" y="6221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err="1">
                <a:latin typeface="+mj-ea"/>
              </a:rPr>
              <a:t>Exastro</a:t>
            </a:r>
            <a:r>
              <a:rPr lang="en-US" altLang="ja-JP" sz="2133" b="1" dirty="0">
                <a:latin typeface="+mj-ea"/>
              </a:rPr>
              <a:t> IT Automation</a:t>
            </a:r>
            <a:r>
              <a:rPr lang="ja-JP" altLang="en-US" sz="2133" b="1" dirty="0">
                <a:latin typeface="+mj-ea"/>
              </a:rPr>
              <a:t>の「代入値自動登録設定」を利用して、パラメータシートの値とジョブ内の変数とを紐づける</a:t>
            </a: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6" name="角丸四角形 185"/>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11" name="角丸四角形 10"/>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6" name="正方形/長方形 15"/>
          <p:cNvSpPr/>
          <p:nvPr/>
        </p:nvSpPr>
        <p:spPr bwMode="auto">
          <a:xfrm>
            <a:off x="3013449" y="5550753"/>
            <a:ext cx="8937251" cy="95797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Value</a:t>
            </a:r>
            <a:r>
              <a:rPr lang="ja-JP" altLang="en-US" sz="2133" b="1" dirty="0" smtClean="0">
                <a:latin typeface="+mj-ea"/>
                <a:ea typeface="+mj-ea"/>
              </a:rPr>
              <a:t>タイプの活用方法</a:t>
            </a:r>
            <a:endParaRPr lang="en-US" altLang="ja-JP" sz="2133" b="1" dirty="0" smtClean="0">
              <a:latin typeface="+mj-ea"/>
              <a:ea typeface="+mj-ea"/>
            </a:endParaRPr>
          </a:p>
          <a:p>
            <a:r>
              <a:rPr lang="ja-JP" altLang="en-US" sz="2133" b="1" dirty="0">
                <a:latin typeface="+mj-ea"/>
                <a:ea typeface="+mj-ea"/>
              </a:rPr>
              <a:t> </a:t>
            </a:r>
            <a:r>
              <a:rPr lang="ja-JP" altLang="en-US" sz="2133" b="1" dirty="0" smtClean="0">
                <a:latin typeface="+mj-ea"/>
                <a:ea typeface="+mj-ea"/>
              </a:rPr>
              <a:t>        ② </a:t>
            </a:r>
            <a:r>
              <a:rPr lang="en-US" altLang="ja-JP" sz="2133" b="1" dirty="0" smtClean="0">
                <a:latin typeface="+mj-ea"/>
                <a:ea typeface="+mj-ea"/>
              </a:rPr>
              <a:t>Key</a:t>
            </a:r>
            <a:r>
              <a:rPr lang="ja-JP" altLang="en-US" sz="2133" b="1" dirty="0" smtClean="0">
                <a:latin typeface="+mj-ea"/>
                <a:ea typeface="+mj-ea"/>
              </a:rPr>
              <a:t>タイプの活用方法</a:t>
            </a:r>
            <a:endParaRPr lang="en-US" altLang="ja-JP" sz="2133" b="1" dirty="0" smtClean="0">
              <a:latin typeface="+mj-ea"/>
              <a:ea typeface="+mj-ea"/>
            </a:endParaRPr>
          </a:p>
          <a:p>
            <a:r>
              <a:rPr lang="ja-JP" altLang="en-US" sz="2133" b="1" dirty="0">
                <a:latin typeface="+mj-ea"/>
                <a:ea typeface="+mj-ea"/>
              </a:rPr>
              <a:t> </a:t>
            </a:r>
            <a:r>
              <a:rPr lang="ja-JP" altLang="en-US" sz="2133" b="1" dirty="0" smtClean="0">
                <a:latin typeface="+mj-ea"/>
                <a:ea typeface="+mj-ea"/>
              </a:rPr>
              <a:t>        ③ </a:t>
            </a:r>
            <a:r>
              <a:rPr lang="en-US" altLang="ja-JP" sz="2133" b="1" dirty="0" smtClean="0">
                <a:latin typeface="+mj-ea"/>
                <a:ea typeface="+mj-ea"/>
              </a:rPr>
              <a:t>Key-Value</a:t>
            </a:r>
            <a:r>
              <a:rPr lang="ja-JP" altLang="en-US" sz="2133" b="1" dirty="0" smtClean="0">
                <a:latin typeface="+mj-ea"/>
                <a:ea typeface="+mj-ea"/>
              </a:rPr>
              <a:t>タイプの活用方法</a:t>
            </a:r>
            <a:endParaRPr lang="en-US" altLang="ja-JP" sz="2133" b="1" dirty="0">
              <a:latin typeface="+mj-ea"/>
            </a:endParaRPr>
          </a:p>
        </p:txBody>
      </p:sp>
      <p:sp>
        <p:nvSpPr>
          <p:cNvPr id="17" name="角丸四角形 16"/>
          <p:cNvSpPr/>
          <p:nvPr/>
        </p:nvSpPr>
        <p:spPr bwMode="auto">
          <a:xfrm rot="20999056">
            <a:off x="2783012" y="554352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83" name="正方形/長方形 82"/>
          <p:cNvSpPr/>
          <p:nvPr/>
        </p:nvSpPr>
        <p:spPr bwMode="auto">
          <a:xfrm>
            <a:off x="5640849" y="2427281"/>
            <a:ext cx="4979025" cy="3017999"/>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84" name="直線矢印コネクタ 83"/>
          <p:cNvCxnSpPr>
            <a:stCxn id="87" idx="3"/>
          </p:cNvCxnSpPr>
          <p:nvPr/>
        </p:nvCxnSpPr>
        <p:spPr bwMode="auto">
          <a:xfrm>
            <a:off x="4163451" y="3653844"/>
            <a:ext cx="131398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101" idx="3"/>
          </p:cNvCxnSpPr>
          <p:nvPr/>
        </p:nvCxnSpPr>
        <p:spPr bwMode="auto">
          <a:xfrm flipV="1">
            <a:off x="4163451" y="4339676"/>
            <a:ext cx="1338235" cy="32450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6" name="グループ化 85"/>
          <p:cNvGrpSpPr/>
          <p:nvPr/>
        </p:nvGrpSpPr>
        <p:grpSpPr>
          <a:xfrm>
            <a:off x="3553851" y="3329336"/>
            <a:ext cx="609600" cy="649016"/>
            <a:chOff x="531334" y="767018"/>
            <a:chExt cx="457200" cy="486762"/>
          </a:xfrm>
        </p:grpSpPr>
        <p:sp>
          <p:nvSpPr>
            <p:cNvPr id="87" name="正方形/長方形 8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8" name="グループ化 87"/>
            <p:cNvGrpSpPr>
              <a:grpSpLocks noChangeAspect="1"/>
            </p:cNvGrpSpPr>
            <p:nvPr/>
          </p:nvGrpSpPr>
          <p:grpSpPr bwMode="gray">
            <a:xfrm>
              <a:off x="562146" y="1031158"/>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70594" y="1027024"/>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0" name="グループ化 89"/>
            <p:cNvGrpSpPr>
              <a:grpSpLocks noChangeAspect="1"/>
            </p:cNvGrpSpPr>
            <p:nvPr/>
          </p:nvGrpSpPr>
          <p:grpSpPr bwMode="gray">
            <a:xfrm>
              <a:off x="562146"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69750" y="793687"/>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0" name="グループ化 99"/>
          <p:cNvGrpSpPr/>
          <p:nvPr/>
        </p:nvGrpSpPr>
        <p:grpSpPr>
          <a:xfrm>
            <a:off x="3553851" y="4339675"/>
            <a:ext cx="609600" cy="649016"/>
            <a:chOff x="531334" y="1943055"/>
            <a:chExt cx="457200" cy="486762"/>
          </a:xfrm>
        </p:grpSpPr>
        <p:sp>
          <p:nvSpPr>
            <p:cNvPr id="101" name="正方形/長方形 10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2" name="グループ化 101"/>
            <p:cNvGrpSpPr>
              <a:grpSpLocks noChangeAspect="1"/>
            </p:cNvGrpSpPr>
            <p:nvPr/>
          </p:nvGrpSpPr>
          <p:grpSpPr bwMode="gray">
            <a:xfrm>
              <a:off x="562146" y="2207195"/>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3" name="グループ化 102"/>
            <p:cNvGrpSpPr>
              <a:grpSpLocks noChangeAspect="1"/>
            </p:cNvGrpSpPr>
            <p:nvPr/>
          </p:nvGrpSpPr>
          <p:grpSpPr bwMode="gray">
            <a:xfrm>
              <a:off x="770594" y="2203061"/>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4" name="グループ化 103"/>
            <p:cNvGrpSpPr>
              <a:grpSpLocks noChangeAspect="1"/>
            </p:cNvGrpSpPr>
            <p:nvPr/>
          </p:nvGrpSpPr>
          <p:grpSpPr bwMode="gray">
            <a:xfrm>
              <a:off x="562146" y="1969724"/>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69750" y="1969724"/>
              <a:ext cx="175160" cy="195072"/>
              <a:chOff x="863600" y="1071564"/>
              <a:chExt cx="823913" cy="917576"/>
            </a:xfrm>
          </p:grpSpPr>
          <p:sp>
            <p:nvSpPr>
              <p:cNvPr id="106" name="フリーフォーム 10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114" name="図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56" y="2347734"/>
            <a:ext cx="1074912" cy="403563"/>
          </a:xfrm>
          <a:prstGeom prst="rect">
            <a:avLst/>
          </a:prstGeom>
        </p:spPr>
      </p:pic>
      <p:graphicFrame>
        <p:nvGraphicFramePr>
          <p:cNvPr id="125" name="表 124"/>
          <p:cNvGraphicFramePr>
            <a:graphicFrameLocks noGrp="1"/>
          </p:cNvGraphicFramePr>
          <p:nvPr>
            <p:extLst>
              <p:ext uri="{D42A27DB-BD31-4B8C-83A1-F6EECF244321}">
                <p14:modId xmlns:p14="http://schemas.microsoft.com/office/powerpoint/2010/main" val="4258877924"/>
              </p:ext>
            </p:extLst>
          </p:nvPr>
        </p:nvGraphicFramePr>
        <p:xfrm>
          <a:off x="5924523" y="2552162"/>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2547023643"/>
                  </a:ext>
                </a:extLst>
              </a:tr>
            </a:tbl>
          </a:graphicData>
        </a:graphic>
      </p:graphicFrame>
      <p:sp>
        <p:nvSpPr>
          <p:cNvPr id="126" name="テキスト ボックス 125"/>
          <p:cNvSpPr txBox="1"/>
          <p:nvPr/>
        </p:nvSpPr>
        <p:spPr>
          <a:xfrm>
            <a:off x="4694166" y="3192452"/>
            <a:ext cx="430887" cy="1938992"/>
          </a:xfrm>
          <a:prstGeom prst="rect">
            <a:avLst/>
          </a:prstGeom>
          <a:noFill/>
        </p:spPr>
        <p:txBody>
          <a:bodyPr vert="eaVert" wrap="none" rtlCol="0">
            <a:spAutoFit/>
          </a:bodyPr>
          <a:lstStyle/>
          <a:p>
            <a:r>
              <a:rPr lang="ja-JP" altLang="en-US" sz="1600" b="1" dirty="0">
                <a:solidFill>
                  <a:srgbClr val="FF0000"/>
                </a:solidFill>
              </a:rPr>
              <a:t>代入値自動登録設定</a:t>
            </a:r>
          </a:p>
        </p:txBody>
      </p:sp>
      <p:graphicFrame>
        <p:nvGraphicFramePr>
          <p:cNvPr id="58" name="表 57"/>
          <p:cNvGraphicFramePr>
            <a:graphicFrameLocks noGrp="1"/>
          </p:cNvGraphicFramePr>
          <p:nvPr>
            <p:extLst>
              <p:ext uri="{D42A27DB-BD31-4B8C-83A1-F6EECF244321}">
                <p14:modId xmlns:p14="http://schemas.microsoft.com/office/powerpoint/2010/main" val="4215894531"/>
              </p:ext>
            </p:extLst>
          </p:nvPr>
        </p:nvGraphicFramePr>
        <p:xfrm>
          <a:off x="5924523" y="3549610"/>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473015831"/>
                  </a:ext>
                </a:extLst>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3686787290"/>
              </p:ext>
            </p:extLst>
          </p:nvPr>
        </p:nvGraphicFramePr>
        <p:xfrm>
          <a:off x="5924523" y="4550278"/>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229471011"/>
                  </a:ext>
                </a:extLst>
              </a:tr>
            </a:tbl>
          </a:graphicData>
        </a:graphic>
      </p:graphicFrame>
      <p:sp>
        <p:nvSpPr>
          <p:cNvPr id="62" name="楕円 61"/>
          <p:cNvSpPr/>
          <p:nvPr/>
        </p:nvSpPr>
        <p:spPr bwMode="auto">
          <a:xfrm>
            <a:off x="6327925" y="2709186"/>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楕円 62"/>
          <p:cNvSpPr/>
          <p:nvPr/>
        </p:nvSpPr>
        <p:spPr bwMode="auto">
          <a:xfrm>
            <a:off x="6356612" y="371474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楕円 63"/>
          <p:cNvSpPr/>
          <p:nvPr/>
        </p:nvSpPr>
        <p:spPr bwMode="auto">
          <a:xfrm>
            <a:off x="6806815" y="491321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正方形/長方形 64"/>
          <p:cNvSpPr/>
          <p:nvPr/>
        </p:nvSpPr>
        <p:spPr bwMode="auto">
          <a:xfrm>
            <a:off x="9240280" y="2676081"/>
            <a:ext cx="1180353" cy="675525"/>
          </a:xfrm>
          <a:prstGeom prst="rect">
            <a:avLst/>
          </a:prstGeom>
          <a:solidFill>
            <a:schemeClr val="lt1"/>
          </a:solidFill>
          <a:ln w="9525">
            <a:solidFill>
              <a:srgbClr val="FF000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err="1">
                <a:solidFill>
                  <a:srgbClr val="FF0000"/>
                </a:solidFill>
                <a:latin typeface="+mj-ea"/>
                <a:ea typeface="+mj-ea"/>
              </a:rPr>
              <a:t>VAR_value</a:t>
            </a:r>
            <a:endParaRPr lang="en-US" altLang="ja-JP" sz="1067" b="1" dirty="0">
              <a:solidFill>
                <a:srgbClr val="FF0000"/>
              </a:solidFill>
              <a:latin typeface="+mj-ea"/>
              <a:ea typeface="+mj-ea"/>
            </a:endParaRPr>
          </a:p>
        </p:txBody>
      </p:sp>
      <p:sp>
        <p:nvSpPr>
          <p:cNvPr id="66" name="楕円 65"/>
          <p:cNvSpPr/>
          <p:nvPr/>
        </p:nvSpPr>
        <p:spPr bwMode="auto">
          <a:xfrm>
            <a:off x="9343953" y="25568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67" name="正方形/長方形 66"/>
          <p:cNvSpPr/>
          <p:nvPr/>
        </p:nvSpPr>
        <p:spPr bwMode="auto">
          <a:xfrm>
            <a:off x="9232428" y="3645138"/>
            <a:ext cx="1180353" cy="675525"/>
          </a:xfrm>
          <a:prstGeom prst="rect">
            <a:avLst/>
          </a:prstGeom>
          <a:solidFill>
            <a:schemeClr val="lt1"/>
          </a:solidFill>
          <a:ln w="9525">
            <a:solidFill>
              <a:schemeClr val="accent3">
                <a:lumMod val="75000"/>
                <a:lumOff val="25000"/>
              </a:schemeClr>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chemeClr val="accent3">
                    <a:lumMod val="75000"/>
                    <a:lumOff val="25000"/>
                  </a:schemeClr>
                </a:solidFill>
                <a:latin typeface="+mj-ea"/>
                <a:ea typeface="+mj-ea"/>
              </a:rPr>
              <a:t>VAR_value1</a:t>
            </a:r>
          </a:p>
          <a:p>
            <a:r>
              <a:rPr lang="en-US" altLang="ja-JP" sz="1067" b="1" dirty="0">
                <a:solidFill>
                  <a:schemeClr val="accent3">
                    <a:lumMod val="75000"/>
                    <a:lumOff val="25000"/>
                  </a:schemeClr>
                </a:solidFill>
                <a:latin typeface="+mj-ea"/>
                <a:ea typeface="+mj-ea"/>
              </a:rPr>
              <a:t>VAR_value2</a:t>
            </a:r>
          </a:p>
        </p:txBody>
      </p:sp>
      <p:sp>
        <p:nvSpPr>
          <p:cNvPr id="68" name="楕円 67"/>
          <p:cNvSpPr/>
          <p:nvPr/>
        </p:nvSpPr>
        <p:spPr bwMode="auto">
          <a:xfrm>
            <a:off x="9336101" y="3525904"/>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69" name="正方形/長方形 68"/>
          <p:cNvSpPr/>
          <p:nvPr/>
        </p:nvSpPr>
        <p:spPr bwMode="auto">
          <a:xfrm>
            <a:off x="9232428" y="4614195"/>
            <a:ext cx="1180353" cy="675525"/>
          </a:xfrm>
          <a:prstGeom prst="rect">
            <a:avLst/>
          </a:prstGeom>
          <a:solidFill>
            <a:schemeClr val="lt1"/>
          </a:solidFill>
          <a:ln w="9525">
            <a:solidFill>
              <a:srgbClr val="00206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rgbClr val="002060"/>
                </a:solidFill>
                <a:latin typeface="+mj-ea"/>
                <a:ea typeface="+mj-ea"/>
              </a:rPr>
              <a:t>VAR_value1</a:t>
            </a:r>
          </a:p>
          <a:p>
            <a:r>
              <a:rPr lang="en-US" altLang="ja-JP" sz="1067" b="1" dirty="0">
                <a:solidFill>
                  <a:srgbClr val="002060"/>
                </a:solidFill>
                <a:latin typeface="+mj-ea"/>
                <a:ea typeface="+mj-ea"/>
              </a:rPr>
              <a:t>VAR_value2</a:t>
            </a:r>
          </a:p>
        </p:txBody>
      </p:sp>
      <p:sp>
        <p:nvSpPr>
          <p:cNvPr id="70" name="楕円 69"/>
          <p:cNvSpPr/>
          <p:nvPr/>
        </p:nvSpPr>
        <p:spPr bwMode="auto">
          <a:xfrm>
            <a:off x="9336101" y="4494961"/>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1" name="楕円 70"/>
          <p:cNvSpPr/>
          <p:nvPr/>
        </p:nvSpPr>
        <p:spPr bwMode="auto">
          <a:xfrm>
            <a:off x="6781261" y="3723426"/>
            <a:ext cx="543344" cy="207156"/>
          </a:xfrm>
          <a:prstGeom prst="ellipse">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2" name="楕円 71"/>
          <p:cNvSpPr/>
          <p:nvPr/>
        </p:nvSpPr>
        <p:spPr bwMode="auto">
          <a:xfrm>
            <a:off x="5927105" y="4890318"/>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7" name="直線矢印コネクタ 6"/>
          <p:cNvCxnSpPr>
            <a:stCxn id="71" idx="7"/>
          </p:cNvCxnSpPr>
          <p:nvPr/>
        </p:nvCxnSpPr>
        <p:spPr bwMode="auto">
          <a:xfrm flipV="1">
            <a:off x="7245035" y="2996720"/>
            <a:ext cx="2047979" cy="75704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直線矢印コネクタ 76"/>
          <p:cNvCxnSpPr>
            <a:stCxn id="72" idx="7"/>
          </p:cNvCxnSpPr>
          <p:nvPr/>
        </p:nvCxnSpPr>
        <p:spPr bwMode="auto">
          <a:xfrm flipV="1">
            <a:off x="6390879" y="4127866"/>
            <a:ext cx="2942775" cy="792789"/>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63" idx="6"/>
          </p:cNvCxnSpPr>
          <p:nvPr/>
        </p:nvCxnSpPr>
        <p:spPr bwMode="auto">
          <a:xfrm>
            <a:off x="6899957" y="3818322"/>
            <a:ext cx="2386284" cy="110202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7" name="直線矢印コネクタ 126"/>
          <p:cNvCxnSpPr>
            <a:stCxn id="62" idx="5"/>
          </p:cNvCxnSpPr>
          <p:nvPr/>
        </p:nvCxnSpPr>
        <p:spPr bwMode="auto">
          <a:xfrm>
            <a:off x="6791699" y="2886004"/>
            <a:ext cx="2492979" cy="1036056"/>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p:cNvCxnSpPr>
            <a:stCxn id="64" idx="6"/>
          </p:cNvCxnSpPr>
          <p:nvPr/>
        </p:nvCxnSpPr>
        <p:spPr bwMode="auto">
          <a:xfrm>
            <a:off x="7350159" y="5016793"/>
            <a:ext cx="1949628" cy="322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 2"/>
          <p:cNvSpPr/>
          <p:nvPr/>
        </p:nvSpPr>
        <p:spPr bwMode="auto">
          <a:xfrm>
            <a:off x="7577752" y="3525858"/>
            <a:ext cx="1372982" cy="998668"/>
          </a:xfrm>
          <a:prstGeom prst="roundRect">
            <a:avLst/>
          </a:prstGeom>
          <a:solidFill>
            <a:schemeClr val="lt1">
              <a:alpha val="7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400" b="1" dirty="0" smtClean="0">
                <a:solidFill>
                  <a:srgbClr val="FF0000"/>
                </a:solidFill>
                <a:latin typeface="+mn-ea"/>
              </a:rPr>
              <a:t>紐づけ方式 </a:t>
            </a:r>
            <a:endParaRPr kumimoji="1" lang="en-US" altLang="ja-JP" sz="1400" b="1" dirty="0" smtClean="0">
              <a:solidFill>
                <a:srgbClr val="FF0000"/>
              </a:solidFill>
              <a:latin typeface="+mn-ea"/>
            </a:endParaRPr>
          </a:p>
          <a:p>
            <a:r>
              <a:rPr lang="ja-JP" altLang="en-US" sz="1400" b="1" dirty="0" smtClean="0">
                <a:solidFill>
                  <a:srgbClr val="FF0000"/>
                </a:solidFill>
                <a:latin typeface="+mn-ea"/>
              </a:rPr>
              <a:t>・</a:t>
            </a:r>
            <a:r>
              <a:rPr lang="en-US" altLang="ja-JP" sz="1400" b="1" dirty="0" smtClean="0">
                <a:solidFill>
                  <a:srgbClr val="FF0000"/>
                </a:solidFill>
                <a:latin typeface="+mn-ea"/>
              </a:rPr>
              <a:t>Value</a:t>
            </a:r>
          </a:p>
          <a:p>
            <a:r>
              <a:rPr kumimoji="1" lang="ja-JP" altLang="en-US" sz="1400" b="1" dirty="0" smtClean="0">
                <a:solidFill>
                  <a:srgbClr val="FF0000"/>
                </a:solidFill>
                <a:latin typeface="+mn-ea"/>
              </a:rPr>
              <a:t>・</a:t>
            </a:r>
            <a:r>
              <a:rPr kumimoji="1" lang="en-US" altLang="ja-JP" sz="1400" b="1" dirty="0" smtClean="0">
                <a:solidFill>
                  <a:srgbClr val="FF0000"/>
                </a:solidFill>
                <a:latin typeface="+mn-ea"/>
              </a:rPr>
              <a:t>Key</a:t>
            </a:r>
          </a:p>
          <a:p>
            <a:r>
              <a:rPr lang="ja-JP" altLang="en-US" sz="1400" b="1" dirty="0" smtClean="0">
                <a:solidFill>
                  <a:srgbClr val="FF0000"/>
                </a:solidFill>
                <a:latin typeface="+mn-ea"/>
              </a:rPr>
              <a:t>・</a:t>
            </a:r>
            <a:r>
              <a:rPr lang="en-US" altLang="ja-JP" sz="1400" b="1" dirty="0" smtClean="0">
                <a:solidFill>
                  <a:srgbClr val="FF0000"/>
                </a:solidFill>
                <a:latin typeface="+mn-ea"/>
              </a:rPr>
              <a:t>Key-Value</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666690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3634"/>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Value</a:t>
            </a:r>
            <a:r>
              <a:rPr lang="ja-JP" altLang="en-US" sz="1867" b="1" dirty="0" smtClean="0">
                <a:latin typeface="+mj-ea"/>
                <a:ea typeface="+mj-ea"/>
              </a:rPr>
              <a:t>タイプは基本的</a:t>
            </a:r>
            <a:r>
              <a:rPr lang="ja-JP" altLang="en-US" sz="1867" b="1" dirty="0">
                <a:latin typeface="+mj-ea"/>
                <a:ea typeface="+mj-ea"/>
              </a:rPr>
              <a:t>なタイプであり、表の中の値を変数に</a:t>
            </a:r>
            <a:r>
              <a:rPr lang="ja-JP" altLang="en-US" sz="1867" b="1" dirty="0" smtClean="0">
                <a:latin typeface="+mj-ea"/>
                <a:ea typeface="+mj-ea"/>
              </a:rPr>
              <a:t>紐づけるものです。システム設定やコマンドライン引数など、様々な場面で活用できます。</a:t>
            </a:r>
            <a:endParaRPr lang="en-US" altLang="ja-JP" sz="1867" b="1" dirty="0" smtClean="0">
              <a:latin typeface="+mj-ea"/>
              <a:ea typeface="+mj-ea"/>
            </a:endParaRPr>
          </a:p>
          <a:p>
            <a:endParaRPr lang="en-US" altLang="ja-JP" sz="800" b="1" dirty="0">
              <a:latin typeface="+mj-ea"/>
              <a:ea typeface="+mj-ea"/>
            </a:endParaRPr>
          </a:p>
          <a:p>
            <a:r>
              <a:rPr lang="ja-JP" altLang="en-US" sz="1867" b="1" dirty="0">
                <a:latin typeface="+mj-ea"/>
              </a:rPr>
              <a:t>具体例として、</a:t>
            </a:r>
            <a:r>
              <a:rPr lang="ja-JP" altLang="en-US" sz="1867" b="1" dirty="0" smtClean="0">
                <a:latin typeface="+mj-ea"/>
              </a:rPr>
              <a:t>サーバの各種設定と変数の紐づけの方法を</a:t>
            </a:r>
            <a:r>
              <a:rPr lang="ja-JP" altLang="en-US" sz="1867" b="1" dirty="0">
                <a:latin typeface="+mj-ea"/>
              </a:rPr>
              <a:t>以下に示します</a:t>
            </a:r>
            <a:r>
              <a:rPr lang="ja-JP" altLang="en-US" sz="1867" b="1" dirty="0" smtClean="0">
                <a:latin typeface="+mj-ea"/>
              </a:rPr>
              <a:t>。</a:t>
            </a:r>
            <a:endParaRPr lang="en-US" altLang="ja-JP" sz="1867" b="1" dirty="0" smtClean="0">
              <a:latin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r>
              <a:rPr lang="ja-JP" altLang="en-US" sz="1867" b="1" dirty="0">
                <a:latin typeface="+mj-ea"/>
              </a:rPr>
              <a:t>上記の例では「</a:t>
            </a:r>
            <a:r>
              <a:rPr lang="en-US" altLang="ja-JP" sz="1867" b="1" dirty="0" smtClean="0">
                <a:latin typeface="+mj-ea"/>
              </a:rPr>
              <a:t>web2</a:t>
            </a:r>
            <a:r>
              <a:rPr lang="ja-JP" altLang="en-US" sz="1867" b="1" dirty="0" smtClean="0">
                <a:latin typeface="+mj-ea"/>
              </a:rPr>
              <a:t>」の各値を、ジョブが持つ各変数と</a:t>
            </a:r>
            <a:r>
              <a:rPr lang="ja-JP" altLang="en-US" sz="1867" b="1" dirty="0">
                <a:latin typeface="+mj-ea"/>
              </a:rPr>
              <a:t>紐</a:t>
            </a:r>
            <a:r>
              <a:rPr lang="ja-JP" altLang="en-US" sz="1867" b="1" dirty="0" smtClean="0">
                <a:latin typeface="+mj-ea"/>
              </a:rPr>
              <a:t>づけています。</a:t>
            </a:r>
            <a:endParaRPr lang="en-US" altLang="ja-JP" sz="1867" b="1" dirty="0" smtClean="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① </a:t>
            </a:r>
            <a:r>
              <a:rPr lang="en-US" altLang="ja-JP" sz="2400" b="1" dirty="0">
                <a:latin typeface="+mj-ea"/>
              </a:rPr>
              <a:t>Value</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86734103"/>
              </p:ext>
            </p:extLst>
          </p:nvPr>
        </p:nvGraphicFramePr>
        <p:xfrm>
          <a:off x="3287610" y="3330410"/>
          <a:ext cx="4269987"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775018">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257808">
                  <a:extLst>
                    <a:ext uri="{9D8B030D-6E8A-4147-A177-3AD203B41FA5}">
                      <a16:colId xmlns:a16="http://schemas.microsoft.com/office/drawing/2014/main" val="2247829396"/>
                    </a:ext>
                  </a:extLst>
                </a:gridCol>
              </a:tblGrid>
              <a:tr h="144020">
                <a:tc>
                  <a:txBody>
                    <a:bodyPr/>
                    <a:lstStyle/>
                    <a:p>
                      <a:r>
                        <a:rPr kumimoji="1" lang="ja-JP" altLang="en-US" sz="1400" b="1" dirty="0" smtClean="0">
                          <a:solidFill>
                            <a:schemeClr val="bg2"/>
                          </a:solidFill>
                        </a:rPr>
                        <a:t>ホスト名</a:t>
                      </a:r>
                      <a:endParaRPr kumimoji="1" lang="ja-JP" altLang="en-US" sz="1400" b="1" dirty="0">
                        <a:solidFill>
                          <a:schemeClr val="bg2"/>
                        </a:solidFill>
                      </a:endParaRPr>
                    </a:p>
                  </a:txBody>
                  <a:tcPr>
                    <a:solidFill>
                      <a:srgbClr val="002060"/>
                    </a:solidFill>
                  </a:tcPr>
                </a:tc>
                <a:tc>
                  <a:txBody>
                    <a:bodyPr/>
                    <a:lstStyle/>
                    <a:p>
                      <a:pPr algn="ctr"/>
                      <a:r>
                        <a:rPr kumimoji="1" lang="ja-JP" altLang="en-US" sz="1400" b="1" dirty="0" smtClean="0">
                          <a:solidFill>
                            <a:schemeClr val="bg2"/>
                          </a:solidFill>
                        </a:rPr>
                        <a:t>タイム</a:t>
                      </a:r>
                      <a:endParaRPr kumimoji="1" lang="en-US" altLang="ja-JP" sz="1400" b="1" dirty="0" smtClean="0">
                        <a:solidFill>
                          <a:schemeClr val="bg2"/>
                        </a:solidFill>
                      </a:endParaRPr>
                    </a:p>
                    <a:p>
                      <a:pPr algn="ctr"/>
                      <a:r>
                        <a:rPr kumimoji="1" lang="ja-JP" altLang="en-US" sz="1400" b="1" dirty="0" smtClean="0">
                          <a:solidFill>
                            <a:schemeClr val="bg2"/>
                          </a:solidFill>
                        </a:rPr>
                        <a:t>アウト</a:t>
                      </a:r>
                      <a:endParaRPr kumimoji="1" lang="ja-JP" altLang="en-US" sz="1400" b="1" dirty="0">
                        <a:solidFill>
                          <a:schemeClr val="bg2"/>
                        </a:solidFill>
                      </a:endParaRPr>
                    </a:p>
                  </a:txBody>
                  <a:tcPr>
                    <a:solidFill>
                      <a:srgbClr val="002060"/>
                    </a:solidFill>
                  </a:tcPr>
                </a:tc>
                <a:tc>
                  <a:txBody>
                    <a:bodyPr/>
                    <a:lstStyle/>
                    <a:p>
                      <a:pPr algn="ctr"/>
                      <a:r>
                        <a:rPr kumimoji="1" lang="ja-JP" altLang="en-US" sz="1400" b="1" dirty="0" smtClean="0">
                          <a:solidFill>
                            <a:schemeClr val="bg2"/>
                          </a:solidFill>
                        </a:rPr>
                        <a:t>スレッド数</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SELinux</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r>
                        <a:rPr kumimoji="1" lang="en-US" altLang="ja-JP" sz="1400" b="1" dirty="0" smtClean="0">
                          <a:solidFill>
                            <a:schemeClr val="tx1"/>
                          </a:solidFill>
                        </a:rPr>
                        <a:t>30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50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permissive</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760370" y="3128060"/>
            <a:ext cx="2908244" cy="16691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882398"/>
            <a:ext cx="13922" cy="227484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976400" y="3514520"/>
            <a:ext cx="2481870" cy="9946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VAR_timeout</a:t>
            </a:r>
            <a:r>
              <a:rPr lang="en-US" altLang="ja-JP" sz="1400" b="1" dirty="0" smtClean="0">
                <a:latin typeface="+mj-ea"/>
                <a:ea typeface="+mj-ea"/>
              </a:rPr>
              <a:t>: </a:t>
            </a:r>
            <a:r>
              <a:rPr lang="en-US" altLang="ja-JP" sz="1400" b="1" dirty="0" smtClean="0">
                <a:solidFill>
                  <a:srgbClr val="FF0000"/>
                </a:solidFill>
                <a:latin typeface="+mj-ea"/>
                <a:ea typeface="+mj-ea"/>
              </a:rPr>
              <a:t>60</a:t>
            </a:r>
          </a:p>
          <a:p>
            <a:r>
              <a:rPr lang="en-US" altLang="ja-JP" sz="1400" b="1" dirty="0" err="1" smtClean="0">
                <a:latin typeface="+mj-ea"/>
                <a:ea typeface="+mj-ea"/>
              </a:rPr>
              <a:t>VAR_thread</a:t>
            </a:r>
            <a:r>
              <a:rPr lang="en-US" altLang="ja-JP" sz="1400" b="1" dirty="0" smtClean="0">
                <a:latin typeface="+mj-ea"/>
                <a:ea typeface="+mj-ea"/>
              </a:rPr>
              <a:t>: </a:t>
            </a:r>
            <a:r>
              <a:rPr lang="en-US" altLang="ja-JP" sz="1400" b="1" dirty="0" smtClean="0">
                <a:solidFill>
                  <a:srgbClr val="FF0000"/>
                </a:solidFill>
                <a:latin typeface="+mj-ea"/>
                <a:ea typeface="+mj-ea"/>
              </a:rPr>
              <a:t>200</a:t>
            </a:r>
          </a:p>
          <a:p>
            <a:r>
              <a:rPr lang="en-US" altLang="ja-JP" sz="1400" b="1" dirty="0" err="1" smtClean="0">
                <a:latin typeface="+mj-ea"/>
                <a:ea typeface="+mj-ea"/>
              </a:rPr>
              <a:t>VAR_selinux</a:t>
            </a:r>
            <a:r>
              <a:rPr lang="en-US" altLang="ja-JP" sz="1400" b="1" dirty="0">
                <a:latin typeface="+mj-ea"/>
                <a:ea typeface="+mj-ea"/>
              </a:rPr>
              <a:t>: </a:t>
            </a:r>
            <a:r>
              <a:rPr lang="en-US" altLang="ja-JP" sz="1400" b="1" dirty="0">
                <a:solidFill>
                  <a:srgbClr val="FF0000"/>
                </a:solidFill>
                <a:latin typeface="+mj-ea"/>
                <a:ea typeface="+mj-ea"/>
              </a:rPr>
              <a:t>enforcing</a:t>
            </a:r>
          </a:p>
        </p:txBody>
      </p:sp>
      <p:sp>
        <p:nvSpPr>
          <p:cNvPr id="14" name="楕円 13"/>
          <p:cNvSpPr/>
          <p:nvPr/>
        </p:nvSpPr>
        <p:spPr bwMode="auto">
          <a:xfrm>
            <a:off x="8891955" y="33095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3" name="テキスト ボックス 2"/>
          <p:cNvSpPr txBox="1"/>
          <p:nvPr/>
        </p:nvSpPr>
        <p:spPr>
          <a:xfrm>
            <a:off x="8645443" y="2835952"/>
            <a:ext cx="1210588" cy="338554"/>
          </a:xfrm>
          <a:prstGeom prst="rect">
            <a:avLst/>
          </a:prstGeom>
          <a:noFill/>
        </p:spPr>
        <p:txBody>
          <a:bodyPr wrap="none" rtlCol="0">
            <a:spAutoFit/>
          </a:bodyPr>
          <a:lstStyle/>
          <a:p>
            <a:r>
              <a:rPr lang="ja-JP" altLang="en-US" sz="1600" b="1" dirty="0" smtClean="0"/>
              <a:t>ジョブ</a:t>
            </a:r>
            <a:r>
              <a:rPr lang="ja-JP" altLang="en-US" sz="1600" b="1" dirty="0"/>
              <a:t>ロ</a:t>
            </a:r>
            <a:r>
              <a:rPr lang="ja-JP" altLang="en-US" sz="1600" b="1" dirty="0" smtClean="0"/>
              <a:t>ー</a:t>
            </a:r>
            <a:endParaRPr kumimoji="1" lang="ja-JP" altLang="en-US" sz="1600" b="1" dirty="0"/>
          </a:p>
        </p:txBody>
      </p:sp>
      <p:sp>
        <p:nvSpPr>
          <p:cNvPr id="17" name="正方形/長方形 16"/>
          <p:cNvSpPr/>
          <p:nvPr/>
        </p:nvSpPr>
        <p:spPr bwMode="auto">
          <a:xfrm>
            <a:off x="3251605" y="4109880"/>
            <a:ext cx="4481017"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a:stCxn id="17" idx="3"/>
          </p:cNvCxnSpPr>
          <p:nvPr/>
        </p:nvCxnSpPr>
        <p:spPr bwMode="auto">
          <a:xfrm flipV="1">
            <a:off x="7732622" y="3830320"/>
            <a:ext cx="1330098" cy="47037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7768627" y="4023360"/>
            <a:ext cx="1273773" cy="27733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7768627" y="4216400"/>
            <a:ext cx="1283933" cy="8429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888064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Key</a:t>
            </a:r>
            <a:r>
              <a:rPr lang="ja-JP" altLang="en-US" sz="1867" b="1" dirty="0" smtClean="0">
                <a:latin typeface="+mj-ea"/>
                <a:ea typeface="+mj-ea"/>
              </a:rPr>
              <a:t>タイプは表</a:t>
            </a:r>
            <a:r>
              <a:rPr lang="ja-JP" altLang="en-US" sz="1867" b="1" dirty="0">
                <a:latin typeface="+mj-ea"/>
                <a:ea typeface="+mj-ea"/>
              </a:rPr>
              <a:t>の</a:t>
            </a:r>
            <a:r>
              <a:rPr lang="ja-JP" altLang="en-US" sz="1867" b="1" dirty="0" smtClean="0">
                <a:latin typeface="+mj-ea"/>
                <a:ea typeface="+mj-ea"/>
              </a:rPr>
              <a:t>列名を変数</a:t>
            </a:r>
            <a:r>
              <a:rPr lang="ja-JP" altLang="en-US" sz="1867" b="1" dirty="0">
                <a:latin typeface="+mj-ea"/>
                <a:ea typeface="+mj-ea"/>
              </a:rPr>
              <a:t>に</a:t>
            </a:r>
            <a:r>
              <a:rPr lang="ja-JP" altLang="en-US" sz="1867" b="1" dirty="0" smtClean="0">
                <a:latin typeface="+mj-ea"/>
                <a:ea typeface="+mj-ea"/>
              </a:rPr>
              <a:t>紐づけるもので、主にフラグとして活用します。具体例として、サーバ上で動作させるサービスと変数の紐づけの方法を以下に示します。</a:t>
            </a:r>
            <a:endParaRPr lang="en-US" altLang="ja-JP" sz="1867" b="1" dirty="0" smtClean="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ja-JP" altLang="en-US" sz="1867" b="1" dirty="0" smtClean="0">
                <a:latin typeface="+mj-ea"/>
                <a:ea typeface="+mj-ea"/>
              </a:rPr>
              <a:t>上記の例では「</a:t>
            </a:r>
            <a:r>
              <a:rPr lang="en-US" altLang="ja-JP" sz="1867" b="1" dirty="0" smtClean="0">
                <a:latin typeface="+mj-ea"/>
                <a:ea typeface="+mj-ea"/>
              </a:rPr>
              <a:t>web2</a:t>
            </a:r>
            <a:r>
              <a:rPr lang="ja-JP" altLang="en-US" sz="1867" b="1" dirty="0" smtClean="0">
                <a:latin typeface="+mj-ea"/>
                <a:ea typeface="+mj-ea"/>
              </a:rPr>
              <a:t>」は列「</a:t>
            </a:r>
            <a:r>
              <a:rPr lang="en-US" altLang="ja-JP" sz="1867" b="1" dirty="0" err="1" smtClean="0">
                <a:latin typeface="+mj-ea"/>
                <a:ea typeface="+mj-ea"/>
              </a:rPr>
              <a:t>httpd</a:t>
            </a:r>
            <a:r>
              <a:rPr lang="ja-JP" altLang="en-US" sz="1867" b="1" dirty="0" smtClean="0">
                <a:latin typeface="+mj-ea"/>
                <a:ea typeface="+mj-ea"/>
              </a:rPr>
              <a:t>」と「</a:t>
            </a:r>
            <a:r>
              <a:rPr lang="en-US" altLang="ja-JP" sz="1867" b="1" dirty="0" err="1" smtClean="0">
                <a:latin typeface="+mj-ea"/>
                <a:ea typeface="+mj-ea"/>
              </a:rPr>
              <a:t>firewalld</a:t>
            </a:r>
            <a:r>
              <a:rPr lang="ja-JP" altLang="en-US" sz="1867" b="1" dirty="0" smtClean="0">
                <a:latin typeface="+mj-ea"/>
                <a:ea typeface="+mj-ea"/>
              </a:rPr>
              <a:t>」の値が「</a:t>
            </a:r>
            <a:r>
              <a:rPr lang="en-US" altLang="ja-JP" sz="1867" b="1" dirty="0" smtClean="0">
                <a:latin typeface="+mj-ea"/>
                <a:ea typeface="+mj-ea"/>
              </a:rPr>
              <a:t>yes</a:t>
            </a:r>
            <a:r>
              <a:rPr lang="ja-JP" altLang="en-US" sz="1867" b="1" dirty="0" smtClean="0">
                <a:latin typeface="+mj-ea"/>
                <a:ea typeface="+mj-ea"/>
              </a:rPr>
              <a:t>」になっているため、この列名が変数の具体値として紐づけられて、ジョブが実行されます。</a:t>
            </a:r>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p:txBody>
      </p:sp>
      <p:sp>
        <p:nvSpPr>
          <p:cNvPr id="15" name="正方形/長方形 14"/>
          <p:cNvSpPr/>
          <p:nvPr/>
        </p:nvSpPr>
        <p:spPr bwMode="auto">
          <a:xfrm>
            <a:off x="8760370" y="2623990"/>
            <a:ext cx="2908244" cy="195717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rPr>
              <a:t>② </a:t>
            </a:r>
            <a:r>
              <a:rPr lang="en-US" altLang="ja-JP" sz="2400" b="1" dirty="0">
                <a:latin typeface="+mj-ea"/>
              </a:rPr>
              <a:t>Key</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graphicFrame>
        <p:nvGraphicFramePr>
          <p:cNvPr id="3" name="表 2"/>
          <p:cNvGraphicFramePr>
            <a:graphicFrameLocks noGrp="1"/>
          </p:cNvGraphicFramePr>
          <p:nvPr>
            <p:extLst>
              <p:ext uri="{D42A27DB-BD31-4B8C-83A1-F6EECF244321}">
                <p14:modId xmlns:p14="http://schemas.microsoft.com/office/powerpoint/2010/main" val="3511276184"/>
              </p:ext>
            </p:extLst>
          </p:nvPr>
        </p:nvGraphicFramePr>
        <p:xfrm>
          <a:off x="3287610" y="2970360"/>
          <a:ext cx="4397161" cy="15240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080000">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080000">
                  <a:extLst>
                    <a:ext uri="{9D8B030D-6E8A-4147-A177-3AD203B41FA5}">
                      <a16:colId xmlns:a16="http://schemas.microsoft.com/office/drawing/2014/main" val="2247829396"/>
                    </a:ext>
                  </a:extLst>
                </a:gridCol>
              </a:tblGrid>
              <a:tr h="144020">
                <a:tc rowSpan="2">
                  <a:txBody>
                    <a:bodyPr/>
                    <a:lstStyle/>
                    <a:p>
                      <a:r>
                        <a:rPr kumimoji="1" lang="ja-JP" altLang="en-US" sz="1400" b="1" dirty="0" smtClean="0">
                          <a:solidFill>
                            <a:schemeClr val="bg2"/>
                          </a:solidFill>
                        </a:rPr>
                        <a:t>ホスト名</a:t>
                      </a:r>
                      <a:endParaRPr kumimoji="1" lang="ja-JP" altLang="en-US" sz="1400" b="1" dirty="0">
                        <a:solidFill>
                          <a:schemeClr val="bg2"/>
                        </a:solidFill>
                      </a:endParaRPr>
                    </a:p>
                  </a:txBody>
                  <a:tcPr>
                    <a:solidFill>
                      <a:srgbClr val="002060"/>
                    </a:solidFill>
                  </a:tcPr>
                </a:tc>
                <a:tc gridSpan="3">
                  <a:txBody>
                    <a:bodyPr/>
                    <a:lstStyle/>
                    <a:p>
                      <a:pPr algn="ctr"/>
                      <a:r>
                        <a:rPr kumimoji="1" lang="en-US" altLang="ja-JP" sz="1400" b="1" dirty="0" err="1" smtClean="0">
                          <a:solidFill>
                            <a:schemeClr val="bg2"/>
                          </a:solidFill>
                        </a:rPr>
                        <a:t>systemctl</a:t>
                      </a:r>
                      <a:r>
                        <a:rPr kumimoji="1" lang="ja-JP" altLang="en-US" sz="1400" b="1" dirty="0" smtClean="0">
                          <a:solidFill>
                            <a:schemeClr val="bg2"/>
                          </a:solidFill>
                        </a:rPr>
                        <a:t>のサービス名</a:t>
                      </a:r>
                      <a:endParaRPr kumimoji="1" lang="ja-JP" altLang="en-US" sz="1400" b="1" dirty="0">
                        <a:solidFill>
                          <a:schemeClr val="bg2"/>
                        </a:solidFill>
                      </a:endParaRPr>
                    </a:p>
                  </a:txBody>
                  <a:tcPr>
                    <a:solidFill>
                      <a:srgbClr val="002060"/>
                    </a:solidFill>
                  </a:tcPr>
                </a:tc>
                <a:tc hMerge="1">
                  <a:txBody>
                    <a:bodyPr/>
                    <a:lstStyle/>
                    <a:p>
                      <a:endParaRPr kumimoji="1" lang="ja-JP" altLang="en-US" sz="1400" b="1" dirty="0">
                        <a:solidFill>
                          <a:schemeClr val="bg2"/>
                        </a:solidFill>
                      </a:endParaRPr>
                    </a:p>
                  </a:txBody>
                  <a:tcPr>
                    <a:solidFill>
                      <a:schemeClr val="accent2"/>
                    </a:solidFill>
                  </a:tcPr>
                </a:tc>
                <a:tc hMerge="1">
                  <a:txBody>
                    <a:bodyPr/>
                    <a:lstStyle/>
                    <a:p>
                      <a:endParaRPr kumimoji="1" lang="ja-JP" altLang="en-US" sz="1400" b="1" dirty="0">
                        <a:solidFill>
                          <a:schemeClr val="bg2"/>
                        </a:solidFill>
                      </a:endParaRPr>
                    </a:p>
                  </a:txBody>
                  <a:tcPr>
                    <a:solidFill>
                      <a:schemeClr val="accent2"/>
                    </a:solidFill>
                  </a:tcPr>
                </a:tc>
                <a:extLst>
                  <a:ext uri="{0D108BD9-81ED-4DB2-BD59-A6C34878D82A}">
                    <a16:rowId xmlns:a16="http://schemas.microsoft.com/office/drawing/2014/main" val="3592729397"/>
                  </a:ext>
                </a:extLst>
              </a:tr>
              <a:tr h="144020">
                <a:tc vMerge="1">
                  <a:txBody>
                    <a:bodyPr/>
                    <a:lstStyle/>
                    <a:p>
                      <a:endParaRPr kumimoji="1" lang="ja-JP" altLang="en-US" sz="1400" b="1" dirty="0">
                        <a:solidFill>
                          <a:schemeClr val="bg2"/>
                        </a:solidFill>
                      </a:endParaRPr>
                    </a:p>
                  </a:txBody>
                  <a:tcPr>
                    <a:solidFill>
                      <a:schemeClr val="accent2"/>
                    </a:solidFill>
                  </a:tcPr>
                </a:tc>
                <a:tc>
                  <a:txBody>
                    <a:bodyPr/>
                    <a:lstStyle/>
                    <a:p>
                      <a:pPr algn="ctr"/>
                      <a:r>
                        <a:rPr kumimoji="1" lang="en-US" altLang="ja-JP" sz="1400" b="1" dirty="0" err="1" smtClean="0">
                          <a:solidFill>
                            <a:schemeClr val="bg2"/>
                          </a:solidFill>
                        </a:rPr>
                        <a:t>httpd</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mariadb</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firewalld</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tc>
                  <a:txBody>
                    <a:bodyPr/>
                    <a:lstStyle/>
                    <a:p>
                      <a:pPr algn="ct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1195036935"/>
                  </a:ext>
                </a:extLst>
              </a:tr>
            </a:tbl>
          </a:graphicData>
        </a:graphic>
      </p:graphicFrame>
      <p:sp>
        <p:nvSpPr>
          <p:cNvPr id="4" name="楕円 3"/>
          <p:cNvSpPr/>
          <p:nvPr/>
        </p:nvSpPr>
        <p:spPr bwMode="auto">
          <a:xfrm>
            <a:off x="4403047" y="3210431"/>
            <a:ext cx="1119947"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正方形/長方形 4"/>
          <p:cNvSpPr/>
          <p:nvPr/>
        </p:nvSpPr>
        <p:spPr bwMode="auto">
          <a:xfrm>
            <a:off x="3215600" y="3842497"/>
            <a:ext cx="4562675"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657033" y="3222309"/>
            <a:ext cx="1023187"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矢印コネクタ 6"/>
          <p:cNvCxnSpPr/>
          <p:nvPr/>
        </p:nvCxnSpPr>
        <p:spPr bwMode="auto">
          <a:xfrm>
            <a:off x="10200570" y="2378328"/>
            <a:ext cx="0" cy="263489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正方形/長方形 10"/>
          <p:cNvSpPr/>
          <p:nvPr/>
        </p:nvSpPr>
        <p:spPr bwMode="auto">
          <a:xfrm>
            <a:off x="9035974" y="301045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httpd</a:t>
            </a:r>
            <a:endParaRPr lang="en-US" altLang="ja-JP" sz="1400" b="1" dirty="0">
              <a:solidFill>
                <a:schemeClr val="accent3">
                  <a:lumMod val="75000"/>
                  <a:lumOff val="25000"/>
                </a:schemeClr>
              </a:solidFill>
              <a:latin typeface="+mj-ea"/>
              <a:ea typeface="+mj-ea"/>
            </a:endParaRPr>
          </a:p>
        </p:txBody>
      </p:sp>
      <p:sp>
        <p:nvSpPr>
          <p:cNvPr id="12" name="楕円 11"/>
          <p:cNvSpPr/>
          <p:nvPr/>
        </p:nvSpPr>
        <p:spPr bwMode="auto">
          <a:xfrm>
            <a:off x="8891955" y="280547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13" name="正方形/長方形 12"/>
          <p:cNvSpPr/>
          <p:nvPr/>
        </p:nvSpPr>
        <p:spPr bwMode="auto">
          <a:xfrm>
            <a:off x="9035974" y="393577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6">
                    <a:lumMod val="50000"/>
                    <a:lumOff val="50000"/>
                  </a:schemeClr>
                </a:solidFill>
                <a:latin typeface="+mj-ea"/>
                <a:ea typeface="+mj-ea"/>
              </a:rPr>
              <a:t>firewalld</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891955" y="373079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cxnSp>
        <p:nvCxnSpPr>
          <p:cNvPr id="51" name="曲線コネクタ 50"/>
          <p:cNvCxnSpPr>
            <a:stCxn id="24" idx="5"/>
            <a:endCxn id="13" idx="1"/>
          </p:cNvCxnSpPr>
          <p:nvPr/>
        </p:nvCxnSpPr>
        <p:spPr bwMode="auto">
          <a:xfrm rot="16200000" flipH="1">
            <a:off x="7986831" y="3100572"/>
            <a:ext cx="592690" cy="1505596"/>
          </a:xfrm>
          <a:prstGeom prst="curvedConnector2">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曲線コネクタ 53"/>
          <p:cNvCxnSpPr>
            <a:stCxn id="4" idx="0"/>
            <a:endCxn id="11" idx="1"/>
          </p:cNvCxnSpPr>
          <p:nvPr/>
        </p:nvCxnSpPr>
        <p:spPr bwMode="auto">
          <a:xfrm rot="16200000" flipH="1">
            <a:off x="6992515" y="1180937"/>
            <a:ext cx="13964" cy="4072953"/>
          </a:xfrm>
          <a:prstGeom prst="curvedConnector4">
            <a:avLst>
              <a:gd name="adj1" fmla="val -5511472"/>
              <a:gd name="adj2" fmla="val 79699"/>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8615884" y="2370304"/>
            <a:ext cx="1210588" cy="338554"/>
          </a:xfrm>
          <a:prstGeom prst="rect">
            <a:avLst/>
          </a:prstGeom>
          <a:noFill/>
        </p:spPr>
        <p:txBody>
          <a:bodyPr wrap="none" rtlCol="0">
            <a:spAutoFit/>
          </a:bodyPr>
          <a:lstStyle/>
          <a:p>
            <a:r>
              <a:rPr lang="ja-JP" altLang="en-US" sz="1600" b="1" dirty="0" smtClean="0"/>
              <a:t>ジョブ</a:t>
            </a:r>
            <a:r>
              <a:rPr lang="ja-JP" altLang="en-US" sz="1600" b="1" dirty="0"/>
              <a:t>ロ</a:t>
            </a:r>
            <a:r>
              <a:rPr lang="ja-JP" altLang="en-US" sz="1600" b="1" dirty="0" smtClean="0"/>
              <a:t>ー</a:t>
            </a:r>
            <a:endParaRPr kumimoji="1" lang="ja-JP" altLang="en-US" sz="1600" b="1" dirty="0"/>
          </a:p>
        </p:txBody>
      </p:sp>
    </p:spTree>
    <p:extLst>
      <p:ext uri="{BB962C8B-B14F-4D97-AF65-F5344CB8AC3E}">
        <p14:creationId xmlns:p14="http://schemas.microsoft.com/office/powerpoint/2010/main" val="11830692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Key-Value</a:t>
            </a:r>
            <a:r>
              <a:rPr lang="ja-JP" altLang="en-US" sz="1867" b="1" dirty="0" smtClean="0">
                <a:latin typeface="+mj-ea"/>
                <a:ea typeface="+mj-ea"/>
              </a:rPr>
              <a:t>タイプを利用すると、</a:t>
            </a:r>
            <a:r>
              <a:rPr lang="en-US" altLang="ja-JP" sz="1867" b="1" dirty="0" smtClean="0">
                <a:latin typeface="+mj-ea"/>
                <a:ea typeface="+mj-ea"/>
              </a:rPr>
              <a:t>Key</a:t>
            </a:r>
            <a:r>
              <a:rPr lang="ja-JP" altLang="en-US" sz="1867" b="1" dirty="0">
                <a:latin typeface="+mj-ea"/>
                <a:ea typeface="+mj-ea"/>
              </a:rPr>
              <a:t>と</a:t>
            </a:r>
            <a:r>
              <a:rPr lang="en-US" altLang="ja-JP" sz="1867" b="1" dirty="0">
                <a:latin typeface="+mj-ea"/>
                <a:ea typeface="+mj-ea"/>
              </a:rPr>
              <a:t>Value</a:t>
            </a:r>
            <a:r>
              <a:rPr lang="ja-JP" altLang="en-US" sz="1867" b="1" dirty="0">
                <a:latin typeface="+mj-ea"/>
                <a:ea typeface="+mj-ea"/>
              </a:rPr>
              <a:t>の両方を変数に</a:t>
            </a:r>
            <a:r>
              <a:rPr lang="ja-JP" altLang="en-US" sz="1867" b="1" dirty="0" smtClean="0">
                <a:latin typeface="+mj-ea"/>
                <a:ea typeface="+mj-ea"/>
              </a:rPr>
              <a:t>紐づけることができます。</a:t>
            </a:r>
            <a:r>
              <a:rPr lang="ja-JP" altLang="en-US" sz="1867" b="1" dirty="0">
                <a:latin typeface="+mj-ea"/>
              </a:rPr>
              <a:t>具体例として</a:t>
            </a:r>
            <a:r>
              <a:rPr lang="ja-JP" altLang="en-US" sz="1867" b="1" dirty="0" smtClean="0">
                <a:latin typeface="+mj-ea"/>
              </a:rPr>
              <a:t>、環境変数の定義表を利用して、サーバに環境変数を設定する方法を</a:t>
            </a:r>
            <a:r>
              <a:rPr lang="ja-JP" altLang="en-US" sz="1867" b="1" dirty="0">
                <a:latin typeface="+mj-ea"/>
              </a:rPr>
              <a:t>以下に示します</a:t>
            </a:r>
            <a:r>
              <a:rPr lang="ja-JP" altLang="en-US" sz="1867" b="1" dirty="0" smtClean="0">
                <a:latin typeface="+mj-ea"/>
              </a:rPr>
              <a:t>。</a:t>
            </a:r>
            <a:endParaRPr lang="en-US" altLang="ja-JP" sz="1867" b="1" dirty="0" smtClean="0">
              <a:latin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ja-JP" altLang="en-US" sz="1867" b="1" dirty="0">
                <a:latin typeface="+mj-ea"/>
                <a:ea typeface="+mj-ea"/>
              </a:rPr>
              <a:t>上記</a:t>
            </a:r>
            <a:r>
              <a:rPr lang="ja-JP" altLang="en-US" sz="1867" b="1" dirty="0" smtClean="0">
                <a:latin typeface="+mj-ea"/>
                <a:ea typeface="+mj-ea"/>
              </a:rPr>
              <a:t>の例では列名が環境変数名になっており、「</a:t>
            </a:r>
            <a:r>
              <a:rPr lang="en-US" altLang="ja-JP" sz="1867" b="1" dirty="0" err="1" smtClean="0">
                <a:latin typeface="+mj-ea"/>
                <a:ea typeface="+mj-ea"/>
              </a:rPr>
              <a:t>http_proxy</a:t>
            </a:r>
            <a:r>
              <a:rPr lang="ja-JP" altLang="en-US" sz="1867" b="1" dirty="0" smtClean="0">
                <a:latin typeface="+mj-ea"/>
                <a:ea typeface="+mj-ea"/>
              </a:rPr>
              <a:t>」という環境変数名と、その値「</a:t>
            </a:r>
            <a:r>
              <a:rPr lang="en-US" altLang="ja-JP" sz="1867" b="1" dirty="0" smtClean="0">
                <a:latin typeface="+mj-ea"/>
                <a:ea typeface="+mj-ea"/>
              </a:rPr>
              <a:t>http://host</a:t>
            </a:r>
            <a:r>
              <a:rPr lang="ja-JP" altLang="en-US" sz="1867" b="1" dirty="0" smtClean="0">
                <a:latin typeface="+mj-ea"/>
                <a:ea typeface="+mj-ea"/>
              </a:rPr>
              <a:t>」の両方を、変数に紐づけています。</a:t>
            </a:r>
            <a:endParaRPr lang="ja-JP" altLang="en-US" sz="1867" b="1" dirty="0">
              <a:latin typeface="+mj-ea"/>
              <a:ea typeface="+mj-ea"/>
            </a:endParaRPr>
          </a:p>
          <a:p>
            <a:endParaRPr lang="en-US" altLang="ja-JP" sz="1867" b="1" dirty="0" smtClean="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a:t>
            </a:r>
            <a:r>
              <a:rPr lang="en-US" altLang="ja-JP" sz="2400" b="1" dirty="0">
                <a:latin typeface="+mj-ea"/>
              </a:rPr>
              <a:t>Key-Value</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479037301"/>
              </p:ext>
            </p:extLst>
          </p:nvPr>
        </p:nvGraphicFramePr>
        <p:xfrm>
          <a:off x="3287610" y="3123561"/>
          <a:ext cx="4140074" cy="12192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525270">
                  <a:extLst>
                    <a:ext uri="{9D8B030D-6E8A-4147-A177-3AD203B41FA5}">
                      <a16:colId xmlns:a16="http://schemas.microsoft.com/office/drawing/2014/main" val="3063350675"/>
                    </a:ext>
                  </a:extLst>
                </a:gridCol>
                <a:gridCol w="1457643">
                  <a:extLst>
                    <a:ext uri="{9D8B030D-6E8A-4147-A177-3AD203B41FA5}">
                      <a16:colId xmlns:a16="http://schemas.microsoft.com/office/drawing/2014/main" val="3203886850"/>
                    </a:ext>
                  </a:extLst>
                </a:gridCol>
              </a:tblGrid>
              <a:tr h="144020">
                <a:tc>
                  <a:txBody>
                    <a:bodyPr/>
                    <a:lstStyle/>
                    <a:p>
                      <a:r>
                        <a:rPr kumimoji="1" lang="ja-JP" altLang="en-US" sz="1400" b="1" dirty="0" smtClean="0">
                          <a:solidFill>
                            <a:schemeClr val="bg2"/>
                          </a:solidFill>
                        </a:rPr>
                        <a:t>ホスト名</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PATH</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http_proxy</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pPr algn="l"/>
                      <a:r>
                        <a:rPr kumimoji="1" lang="en-US" altLang="ja-JP" sz="1400" b="1" dirty="0" smtClean="0"/>
                        <a:t>web1</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3047509718"/>
                  </a:ext>
                </a:extLst>
              </a:tr>
              <a:tr h="0">
                <a:tc>
                  <a:txBody>
                    <a:bodyPr/>
                    <a:lstStyle/>
                    <a:p>
                      <a:pPr algn="l"/>
                      <a:r>
                        <a:rPr kumimoji="1" lang="en-US" altLang="ja-JP" sz="1400" b="1" dirty="0" smtClean="0"/>
                        <a:t>web2</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2923726326"/>
                  </a:ext>
                </a:extLst>
              </a:tr>
              <a:tr h="0">
                <a:tc>
                  <a:txBody>
                    <a:bodyPr/>
                    <a:lstStyle/>
                    <a:p>
                      <a:pPr algn="l"/>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sbin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http://proxy</a:t>
                      </a:r>
                      <a:endParaRPr kumimoji="1" lang="ja-JP" altLang="en-US" sz="1400" b="1" dirty="0" smtClean="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472330" y="2962586"/>
            <a:ext cx="3190330" cy="1227235"/>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708900"/>
            <a:ext cx="0" cy="1849891"/>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747933" y="3349046"/>
            <a:ext cx="2676807" cy="6570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VAR_key</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http_proxy</a:t>
            </a:r>
            <a:endParaRPr lang="en-US" altLang="ja-JP" sz="1400" b="1" dirty="0" smtClean="0">
              <a:solidFill>
                <a:schemeClr val="accent3">
                  <a:lumMod val="75000"/>
                  <a:lumOff val="25000"/>
                </a:schemeClr>
              </a:solidFill>
              <a:latin typeface="+mj-ea"/>
              <a:ea typeface="+mj-ea"/>
            </a:endParaRPr>
          </a:p>
          <a:p>
            <a:r>
              <a:rPr lang="en-US" altLang="ja-JP" sz="1400" b="1" dirty="0" err="1" smtClean="0">
                <a:latin typeface="+mj-ea"/>
                <a:ea typeface="+mj-ea"/>
              </a:rPr>
              <a:t>VAR_value</a:t>
            </a:r>
            <a:r>
              <a:rPr lang="en-US" altLang="ja-JP" sz="1400" b="1" dirty="0" smtClean="0">
                <a:latin typeface="+mj-ea"/>
                <a:ea typeface="+mj-ea"/>
              </a:rPr>
              <a:t>: </a:t>
            </a:r>
            <a:r>
              <a:rPr lang="en-US" altLang="ja-JP" sz="1400" b="1" dirty="0" smtClean="0">
                <a:solidFill>
                  <a:schemeClr val="accent6">
                    <a:lumMod val="50000"/>
                    <a:lumOff val="50000"/>
                  </a:schemeClr>
                </a:solidFill>
                <a:latin typeface="+mj-ea"/>
                <a:ea typeface="+mj-ea"/>
              </a:rPr>
              <a:t>http://host</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603915" y="3144073"/>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17" name="テキスト ボックス 16"/>
          <p:cNvSpPr txBox="1"/>
          <p:nvPr/>
        </p:nvSpPr>
        <p:spPr>
          <a:xfrm>
            <a:off x="8327844" y="2708900"/>
            <a:ext cx="1210588" cy="338554"/>
          </a:xfrm>
          <a:prstGeom prst="rect">
            <a:avLst/>
          </a:prstGeom>
          <a:noFill/>
        </p:spPr>
        <p:txBody>
          <a:bodyPr wrap="none" rtlCol="0">
            <a:spAutoFit/>
          </a:bodyPr>
          <a:lstStyle/>
          <a:p>
            <a:r>
              <a:rPr lang="ja-JP" altLang="en-US" sz="1600" b="1" dirty="0" smtClean="0"/>
              <a:t>ジョブ</a:t>
            </a:r>
            <a:r>
              <a:rPr lang="ja-JP" altLang="en-US" sz="1600" b="1" dirty="0"/>
              <a:t>ロ</a:t>
            </a:r>
            <a:r>
              <a:rPr lang="ja-JP" altLang="en-US" sz="1600" b="1" dirty="0" smtClean="0"/>
              <a:t>ー</a:t>
            </a:r>
            <a:endParaRPr kumimoji="1" lang="ja-JP" altLang="en-US" sz="1600" b="1" dirty="0"/>
          </a:p>
        </p:txBody>
      </p:sp>
      <p:sp>
        <p:nvSpPr>
          <p:cNvPr id="21" name="正方形/長方形 20"/>
          <p:cNvSpPr/>
          <p:nvPr/>
        </p:nvSpPr>
        <p:spPr bwMode="auto">
          <a:xfrm>
            <a:off x="3214450" y="3690974"/>
            <a:ext cx="4381326"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020942" y="3079606"/>
            <a:ext cx="1406742"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楕円 26"/>
          <p:cNvSpPr/>
          <p:nvPr/>
        </p:nvSpPr>
        <p:spPr bwMode="auto">
          <a:xfrm>
            <a:off x="6020942" y="3667800"/>
            <a:ext cx="1406742"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3" name="直線矢印コネクタ 52"/>
          <p:cNvCxnSpPr>
            <a:stCxn id="27" idx="6"/>
          </p:cNvCxnSpPr>
          <p:nvPr/>
        </p:nvCxnSpPr>
        <p:spPr bwMode="auto">
          <a:xfrm>
            <a:off x="7427684" y="3863872"/>
            <a:ext cx="1391196" cy="5929"/>
          </a:xfrm>
          <a:prstGeom prst="straightConnector1">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5" name="直線矢印コネクタ 64"/>
          <p:cNvCxnSpPr>
            <a:stCxn id="24" idx="6"/>
          </p:cNvCxnSpPr>
          <p:nvPr/>
        </p:nvCxnSpPr>
        <p:spPr bwMode="auto">
          <a:xfrm>
            <a:off x="7427684" y="3275678"/>
            <a:ext cx="1411516" cy="360443"/>
          </a:xfrm>
          <a:prstGeom prst="straightConnector1">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52152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Step 3</a:t>
            </a:r>
            <a:r>
              <a:rPr lang="ja-JP" altLang="en-US" dirty="0" smtClean="0"/>
              <a:t>：</a:t>
            </a:r>
            <a:r>
              <a:rPr lang="ja-JP" altLang="en-US" dirty="0"/>
              <a:t>一元管理と自動実行の連携</a:t>
            </a:r>
            <a:endParaRPr kumimoji="1" lang="ja-JP" altLang="en-US" dirty="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smtClean="0">
                          <a:latin typeface="Meiryo UI" panose="020B0604030504040204" pitchFamily="50" charset="-128"/>
                          <a:ea typeface="Meiryo UI" panose="020B0604030504040204" pitchFamily="50" charset="-128"/>
                          <a:cs typeface="Meiryo UI" panose="020B0604030504040204" pitchFamily="50" charset="-128"/>
                        </a:rPr>
                        <a:t>実施するタスク</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ジョブフローとオペレーションを関連付けて、作業を自動実行する。</a:t>
            </a:r>
            <a:endParaRPr lang="en-US" altLang="ja-JP" sz="2133" b="1" dirty="0">
              <a:latin typeface="+mj-ea"/>
            </a:endParaRPr>
          </a:p>
          <a:p>
            <a:r>
              <a:rPr lang="ja-JP" altLang="en-US" sz="2133" b="1" dirty="0">
                <a:latin typeface="+mj-ea"/>
              </a:rPr>
              <a:t>「パラメータ編集 → 実行」の</a:t>
            </a:r>
            <a:r>
              <a:rPr lang="en-US" altLang="ja-JP" sz="2133" b="1" dirty="0">
                <a:latin typeface="+mj-ea"/>
              </a:rPr>
              <a:t>2</a:t>
            </a:r>
            <a:r>
              <a:rPr lang="ja-JP" altLang="en-US" sz="2133" b="1" dirty="0">
                <a:latin typeface="+mj-ea"/>
              </a:rPr>
              <a:t>アクションでシステム構築を実現。</a:t>
            </a: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9" name="角丸四角形 18"/>
          <p:cNvSpPr/>
          <p:nvPr/>
        </p:nvSpPr>
        <p:spPr bwMode="auto">
          <a:xfrm>
            <a:off x="423881" y="1428840"/>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0" name="角丸四角形 19"/>
          <p:cNvSpPr/>
          <p:nvPr/>
        </p:nvSpPr>
        <p:spPr bwMode="auto">
          <a:xfrm>
            <a:off x="423879" y="2378328"/>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pic>
        <p:nvPicPr>
          <p:cNvPr id="3" name="図 2"/>
          <p:cNvPicPr>
            <a:picLocks noChangeAspect="1"/>
          </p:cNvPicPr>
          <p:nvPr/>
        </p:nvPicPr>
        <p:blipFill>
          <a:blip r:embed="rId3"/>
          <a:stretch>
            <a:fillRect/>
          </a:stretch>
        </p:blipFill>
        <p:spPr>
          <a:xfrm>
            <a:off x="3249707" y="2276840"/>
            <a:ext cx="8330252" cy="4242209"/>
          </a:xfrm>
          <a:prstGeom prst="rect">
            <a:avLst/>
          </a:prstGeom>
        </p:spPr>
      </p:pic>
    </p:spTree>
    <p:extLst>
      <p:ext uri="{BB962C8B-B14F-4D97-AF65-F5344CB8AC3E}">
        <p14:creationId xmlns:p14="http://schemas.microsoft.com/office/powerpoint/2010/main" val="5977893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t>自動化された</a:t>
            </a:r>
            <a:r>
              <a:rPr lang="en-US" altLang="ja-JP" dirty="0"/>
              <a:t>SI</a:t>
            </a:r>
            <a:r>
              <a:rPr lang="ja-JP" altLang="en-US" dirty="0"/>
              <a:t>の</a:t>
            </a:r>
            <a:r>
              <a:rPr lang="ja-JP" altLang="en-US" dirty="0" smtClean="0"/>
              <a:t>実施</a:t>
            </a:r>
            <a:r>
              <a:rPr lang="en-US" altLang="ja-JP" dirty="0" smtClean="0"/>
              <a:t/>
            </a:r>
            <a:br>
              <a:rPr lang="en-US" altLang="ja-JP" dirty="0" smtClean="0"/>
            </a:br>
            <a:r>
              <a:rPr lang="ja-JP" altLang="en-US" dirty="0"/>
              <a:t>　</a:t>
            </a:r>
            <a:r>
              <a:rPr lang="ja-JP" altLang="en-US" dirty="0" smtClean="0"/>
              <a:t>　効果</a:t>
            </a:r>
            <a:r>
              <a:rPr lang="ja-JP" altLang="en-US" dirty="0"/>
              <a:t>の事例と見積りの</a:t>
            </a:r>
            <a:r>
              <a:rPr lang="ja-JP" altLang="en-US" dirty="0" smtClean="0"/>
              <a:t>観点</a:t>
            </a:r>
            <a:r>
              <a:rPr lang="en-US" altLang="ja-JP" dirty="0" smtClean="0"/>
              <a:t/>
            </a:r>
            <a:br>
              <a:rPr lang="en-US" altLang="ja-JP" dirty="0" smtClean="0"/>
            </a:br>
            <a:r>
              <a:rPr lang="ja-JP" altLang="en-US" dirty="0" smtClean="0"/>
              <a:t>　　自動化後のプロセス</a:t>
            </a:r>
            <a:r>
              <a:rPr lang="ja-JP" altLang="en-US" dirty="0"/>
              <a:t>と成果物の変更点</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362668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solidFill>
                  <a:schemeClr val="bg1">
                    <a:lumMod val="50000"/>
                  </a:schemeClr>
                </a:solidFill>
              </a:rPr>
              <a:t>自動化された</a:t>
            </a:r>
            <a:r>
              <a:rPr lang="en-US" altLang="ja-JP" dirty="0">
                <a:solidFill>
                  <a:schemeClr val="bg1">
                    <a:lumMod val="50000"/>
                  </a:schemeClr>
                </a:solidFill>
              </a:rPr>
              <a:t>SI</a:t>
            </a:r>
            <a:r>
              <a:rPr lang="ja-JP" altLang="en-US" dirty="0">
                <a:solidFill>
                  <a:schemeClr val="bg1">
                    <a:lumMod val="50000"/>
                  </a:schemeClr>
                </a:solidFill>
              </a:rPr>
              <a:t>の</a:t>
            </a:r>
            <a:r>
              <a:rPr lang="ja-JP" altLang="en-US" dirty="0" smtClean="0">
                <a:solidFill>
                  <a:schemeClr val="bg1">
                    <a:lumMod val="50000"/>
                  </a:schemeClr>
                </a:solidFill>
              </a:rPr>
              <a:t>実施</a:t>
            </a:r>
            <a:r>
              <a:rPr lang="en-US" altLang="ja-JP" dirty="0" smtClean="0"/>
              <a:t/>
            </a:r>
            <a:br>
              <a:rPr lang="en-US" altLang="ja-JP" dirty="0" smtClean="0"/>
            </a:br>
            <a:r>
              <a:rPr lang="ja-JP" altLang="en-US" dirty="0"/>
              <a:t>　</a:t>
            </a:r>
            <a:r>
              <a:rPr lang="ja-JP" altLang="en-US" dirty="0" smtClean="0"/>
              <a:t>　効果</a:t>
            </a:r>
            <a:r>
              <a:rPr lang="ja-JP" altLang="en-US" dirty="0"/>
              <a:t>の事例と見積りの</a:t>
            </a:r>
            <a:r>
              <a:rPr lang="ja-JP" altLang="en-US" dirty="0" smtClean="0"/>
              <a:t>観点</a:t>
            </a:r>
            <a:r>
              <a:rPr lang="en-US" altLang="ja-JP" dirty="0" smtClean="0"/>
              <a:t/>
            </a:r>
            <a:br>
              <a:rPr lang="en-US" altLang="ja-JP" dirty="0" smtClean="0"/>
            </a:br>
            <a:r>
              <a:rPr lang="ja-JP" altLang="en-US" dirty="0" smtClean="0"/>
              <a:t>　　</a:t>
            </a:r>
            <a:r>
              <a:rPr lang="ja-JP" altLang="en-US" dirty="0" smtClean="0">
                <a:solidFill>
                  <a:schemeClr val="bg1">
                    <a:lumMod val="50000"/>
                  </a:schemeClr>
                </a:solidFill>
              </a:rPr>
              <a:t>自動化後のプロセス</a:t>
            </a:r>
            <a:r>
              <a:rPr lang="ja-JP" altLang="en-US" dirty="0">
                <a:solidFill>
                  <a:schemeClr val="bg1">
                    <a:lumMod val="50000"/>
                  </a:schemeClr>
                </a:solidFill>
              </a:rPr>
              <a:t>と成果物の変更点</a:t>
            </a:r>
            <a:endParaRPr lang="en-US" altLang="ja-JP"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062612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効果の見積もりの観点 </a:t>
            </a:r>
            <a:r>
              <a:rPr kumimoji="1" lang="en-US" altLang="ja-JP" dirty="0" smtClean="0"/>
              <a:t>(</a:t>
            </a:r>
            <a:r>
              <a:rPr kumimoji="1" lang="ja-JP" altLang="en-US" dirty="0" smtClean="0"/>
              <a:t>再掲</a:t>
            </a:r>
            <a:r>
              <a:rPr kumimoji="1" lang="en-US" altLang="ja-JP" dirty="0" smtClean="0"/>
              <a:t>)</a:t>
            </a:r>
            <a:endParaRPr kumimoji="1" lang="ja-JP" altLang="en-US" dirty="0"/>
          </a:p>
        </p:txBody>
      </p:sp>
      <p:pic>
        <p:nvPicPr>
          <p:cNvPr id="11" name="図 10"/>
          <p:cNvPicPr>
            <a:picLocks noChangeAspect="1"/>
          </p:cNvPicPr>
          <p:nvPr/>
        </p:nvPicPr>
        <p:blipFill>
          <a:blip r:embed="rId2"/>
          <a:stretch>
            <a:fillRect/>
          </a:stretch>
        </p:blipFill>
        <p:spPr>
          <a:xfrm>
            <a:off x="1061154" y="764630"/>
            <a:ext cx="10068394" cy="5739799"/>
          </a:xfrm>
          <a:prstGeom prst="rect">
            <a:avLst/>
          </a:prstGeom>
        </p:spPr>
      </p:pic>
      <p:sp>
        <p:nvSpPr>
          <p:cNvPr id="3" name="角丸四角形 2"/>
          <p:cNvSpPr/>
          <p:nvPr/>
        </p:nvSpPr>
        <p:spPr bwMode="auto">
          <a:xfrm>
            <a:off x="3431630" y="2852920"/>
            <a:ext cx="1224170"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 4"/>
          <p:cNvSpPr/>
          <p:nvPr/>
        </p:nvSpPr>
        <p:spPr bwMode="auto">
          <a:xfrm>
            <a:off x="5663940" y="2852920"/>
            <a:ext cx="1224170"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175615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事例</a:t>
            </a:r>
            <a:r>
              <a:rPr lang="ja-JP" altLang="en-US" dirty="0" smtClean="0"/>
              <a:t>：</a:t>
            </a:r>
            <a:r>
              <a:rPr lang="ja-JP" altLang="en-US" dirty="0"/>
              <a:t>ネットワーク機器</a:t>
            </a:r>
            <a:r>
              <a:rPr lang="ja-JP" altLang="en-US" dirty="0" smtClean="0"/>
              <a:t>構築 </a:t>
            </a:r>
            <a:r>
              <a:rPr lang="en-US" altLang="ja-JP" dirty="0" smtClean="0"/>
              <a:t>(1/2)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2400" dirty="0" smtClean="0"/>
              <a:t>事例の概要</a:t>
            </a:r>
            <a:endParaRPr lang="en-US" altLang="ja-JP" sz="2400" dirty="0" smtClean="0"/>
          </a:p>
          <a:p>
            <a:pPr lvl="1"/>
            <a:r>
              <a:rPr lang="ja-JP" altLang="en-US" sz="1800" dirty="0" smtClean="0"/>
              <a:t>キャリア系のシステムにおける、ネットワーク機器の増設</a:t>
            </a:r>
          </a:p>
          <a:p>
            <a:pPr lvl="1"/>
            <a:r>
              <a:rPr lang="ja-JP" altLang="en-US" sz="1800" dirty="0" smtClean="0"/>
              <a:t>仮想</a:t>
            </a:r>
            <a:r>
              <a:rPr lang="en-US" altLang="ja-JP" sz="1800" dirty="0" smtClean="0"/>
              <a:t>IP</a:t>
            </a:r>
            <a:r>
              <a:rPr lang="ja-JP" altLang="en-US" sz="1800" dirty="0" smtClean="0"/>
              <a:t>の追加作業を自動化し、作業コストを自動化前後で比較</a:t>
            </a:r>
            <a:endParaRPr lang="en-US" altLang="ja-JP" sz="1800" dirty="0" smtClean="0"/>
          </a:p>
          <a:p>
            <a:endParaRPr lang="en-US" altLang="ja-JP" sz="2400" dirty="0" smtClean="0"/>
          </a:p>
          <a:p>
            <a:r>
              <a:rPr lang="ja-JP" altLang="en-US" sz="2400" dirty="0" smtClean="0"/>
              <a:t>自動化対象の構成</a:t>
            </a:r>
            <a:endParaRPr lang="en-US" altLang="ja-JP" sz="2400" dirty="0" smtClean="0"/>
          </a:p>
          <a:p>
            <a:pPr lvl="1"/>
            <a:r>
              <a:rPr lang="ja-JP" altLang="en-US" sz="2000" dirty="0"/>
              <a:t>構成</a:t>
            </a:r>
            <a:r>
              <a:rPr lang="ja-JP" altLang="en-US" sz="2000" dirty="0" smtClean="0"/>
              <a:t>は右図参照</a:t>
            </a:r>
            <a:endParaRPr lang="en-US" altLang="ja-JP" sz="2000" dirty="0" smtClean="0"/>
          </a:p>
          <a:p>
            <a:pPr lvl="1"/>
            <a:r>
              <a:rPr lang="ja-JP" altLang="en-US" sz="2000" dirty="0" smtClean="0"/>
              <a:t>ネットワーク</a:t>
            </a:r>
            <a:r>
              <a:rPr lang="ja-JP" altLang="en-US" sz="2000" dirty="0"/>
              <a:t>機器</a:t>
            </a:r>
            <a:r>
              <a:rPr lang="ja-JP" altLang="en-US" sz="2000" dirty="0" smtClean="0"/>
              <a:t>は合計</a:t>
            </a:r>
            <a:r>
              <a:rPr lang="en-US" altLang="ja-JP" sz="2000" dirty="0" smtClean="0"/>
              <a:t>30</a:t>
            </a:r>
            <a:r>
              <a:rPr lang="ja-JP" altLang="en-US" sz="2000" dirty="0" smtClean="0"/>
              <a:t>台</a:t>
            </a:r>
            <a:endParaRPr lang="en-US" altLang="ja-JP" sz="2000" dirty="0"/>
          </a:p>
          <a:p>
            <a:endParaRPr lang="ja-JP" altLang="en-US" sz="2400" dirty="0"/>
          </a:p>
          <a:p>
            <a:r>
              <a:rPr lang="ja-JP" altLang="en-US" sz="2400" dirty="0"/>
              <a:t>自動化対象</a:t>
            </a:r>
            <a:r>
              <a:rPr lang="ja-JP" altLang="en-US" sz="2400" dirty="0" smtClean="0"/>
              <a:t>の構成と作業</a:t>
            </a:r>
            <a:endParaRPr lang="ja-JP" altLang="en-US" sz="2400" dirty="0"/>
          </a:p>
          <a:p>
            <a:pPr lvl="1"/>
            <a:r>
              <a:rPr lang="ja-JP" altLang="en-US" sz="1800" dirty="0"/>
              <a:t>ロードバランサへの仮想</a:t>
            </a:r>
            <a:r>
              <a:rPr lang="en-US" altLang="ja-JP" sz="1800" dirty="0"/>
              <a:t>IP</a:t>
            </a:r>
            <a:r>
              <a:rPr lang="ja-JP" altLang="en-US" sz="1800" dirty="0"/>
              <a:t>とメンバの追加</a:t>
            </a:r>
          </a:p>
          <a:p>
            <a:pPr lvl="1"/>
            <a:r>
              <a:rPr lang="ja-JP" altLang="en-US" sz="1800" dirty="0"/>
              <a:t>ファイアウォールへのポリシーの追加</a:t>
            </a:r>
          </a:p>
          <a:p>
            <a:pPr lvl="1"/>
            <a:r>
              <a:rPr lang="ja-JP" altLang="en-US" sz="1800" dirty="0"/>
              <a:t>スイッチへの静的ルートの</a:t>
            </a:r>
            <a:r>
              <a:rPr lang="ja-JP" altLang="en-US" sz="1800" dirty="0" smtClean="0"/>
              <a:t>追加</a:t>
            </a:r>
            <a:endParaRPr lang="ja-JP" altLang="en-US" sz="1800" dirty="0"/>
          </a:p>
        </p:txBody>
      </p:sp>
      <p:cxnSp>
        <p:nvCxnSpPr>
          <p:cNvPr id="6" name="直線コネクタ 5"/>
          <p:cNvCxnSpPr/>
          <p:nvPr/>
        </p:nvCxnSpPr>
        <p:spPr bwMode="auto">
          <a:xfrm>
            <a:off x="5679728" y="3677312"/>
            <a:ext cx="0" cy="187226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正方形/長方形 6"/>
          <p:cNvSpPr/>
          <p:nvPr/>
        </p:nvSpPr>
        <p:spPr bwMode="auto">
          <a:xfrm>
            <a:off x="7721517" y="4224865"/>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ファイア</a:t>
            </a:r>
            <a:endParaRPr kumimoji="1" lang="en-US" altLang="ja-JP" sz="1200" b="1" dirty="0" smtClean="0">
              <a:latin typeface="+mn-ea"/>
            </a:endParaRPr>
          </a:p>
          <a:p>
            <a:pPr algn="ctr"/>
            <a:r>
              <a:rPr lang="ja-JP" altLang="en-US" sz="1200" b="1" dirty="0">
                <a:latin typeface="+mn-ea"/>
              </a:rPr>
              <a:t>ウォール</a:t>
            </a:r>
            <a:endParaRPr kumimoji="1" lang="ja-JP" altLang="en-US" sz="1200" b="1" dirty="0" smtClean="0">
              <a:latin typeface="+mn-ea"/>
            </a:endParaRPr>
          </a:p>
        </p:txBody>
      </p:sp>
      <p:sp>
        <p:nvSpPr>
          <p:cNvPr id="8" name="正方形/長方形 7"/>
          <p:cNvSpPr/>
          <p:nvPr/>
        </p:nvSpPr>
        <p:spPr bwMode="auto">
          <a:xfrm>
            <a:off x="6137448" y="4225015"/>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スイッチ</a:t>
            </a:r>
          </a:p>
        </p:txBody>
      </p:sp>
      <p:sp>
        <p:nvSpPr>
          <p:cNvPr id="9" name="正方形/長方形 8"/>
          <p:cNvSpPr/>
          <p:nvPr/>
        </p:nvSpPr>
        <p:spPr bwMode="auto">
          <a:xfrm>
            <a:off x="9305586" y="422116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スイッチ</a:t>
            </a:r>
          </a:p>
        </p:txBody>
      </p:sp>
      <p:sp>
        <p:nvSpPr>
          <p:cNvPr id="10" name="正方形/長方形 9"/>
          <p:cNvSpPr/>
          <p:nvPr/>
        </p:nvSpPr>
        <p:spPr bwMode="auto">
          <a:xfrm>
            <a:off x="11178148" y="4345225"/>
            <a:ext cx="792563" cy="47187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DMZ</a:t>
            </a:r>
          </a:p>
          <a:p>
            <a:pPr algn="ctr"/>
            <a:r>
              <a:rPr lang="ja-JP" altLang="en-US" sz="1200" b="1" dirty="0">
                <a:latin typeface="+mn-ea"/>
              </a:rPr>
              <a:t>サーバ</a:t>
            </a:r>
            <a:endParaRPr kumimoji="1" lang="ja-JP" altLang="en-US" sz="1200" b="1" dirty="0" smtClean="0">
              <a:latin typeface="+mn-ea"/>
            </a:endParaRPr>
          </a:p>
        </p:txBody>
      </p:sp>
      <p:sp>
        <p:nvSpPr>
          <p:cNvPr id="11" name="正方形/長方形 10"/>
          <p:cNvSpPr/>
          <p:nvPr/>
        </p:nvSpPr>
        <p:spPr bwMode="auto">
          <a:xfrm>
            <a:off x="9305586" y="2957312"/>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ロード</a:t>
            </a:r>
            <a:endParaRPr kumimoji="1" lang="en-US" altLang="ja-JP" sz="1200" b="1" dirty="0" smtClean="0">
              <a:latin typeface="+mn-ea"/>
            </a:endParaRPr>
          </a:p>
          <a:p>
            <a:pPr algn="ctr"/>
            <a:r>
              <a:rPr lang="ja-JP" altLang="en-US" sz="1200" b="1" dirty="0">
                <a:latin typeface="+mn-ea"/>
              </a:rPr>
              <a:t>バランサ</a:t>
            </a:r>
            <a:endParaRPr kumimoji="1" lang="ja-JP" altLang="en-US" sz="1200" b="1" dirty="0" smtClean="0">
              <a:latin typeface="+mn-ea"/>
            </a:endParaRPr>
          </a:p>
        </p:txBody>
      </p:sp>
      <p:sp>
        <p:nvSpPr>
          <p:cNvPr id="13" name="角丸四角形吹き出し 12"/>
          <p:cNvSpPr/>
          <p:nvPr/>
        </p:nvSpPr>
        <p:spPr>
          <a:xfrm>
            <a:off x="6360890" y="3591053"/>
            <a:ext cx="1139466" cy="507206"/>
          </a:xfrm>
          <a:prstGeom prst="wedgeRoundRectCallout">
            <a:avLst>
              <a:gd name="adj1" fmla="val -20833"/>
              <a:gd name="adj2" fmla="val 70254"/>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ポリシー追加</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吹き出し 13"/>
          <p:cNvSpPr/>
          <p:nvPr/>
        </p:nvSpPr>
        <p:spPr>
          <a:xfrm>
            <a:off x="9053551" y="2286812"/>
            <a:ext cx="1139466" cy="507206"/>
          </a:xfrm>
          <a:prstGeom prst="wedgeRoundRectCallout">
            <a:avLst>
              <a:gd name="adj1" fmla="val 24864"/>
              <a:gd name="adj2" fmla="val 67750"/>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VIP</a:t>
            </a:r>
            <a:r>
              <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a:t>
            </a:r>
            <a:endPar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メンバ追加</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吹き出し 14"/>
          <p:cNvSpPr/>
          <p:nvPr/>
        </p:nvSpPr>
        <p:spPr>
          <a:xfrm>
            <a:off x="10013221" y="5222385"/>
            <a:ext cx="1139466" cy="507206"/>
          </a:xfrm>
          <a:prstGeom prst="wedgeRoundRectCallout">
            <a:avLst>
              <a:gd name="adj1" fmla="val -41542"/>
              <a:gd name="adj2" fmla="val -88786"/>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Static-Route</a:t>
            </a:r>
            <a:r>
              <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a:t>
            </a:r>
            <a:endPar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コネクタ 16"/>
          <p:cNvCxnSpPr/>
          <p:nvPr/>
        </p:nvCxnSpPr>
        <p:spPr bwMode="auto">
          <a:xfrm flipV="1">
            <a:off x="7217448" y="4615364"/>
            <a:ext cx="504069" cy="15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a:stCxn id="7" idx="3"/>
            <a:endCxn id="9" idx="1"/>
          </p:cNvCxnSpPr>
          <p:nvPr/>
        </p:nvCxnSpPr>
        <p:spPr bwMode="auto">
          <a:xfrm flipV="1">
            <a:off x="8801517" y="4581160"/>
            <a:ext cx="504069" cy="370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コネクタ 22"/>
          <p:cNvCxnSpPr>
            <a:stCxn id="11" idx="2"/>
            <a:endCxn id="9" idx="0"/>
          </p:cNvCxnSpPr>
          <p:nvPr/>
        </p:nvCxnSpPr>
        <p:spPr bwMode="auto">
          <a:xfrm>
            <a:off x="9845586" y="3677312"/>
            <a:ext cx="0" cy="543848"/>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コネクタ 25"/>
          <p:cNvCxnSpPr>
            <a:stCxn id="9" idx="3"/>
            <a:endCxn id="10" idx="1"/>
          </p:cNvCxnSpPr>
          <p:nvPr/>
        </p:nvCxnSpPr>
        <p:spPr bwMode="auto">
          <a:xfrm>
            <a:off x="10385586" y="4581160"/>
            <a:ext cx="792562" cy="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a:endCxn id="8" idx="1"/>
          </p:cNvCxnSpPr>
          <p:nvPr/>
        </p:nvCxnSpPr>
        <p:spPr bwMode="auto">
          <a:xfrm>
            <a:off x="5679728" y="4581160"/>
            <a:ext cx="457720" cy="385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866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システム構築・運用の効率化の</a:t>
            </a:r>
            <a:r>
              <a:rPr lang="ja-JP" altLang="en-US" dirty="0" smtClean="0"/>
              <a:t>全体像</a:t>
            </a:r>
            <a:endParaRPr kumimoji="1" lang="ja-JP" altLang="en-US" dirty="0"/>
          </a:p>
        </p:txBody>
      </p:sp>
    </p:spTree>
    <p:extLst>
      <p:ext uri="{BB962C8B-B14F-4D97-AF65-F5344CB8AC3E}">
        <p14:creationId xmlns:p14="http://schemas.microsoft.com/office/powerpoint/2010/main" val="1179315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事例：</a:t>
            </a:r>
            <a:r>
              <a:rPr lang="ja-JP" altLang="en-US" dirty="0"/>
              <a:t>ネットワーク機器</a:t>
            </a:r>
            <a:r>
              <a:rPr lang="ja-JP" altLang="en-US" dirty="0" smtClean="0"/>
              <a:t>構築 </a:t>
            </a:r>
            <a:r>
              <a:rPr lang="en-US" altLang="ja-JP" dirty="0" smtClean="0"/>
              <a:t>(2/2)</a:t>
            </a:r>
            <a:endParaRPr kumimoji="1" lang="ja-JP" altLang="en-US" dirty="0"/>
          </a:p>
        </p:txBody>
      </p:sp>
      <p:sp>
        <p:nvSpPr>
          <p:cNvPr id="3" name="コンテンツ プレースホルダー 2"/>
          <p:cNvSpPr>
            <a:spLocks noGrp="1"/>
          </p:cNvSpPr>
          <p:nvPr>
            <p:ph sz="quarter" idx="10"/>
          </p:nvPr>
        </p:nvSpPr>
        <p:spPr>
          <a:xfrm>
            <a:off x="239350" y="836712"/>
            <a:ext cx="7728910" cy="5616476"/>
          </a:xfrm>
        </p:spPr>
        <p:txBody>
          <a:bodyPr>
            <a:normAutofit/>
          </a:bodyPr>
          <a:lstStyle/>
          <a:p>
            <a:r>
              <a:rPr lang="ja-JP" altLang="en-US" sz="2400" dirty="0" smtClean="0"/>
              <a:t>自動化前後の工数の増減と追加作業</a:t>
            </a:r>
            <a:endParaRPr lang="en-US" altLang="ja-JP" sz="2400" dirty="0" smtClean="0"/>
          </a:p>
          <a:p>
            <a:pPr lvl="1"/>
            <a:endParaRPr lang="en-US" altLang="ja-JP" sz="2000" dirty="0"/>
          </a:p>
          <a:p>
            <a:endParaRPr lang="en-US" altLang="ja-JP" sz="2400" dirty="0" smtClean="0"/>
          </a:p>
          <a:p>
            <a:endParaRPr lang="en-US" altLang="ja-JP" sz="2400" dirty="0"/>
          </a:p>
          <a:p>
            <a:pPr marL="0" indent="0">
              <a:buNone/>
            </a:pPr>
            <a:endParaRPr lang="en-US" altLang="ja-JP" sz="800" dirty="0" smtClean="0"/>
          </a:p>
          <a:p>
            <a:r>
              <a:rPr lang="ja-JP" altLang="en-US" sz="2400" dirty="0" smtClean="0"/>
              <a:t>投資回収の考え方</a:t>
            </a:r>
            <a:endParaRPr lang="en-US" altLang="ja-JP" sz="2400" dirty="0" smtClean="0"/>
          </a:p>
          <a:p>
            <a:pPr lvl="1"/>
            <a:r>
              <a:rPr lang="ja-JP" altLang="en-US" sz="2000" dirty="0" smtClean="0"/>
              <a:t>自動化の準備</a:t>
            </a:r>
            <a:r>
              <a:rPr lang="en-US" altLang="ja-JP" sz="2000" dirty="0" smtClean="0"/>
              <a:t>(</a:t>
            </a:r>
            <a:r>
              <a:rPr lang="ja-JP" altLang="en-US" sz="2000" dirty="0" smtClean="0"/>
              <a:t>初期投資</a:t>
            </a:r>
            <a:r>
              <a:rPr lang="en-US" altLang="ja-JP" sz="2000" dirty="0" smtClean="0"/>
              <a:t>)</a:t>
            </a:r>
            <a:r>
              <a:rPr lang="ja-JP" altLang="en-US" sz="2000" dirty="0" smtClean="0"/>
              <a:t>の工数：</a:t>
            </a:r>
            <a:r>
              <a:rPr lang="en-US" altLang="ja-JP" sz="2000" dirty="0" smtClean="0">
                <a:solidFill>
                  <a:srgbClr val="0070C0"/>
                </a:solidFill>
              </a:rPr>
              <a:t>123.4</a:t>
            </a:r>
            <a:r>
              <a:rPr lang="ja-JP" altLang="en-US" sz="2000" dirty="0" smtClean="0">
                <a:solidFill>
                  <a:srgbClr val="0070C0"/>
                </a:solidFill>
              </a:rPr>
              <a:t>人</a:t>
            </a:r>
            <a:r>
              <a:rPr lang="en-US" altLang="ja-JP" sz="2000" dirty="0" smtClean="0">
                <a:solidFill>
                  <a:srgbClr val="0070C0"/>
                </a:solidFill>
              </a:rPr>
              <a:t>H</a:t>
            </a:r>
            <a:endParaRPr lang="en-US" altLang="ja-JP" sz="2000" dirty="0" smtClean="0"/>
          </a:p>
          <a:p>
            <a:pPr lvl="2"/>
            <a:r>
              <a:rPr lang="en-US" altLang="ja-JP" sz="1800" dirty="0" smtClean="0"/>
              <a:t>Step 1</a:t>
            </a:r>
            <a:r>
              <a:rPr lang="ja-JP" altLang="en-US" sz="1800" dirty="0" smtClean="0"/>
              <a:t>：</a:t>
            </a:r>
            <a:r>
              <a:rPr lang="en-US" altLang="ja-JP" sz="1800" dirty="0"/>
              <a:t>44.7 </a:t>
            </a:r>
            <a:r>
              <a:rPr lang="ja-JP" altLang="en-US" sz="1800" dirty="0" smtClean="0"/>
              <a:t>人</a:t>
            </a:r>
            <a:r>
              <a:rPr lang="en-US" altLang="ja-JP" sz="1800" dirty="0" smtClean="0"/>
              <a:t>H</a:t>
            </a:r>
            <a:r>
              <a:rPr lang="ja-JP" altLang="en-US" sz="1800" dirty="0"/>
              <a:t>　</a:t>
            </a:r>
            <a:r>
              <a:rPr lang="ja-JP" altLang="en-US" sz="1800" dirty="0" smtClean="0"/>
              <a:t>　</a:t>
            </a:r>
            <a:r>
              <a:rPr lang="en-US" altLang="ja-JP" sz="1800" dirty="0" smtClean="0"/>
              <a:t>Step 2</a:t>
            </a:r>
            <a:r>
              <a:rPr lang="ja-JP" altLang="en-US" sz="1800" dirty="0" smtClean="0"/>
              <a:t>：</a:t>
            </a:r>
            <a:r>
              <a:rPr lang="en-US" altLang="ja-JP" sz="1800" dirty="0"/>
              <a:t>63.5 </a:t>
            </a:r>
            <a:r>
              <a:rPr lang="ja-JP" altLang="en-US" sz="1800" dirty="0" smtClean="0"/>
              <a:t>人</a:t>
            </a:r>
            <a:r>
              <a:rPr lang="en-US" altLang="ja-JP" sz="1800" dirty="0" smtClean="0"/>
              <a:t>H</a:t>
            </a:r>
            <a:r>
              <a:rPr lang="ja-JP" altLang="en-US" sz="1800" dirty="0" smtClean="0"/>
              <a:t>　　</a:t>
            </a:r>
            <a:r>
              <a:rPr lang="en-US" altLang="ja-JP" sz="1800" dirty="0" smtClean="0"/>
              <a:t>Step 3</a:t>
            </a:r>
            <a:r>
              <a:rPr lang="ja-JP" altLang="en-US" sz="1800" dirty="0" smtClean="0"/>
              <a:t>：</a:t>
            </a:r>
            <a:r>
              <a:rPr lang="en-US" altLang="ja-JP" sz="1800" dirty="0"/>
              <a:t>15.2 </a:t>
            </a:r>
            <a:r>
              <a:rPr lang="ja-JP" altLang="en-US" sz="1800" dirty="0" smtClean="0"/>
              <a:t>人</a:t>
            </a:r>
            <a:r>
              <a:rPr lang="en-US" altLang="ja-JP" sz="1800" dirty="0" smtClean="0"/>
              <a:t>H</a:t>
            </a:r>
          </a:p>
          <a:p>
            <a:pPr lvl="2"/>
            <a:endParaRPr lang="en-US" altLang="ja-JP" sz="400" dirty="0" smtClean="0"/>
          </a:p>
          <a:p>
            <a:pPr lvl="1"/>
            <a:r>
              <a:rPr lang="ja-JP" altLang="en-US" sz="2000" dirty="0" smtClean="0"/>
              <a:t>自動化前の工数：</a:t>
            </a:r>
            <a:r>
              <a:rPr lang="en-US" altLang="ja-JP" sz="2000" dirty="0" smtClean="0">
                <a:solidFill>
                  <a:srgbClr val="0070C0"/>
                </a:solidFill>
              </a:rPr>
              <a:t>143.8</a:t>
            </a:r>
            <a:r>
              <a:rPr lang="ja-JP" altLang="en-US" sz="2000" dirty="0" smtClean="0">
                <a:solidFill>
                  <a:srgbClr val="0070C0"/>
                </a:solidFill>
              </a:rPr>
              <a:t>人</a:t>
            </a:r>
            <a:r>
              <a:rPr lang="en-US" altLang="ja-JP" sz="2000" dirty="0" smtClean="0">
                <a:solidFill>
                  <a:srgbClr val="0070C0"/>
                </a:solidFill>
              </a:rPr>
              <a:t>H</a:t>
            </a:r>
            <a:r>
              <a:rPr lang="ja-JP" altLang="en-US" sz="2000" dirty="0" smtClean="0">
                <a:solidFill>
                  <a:srgbClr val="0070C0"/>
                </a:solidFill>
              </a:rPr>
              <a:t> </a:t>
            </a:r>
            <a:r>
              <a:rPr lang="ja-JP" altLang="en-US" sz="2000" dirty="0" smtClean="0"/>
              <a:t>⇒</a:t>
            </a:r>
            <a:r>
              <a:rPr lang="ja-JP" altLang="en-US" sz="2000" dirty="0" smtClean="0">
                <a:solidFill>
                  <a:srgbClr val="0070C0"/>
                </a:solidFill>
              </a:rPr>
              <a:t> </a:t>
            </a:r>
            <a:r>
              <a:rPr lang="ja-JP" altLang="en-US" sz="2000" dirty="0" smtClean="0"/>
              <a:t>自動化後の工数：</a:t>
            </a:r>
            <a:r>
              <a:rPr lang="en-US" altLang="ja-JP" sz="2000" dirty="0" smtClean="0">
                <a:solidFill>
                  <a:srgbClr val="0070C0"/>
                </a:solidFill>
              </a:rPr>
              <a:t>95.2</a:t>
            </a:r>
            <a:r>
              <a:rPr lang="ja-JP" altLang="en-US" sz="2000" dirty="0" smtClean="0">
                <a:solidFill>
                  <a:srgbClr val="0070C0"/>
                </a:solidFill>
              </a:rPr>
              <a:t>人</a:t>
            </a:r>
            <a:r>
              <a:rPr lang="en-US" altLang="ja-JP" sz="2000" dirty="0" smtClean="0">
                <a:solidFill>
                  <a:srgbClr val="0070C0"/>
                </a:solidFill>
              </a:rPr>
              <a:t>H</a:t>
            </a:r>
          </a:p>
          <a:p>
            <a:pPr lvl="2"/>
            <a:r>
              <a:rPr lang="ja-JP" altLang="en-US" sz="1800" dirty="0" smtClean="0">
                <a:solidFill>
                  <a:srgbClr val="0070C0"/>
                </a:solidFill>
              </a:rPr>
              <a:t> </a:t>
            </a:r>
            <a:r>
              <a:rPr lang="ja-JP" altLang="en-US" sz="1800" dirty="0" smtClean="0"/>
              <a:t>作業工数は</a:t>
            </a:r>
            <a:r>
              <a:rPr lang="en-US" altLang="ja-JP" sz="1800" dirty="0" smtClean="0">
                <a:solidFill>
                  <a:srgbClr val="0070C0"/>
                </a:solidFill>
              </a:rPr>
              <a:t>34%</a:t>
            </a:r>
            <a:r>
              <a:rPr lang="ja-JP" altLang="en-US" sz="1800" dirty="0" smtClean="0">
                <a:solidFill>
                  <a:srgbClr val="0070C0"/>
                </a:solidFill>
              </a:rPr>
              <a:t>減</a:t>
            </a:r>
            <a:r>
              <a:rPr lang="ja-JP" altLang="en-US" sz="1800" dirty="0" smtClean="0"/>
              <a:t>で、初期投資を含めて</a:t>
            </a:r>
            <a:r>
              <a:rPr lang="en-US" altLang="ja-JP" sz="1800" dirty="0" smtClean="0">
                <a:solidFill>
                  <a:srgbClr val="FF0000"/>
                </a:solidFill>
              </a:rPr>
              <a:t>3</a:t>
            </a:r>
            <a:r>
              <a:rPr lang="ja-JP" altLang="en-US" sz="1800" dirty="0" smtClean="0">
                <a:solidFill>
                  <a:srgbClr val="FF0000"/>
                </a:solidFill>
              </a:rPr>
              <a:t>回目</a:t>
            </a:r>
            <a:r>
              <a:rPr lang="ja-JP" altLang="en-US" sz="1800" dirty="0" smtClean="0"/>
              <a:t>で投資回収が可能</a:t>
            </a:r>
            <a:endParaRPr lang="en-US" altLang="ja-JP" sz="1800" dirty="0" smtClean="0"/>
          </a:p>
          <a:p>
            <a:pPr lvl="1"/>
            <a:endParaRPr lang="en-US" altLang="ja-JP" sz="400" dirty="0" smtClean="0"/>
          </a:p>
          <a:p>
            <a:pPr lvl="1"/>
            <a:r>
              <a:rPr lang="ja-JP" altLang="en-US" sz="2000" dirty="0" smtClean="0"/>
              <a:t>案件により、自動化準備</a:t>
            </a:r>
            <a:r>
              <a:rPr lang="en-US" altLang="ja-JP" sz="2000" dirty="0" smtClean="0"/>
              <a:t>(</a:t>
            </a:r>
            <a:r>
              <a:rPr lang="ja-JP" altLang="en-US" sz="2000" dirty="0" smtClean="0"/>
              <a:t>初期投資</a:t>
            </a:r>
            <a:r>
              <a:rPr lang="en-US" altLang="ja-JP" sz="2000" dirty="0" smtClean="0"/>
              <a:t>)</a:t>
            </a:r>
            <a:r>
              <a:rPr lang="ja-JP" altLang="en-US" sz="2000" dirty="0" smtClean="0"/>
              <a:t>と自動化実施を</a:t>
            </a:r>
            <a:r>
              <a:rPr lang="ja-JP" altLang="en-US" sz="2000" dirty="0"/>
              <a:t>個別に行う</a:t>
            </a:r>
            <a:r>
              <a:rPr lang="ja-JP" altLang="en-US" sz="2000" dirty="0" smtClean="0"/>
              <a:t>場合と、同時に行う場合がある。この事例では個別に実施。</a:t>
            </a:r>
            <a:endParaRPr lang="en-US" altLang="ja-JP" sz="2400" dirty="0"/>
          </a:p>
          <a:p>
            <a:endParaRPr lang="en-US" altLang="ja-JP" sz="2400" dirty="0" smtClean="0"/>
          </a:p>
        </p:txBody>
      </p:sp>
      <p:sp>
        <p:nvSpPr>
          <p:cNvPr id="21" name="正方形/長方形 20"/>
          <p:cNvSpPr/>
          <p:nvPr/>
        </p:nvSpPr>
        <p:spPr bwMode="auto">
          <a:xfrm>
            <a:off x="1068344" y="4129093"/>
            <a:ext cx="383073" cy="253393"/>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13" name="グラフ 12"/>
          <p:cNvGraphicFramePr>
            <a:graphicFrameLocks/>
          </p:cNvGraphicFramePr>
          <p:nvPr>
            <p:extLst/>
          </p:nvPr>
        </p:nvGraphicFramePr>
        <p:xfrm>
          <a:off x="7858095" y="3284980"/>
          <a:ext cx="4093256" cy="2736148"/>
        </p:xfrm>
        <a:graphic>
          <a:graphicData uri="http://schemas.openxmlformats.org/drawingml/2006/chart">
            <c:chart xmlns:c="http://schemas.openxmlformats.org/drawingml/2006/chart" xmlns:r="http://schemas.openxmlformats.org/officeDocument/2006/relationships" r:id="rId2"/>
          </a:graphicData>
        </a:graphic>
      </p:graphicFrame>
      <p:sp>
        <p:nvSpPr>
          <p:cNvPr id="15" name="角丸四角形吹き出し 14"/>
          <p:cNvSpPr/>
          <p:nvPr/>
        </p:nvSpPr>
        <p:spPr>
          <a:xfrm>
            <a:off x="10728940" y="4653054"/>
            <a:ext cx="1030681" cy="468145"/>
          </a:xfrm>
          <a:prstGeom prst="wedgeRoundRectCallout">
            <a:avLst>
              <a:gd name="adj1" fmla="val -35321"/>
              <a:gd name="adj2" fmla="val -109638"/>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回目で</a:t>
            </a:r>
            <a:endPar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投資回収</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0" name="表 9"/>
          <p:cNvGraphicFramePr>
            <a:graphicFrameLocks noGrp="1"/>
          </p:cNvGraphicFramePr>
          <p:nvPr>
            <p:extLst/>
          </p:nvPr>
        </p:nvGraphicFramePr>
        <p:xfrm>
          <a:off x="768644" y="1263152"/>
          <a:ext cx="10679045" cy="1280160"/>
        </p:xfrm>
        <a:graphic>
          <a:graphicData uri="http://schemas.openxmlformats.org/drawingml/2006/table">
            <a:tbl>
              <a:tblPr/>
              <a:tblGrid>
                <a:gridCol w="984561">
                  <a:extLst>
                    <a:ext uri="{9D8B030D-6E8A-4147-A177-3AD203B41FA5}">
                      <a16:colId xmlns:a16="http://schemas.microsoft.com/office/drawing/2014/main" val="2057840479"/>
                    </a:ext>
                  </a:extLst>
                </a:gridCol>
                <a:gridCol w="1002665">
                  <a:extLst>
                    <a:ext uri="{9D8B030D-6E8A-4147-A177-3AD203B41FA5}">
                      <a16:colId xmlns:a16="http://schemas.microsoft.com/office/drawing/2014/main" val="510838364"/>
                    </a:ext>
                  </a:extLst>
                </a:gridCol>
                <a:gridCol w="1080000">
                  <a:extLst>
                    <a:ext uri="{9D8B030D-6E8A-4147-A177-3AD203B41FA5}">
                      <a16:colId xmlns:a16="http://schemas.microsoft.com/office/drawing/2014/main" val="547459292"/>
                    </a:ext>
                  </a:extLst>
                </a:gridCol>
                <a:gridCol w="1080000">
                  <a:extLst>
                    <a:ext uri="{9D8B030D-6E8A-4147-A177-3AD203B41FA5}">
                      <a16:colId xmlns:a16="http://schemas.microsoft.com/office/drawing/2014/main" val="1695835220"/>
                    </a:ext>
                  </a:extLst>
                </a:gridCol>
                <a:gridCol w="1080000">
                  <a:extLst>
                    <a:ext uri="{9D8B030D-6E8A-4147-A177-3AD203B41FA5}">
                      <a16:colId xmlns:a16="http://schemas.microsoft.com/office/drawing/2014/main" val="911063197"/>
                    </a:ext>
                  </a:extLst>
                </a:gridCol>
                <a:gridCol w="1080000">
                  <a:extLst>
                    <a:ext uri="{9D8B030D-6E8A-4147-A177-3AD203B41FA5}">
                      <a16:colId xmlns:a16="http://schemas.microsoft.com/office/drawing/2014/main" val="1953342046"/>
                    </a:ext>
                  </a:extLst>
                </a:gridCol>
                <a:gridCol w="1080000">
                  <a:extLst>
                    <a:ext uri="{9D8B030D-6E8A-4147-A177-3AD203B41FA5}">
                      <a16:colId xmlns:a16="http://schemas.microsoft.com/office/drawing/2014/main" val="1833383771"/>
                    </a:ext>
                  </a:extLst>
                </a:gridCol>
                <a:gridCol w="1080000">
                  <a:extLst>
                    <a:ext uri="{9D8B030D-6E8A-4147-A177-3AD203B41FA5}">
                      <a16:colId xmlns:a16="http://schemas.microsoft.com/office/drawing/2014/main" val="18254929"/>
                    </a:ext>
                  </a:extLst>
                </a:gridCol>
                <a:gridCol w="1080000">
                  <a:extLst>
                    <a:ext uri="{9D8B030D-6E8A-4147-A177-3AD203B41FA5}">
                      <a16:colId xmlns:a16="http://schemas.microsoft.com/office/drawing/2014/main" val="248675452"/>
                    </a:ext>
                  </a:extLst>
                </a:gridCol>
                <a:gridCol w="51819">
                  <a:extLst>
                    <a:ext uri="{9D8B030D-6E8A-4147-A177-3AD203B41FA5}">
                      <a16:colId xmlns:a16="http://schemas.microsoft.com/office/drawing/2014/main" val="1476762438"/>
                    </a:ext>
                  </a:extLst>
                </a:gridCol>
                <a:gridCol w="1080000">
                  <a:extLst>
                    <a:ext uri="{9D8B030D-6E8A-4147-A177-3AD203B41FA5}">
                      <a16:colId xmlns:a16="http://schemas.microsoft.com/office/drawing/2014/main" val="3000922784"/>
                    </a:ext>
                  </a:extLst>
                </a:gridCol>
              </a:tblGrid>
              <a:tr h="217345">
                <a:tc gridSpan="2">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kumimoji="1" lang="ja-JP" altLang="en-US"/>
                    </a:p>
                  </a:txBody>
                  <a:tcPr/>
                </a:tc>
                <a:tc>
                  <a:txBody>
                    <a:bodyPr/>
                    <a:lstStyle/>
                    <a:p>
                      <a:pPr algn="ctr" fontAlgn="ctr"/>
                      <a:r>
                        <a:rPr lang="ja-JP" altLang="en-US" sz="1400" b="1" i="0" u="none" strike="noStrike" dirty="0" smtClean="0">
                          <a:solidFill>
                            <a:srgbClr val="FFFFFF"/>
                          </a:solidFill>
                          <a:effectLst/>
                          <a:latin typeface="游ゴシック" panose="020B0400000000000000" pitchFamily="50" charset="-128"/>
                          <a:ea typeface="游ゴシック" panose="020B0400000000000000" pitchFamily="50" charset="-128"/>
                        </a:rPr>
                        <a:t>要件定義</a:t>
                      </a:r>
                      <a:endPar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基本設計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詳細設計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運用設計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製造</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評価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リリース</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合計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4974445"/>
                  </a:ext>
                </a:extLst>
              </a:tr>
              <a:tr h="212395">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自動化前</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工数</a:t>
                      </a:r>
                      <a:r>
                        <a:rPr lang="en-US" altLang="ja-JP" sz="1400" b="1" i="0" u="none" strike="noStrike" dirty="0">
                          <a:solidFill>
                            <a:srgbClr val="FFFFFF"/>
                          </a:solidFill>
                          <a:effectLst/>
                          <a:latin typeface="游ゴシック" panose="020B0400000000000000" pitchFamily="50" charset="-128"/>
                          <a:ea typeface="游ゴシック" panose="020B0400000000000000" pitchFamily="50" charset="-128"/>
                        </a:rPr>
                        <a:t>(</a:t>
                      </a: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人</a:t>
                      </a:r>
                      <a:r>
                        <a:rPr lang="en-US" sz="1400" b="1" i="0" u="none" strike="noStrike" dirty="0">
                          <a:solidFill>
                            <a:srgbClr val="FFFFFF"/>
                          </a:solidFill>
                          <a:effectLst/>
                          <a:latin typeface="游ゴシック" panose="020B0400000000000000" pitchFamily="50" charset="-128"/>
                          <a:ea typeface="游ゴシック" panose="020B0400000000000000" pitchFamily="50" charset="-128"/>
                        </a:rPr>
                        <a: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42474"/>
                  </a:ext>
                </a:extLst>
              </a:tr>
              <a:tr h="176965">
                <a:tc rowSpan="3">
                  <a:txBody>
                    <a:bodyPr/>
                    <a:lstStyle/>
                    <a:p>
                      <a:pPr algn="l" fontAlgn="t"/>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自動化後</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工数</a:t>
                      </a:r>
                      <a:r>
                        <a:rPr lang="en-US" altLang="ja-JP" sz="1400" b="1" i="0" u="none" strike="noStrike">
                          <a:solidFill>
                            <a:srgbClr val="FFFFFF"/>
                          </a:solidFill>
                          <a:effectLst/>
                          <a:latin typeface="游ゴシック" panose="020B0400000000000000" pitchFamily="50" charset="-128"/>
                          <a:ea typeface="游ゴシック" panose="020B0400000000000000" pitchFamily="50" charset="-128"/>
                        </a:rPr>
                        <a:t>(</a:t>
                      </a: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人</a:t>
                      </a:r>
                      <a:r>
                        <a:rPr lang="en-US" sz="1400" b="1" i="0" u="none" strike="noStrike">
                          <a:solidFill>
                            <a:srgbClr val="FFFFFF"/>
                          </a:solidFill>
                          <a:effectLst/>
                          <a:latin typeface="游ゴシック" panose="020B0400000000000000" pitchFamily="50" charset="-128"/>
                          <a:ea typeface="游ゴシック" panose="020B0400000000000000" pitchFamily="50" charset="-128"/>
                        </a:rPr>
                        <a: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28.7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12.1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ctr"/>
                      <a:r>
                        <a:rPr lang="ja-JP" altLang="en-US" sz="1600" b="1" i="0" u="none" strike="noStrike">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95.2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extLst>
                  <a:ext uri="{0D108BD9-81ED-4DB2-BD59-A6C34878D82A}">
                    <a16:rowId xmlns:a16="http://schemas.microsoft.com/office/drawing/2014/main" val="4056128842"/>
                  </a:ext>
                </a:extLst>
              </a:tr>
              <a:tr h="335280">
                <a:tc vMerge="1">
                  <a:txBody>
                    <a:bodyPr/>
                    <a:lstStyle/>
                    <a:p>
                      <a:endParaRPr kumimoji="1" lang="ja-JP" altLang="en-US"/>
                    </a:p>
                  </a:txBody>
                  <a:tcPr/>
                </a:tc>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増減</a:t>
                      </a:r>
                      <a:r>
                        <a:rPr lang="en-US" altLang="ja-JP" sz="1400" b="1" i="0" u="none" strike="noStrike">
                          <a:solidFill>
                            <a:srgbClr val="FFFFFF"/>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ctr" fontAlgn="ctr"/>
                      <a:r>
                        <a:rPr lang="en-US" altLang="ja-JP" sz="1600" b="1"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a:solidFill>
                            <a:srgbClr val="0070C0"/>
                          </a:solidFill>
                          <a:effectLst/>
                          <a:latin typeface="游ゴシック" panose="020B0400000000000000" pitchFamily="50" charset="-128"/>
                          <a:ea typeface="游ゴシック" panose="020B0400000000000000" pitchFamily="50" charset="-128"/>
                        </a:rPr>
                        <a:t>(↓67%)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ctr"/>
                      <a:r>
                        <a:rPr lang="ja-JP" altLang="en-US" sz="1600" b="1" i="0" u="none" strike="noStrike" dirty="0">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extLst>
                  <a:ext uri="{0D108BD9-81ED-4DB2-BD59-A6C34878D82A}">
                    <a16:rowId xmlns:a16="http://schemas.microsoft.com/office/drawing/2014/main" val="3841707724"/>
                  </a:ext>
                </a:extLst>
              </a:tr>
              <a:tr h="94295">
                <a:tc vMerge="1">
                  <a:txBody>
                    <a:bodyPr/>
                    <a:lstStyle/>
                    <a:p>
                      <a:endParaRPr kumimoji="1" lang="ja-JP" altLang="en-US"/>
                    </a:p>
                  </a:txBody>
                  <a:tcPr/>
                </a:tc>
                <a:tc>
                  <a:txBody>
                    <a:bodyPr/>
                    <a:lstStyle/>
                    <a:p>
                      <a:pPr algn="l" fontAlgn="ctr"/>
                      <a:r>
                        <a:rPr lang="ja-JP" altLang="en-US" sz="1400" b="1" i="0" u="none" strike="noStrike" dirty="0" smtClean="0">
                          <a:solidFill>
                            <a:srgbClr val="FFFFFF"/>
                          </a:solidFill>
                          <a:effectLst/>
                          <a:latin typeface="游ゴシック" panose="020B0400000000000000" pitchFamily="50" charset="-128"/>
                          <a:ea typeface="游ゴシック" panose="020B0400000000000000" pitchFamily="50" charset="-128"/>
                        </a:rPr>
                        <a:t>新規作業</a:t>
                      </a:r>
                      <a:endPar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自動化検討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游ゴシック" panose="020B0400000000000000" pitchFamily="50" charset="-128"/>
                          <a:ea typeface="游ゴシック" panose="020B0400000000000000" pitchFamily="50" charset="-128"/>
                        </a:rPr>
                        <a:t>CMDB</a:t>
                      </a: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登録</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ジョブフロー実行</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25257"/>
                  </a:ext>
                </a:extLst>
              </a:tr>
            </a:tbl>
          </a:graphicData>
        </a:graphic>
      </p:graphicFrame>
      <p:pic>
        <p:nvPicPr>
          <p:cNvPr id="9" name="図 8"/>
          <p:cNvPicPr>
            <a:picLocks noChangeAspect="1"/>
          </p:cNvPicPr>
          <p:nvPr/>
        </p:nvPicPr>
        <p:blipFill>
          <a:blip r:embed="rId3"/>
          <a:stretch>
            <a:fillRect/>
          </a:stretch>
        </p:blipFill>
        <p:spPr>
          <a:xfrm>
            <a:off x="4752145" y="5595904"/>
            <a:ext cx="2712045" cy="1124680"/>
          </a:xfrm>
          <a:prstGeom prst="rect">
            <a:avLst/>
          </a:prstGeom>
        </p:spPr>
      </p:pic>
      <p:pic>
        <p:nvPicPr>
          <p:cNvPr id="19" name="図 18"/>
          <p:cNvPicPr>
            <a:picLocks noChangeAspect="1"/>
          </p:cNvPicPr>
          <p:nvPr/>
        </p:nvPicPr>
        <p:blipFill>
          <a:blip r:embed="rId3"/>
          <a:stretch>
            <a:fillRect/>
          </a:stretch>
        </p:blipFill>
        <p:spPr>
          <a:xfrm>
            <a:off x="1439685" y="5604898"/>
            <a:ext cx="2712045" cy="1124680"/>
          </a:xfrm>
          <a:prstGeom prst="rect">
            <a:avLst/>
          </a:prstGeom>
        </p:spPr>
      </p:pic>
      <p:sp>
        <p:nvSpPr>
          <p:cNvPr id="11" name="角丸四角形 10"/>
          <p:cNvSpPr/>
          <p:nvPr/>
        </p:nvSpPr>
        <p:spPr bwMode="auto">
          <a:xfrm>
            <a:off x="4986905" y="6000715"/>
            <a:ext cx="924793" cy="737857"/>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2208156" y="6000715"/>
            <a:ext cx="352405" cy="728863"/>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角丸四角形 29"/>
          <p:cNvSpPr/>
          <p:nvPr/>
        </p:nvSpPr>
        <p:spPr bwMode="auto">
          <a:xfrm>
            <a:off x="1774803" y="6144736"/>
            <a:ext cx="352405" cy="593836"/>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テキスト ボックス 11"/>
          <p:cNvSpPr txBox="1"/>
          <p:nvPr/>
        </p:nvSpPr>
        <p:spPr>
          <a:xfrm>
            <a:off x="911280" y="5517290"/>
            <a:ext cx="1082348" cy="307777"/>
          </a:xfrm>
          <a:prstGeom prst="rect">
            <a:avLst/>
          </a:prstGeom>
          <a:noFill/>
        </p:spPr>
        <p:txBody>
          <a:bodyPr wrap="none" rtlCol="0">
            <a:spAutoFit/>
          </a:bodyPr>
          <a:lstStyle/>
          <a:p>
            <a:r>
              <a:rPr kumimoji="1" lang="ja-JP" altLang="en-US" sz="1400" dirty="0" smtClean="0"/>
              <a:t>個別に実施</a:t>
            </a:r>
            <a:endParaRPr kumimoji="1" lang="ja-JP" altLang="en-US" sz="1400" dirty="0"/>
          </a:p>
        </p:txBody>
      </p:sp>
      <p:sp>
        <p:nvSpPr>
          <p:cNvPr id="31" name="テキスト ボックス 30"/>
          <p:cNvSpPr txBox="1"/>
          <p:nvPr/>
        </p:nvSpPr>
        <p:spPr>
          <a:xfrm>
            <a:off x="4306262" y="5556814"/>
            <a:ext cx="1082348" cy="307777"/>
          </a:xfrm>
          <a:prstGeom prst="rect">
            <a:avLst/>
          </a:prstGeom>
          <a:noFill/>
        </p:spPr>
        <p:txBody>
          <a:bodyPr wrap="none" rtlCol="0">
            <a:spAutoFit/>
          </a:bodyPr>
          <a:lstStyle/>
          <a:p>
            <a:r>
              <a:rPr kumimoji="1" lang="ja-JP" altLang="en-US" sz="1400" dirty="0" smtClean="0"/>
              <a:t>同時に実施</a:t>
            </a:r>
            <a:endParaRPr kumimoji="1" lang="ja-JP" altLang="en-US" sz="1400" dirty="0"/>
          </a:p>
        </p:txBody>
      </p:sp>
      <p:sp>
        <p:nvSpPr>
          <p:cNvPr id="32" name="正方形/長方形 31"/>
          <p:cNvSpPr/>
          <p:nvPr/>
        </p:nvSpPr>
        <p:spPr bwMode="auto">
          <a:xfrm>
            <a:off x="10344591" y="1221855"/>
            <a:ext cx="1103098" cy="1321458"/>
          </a:xfrm>
          <a:prstGeom prst="rect">
            <a:avLst/>
          </a:prstGeom>
          <a:no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 name="楕円 3"/>
          <p:cNvSpPr/>
          <p:nvPr/>
        </p:nvSpPr>
        <p:spPr bwMode="auto">
          <a:xfrm>
            <a:off x="8792846" y="5206632"/>
            <a:ext cx="216030" cy="576080"/>
          </a:xfrm>
          <a:prstGeom prst="ellipse">
            <a:avLst/>
          </a:prstGeom>
          <a:solidFill>
            <a:srgbClr val="FFC000">
              <a:alpha val="30000"/>
            </a:srgb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フリーフォーム 5"/>
          <p:cNvSpPr/>
          <p:nvPr/>
        </p:nvSpPr>
        <p:spPr bwMode="auto">
          <a:xfrm>
            <a:off x="5735950" y="3225799"/>
            <a:ext cx="3128650" cy="1938045"/>
          </a:xfrm>
          <a:custGeom>
            <a:avLst/>
            <a:gdLst>
              <a:gd name="connsiteX0" fmla="*/ 0 w 2857500"/>
              <a:gd name="connsiteY0" fmla="*/ 0 h 2032000"/>
              <a:gd name="connsiteX1" fmla="*/ 1841500 w 2857500"/>
              <a:gd name="connsiteY1" fmla="*/ 419100 h 2032000"/>
              <a:gd name="connsiteX2" fmla="*/ 2857500 w 2857500"/>
              <a:gd name="connsiteY2" fmla="*/ 2032000 h 2032000"/>
            </a:gdLst>
            <a:ahLst/>
            <a:cxnLst>
              <a:cxn ang="0">
                <a:pos x="connsiteX0" y="connsiteY0"/>
              </a:cxn>
              <a:cxn ang="0">
                <a:pos x="connsiteX1" y="connsiteY1"/>
              </a:cxn>
              <a:cxn ang="0">
                <a:pos x="connsiteX2" y="connsiteY2"/>
              </a:cxn>
            </a:cxnLst>
            <a:rect l="l" t="t" r="r" b="b"/>
            <a:pathLst>
              <a:path w="2857500" h="2032000">
                <a:moveTo>
                  <a:pt x="0" y="0"/>
                </a:moveTo>
                <a:cubicBezTo>
                  <a:pt x="682625" y="40216"/>
                  <a:pt x="1365250" y="80433"/>
                  <a:pt x="1841500" y="419100"/>
                </a:cubicBezTo>
                <a:cubicBezTo>
                  <a:pt x="2317750" y="757767"/>
                  <a:pt x="2587625" y="1394883"/>
                  <a:pt x="2857500" y="2032000"/>
                </a:cubicBezTo>
              </a:path>
            </a:pathLst>
          </a:custGeom>
          <a:noFill/>
          <a:ln w="12700">
            <a:solidFill>
              <a:srgbClr val="FFC000"/>
            </a:solidFill>
            <a:tailEnd type="triangle"/>
          </a:ln>
          <a:effectLst/>
          <a:extLst/>
        </p:spPr>
        <p:txBody>
          <a:bodyPr rtlCol="0" anchor="ctr"/>
          <a:lstStyle/>
          <a:p>
            <a:pPr algn="ctr"/>
            <a:endParaRPr kumimoji="1" lang="ja-JP" altLang="en-US"/>
          </a:p>
        </p:txBody>
      </p:sp>
      <p:sp>
        <p:nvSpPr>
          <p:cNvPr id="29" name="テキスト ボックス 28"/>
          <p:cNvSpPr txBox="1"/>
          <p:nvPr/>
        </p:nvSpPr>
        <p:spPr>
          <a:xfrm>
            <a:off x="9014568" y="6210016"/>
            <a:ext cx="2137124" cy="307777"/>
          </a:xfrm>
          <a:prstGeom prst="rect">
            <a:avLst/>
          </a:prstGeom>
          <a:noFill/>
        </p:spPr>
        <p:txBody>
          <a:bodyPr wrap="none" rtlCol="0">
            <a:spAutoFit/>
          </a:bodyPr>
          <a:lstStyle/>
          <a:p>
            <a:r>
              <a:rPr kumimoji="1" lang="ja-JP" altLang="en-US" sz="1400" dirty="0" smtClean="0"/>
              <a:t>工数</a:t>
            </a:r>
            <a:r>
              <a:rPr kumimoji="1" lang="en-US" altLang="ja-JP" sz="1400" dirty="0" smtClean="0"/>
              <a:t>(</a:t>
            </a:r>
            <a:r>
              <a:rPr kumimoji="1" lang="ja-JP" altLang="en-US" sz="1400" dirty="0" smtClean="0"/>
              <a:t>コスト</a:t>
            </a:r>
            <a:r>
              <a:rPr kumimoji="1" lang="en-US" altLang="ja-JP" sz="1400" dirty="0" smtClean="0"/>
              <a:t>)</a:t>
            </a:r>
            <a:r>
              <a:rPr kumimoji="1" lang="ja-JP" altLang="en-US" sz="1400" dirty="0" smtClean="0"/>
              <a:t>の損益分岐</a:t>
            </a:r>
            <a:endParaRPr kumimoji="1" lang="ja-JP" altLang="en-US" sz="1400" dirty="0"/>
          </a:p>
        </p:txBody>
      </p:sp>
    </p:spTree>
    <p:extLst>
      <p:ext uri="{BB962C8B-B14F-4D97-AF65-F5344CB8AC3E}">
        <p14:creationId xmlns:p14="http://schemas.microsoft.com/office/powerpoint/2010/main" val="3495227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solidFill>
                  <a:schemeClr val="bg1">
                    <a:lumMod val="50000"/>
                  </a:schemeClr>
                </a:solidFill>
              </a:rPr>
              <a:t>自動化された</a:t>
            </a:r>
            <a:r>
              <a:rPr lang="en-US" altLang="ja-JP" dirty="0">
                <a:solidFill>
                  <a:schemeClr val="bg1">
                    <a:lumMod val="50000"/>
                  </a:schemeClr>
                </a:solidFill>
              </a:rPr>
              <a:t>SI</a:t>
            </a:r>
            <a:r>
              <a:rPr lang="ja-JP" altLang="en-US" dirty="0">
                <a:solidFill>
                  <a:schemeClr val="bg1">
                    <a:lumMod val="50000"/>
                  </a:schemeClr>
                </a:solidFill>
              </a:rPr>
              <a:t>の</a:t>
            </a:r>
            <a:r>
              <a:rPr lang="ja-JP" altLang="en-US" dirty="0" smtClean="0">
                <a:solidFill>
                  <a:schemeClr val="bg1">
                    <a:lumMod val="50000"/>
                  </a:schemeClr>
                </a:solidFill>
              </a:rPr>
              <a:t>実施</a:t>
            </a:r>
            <a:r>
              <a:rPr lang="en-US" altLang="ja-JP" dirty="0" smtClean="0"/>
              <a:t/>
            </a:r>
            <a:br>
              <a:rPr lang="en-US" altLang="ja-JP" dirty="0" smtClean="0"/>
            </a:br>
            <a:r>
              <a:rPr lang="ja-JP" altLang="en-US" dirty="0"/>
              <a:t>　</a:t>
            </a:r>
            <a:r>
              <a:rPr lang="ja-JP" altLang="en-US" dirty="0" smtClean="0"/>
              <a:t>　</a:t>
            </a:r>
            <a:r>
              <a:rPr lang="ja-JP" altLang="en-US" dirty="0" smtClean="0">
                <a:solidFill>
                  <a:schemeClr val="bg1">
                    <a:lumMod val="50000"/>
                  </a:schemeClr>
                </a:solidFill>
              </a:rPr>
              <a:t>効果</a:t>
            </a:r>
            <a:r>
              <a:rPr lang="ja-JP" altLang="en-US" dirty="0">
                <a:solidFill>
                  <a:schemeClr val="bg1">
                    <a:lumMod val="50000"/>
                  </a:schemeClr>
                </a:solidFill>
              </a:rPr>
              <a:t>の事例と見積りの</a:t>
            </a:r>
            <a:r>
              <a:rPr lang="ja-JP" altLang="en-US" dirty="0" smtClean="0">
                <a:solidFill>
                  <a:schemeClr val="bg1">
                    <a:lumMod val="50000"/>
                  </a:schemeClr>
                </a:solidFill>
              </a:rPr>
              <a:t>観点</a:t>
            </a:r>
            <a:r>
              <a:rPr lang="en-US" altLang="ja-JP" dirty="0" smtClean="0">
                <a:solidFill>
                  <a:schemeClr val="bg1">
                    <a:lumMod val="50000"/>
                  </a:schemeClr>
                </a:solidFill>
              </a:rPr>
              <a:t/>
            </a:r>
            <a:br>
              <a:rPr lang="en-US" altLang="ja-JP" dirty="0" smtClean="0">
                <a:solidFill>
                  <a:schemeClr val="bg1">
                    <a:lumMod val="50000"/>
                  </a:schemeClr>
                </a:solidFill>
              </a:rPr>
            </a:br>
            <a:r>
              <a:rPr lang="ja-JP" altLang="en-US" dirty="0" smtClean="0"/>
              <a:t>　　自動化後のプロセス</a:t>
            </a:r>
            <a:r>
              <a:rPr lang="ja-JP" altLang="en-US" dirty="0"/>
              <a:t>と成果物の変更点</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201570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要件定義</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graphicFrame>
        <p:nvGraphicFramePr>
          <p:cNvPr id="271" name="表 270"/>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smtClean="0">
                <a:latin typeface="+mn-ea"/>
              </a:rPr>
              <a:t>要件の確認の段階で、自動化の適用範囲等について検討を行い、合意を取る必要がある。その検討分とし</a:t>
            </a:r>
            <a:r>
              <a:rPr lang="ja-JP" altLang="en-US" dirty="0">
                <a:latin typeface="+mn-ea"/>
              </a:rPr>
              <a:t>て</a:t>
            </a:r>
            <a:r>
              <a:rPr lang="en-US" altLang="ja-JP" dirty="0" smtClean="0">
                <a:latin typeface="+mn-ea"/>
              </a:rPr>
              <a:t>C</a:t>
            </a:r>
            <a:r>
              <a:rPr lang="ja-JP" altLang="en-US" dirty="0" smtClean="0">
                <a:latin typeface="+mn-ea"/>
              </a:rPr>
              <a:t>と</a:t>
            </a:r>
            <a:r>
              <a:rPr lang="en-US" altLang="ja-JP" dirty="0" smtClean="0">
                <a:latin typeface="+mn-ea"/>
              </a:rPr>
              <a:t>D</a:t>
            </a:r>
            <a:r>
              <a:rPr lang="ja-JP" altLang="en-US" dirty="0" smtClean="0">
                <a:latin typeface="+mn-ea"/>
              </a:rPr>
              <a:t>が増加する。</a:t>
            </a:r>
            <a:endParaRPr lang="ja-JP" altLang="en-US"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a:t>
                  </a:r>
                  <a:r>
                    <a:rPr lang="ja-JP" altLang="en-US" sz="1200" b="1" dirty="0" smtClean="0"/>
                    <a:t>の確認</a:t>
                  </a:r>
                  <a:endParaRPr lang="ja-JP" altLang="en-US" sz="1200" b="1" dirty="0"/>
                </a:p>
              </p:txBody>
            </p:sp>
            <p:sp>
              <p:nvSpPr>
                <p:cNvPr id="294" name="テキスト ボックス 293"/>
                <p:cNvSpPr txBox="1"/>
                <p:nvPr/>
              </p:nvSpPr>
              <p:spPr>
                <a:xfrm>
                  <a:off x="3859882" y="4342002"/>
                  <a:ext cx="1261884" cy="276999"/>
                </a:xfrm>
                <a:prstGeom prst="rect">
                  <a:avLst/>
                </a:prstGeom>
                <a:noFill/>
              </p:spPr>
              <p:txBody>
                <a:bodyPr wrap="none" rtlCol="0">
                  <a:spAutoFit/>
                </a:bodyPr>
                <a:lstStyle/>
                <a:p>
                  <a:r>
                    <a:rPr kumimoji="1" lang="ja-JP" altLang="en-US" sz="1200" b="1" dirty="0" smtClean="0"/>
                    <a:t>・</a:t>
                  </a:r>
                  <a:r>
                    <a:rPr lang="ja-JP" altLang="en-US" sz="1200" b="1" dirty="0" smtClean="0"/>
                    <a:t>要件のリスト</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要件定義書の作成</a:t>
                  </a:r>
                  <a:endParaRPr lang="ja-JP" altLang="en-US" sz="1200" b="1" dirty="0"/>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smtClean="0"/>
                    <a:t>・要件定義書</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smtClean="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smtClean="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pSp>
        <p:nvGrpSpPr>
          <p:cNvPr id="160" name="グループ化 159"/>
          <p:cNvGrpSpPr/>
          <p:nvPr/>
        </p:nvGrpSpPr>
        <p:grpSpPr>
          <a:xfrm>
            <a:off x="3344143" y="4878223"/>
            <a:ext cx="1925056" cy="1378790"/>
            <a:chOff x="5884207" y="4971256"/>
            <a:chExt cx="1925056" cy="1378790"/>
          </a:xfrm>
        </p:grpSpPr>
        <p:grpSp>
          <p:nvGrpSpPr>
            <p:cNvPr id="161" name="グループ化 160"/>
            <p:cNvGrpSpPr/>
            <p:nvPr/>
          </p:nvGrpSpPr>
          <p:grpSpPr>
            <a:xfrm>
              <a:off x="5931768" y="5202599"/>
              <a:ext cx="1877495" cy="1147447"/>
              <a:chOff x="3575650" y="3645030"/>
              <a:chExt cx="1877495"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877495" cy="1147447"/>
                <a:chOff x="3859824" y="3656220"/>
                <a:chExt cx="1877495" cy="1147447"/>
              </a:xfrm>
            </p:grpSpPr>
            <p:sp>
              <p:nvSpPr>
                <p:cNvPr id="165" name="角丸四角形 164"/>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accent3">
                          <a:lumMod val="90000"/>
                          <a:lumOff val="10000"/>
                        </a:schemeClr>
                      </a:solidFill>
                    </a:rPr>
                    <a:t>要件の確認</a:t>
                  </a:r>
                  <a:endParaRPr lang="en-US" altLang="ja-JP" sz="1200" b="1" dirty="0" smtClean="0">
                    <a:solidFill>
                      <a:schemeClr val="accent3">
                        <a:lumMod val="90000"/>
                        <a:lumOff val="10000"/>
                      </a:schemeClr>
                    </a:solidFill>
                  </a:endParaRPr>
                </a:p>
                <a:p>
                  <a:pPr algn="ctr"/>
                  <a:r>
                    <a:rPr lang="en-US" altLang="ja-JP" sz="1200" b="1" dirty="0" smtClean="0">
                      <a:solidFill>
                        <a:schemeClr val="accent3">
                          <a:lumMod val="90000"/>
                          <a:lumOff val="10000"/>
                        </a:schemeClr>
                      </a:solidFill>
                    </a:rPr>
                    <a:t>(</a:t>
                  </a:r>
                  <a:r>
                    <a:rPr lang="ja-JP" altLang="en-US" sz="1200" b="1" dirty="0" smtClean="0">
                      <a:solidFill>
                        <a:schemeClr val="accent3">
                          <a:lumMod val="90000"/>
                          <a:lumOff val="10000"/>
                        </a:schemeClr>
                      </a:solidFill>
                    </a:rPr>
                    <a:t>自動化適用の検討</a:t>
                  </a:r>
                  <a:r>
                    <a:rPr lang="en-US" altLang="ja-JP" sz="1200" b="1" dirty="0" smtClean="0">
                      <a:solidFill>
                        <a:schemeClr val="accent3">
                          <a:lumMod val="90000"/>
                          <a:lumOff val="10000"/>
                        </a:schemeClr>
                      </a:solidFill>
                    </a:rPr>
                    <a:t>)</a:t>
                  </a:r>
                  <a:endParaRPr lang="ja-JP" altLang="en-US" sz="1200" b="1" dirty="0">
                    <a:solidFill>
                      <a:schemeClr val="accent3">
                        <a:lumMod val="90000"/>
                        <a:lumOff val="10000"/>
                      </a:schemeClr>
                    </a:solidFill>
                  </a:endParaRPr>
                </a:p>
              </p:txBody>
            </p:sp>
            <p:sp>
              <p:nvSpPr>
                <p:cNvPr id="166" name="テキスト ボックス 165"/>
                <p:cNvSpPr txBox="1"/>
                <p:nvPr/>
              </p:nvSpPr>
              <p:spPr>
                <a:xfrm>
                  <a:off x="3859882" y="4342002"/>
                  <a:ext cx="1877437" cy="461665"/>
                </a:xfrm>
                <a:prstGeom prst="rect">
                  <a:avLst/>
                </a:prstGeom>
                <a:noFill/>
              </p:spPr>
              <p:txBody>
                <a:bodyPr wrap="none" rtlCol="0">
                  <a:spAutoFit/>
                </a:bodyPr>
                <a:lstStyle/>
                <a:p>
                  <a:r>
                    <a:rPr kumimoji="1" lang="ja-JP" altLang="en-US" sz="1200" b="1" dirty="0" smtClean="0"/>
                    <a:t>・</a:t>
                  </a:r>
                  <a:r>
                    <a:rPr lang="ja-JP" altLang="en-US" sz="1200" b="1" dirty="0" smtClean="0"/>
                    <a:t>要件のリスト</a:t>
                  </a:r>
                  <a:endParaRPr lang="en-US" altLang="ja-JP" sz="1200" b="1" dirty="0" smtClean="0"/>
                </a:p>
                <a:p>
                  <a:r>
                    <a:rPr kumimoji="1" lang="ja-JP" altLang="en-US" sz="1200" b="1" dirty="0" smtClean="0">
                      <a:solidFill>
                        <a:schemeClr val="accent3">
                          <a:lumMod val="90000"/>
                          <a:lumOff val="10000"/>
                        </a:schemeClr>
                      </a:solidFill>
                    </a:rPr>
                    <a:t>・自動化適用の検討結果</a:t>
                  </a:r>
                  <a:endParaRPr kumimoji="1" lang="ja-JP" altLang="en-US" sz="1200" b="1" dirty="0">
                    <a:solidFill>
                      <a:schemeClr val="accent3">
                        <a:lumMod val="90000"/>
                        <a:lumOff val="10000"/>
                      </a:schemeClr>
                    </a:solidFill>
                  </a:endParaRPr>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変更あり</a:t>
              </a:r>
              <a:r>
                <a:rPr kumimoji="1" lang="en-US" altLang="ja-JP" sz="1400" dirty="0" smtClean="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要件定義書の作成</a:t>
                  </a:r>
                  <a:endParaRPr lang="ja-JP" altLang="en-US" sz="1200" b="1" dirty="0"/>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smtClean="0"/>
                    <a:t>・要件定義書</a:t>
                  </a:r>
                  <a:endParaRPr kumimoji="1" lang="ja-JP" altLang="en-US" sz="1200" b="1" dirty="0"/>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grpSp>
        <p:nvGrpSpPr>
          <p:cNvPr id="52" name="グループ化 51"/>
          <p:cNvGrpSpPr/>
          <p:nvPr/>
        </p:nvGrpSpPr>
        <p:grpSpPr>
          <a:xfrm>
            <a:off x="1550412" y="2368925"/>
            <a:ext cx="220013" cy="220228"/>
            <a:chOff x="3286729" y="2128421"/>
            <a:chExt cx="678044" cy="678705"/>
          </a:xfrm>
        </p:grpSpPr>
        <p:sp>
          <p:nvSpPr>
            <p:cNvPr id="53" name="楕円 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楕円 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フリーフォーム 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6" name="グループ化 55"/>
          <p:cNvGrpSpPr/>
          <p:nvPr/>
        </p:nvGrpSpPr>
        <p:grpSpPr>
          <a:xfrm>
            <a:off x="1548320" y="2002354"/>
            <a:ext cx="220013" cy="220228"/>
            <a:chOff x="3286729" y="2128421"/>
            <a:chExt cx="678044" cy="678705"/>
          </a:xfrm>
        </p:grpSpPr>
        <p:sp>
          <p:nvSpPr>
            <p:cNvPr id="57" name="楕円 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楕円 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フリーフォーム 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4" name="グループ化 63"/>
          <p:cNvGrpSpPr/>
          <p:nvPr/>
        </p:nvGrpSpPr>
        <p:grpSpPr>
          <a:xfrm>
            <a:off x="1903185" y="2002713"/>
            <a:ext cx="220013" cy="220228"/>
            <a:chOff x="3286729" y="2128421"/>
            <a:chExt cx="678044" cy="678705"/>
          </a:xfrm>
        </p:grpSpPr>
        <p:sp>
          <p:nvSpPr>
            <p:cNvPr id="65" name="楕円 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楕円 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フリーフォーム 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2" name="グループ化 71"/>
          <p:cNvGrpSpPr/>
          <p:nvPr/>
        </p:nvGrpSpPr>
        <p:grpSpPr>
          <a:xfrm>
            <a:off x="2229672" y="2002354"/>
            <a:ext cx="220013" cy="220228"/>
            <a:chOff x="3286729" y="2128421"/>
            <a:chExt cx="678044" cy="678705"/>
          </a:xfrm>
        </p:grpSpPr>
        <p:sp>
          <p:nvSpPr>
            <p:cNvPr id="73" name="楕円 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楕円 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フリーフォーム 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6" name="グループ化 75"/>
          <p:cNvGrpSpPr/>
          <p:nvPr/>
        </p:nvGrpSpPr>
        <p:grpSpPr>
          <a:xfrm>
            <a:off x="2604974" y="2368925"/>
            <a:ext cx="220013" cy="220228"/>
            <a:chOff x="3286729" y="2128421"/>
            <a:chExt cx="678044" cy="678705"/>
          </a:xfrm>
        </p:grpSpPr>
        <p:sp>
          <p:nvSpPr>
            <p:cNvPr id="77" name="楕円 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楕円 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9" name="フリーフォーム 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0" name="グループ化 79"/>
          <p:cNvGrpSpPr/>
          <p:nvPr/>
        </p:nvGrpSpPr>
        <p:grpSpPr>
          <a:xfrm>
            <a:off x="2602882" y="2002354"/>
            <a:ext cx="220013" cy="220228"/>
            <a:chOff x="3286729" y="2128421"/>
            <a:chExt cx="678044" cy="678705"/>
          </a:xfrm>
        </p:grpSpPr>
        <p:sp>
          <p:nvSpPr>
            <p:cNvPr id="81" name="楕円 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2" name="楕円 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フリーフォーム 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p:cNvGrpSpPr/>
          <p:nvPr/>
        </p:nvGrpSpPr>
        <p:grpSpPr>
          <a:xfrm>
            <a:off x="2949784" y="2369284"/>
            <a:ext cx="220013" cy="220228"/>
            <a:chOff x="3286729" y="2128421"/>
            <a:chExt cx="678044" cy="678705"/>
          </a:xfrm>
        </p:grpSpPr>
        <p:sp>
          <p:nvSpPr>
            <p:cNvPr id="85" name="楕円 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6" name="楕円 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フリーフォーム 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8" name="グループ化 87"/>
          <p:cNvGrpSpPr/>
          <p:nvPr/>
        </p:nvGrpSpPr>
        <p:grpSpPr>
          <a:xfrm>
            <a:off x="2947692" y="2002713"/>
            <a:ext cx="220013" cy="220228"/>
            <a:chOff x="3286729" y="2128421"/>
            <a:chExt cx="678044" cy="678705"/>
          </a:xfrm>
        </p:grpSpPr>
        <p:sp>
          <p:nvSpPr>
            <p:cNvPr id="89" name="楕円 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0" name="楕円 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1" name="フリーフォーム 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2" name="グループ化 91"/>
          <p:cNvGrpSpPr/>
          <p:nvPr/>
        </p:nvGrpSpPr>
        <p:grpSpPr>
          <a:xfrm>
            <a:off x="3276271" y="2368925"/>
            <a:ext cx="220013" cy="220228"/>
            <a:chOff x="3286729" y="2128421"/>
            <a:chExt cx="678044" cy="678705"/>
          </a:xfrm>
        </p:grpSpPr>
        <p:sp>
          <p:nvSpPr>
            <p:cNvPr id="93" name="楕円 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4" name="楕円 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5" name="フリーフォーム 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6" name="グループ化 95"/>
          <p:cNvGrpSpPr/>
          <p:nvPr/>
        </p:nvGrpSpPr>
        <p:grpSpPr>
          <a:xfrm>
            <a:off x="3274179" y="2002354"/>
            <a:ext cx="220013" cy="220228"/>
            <a:chOff x="3286729" y="2128421"/>
            <a:chExt cx="678044" cy="678705"/>
          </a:xfrm>
        </p:grpSpPr>
        <p:sp>
          <p:nvSpPr>
            <p:cNvPr id="97" name="楕円 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8" name="楕円 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9" name="フリーフォーム 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4" name="グループ化 103"/>
          <p:cNvGrpSpPr/>
          <p:nvPr/>
        </p:nvGrpSpPr>
        <p:grpSpPr>
          <a:xfrm>
            <a:off x="3674505" y="2003826"/>
            <a:ext cx="220013" cy="220228"/>
            <a:chOff x="3286729" y="2128421"/>
            <a:chExt cx="678044" cy="678705"/>
          </a:xfrm>
        </p:grpSpPr>
        <p:sp>
          <p:nvSpPr>
            <p:cNvPr id="105" name="楕円 1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 name="楕円 1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フリーフォーム 1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 name="グループ化 111"/>
          <p:cNvGrpSpPr/>
          <p:nvPr/>
        </p:nvGrpSpPr>
        <p:grpSpPr>
          <a:xfrm>
            <a:off x="4024648" y="2004255"/>
            <a:ext cx="220013" cy="220228"/>
            <a:chOff x="3286729" y="2128421"/>
            <a:chExt cx="678044" cy="678705"/>
          </a:xfrm>
        </p:grpSpPr>
        <p:sp>
          <p:nvSpPr>
            <p:cNvPr id="113" name="楕円 1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 name="楕円 1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 name="フリーフォーム 1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0" name="グループ化 119"/>
          <p:cNvGrpSpPr/>
          <p:nvPr/>
        </p:nvGrpSpPr>
        <p:grpSpPr>
          <a:xfrm>
            <a:off x="4375176" y="2004254"/>
            <a:ext cx="220013" cy="220228"/>
            <a:chOff x="3286729" y="2128421"/>
            <a:chExt cx="678044" cy="678705"/>
          </a:xfrm>
        </p:grpSpPr>
        <p:sp>
          <p:nvSpPr>
            <p:cNvPr id="121" name="楕円 1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 name="楕円 1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 name="フリーフォーム 1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4779561" y="2375068"/>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4777469" y="2008497"/>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5124371" y="2375427"/>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5122279" y="2008856"/>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5450858" y="2375068"/>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5448766" y="2008497"/>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5863875" y="1997623"/>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6223925" y="1997982"/>
            <a:ext cx="220013" cy="220228"/>
            <a:chOff x="3286729" y="2128421"/>
            <a:chExt cx="678044" cy="678705"/>
          </a:xfrm>
        </p:grpSpPr>
        <p:sp>
          <p:nvSpPr>
            <p:cNvPr id="214" name="楕円 2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5" name="楕円 2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6" name="フリーフォーム 2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1" name="グループ化 220"/>
          <p:cNvGrpSpPr/>
          <p:nvPr/>
        </p:nvGrpSpPr>
        <p:grpSpPr>
          <a:xfrm>
            <a:off x="6550412" y="1997623"/>
            <a:ext cx="220013" cy="220228"/>
            <a:chOff x="3286729" y="2128421"/>
            <a:chExt cx="678044" cy="678705"/>
          </a:xfrm>
        </p:grpSpPr>
        <p:sp>
          <p:nvSpPr>
            <p:cNvPr id="222" name="楕円 2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楕円 2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4" name="フリーフォーム 2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5" name="グループ化 224"/>
          <p:cNvGrpSpPr/>
          <p:nvPr/>
        </p:nvGrpSpPr>
        <p:grpSpPr>
          <a:xfrm>
            <a:off x="6969231" y="2368925"/>
            <a:ext cx="220013" cy="220228"/>
            <a:chOff x="3286729" y="2128421"/>
            <a:chExt cx="678044" cy="678705"/>
          </a:xfrm>
        </p:grpSpPr>
        <p:sp>
          <p:nvSpPr>
            <p:cNvPr id="227" name="楕円 2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8" name="楕円 2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9" name="フリーフォーム 2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0" name="グループ化 229"/>
          <p:cNvGrpSpPr/>
          <p:nvPr/>
        </p:nvGrpSpPr>
        <p:grpSpPr>
          <a:xfrm>
            <a:off x="6967139" y="2002354"/>
            <a:ext cx="220013" cy="220228"/>
            <a:chOff x="3286729" y="2128421"/>
            <a:chExt cx="678044" cy="678705"/>
          </a:xfrm>
        </p:grpSpPr>
        <p:sp>
          <p:nvSpPr>
            <p:cNvPr id="231" name="楕円 2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2" name="楕円 2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3" name="フリーフォーム 2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329281" y="2369284"/>
            <a:ext cx="220013" cy="220228"/>
            <a:chOff x="3286729" y="2128421"/>
            <a:chExt cx="678044" cy="678705"/>
          </a:xfrm>
        </p:grpSpPr>
        <p:sp>
          <p:nvSpPr>
            <p:cNvPr id="235" name="楕円 2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6" name="楕円 2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7" name="フリーフォーム 2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8" name="グループ化 237"/>
          <p:cNvGrpSpPr/>
          <p:nvPr/>
        </p:nvGrpSpPr>
        <p:grpSpPr>
          <a:xfrm>
            <a:off x="7327189" y="200271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0" name="楕円 2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2" name="グループ化 241"/>
          <p:cNvGrpSpPr/>
          <p:nvPr/>
        </p:nvGrpSpPr>
        <p:grpSpPr>
          <a:xfrm>
            <a:off x="7655768" y="2368925"/>
            <a:ext cx="220013" cy="220228"/>
            <a:chOff x="3286729" y="2128421"/>
            <a:chExt cx="678044" cy="678705"/>
          </a:xfrm>
        </p:grpSpPr>
        <p:sp>
          <p:nvSpPr>
            <p:cNvPr id="243" name="楕円 2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4" name="楕円 2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5" name="フリーフォーム 2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6" name="グループ化 245"/>
          <p:cNvGrpSpPr/>
          <p:nvPr/>
        </p:nvGrpSpPr>
        <p:grpSpPr>
          <a:xfrm>
            <a:off x="7653676" y="2002354"/>
            <a:ext cx="220013" cy="220228"/>
            <a:chOff x="3286729" y="2128421"/>
            <a:chExt cx="678044" cy="678705"/>
          </a:xfrm>
        </p:grpSpPr>
        <p:sp>
          <p:nvSpPr>
            <p:cNvPr id="247" name="楕円 2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8" name="楕円 2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9" name="フリーフォーム 2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4" name="グループ化 253"/>
          <p:cNvGrpSpPr/>
          <p:nvPr/>
        </p:nvGrpSpPr>
        <p:grpSpPr>
          <a:xfrm>
            <a:off x="8049389" y="2002354"/>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8394199"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8720686" y="2002354"/>
            <a:ext cx="220013" cy="220228"/>
            <a:chOff x="3286729" y="2128421"/>
            <a:chExt cx="678044" cy="678705"/>
          </a:xfrm>
        </p:grpSpPr>
        <p:sp>
          <p:nvSpPr>
            <p:cNvPr id="272" name="楕円 2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楕円 2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フリーフォーム 2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a:grpSpLocks/>
          </p:cNvGrpSpPr>
          <p:nvPr/>
        </p:nvGrpSpPr>
        <p:grpSpPr>
          <a:xfrm>
            <a:off x="5858565" y="2356479"/>
            <a:ext cx="229767" cy="229767"/>
            <a:chOff x="4234914" y="2134263"/>
            <a:chExt cx="665935" cy="668719"/>
          </a:xfrm>
        </p:grpSpPr>
        <p:sp>
          <p:nvSpPr>
            <p:cNvPr id="283" name="楕円 2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グループ化 288"/>
          <p:cNvGrpSpPr>
            <a:grpSpLocks/>
          </p:cNvGrpSpPr>
          <p:nvPr/>
        </p:nvGrpSpPr>
        <p:grpSpPr>
          <a:xfrm>
            <a:off x="6221704" y="2355273"/>
            <a:ext cx="229767" cy="229767"/>
            <a:chOff x="4234914" y="2134263"/>
            <a:chExt cx="665935" cy="668719"/>
          </a:xfrm>
        </p:grpSpPr>
        <p:sp>
          <p:nvSpPr>
            <p:cNvPr id="290" name="楕円 28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5" name="グループ化 294"/>
          <p:cNvGrpSpPr>
            <a:grpSpLocks/>
          </p:cNvGrpSpPr>
          <p:nvPr/>
        </p:nvGrpSpPr>
        <p:grpSpPr>
          <a:xfrm>
            <a:off x="6545271" y="2355526"/>
            <a:ext cx="229767" cy="229767"/>
            <a:chOff x="4234914" y="2134263"/>
            <a:chExt cx="665935" cy="668719"/>
          </a:xfrm>
        </p:grpSpPr>
        <p:sp>
          <p:nvSpPr>
            <p:cNvPr id="296" name="楕円 29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フリーフォーム 2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8" name="グループ化 297"/>
          <p:cNvGrpSpPr>
            <a:grpSpLocks/>
          </p:cNvGrpSpPr>
          <p:nvPr/>
        </p:nvGrpSpPr>
        <p:grpSpPr>
          <a:xfrm>
            <a:off x="8030050" y="2356226"/>
            <a:ext cx="229767" cy="229767"/>
            <a:chOff x="4234914" y="2134263"/>
            <a:chExt cx="665935" cy="668719"/>
          </a:xfrm>
        </p:grpSpPr>
        <p:sp>
          <p:nvSpPr>
            <p:cNvPr id="299" name="楕円 29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1" name="グループ化 300"/>
          <p:cNvGrpSpPr>
            <a:grpSpLocks/>
          </p:cNvGrpSpPr>
          <p:nvPr/>
        </p:nvGrpSpPr>
        <p:grpSpPr>
          <a:xfrm>
            <a:off x="8393189" y="2355020"/>
            <a:ext cx="229767" cy="229767"/>
            <a:chOff x="4234914" y="2134263"/>
            <a:chExt cx="665935" cy="668719"/>
          </a:xfrm>
        </p:grpSpPr>
        <p:sp>
          <p:nvSpPr>
            <p:cNvPr id="302" name="楕円 30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4" name="グループ化 303"/>
          <p:cNvGrpSpPr>
            <a:grpSpLocks/>
          </p:cNvGrpSpPr>
          <p:nvPr/>
        </p:nvGrpSpPr>
        <p:grpSpPr>
          <a:xfrm>
            <a:off x="8716756" y="2355273"/>
            <a:ext cx="229767" cy="229767"/>
            <a:chOff x="4234914" y="2134263"/>
            <a:chExt cx="665935" cy="668719"/>
          </a:xfrm>
        </p:grpSpPr>
        <p:sp>
          <p:nvSpPr>
            <p:cNvPr id="305" name="楕円 30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7" name="グループ化 306"/>
          <p:cNvGrpSpPr>
            <a:grpSpLocks/>
          </p:cNvGrpSpPr>
          <p:nvPr/>
        </p:nvGrpSpPr>
        <p:grpSpPr>
          <a:xfrm>
            <a:off x="3668816" y="2360802"/>
            <a:ext cx="229767" cy="229767"/>
            <a:chOff x="4234914" y="2134263"/>
            <a:chExt cx="665935" cy="668719"/>
          </a:xfrm>
        </p:grpSpPr>
        <p:sp>
          <p:nvSpPr>
            <p:cNvPr id="308" name="楕円 30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フリーフォーム 30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 name="グループ化 10"/>
          <p:cNvGrpSpPr/>
          <p:nvPr/>
        </p:nvGrpSpPr>
        <p:grpSpPr>
          <a:xfrm>
            <a:off x="1909423" y="2312487"/>
            <a:ext cx="279169" cy="275089"/>
            <a:chOff x="93443" y="1883892"/>
            <a:chExt cx="279169" cy="275089"/>
          </a:xfrm>
        </p:grpSpPr>
        <p:grpSp>
          <p:nvGrpSpPr>
            <p:cNvPr id="278" name="グループ化 277"/>
            <p:cNvGrpSpPr/>
            <p:nvPr/>
          </p:nvGrpSpPr>
          <p:grpSpPr>
            <a:xfrm>
              <a:off x="93443" y="1938753"/>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9" name="楕円 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コネクタ 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3" name="フリーフォーム 31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4" name="グループ化 313"/>
          <p:cNvGrpSpPr/>
          <p:nvPr/>
        </p:nvGrpSpPr>
        <p:grpSpPr>
          <a:xfrm>
            <a:off x="2232005" y="2312886"/>
            <a:ext cx="279169" cy="275089"/>
            <a:chOff x="93443" y="1883892"/>
            <a:chExt cx="279169" cy="275089"/>
          </a:xfrm>
        </p:grpSpPr>
        <p:grpSp>
          <p:nvGrpSpPr>
            <p:cNvPr id="315" name="グループ化 314"/>
            <p:cNvGrpSpPr/>
            <p:nvPr/>
          </p:nvGrpSpPr>
          <p:grpSpPr>
            <a:xfrm>
              <a:off x="93443" y="1938753"/>
              <a:ext cx="220013" cy="220228"/>
              <a:chOff x="3286729" y="2128421"/>
              <a:chExt cx="678044" cy="678705"/>
            </a:xfrm>
          </p:grpSpPr>
          <p:sp>
            <p:nvSpPr>
              <p:cNvPr id="319" name="楕円 3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楕円 3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フリーフォーム 3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16" name="楕円 3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17" name="直線コネクタ 3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8" name="フリーフォーム 3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38" name="正方形/長方形 337"/>
          <p:cNvSpPr/>
          <p:nvPr/>
        </p:nvSpPr>
        <p:spPr bwMode="auto">
          <a:xfrm>
            <a:off x="1461719"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 name="グループ化 7"/>
          <p:cNvGrpSpPr/>
          <p:nvPr/>
        </p:nvGrpSpPr>
        <p:grpSpPr>
          <a:xfrm>
            <a:off x="4871830" y="913444"/>
            <a:ext cx="4207239" cy="336164"/>
            <a:chOff x="4871830" y="913444"/>
            <a:chExt cx="4207239" cy="336164"/>
          </a:xfrm>
        </p:grpSpPr>
        <p:sp>
          <p:nvSpPr>
            <p:cNvPr id="351" name="テキスト ボックス 350"/>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349" name="テキスト ボックス 348"/>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347" name="テキスト ボックス 346"/>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344" name="テキスト ボックス 343"/>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353" name="グループ化 352"/>
            <p:cNvGrpSpPr>
              <a:grpSpLocks/>
            </p:cNvGrpSpPr>
            <p:nvPr/>
          </p:nvGrpSpPr>
          <p:grpSpPr>
            <a:xfrm>
              <a:off x="6600070" y="942833"/>
              <a:ext cx="229767" cy="229767"/>
              <a:chOff x="3051411" y="2134263"/>
              <a:chExt cx="665935" cy="668719"/>
            </a:xfrm>
          </p:grpSpPr>
          <p:sp>
            <p:nvSpPr>
              <p:cNvPr id="354" name="楕円 353"/>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56" name="グループ化 355"/>
            <p:cNvGrpSpPr/>
            <p:nvPr/>
          </p:nvGrpSpPr>
          <p:grpSpPr>
            <a:xfrm>
              <a:off x="5587947" y="945895"/>
              <a:ext cx="220013" cy="220228"/>
              <a:chOff x="2028283" y="2128421"/>
              <a:chExt cx="678044" cy="678705"/>
            </a:xfrm>
          </p:grpSpPr>
          <p:sp>
            <p:nvSpPr>
              <p:cNvPr id="357" name="楕円 35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401051" y="913444"/>
              <a:ext cx="279169" cy="275089"/>
              <a:chOff x="93443" y="1883892"/>
              <a:chExt cx="279169" cy="275089"/>
            </a:xfrm>
          </p:grpSpPr>
          <p:grpSp>
            <p:nvGrpSpPr>
              <p:cNvPr id="361" name="グループ化 360"/>
              <p:cNvGrpSpPr/>
              <p:nvPr/>
            </p:nvGrpSpPr>
            <p:grpSpPr>
              <a:xfrm>
                <a:off x="93443" y="1938753"/>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62" name="楕円 3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63" name="直線コネクタ 3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4" name="フリーフォーム 3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368" name="グループ化 367"/>
          <p:cNvGrpSpPr>
            <a:grpSpLocks/>
          </p:cNvGrpSpPr>
          <p:nvPr/>
        </p:nvGrpSpPr>
        <p:grpSpPr>
          <a:xfrm>
            <a:off x="4023017" y="2363912"/>
            <a:ext cx="229767" cy="229767"/>
            <a:chOff x="4234914" y="2134263"/>
            <a:chExt cx="665935" cy="668719"/>
          </a:xfrm>
        </p:grpSpPr>
        <p:sp>
          <p:nvSpPr>
            <p:cNvPr id="369" name="楕円 3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71" name="グループ化 370"/>
          <p:cNvGrpSpPr>
            <a:grpSpLocks/>
          </p:cNvGrpSpPr>
          <p:nvPr/>
        </p:nvGrpSpPr>
        <p:grpSpPr>
          <a:xfrm>
            <a:off x="4367760" y="2362706"/>
            <a:ext cx="229767" cy="229767"/>
            <a:chOff x="4234914" y="2134263"/>
            <a:chExt cx="665935" cy="668719"/>
          </a:xfrm>
        </p:grpSpPr>
        <p:sp>
          <p:nvSpPr>
            <p:cNvPr id="372" name="楕円 37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フリーフォーム 37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36662978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基本設計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基本</a:t>
            </a:r>
            <a:r>
              <a:rPr lang="ja-JP" altLang="en-US" dirty="0" smtClean="0">
                <a:latin typeface="+mn-ea"/>
              </a:rPr>
              <a:t>設計に取り込むべき内容は、自動化の事前準備の段階で検討済みであるため、ここ</a:t>
            </a:r>
            <a:r>
              <a:rPr lang="ja-JP" altLang="en-US" dirty="0">
                <a:latin typeface="+mn-ea"/>
              </a:rPr>
              <a:t>では追加の作業はない。</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基本設計書の作成</a:t>
                  </a:r>
                  <a:endParaRPr lang="ja-JP" altLang="en-US" sz="1200" b="1" dirty="0"/>
                </a:p>
              </p:txBody>
            </p:sp>
            <p:sp>
              <p:nvSpPr>
                <p:cNvPr id="294" name="テキスト ボックス 293"/>
                <p:cNvSpPr txBox="1"/>
                <p:nvPr/>
              </p:nvSpPr>
              <p:spPr>
                <a:xfrm>
                  <a:off x="3859882" y="4342002"/>
                  <a:ext cx="1107996" cy="276999"/>
                </a:xfrm>
                <a:prstGeom prst="rect">
                  <a:avLst/>
                </a:prstGeom>
                <a:noFill/>
              </p:spPr>
              <p:txBody>
                <a:bodyPr wrap="none" rtlCol="0">
                  <a:spAutoFit/>
                </a:bodyPr>
                <a:lstStyle/>
                <a:p>
                  <a:r>
                    <a:rPr kumimoji="1" lang="ja-JP" altLang="en-US" sz="1200" b="1" dirty="0" smtClean="0"/>
                    <a:t>・</a:t>
                  </a:r>
                  <a:r>
                    <a:rPr lang="ja-JP" altLang="en-US" sz="1200" b="1" dirty="0" smtClean="0"/>
                    <a:t>基本設計書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smtClean="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smtClean="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pSp>
        <p:nvGrpSpPr>
          <p:cNvPr id="37" name="グループ化 36"/>
          <p:cNvGrpSpPr/>
          <p:nvPr/>
        </p:nvGrpSpPr>
        <p:grpSpPr>
          <a:xfrm>
            <a:off x="4095197" y="4876628"/>
            <a:ext cx="1809222" cy="1194124"/>
            <a:chOff x="5884207" y="4971256"/>
            <a:chExt cx="1809222" cy="1194124"/>
          </a:xfrm>
        </p:grpSpPr>
        <p:grpSp>
          <p:nvGrpSpPr>
            <p:cNvPr id="38" name="グループ化 37"/>
            <p:cNvGrpSpPr/>
            <p:nvPr/>
          </p:nvGrpSpPr>
          <p:grpSpPr>
            <a:xfrm>
              <a:off x="5931768" y="5202599"/>
              <a:ext cx="1761661" cy="962781"/>
              <a:chOff x="3575650" y="3645030"/>
              <a:chExt cx="1761661" cy="962781"/>
            </a:xfrm>
          </p:grpSpPr>
          <p:cxnSp>
            <p:nvCxnSpPr>
              <p:cNvPr id="40" name="直線矢印コネクタ 39"/>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1" name="グループ化 40"/>
              <p:cNvGrpSpPr/>
              <p:nvPr/>
            </p:nvGrpSpPr>
            <p:grpSpPr>
              <a:xfrm>
                <a:off x="3575650" y="3645030"/>
                <a:ext cx="1441011" cy="962781"/>
                <a:chOff x="3859824" y="3656220"/>
                <a:chExt cx="1441011" cy="962781"/>
              </a:xfrm>
            </p:grpSpPr>
            <p:sp>
              <p:nvSpPr>
                <p:cNvPr id="42" name="角丸四角形 41"/>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基本設計書の作成</a:t>
                  </a:r>
                  <a:endParaRPr lang="ja-JP" altLang="en-US" sz="1200" b="1" dirty="0"/>
                </a:p>
              </p:txBody>
            </p:sp>
            <p:sp>
              <p:nvSpPr>
                <p:cNvPr id="43" name="テキスト ボックス 42"/>
                <p:cNvSpPr txBox="1"/>
                <p:nvPr/>
              </p:nvSpPr>
              <p:spPr>
                <a:xfrm>
                  <a:off x="3859882" y="4342002"/>
                  <a:ext cx="1107996" cy="276999"/>
                </a:xfrm>
                <a:prstGeom prst="rect">
                  <a:avLst/>
                </a:prstGeom>
                <a:noFill/>
              </p:spPr>
              <p:txBody>
                <a:bodyPr wrap="none" rtlCol="0">
                  <a:spAutoFit/>
                </a:bodyPr>
                <a:lstStyle/>
                <a:p>
                  <a:r>
                    <a:rPr kumimoji="1" lang="ja-JP" altLang="en-US" sz="1200" b="1" dirty="0" smtClean="0"/>
                    <a:t>・</a:t>
                  </a:r>
                  <a:r>
                    <a:rPr lang="ja-JP" altLang="en-US" sz="1200" b="1" dirty="0" smtClean="0"/>
                    <a:t>基本設計書</a:t>
                  </a:r>
                  <a:endParaRPr kumimoji="1" lang="ja-JP" altLang="en-US" sz="1200" b="1" dirty="0"/>
                </a:p>
              </p:txBody>
            </p:sp>
          </p:grpSp>
        </p:grpSp>
        <p:sp>
          <p:nvSpPr>
            <p:cNvPr id="39" name="テキスト ボックス 38"/>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cxnSp>
        <p:nvCxnSpPr>
          <p:cNvPr id="44" name="直線矢印コネクタ 43"/>
          <p:cNvCxnSpPr/>
          <p:nvPr/>
        </p:nvCxnSpPr>
        <p:spPr bwMode="auto">
          <a:xfrm>
            <a:off x="3798185" y="5360813"/>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45" name="表 44"/>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46" name="グループ化 45"/>
          <p:cNvGrpSpPr/>
          <p:nvPr/>
        </p:nvGrpSpPr>
        <p:grpSpPr>
          <a:xfrm>
            <a:off x="1550412" y="2368925"/>
            <a:ext cx="220013" cy="220228"/>
            <a:chOff x="3286729" y="2128421"/>
            <a:chExt cx="678044" cy="678705"/>
          </a:xfrm>
        </p:grpSpPr>
        <p:sp>
          <p:nvSpPr>
            <p:cNvPr id="47" name="楕円 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楕円 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フリーフォーム 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0" name="グループ化 49"/>
          <p:cNvGrpSpPr/>
          <p:nvPr/>
        </p:nvGrpSpPr>
        <p:grpSpPr>
          <a:xfrm>
            <a:off x="1548320" y="2002354"/>
            <a:ext cx="220013" cy="220228"/>
            <a:chOff x="3286729" y="2128421"/>
            <a:chExt cx="678044" cy="678705"/>
          </a:xfrm>
        </p:grpSpPr>
        <p:sp>
          <p:nvSpPr>
            <p:cNvPr id="51" name="楕円 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楕円 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フリーフォーム 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4" name="グループ化 53"/>
          <p:cNvGrpSpPr/>
          <p:nvPr/>
        </p:nvGrpSpPr>
        <p:grpSpPr>
          <a:xfrm>
            <a:off x="1903185" y="2002713"/>
            <a:ext cx="220013" cy="220228"/>
            <a:chOff x="3286729" y="2128421"/>
            <a:chExt cx="678044" cy="678705"/>
          </a:xfrm>
        </p:grpSpPr>
        <p:sp>
          <p:nvSpPr>
            <p:cNvPr id="55" name="楕円 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楕円 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フリーフォーム 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8" name="グループ化 57"/>
          <p:cNvGrpSpPr/>
          <p:nvPr/>
        </p:nvGrpSpPr>
        <p:grpSpPr>
          <a:xfrm>
            <a:off x="2229672" y="2002354"/>
            <a:ext cx="220013" cy="220228"/>
            <a:chOff x="3286729" y="2128421"/>
            <a:chExt cx="678044" cy="678705"/>
          </a:xfrm>
        </p:grpSpPr>
        <p:sp>
          <p:nvSpPr>
            <p:cNvPr id="59" name="楕円 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楕円 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フリーフォーム 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2" name="グループ化 61"/>
          <p:cNvGrpSpPr/>
          <p:nvPr/>
        </p:nvGrpSpPr>
        <p:grpSpPr>
          <a:xfrm>
            <a:off x="2604974" y="2368925"/>
            <a:ext cx="220013" cy="220228"/>
            <a:chOff x="3286729" y="2128421"/>
            <a:chExt cx="678044" cy="678705"/>
          </a:xfrm>
        </p:grpSpPr>
        <p:sp>
          <p:nvSpPr>
            <p:cNvPr id="63" name="楕円 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楕円 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フリーフォーム 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6" name="グループ化 65"/>
          <p:cNvGrpSpPr/>
          <p:nvPr/>
        </p:nvGrpSpPr>
        <p:grpSpPr>
          <a:xfrm>
            <a:off x="2602882" y="2002354"/>
            <a:ext cx="220013" cy="220228"/>
            <a:chOff x="3286729" y="2128421"/>
            <a:chExt cx="678044" cy="678705"/>
          </a:xfrm>
        </p:grpSpPr>
        <p:sp>
          <p:nvSpPr>
            <p:cNvPr id="67" name="楕円 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楕円 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フリーフォーム 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0" name="グループ化 69"/>
          <p:cNvGrpSpPr/>
          <p:nvPr/>
        </p:nvGrpSpPr>
        <p:grpSpPr>
          <a:xfrm>
            <a:off x="2949784" y="2369284"/>
            <a:ext cx="220013" cy="220228"/>
            <a:chOff x="3286729" y="2128421"/>
            <a:chExt cx="678044" cy="678705"/>
          </a:xfrm>
        </p:grpSpPr>
        <p:sp>
          <p:nvSpPr>
            <p:cNvPr id="71" name="楕円 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楕円 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3" name="フリーフォーム 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4" name="グループ化 73"/>
          <p:cNvGrpSpPr/>
          <p:nvPr/>
        </p:nvGrpSpPr>
        <p:grpSpPr>
          <a:xfrm>
            <a:off x="2947692" y="2002713"/>
            <a:ext cx="220013" cy="220228"/>
            <a:chOff x="3286729" y="2128421"/>
            <a:chExt cx="678044" cy="678705"/>
          </a:xfrm>
        </p:grpSpPr>
        <p:sp>
          <p:nvSpPr>
            <p:cNvPr id="75" name="楕円 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6" name="楕円 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フリーフォーム 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8" name="グループ化 77"/>
          <p:cNvGrpSpPr/>
          <p:nvPr/>
        </p:nvGrpSpPr>
        <p:grpSpPr>
          <a:xfrm>
            <a:off x="3276271" y="2368925"/>
            <a:ext cx="220013" cy="220228"/>
            <a:chOff x="3286729" y="2128421"/>
            <a:chExt cx="678044" cy="678705"/>
          </a:xfrm>
        </p:grpSpPr>
        <p:sp>
          <p:nvSpPr>
            <p:cNvPr id="79" name="楕円 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0" name="楕円 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1" name="フリーフォーム 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2" name="グループ化 81"/>
          <p:cNvGrpSpPr/>
          <p:nvPr/>
        </p:nvGrpSpPr>
        <p:grpSpPr>
          <a:xfrm>
            <a:off x="3274179" y="2002354"/>
            <a:ext cx="220013" cy="220228"/>
            <a:chOff x="3286729" y="2128421"/>
            <a:chExt cx="678044" cy="678705"/>
          </a:xfrm>
        </p:grpSpPr>
        <p:sp>
          <p:nvSpPr>
            <p:cNvPr id="83" name="楕円 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楕円 8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フリーフォーム 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6" name="グループ化 85"/>
          <p:cNvGrpSpPr/>
          <p:nvPr/>
        </p:nvGrpSpPr>
        <p:grpSpPr>
          <a:xfrm>
            <a:off x="3674505" y="2003826"/>
            <a:ext cx="220013" cy="220228"/>
            <a:chOff x="3286729" y="2128421"/>
            <a:chExt cx="678044" cy="678705"/>
          </a:xfrm>
        </p:grpSpPr>
        <p:sp>
          <p:nvSpPr>
            <p:cNvPr id="87" name="楕円 8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8" name="楕円 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9" name="フリーフォーム 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0" name="グループ化 89"/>
          <p:cNvGrpSpPr/>
          <p:nvPr/>
        </p:nvGrpSpPr>
        <p:grpSpPr>
          <a:xfrm>
            <a:off x="4024648" y="2004255"/>
            <a:ext cx="220013" cy="220228"/>
            <a:chOff x="3286729" y="2128421"/>
            <a:chExt cx="678044" cy="678705"/>
          </a:xfrm>
        </p:grpSpPr>
        <p:sp>
          <p:nvSpPr>
            <p:cNvPr id="91" name="楕円 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2" name="楕円 9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3" name="フリーフォーム 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4" name="グループ化 93"/>
          <p:cNvGrpSpPr/>
          <p:nvPr/>
        </p:nvGrpSpPr>
        <p:grpSpPr>
          <a:xfrm>
            <a:off x="4375176" y="2004254"/>
            <a:ext cx="220013" cy="220228"/>
            <a:chOff x="3286729" y="2128421"/>
            <a:chExt cx="678044" cy="678705"/>
          </a:xfrm>
        </p:grpSpPr>
        <p:sp>
          <p:nvSpPr>
            <p:cNvPr id="95" name="楕円 9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楕円 9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7" name="フリーフォーム 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8" name="グループ化 97"/>
          <p:cNvGrpSpPr/>
          <p:nvPr/>
        </p:nvGrpSpPr>
        <p:grpSpPr>
          <a:xfrm>
            <a:off x="4779561" y="2375068"/>
            <a:ext cx="220013" cy="220228"/>
            <a:chOff x="3286729" y="2128421"/>
            <a:chExt cx="678044" cy="678705"/>
          </a:xfrm>
        </p:grpSpPr>
        <p:sp>
          <p:nvSpPr>
            <p:cNvPr id="99" name="楕円 9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0" name="楕円 9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1" name="フリーフォーム 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2" name="グループ化 101"/>
          <p:cNvGrpSpPr/>
          <p:nvPr/>
        </p:nvGrpSpPr>
        <p:grpSpPr>
          <a:xfrm>
            <a:off x="4777469" y="2008497"/>
            <a:ext cx="220013" cy="220228"/>
            <a:chOff x="3286729" y="2128421"/>
            <a:chExt cx="678044" cy="678705"/>
          </a:xfrm>
        </p:grpSpPr>
        <p:sp>
          <p:nvSpPr>
            <p:cNvPr id="103" name="楕円 1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楕円 1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 name="フリーフォーム 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 name="グループ化 105"/>
          <p:cNvGrpSpPr/>
          <p:nvPr/>
        </p:nvGrpSpPr>
        <p:grpSpPr>
          <a:xfrm>
            <a:off x="5124371" y="2375427"/>
            <a:ext cx="220013" cy="220228"/>
            <a:chOff x="3286729" y="2128421"/>
            <a:chExt cx="678044" cy="678705"/>
          </a:xfrm>
        </p:grpSpPr>
        <p:sp>
          <p:nvSpPr>
            <p:cNvPr id="107" name="楕円 1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楕円 10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フリーフォーム 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 name="グループ化 109"/>
          <p:cNvGrpSpPr/>
          <p:nvPr/>
        </p:nvGrpSpPr>
        <p:grpSpPr>
          <a:xfrm>
            <a:off x="5122279" y="2008856"/>
            <a:ext cx="220013" cy="220228"/>
            <a:chOff x="3286729" y="2128421"/>
            <a:chExt cx="678044" cy="678705"/>
          </a:xfrm>
        </p:grpSpPr>
        <p:sp>
          <p:nvSpPr>
            <p:cNvPr id="111" name="楕円 1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 name="楕円 1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 name="フリーフォーム 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 name="グループ化 113"/>
          <p:cNvGrpSpPr/>
          <p:nvPr/>
        </p:nvGrpSpPr>
        <p:grpSpPr>
          <a:xfrm>
            <a:off x="5450858" y="2375068"/>
            <a:ext cx="220013" cy="220228"/>
            <a:chOff x="3286729" y="2128421"/>
            <a:chExt cx="678044" cy="678705"/>
          </a:xfrm>
        </p:grpSpPr>
        <p:sp>
          <p:nvSpPr>
            <p:cNvPr id="115" name="楕円 11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 name="楕円 11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 name="フリーフォーム 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8" name="グループ化 117"/>
          <p:cNvGrpSpPr/>
          <p:nvPr/>
        </p:nvGrpSpPr>
        <p:grpSpPr>
          <a:xfrm>
            <a:off x="5448766" y="2008497"/>
            <a:ext cx="220013" cy="220228"/>
            <a:chOff x="3286729" y="2128421"/>
            <a:chExt cx="678044" cy="678705"/>
          </a:xfrm>
        </p:grpSpPr>
        <p:sp>
          <p:nvSpPr>
            <p:cNvPr id="119" name="楕円 1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 name="楕円 1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1" name="フリーフォーム 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2" name="グループ化 121"/>
          <p:cNvGrpSpPr/>
          <p:nvPr/>
        </p:nvGrpSpPr>
        <p:grpSpPr>
          <a:xfrm>
            <a:off x="5863875" y="1997623"/>
            <a:ext cx="220013" cy="220228"/>
            <a:chOff x="3286729" y="2128421"/>
            <a:chExt cx="678044" cy="678705"/>
          </a:xfrm>
        </p:grpSpPr>
        <p:sp>
          <p:nvSpPr>
            <p:cNvPr id="123" name="楕円 12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4" name="楕円 12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フリーフォーム 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6" name="グループ化 125"/>
          <p:cNvGrpSpPr/>
          <p:nvPr/>
        </p:nvGrpSpPr>
        <p:grpSpPr>
          <a:xfrm>
            <a:off x="6223925" y="1997982"/>
            <a:ext cx="220013" cy="220228"/>
            <a:chOff x="3286729" y="2128421"/>
            <a:chExt cx="678044" cy="678705"/>
          </a:xfrm>
        </p:grpSpPr>
        <p:sp>
          <p:nvSpPr>
            <p:cNvPr id="127" name="楕円 1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8" name="楕円 1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9" name="フリーフォーム 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0" name="グループ化 129"/>
          <p:cNvGrpSpPr/>
          <p:nvPr/>
        </p:nvGrpSpPr>
        <p:grpSpPr>
          <a:xfrm>
            <a:off x="6550412" y="1997623"/>
            <a:ext cx="220013" cy="220228"/>
            <a:chOff x="3286729" y="2128421"/>
            <a:chExt cx="678044" cy="678705"/>
          </a:xfrm>
        </p:grpSpPr>
        <p:sp>
          <p:nvSpPr>
            <p:cNvPr id="131" name="楕円 1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2" name="楕円 1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3" name="フリーフォーム 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4" name="グループ化 133"/>
          <p:cNvGrpSpPr/>
          <p:nvPr/>
        </p:nvGrpSpPr>
        <p:grpSpPr>
          <a:xfrm>
            <a:off x="6969231" y="2368925"/>
            <a:ext cx="220013" cy="220228"/>
            <a:chOff x="3286729" y="2128421"/>
            <a:chExt cx="678044" cy="678705"/>
          </a:xfrm>
        </p:grpSpPr>
        <p:sp>
          <p:nvSpPr>
            <p:cNvPr id="135" name="楕円 1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6" name="楕円 1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7" name="フリーフォーム 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8" name="グループ化 137"/>
          <p:cNvGrpSpPr/>
          <p:nvPr/>
        </p:nvGrpSpPr>
        <p:grpSpPr>
          <a:xfrm>
            <a:off x="6967139" y="2002354"/>
            <a:ext cx="220013" cy="220228"/>
            <a:chOff x="3286729" y="2128421"/>
            <a:chExt cx="678044" cy="678705"/>
          </a:xfrm>
        </p:grpSpPr>
        <p:sp>
          <p:nvSpPr>
            <p:cNvPr id="139" name="楕円 1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0" name="楕円 1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1" name="フリーフォーム 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2" name="グループ化 141"/>
          <p:cNvGrpSpPr/>
          <p:nvPr/>
        </p:nvGrpSpPr>
        <p:grpSpPr>
          <a:xfrm>
            <a:off x="7329281" y="2369284"/>
            <a:ext cx="220013" cy="220228"/>
            <a:chOff x="3286729" y="2128421"/>
            <a:chExt cx="678044" cy="678705"/>
          </a:xfrm>
        </p:grpSpPr>
        <p:sp>
          <p:nvSpPr>
            <p:cNvPr id="156" name="楕円 1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7" name="楕円 1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8" name="フリーフォーム 1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9" name="グループ化 158"/>
          <p:cNvGrpSpPr/>
          <p:nvPr/>
        </p:nvGrpSpPr>
        <p:grpSpPr>
          <a:xfrm>
            <a:off x="7327189" y="2002713"/>
            <a:ext cx="220013" cy="220228"/>
            <a:chOff x="3286729" y="2128421"/>
            <a:chExt cx="678044" cy="678705"/>
          </a:xfrm>
        </p:grpSpPr>
        <p:sp>
          <p:nvSpPr>
            <p:cNvPr id="160" name="楕円 1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1" name="楕円 1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2" name="フリーフォーム 1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3" name="グループ化 162"/>
          <p:cNvGrpSpPr/>
          <p:nvPr/>
        </p:nvGrpSpPr>
        <p:grpSpPr>
          <a:xfrm>
            <a:off x="7655768" y="2368925"/>
            <a:ext cx="220013" cy="220228"/>
            <a:chOff x="3286729" y="2128421"/>
            <a:chExt cx="678044" cy="678705"/>
          </a:xfrm>
        </p:grpSpPr>
        <p:sp>
          <p:nvSpPr>
            <p:cNvPr id="164" name="楕円 1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5" name="楕円 1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6" name="フリーフォーム 1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7" name="グループ化 166"/>
          <p:cNvGrpSpPr/>
          <p:nvPr/>
        </p:nvGrpSpPr>
        <p:grpSpPr>
          <a:xfrm>
            <a:off x="7653676" y="2002354"/>
            <a:ext cx="220013" cy="220228"/>
            <a:chOff x="3286729" y="2128421"/>
            <a:chExt cx="678044" cy="678705"/>
          </a:xfrm>
        </p:grpSpPr>
        <p:sp>
          <p:nvSpPr>
            <p:cNvPr id="168" name="楕円 1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9" name="楕円 1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0" name="フリーフォーム 1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1" name="グループ化 170"/>
          <p:cNvGrpSpPr/>
          <p:nvPr/>
        </p:nvGrpSpPr>
        <p:grpSpPr>
          <a:xfrm>
            <a:off x="8049389" y="2002354"/>
            <a:ext cx="220013" cy="220228"/>
            <a:chOff x="3286729" y="2128421"/>
            <a:chExt cx="678044" cy="678705"/>
          </a:xfrm>
        </p:grpSpPr>
        <p:sp>
          <p:nvSpPr>
            <p:cNvPr id="172" name="楕円 1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3" name="楕円 1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4" name="フリーフォーム 1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5" name="グループ化 174"/>
          <p:cNvGrpSpPr/>
          <p:nvPr/>
        </p:nvGrpSpPr>
        <p:grpSpPr>
          <a:xfrm>
            <a:off x="8394199" y="2002713"/>
            <a:ext cx="220013" cy="220228"/>
            <a:chOff x="3286729" y="2128421"/>
            <a:chExt cx="678044" cy="678705"/>
          </a:xfrm>
        </p:grpSpPr>
        <p:sp>
          <p:nvSpPr>
            <p:cNvPr id="176" name="楕円 1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7" name="楕円 1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8" name="フリーフォーム 1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9" name="グループ化 178"/>
          <p:cNvGrpSpPr/>
          <p:nvPr/>
        </p:nvGrpSpPr>
        <p:grpSpPr>
          <a:xfrm>
            <a:off x="8720686" y="2002354"/>
            <a:ext cx="220013" cy="220228"/>
            <a:chOff x="3286729" y="2128421"/>
            <a:chExt cx="678044" cy="678705"/>
          </a:xfrm>
        </p:grpSpPr>
        <p:sp>
          <p:nvSpPr>
            <p:cNvPr id="180" name="楕円 1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1" name="楕円 1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2" name="フリーフォーム 1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3" name="グループ化 182"/>
          <p:cNvGrpSpPr>
            <a:grpSpLocks/>
          </p:cNvGrpSpPr>
          <p:nvPr/>
        </p:nvGrpSpPr>
        <p:grpSpPr>
          <a:xfrm>
            <a:off x="5858565" y="2356479"/>
            <a:ext cx="229767" cy="229767"/>
            <a:chOff x="4234914" y="2134263"/>
            <a:chExt cx="665935" cy="668719"/>
          </a:xfrm>
        </p:grpSpPr>
        <p:sp>
          <p:nvSpPr>
            <p:cNvPr id="184" name="楕円 18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5" name="フリーフォーム 18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6" name="グループ化 185"/>
          <p:cNvGrpSpPr>
            <a:grpSpLocks/>
          </p:cNvGrpSpPr>
          <p:nvPr/>
        </p:nvGrpSpPr>
        <p:grpSpPr>
          <a:xfrm>
            <a:off x="6221704" y="2355273"/>
            <a:ext cx="229767" cy="229767"/>
            <a:chOff x="4234914" y="2134263"/>
            <a:chExt cx="665935" cy="668719"/>
          </a:xfrm>
        </p:grpSpPr>
        <p:sp>
          <p:nvSpPr>
            <p:cNvPr id="187" name="楕円 18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8" name="フリーフォーム 1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9" name="グループ化 188"/>
          <p:cNvGrpSpPr>
            <a:grpSpLocks/>
          </p:cNvGrpSpPr>
          <p:nvPr/>
        </p:nvGrpSpPr>
        <p:grpSpPr>
          <a:xfrm>
            <a:off x="6545271" y="2355526"/>
            <a:ext cx="229767" cy="229767"/>
            <a:chOff x="4234914" y="2134263"/>
            <a:chExt cx="665935" cy="668719"/>
          </a:xfrm>
        </p:grpSpPr>
        <p:sp>
          <p:nvSpPr>
            <p:cNvPr id="190" name="楕円 18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フリーフォーム 1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2" name="グループ化 191"/>
          <p:cNvGrpSpPr>
            <a:grpSpLocks/>
          </p:cNvGrpSpPr>
          <p:nvPr/>
        </p:nvGrpSpPr>
        <p:grpSpPr>
          <a:xfrm>
            <a:off x="8030050" y="2356226"/>
            <a:ext cx="229767" cy="229767"/>
            <a:chOff x="4234914" y="2134263"/>
            <a:chExt cx="665935" cy="668719"/>
          </a:xfrm>
        </p:grpSpPr>
        <p:sp>
          <p:nvSpPr>
            <p:cNvPr id="193" name="楕円 19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4" name="フリーフォーム 19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5" name="グループ化 194"/>
          <p:cNvGrpSpPr>
            <a:grpSpLocks/>
          </p:cNvGrpSpPr>
          <p:nvPr/>
        </p:nvGrpSpPr>
        <p:grpSpPr>
          <a:xfrm>
            <a:off x="8393189" y="2355020"/>
            <a:ext cx="229767" cy="229767"/>
            <a:chOff x="4234914" y="2134263"/>
            <a:chExt cx="665935" cy="668719"/>
          </a:xfrm>
        </p:grpSpPr>
        <p:sp>
          <p:nvSpPr>
            <p:cNvPr id="196" name="楕円 19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7" name="フリーフォーム 1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8" name="グループ化 197"/>
          <p:cNvGrpSpPr>
            <a:grpSpLocks/>
          </p:cNvGrpSpPr>
          <p:nvPr/>
        </p:nvGrpSpPr>
        <p:grpSpPr>
          <a:xfrm>
            <a:off x="8716756" y="2355273"/>
            <a:ext cx="229767" cy="229767"/>
            <a:chOff x="4234914" y="2134263"/>
            <a:chExt cx="665935" cy="668719"/>
          </a:xfrm>
        </p:grpSpPr>
        <p:sp>
          <p:nvSpPr>
            <p:cNvPr id="199" name="楕円 19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1" name="フリーフォーム 20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2" name="グループ化 201"/>
          <p:cNvGrpSpPr>
            <a:grpSpLocks/>
          </p:cNvGrpSpPr>
          <p:nvPr/>
        </p:nvGrpSpPr>
        <p:grpSpPr>
          <a:xfrm>
            <a:off x="3668816" y="2360802"/>
            <a:ext cx="229767" cy="229767"/>
            <a:chOff x="4234914" y="2134263"/>
            <a:chExt cx="665935" cy="668719"/>
          </a:xfrm>
        </p:grpSpPr>
        <p:sp>
          <p:nvSpPr>
            <p:cNvPr id="203" name="楕円 20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4" name="フリーフォーム 20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5" name="グループ化 204"/>
          <p:cNvGrpSpPr/>
          <p:nvPr/>
        </p:nvGrpSpPr>
        <p:grpSpPr>
          <a:xfrm>
            <a:off x="1909423" y="2312487"/>
            <a:ext cx="279169" cy="275089"/>
            <a:chOff x="93443" y="1883892"/>
            <a:chExt cx="279169" cy="275089"/>
          </a:xfrm>
        </p:grpSpPr>
        <p:grpSp>
          <p:nvGrpSpPr>
            <p:cNvPr id="206" name="グループ化 205"/>
            <p:cNvGrpSpPr/>
            <p:nvPr/>
          </p:nvGrpSpPr>
          <p:grpSpPr>
            <a:xfrm>
              <a:off x="93443" y="1938753"/>
              <a:ext cx="220013" cy="220228"/>
              <a:chOff x="3286729" y="2128421"/>
              <a:chExt cx="678044" cy="678705"/>
            </a:xfrm>
          </p:grpSpPr>
          <p:sp>
            <p:nvSpPr>
              <p:cNvPr id="210" name="楕円 2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1" name="楕円 2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2" name="フリーフォーム 2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07" name="楕円 20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08" name="直線コネクタ 20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9" name="フリーフォーム 20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2232005" y="2312886"/>
            <a:ext cx="279169" cy="275089"/>
            <a:chOff x="93443" y="1883892"/>
            <a:chExt cx="279169" cy="275089"/>
          </a:xfrm>
        </p:grpSpPr>
        <p:grpSp>
          <p:nvGrpSpPr>
            <p:cNvPr id="214" name="グループ化 213"/>
            <p:cNvGrpSpPr/>
            <p:nvPr/>
          </p:nvGrpSpPr>
          <p:grpSpPr>
            <a:xfrm>
              <a:off x="93443" y="1938753"/>
              <a:ext cx="220013" cy="220228"/>
              <a:chOff x="3286729" y="2128421"/>
              <a:chExt cx="678044" cy="678705"/>
            </a:xfrm>
          </p:grpSpPr>
          <p:sp>
            <p:nvSpPr>
              <p:cNvPr id="218" name="楕円 2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9" name="楕円 2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0" name="フリーフォーム 2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15" name="楕円 214"/>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16" name="直線コネクタ 21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7" name="フリーフォーム 21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21" name="正方形/長方形 220"/>
          <p:cNvSpPr/>
          <p:nvPr/>
        </p:nvSpPr>
        <p:spPr bwMode="auto">
          <a:xfrm>
            <a:off x="2515667" y="1328390"/>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243" name="グループ化 242"/>
          <p:cNvGrpSpPr>
            <a:grpSpLocks/>
          </p:cNvGrpSpPr>
          <p:nvPr/>
        </p:nvGrpSpPr>
        <p:grpSpPr>
          <a:xfrm>
            <a:off x="4023017" y="2363912"/>
            <a:ext cx="229767" cy="229767"/>
            <a:chOff x="4234914" y="2134263"/>
            <a:chExt cx="665935" cy="668719"/>
          </a:xfrm>
        </p:grpSpPr>
        <p:sp>
          <p:nvSpPr>
            <p:cNvPr id="244" name="楕円 24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5" name="フリーフォーム 24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6" name="グループ化 245"/>
          <p:cNvGrpSpPr>
            <a:grpSpLocks/>
          </p:cNvGrpSpPr>
          <p:nvPr/>
        </p:nvGrpSpPr>
        <p:grpSpPr>
          <a:xfrm>
            <a:off x="4367760" y="2362706"/>
            <a:ext cx="229767" cy="229767"/>
            <a:chOff x="4234914" y="2134263"/>
            <a:chExt cx="665935" cy="668719"/>
          </a:xfrm>
        </p:grpSpPr>
        <p:sp>
          <p:nvSpPr>
            <p:cNvPr id="247" name="楕円 24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8" name="フリーフォーム 24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7" name="グループ化 226"/>
          <p:cNvGrpSpPr/>
          <p:nvPr/>
        </p:nvGrpSpPr>
        <p:grpSpPr>
          <a:xfrm>
            <a:off x="4871830" y="913444"/>
            <a:ext cx="4207239" cy="336164"/>
            <a:chOff x="4871830" y="913444"/>
            <a:chExt cx="4207239" cy="336164"/>
          </a:xfrm>
        </p:grpSpPr>
        <p:sp>
          <p:nvSpPr>
            <p:cNvPr id="228" name="テキスト ボックス 227"/>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229" name="テキスト ボックス 228"/>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230" name="テキスト ボックス 229"/>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231" name="テキスト ボックス 230"/>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232" name="グループ化 231"/>
            <p:cNvGrpSpPr>
              <a:grpSpLocks/>
            </p:cNvGrpSpPr>
            <p:nvPr/>
          </p:nvGrpSpPr>
          <p:grpSpPr>
            <a:xfrm>
              <a:off x="6600070" y="942833"/>
              <a:ext cx="229767" cy="229767"/>
              <a:chOff x="3051411" y="2134263"/>
              <a:chExt cx="665935" cy="668719"/>
            </a:xfrm>
          </p:grpSpPr>
          <p:sp>
            <p:nvSpPr>
              <p:cNvPr id="251" name="楕円 250"/>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2" name="フリーフォーム 251"/>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3" name="グループ化 232"/>
            <p:cNvGrpSpPr/>
            <p:nvPr/>
          </p:nvGrpSpPr>
          <p:grpSpPr>
            <a:xfrm>
              <a:off x="5587947" y="945895"/>
              <a:ext cx="220013" cy="220228"/>
              <a:chOff x="2028283" y="2128421"/>
              <a:chExt cx="678044" cy="678705"/>
            </a:xfrm>
          </p:grpSpPr>
          <p:sp>
            <p:nvSpPr>
              <p:cNvPr id="242" name="楕円 241"/>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9" name="楕円 248"/>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0" name="フリーフォーム 249"/>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401051" y="913444"/>
              <a:ext cx="279169" cy="275089"/>
              <a:chOff x="93443" y="1883892"/>
              <a:chExt cx="279169" cy="275089"/>
            </a:xfrm>
          </p:grpSpPr>
          <p:grpSp>
            <p:nvGrpSpPr>
              <p:cNvPr id="235" name="グループ化 234"/>
              <p:cNvGrpSpPr/>
              <p:nvPr/>
            </p:nvGrpSpPr>
            <p:grpSpPr>
              <a:xfrm>
                <a:off x="93443" y="193875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0" name="楕円 239"/>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6" name="楕円 23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7" name="直線コネクタ 23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8" name="フリーフォーム 23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388996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詳細設計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smtClean="0">
                <a:latin typeface="+mn-ea"/>
              </a:rPr>
              <a:t>パラメータ設計で作成された各パラメータは、</a:t>
            </a:r>
            <a:r>
              <a:rPr lang="en-US" altLang="ja-JP" dirty="0" smtClean="0">
                <a:latin typeface="+mn-ea"/>
              </a:rPr>
              <a:t>CMDB</a:t>
            </a:r>
            <a:r>
              <a:rPr lang="ja-JP" altLang="en-US" dirty="0" err="1" smtClean="0">
                <a:latin typeface="+mn-ea"/>
              </a:rPr>
              <a:t>に登</a:t>
            </a:r>
            <a:r>
              <a:rPr lang="ja-JP" altLang="en-US" dirty="0" smtClean="0">
                <a:latin typeface="+mn-ea"/>
              </a:rPr>
              <a:t>録していく。これによりパラメータの形式化が進み、表記ゆれや曖昧さが提言するため、</a:t>
            </a:r>
            <a:r>
              <a:rPr lang="en-US" altLang="ja-JP" dirty="0" smtClean="0">
                <a:latin typeface="+mn-ea"/>
              </a:rPr>
              <a:t>Q</a:t>
            </a:r>
            <a:r>
              <a:rPr lang="ja-JP" altLang="en-US" dirty="0" smtClean="0">
                <a:latin typeface="+mn-ea"/>
              </a:rPr>
              <a:t>が改善する。</a:t>
            </a:r>
            <a:endParaRPr lang="en-US" altLang="ja-JP" dirty="0" smtClean="0">
              <a:latin typeface="+mn-ea"/>
            </a:endParaRPr>
          </a:p>
          <a:p>
            <a:endParaRPr lang="en-US" altLang="ja-JP" dirty="0">
              <a:latin typeface="+mn-ea"/>
            </a:endParaRPr>
          </a:p>
          <a:p>
            <a:r>
              <a:rPr lang="ja-JP" altLang="en-US" dirty="0" smtClean="0">
                <a:latin typeface="+mn-ea"/>
              </a:rPr>
              <a:t>また、パラメータの適用順序などの作業手順は、自動化の事前準備の段階で作成したジョブフローに置き換わるため、作業手順書の作成のタスクが消滅する。これにより、</a:t>
            </a:r>
            <a:r>
              <a:rPr lang="en-US" altLang="ja-JP" dirty="0" smtClean="0">
                <a:latin typeface="+mn-ea"/>
              </a:rPr>
              <a:t>C</a:t>
            </a:r>
            <a:r>
              <a:rPr lang="ja-JP" altLang="en-US" dirty="0" smtClean="0">
                <a:latin typeface="+mn-ea"/>
              </a:rPr>
              <a:t>と</a:t>
            </a:r>
            <a:r>
              <a:rPr lang="en-US" altLang="ja-JP" dirty="0" smtClean="0">
                <a:latin typeface="+mn-ea"/>
              </a:rPr>
              <a:t>D</a:t>
            </a:r>
            <a:r>
              <a:rPr lang="ja-JP" altLang="en-US" dirty="0" smtClean="0">
                <a:latin typeface="+mn-ea"/>
              </a:rPr>
              <a:t>も改善する。</a:t>
            </a:r>
            <a:endParaRPr lang="ja-JP" altLang="en-US"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2396784"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69718" cy="962781"/>
                <a:chOff x="3859824" y="3656220"/>
                <a:chExt cx="1569718"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パラメータ設計</a:t>
                  </a:r>
                  <a:endParaRPr lang="ja-JP" altLang="en-US" sz="1200" b="1" dirty="0"/>
                </a:p>
              </p:txBody>
            </p:sp>
            <p:sp>
              <p:nvSpPr>
                <p:cNvPr id="294" name="テキスト ボックス 293"/>
                <p:cNvSpPr txBox="1"/>
                <p:nvPr/>
              </p:nvSpPr>
              <p:spPr>
                <a:xfrm>
                  <a:off x="3859882" y="4342002"/>
                  <a:ext cx="1569660" cy="276999"/>
                </a:xfrm>
                <a:prstGeom prst="rect">
                  <a:avLst/>
                </a:prstGeom>
                <a:noFill/>
              </p:spPr>
              <p:txBody>
                <a:bodyPr wrap="none" rtlCol="0">
                  <a:spAutoFit/>
                </a:bodyPr>
                <a:lstStyle/>
                <a:p>
                  <a:r>
                    <a:rPr kumimoji="1" lang="ja-JP" altLang="en-US" sz="1200" b="1" dirty="0" smtClean="0"/>
                    <a:t>・</a:t>
                  </a:r>
                  <a:r>
                    <a:rPr lang="ja-JP" altLang="en-US" sz="1200" b="1" dirty="0" smtClean="0"/>
                    <a:t>パラメータ設計書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099772"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4269044"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569718" cy="962781"/>
                <a:chOff x="3859824" y="3656220"/>
                <a:chExt cx="1569718"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パラメータ</a:t>
                  </a:r>
                  <a:endParaRPr lang="en-US" altLang="ja-JP" sz="1200" b="1" dirty="0" smtClean="0"/>
                </a:p>
                <a:p>
                  <a:pPr algn="ctr"/>
                  <a:r>
                    <a:rPr lang="ja-JP" altLang="en-US" sz="1200" b="1" dirty="0" smtClean="0"/>
                    <a:t>シート作成</a:t>
                  </a:r>
                  <a:endParaRPr lang="ja-JP" altLang="en-US" sz="1200" b="1" dirty="0"/>
                </a:p>
              </p:txBody>
            </p:sp>
            <p:sp>
              <p:nvSpPr>
                <p:cNvPr id="452" name="テキスト ボックス 451"/>
                <p:cNvSpPr txBox="1"/>
                <p:nvPr/>
              </p:nvSpPr>
              <p:spPr>
                <a:xfrm>
                  <a:off x="3859882" y="4342002"/>
                  <a:ext cx="1569660" cy="276999"/>
                </a:xfrm>
                <a:prstGeom prst="rect">
                  <a:avLst/>
                </a:prstGeom>
                <a:noFill/>
              </p:spPr>
              <p:txBody>
                <a:bodyPr wrap="none" rtlCol="0">
                  <a:spAutoFit/>
                </a:bodyPr>
                <a:lstStyle/>
                <a:p>
                  <a:r>
                    <a:rPr kumimoji="1" lang="ja-JP" altLang="en-US" sz="1200" b="1" dirty="0" smtClean="0"/>
                    <a:t>・パラメータシート</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6132332" y="3284980"/>
            <a:ext cx="1835928" cy="1194124"/>
            <a:chOff x="5884207" y="4971256"/>
            <a:chExt cx="1835928" cy="1194124"/>
          </a:xfrm>
        </p:grpSpPr>
        <p:grpSp>
          <p:nvGrpSpPr>
            <p:cNvPr id="454" name="グループ化 453"/>
            <p:cNvGrpSpPr/>
            <p:nvPr/>
          </p:nvGrpSpPr>
          <p:grpSpPr>
            <a:xfrm>
              <a:off x="5931768" y="5202599"/>
              <a:ext cx="1788367" cy="962781"/>
              <a:chOff x="3575650" y="3645030"/>
              <a:chExt cx="1788367" cy="962781"/>
            </a:xfrm>
          </p:grpSpPr>
          <p:cxnSp>
            <p:nvCxnSpPr>
              <p:cNvPr id="456" name="直線矢印コネクタ 455"/>
              <p:cNvCxnSpPr/>
              <p:nvPr/>
            </p:nvCxnSpPr>
            <p:spPr bwMode="auto">
              <a:xfrm>
                <a:off x="5112309" y="3897872"/>
                <a:ext cx="251708"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1441011" cy="962781"/>
                <a:chOff x="3859824" y="3656220"/>
                <a:chExt cx="1441011"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作業手順書の</a:t>
                  </a:r>
                  <a:r>
                    <a:rPr lang="ja-JP" altLang="en-US" sz="1200" b="1" dirty="0"/>
                    <a:t>作成</a:t>
                  </a:r>
                </a:p>
              </p:txBody>
            </p:sp>
            <p:sp>
              <p:nvSpPr>
                <p:cNvPr id="459" name="テキスト ボックス 458"/>
                <p:cNvSpPr txBox="1"/>
                <p:nvPr/>
              </p:nvSpPr>
              <p:spPr>
                <a:xfrm>
                  <a:off x="3859882" y="4342002"/>
                  <a:ext cx="1107996" cy="276999"/>
                </a:xfrm>
                <a:prstGeom prst="rect">
                  <a:avLst/>
                </a:prstGeom>
                <a:noFill/>
              </p:spPr>
              <p:txBody>
                <a:bodyPr wrap="none" rtlCol="0">
                  <a:spAutoFit/>
                </a:bodyPr>
                <a:lstStyle/>
                <a:p>
                  <a:r>
                    <a:rPr kumimoji="1" lang="ja-JP" altLang="en-US" sz="1200" b="1" dirty="0" smtClean="0"/>
                    <a:t>・作業手順書</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4295750" y="4899246"/>
            <a:ext cx="1488572" cy="1194124"/>
            <a:chOff x="5884207" y="4971256"/>
            <a:chExt cx="1488572" cy="1194124"/>
          </a:xfrm>
        </p:grpSpPr>
        <p:grpSp>
          <p:nvGrpSpPr>
            <p:cNvPr id="479" name="グループ化 478"/>
            <p:cNvGrpSpPr/>
            <p:nvPr/>
          </p:nvGrpSpPr>
          <p:grpSpPr>
            <a:xfrm>
              <a:off x="5931768" y="5202599"/>
              <a:ext cx="1441011" cy="962781"/>
              <a:chOff x="3859824" y="3656220"/>
              <a:chExt cx="1441011" cy="962781"/>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CMDB</a:t>
                </a:r>
                <a:r>
                  <a:rPr lang="ja-JP" altLang="en-US" sz="1200" b="1" dirty="0" smtClean="0">
                    <a:solidFill>
                      <a:schemeClr val="accent3">
                        <a:lumMod val="90000"/>
                        <a:lumOff val="10000"/>
                      </a:schemeClr>
                    </a:solidFill>
                  </a:rPr>
                  <a:t>への</a:t>
                </a:r>
                <a:endParaRPr lang="en-US" altLang="ja-JP" sz="1200" b="1" dirty="0" smtClean="0">
                  <a:solidFill>
                    <a:schemeClr val="accent3">
                      <a:lumMod val="90000"/>
                      <a:lumOff val="10000"/>
                    </a:schemeClr>
                  </a:solidFill>
                </a:endParaRPr>
              </a:p>
              <a:p>
                <a:pPr algn="ctr"/>
                <a:r>
                  <a:rPr lang="ja-JP" altLang="en-US" sz="1200" b="1" dirty="0" smtClean="0">
                    <a:solidFill>
                      <a:schemeClr val="accent3">
                        <a:lumMod val="90000"/>
                        <a:lumOff val="10000"/>
                      </a:schemeClr>
                    </a:solidFill>
                  </a:rPr>
                  <a:t>パラメータ</a:t>
                </a:r>
                <a:r>
                  <a:rPr lang="ja-JP" altLang="en-US" sz="1200" b="1" dirty="0">
                    <a:solidFill>
                      <a:schemeClr val="accent3">
                        <a:lumMod val="90000"/>
                        <a:lumOff val="10000"/>
                      </a:schemeClr>
                    </a:solidFill>
                  </a:rPr>
                  <a:t>登録</a:t>
                </a:r>
              </a:p>
            </p:txBody>
          </p:sp>
          <p:sp>
            <p:nvSpPr>
              <p:cNvPr id="481" name="テキスト ボックス 480"/>
              <p:cNvSpPr txBox="1"/>
              <p:nvPr/>
            </p:nvSpPr>
            <p:spPr>
              <a:xfrm>
                <a:off x="3859882" y="4342002"/>
                <a:ext cx="817853" cy="276999"/>
              </a:xfrm>
              <a:prstGeom prst="rect">
                <a:avLst/>
              </a:prstGeom>
              <a:noFill/>
            </p:spPr>
            <p:txBody>
              <a:bodyPr wrap="none" rtlCol="0">
                <a:spAutoFit/>
              </a:bodyPr>
              <a:lstStyle/>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CMDB</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変更あり</a:t>
              </a:r>
              <a:r>
                <a:rPr kumimoji="1" lang="en-US" altLang="ja-JP" sz="1400" dirty="0" smtClean="0"/>
                <a:t>&gt;</a:t>
              </a:r>
              <a:endParaRPr kumimoji="1" lang="ja-JP" altLang="en-US" sz="1400" dirty="0"/>
            </a:p>
          </p:txBody>
        </p:sp>
      </p:grpSp>
      <p:grpSp>
        <p:nvGrpSpPr>
          <p:cNvPr id="482" name="グループ化 481"/>
          <p:cNvGrpSpPr/>
          <p:nvPr/>
        </p:nvGrpSpPr>
        <p:grpSpPr>
          <a:xfrm>
            <a:off x="5853264" y="4899246"/>
            <a:ext cx="2114996" cy="1194124"/>
            <a:chOff x="5578433" y="4971256"/>
            <a:chExt cx="2114996" cy="1194124"/>
          </a:xfrm>
        </p:grpSpPr>
        <p:grpSp>
          <p:nvGrpSpPr>
            <p:cNvPr id="483" name="グループ化 482"/>
            <p:cNvGrpSpPr/>
            <p:nvPr/>
          </p:nvGrpSpPr>
          <p:grpSpPr>
            <a:xfrm>
              <a:off x="5578433" y="5202599"/>
              <a:ext cx="2114996" cy="962781"/>
              <a:chOff x="3222315" y="3645030"/>
              <a:chExt cx="2114996" cy="962781"/>
            </a:xfrm>
          </p:grpSpPr>
          <p:grpSp>
            <p:nvGrpSpPr>
              <p:cNvPr id="486" name="グループ化 485"/>
              <p:cNvGrpSpPr/>
              <p:nvPr/>
            </p:nvGrpSpPr>
            <p:grpSpPr>
              <a:xfrm>
                <a:off x="3575650" y="3645030"/>
                <a:ext cx="1441011" cy="962781"/>
                <a:chOff x="3859824" y="3656220"/>
                <a:chExt cx="1441011"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bg1">
                          <a:lumMod val="85000"/>
                        </a:schemeClr>
                      </a:solidFill>
                    </a:rPr>
                    <a:t>作業手順</a:t>
                  </a:r>
                  <a:r>
                    <a:rPr lang="ja-JP" altLang="en-US" sz="1200" b="1" dirty="0">
                      <a:solidFill>
                        <a:schemeClr val="bg1">
                          <a:lumMod val="85000"/>
                        </a:schemeClr>
                      </a:solidFill>
                    </a:rPr>
                    <a:t>書</a:t>
                  </a:r>
                  <a:r>
                    <a:rPr lang="ja-JP" altLang="en-US" sz="1200" b="1" dirty="0" smtClean="0">
                      <a:solidFill>
                        <a:schemeClr val="bg1">
                          <a:lumMod val="85000"/>
                        </a:schemeClr>
                      </a:solidFill>
                    </a:rPr>
                    <a:t>の</a:t>
                  </a:r>
                  <a:r>
                    <a:rPr lang="ja-JP" altLang="en-US" sz="1200" b="1" dirty="0">
                      <a:solidFill>
                        <a:schemeClr val="bg1">
                          <a:lumMod val="85000"/>
                        </a:schemeClr>
                      </a:solidFill>
                    </a:rPr>
                    <a:t>作成</a:t>
                  </a:r>
                </a:p>
              </p:txBody>
            </p:sp>
            <p:sp>
              <p:nvSpPr>
                <p:cNvPr id="488" name="テキスト ボックス 487"/>
                <p:cNvSpPr txBox="1"/>
                <p:nvPr/>
              </p:nvSpPr>
              <p:spPr>
                <a:xfrm>
                  <a:off x="3859882" y="4342002"/>
                  <a:ext cx="1107996" cy="276999"/>
                </a:xfrm>
                <a:prstGeom prst="rect">
                  <a:avLst/>
                </a:prstGeom>
                <a:noFill/>
              </p:spPr>
              <p:txBody>
                <a:bodyPr wrap="none" rtlCol="0">
                  <a:spAutoFit/>
                </a:bodyPr>
                <a:lstStyle/>
                <a:p>
                  <a:r>
                    <a:rPr kumimoji="1" lang="ja-JP" altLang="en-US" sz="1200" b="1" dirty="0" smtClean="0">
                      <a:solidFill>
                        <a:schemeClr val="bg1">
                          <a:lumMod val="85000"/>
                        </a:schemeClr>
                      </a:solidFill>
                    </a:rPr>
                    <a:t>・</a:t>
                  </a:r>
                  <a:r>
                    <a:rPr lang="ja-JP" altLang="en-US" sz="1200" b="1" dirty="0" smtClean="0">
                      <a:solidFill>
                        <a:schemeClr val="bg1">
                          <a:lumMod val="85000"/>
                        </a:schemeClr>
                      </a:solidFill>
                    </a:rPr>
                    <a:t>作業手順書</a:t>
                  </a:r>
                  <a:endParaRPr kumimoji="1"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832279" cy="307777"/>
            </a:xfrm>
            <a:prstGeom prst="rect">
              <a:avLst/>
            </a:prstGeom>
            <a:noFill/>
          </p:spPr>
          <p:txBody>
            <a:bodyPr wrap="none" rtlCol="0">
              <a:spAutoFit/>
            </a:bodyPr>
            <a:lstStyle/>
            <a:p>
              <a:r>
                <a:rPr kumimoji="1" lang="en-US" altLang="ja-JP" sz="1400" dirty="0" smtClean="0"/>
                <a:t>&lt;</a:t>
              </a:r>
              <a:r>
                <a:rPr kumimoji="1" lang="ja-JP" altLang="en-US" sz="1400" dirty="0" smtClean="0"/>
                <a:t>消滅</a:t>
              </a:r>
              <a:r>
                <a:rPr kumimoji="1" lang="en-US" altLang="ja-JP" sz="1400" dirty="0" smtClean="0"/>
                <a:t>&gt;</a:t>
              </a:r>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a:t>
                </a:r>
                <a:r>
                  <a:rPr lang="ja-JP" altLang="en-US" sz="1100" dirty="0" smtClean="0"/>
                  <a:t>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a:t>
                </a:r>
                <a:r>
                  <a:rPr lang="ja-JP" altLang="en-US" sz="1100" dirty="0" smtClean="0"/>
                  <a:t>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pSp>
        <p:nvGrpSpPr>
          <p:cNvPr id="70" name="グループ化 69"/>
          <p:cNvGrpSpPr/>
          <p:nvPr/>
        </p:nvGrpSpPr>
        <p:grpSpPr>
          <a:xfrm>
            <a:off x="2396784" y="4899246"/>
            <a:ext cx="1809222" cy="1194124"/>
            <a:chOff x="5884207" y="4971256"/>
            <a:chExt cx="1809222" cy="1194124"/>
          </a:xfrm>
        </p:grpSpPr>
        <p:grpSp>
          <p:nvGrpSpPr>
            <p:cNvPr id="71" name="グループ化 70"/>
            <p:cNvGrpSpPr/>
            <p:nvPr/>
          </p:nvGrpSpPr>
          <p:grpSpPr>
            <a:xfrm>
              <a:off x="5931768" y="5202599"/>
              <a:ext cx="1761661" cy="962781"/>
              <a:chOff x="3575650" y="3645030"/>
              <a:chExt cx="1761661" cy="962781"/>
            </a:xfrm>
          </p:grpSpPr>
          <p:cxnSp>
            <p:nvCxnSpPr>
              <p:cNvPr id="73" name="直線矢印コネクタ 7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4" name="グループ化 73"/>
              <p:cNvGrpSpPr/>
              <p:nvPr/>
            </p:nvGrpSpPr>
            <p:grpSpPr>
              <a:xfrm>
                <a:off x="3575650" y="3645030"/>
                <a:ext cx="1569718" cy="962781"/>
                <a:chOff x="3859824" y="3656220"/>
                <a:chExt cx="1569718" cy="962781"/>
              </a:xfrm>
            </p:grpSpPr>
            <p:sp>
              <p:nvSpPr>
                <p:cNvPr id="75" name="角丸四角形 7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パラメータ設計</a:t>
                  </a:r>
                  <a:endParaRPr lang="ja-JP" altLang="en-US" sz="1200" b="1" dirty="0"/>
                </a:p>
              </p:txBody>
            </p:sp>
            <p:sp>
              <p:nvSpPr>
                <p:cNvPr id="76" name="テキスト ボックス 75"/>
                <p:cNvSpPr txBox="1"/>
                <p:nvPr/>
              </p:nvSpPr>
              <p:spPr>
                <a:xfrm>
                  <a:off x="3859882" y="4342002"/>
                  <a:ext cx="1569660" cy="276999"/>
                </a:xfrm>
                <a:prstGeom prst="rect">
                  <a:avLst/>
                </a:prstGeom>
                <a:noFill/>
              </p:spPr>
              <p:txBody>
                <a:bodyPr wrap="none" rtlCol="0">
                  <a:spAutoFit/>
                </a:bodyPr>
                <a:lstStyle/>
                <a:p>
                  <a:r>
                    <a:rPr kumimoji="1" lang="ja-JP" altLang="en-US" sz="1200" b="1" dirty="0" smtClean="0"/>
                    <a:t>・</a:t>
                  </a:r>
                  <a:r>
                    <a:rPr lang="ja-JP" altLang="en-US" sz="1200" b="1" dirty="0" smtClean="0"/>
                    <a:t>パラメータ設計書</a:t>
                  </a:r>
                  <a:endParaRPr kumimoji="1" lang="ja-JP" altLang="en-US" sz="1200" b="1" dirty="0"/>
                </a:p>
              </p:txBody>
            </p:sp>
          </p:grpSp>
        </p:grpSp>
        <p:sp>
          <p:nvSpPr>
            <p:cNvPr id="72" name="テキスト ボックス 71"/>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cxnSp>
        <p:nvCxnSpPr>
          <p:cNvPr id="77" name="直線矢印コネクタ 76"/>
          <p:cNvCxnSpPr/>
          <p:nvPr/>
        </p:nvCxnSpPr>
        <p:spPr bwMode="auto">
          <a:xfrm>
            <a:off x="2123351" y="5383431"/>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277" name="表 276"/>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8" name="グループ化 277"/>
          <p:cNvGrpSpPr/>
          <p:nvPr/>
        </p:nvGrpSpPr>
        <p:grpSpPr>
          <a:xfrm>
            <a:off x="1550412" y="2368925"/>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p:nvPr/>
        </p:nvGrpSpPr>
        <p:grpSpPr>
          <a:xfrm>
            <a:off x="1548320" y="2002354"/>
            <a:ext cx="220013" cy="220228"/>
            <a:chOff x="3286729" y="2128421"/>
            <a:chExt cx="678044" cy="678705"/>
          </a:xfrm>
        </p:grpSpPr>
        <p:sp>
          <p:nvSpPr>
            <p:cNvPr id="283" name="楕円 2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楕円 2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9" name="フリーフォーム 2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0" name="グループ化 289"/>
          <p:cNvGrpSpPr/>
          <p:nvPr/>
        </p:nvGrpSpPr>
        <p:grpSpPr>
          <a:xfrm>
            <a:off x="1903185" y="2002713"/>
            <a:ext cx="220013" cy="220228"/>
            <a:chOff x="3286729" y="2128421"/>
            <a:chExt cx="678044" cy="678705"/>
          </a:xfrm>
        </p:grpSpPr>
        <p:sp>
          <p:nvSpPr>
            <p:cNvPr id="291" name="楕円 2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楕円 2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6" name="フリーフォーム 2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7" name="グループ化 296"/>
          <p:cNvGrpSpPr/>
          <p:nvPr/>
        </p:nvGrpSpPr>
        <p:grpSpPr>
          <a:xfrm>
            <a:off x="2229672" y="2002354"/>
            <a:ext cx="220013" cy="220228"/>
            <a:chOff x="3286729" y="2128421"/>
            <a:chExt cx="678044" cy="678705"/>
          </a:xfrm>
        </p:grpSpPr>
        <p:sp>
          <p:nvSpPr>
            <p:cNvPr id="298" name="楕円 2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楕円 2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1" name="グループ化 300"/>
          <p:cNvGrpSpPr/>
          <p:nvPr/>
        </p:nvGrpSpPr>
        <p:grpSpPr>
          <a:xfrm>
            <a:off x="2604974" y="2368925"/>
            <a:ext cx="220013" cy="220228"/>
            <a:chOff x="3286729" y="2128421"/>
            <a:chExt cx="678044" cy="678705"/>
          </a:xfrm>
        </p:grpSpPr>
        <p:sp>
          <p:nvSpPr>
            <p:cNvPr id="302" name="楕円 3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楕円 3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4" name="フリーフォーム 3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5" name="グループ化 304"/>
          <p:cNvGrpSpPr/>
          <p:nvPr/>
        </p:nvGrpSpPr>
        <p:grpSpPr>
          <a:xfrm>
            <a:off x="2602882" y="2002354"/>
            <a:ext cx="220013" cy="220228"/>
            <a:chOff x="3286729" y="2128421"/>
            <a:chExt cx="678044" cy="678705"/>
          </a:xfrm>
        </p:grpSpPr>
        <p:sp>
          <p:nvSpPr>
            <p:cNvPr id="306" name="楕円 3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楕円 3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8" name="フリーフォーム 3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9" name="グループ化 308"/>
          <p:cNvGrpSpPr/>
          <p:nvPr/>
        </p:nvGrpSpPr>
        <p:grpSpPr>
          <a:xfrm>
            <a:off x="2949784" y="2369284"/>
            <a:ext cx="220013" cy="220228"/>
            <a:chOff x="3286729" y="2128421"/>
            <a:chExt cx="678044" cy="678705"/>
          </a:xfrm>
        </p:grpSpPr>
        <p:sp>
          <p:nvSpPr>
            <p:cNvPr id="310" name="楕円 3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楕円 3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2" name="フリーフォーム 3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3" name="グループ化 312"/>
          <p:cNvGrpSpPr/>
          <p:nvPr/>
        </p:nvGrpSpPr>
        <p:grpSpPr>
          <a:xfrm>
            <a:off x="2947692" y="2002713"/>
            <a:ext cx="220013" cy="220228"/>
            <a:chOff x="3286729" y="2128421"/>
            <a:chExt cx="678044" cy="678705"/>
          </a:xfrm>
        </p:grpSpPr>
        <p:sp>
          <p:nvSpPr>
            <p:cNvPr id="314" name="楕円 3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楕円 3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6" name="フリーフォーム 3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7" name="グループ化 316"/>
          <p:cNvGrpSpPr/>
          <p:nvPr/>
        </p:nvGrpSpPr>
        <p:grpSpPr>
          <a:xfrm>
            <a:off x="3276271" y="2368925"/>
            <a:ext cx="220013" cy="220228"/>
            <a:chOff x="3286729" y="2128421"/>
            <a:chExt cx="678044" cy="678705"/>
          </a:xfrm>
        </p:grpSpPr>
        <p:sp>
          <p:nvSpPr>
            <p:cNvPr id="318" name="楕円 3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楕円 3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フリーフォーム 3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1" name="グループ化 320"/>
          <p:cNvGrpSpPr/>
          <p:nvPr/>
        </p:nvGrpSpPr>
        <p:grpSpPr>
          <a:xfrm>
            <a:off x="3274179" y="2002354"/>
            <a:ext cx="220013" cy="220228"/>
            <a:chOff x="3286729" y="2128421"/>
            <a:chExt cx="678044" cy="678705"/>
          </a:xfrm>
        </p:grpSpPr>
        <p:sp>
          <p:nvSpPr>
            <p:cNvPr id="322" name="楕円 3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楕円 3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4" name="フリーフォーム 3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5" name="グループ化 324"/>
          <p:cNvGrpSpPr/>
          <p:nvPr/>
        </p:nvGrpSpPr>
        <p:grpSpPr>
          <a:xfrm>
            <a:off x="3674505" y="2003826"/>
            <a:ext cx="220013" cy="220228"/>
            <a:chOff x="3286729" y="2128421"/>
            <a:chExt cx="678044" cy="678705"/>
          </a:xfrm>
        </p:grpSpPr>
        <p:sp>
          <p:nvSpPr>
            <p:cNvPr id="326" name="楕円 32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楕円 32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8" name="フリーフォーム 3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9" name="グループ化 328"/>
          <p:cNvGrpSpPr/>
          <p:nvPr/>
        </p:nvGrpSpPr>
        <p:grpSpPr>
          <a:xfrm>
            <a:off x="4024648" y="2004255"/>
            <a:ext cx="220013" cy="220228"/>
            <a:chOff x="3286729" y="2128421"/>
            <a:chExt cx="678044" cy="678705"/>
          </a:xfrm>
        </p:grpSpPr>
        <p:sp>
          <p:nvSpPr>
            <p:cNvPr id="330" name="楕円 32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楕円 33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2" name="フリーフォーム 3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3" name="グループ化 332"/>
          <p:cNvGrpSpPr/>
          <p:nvPr/>
        </p:nvGrpSpPr>
        <p:grpSpPr>
          <a:xfrm>
            <a:off x="4375176" y="2004254"/>
            <a:ext cx="220013" cy="220228"/>
            <a:chOff x="3286729" y="2128421"/>
            <a:chExt cx="678044" cy="678705"/>
          </a:xfrm>
        </p:grpSpPr>
        <p:sp>
          <p:nvSpPr>
            <p:cNvPr id="334" name="楕円 3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楕円 33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6" name="フリーフォーム 3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7" name="グループ化 336"/>
          <p:cNvGrpSpPr/>
          <p:nvPr/>
        </p:nvGrpSpPr>
        <p:grpSpPr>
          <a:xfrm>
            <a:off x="4779561" y="2375068"/>
            <a:ext cx="220013" cy="220228"/>
            <a:chOff x="3286729" y="2128421"/>
            <a:chExt cx="678044" cy="678705"/>
          </a:xfrm>
        </p:grpSpPr>
        <p:sp>
          <p:nvSpPr>
            <p:cNvPr id="338" name="楕円 3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楕円 33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0" name="フリーフォーム 3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1" name="グループ化 340"/>
          <p:cNvGrpSpPr/>
          <p:nvPr/>
        </p:nvGrpSpPr>
        <p:grpSpPr>
          <a:xfrm>
            <a:off x="4777469" y="2008497"/>
            <a:ext cx="220013" cy="220228"/>
            <a:chOff x="3286729" y="2128421"/>
            <a:chExt cx="678044" cy="678705"/>
          </a:xfrm>
        </p:grpSpPr>
        <p:sp>
          <p:nvSpPr>
            <p:cNvPr id="342" name="楕円 3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楕円 3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4" name="フリーフォーム 3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5" name="グループ化 344"/>
          <p:cNvGrpSpPr/>
          <p:nvPr/>
        </p:nvGrpSpPr>
        <p:grpSpPr>
          <a:xfrm>
            <a:off x="5124371" y="2375427"/>
            <a:ext cx="220013" cy="220228"/>
            <a:chOff x="3286729" y="2128421"/>
            <a:chExt cx="678044" cy="678705"/>
          </a:xfrm>
        </p:grpSpPr>
        <p:sp>
          <p:nvSpPr>
            <p:cNvPr id="346" name="楕円 34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楕円 34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8" name="フリーフォーム 34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9" name="グループ化 348"/>
          <p:cNvGrpSpPr/>
          <p:nvPr/>
        </p:nvGrpSpPr>
        <p:grpSpPr>
          <a:xfrm>
            <a:off x="5122279" y="2008856"/>
            <a:ext cx="220013" cy="220228"/>
            <a:chOff x="3286729" y="2128421"/>
            <a:chExt cx="678044" cy="678705"/>
          </a:xfrm>
        </p:grpSpPr>
        <p:sp>
          <p:nvSpPr>
            <p:cNvPr id="350" name="楕円 34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楕円 35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2" name="フリーフォーム 35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3" name="グループ化 352"/>
          <p:cNvGrpSpPr/>
          <p:nvPr/>
        </p:nvGrpSpPr>
        <p:grpSpPr>
          <a:xfrm>
            <a:off x="5450858" y="2375068"/>
            <a:ext cx="220013" cy="220228"/>
            <a:chOff x="3286729" y="2128421"/>
            <a:chExt cx="678044" cy="678705"/>
          </a:xfrm>
        </p:grpSpPr>
        <p:sp>
          <p:nvSpPr>
            <p:cNvPr id="354" name="楕円 3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楕円 3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6" name="フリーフォーム 3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7" name="グループ化 356"/>
          <p:cNvGrpSpPr/>
          <p:nvPr/>
        </p:nvGrpSpPr>
        <p:grpSpPr>
          <a:xfrm>
            <a:off x="5448766" y="2008497"/>
            <a:ext cx="220013" cy="220228"/>
            <a:chOff x="3286729" y="2128421"/>
            <a:chExt cx="678044" cy="678705"/>
          </a:xfrm>
        </p:grpSpPr>
        <p:sp>
          <p:nvSpPr>
            <p:cNvPr id="358" name="楕円 3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楕円 3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0" name="フリーフォーム 3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1" name="グループ化 360"/>
          <p:cNvGrpSpPr/>
          <p:nvPr/>
        </p:nvGrpSpPr>
        <p:grpSpPr>
          <a:xfrm>
            <a:off x="5863875" y="1997623"/>
            <a:ext cx="220013" cy="220228"/>
            <a:chOff x="3286729" y="2128421"/>
            <a:chExt cx="678044" cy="678705"/>
          </a:xfrm>
        </p:grpSpPr>
        <p:sp>
          <p:nvSpPr>
            <p:cNvPr id="362" name="楕円 3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楕円 3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4" name="フリーフォーム 3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5" name="グループ化 364"/>
          <p:cNvGrpSpPr/>
          <p:nvPr/>
        </p:nvGrpSpPr>
        <p:grpSpPr>
          <a:xfrm>
            <a:off x="6223925" y="1997982"/>
            <a:ext cx="220013" cy="220228"/>
            <a:chOff x="3286729" y="2128421"/>
            <a:chExt cx="678044" cy="678705"/>
          </a:xfrm>
        </p:grpSpPr>
        <p:sp>
          <p:nvSpPr>
            <p:cNvPr id="366" name="楕円 3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楕円 3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8" name="フリーフォーム 3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9" name="グループ化 368"/>
          <p:cNvGrpSpPr/>
          <p:nvPr/>
        </p:nvGrpSpPr>
        <p:grpSpPr>
          <a:xfrm>
            <a:off x="6550412" y="1997623"/>
            <a:ext cx="220013" cy="220228"/>
            <a:chOff x="3286729" y="2128421"/>
            <a:chExt cx="678044" cy="678705"/>
          </a:xfrm>
        </p:grpSpPr>
        <p:sp>
          <p:nvSpPr>
            <p:cNvPr id="370" name="楕円 3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楕円 3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2" name="フリーフォーム 3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3" name="グループ化 372"/>
          <p:cNvGrpSpPr/>
          <p:nvPr/>
        </p:nvGrpSpPr>
        <p:grpSpPr>
          <a:xfrm>
            <a:off x="6969231" y="2368925"/>
            <a:ext cx="220013" cy="220228"/>
            <a:chOff x="3286729" y="2128421"/>
            <a:chExt cx="678044" cy="678705"/>
          </a:xfrm>
        </p:grpSpPr>
        <p:sp>
          <p:nvSpPr>
            <p:cNvPr id="374" name="楕円 3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楕円 3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6" name="フリーフォーム 3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7" name="グループ化 376"/>
          <p:cNvGrpSpPr/>
          <p:nvPr/>
        </p:nvGrpSpPr>
        <p:grpSpPr>
          <a:xfrm>
            <a:off x="6967139" y="2002354"/>
            <a:ext cx="220013" cy="220228"/>
            <a:chOff x="3286729" y="2128421"/>
            <a:chExt cx="678044" cy="678705"/>
          </a:xfrm>
        </p:grpSpPr>
        <p:sp>
          <p:nvSpPr>
            <p:cNvPr id="378" name="楕円 3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楕円 3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0" name="フリーフォーム 3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1" name="グループ化 380"/>
          <p:cNvGrpSpPr/>
          <p:nvPr/>
        </p:nvGrpSpPr>
        <p:grpSpPr>
          <a:xfrm>
            <a:off x="7329281" y="2369284"/>
            <a:ext cx="220013" cy="220228"/>
            <a:chOff x="3286729" y="2128421"/>
            <a:chExt cx="678044" cy="678705"/>
          </a:xfrm>
        </p:grpSpPr>
        <p:sp>
          <p:nvSpPr>
            <p:cNvPr id="382" name="楕円 3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楕円 3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4" name="フリーフォーム 3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5" name="グループ化 384"/>
          <p:cNvGrpSpPr/>
          <p:nvPr/>
        </p:nvGrpSpPr>
        <p:grpSpPr>
          <a:xfrm>
            <a:off x="7327189" y="2002713"/>
            <a:ext cx="220013" cy="220228"/>
            <a:chOff x="3286729" y="2128421"/>
            <a:chExt cx="678044" cy="678705"/>
          </a:xfrm>
        </p:grpSpPr>
        <p:sp>
          <p:nvSpPr>
            <p:cNvPr id="386" name="楕円 38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楕円 38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8" name="フリーフォーム 3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9" name="グループ化 388"/>
          <p:cNvGrpSpPr/>
          <p:nvPr/>
        </p:nvGrpSpPr>
        <p:grpSpPr>
          <a:xfrm>
            <a:off x="7655768" y="2368925"/>
            <a:ext cx="220013" cy="220228"/>
            <a:chOff x="3286729" y="2128421"/>
            <a:chExt cx="678044" cy="678705"/>
          </a:xfrm>
        </p:grpSpPr>
        <p:sp>
          <p:nvSpPr>
            <p:cNvPr id="390" name="楕円 3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1" name="楕円 3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2" name="フリーフォーム 3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3" name="グループ化 392"/>
          <p:cNvGrpSpPr/>
          <p:nvPr/>
        </p:nvGrpSpPr>
        <p:grpSpPr>
          <a:xfrm>
            <a:off x="7653676" y="2002354"/>
            <a:ext cx="220013" cy="220228"/>
            <a:chOff x="3286729" y="2128421"/>
            <a:chExt cx="678044" cy="678705"/>
          </a:xfrm>
        </p:grpSpPr>
        <p:sp>
          <p:nvSpPr>
            <p:cNvPr id="394" name="楕円 39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楕円 3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6" name="フリーフォーム 3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7" name="グループ化 396"/>
          <p:cNvGrpSpPr/>
          <p:nvPr/>
        </p:nvGrpSpPr>
        <p:grpSpPr>
          <a:xfrm>
            <a:off x="8049389" y="2002354"/>
            <a:ext cx="220013" cy="220228"/>
            <a:chOff x="3286729" y="2128421"/>
            <a:chExt cx="678044" cy="678705"/>
          </a:xfrm>
        </p:grpSpPr>
        <p:sp>
          <p:nvSpPr>
            <p:cNvPr id="398" name="楕円 3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楕円 3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0" name="フリーフォーム 3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1" name="グループ化 400"/>
          <p:cNvGrpSpPr/>
          <p:nvPr/>
        </p:nvGrpSpPr>
        <p:grpSpPr>
          <a:xfrm>
            <a:off x="8394199" y="2002713"/>
            <a:ext cx="220013" cy="220228"/>
            <a:chOff x="3286729" y="2128421"/>
            <a:chExt cx="678044" cy="678705"/>
          </a:xfrm>
        </p:grpSpPr>
        <p:sp>
          <p:nvSpPr>
            <p:cNvPr id="402" name="楕円 4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3" name="楕円 4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4" name="フリーフォーム 4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5" name="グループ化 404"/>
          <p:cNvGrpSpPr/>
          <p:nvPr/>
        </p:nvGrpSpPr>
        <p:grpSpPr>
          <a:xfrm>
            <a:off x="8720686" y="2002354"/>
            <a:ext cx="220013" cy="220228"/>
            <a:chOff x="3286729" y="2128421"/>
            <a:chExt cx="678044" cy="678705"/>
          </a:xfrm>
        </p:grpSpPr>
        <p:sp>
          <p:nvSpPr>
            <p:cNvPr id="406" name="楕円 4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7" name="楕円 4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9" name="グループ化 408"/>
          <p:cNvGrpSpPr>
            <a:grpSpLocks/>
          </p:cNvGrpSpPr>
          <p:nvPr/>
        </p:nvGrpSpPr>
        <p:grpSpPr>
          <a:xfrm>
            <a:off x="5858565" y="2356479"/>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6221704" y="2355273"/>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6545271" y="2355526"/>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030050" y="2356226"/>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8393189" y="2355020"/>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a:grpSpLocks/>
          </p:cNvGrpSpPr>
          <p:nvPr/>
        </p:nvGrpSpPr>
        <p:grpSpPr>
          <a:xfrm>
            <a:off x="8716756" y="2355273"/>
            <a:ext cx="229767" cy="229767"/>
            <a:chOff x="4234914" y="2134263"/>
            <a:chExt cx="665935" cy="668719"/>
          </a:xfrm>
        </p:grpSpPr>
        <p:sp>
          <p:nvSpPr>
            <p:cNvPr id="425" name="楕円 42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6" name="フリーフォーム 42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7" name="グループ化 426"/>
          <p:cNvGrpSpPr>
            <a:grpSpLocks/>
          </p:cNvGrpSpPr>
          <p:nvPr/>
        </p:nvGrpSpPr>
        <p:grpSpPr>
          <a:xfrm>
            <a:off x="3668816" y="2360802"/>
            <a:ext cx="229767" cy="229767"/>
            <a:chOff x="4234914" y="2134263"/>
            <a:chExt cx="665935" cy="668719"/>
          </a:xfrm>
        </p:grpSpPr>
        <p:sp>
          <p:nvSpPr>
            <p:cNvPr id="428" name="楕円 42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9" name="フリーフォーム 42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0" name="グループ化 429"/>
          <p:cNvGrpSpPr/>
          <p:nvPr/>
        </p:nvGrpSpPr>
        <p:grpSpPr>
          <a:xfrm>
            <a:off x="1909423" y="2312487"/>
            <a:ext cx="279169" cy="275089"/>
            <a:chOff x="93443" y="1883892"/>
            <a:chExt cx="279169" cy="275089"/>
          </a:xfrm>
        </p:grpSpPr>
        <p:grpSp>
          <p:nvGrpSpPr>
            <p:cNvPr id="431" name="グループ化 430"/>
            <p:cNvGrpSpPr/>
            <p:nvPr/>
          </p:nvGrpSpPr>
          <p:grpSpPr>
            <a:xfrm>
              <a:off x="93443" y="1938753"/>
              <a:ext cx="220013" cy="220228"/>
              <a:chOff x="3286729" y="2128421"/>
              <a:chExt cx="678044" cy="678705"/>
            </a:xfrm>
          </p:grpSpPr>
          <p:sp>
            <p:nvSpPr>
              <p:cNvPr id="435" name="楕円 4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楕円 4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7" name="フリーフォーム 4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2" name="楕円 43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3" name="直線コネクタ 43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4" name="フリーフォーム 43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8" name="グループ化 437"/>
          <p:cNvGrpSpPr/>
          <p:nvPr/>
        </p:nvGrpSpPr>
        <p:grpSpPr>
          <a:xfrm>
            <a:off x="2232005" y="2312886"/>
            <a:ext cx="279169" cy="275089"/>
            <a:chOff x="93443" y="1883892"/>
            <a:chExt cx="279169" cy="275089"/>
          </a:xfrm>
        </p:grpSpPr>
        <p:grpSp>
          <p:nvGrpSpPr>
            <p:cNvPr id="439" name="グループ化 438"/>
            <p:cNvGrpSpPr/>
            <p:nvPr/>
          </p:nvGrpSpPr>
          <p:grpSpPr>
            <a:xfrm>
              <a:off x="93443" y="1938753"/>
              <a:ext cx="220013" cy="220228"/>
              <a:chOff x="3286729" y="2128421"/>
              <a:chExt cx="678044" cy="678705"/>
            </a:xfrm>
          </p:grpSpPr>
          <p:sp>
            <p:nvSpPr>
              <p:cNvPr id="443" name="楕円 4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楕円 4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0" name="フリーフォーム 4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楕円 439"/>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41" name="直線コネクタ 44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2" name="フリーフォーム 44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1" name="正方形/長方形 460"/>
          <p:cNvSpPr/>
          <p:nvPr/>
        </p:nvSpPr>
        <p:spPr bwMode="auto">
          <a:xfrm>
            <a:off x="3587909" y="1340710"/>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94" name="グループ化 493"/>
          <p:cNvGrpSpPr>
            <a:grpSpLocks/>
          </p:cNvGrpSpPr>
          <p:nvPr/>
        </p:nvGrpSpPr>
        <p:grpSpPr>
          <a:xfrm>
            <a:off x="4023017" y="2363912"/>
            <a:ext cx="229767" cy="229767"/>
            <a:chOff x="4234914" y="2134263"/>
            <a:chExt cx="665935" cy="668719"/>
          </a:xfrm>
        </p:grpSpPr>
        <p:sp>
          <p:nvSpPr>
            <p:cNvPr id="495" name="楕円 49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6" name="フリーフォーム 4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97" name="グループ化 496"/>
          <p:cNvGrpSpPr>
            <a:grpSpLocks/>
          </p:cNvGrpSpPr>
          <p:nvPr/>
        </p:nvGrpSpPr>
        <p:grpSpPr>
          <a:xfrm>
            <a:off x="4367760" y="2362706"/>
            <a:ext cx="229767" cy="229767"/>
            <a:chOff x="4234914" y="2134263"/>
            <a:chExt cx="665935" cy="668719"/>
          </a:xfrm>
        </p:grpSpPr>
        <p:sp>
          <p:nvSpPr>
            <p:cNvPr id="498" name="楕円 49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9" name="フリーフォーム 4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2" name="グループ化 251"/>
          <p:cNvGrpSpPr/>
          <p:nvPr/>
        </p:nvGrpSpPr>
        <p:grpSpPr>
          <a:xfrm>
            <a:off x="4871830" y="913444"/>
            <a:ext cx="4207239" cy="336164"/>
            <a:chOff x="4871830" y="913444"/>
            <a:chExt cx="4207239" cy="336164"/>
          </a:xfrm>
        </p:grpSpPr>
        <p:sp>
          <p:nvSpPr>
            <p:cNvPr id="253" name="テキスト ボックス 252"/>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254" name="テキスト ボックス 253"/>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255" name="テキスト ボックス 254"/>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256" name="テキスト ボックス 255"/>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257" name="グループ化 256"/>
            <p:cNvGrpSpPr>
              <a:grpSpLocks/>
            </p:cNvGrpSpPr>
            <p:nvPr/>
          </p:nvGrpSpPr>
          <p:grpSpPr>
            <a:xfrm>
              <a:off x="6600070" y="942833"/>
              <a:ext cx="229767" cy="229767"/>
              <a:chOff x="3051411" y="2134263"/>
              <a:chExt cx="665935" cy="668719"/>
            </a:xfrm>
          </p:grpSpPr>
          <p:sp>
            <p:nvSpPr>
              <p:cNvPr id="270" name="楕円 269"/>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1" name="フリーフォーム 27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8" name="グループ化 257"/>
            <p:cNvGrpSpPr/>
            <p:nvPr/>
          </p:nvGrpSpPr>
          <p:grpSpPr>
            <a:xfrm>
              <a:off x="5587947" y="945895"/>
              <a:ext cx="220013" cy="220228"/>
              <a:chOff x="2028283" y="2128421"/>
              <a:chExt cx="678044" cy="678705"/>
            </a:xfrm>
          </p:grpSpPr>
          <p:sp>
            <p:nvSpPr>
              <p:cNvPr id="267" name="楕円 26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楕円 26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9" name="フリーフォーム 26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9" name="グループ化 258"/>
            <p:cNvGrpSpPr/>
            <p:nvPr/>
          </p:nvGrpSpPr>
          <p:grpSpPr>
            <a:xfrm>
              <a:off x="7401051" y="913444"/>
              <a:ext cx="279169" cy="275089"/>
              <a:chOff x="93443" y="1883892"/>
              <a:chExt cx="279169" cy="275089"/>
            </a:xfrm>
          </p:grpSpPr>
          <p:grpSp>
            <p:nvGrpSpPr>
              <p:cNvPr id="260" name="グループ化 259"/>
              <p:cNvGrpSpPr/>
              <p:nvPr/>
            </p:nvGrpSpPr>
            <p:grpSpPr>
              <a:xfrm>
                <a:off x="93443" y="1938753"/>
                <a:ext cx="220013" cy="220228"/>
                <a:chOff x="3286729" y="2128421"/>
                <a:chExt cx="678044" cy="678705"/>
              </a:xfrm>
            </p:grpSpPr>
            <p:sp>
              <p:nvSpPr>
                <p:cNvPr id="264" name="楕円 2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楕円 264"/>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6" name="フリーフォーム 2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61" name="楕円 26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62" name="直線コネクタ 26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3" name="フリーフォーム 26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384474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運用設計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smtClean="0">
                <a:latin typeface="+mn-ea"/>
              </a:rPr>
              <a:t>本書は構築の自動化に焦点を当てているため、運用の自動化は範囲外とする。</a:t>
            </a:r>
            <a:endParaRPr lang="en-US" altLang="ja-JP" dirty="0" smtClean="0">
              <a:latin typeface="+mn-ea"/>
            </a:endParaRPr>
          </a:p>
          <a:p>
            <a:endParaRPr kumimoji="1" lang="en-US" altLang="ja-JP" dirty="0">
              <a:latin typeface="+mn-ea"/>
            </a:endParaRPr>
          </a:p>
          <a:p>
            <a:r>
              <a:rPr lang="ja-JP" altLang="en-US" dirty="0" smtClean="0">
                <a:latin typeface="+mn-ea"/>
              </a:rPr>
              <a:t>運用の自動化を実施する場合は、</a:t>
            </a:r>
            <a:r>
              <a:rPr lang="en-US" altLang="ja-JP" dirty="0" smtClean="0">
                <a:latin typeface="+mn-ea"/>
              </a:rPr>
              <a:t>QCD</a:t>
            </a:r>
            <a:r>
              <a:rPr lang="ja-JP" altLang="en-US" dirty="0" smtClean="0">
                <a:latin typeface="+mn-ea"/>
              </a:rPr>
              <a:t>およびプロセスの変化が発生する。</a:t>
            </a:r>
            <a:endParaRPr kumimoji="1" lang="en-US" altLang="ja-JP" dirty="0" smtClean="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監視</a:t>
                  </a:r>
                  <a:r>
                    <a:rPr lang="ja-JP" altLang="en-US" sz="1200" b="1" dirty="0" smtClean="0"/>
                    <a:t>設計書の作成</a:t>
                  </a:r>
                  <a:endParaRPr lang="ja-JP" altLang="en-US" sz="1200" b="1" dirty="0"/>
                </a:p>
              </p:txBody>
            </p:sp>
            <p:sp>
              <p:nvSpPr>
                <p:cNvPr id="294" name="テキスト ボックス 293"/>
                <p:cNvSpPr txBox="1"/>
                <p:nvPr/>
              </p:nvSpPr>
              <p:spPr>
                <a:xfrm>
                  <a:off x="3859882" y="4342002"/>
                  <a:ext cx="1107996" cy="276999"/>
                </a:xfrm>
                <a:prstGeom prst="rect">
                  <a:avLst/>
                </a:prstGeom>
                <a:noFill/>
              </p:spPr>
              <p:txBody>
                <a:bodyPr wrap="none" rtlCol="0">
                  <a:spAutoFit/>
                </a:bodyPr>
                <a:lstStyle/>
                <a:p>
                  <a:r>
                    <a:rPr kumimoji="1" lang="ja-JP" altLang="en-US" sz="1200" b="1" dirty="0" smtClean="0"/>
                    <a:t>・</a:t>
                  </a:r>
                  <a:r>
                    <a:rPr lang="ja-JP" altLang="en-US" sz="1200" b="1" dirty="0"/>
                    <a:t>監視</a:t>
                  </a:r>
                  <a:r>
                    <a:rPr lang="ja-JP" altLang="en-US" sz="1200" b="1" dirty="0" smtClean="0"/>
                    <a:t>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運用手順書の作成</a:t>
                  </a:r>
                  <a:endParaRPr lang="ja-JP" altLang="en-US" sz="1200" b="1" dirty="0"/>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smtClean="0"/>
                    <a:t>・運用手順書</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smtClean="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smtClean="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pSp>
        <p:nvGrpSpPr>
          <p:cNvPr id="160" name="グループ化 159"/>
          <p:cNvGrpSpPr/>
          <p:nvPr/>
        </p:nvGrpSpPr>
        <p:grpSpPr>
          <a:xfrm>
            <a:off x="3344143" y="4878223"/>
            <a:ext cx="1809222" cy="1194124"/>
            <a:chOff x="5884207" y="4971256"/>
            <a:chExt cx="1809222" cy="1194124"/>
          </a:xfrm>
        </p:grpSpPr>
        <p:grpSp>
          <p:nvGrpSpPr>
            <p:cNvPr id="161" name="グループ化 160"/>
            <p:cNvGrpSpPr/>
            <p:nvPr/>
          </p:nvGrpSpPr>
          <p:grpSpPr>
            <a:xfrm>
              <a:off x="5931768" y="5202599"/>
              <a:ext cx="1761661" cy="962781"/>
              <a:chOff x="3575650" y="3645030"/>
              <a:chExt cx="1761661" cy="962781"/>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監視設計書の作成</a:t>
                  </a:r>
                  <a:endParaRPr lang="ja-JP" altLang="en-US" sz="1200" b="1" dirty="0"/>
                </a:p>
              </p:txBody>
            </p:sp>
            <p:sp>
              <p:nvSpPr>
                <p:cNvPr id="166" name="テキスト ボックス 165"/>
                <p:cNvSpPr txBox="1"/>
                <p:nvPr/>
              </p:nvSpPr>
              <p:spPr>
                <a:xfrm>
                  <a:off x="3859882" y="4342002"/>
                  <a:ext cx="1107996" cy="276999"/>
                </a:xfrm>
                <a:prstGeom prst="rect">
                  <a:avLst/>
                </a:prstGeom>
                <a:noFill/>
              </p:spPr>
              <p:txBody>
                <a:bodyPr wrap="none" rtlCol="0">
                  <a:spAutoFit/>
                </a:bodyPr>
                <a:lstStyle/>
                <a:p>
                  <a:r>
                    <a:rPr kumimoji="1" lang="ja-JP" altLang="en-US" sz="1200" b="1" dirty="0" smtClean="0"/>
                    <a:t>・</a:t>
                  </a:r>
                  <a:r>
                    <a:rPr lang="ja-JP" altLang="en-US" sz="1200" b="1" dirty="0"/>
                    <a:t>監視</a:t>
                  </a:r>
                  <a:r>
                    <a:rPr lang="ja-JP" altLang="en-US" sz="1200" b="1" dirty="0" smtClean="0"/>
                    <a:t>設計書</a:t>
                  </a:r>
                  <a:endParaRPr kumimoji="1" lang="ja-JP" altLang="en-US" sz="1200" b="1" dirty="0"/>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運用手順書の作成</a:t>
                  </a:r>
                  <a:endParaRPr lang="ja-JP" altLang="en-US" sz="1200" b="1" dirty="0"/>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smtClean="0"/>
                    <a:t>・運用手順書</a:t>
                  </a:r>
                  <a:endParaRPr kumimoji="1" lang="ja-JP" altLang="en-US" sz="1200" b="1" dirty="0"/>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graphicFrame>
        <p:nvGraphicFramePr>
          <p:cNvPr id="52" name="表 51"/>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53" name="グループ化 52"/>
          <p:cNvGrpSpPr/>
          <p:nvPr/>
        </p:nvGrpSpPr>
        <p:grpSpPr>
          <a:xfrm>
            <a:off x="1550412" y="2368925"/>
            <a:ext cx="220013" cy="220228"/>
            <a:chOff x="3286729" y="2128421"/>
            <a:chExt cx="678044" cy="678705"/>
          </a:xfrm>
        </p:grpSpPr>
        <p:sp>
          <p:nvSpPr>
            <p:cNvPr id="54" name="楕円 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楕円 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フリーフォーム 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7" name="グループ化 56"/>
          <p:cNvGrpSpPr/>
          <p:nvPr/>
        </p:nvGrpSpPr>
        <p:grpSpPr>
          <a:xfrm>
            <a:off x="1548320" y="2002354"/>
            <a:ext cx="220013" cy="220228"/>
            <a:chOff x="3286729" y="2128421"/>
            <a:chExt cx="678044" cy="678705"/>
          </a:xfrm>
        </p:grpSpPr>
        <p:sp>
          <p:nvSpPr>
            <p:cNvPr id="58" name="楕円 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楕円 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フリーフォーム 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1" name="グループ化 60"/>
          <p:cNvGrpSpPr/>
          <p:nvPr/>
        </p:nvGrpSpPr>
        <p:grpSpPr>
          <a:xfrm>
            <a:off x="1903185" y="2002713"/>
            <a:ext cx="220013" cy="220228"/>
            <a:chOff x="3286729" y="2128421"/>
            <a:chExt cx="678044" cy="678705"/>
          </a:xfrm>
        </p:grpSpPr>
        <p:sp>
          <p:nvSpPr>
            <p:cNvPr id="62" name="楕円 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楕円 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フリーフォーム 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5" name="グループ化 64"/>
          <p:cNvGrpSpPr/>
          <p:nvPr/>
        </p:nvGrpSpPr>
        <p:grpSpPr>
          <a:xfrm>
            <a:off x="2229672" y="2002354"/>
            <a:ext cx="220013" cy="220228"/>
            <a:chOff x="3286729" y="2128421"/>
            <a:chExt cx="678044" cy="678705"/>
          </a:xfrm>
        </p:grpSpPr>
        <p:sp>
          <p:nvSpPr>
            <p:cNvPr id="66" name="楕円 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楕円 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フリーフォーム 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9" name="グループ化 68"/>
          <p:cNvGrpSpPr/>
          <p:nvPr/>
        </p:nvGrpSpPr>
        <p:grpSpPr>
          <a:xfrm>
            <a:off x="2604974" y="2368925"/>
            <a:ext cx="220013" cy="220228"/>
            <a:chOff x="3286729" y="2128421"/>
            <a:chExt cx="678044" cy="678705"/>
          </a:xfrm>
        </p:grpSpPr>
        <p:sp>
          <p:nvSpPr>
            <p:cNvPr id="70" name="楕円 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1" name="楕円 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フリーフォーム 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3" name="グループ化 72"/>
          <p:cNvGrpSpPr/>
          <p:nvPr/>
        </p:nvGrpSpPr>
        <p:grpSpPr>
          <a:xfrm>
            <a:off x="2602882" y="2002354"/>
            <a:ext cx="220013" cy="220228"/>
            <a:chOff x="3286729" y="2128421"/>
            <a:chExt cx="678044" cy="678705"/>
          </a:xfrm>
        </p:grpSpPr>
        <p:sp>
          <p:nvSpPr>
            <p:cNvPr id="74" name="楕円 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楕円 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6" name="フリーフォーム 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7" name="グループ化 76"/>
          <p:cNvGrpSpPr/>
          <p:nvPr/>
        </p:nvGrpSpPr>
        <p:grpSpPr>
          <a:xfrm>
            <a:off x="2949784" y="2369284"/>
            <a:ext cx="220013" cy="220228"/>
            <a:chOff x="3286729" y="2128421"/>
            <a:chExt cx="678044" cy="678705"/>
          </a:xfrm>
        </p:grpSpPr>
        <p:sp>
          <p:nvSpPr>
            <p:cNvPr id="78" name="楕円 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9" name="楕円 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0" name="フリーフォーム 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1" name="グループ化 80"/>
          <p:cNvGrpSpPr/>
          <p:nvPr/>
        </p:nvGrpSpPr>
        <p:grpSpPr>
          <a:xfrm>
            <a:off x="2947692" y="2002713"/>
            <a:ext cx="220013" cy="220228"/>
            <a:chOff x="3286729" y="2128421"/>
            <a:chExt cx="678044" cy="678705"/>
          </a:xfrm>
        </p:grpSpPr>
        <p:sp>
          <p:nvSpPr>
            <p:cNvPr id="82" name="楕円 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楕円 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フリーフォーム 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5" name="グループ化 84"/>
          <p:cNvGrpSpPr/>
          <p:nvPr/>
        </p:nvGrpSpPr>
        <p:grpSpPr>
          <a:xfrm>
            <a:off x="3276271" y="2368925"/>
            <a:ext cx="220013" cy="220228"/>
            <a:chOff x="3286729" y="2128421"/>
            <a:chExt cx="678044" cy="678705"/>
          </a:xfrm>
        </p:grpSpPr>
        <p:sp>
          <p:nvSpPr>
            <p:cNvPr id="86" name="楕円 8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楕円 8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8" name="フリーフォーム 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9" name="グループ化 88"/>
          <p:cNvGrpSpPr/>
          <p:nvPr/>
        </p:nvGrpSpPr>
        <p:grpSpPr>
          <a:xfrm>
            <a:off x="3274179" y="2002354"/>
            <a:ext cx="220013" cy="220228"/>
            <a:chOff x="3286729" y="2128421"/>
            <a:chExt cx="678044" cy="678705"/>
          </a:xfrm>
        </p:grpSpPr>
        <p:sp>
          <p:nvSpPr>
            <p:cNvPr id="90" name="楕円 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1" name="楕円 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2" name="フリーフォーム 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3" name="グループ化 92"/>
          <p:cNvGrpSpPr/>
          <p:nvPr/>
        </p:nvGrpSpPr>
        <p:grpSpPr>
          <a:xfrm>
            <a:off x="3674505" y="2003826"/>
            <a:ext cx="220013" cy="220228"/>
            <a:chOff x="3286729" y="2128421"/>
            <a:chExt cx="678044" cy="678705"/>
          </a:xfrm>
        </p:grpSpPr>
        <p:sp>
          <p:nvSpPr>
            <p:cNvPr id="94" name="楕円 9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5" name="楕円 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フリーフォーム 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7" name="グループ化 96"/>
          <p:cNvGrpSpPr/>
          <p:nvPr/>
        </p:nvGrpSpPr>
        <p:grpSpPr>
          <a:xfrm>
            <a:off x="4024648" y="2004255"/>
            <a:ext cx="220013" cy="220228"/>
            <a:chOff x="3286729" y="2128421"/>
            <a:chExt cx="678044" cy="678705"/>
          </a:xfrm>
        </p:grpSpPr>
        <p:sp>
          <p:nvSpPr>
            <p:cNvPr id="98" name="楕円 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9" name="楕円 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0" name="フリーフォーム 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1" name="グループ化 100"/>
          <p:cNvGrpSpPr/>
          <p:nvPr/>
        </p:nvGrpSpPr>
        <p:grpSpPr>
          <a:xfrm>
            <a:off x="4375176" y="2004254"/>
            <a:ext cx="220013" cy="220228"/>
            <a:chOff x="3286729" y="2128421"/>
            <a:chExt cx="678044" cy="678705"/>
          </a:xfrm>
        </p:grpSpPr>
        <p:sp>
          <p:nvSpPr>
            <p:cNvPr id="102" name="楕円 1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3" name="楕円 1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フリーフォーム 1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 name="グループ化 104"/>
          <p:cNvGrpSpPr/>
          <p:nvPr/>
        </p:nvGrpSpPr>
        <p:grpSpPr>
          <a:xfrm>
            <a:off x="4779561" y="2375068"/>
            <a:ext cx="220013" cy="220228"/>
            <a:chOff x="3286729" y="2128421"/>
            <a:chExt cx="678044" cy="678705"/>
          </a:xfrm>
        </p:grpSpPr>
        <p:sp>
          <p:nvSpPr>
            <p:cNvPr id="106" name="楕円 1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楕円 1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フリーフォーム 1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 name="グループ化 108"/>
          <p:cNvGrpSpPr/>
          <p:nvPr/>
        </p:nvGrpSpPr>
        <p:grpSpPr>
          <a:xfrm>
            <a:off x="4777469" y="2008497"/>
            <a:ext cx="220013" cy="220228"/>
            <a:chOff x="3286729" y="2128421"/>
            <a:chExt cx="678044" cy="678705"/>
          </a:xfrm>
        </p:grpSpPr>
        <p:sp>
          <p:nvSpPr>
            <p:cNvPr id="110" name="楕円 1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 name="楕円 1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 name="フリーフォーム 1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 name="グループ化 112"/>
          <p:cNvGrpSpPr/>
          <p:nvPr/>
        </p:nvGrpSpPr>
        <p:grpSpPr>
          <a:xfrm>
            <a:off x="5124371" y="2375427"/>
            <a:ext cx="220013" cy="220228"/>
            <a:chOff x="3286729" y="2128421"/>
            <a:chExt cx="678044" cy="678705"/>
          </a:xfrm>
        </p:grpSpPr>
        <p:sp>
          <p:nvSpPr>
            <p:cNvPr id="114" name="楕円 1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 name="楕円 1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 name="フリーフォーム 1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 name="グループ化 116"/>
          <p:cNvGrpSpPr/>
          <p:nvPr/>
        </p:nvGrpSpPr>
        <p:grpSpPr>
          <a:xfrm>
            <a:off x="5122279" y="2008856"/>
            <a:ext cx="220013" cy="220228"/>
            <a:chOff x="3286729" y="2128421"/>
            <a:chExt cx="678044" cy="678705"/>
          </a:xfrm>
        </p:grpSpPr>
        <p:sp>
          <p:nvSpPr>
            <p:cNvPr id="118" name="楕円 1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 name="楕円 1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 name="フリーフォーム 1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 name="グループ化 120"/>
          <p:cNvGrpSpPr/>
          <p:nvPr/>
        </p:nvGrpSpPr>
        <p:grpSpPr>
          <a:xfrm>
            <a:off x="5450858" y="2375068"/>
            <a:ext cx="220013" cy="220228"/>
            <a:chOff x="3286729" y="2128421"/>
            <a:chExt cx="678044" cy="678705"/>
          </a:xfrm>
        </p:grpSpPr>
        <p:sp>
          <p:nvSpPr>
            <p:cNvPr id="122" name="楕円 1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 name="楕円 1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4" name="フリーフォーム 1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5" name="グループ化 124"/>
          <p:cNvGrpSpPr/>
          <p:nvPr/>
        </p:nvGrpSpPr>
        <p:grpSpPr>
          <a:xfrm>
            <a:off x="5448766" y="2008497"/>
            <a:ext cx="220013" cy="220228"/>
            <a:chOff x="3286729" y="2128421"/>
            <a:chExt cx="678044" cy="678705"/>
          </a:xfrm>
        </p:grpSpPr>
        <p:sp>
          <p:nvSpPr>
            <p:cNvPr id="126" name="楕円 12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7" name="楕円 12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8" name="フリーフォーム 1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9" name="グループ化 128"/>
          <p:cNvGrpSpPr/>
          <p:nvPr/>
        </p:nvGrpSpPr>
        <p:grpSpPr>
          <a:xfrm>
            <a:off x="5863875" y="1997623"/>
            <a:ext cx="220013" cy="220228"/>
            <a:chOff x="3286729" y="2128421"/>
            <a:chExt cx="678044" cy="678705"/>
          </a:xfrm>
        </p:grpSpPr>
        <p:sp>
          <p:nvSpPr>
            <p:cNvPr id="130" name="楕円 12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1" name="楕円 13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2" name="フリーフォーム 1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3" name="グループ化 132"/>
          <p:cNvGrpSpPr/>
          <p:nvPr/>
        </p:nvGrpSpPr>
        <p:grpSpPr>
          <a:xfrm>
            <a:off x="6223925" y="1997982"/>
            <a:ext cx="220013" cy="220228"/>
            <a:chOff x="3286729" y="2128421"/>
            <a:chExt cx="678044" cy="678705"/>
          </a:xfrm>
        </p:grpSpPr>
        <p:sp>
          <p:nvSpPr>
            <p:cNvPr id="134" name="楕円 1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5" name="楕円 13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6" name="フリーフォーム 1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7" name="グループ化 136"/>
          <p:cNvGrpSpPr/>
          <p:nvPr/>
        </p:nvGrpSpPr>
        <p:grpSpPr>
          <a:xfrm>
            <a:off x="6550412" y="1997623"/>
            <a:ext cx="220013" cy="220228"/>
            <a:chOff x="3286729" y="2128421"/>
            <a:chExt cx="678044" cy="678705"/>
          </a:xfrm>
        </p:grpSpPr>
        <p:sp>
          <p:nvSpPr>
            <p:cNvPr id="138" name="楕円 1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9" name="楕円 13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0" name="フリーフォーム 1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1" name="グループ化 140"/>
          <p:cNvGrpSpPr/>
          <p:nvPr/>
        </p:nvGrpSpPr>
        <p:grpSpPr>
          <a:xfrm>
            <a:off x="6969231" y="2368925"/>
            <a:ext cx="220013" cy="220228"/>
            <a:chOff x="3286729" y="2128421"/>
            <a:chExt cx="678044" cy="678705"/>
          </a:xfrm>
        </p:grpSpPr>
        <p:sp>
          <p:nvSpPr>
            <p:cNvPr id="142" name="楕円 1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6" name="楕円 1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7" name="フリーフォーム 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8" name="グループ化 157"/>
          <p:cNvGrpSpPr/>
          <p:nvPr/>
        </p:nvGrpSpPr>
        <p:grpSpPr>
          <a:xfrm>
            <a:off x="6967139" y="2002354"/>
            <a:ext cx="220013" cy="220228"/>
            <a:chOff x="3286729" y="2128421"/>
            <a:chExt cx="678044" cy="678705"/>
          </a:xfrm>
        </p:grpSpPr>
        <p:sp>
          <p:nvSpPr>
            <p:cNvPr id="159" name="楕円 1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5" name="楕円 1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6" name="フリーフォーム 1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7" name="グループ化 176"/>
          <p:cNvGrpSpPr/>
          <p:nvPr/>
        </p:nvGrpSpPr>
        <p:grpSpPr>
          <a:xfrm>
            <a:off x="7329281" y="2369284"/>
            <a:ext cx="220013" cy="220228"/>
            <a:chOff x="3286729" y="2128421"/>
            <a:chExt cx="678044" cy="678705"/>
          </a:xfrm>
        </p:grpSpPr>
        <p:sp>
          <p:nvSpPr>
            <p:cNvPr id="178" name="楕円 1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楕円 1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0" name="フリーフォーム 1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1" name="グループ化 180"/>
          <p:cNvGrpSpPr/>
          <p:nvPr/>
        </p:nvGrpSpPr>
        <p:grpSpPr>
          <a:xfrm>
            <a:off x="7327189" y="2002713"/>
            <a:ext cx="220013" cy="220228"/>
            <a:chOff x="3286729" y="2128421"/>
            <a:chExt cx="678044" cy="678705"/>
          </a:xfrm>
        </p:grpSpPr>
        <p:sp>
          <p:nvSpPr>
            <p:cNvPr id="182" name="楕円 1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楕円 1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4" name="フリーフォーム 1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5" name="グループ化 184"/>
          <p:cNvGrpSpPr/>
          <p:nvPr/>
        </p:nvGrpSpPr>
        <p:grpSpPr>
          <a:xfrm>
            <a:off x="7655768" y="2368925"/>
            <a:ext cx="220013" cy="220228"/>
            <a:chOff x="3286729" y="2128421"/>
            <a:chExt cx="678044" cy="678705"/>
          </a:xfrm>
        </p:grpSpPr>
        <p:sp>
          <p:nvSpPr>
            <p:cNvPr id="186" name="楕円 18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楕円 18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8" name="フリーフォーム 1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9" name="グループ化 188"/>
          <p:cNvGrpSpPr/>
          <p:nvPr/>
        </p:nvGrpSpPr>
        <p:grpSpPr>
          <a:xfrm>
            <a:off x="7653676" y="2002354"/>
            <a:ext cx="220013" cy="220228"/>
            <a:chOff x="3286729" y="2128421"/>
            <a:chExt cx="678044" cy="678705"/>
          </a:xfrm>
        </p:grpSpPr>
        <p:sp>
          <p:nvSpPr>
            <p:cNvPr id="190" name="楕円 1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楕円 1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2" name="フリーフォーム 1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3" name="グループ化 192"/>
          <p:cNvGrpSpPr/>
          <p:nvPr/>
        </p:nvGrpSpPr>
        <p:grpSpPr>
          <a:xfrm>
            <a:off x="8049389" y="2002354"/>
            <a:ext cx="220013" cy="220228"/>
            <a:chOff x="3286729" y="2128421"/>
            <a:chExt cx="678044" cy="678705"/>
          </a:xfrm>
        </p:grpSpPr>
        <p:sp>
          <p:nvSpPr>
            <p:cNvPr id="194" name="楕円 19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楕円 1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6" name="フリーフォーム 1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7" name="グループ化 196"/>
          <p:cNvGrpSpPr/>
          <p:nvPr/>
        </p:nvGrpSpPr>
        <p:grpSpPr>
          <a:xfrm>
            <a:off x="8394199" y="2002713"/>
            <a:ext cx="220013" cy="220228"/>
            <a:chOff x="3286729" y="2128421"/>
            <a:chExt cx="678044" cy="678705"/>
          </a:xfrm>
        </p:grpSpPr>
        <p:sp>
          <p:nvSpPr>
            <p:cNvPr id="198" name="楕円 1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楕円 1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1" name="フリーフォーム 2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2" name="グループ化 201"/>
          <p:cNvGrpSpPr/>
          <p:nvPr/>
        </p:nvGrpSpPr>
        <p:grpSpPr>
          <a:xfrm>
            <a:off x="8720686" y="2002354"/>
            <a:ext cx="220013" cy="220228"/>
            <a:chOff x="3286729" y="2128421"/>
            <a:chExt cx="678044" cy="678705"/>
          </a:xfrm>
        </p:grpSpPr>
        <p:sp>
          <p:nvSpPr>
            <p:cNvPr id="203" name="楕円 2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4" name="楕円 2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5" name="フリーフォーム 2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6" name="グループ化 205"/>
          <p:cNvGrpSpPr>
            <a:grpSpLocks/>
          </p:cNvGrpSpPr>
          <p:nvPr/>
        </p:nvGrpSpPr>
        <p:grpSpPr>
          <a:xfrm>
            <a:off x="5858565" y="2356479"/>
            <a:ext cx="229767" cy="229767"/>
            <a:chOff x="4234914" y="2134263"/>
            <a:chExt cx="665935" cy="668719"/>
          </a:xfrm>
        </p:grpSpPr>
        <p:sp>
          <p:nvSpPr>
            <p:cNvPr id="207" name="楕円 2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9" name="グループ化 208"/>
          <p:cNvGrpSpPr>
            <a:grpSpLocks/>
          </p:cNvGrpSpPr>
          <p:nvPr/>
        </p:nvGrpSpPr>
        <p:grpSpPr>
          <a:xfrm>
            <a:off x="6221704" y="2355273"/>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545271" y="2355526"/>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8030050" y="23562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393189" y="2355020"/>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716756" y="2355273"/>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3668816" y="2360802"/>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p:nvPr/>
        </p:nvGrpSpPr>
        <p:grpSpPr>
          <a:xfrm>
            <a:off x="1909423" y="2312487"/>
            <a:ext cx="279169" cy="275089"/>
            <a:chOff x="93443" y="1883892"/>
            <a:chExt cx="279169" cy="275089"/>
          </a:xfrm>
        </p:grpSpPr>
        <p:grpSp>
          <p:nvGrpSpPr>
            <p:cNvPr id="229" name="グループ化 228"/>
            <p:cNvGrpSpPr/>
            <p:nvPr/>
          </p:nvGrpSpPr>
          <p:grpSpPr>
            <a:xfrm>
              <a:off x="93443" y="1938753"/>
              <a:ext cx="220013" cy="220228"/>
              <a:chOff x="3286729" y="2128421"/>
              <a:chExt cx="678044" cy="678705"/>
            </a:xfrm>
          </p:grpSpPr>
          <p:sp>
            <p:nvSpPr>
              <p:cNvPr id="233" name="楕円 2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4" name="楕円 2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5" name="フリーフォーム 2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0" name="楕円 229"/>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1" name="直線コネクタ 23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2" name="フリーフォーム 23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6" name="グループ化 235"/>
          <p:cNvGrpSpPr/>
          <p:nvPr/>
        </p:nvGrpSpPr>
        <p:grpSpPr>
          <a:xfrm>
            <a:off x="2232005" y="2312886"/>
            <a:ext cx="279169" cy="275089"/>
            <a:chOff x="93443" y="1883892"/>
            <a:chExt cx="279169" cy="275089"/>
          </a:xfrm>
        </p:grpSpPr>
        <p:grpSp>
          <p:nvGrpSpPr>
            <p:cNvPr id="237" name="グループ化 236"/>
            <p:cNvGrpSpPr/>
            <p:nvPr/>
          </p:nvGrpSpPr>
          <p:grpSpPr>
            <a:xfrm>
              <a:off x="93443" y="1938753"/>
              <a:ext cx="220013" cy="220228"/>
              <a:chOff x="3286729" y="2128421"/>
              <a:chExt cx="678044" cy="678705"/>
            </a:xfrm>
          </p:grpSpPr>
          <p:sp>
            <p:nvSpPr>
              <p:cNvPr id="241" name="楕円 2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2" name="楕円 2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3" name="フリーフォーム 2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8" name="楕円 23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9" name="直線コネクタ 23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0" name="フリーフォーム 23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4" name="正方形/長方形 243"/>
          <p:cNvSpPr/>
          <p:nvPr/>
        </p:nvSpPr>
        <p:spPr bwMode="auto">
          <a:xfrm>
            <a:off x="4690123" y="1339992"/>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265" name="グループ化 264"/>
          <p:cNvGrpSpPr>
            <a:grpSpLocks/>
          </p:cNvGrpSpPr>
          <p:nvPr/>
        </p:nvGrpSpPr>
        <p:grpSpPr>
          <a:xfrm>
            <a:off x="4023017" y="2363912"/>
            <a:ext cx="229767" cy="229767"/>
            <a:chOff x="4234914" y="2134263"/>
            <a:chExt cx="665935" cy="668719"/>
          </a:xfrm>
        </p:grpSpPr>
        <p:sp>
          <p:nvSpPr>
            <p:cNvPr id="266" name="楕円 26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7" name="フリーフォーム 26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8" name="グループ化 267"/>
          <p:cNvGrpSpPr>
            <a:grpSpLocks/>
          </p:cNvGrpSpPr>
          <p:nvPr/>
        </p:nvGrpSpPr>
        <p:grpSpPr>
          <a:xfrm>
            <a:off x="4367760" y="2362706"/>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p:nvPr/>
        </p:nvGrpSpPr>
        <p:grpSpPr>
          <a:xfrm>
            <a:off x="4871830" y="913444"/>
            <a:ext cx="4207239" cy="336164"/>
            <a:chOff x="4871830" y="913444"/>
            <a:chExt cx="4207239" cy="336164"/>
          </a:xfrm>
        </p:grpSpPr>
        <p:sp>
          <p:nvSpPr>
            <p:cNvPr id="246" name="テキスト ボックス 245"/>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247" name="テキスト ボックス 246"/>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248" name="テキスト ボックス 247"/>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249" name="テキスト ボックス 248"/>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250" name="グループ化 249"/>
            <p:cNvGrpSpPr>
              <a:grpSpLocks/>
            </p:cNvGrpSpPr>
            <p:nvPr/>
          </p:nvGrpSpPr>
          <p:grpSpPr>
            <a:xfrm>
              <a:off x="6600070" y="942833"/>
              <a:ext cx="229767" cy="229767"/>
              <a:chOff x="3051411" y="2134263"/>
              <a:chExt cx="665935" cy="668719"/>
            </a:xfrm>
          </p:grpSpPr>
          <p:sp>
            <p:nvSpPr>
              <p:cNvPr id="263" name="楕円 262"/>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フリーフォーム 26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1" name="グループ化 250"/>
            <p:cNvGrpSpPr/>
            <p:nvPr/>
          </p:nvGrpSpPr>
          <p:grpSpPr>
            <a:xfrm>
              <a:off x="5587947" y="945895"/>
              <a:ext cx="220013" cy="220228"/>
              <a:chOff x="2028283" y="2128421"/>
              <a:chExt cx="678044" cy="678705"/>
            </a:xfrm>
          </p:grpSpPr>
          <p:sp>
            <p:nvSpPr>
              <p:cNvPr id="260" name="楕円 259"/>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1" name="楕円 260"/>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2" name="フリーフォーム 26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2" name="グループ化 251"/>
            <p:cNvGrpSpPr/>
            <p:nvPr/>
          </p:nvGrpSpPr>
          <p:grpSpPr>
            <a:xfrm>
              <a:off x="7401051" y="913444"/>
              <a:ext cx="279169" cy="275089"/>
              <a:chOff x="93443" y="1883892"/>
              <a:chExt cx="279169" cy="275089"/>
            </a:xfrm>
          </p:grpSpPr>
          <p:grpSp>
            <p:nvGrpSpPr>
              <p:cNvPr id="253" name="グループ化 252"/>
              <p:cNvGrpSpPr/>
              <p:nvPr/>
            </p:nvGrpSpPr>
            <p:grpSpPr>
              <a:xfrm>
                <a:off x="93443" y="1938753"/>
                <a:ext cx="220013" cy="220228"/>
                <a:chOff x="3286729" y="2128421"/>
                <a:chExt cx="678044" cy="678705"/>
              </a:xfrm>
            </p:grpSpPr>
            <p:sp>
              <p:nvSpPr>
                <p:cNvPr id="257" name="楕円 2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8" name="楕円 257"/>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9" name="フリーフォーム 2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54" name="楕円 25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55" name="直線コネクタ 25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6" name="フリーフォーム 25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2678156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製造</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ext uri="{D42A27DB-BD31-4B8C-83A1-F6EECF244321}">
                <p14:modId xmlns:p14="http://schemas.microsoft.com/office/powerpoint/2010/main" val="2267902450"/>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smtClean="0">
                <a:latin typeface="+mn-ea"/>
              </a:rPr>
              <a:t>詳細設計に基づき作成されるコンフィグファイルは、</a:t>
            </a:r>
            <a:r>
              <a:rPr lang="en-US" altLang="ja-JP" dirty="0" err="1" smtClean="0">
                <a:latin typeface="+mn-ea"/>
              </a:rPr>
              <a:t>IaC</a:t>
            </a:r>
            <a:r>
              <a:rPr lang="ja-JP" altLang="en-US" dirty="0" smtClean="0">
                <a:latin typeface="+mn-ea"/>
              </a:rPr>
              <a:t>と</a:t>
            </a:r>
            <a:r>
              <a:rPr lang="en-US" altLang="ja-JP" dirty="0" smtClean="0">
                <a:latin typeface="+mn-ea"/>
              </a:rPr>
              <a:t>CMDB</a:t>
            </a:r>
            <a:r>
              <a:rPr lang="ja-JP" altLang="en-US" dirty="0" smtClean="0">
                <a:latin typeface="+mn-ea"/>
              </a:rPr>
              <a:t>により自動生成されるため、コンフィグ作成のタスクは消滅する。</a:t>
            </a:r>
            <a:endParaRPr lang="en-US" altLang="ja-JP" dirty="0" smtClean="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23607" cy="962781"/>
                <a:chOff x="3859824" y="3656220"/>
                <a:chExt cx="1723607"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コンフィグ作成</a:t>
                  </a:r>
                  <a:endParaRPr lang="ja-JP" altLang="en-US" sz="1200" b="1" dirty="0"/>
                </a:p>
              </p:txBody>
            </p:sp>
            <p:sp>
              <p:nvSpPr>
                <p:cNvPr id="294" name="テキスト ボックス 293"/>
                <p:cNvSpPr txBox="1"/>
                <p:nvPr/>
              </p:nvSpPr>
              <p:spPr>
                <a:xfrm>
                  <a:off x="3859882" y="4342002"/>
                  <a:ext cx="1723549" cy="276999"/>
                </a:xfrm>
                <a:prstGeom prst="rect">
                  <a:avLst/>
                </a:prstGeom>
                <a:noFill/>
              </p:spPr>
              <p:txBody>
                <a:bodyPr wrap="none" rtlCol="0">
                  <a:spAutoFit/>
                </a:bodyPr>
                <a:lstStyle/>
                <a:p>
                  <a:r>
                    <a:rPr kumimoji="1" lang="ja-JP" altLang="en-US" sz="1200" b="1" dirty="0" smtClean="0"/>
                    <a:t>・</a:t>
                  </a:r>
                  <a:r>
                    <a:rPr lang="ja-JP" altLang="en-US" sz="1200" b="1" dirty="0" smtClean="0"/>
                    <a:t>コンフィグファイル</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smtClean="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smtClean="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pSp>
        <p:nvGrpSpPr>
          <p:cNvPr id="160" name="グループ化 159"/>
          <p:cNvGrpSpPr/>
          <p:nvPr/>
        </p:nvGrpSpPr>
        <p:grpSpPr>
          <a:xfrm>
            <a:off x="3798185" y="4878223"/>
            <a:ext cx="2153795" cy="1194124"/>
            <a:chOff x="5539634" y="4971256"/>
            <a:chExt cx="2153795" cy="1194124"/>
          </a:xfrm>
        </p:grpSpPr>
        <p:grpSp>
          <p:nvGrpSpPr>
            <p:cNvPr id="161" name="グループ化 160"/>
            <p:cNvGrpSpPr/>
            <p:nvPr/>
          </p:nvGrpSpPr>
          <p:grpSpPr>
            <a:xfrm>
              <a:off x="5539634" y="5202599"/>
              <a:ext cx="2153795" cy="962781"/>
              <a:chOff x="3183516" y="3645030"/>
              <a:chExt cx="2153795" cy="962781"/>
            </a:xfrm>
          </p:grpSpPr>
          <p:grpSp>
            <p:nvGrpSpPr>
              <p:cNvPr id="164" name="グループ化 163"/>
              <p:cNvGrpSpPr/>
              <p:nvPr/>
            </p:nvGrpSpPr>
            <p:grpSpPr>
              <a:xfrm>
                <a:off x="3575650" y="3645030"/>
                <a:ext cx="1723607" cy="962781"/>
                <a:chOff x="3859824" y="3656220"/>
                <a:chExt cx="1723607"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bg1">
                          <a:lumMod val="85000"/>
                        </a:schemeClr>
                      </a:solidFill>
                    </a:rPr>
                    <a:t>コンフィグの作成</a:t>
                  </a:r>
                  <a:endParaRPr lang="ja-JP" altLang="en-US" sz="1200" b="1" dirty="0">
                    <a:solidFill>
                      <a:schemeClr val="bg1">
                        <a:lumMod val="85000"/>
                      </a:schemeClr>
                    </a:solidFill>
                  </a:endParaRPr>
                </a:p>
              </p:txBody>
            </p:sp>
            <p:sp>
              <p:nvSpPr>
                <p:cNvPr id="166" name="テキスト ボックス 165"/>
                <p:cNvSpPr txBox="1"/>
                <p:nvPr/>
              </p:nvSpPr>
              <p:spPr>
                <a:xfrm>
                  <a:off x="3859882" y="4342002"/>
                  <a:ext cx="1723549" cy="276999"/>
                </a:xfrm>
                <a:prstGeom prst="rect">
                  <a:avLst/>
                </a:prstGeom>
                <a:noFill/>
              </p:spPr>
              <p:txBody>
                <a:bodyPr wrap="none" rtlCol="0">
                  <a:spAutoFit/>
                </a:bodyPr>
                <a:lstStyle/>
                <a:p>
                  <a:r>
                    <a:rPr kumimoji="1" lang="ja-JP" altLang="en-US" sz="1200" b="1" dirty="0" smtClean="0">
                      <a:solidFill>
                        <a:schemeClr val="bg1">
                          <a:lumMod val="85000"/>
                        </a:schemeClr>
                      </a:solidFill>
                    </a:rPr>
                    <a:t>・</a:t>
                  </a:r>
                  <a:r>
                    <a:rPr lang="ja-JP" altLang="en-US" sz="1200" b="1" dirty="0" smtClean="0">
                      <a:solidFill>
                        <a:schemeClr val="bg1">
                          <a:lumMod val="85000"/>
                        </a:schemeClr>
                      </a:solidFill>
                    </a:rPr>
                    <a:t>コンフィグファイル</a:t>
                  </a:r>
                  <a:endParaRPr kumimoji="1" lang="ja-JP" altLang="en-US" sz="1200" b="1" dirty="0">
                    <a:solidFill>
                      <a:schemeClr val="bg1">
                        <a:lumMod val="85000"/>
                      </a:schemeClr>
                    </a:solidFill>
                  </a:endParaRPr>
                </a:p>
              </p:txBody>
            </p:sp>
          </p:grpSp>
          <p:cxnSp>
            <p:nvCxnSpPr>
              <p:cNvPr id="163" name="直線矢印コネクタ 162"/>
              <p:cNvCxnSpPr/>
              <p:nvPr/>
            </p:nvCxnSpPr>
            <p:spPr bwMode="auto">
              <a:xfrm>
                <a:off x="3183516" y="3897872"/>
                <a:ext cx="2153795"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62" name="テキスト ボックス 161"/>
            <p:cNvSpPr txBox="1"/>
            <p:nvPr/>
          </p:nvSpPr>
          <p:spPr>
            <a:xfrm>
              <a:off x="5884207" y="4971256"/>
              <a:ext cx="832279" cy="307777"/>
            </a:xfrm>
            <a:prstGeom prst="rect">
              <a:avLst/>
            </a:prstGeom>
            <a:noFill/>
          </p:spPr>
          <p:txBody>
            <a:bodyPr wrap="none" rtlCol="0">
              <a:spAutoFit/>
            </a:bodyPr>
            <a:lstStyle/>
            <a:p>
              <a:r>
                <a:rPr kumimoji="1" lang="en-US" altLang="ja-JP" sz="1400" dirty="0" smtClean="0"/>
                <a:t>&lt;</a:t>
              </a:r>
              <a:r>
                <a:rPr kumimoji="1" lang="ja-JP" altLang="en-US" sz="1400" dirty="0" smtClean="0"/>
                <a:t>消滅</a:t>
              </a:r>
              <a:r>
                <a:rPr kumimoji="1" lang="en-US" altLang="ja-JP" sz="1400" dirty="0" smtClean="0"/>
                <a:t>&gt;</a:t>
              </a:r>
              <a:endParaRPr kumimoji="1" lang="ja-JP" altLang="en-US" sz="1400" dirty="0"/>
            </a:p>
          </p:txBody>
        </p:sp>
      </p:grpSp>
      <p:graphicFrame>
        <p:nvGraphicFramePr>
          <p:cNvPr id="37" name="表 36"/>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38" name="グループ化 37"/>
          <p:cNvGrpSpPr/>
          <p:nvPr/>
        </p:nvGrpSpPr>
        <p:grpSpPr>
          <a:xfrm>
            <a:off x="1550412" y="2368925"/>
            <a:ext cx="220013" cy="220228"/>
            <a:chOff x="3286729" y="2128421"/>
            <a:chExt cx="678044" cy="678705"/>
          </a:xfrm>
        </p:grpSpPr>
        <p:sp>
          <p:nvSpPr>
            <p:cNvPr id="39" name="楕円 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楕円 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フリーフォーム 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2" name="グループ化 41"/>
          <p:cNvGrpSpPr/>
          <p:nvPr/>
        </p:nvGrpSpPr>
        <p:grpSpPr>
          <a:xfrm>
            <a:off x="1548320" y="2002354"/>
            <a:ext cx="220013" cy="220228"/>
            <a:chOff x="3286729" y="2128421"/>
            <a:chExt cx="678044" cy="678705"/>
          </a:xfrm>
        </p:grpSpPr>
        <p:sp>
          <p:nvSpPr>
            <p:cNvPr id="43" name="楕円 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楕円 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フリーフォーム 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6" name="グループ化 45"/>
          <p:cNvGrpSpPr/>
          <p:nvPr/>
        </p:nvGrpSpPr>
        <p:grpSpPr>
          <a:xfrm>
            <a:off x="1903185" y="2002713"/>
            <a:ext cx="220013" cy="220228"/>
            <a:chOff x="3286729" y="2128421"/>
            <a:chExt cx="678044" cy="678705"/>
          </a:xfrm>
        </p:grpSpPr>
        <p:sp>
          <p:nvSpPr>
            <p:cNvPr id="47" name="楕円 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楕円 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フリーフォーム 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0" name="グループ化 49"/>
          <p:cNvGrpSpPr/>
          <p:nvPr/>
        </p:nvGrpSpPr>
        <p:grpSpPr>
          <a:xfrm>
            <a:off x="2229672" y="2002354"/>
            <a:ext cx="220013" cy="220228"/>
            <a:chOff x="3286729" y="2128421"/>
            <a:chExt cx="678044" cy="678705"/>
          </a:xfrm>
        </p:grpSpPr>
        <p:sp>
          <p:nvSpPr>
            <p:cNvPr id="51" name="楕円 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楕円 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フリーフォーム 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4" name="グループ化 53"/>
          <p:cNvGrpSpPr/>
          <p:nvPr/>
        </p:nvGrpSpPr>
        <p:grpSpPr>
          <a:xfrm>
            <a:off x="2604974" y="2368925"/>
            <a:ext cx="220013" cy="220228"/>
            <a:chOff x="3286729" y="2128421"/>
            <a:chExt cx="678044" cy="678705"/>
          </a:xfrm>
        </p:grpSpPr>
        <p:sp>
          <p:nvSpPr>
            <p:cNvPr id="55" name="楕円 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楕円 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フリーフォーム 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8" name="グループ化 57"/>
          <p:cNvGrpSpPr/>
          <p:nvPr/>
        </p:nvGrpSpPr>
        <p:grpSpPr>
          <a:xfrm>
            <a:off x="2602882" y="2002354"/>
            <a:ext cx="220013" cy="220228"/>
            <a:chOff x="3286729" y="2128421"/>
            <a:chExt cx="678044" cy="678705"/>
          </a:xfrm>
        </p:grpSpPr>
        <p:sp>
          <p:nvSpPr>
            <p:cNvPr id="59" name="楕円 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楕円 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フリーフォーム 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2" name="グループ化 61"/>
          <p:cNvGrpSpPr/>
          <p:nvPr/>
        </p:nvGrpSpPr>
        <p:grpSpPr>
          <a:xfrm>
            <a:off x="2949784" y="2369284"/>
            <a:ext cx="220013" cy="220228"/>
            <a:chOff x="3286729" y="2128421"/>
            <a:chExt cx="678044" cy="678705"/>
          </a:xfrm>
        </p:grpSpPr>
        <p:sp>
          <p:nvSpPr>
            <p:cNvPr id="63" name="楕円 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楕円 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フリーフォーム 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6" name="グループ化 65"/>
          <p:cNvGrpSpPr/>
          <p:nvPr/>
        </p:nvGrpSpPr>
        <p:grpSpPr>
          <a:xfrm>
            <a:off x="2947692" y="2002713"/>
            <a:ext cx="220013" cy="220228"/>
            <a:chOff x="3286729" y="2128421"/>
            <a:chExt cx="678044" cy="678705"/>
          </a:xfrm>
        </p:grpSpPr>
        <p:sp>
          <p:nvSpPr>
            <p:cNvPr id="67" name="楕円 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楕円 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フリーフォーム 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0" name="グループ化 69"/>
          <p:cNvGrpSpPr/>
          <p:nvPr/>
        </p:nvGrpSpPr>
        <p:grpSpPr>
          <a:xfrm>
            <a:off x="3276271" y="2368925"/>
            <a:ext cx="220013" cy="220228"/>
            <a:chOff x="3286729" y="2128421"/>
            <a:chExt cx="678044" cy="678705"/>
          </a:xfrm>
        </p:grpSpPr>
        <p:sp>
          <p:nvSpPr>
            <p:cNvPr id="71" name="楕円 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楕円 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3" name="フリーフォーム 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4" name="グループ化 73"/>
          <p:cNvGrpSpPr/>
          <p:nvPr/>
        </p:nvGrpSpPr>
        <p:grpSpPr>
          <a:xfrm>
            <a:off x="3274179" y="2002354"/>
            <a:ext cx="220013" cy="220228"/>
            <a:chOff x="3286729" y="2128421"/>
            <a:chExt cx="678044" cy="678705"/>
          </a:xfrm>
        </p:grpSpPr>
        <p:sp>
          <p:nvSpPr>
            <p:cNvPr id="75" name="楕円 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6" name="楕円 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フリーフォーム 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8" name="グループ化 77"/>
          <p:cNvGrpSpPr/>
          <p:nvPr/>
        </p:nvGrpSpPr>
        <p:grpSpPr>
          <a:xfrm>
            <a:off x="3674505" y="2003826"/>
            <a:ext cx="220013" cy="220228"/>
            <a:chOff x="3286729" y="2128421"/>
            <a:chExt cx="678044" cy="678705"/>
          </a:xfrm>
        </p:grpSpPr>
        <p:sp>
          <p:nvSpPr>
            <p:cNvPr id="79" name="楕円 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0" name="楕円 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1" name="フリーフォーム 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2" name="グループ化 81"/>
          <p:cNvGrpSpPr/>
          <p:nvPr/>
        </p:nvGrpSpPr>
        <p:grpSpPr>
          <a:xfrm>
            <a:off x="4024648" y="2004255"/>
            <a:ext cx="220013" cy="220228"/>
            <a:chOff x="3286729" y="2128421"/>
            <a:chExt cx="678044" cy="678705"/>
          </a:xfrm>
        </p:grpSpPr>
        <p:sp>
          <p:nvSpPr>
            <p:cNvPr id="83" name="楕円 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楕円 8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フリーフォーム 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6" name="グループ化 85"/>
          <p:cNvGrpSpPr/>
          <p:nvPr/>
        </p:nvGrpSpPr>
        <p:grpSpPr>
          <a:xfrm>
            <a:off x="4375176" y="2004254"/>
            <a:ext cx="220013" cy="220228"/>
            <a:chOff x="3286729" y="2128421"/>
            <a:chExt cx="678044" cy="678705"/>
          </a:xfrm>
        </p:grpSpPr>
        <p:sp>
          <p:nvSpPr>
            <p:cNvPr id="87" name="楕円 8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8" name="楕円 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9" name="フリーフォーム 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0" name="グループ化 89"/>
          <p:cNvGrpSpPr/>
          <p:nvPr/>
        </p:nvGrpSpPr>
        <p:grpSpPr>
          <a:xfrm>
            <a:off x="4779561" y="2375068"/>
            <a:ext cx="220013" cy="220228"/>
            <a:chOff x="3286729" y="2128421"/>
            <a:chExt cx="678044" cy="678705"/>
          </a:xfrm>
        </p:grpSpPr>
        <p:sp>
          <p:nvSpPr>
            <p:cNvPr id="91" name="楕円 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2" name="楕円 9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3" name="フリーフォーム 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4" name="グループ化 93"/>
          <p:cNvGrpSpPr/>
          <p:nvPr/>
        </p:nvGrpSpPr>
        <p:grpSpPr>
          <a:xfrm>
            <a:off x="4777469" y="2008497"/>
            <a:ext cx="220013" cy="220228"/>
            <a:chOff x="3286729" y="2128421"/>
            <a:chExt cx="678044" cy="678705"/>
          </a:xfrm>
        </p:grpSpPr>
        <p:sp>
          <p:nvSpPr>
            <p:cNvPr id="95" name="楕円 9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楕円 9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7" name="フリーフォーム 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8" name="グループ化 97"/>
          <p:cNvGrpSpPr/>
          <p:nvPr/>
        </p:nvGrpSpPr>
        <p:grpSpPr>
          <a:xfrm>
            <a:off x="5124371" y="2375427"/>
            <a:ext cx="220013" cy="220228"/>
            <a:chOff x="3286729" y="2128421"/>
            <a:chExt cx="678044" cy="678705"/>
          </a:xfrm>
        </p:grpSpPr>
        <p:sp>
          <p:nvSpPr>
            <p:cNvPr id="99" name="楕円 9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0" name="楕円 9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1" name="フリーフォーム 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2" name="グループ化 101"/>
          <p:cNvGrpSpPr/>
          <p:nvPr/>
        </p:nvGrpSpPr>
        <p:grpSpPr>
          <a:xfrm>
            <a:off x="5122279" y="2008856"/>
            <a:ext cx="220013" cy="220228"/>
            <a:chOff x="3286729" y="2128421"/>
            <a:chExt cx="678044" cy="678705"/>
          </a:xfrm>
        </p:grpSpPr>
        <p:sp>
          <p:nvSpPr>
            <p:cNvPr id="103" name="楕円 1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楕円 1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 name="フリーフォーム 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 name="グループ化 105"/>
          <p:cNvGrpSpPr/>
          <p:nvPr/>
        </p:nvGrpSpPr>
        <p:grpSpPr>
          <a:xfrm>
            <a:off x="5450858" y="2375068"/>
            <a:ext cx="220013" cy="220228"/>
            <a:chOff x="3286729" y="2128421"/>
            <a:chExt cx="678044" cy="678705"/>
          </a:xfrm>
        </p:grpSpPr>
        <p:sp>
          <p:nvSpPr>
            <p:cNvPr id="107" name="楕円 1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楕円 10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フリーフォーム 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 name="グループ化 109"/>
          <p:cNvGrpSpPr/>
          <p:nvPr/>
        </p:nvGrpSpPr>
        <p:grpSpPr>
          <a:xfrm>
            <a:off x="5448766" y="2008497"/>
            <a:ext cx="220013" cy="220228"/>
            <a:chOff x="3286729" y="2128421"/>
            <a:chExt cx="678044" cy="678705"/>
          </a:xfrm>
        </p:grpSpPr>
        <p:sp>
          <p:nvSpPr>
            <p:cNvPr id="111" name="楕円 1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 name="楕円 1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 name="フリーフォーム 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 name="グループ化 113"/>
          <p:cNvGrpSpPr/>
          <p:nvPr/>
        </p:nvGrpSpPr>
        <p:grpSpPr>
          <a:xfrm>
            <a:off x="5863875" y="1997623"/>
            <a:ext cx="220013" cy="220228"/>
            <a:chOff x="3286729" y="2128421"/>
            <a:chExt cx="678044" cy="678705"/>
          </a:xfrm>
        </p:grpSpPr>
        <p:sp>
          <p:nvSpPr>
            <p:cNvPr id="115" name="楕円 11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 name="楕円 11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 name="フリーフォーム 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8" name="グループ化 117"/>
          <p:cNvGrpSpPr/>
          <p:nvPr/>
        </p:nvGrpSpPr>
        <p:grpSpPr>
          <a:xfrm>
            <a:off x="6223925" y="1997982"/>
            <a:ext cx="220013" cy="220228"/>
            <a:chOff x="3286729" y="2128421"/>
            <a:chExt cx="678044" cy="678705"/>
          </a:xfrm>
        </p:grpSpPr>
        <p:sp>
          <p:nvSpPr>
            <p:cNvPr id="119" name="楕円 1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 name="楕円 1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1" name="フリーフォーム 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2" name="グループ化 121"/>
          <p:cNvGrpSpPr/>
          <p:nvPr/>
        </p:nvGrpSpPr>
        <p:grpSpPr>
          <a:xfrm>
            <a:off x="6550412" y="1997623"/>
            <a:ext cx="220013" cy="220228"/>
            <a:chOff x="3286729" y="2128421"/>
            <a:chExt cx="678044" cy="678705"/>
          </a:xfrm>
        </p:grpSpPr>
        <p:sp>
          <p:nvSpPr>
            <p:cNvPr id="123" name="楕円 12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4" name="楕円 12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フリーフォーム 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6" name="グループ化 125"/>
          <p:cNvGrpSpPr/>
          <p:nvPr/>
        </p:nvGrpSpPr>
        <p:grpSpPr>
          <a:xfrm>
            <a:off x="6969231" y="2368925"/>
            <a:ext cx="220013" cy="220228"/>
            <a:chOff x="3286729" y="2128421"/>
            <a:chExt cx="678044" cy="678705"/>
          </a:xfrm>
        </p:grpSpPr>
        <p:sp>
          <p:nvSpPr>
            <p:cNvPr id="127" name="楕円 1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8" name="楕円 1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9" name="フリーフォーム 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0" name="グループ化 129"/>
          <p:cNvGrpSpPr/>
          <p:nvPr/>
        </p:nvGrpSpPr>
        <p:grpSpPr>
          <a:xfrm>
            <a:off x="6967139" y="2002354"/>
            <a:ext cx="220013" cy="220228"/>
            <a:chOff x="3286729" y="2128421"/>
            <a:chExt cx="678044" cy="678705"/>
          </a:xfrm>
        </p:grpSpPr>
        <p:sp>
          <p:nvSpPr>
            <p:cNvPr id="131" name="楕円 1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2" name="楕円 1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3" name="フリーフォーム 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4" name="グループ化 133"/>
          <p:cNvGrpSpPr/>
          <p:nvPr/>
        </p:nvGrpSpPr>
        <p:grpSpPr>
          <a:xfrm>
            <a:off x="7329281" y="2369284"/>
            <a:ext cx="220013" cy="220228"/>
            <a:chOff x="3286729" y="2128421"/>
            <a:chExt cx="678044" cy="678705"/>
          </a:xfrm>
        </p:grpSpPr>
        <p:sp>
          <p:nvSpPr>
            <p:cNvPr id="135" name="楕円 1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6" name="楕円 1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7" name="フリーフォーム 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8" name="グループ化 137"/>
          <p:cNvGrpSpPr/>
          <p:nvPr/>
        </p:nvGrpSpPr>
        <p:grpSpPr>
          <a:xfrm>
            <a:off x="7327189" y="2002713"/>
            <a:ext cx="220013" cy="220228"/>
            <a:chOff x="3286729" y="2128421"/>
            <a:chExt cx="678044" cy="678705"/>
          </a:xfrm>
        </p:grpSpPr>
        <p:sp>
          <p:nvSpPr>
            <p:cNvPr id="139" name="楕円 1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0" name="楕円 1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1" name="フリーフォーム 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2" name="グループ化 141"/>
          <p:cNvGrpSpPr/>
          <p:nvPr/>
        </p:nvGrpSpPr>
        <p:grpSpPr>
          <a:xfrm>
            <a:off x="7655768" y="2368925"/>
            <a:ext cx="220013" cy="220228"/>
            <a:chOff x="3286729" y="2128421"/>
            <a:chExt cx="678044" cy="678705"/>
          </a:xfrm>
        </p:grpSpPr>
        <p:sp>
          <p:nvSpPr>
            <p:cNvPr id="156" name="楕円 1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7" name="楕円 1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8" name="フリーフォーム 1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9" name="グループ化 158"/>
          <p:cNvGrpSpPr/>
          <p:nvPr/>
        </p:nvGrpSpPr>
        <p:grpSpPr>
          <a:xfrm>
            <a:off x="7653676" y="2002354"/>
            <a:ext cx="220013" cy="220228"/>
            <a:chOff x="3286729" y="2128421"/>
            <a:chExt cx="678044" cy="678705"/>
          </a:xfrm>
        </p:grpSpPr>
        <p:sp>
          <p:nvSpPr>
            <p:cNvPr id="167" name="楕円 1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8" name="楕円 1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9" name="フリーフォーム 1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0" name="グループ化 169"/>
          <p:cNvGrpSpPr/>
          <p:nvPr/>
        </p:nvGrpSpPr>
        <p:grpSpPr>
          <a:xfrm>
            <a:off x="8049389" y="2002354"/>
            <a:ext cx="220013" cy="220228"/>
            <a:chOff x="3286729" y="2128421"/>
            <a:chExt cx="678044" cy="678705"/>
          </a:xfrm>
        </p:grpSpPr>
        <p:sp>
          <p:nvSpPr>
            <p:cNvPr id="171" name="楕円 1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2" name="楕円 1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3" name="フリーフォーム 1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4" name="グループ化 173"/>
          <p:cNvGrpSpPr/>
          <p:nvPr/>
        </p:nvGrpSpPr>
        <p:grpSpPr>
          <a:xfrm>
            <a:off x="8394199" y="2002713"/>
            <a:ext cx="220013" cy="220228"/>
            <a:chOff x="3286729" y="2128421"/>
            <a:chExt cx="678044" cy="678705"/>
          </a:xfrm>
        </p:grpSpPr>
        <p:sp>
          <p:nvSpPr>
            <p:cNvPr id="175" name="楕円 1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6" name="楕円 1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7" name="フリーフォーム 1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8" name="グループ化 177"/>
          <p:cNvGrpSpPr/>
          <p:nvPr/>
        </p:nvGrpSpPr>
        <p:grpSpPr>
          <a:xfrm>
            <a:off x="8720686" y="2002354"/>
            <a:ext cx="220013" cy="220228"/>
            <a:chOff x="3286729" y="2128421"/>
            <a:chExt cx="678044" cy="678705"/>
          </a:xfrm>
        </p:grpSpPr>
        <p:sp>
          <p:nvSpPr>
            <p:cNvPr id="179" name="楕円 1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0" name="楕円 1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1" name="フリーフォーム 1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2" name="グループ化 181"/>
          <p:cNvGrpSpPr>
            <a:grpSpLocks/>
          </p:cNvGrpSpPr>
          <p:nvPr/>
        </p:nvGrpSpPr>
        <p:grpSpPr>
          <a:xfrm>
            <a:off x="5858565" y="2356479"/>
            <a:ext cx="229767" cy="229767"/>
            <a:chOff x="4234914" y="2134263"/>
            <a:chExt cx="665935" cy="668719"/>
          </a:xfrm>
        </p:grpSpPr>
        <p:sp>
          <p:nvSpPr>
            <p:cNvPr id="183" name="楕円 1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4" name="フリーフォーム 18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5" name="グループ化 184"/>
          <p:cNvGrpSpPr>
            <a:grpSpLocks/>
          </p:cNvGrpSpPr>
          <p:nvPr/>
        </p:nvGrpSpPr>
        <p:grpSpPr>
          <a:xfrm>
            <a:off x="6221704" y="2355273"/>
            <a:ext cx="229767" cy="229767"/>
            <a:chOff x="4234914" y="2134263"/>
            <a:chExt cx="665935" cy="668719"/>
          </a:xfrm>
        </p:grpSpPr>
        <p:sp>
          <p:nvSpPr>
            <p:cNvPr id="186" name="楕円 1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フリーフォーム 1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8" name="グループ化 187"/>
          <p:cNvGrpSpPr>
            <a:grpSpLocks/>
          </p:cNvGrpSpPr>
          <p:nvPr/>
        </p:nvGrpSpPr>
        <p:grpSpPr>
          <a:xfrm>
            <a:off x="6545271" y="2355526"/>
            <a:ext cx="229767" cy="229767"/>
            <a:chOff x="4234914" y="2134263"/>
            <a:chExt cx="665935" cy="668719"/>
          </a:xfrm>
        </p:grpSpPr>
        <p:sp>
          <p:nvSpPr>
            <p:cNvPr id="189" name="楕円 1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0" name="フリーフォーム 1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1" name="グループ化 190"/>
          <p:cNvGrpSpPr>
            <a:grpSpLocks/>
          </p:cNvGrpSpPr>
          <p:nvPr/>
        </p:nvGrpSpPr>
        <p:grpSpPr>
          <a:xfrm>
            <a:off x="8030050" y="2356226"/>
            <a:ext cx="229767" cy="229767"/>
            <a:chOff x="4234914" y="2134263"/>
            <a:chExt cx="665935" cy="668719"/>
          </a:xfrm>
        </p:grpSpPr>
        <p:sp>
          <p:nvSpPr>
            <p:cNvPr id="192" name="楕円 19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3" name="フリーフォーム 19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4" name="グループ化 193"/>
          <p:cNvGrpSpPr>
            <a:grpSpLocks/>
          </p:cNvGrpSpPr>
          <p:nvPr/>
        </p:nvGrpSpPr>
        <p:grpSpPr>
          <a:xfrm>
            <a:off x="8393189" y="2355020"/>
            <a:ext cx="229767" cy="229767"/>
            <a:chOff x="4234914" y="2134263"/>
            <a:chExt cx="665935" cy="668719"/>
          </a:xfrm>
        </p:grpSpPr>
        <p:sp>
          <p:nvSpPr>
            <p:cNvPr id="195" name="楕円 19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6" name="フリーフォーム 1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7" name="グループ化 196"/>
          <p:cNvGrpSpPr>
            <a:grpSpLocks/>
          </p:cNvGrpSpPr>
          <p:nvPr/>
        </p:nvGrpSpPr>
        <p:grpSpPr>
          <a:xfrm>
            <a:off x="8716756" y="2355273"/>
            <a:ext cx="229767" cy="229767"/>
            <a:chOff x="4234914" y="2134263"/>
            <a:chExt cx="665935" cy="668719"/>
          </a:xfrm>
        </p:grpSpPr>
        <p:sp>
          <p:nvSpPr>
            <p:cNvPr id="198" name="楕円 19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フリーフォーム 1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1" name="グループ化 200"/>
          <p:cNvGrpSpPr>
            <a:grpSpLocks/>
          </p:cNvGrpSpPr>
          <p:nvPr/>
        </p:nvGrpSpPr>
        <p:grpSpPr>
          <a:xfrm>
            <a:off x="3668816" y="2360802"/>
            <a:ext cx="229767" cy="229767"/>
            <a:chOff x="4234914" y="2134263"/>
            <a:chExt cx="665935" cy="668719"/>
          </a:xfrm>
        </p:grpSpPr>
        <p:sp>
          <p:nvSpPr>
            <p:cNvPr id="202" name="楕円 20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3" name="フリーフォーム 2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4" name="グループ化 203"/>
          <p:cNvGrpSpPr/>
          <p:nvPr/>
        </p:nvGrpSpPr>
        <p:grpSpPr>
          <a:xfrm>
            <a:off x="1909423" y="2312487"/>
            <a:ext cx="279169" cy="275089"/>
            <a:chOff x="93443" y="1883892"/>
            <a:chExt cx="279169" cy="275089"/>
          </a:xfrm>
        </p:grpSpPr>
        <p:grpSp>
          <p:nvGrpSpPr>
            <p:cNvPr id="205" name="グループ化 204"/>
            <p:cNvGrpSpPr/>
            <p:nvPr/>
          </p:nvGrpSpPr>
          <p:grpSpPr>
            <a:xfrm>
              <a:off x="93443" y="1938753"/>
              <a:ext cx="220013" cy="220228"/>
              <a:chOff x="3286729" y="2128421"/>
              <a:chExt cx="678044" cy="678705"/>
            </a:xfrm>
          </p:grpSpPr>
          <p:sp>
            <p:nvSpPr>
              <p:cNvPr id="209" name="楕円 2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0" name="楕円 2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1" name="フリーフォーム 2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06" name="楕円 20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07" name="直線コネクタ 20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8" name="フリーフォーム 20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2" name="グループ化 211"/>
          <p:cNvGrpSpPr/>
          <p:nvPr/>
        </p:nvGrpSpPr>
        <p:grpSpPr>
          <a:xfrm>
            <a:off x="2232005" y="2312886"/>
            <a:ext cx="279169" cy="275089"/>
            <a:chOff x="93443" y="1883892"/>
            <a:chExt cx="279169" cy="275089"/>
          </a:xfrm>
        </p:grpSpPr>
        <p:grpSp>
          <p:nvGrpSpPr>
            <p:cNvPr id="213" name="グループ化 212"/>
            <p:cNvGrpSpPr/>
            <p:nvPr/>
          </p:nvGrpSpPr>
          <p:grpSpPr>
            <a:xfrm>
              <a:off x="93443" y="1938753"/>
              <a:ext cx="220013" cy="220228"/>
              <a:chOff x="3286729" y="2128421"/>
              <a:chExt cx="678044" cy="678705"/>
            </a:xfrm>
          </p:grpSpPr>
          <p:sp>
            <p:nvSpPr>
              <p:cNvPr id="217" name="楕円 2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8" name="楕円 2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9" name="フリーフォーム 2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14" name="楕円 21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15" name="直線コネクタ 21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6" name="フリーフォーム 21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20" name="正方形/長方形 219"/>
          <p:cNvSpPr/>
          <p:nvPr/>
        </p:nvSpPr>
        <p:spPr bwMode="auto">
          <a:xfrm>
            <a:off x="5791228" y="1331931"/>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242" name="グループ化 241"/>
          <p:cNvGrpSpPr>
            <a:grpSpLocks/>
          </p:cNvGrpSpPr>
          <p:nvPr/>
        </p:nvGrpSpPr>
        <p:grpSpPr>
          <a:xfrm>
            <a:off x="4023017" y="2363912"/>
            <a:ext cx="229767" cy="229767"/>
            <a:chOff x="4234914" y="2134263"/>
            <a:chExt cx="665935" cy="668719"/>
          </a:xfrm>
        </p:grpSpPr>
        <p:sp>
          <p:nvSpPr>
            <p:cNvPr id="243" name="楕円 24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4" name="フリーフォーム 24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a:grpSpLocks/>
          </p:cNvGrpSpPr>
          <p:nvPr/>
        </p:nvGrpSpPr>
        <p:grpSpPr>
          <a:xfrm>
            <a:off x="4367760" y="2362706"/>
            <a:ext cx="229767" cy="229767"/>
            <a:chOff x="4234914" y="2134263"/>
            <a:chExt cx="665935" cy="668719"/>
          </a:xfrm>
        </p:grpSpPr>
        <p:sp>
          <p:nvSpPr>
            <p:cNvPr id="246" name="楕円 24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7" name="フリーフォーム 24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5" name="グループ化 224"/>
          <p:cNvGrpSpPr/>
          <p:nvPr/>
        </p:nvGrpSpPr>
        <p:grpSpPr>
          <a:xfrm>
            <a:off x="4871830" y="913444"/>
            <a:ext cx="4207239" cy="336164"/>
            <a:chOff x="4871830" y="913444"/>
            <a:chExt cx="4207239" cy="336164"/>
          </a:xfrm>
        </p:grpSpPr>
        <p:sp>
          <p:nvSpPr>
            <p:cNvPr id="227" name="テキスト ボックス 226"/>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228" name="テキスト ボックス 227"/>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229" name="テキスト ボックス 228"/>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230" name="テキスト ボックス 229"/>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231" name="グループ化 230"/>
            <p:cNvGrpSpPr>
              <a:grpSpLocks/>
            </p:cNvGrpSpPr>
            <p:nvPr/>
          </p:nvGrpSpPr>
          <p:grpSpPr>
            <a:xfrm>
              <a:off x="6600070" y="942833"/>
              <a:ext cx="229767" cy="229767"/>
              <a:chOff x="3051411" y="2134263"/>
              <a:chExt cx="665935" cy="668719"/>
            </a:xfrm>
          </p:grpSpPr>
          <p:sp>
            <p:nvSpPr>
              <p:cNvPr id="250" name="楕円 249"/>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1" name="フリーフォーム 25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2" name="グループ化 231"/>
            <p:cNvGrpSpPr/>
            <p:nvPr/>
          </p:nvGrpSpPr>
          <p:grpSpPr>
            <a:xfrm>
              <a:off x="5587947" y="945895"/>
              <a:ext cx="220013" cy="220228"/>
              <a:chOff x="2028283" y="2128421"/>
              <a:chExt cx="678044" cy="678705"/>
            </a:xfrm>
          </p:grpSpPr>
          <p:sp>
            <p:nvSpPr>
              <p:cNvPr id="241" name="楕円 240"/>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8" name="楕円 24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9" name="フリーフォーム 24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3" name="グループ化 232"/>
            <p:cNvGrpSpPr/>
            <p:nvPr/>
          </p:nvGrpSpPr>
          <p:grpSpPr>
            <a:xfrm>
              <a:off x="7401051" y="913444"/>
              <a:ext cx="279169" cy="275089"/>
              <a:chOff x="93443" y="1883892"/>
              <a:chExt cx="279169" cy="275089"/>
            </a:xfrm>
          </p:grpSpPr>
          <p:grpSp>
            <p:nvGrpSpPr>
              <p:cNvPr id="234" name="グループ化 233"/>
              <p:cNvGrpSpPr/>
              <p:nvPr/>
            </p:nvGrpSpPr>
            <p:grpSpPr>
              <a:xfrm>
                <a:off x="93443" y="1938753"/>
                <a:ext cx="220013" cy="220228"/>
                <a:chOff x="3286729" y="2128421"/>
                <a:chExt cx="678044" cy="678705"/>
              </a:xfrm>
            </p:grpSpPr>
            <p:sp>
              <p:nvSpPr>
                <p:cNvPr id="238" name="楕円 2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9" name="楕円 238"/>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0" name="フリーフォーム 2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5" name="楕円 234"/>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6" name="直線コネクタ 23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7" name="フリーフォーム 23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1269976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smtClean="0">
                <a:latin typeface="+mn-ea"/>
              </a:rPr>
              <a:t>本書は構築の自動化に焦点を当てているため、テスト自動化は範囲外とする。</a:t>
            </a:r>
            <a:endParaRPr lang="en-US" altLang="ja-JP" dirty="0" smtClean="0">
              <a:latin typeface="+mn-ea"/>
            </a:endParaRPr>
          </a:p>
          <a:p>
            <a:endParaRPr kumimoji="1" lang="en-US" altLang="ja-JP" dirty="0">
              <a:latin typeface="+mn-ea"/>
            </a:endParaRPr>
          </a:p>
          <a:p>
            <a:r>
              <a:rPr lang="ja-JP" altLang="en-US" dirty="0" smtClean="0">
                <a:latin typeface="+mn-ea"/>
              </a:rPr>
              <a:t>テストの自動化を実施する場合は、</a:t>
            </a:r>
            <a:r>
              <a:rPr lang="en-US" altLang="ja-JP" dirty="0" smtClean="0">
                <a:latin typeface="+mn-ea"/>
              </a:rPr>
              <a:t>QCD</a:t>
            </a:r>
            <a:r>
              <a:rPr lang="ja-JP" altLang="en-US" dirty="0" smtClean="0">
                <a:latin typeface="+mn-ea"/>
              </a:rPr>
              <a:t>およびプロセスの変化が発生する。</a:t>
            </a:r>
            <a:endParaRPr kumimoji="1" lang="en-US" altLang="ja-JP" dirty="0" smtClean="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テスト設計書の作成</a:t>
                  </a:r>
                  <a:endParaRPr lang="ja-JP" altLang="en-US" sz="1200" b="1" dirty="0"/>
                </a:p>
              </p:txBody>
            </p:sp>
            <p:sp>
              <p:nvSpPr>
                <p:cNvPr id="294" name="テキスト ボックス 293"/>
                <p:cNvSpPr txBox="1"/>
                <p:nvPr/>
              </p:nvSpPr>
              <p:spPr>
                <a:xfrm>
                  <a:off x="3859882" y="4342002"/>
                  <a:ext cx="1261884" cy="276999"/>
                </a:xfrm>
                <a:prstGeom prst="rect">
                  <a:avLst/>
                </a:prstGeom>
                <a:noFill/>
              </p:spPr>
              <p:txBody>
                <a:bodyPr wrap="none" rtlCol="0">
                  <a:spAutoFit/>
                </a:bodyPr>
                <a:lstStyle/>
                <a:p>
                  <a:r>
                    <a:rPr kumimoji="1" lang="ja-JP" altLang="en-US" sz="1200" b="1" dirty="0" smtClean="0"/>
                    <a:t>・</a:t>
                  </a:r>
                  <a:r>
                    <a:rPr lang="ja-JP" altLang="en-US" sz="1200" b="1" dirty="0" smtClean="0"/>
                    <a:t>テスト設計書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テストの実施</a:t>
                  </a:r>
                  <a:endParaRPr lang="ja-JP" altLang="en-US" sz="1200" b="1" dirty="0"/>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smtClean="0"/>
                    <a:t>・テスト結果</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smtClean="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smtClean="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pSp>
        <p:nvGrpSpPr>
          <p:cNvPr id="160" name="グループ化 159"/>
          <p:cNvGrpSpPr/>
          <p:nvPr/>
        </p:nvGrpSpPr>
        <p:grpSpPr>
          <a:xfrm>
            <a:off x="3344143" y="4878223"/>
            <a:ext cx="1809222" cy="1194124"/>
            <a:chOff x="5884207" y="4971256"/>
            <a:chExt cx="1809222" cy="1194124"/>
          </a:xfrm>
        </p:grpSpPr>
        <p:grpSp>
          <p:nvGrpSpPr>
            <p:cNvPr id="161" name="グループ化 160"/>
            <p:cNvGrpSpPr/>
            <p:nvPr/>
          </p:nvGrpSpPr>
          <p:grpSpPr>
            <a:xfrm>
              <a:off x="5931768" y="5202599"/>
              <a:ext cx="1761661" cy="962781"/>
              <a:chOff x="3575650" y="3645030"/>
              <a:chExt cx="1761661" cy="962781"/>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テスト設計書の作成</a:t>
                  </a:r>
                  <a:endParaRPr lang="ja-JP" altLang="en-US" sz="1200" b="1" dirty="0"/>
                </a:p>
              </p:txBody>
            </p:sp>
            <p:sp>
              <p:nvSpPr>
                <p:cNvPr id="166" name="テキスト ボックス 165"/>
                <p:cNvSpPr txBox="1"/>
                <p:nvPr/>
              </p:nvSpPr>
              <p:spPr>
                <a:xfrm>
                  <a:off x="3859882" y="4342002"/>
                  <a:ext cx="1261884" cy="276999"/>
                </a:xfrm>
                <a:prstGeom prst="rect">
                  <a:avLst/>
                </a:prstGeom>
                <a:noFill/>
              </p:spPr>
              <p:txBody>
                <a:bodyPr wrap="none" rtlCol="0">
                  <a:spAutoFit/>
                </a:bodyPr>
                <a:lstStyle/>
                <a:p>
                  <a:r>
                    <a:rPr kumimoji="1" lang="ja-JP" altLang="en-US" sz="1200" b="1" dirty="0" smtClean="0"/>
                    <a:t>・</a:t>
                  </a:r>
                  <a:r>
                    <a:rPr lang="ja-JP" altLang="en-US" sz="1200" b="1" dirty="0" smtClean="0"/>
                    <a:t>テスト設計書</a:t>
                  </a:r>
                  <a:endParaRPr kumimoji="1" lang="ja-JP" altLang="en-US" sz="1200" b="1" dirty="0"/>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テストの実施</a:t>
                  </a:r>
                  <a:endParaRPr lang="ja-JP" altLang="en-US" sz="1200" b="1" dirty="0"/>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smtClean="0"/>
                    <a:t>・テスト結果</a:t>
                  </a:r>
                  <a:endParaRPr kumimoji="1" lang="ja-JP" altLang="en-US" sz="1200" b="1" dirty="0"/>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変更なし</a:t>
              </a:r>
              <a:r>
                <a:rPr kumimoji="1" lang="en-US" altLang="ja-JP" sz="1400" dirty="0" smtClean="0"/>
                <a:t>&gt;</a:t>
              </a:r>
              <a:endParaRPr kumimoji="1" lang="ja-JP" altLang="en-US" sz="1400" dirty="0"/>
            </a:p>
          </p:txBody>
        </p:sp>
      </p:grpSp>
      <p:graphicFrame>
        <p:nvGraphicFramePr>
          <p:cNvPr id="52" name="表 51"/>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53" name="グループ化 52"/>
          <p:cNvGrpSpPr/>
          <p:nvPr/>
        </p:nvGrpSpPr>
        <p:grpSpPr>
          <a:xfrm>
            <a:off x="1550412" y="2368925"/>
            <a:ext cx="220013" cy="220228"/>
            <a:chOff x="3286729" y="2128421"/>
            <a:chExt cx="678044" cy="678705"/>
          </a:xfrm>
        </p:grpSpPr>
        <p:sp>
          <p:nvSpPr>
            <p:cNvPr id="54" name="楕円 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楕円 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フリーフォーム 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7" name="グループ化 56"/>
          <p:cNvGrpSpPr/>
          <p:nvPr/>
        </p:nvGrpSpPr>
        <p:grpSpPr>
          <a:xfrm>
            <a:off x="1548320" y="2002354"/>
            <a:ext cx="220013" cy="220228"/>
            <a:chOff x="3286729" y="2128421"/>
            <a:chExt cx="678044" cy="678705"/>
          </a:xfrm>
        </p:grpSpPr>
        <p:sp>
          <p:nvSpPr>
            <p:cNvPr id="58" name="楕円 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楕円 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フリーフォーム 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1" name="グループ化 60"/>
          <p:cNvGrpSpPr/>
          <p:nvPr/>
        </p:nvGrpSpPr>
        <p:grpSpPr>
          <a:xfrm>
            <a:off x="1903185" y="2002713"/>
            <a:ext cx="220013" cy="220228"/>
            <a:chOff x="3286729" y="2128421"/>
            <a:chExt cx="678044" cy="678705"/>
          </a:xfrm>
        </p:grpSpPr>
        <p:sp>
          <p:nvSpPr>
            <p:cNvPr id="62" name="楕円 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楕円 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フリーフォーム 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5" name="グループ化 64"/>
          <p:cNvGrpSpPr/>
          <p:nvPr/>
        </p:nvGrpSpPr>
        <p:grpSpPr>
          <a:xfrm>
            <a:off x="2229672" y="2002354"/>
            <a:ext cx="220013" cy="220228"/>
            <a:chOff x="3286729" y="2128421"/>
            <a:chExt cx="678044" cy="678705"/>
          </a:xfrm>
        </p:grpSpPr>
        <p:sp>
          <p:nvSpPr>
            <p:cNvPr id="66" name="楕円 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楕円 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フリーフォーム 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9" name="グループ化 68"/>
          <p:cNvGrpSpPr/>
          <p:nvPr/>
        </p:nvGrpSpPr>
        <p:grpSpPr>
          <a:xfrm>
            <a:off x="2604974" y="2368925"/>
            <a:ext cx="220013" cy="220228"/>
            <a:chOff x="3286729" y="2128421"/>
            <a:chExt cx="678044" cy="678705"/>
          </a:xfrm>
        </p:grpSpPr>
        <p:sp>
          <p:nvSpPr>
            <p:cNvPr id="70" name="楕円 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1" name="楕円 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フリーフォーム 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3" name="グループ化 72"/>
          <p:cNvGrpSpPr/>
          <p:nvPr/>
        </p:nvGrpSpPr>
        <p:grpSpPr>
          <a:xfrm>
            <a:off x="2602882" y="2002354"/>
            <a:ext cx="220013" cy="220228"/>
            <a:chOff x="3286729" y="2128421"/>
            <a:chExt cx="678044" cy="678705"/>
          </a:xfrm>
        </p:grpSpPr>
        <p:sp>
          <p:nvSpPr>
            <p:cNvPr id="74" name="楕円 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楕円 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6" name="フリーフォーム 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7" name="グループ化 76"/>
          <p:cNvGrpSpPr/>
          <p:nvPr/>
        </p:nvGrpSpPr>
        <p:grpSpPr>
          <a:xfrm>
            <a:off x="2949784" y="2369284"/>
            <a:ext cx="220013" cy="220228"/>
            <a:chOff x="3286729" y="2128421"/>
            <a:chExt cx="678044" cy="678705"/>
          </a:xfrm>
        </p:grpSpPr>
        <p:sp>
          <p:nvSpPr>
            <p:cNvPr id="78" name="楕円 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9" name="楕円 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0" name="フリーフォーム 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1" name="グループ化 80"/>
          <p:cNvGrpSpPr/>
          <p:nvPr/>
        </p:nvGrpSpPr>
        <p:grpSpPr>
          <a:xfrm>
            <a:off x="2947692" y="2002713"/>
            <a:ext cx="220013" cy="220228"/>
            <a:chOff x="3286729" y="2128421"/>
            <a:chExt cx="678044" cy="678705"/>
          </a:xfrm>
        </p:grpSpPr>
        <p:sp>
          <p:nvSpPr>
            <p:cNvPr id="82" name="楕円 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楕円 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フリーフォーム 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5" name="グループ化 84"/>
          <p:cNvGrpSpPr/>
          <p:nvPr/>
        </p:nvGrpSpPr>
        <p:grpSpPr>
          <a:xfrm>
            <a:off x="3276271" y="2368925"/>
            <a:ext cx="220013" cy="220228"/>
            <a:chOff x="3286729" y="2128421"/>
            <a:chExt cx="678044" cy="678705"/>
          </a:xfrm>
        </p:grpSpPr>
        <p:sp>
          <p:nvSpPr>
            <p:cNvPr id="86" name="楕円 8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楕円 8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8" name="フリーフォーム 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9" name="グループ化 88"/>
          <p:cNvGrpSpPr/>
          <p:nvPr/>
        </p:nvGrpSpPr>
        <p:grpSpPr>
          <a:xfrm>
            <a:off x="3274179" y="2002354"/>
            <a:ext cx="220013" cy="220228"/>
            <a:chOff x="3286729" y="2128421"/>
            <a:chExt cx="678044" cy="678705"/>
          </a:xfrm>
        </p:grpSpPr>
        <p:sp>
          <p:nvSpPr>
            <p:cNvPr id="90" name="楕円 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1" name="楕円 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2" name="フリーフォーム 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3" name="グループ化 92"/>
          <p:cNvGrpSpPr/>
          <p:nvPr/>
        </p:nvGrpSpPr>
        <p:grpSpPr>
          <a:xfrm>
            <a:off x="3674505" y="2003826"/>
            <a:ext cx="220013" cy="220228"/>
            <a:chOff x="3286729" y="2128421"/>
            <a:chExt cx="678044" cy="678705"/>
          </a:xfrm>
        </p:grpSpPr>
        <p:sp>
          <p:nvSpPr>
            <p:cNvPr id="94" name="楕円 9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5" name="楕円 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フリーフォーム 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7" name="グループ化 96"/>
          <p:cNvGrpSpPr/>
          <p:nvPr/>
        </p:nvGrpSpPr>
        <p:grpSpPr>
          <a:xfrm>
            <a:off x="4024648" y="2004255"/>
            <a:ext cx="220013" cy="220228"/>
            <a:chOff x="3286729" y="2128421"/>
            <a:chExt cx="678044" cy="678705"/>
          </a:xfrm>
        </p:grpSpPr>
        <p:sp>
          <p:nvSpPr>
            <p:cNvPr id="98" name="楕円 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9" name="楕円 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0" name="フリーフォーム 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1" name="グループ化 100"/>
          <p:cNvGrpSpPr/>
          <p:nvPr/>
        </p:nvGrpSpPr>
        <p:grpSpPr>
          <a:xfrm>
            <a:off x="4375176" y="2004254"/>
            <a:ext cx="220013" cy="220228"/>
            <a:chOff x="3286729" y="2128421"/>
            <a:chExt cx="678044" cy="678705"/>
          </a:xfrm>
        </p:grpSpPr>
        <p:sp>
          <p:nvSpPr>
            <p:cNvPr id="102" name="楕円 1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3" name="楕円 1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フリーフォーム 1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 name="グループ化 104"/>
          <p:cNvGrpSpPr/>
          <p:nvPr/>
        </p:nvGrpSpPr>
        <p:grpSpPr>
          <a:xfrm>
            <a:off x="4779561" y="2375068"/>
            <a:ext cx="220013" cy="220228"/>
            <a:chOff x="3286729" y="2128421"/>
            <a:chExt cx="678044" cy="678705"/>
          </a:xfrm>
        </p:grpSpPr>
        <p:sp>
          <p:nvSpPr>
            <p:cNvPr id="106" name="楕円 1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楕円 1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フリーフォーム 1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 name="グループ化 108"/>
          <p:cNvGrpSpPr/>
          <p:nvPr/>
        </p:nvGrpSpPr>
        <p:grpSpPr>
          <a:xfrm>
            <a:off x="4777469" y="2008497"/>
            <a:ext cx="220013" cy="220228"/>
            <a:chOff x="3286729" y="2128421"/>
            <a:chExt cx="678044" cy="678705"/>
          </a:xfrm>
        </p:grpSpPr>
        <p:sp>
          <p:nvSpPr>
            <p:cNvPr id="110" name="楕円 1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 name="楕円 1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 name="フリーフォーム 1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 name="グループ化 112"/>
          <p:cNvGrpSpPr/>
          <p:nvPr/>
        </p:nvGrpSpPr>
        <p:grpSpPr>
          <a:xfrm>
            <a:off x="5124371" y="2375427"/>
            <a:ext cx="220013" cy="220228"/>
            <a:chOff x="3286729" y="2128421"/>
            <a:chExt cx="678044" cy="678705"/>
          </a:xfrm>
        </p:grpSpPr>
        <p:sp>
          <p:nvSpPr>
            <p:cNvPr id="114" name="楕円 1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 name="楕円 1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 name="フリーフォーム 1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 name="グループ化 116"/>
          <p:cNvGrpSpPr/>
          <p:nvPr/>
        </p:nvGrpSpPr>
        <p:grpSpPr>
          <a:xfrm>
            <a:off x="5122279" y="2008856"/>
            <a:ext cx="220013" cy="220228"/>
            <a:chOff x="3286729" y="2128421"/>
            <a:chExt cx="678044" cy="678705"/>
          </a:xfrm>
        </p:grpSpPr>
        <p:sp>
          <p:nvSpPr>
            <p:cNvPr id="118" name="楕円 1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 name="楕円 1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 name="フリーフォーム 1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 name="グループ化 120"/>
          <p:cNvGrpSpPr/>
          <p:nvPr/>
        </p:nvGrpSpPr>
        <p:grpSpPr>
          <a:xfrm>
            <a:off x="5450858" y="2375068"/>
            <a:ext cx="220013" cy="220228"/>
            <a:chOff x="3286729" y="2128421"/>
            <a:chExt cx="678044" cy="678705"/>
          </a:xfrm>
        </p:grpSpPr>
        <p:sp>
          <p:nvSpPr>
            <p:cNvPr id="122" name="楕円 1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 name="楕円 1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4" name="フリーフォーム 1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5" name="グループ化 124"/>
          <p:cNvGrpSpPr/>
          <p:nvPr/>
        </p:nvGrpSpPr>
        <p:grpSpPr>
          <a:xfrm>
            <a:off x="5448766" y="2008497"/>
            <a:ext cx="220013" cy="220228"/>
            <a:chOff x="3286729" y="2128421"/>
            <a:chExt cx="678044" cy="678705"/>
          </a:xfrm>
        </p:grpSpPr>
        <p:sp>
          <p:nvSpPr>
            <p:cNvPr id="126" name="楕円 12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7" name="楕円 12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8" name="フリーフォーム 1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9" name="グループ化 128"/>
          <p:cNvGrpSpPr/>
          <p:nvPr/>
        </p:nvGrpSpPr>
        <p:grpSpPr>
          <a:xfrm>
            <a:off x="5863875" y="1997623"/>
            <a:ext cx="220013" cy="220228"/>
            <a:chOff x="3286729" y="2128421"/>
            <a:chExt cx="678044" cy="678705"/>
          </a:xfrm>
        </p:grpSpPr>
        <p:sp>
          <p:nvSpPr>
            <p:cNvPr id="130" name="楕円 12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1" name="楕円 13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2" name="フリーフォーム 1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3" name="グループ化 132"/>
          <p:cNvGrpSpPr/>
          <p:nvPr/>
        </p:nvGrpSpPr>
        <p:grpSpPr>
          <a:xfrm>
            <a:off x="6223925" y="1997982"/>
            <a:ext cx="220013" cy="220228"/>
            <a:chOff x="3286729" y="2128421"/>
            <a:chExt cx="678044" cy="678705"/>
          </a:xfrm>
        </p:grpSpPr>
        <p:sp>
          <p:nvSpPr>
            <p:cNvPr id="134" name="楕円 1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5" name="楕円 13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6" name="フリーフォーム 1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7" name="グループ化 136"/>
          <p:cNvGrpSpPr/>
          <p:nvPr/>
        </p:nvGrpSpPr>
        <p:grpSpPr>
          <a:xfrm>
            <a:off x="6550412" y="1997623"/>
            <a:ext cx="220013" cy="220228"/>
            <a:chOff x="3286729" y="2128421"/>
            <a:chExt cx="678044" cy="678705"/>
          </a:xfrm>
        </p:grpSpPr>
        <p:sp>
          <p:nvSpPr>
            <p:cNvPr id="138" name="楕円 1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9" name="楕円 13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0" name="フリーフォーム 1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1" name="グループ化 140"/>
          <p:cNvGrpSpPr/>
          <p:nvPr/>
        </p:nvGrpSpPr>
        <p:grpSpPr>
          <a:xfrm>
            <a:off x="6969231" y="2368925"/>
            <a:ext cx="220013" cy="220228"/>
            <a:chOff x="3286729" y="2128421"/>
            <a:chExt cx="678044" cy="678705"/>
          </a:xfrm>
        </p:grpSpPr>
        <p:sp>
          <p:nvSpPr>
            <p:cNvPr id="142" name="楕円 1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6" name="楕円 1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7" name="フリーフォーム 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8" name="グループ化 157"/>
          <p:cNvGrpSpPr/>
          <p:nvPr/>
        </p:nvGrpSpPr>
        <p:grpSpPr>
          <a:xfrm>
            <a:off x="6967139" y="2002354"/>
            <a:ext cx="220013" cy="220228"/>
            <a:chOff x="3286729" y="2128421"/>
            <a:chExt cx="678044" cy="678705"/>
          </a:xfrm>
        </p:grpSpPr>
        <p:sp>
          <p:nvSpPr>
            <p:cNvPr id="159" name="楕円 1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5" name="楕円 1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6" name="フリーフォーム 1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7" name="グループ化 176"/>
          <p:cNvGrpSpPr/>
          <p:nvPr/>
        </p:nvGrpSpPr>
        <p:grpSpPr>
          <a:xfrm>
            <a:off x="7329281" y="2369284"/>
            <a:ext cx="220013" cy="220228"/>
            <a:chOff x="3286729" y="2128421"/>
            <a:chExt cx="678044" cy="678705"/>
          </a:xfrm>
        </p:grpSpPr>
        <p:sp>
          <p:nvSpPr>
            <p:cNvPr id="178" name="楕円 1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楕円 1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0" name="フリーフォーム 1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1" name="グループ化 180"/>
          <p:cNvGrpSpPr/>
          <p:nvPr/>
        </p:nvGrpSpPr>
        <p:grpSpPr>
          <a:xfrm>
            <a:off x="7327189" y="2002713"/>
            <a:ext cx="220013" cy="220228"/>
            <a:chOff x="3286729" y="2128421"/>
            <a:chExt cx="678044" cy="678705"/>
          </a:xfrm>
        </p:grpSpPr>
        <p:sp>
          <p:nvSpPr>
            <p:cNvPr id="182" name="楕円 1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楕円 1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4" name="フリーフォーム 1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5" name="グループ化 184"/>
          <p:cNvGrpSpPr/>
          <p:nvPr/>
        </p:nvGrpSpPr>
        <p:grpSpPr>
          <a:xfrm>
            <a:off x="7655768" y="2368925"/>
            <a:ext cx="220013" cy="220228"/>
            <a:chOff x="3286729" y="2128421"/>
            <a:chExt cx="678044" cy="678705"/>
          </a:xfrm>
        </p:grpSpPr>
        <p:sp>
          <p:nvSpPr>
            <p:cNvPr id="186" name="楕円 18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楕円 18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8" name="フリーフォーム 1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9" name="グループ化 188"/>
          <p:cNvGrpSpPr/>
          <p:nvPr/>
        </p:nvGrpSpPr>
        <p:grpSpPr>
          <a:xfrm>
            <a:off x="7653676" y="2002354"/>
            <a:ext cx="220013" cy="220228"/>
            <a:chOff x="3286729" y="2128421"/>
            <a:chExt cx="678044" cy="678705"/>
          </a:xfrm>
        </p:grpSpPr>
        <p:sp>
          <p:nvSpPr>
            <p:cNvPr id="190" name="楕円 1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楕円 1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2" name="フリーフォーム 1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3" name="グループ化 192"/>
          <p:cNvGrpSpPr/>
          <p:nvPr/>
        </p:nvGrpSpPr>
        <p:grpSpPr>
          <a:xfrm>
            <a:off x="8049389" y="2002354"/>
            <a:ext cx="220013" cy="220228"/>
            <a:chOff x="3286729" y="2128421"/>
            <a:chExt cx="678044" cy="678705"/>
          </a:xfrm>
        </p:grpSpPr>
        <p:sp>
          <p:nvSpPr>
            <p:cNvPr id="194" name="楕円 19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楕円 1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6" name="フリーフォーム 1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7" name="グループ化 196"/>
          <p:cNvGrpSpPr/>
          <p:nvPr/>
        </p:nvGrpSpPr>
        <p:grpSpPr>
          <a:xfrm>
            <a:off x="8394199" y="2002713"/>
            <a:ext cx="220013" cy="220228"/>
            <a:chOff x="3286729" y="2128421"/>
            <a:chExt cx="678044" cy="678705"/>
          </a:xfrm>
        </p:grpSpPr>
        <p:sp>
          <p:nvSpPr>
            <p:cNvPr id="198" name="楕円 1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楕円 1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1" name="フリーフォーム 2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2" name="グループ化 201"/>
          <p:cNvGrpSpPr/>
          <p:nvPr/>
        </p:nvGrpSpPr>
        <p:grpSpPr>
          <a:xfrm>
            <a:off x="8720686" y="2002354"/>
            <a:ext cx="220013" cy="220228"/>
            <a:chOff x="3286729" y="2128421"/>
            <a:chExt cx="678044" cy="678705"/>
          </a:xfrm>
        </p:grpSpPr>
        <p:sp>
          <p:nvSpPr>
            <p:cNvPr id="203" name="楕円 2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4" name="楕円 2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5" name="フリーフォーム 2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6" name="グループ化 205"/>
          <p:cNvGrpSpPr>
            <a:grpSpLocks/>
          </p:cNvGrpSpPr>
          <p:nvPr/>
        </p:nvGrpSpPr>
        <p:grpSpPr>
          <a:xfrm>
            <a:off x="5858565" y="2356479"/>
            <a:ext cx="229767" cy="229767"/>
            <a:chOff x="4234914" y="2134263"/>
            <a:chExt cx="665935" cy="668719"/>
          </a:xfrm>
        </p:grpSpPr>
        <p:sp>
          <p:nvSpPr>
            <p:cNvPr id="207" name="楕円 2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9" name="グループ化 208"/>
          <p:cNvGrpSpPr>
            <a:grpSpLocks/>
          </p:cNvGrpSpPr>
          <p:nvPr/>
        </p:nvGrpSpPr>
        <p:grpSpPr>
          <a:xfrm>
            <a:off x="6221704" y="2355273"/>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545271" y="2355526"/>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8030050" y="23562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393189" y="2355020"/>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716756" y="2355273"/>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3668816" y="2360802"/>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p:nvPr/>
        </p:nvGrpSpPr>
        <p:grpSpPr>
          <a:xfrm>
            <a:off x="1909423" y="2312487"/>
            <a:ext cx="279169" cy="275089"/>
            <a:chOff x="93443" y="1883892"/>
            <a:chExt cx="279169" cy="275089"/>
          </a:xfrm>
        </p:grpSpPr>
        <p:grpSp>
          <p:nvGrpSpPr>
            <p:cNvPr id="229" name="グループ化 228"/>
            <p:cNvGrpSpPr/>
            <p:nvPr/>
          </p:nvGrpSpPr>
          <p:grpSpPr>
            <a:xfrm>
              <a:off x="93443" y="1938753"/>
              <a:ext cx="220013" cy="220228"/>
              <a:chOff x="3286729" y="2128421"/>
              <a:chExt cx="678044" cy="678705"/>
            </a:xfrm>
          </p:grpSpPr>
          <p:sp>
            <p:nvSpPr>
              <p:cNvPr id="233" name="楕円 2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4" name="楕円 2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5" name="フリーフォーム 2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0" name="楕円 229"/>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1" name="直線コネクタ 23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2" name="フリーフォーム 23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6" name="グループ化 235"/>
          <p:cNvGrpSpPr/>
          <p:nvPr/>
        </p:nvGrpSpPr>
        <p:grpSpPr>
          <a:xfrm>
            <a:off x="2232005" y="2312886"/>
            <a:ext cx="279169" cy="275089"/>
            <a:chOff x="93443" y="1883892"/>
            <a:chExt cx="279169" cy="275089"/>
          </a:xfrm>
        </p:grpSpPr>
        <p:grpSp>
          <p:nvGrpSpPr>
            <p:cNvPr id="237" name="グループ化 236"/>
            <p:cNvGrpSpPr/>
            <p:nvPr/>
          </p:nvGrpSpPr>
          <p:grpSpPr>
            <a:xfrm>
              <a:off x="93443" y="1938753"/>
              <a:ext cx="220013" cy="220228"/>
              <a:chOff x="3286729" y="2128421"/>
              <a:chExt cx="678044" cy="678705"/>
            </a:xfrm>
          </p:grpSpPr>
          <p:sp>
            <p:nvSpPr>
              <p:cNvPr id="241" name="楕円 2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2" name="楕円 2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3" name="フリーフォーム 2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8" name="楕円 23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9" name="直線コネクタ 23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0" name="フリーフォーム 23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4" name="正方形/長方形 243"/>
          <p:cNvSpPr/>
          <p:nvPr/>
        </p:nvSpPr>
        <p:spPr bwMode="auto">
          <a:xfrm>
            <a:off x="6884681" y="13218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265" name="グループ化 264"/>
          <p:cNvGrpSpPr>
            <a:grpSpLocks/>
          </p:cNvGrpSpPr>
          <p:nvPr/>
        </p:nvGrpSpPr>
        <p:grpSpPr>
          <a:xfrm>
            <a:off x="4023017" y="2363912"/>
            <a:ext cx="229767" cy="229767"/>
            <a:chOff x="4234914" y="2134263"/>
            <a:chExt cx="665935" cy="668719"/>
          </a:xfrm>
        </p:grpSpPr>
        <p:sp>
          <p:nvSpPr>
            <p:cNvPr id="266" name="楕円 26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7" name="フリーフォーム 26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8" name="グループ化 267"/>
          <p:cNvGrpSpPr>
            <a:grpSpLocks/>
          </p:cNvGrpSpPr>
          <p:nvPr/>
        </p:nvGrpSpPr>
        <p:grpSpPr>
          <a:xfrm>
            <a:off x="4367760" y="2362706"/>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p:nvPr/>
        </p:nvGrpSpPr>
        <p:grpSpPr>
          <a:xfrm>
            <a:off x="4871830" y="913444"/>
            <a:ext cx="4207239" cy="336164"/>
            <a:chOff x="4871830" y="913444"/>
            <a:chExt cx="4207239" cy="336164"/>
          </a:xfrm>
        </p:grpSpPr>
        <p:sp>
          <p:nvSpPr>
            <p:cNvPr id="246" name="テキスト ボックス 245"/>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247" name="テキスト ボックス 246"/>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248" name="テキスト ボックス 247"/>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249" name="テキスト ボックス 248"/>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250" name="グループ化 249"/>
            <p:cNvGrpSpPr>
              <a:grpSpLocks/>
            </p:cNvGrpSpPr>
            <p:nvPr/>
          </p:nvGrpSpPr>
          <p:grpSpPr>
            <a:xfrm>
              <a:off x="6600070" y="942833"/>
              <a:ext cx="229767" cy="229767"/>
              <a:chOff x="3051411" y="2134263"/>
              <a:chExt cx="665935" cy="668719"/>
            </a:xfrm>
          </p:grpSpPr>
          <p:sp>
            <p:nvSpPr>
              <p:cNvPr id="263" name="楕円 262"/>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フリーフォーム 26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1" name="グループ化 250"/>
            <p:cNvGrpSpPr/>
            <p:nvPr/>
          </p:nvGrpSpPr>
          <p:grpSpPr>
            <a:xfrm>
              <a:off x="5587947" y="945895"/>
              <a:ext cx="220013" cy="220228"/>
              <a:chOff x="2028283" y="2128421"/>
              <a:chExt cx="678044" cy="678705"/>
            </a:xfrm>
          </p:grpSpPr>
          <p:sp>
            <p:nvSpPr>
              <p:cNvPr id="260" name="楕円 259"/>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1" name="楕円 260"/>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2" name="フリーフォーム 26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2" name="グループ化 251"/>
            <p:cNvGrpSpPr/>
            <p:nvPr/>
          </p:nvGrpSpPr>
          <p:grpSpPr>
            <a:xfrm>
              <a:off x="7401051" y="913444"/>
              <a:ext cx="279169" cy="275089"/>
              <a:chOff x="93443" y="1883892"/>
              <a:chExt cx="279169" cy="275089"/>
            </a:xfrm>
          </p:grpSpPr>
          <p:grpSp>
            <p:nvGrpSpPr>
              <p:cNvPr id="253" name="グループ化 252"/>
              <p:cNvGrpSpPr/>
              <p:nvPr/>
            </p:nvGrpSpPr>
            <p:grpSpPr>
              <a:xfrm>
                <a:off x="93443" y="1938753"/>
                <a:ext cx="220013" cy="220228"/>
                <a:chOff x="3286729" y="2128421"/>
                <a:chExt cx="678044" cy="678705"/>
              </a:xfrm>
            </p:grpSpPr>
            <p:sp>
              <p:nvSpPr>
                <p:cNvPr id="257" name="楕円 2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8" name="楕円 257"/>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9" name="フリーフォーム 2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54" name="楕円 25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55" name="直線コネクタ 25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6" name="フリーフォーム 25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1289490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リリース</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a:t>
            </a:r>
            <a:r>
              <a:rPr lang="ja-JP" altLang="en-US" sz="2400" b="1" dirty="0" smtClean="0"/>
              <a:t>変化</a:t>
            </a:r>
            <a:endParaRPr lang="en-US" altLang="ja-JP"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ja-JP" altLang="en-US" sz="2400" b="1" dirty="0"/>
              <a:t>プロセスと成果物の</a:t>
            </a:r>
            <a:r>
              <a:rPr lang="ja-JP" altLang="en-US" sz="2400" b="1" dirty="0" smtClean="0"/>
              <a:t>変化</a:t>
            </a:r>
            <a:endParaRPr lang="ja-JP" altLang="en-US" sz="2400" dirty="0"/>
          </a:p>
        </p:txBody>
      </p:sp>
      <p:graphicFrame>
        <p:nvGraphicFramePr>
          <p:cNvPr id="200" name="表 199"/>
          <p:cNvGraphicFramePr>
            <a:graphicFrameLocks noGrp="1"/>
          </p:cNvGraphicFramePr>
          <p:nvPr>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smtClean="0"/>
                        <a:t>自動化前</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smtClean="0"/>
                        <a:t>自動化後</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smtClean="0"/>
                        <a:t>プロセス</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smtClean="0"/>
                        <a:t>成果物</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smtClean="0">
                <a:latin typeface="+mn-ea"/>
              </a:rPr>
              <a:t>詳細設計で作成したジョブフローの実行がメインの作業になる。</a:t>
            </a:r>
            <a:endParaRPr lang="en-US" altLang="ja-JP" dirty="0" smtClean="0">
              <a:latin typeface="+mn-ea"/>
            </a:endParaRPr>
          </a:p>
          <a:p>
            <a:endParaRPr lang="en-US" altLang="ja-JP" dirty="0">
              <a:latin typeface="+mn-ea"/>
            </a:endParaRPr>
          </a:p>
          <a:p>
            <a:r>
              <a:rPr lang="ja-JP" altLang="en-US" dirty="0" smtClean="0">
                <a:latin typeface="+mn-ea"/>
              </a:rPr>
              <a:t>タイムチャート作成がジョブフロー実行に置き換わるため消滅。</a:t>
            </a:r>
            <a:endParaRPr lang="en-US" altLang="ja-JP" dirty="0" smtClean="0">
              <a:latin typeface="+mn-ea"/>
            </a:endParaRPr>
          </a:p>
          <a:p>
            <a:endParaRPr lang="en-US" altLang="ja-JP" dirty="0">
              <a:latin typeface="+mn-ea"/>
            </a:endParaRPr>
          </a:p>
          <a:p>
            <a:r>
              <a:rPr lang="ja-JP" altLang="en-US" dirty="0" smtClean="0">
                <a:latin typeface="+mn-ea"/>
              </a:rPr>
              <a:t>またジョブフロー中でエビデンスの確認も実施するため、タスクとしてのエビデンス確認も消滅。</a:t>
            </a:r>
            <a:endParaRPr lang="en-US" altLang="ja-JP" dirty="0" smtClean="0">
              <a:latin typeface="+mn-ea"/>
            </a:endParaRPr>
          </a:p>
          <a:p>
            <a:endParaRPr lang="en-US" altLang="ja-JP" dirty="0">
              <a:latin typeface="+mn-ea"/>
            </a:endParaRPr>
          </a:p>
          <a:p>
            <a:r>
              <a:rPr lang="ja-JP" altLang="en-US" dirty="0" smtClean="0">
                <a:latin typeface="+mn-ea"/>
              </a:rPr>
              <a:t>よって、ジョブフローの実行と結果の確認のみとなり、</a:t>
            </a:r>
            <a:r>
              <a:rPr lang="en-US" altLang="ja-JP" dirty="0" smtClean="0">
                <a:latin typeface="+mn-ea"/>
              </a:rPr>
              <a:t>QCD</a:t>
            </a:r>
            <a:r>
              <a:rPr lang="ja-JP" altLang="en-US" dirty="0" smtClean="0">
                <a:latin typeface="+mn-ea"/>
              </a:rPr>
              <a:t>ともに改善する</a:t>
            </a:r>
            <a:endParaRPr kumimoji="1" lang="en-US" altLang="ja-JP" dirty="0" smtClean="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1559370"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タイムチャート作成</a:t>
                  </a:r>
                  <a:endParaRPr lang="ja-JP" altLang="en-US" sz="1200" b="1" dirty="0"/>
                </a:p>
              </p:txBody>
            </p:sp>
            <p:sp>
              <p:nvSpPr>
                <p:cNvPr id="294" name="テキスト ボックス 293"/>
                <p:cNvSpPr txBox="1"/>
                <p:nvPr/>
              </p:nvSpPr>
              <p:spPr>
                <a:xfrm>
                  <a:off x="3859882" y="4342002"/>
                  <a:ext cx="1415772" cy="276999"/>
                </a:xfrm>
                <a:prstGeom prst="rect">
                  <a:avLst/>
                </a:prstGeom>
                <a:noFill/>
              </p:spPr>
              <p:txBody>
                <a:bodyPr wrap="none" rtlCol="0">
                  <a:spAutoFit/>
                </a:bodyPr>
                <a:lstStyle/>
                <a:p>
                  <a:r>
                    <a:rPr kumimoji="1" lang="ja-JP" altLang="en-US" sz="1200" b="1" dirty="0" smtClean="0"/>
                    <a:t>・</a:t>
                  </a:r>
                  <a:r>
                    <a:rPr lang="ja-JP" altLang="en-US" sz="1200" b="1" dirty="0" smtClean="0"/>
                    <a:t>タイムチャート</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1262358"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3431630"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723607" cy="1147447"/>
                <a:chOff x="3859824" y="3656220"/>
                <a:chExt cx="1723607"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作業の実施</a:t>
                  </a:r>
                  <a:endParaRPr lang="ja-JP" altLang="en-US" sz="1200" b="1" dirty="0"/>
                </a:p>
              </p:txBody>
            </p:sp>
            <p:sp>
              <p:nvSpPr>
                <p:cNvPr id="452" name="テキスト ボックス 451"/>
                <p:cNvSpPr txBox="1"/>
                <p:nvPr/>
              </p:nvSpPr>
              <p:spPr>
                <a:xfrm>
                  <a:off x="3859882" y="4342002"/>
                  <a:ext cx="1723549" cy="461665"/>
                </a:xfrm>
                <a:prstGeom prst="rect">
                  <a:avLst/>
                </a:prstGeom>
                <a:noFill/>
              </p:spPr>
              <p:txBody>
                <a:bodyPr wrap="none" rtlCol="0">
                  <a:spAutoFit/>
                </a:bodyPr>
                <a:lstStyle/>
                <a:p>
                  <a:r>
                    <a:rPr kumimoji="1" lang="ja-JP" altLang="en-US" sz="1200" b="1" dirty="0" smtClean="0"/>
                    <a:t>・更新されたシステム</a:t>
                  </a:r>
                  <a:endParaRPr kumimoji="1" lang="en-US" altLang="ja-JP" sz="1200" b="1" dirty="0" smtClean="0"/>
                </a:p>
                <a:p>
                  <a:r>
                    <a:rPr lang="ja-JP" altLang="en-US" sz="1200" b="1" dirty="0" smtClean="0"/>
                    <a:t>・エビデンス</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5294918" y="3284980"/>
            <a:ext cx="3681482" cy="1194124"/>
            <a:chOff x="5884207" y="4971256"/>
            <a:chExt cx="3681482" cy="1194124"/>
          </a:xfrm>
        </p:grpSpPr>
        <p:grpSp>
          <p:nvGrpSpPr>
            <p:cNvPr id="454" name="グループ化 453"/>
            <p:cNvGrpSpPr/>
            <p:nvPr/>
          </p:nvGrpSpPr>
          <p:grpSpPr>
            <a:xfrm>
              <a:off x="5931768" y="5202599"/>
              <a:ext cx="3633921" cy="962781"/>
              <a:chOff x="3575650" y="3645030"/>
              <a:chExt cx="3633921" cy="962781"/>
            </a:xfrm>
          </p:grpSpPr>
          <p:cxnSp>
            <p:nvCxnSpPr>
              <p:cNvPr id="456" name="直線矢印コネクタ 455"/>
              <p:cNvCxnSpPr/>
              <p:nvPr/>
            </p:nvCxnSpPr>
            <p:spPr bwMode="auto">
              <a:xfrm>
                <a:off x="5112309" y="3897872"/>
                <a:ext cx="209726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1723607" cy="962781"/>
                <a:chOff x="3859824" y="3656220"/>
                <a:chExt cx="1723607"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t>エビデンス確認</a:t>
                  </a:r>
                  <a:endParaRPr lang="ja-JP" altLang="en-US" sz="1200" b="1" dirty="0"/>
                </a:p>
              </p:txBody>
            </p:sp>
            <p:sp>
              <p:nvSpPr>
                <p:cNvPr id="459" name="テキスト ボックス 458"/>
                <p:cNvSpPr txBox="1"/>
                <p:nvPr/>
              </p:nvSpPr>
              <p:spPr>
                <a:xfrm>
                  <a:off x="3859882" y="4342002"/>
                  <a:ext cx="1723549" cy="276999"/>
                </a:xfrm>
                <a:prstGeom prst="rect">
                  <a:avLst/>
                </a:prstGeom>
                <a:noFill/>
              </p:spPr>
              <p:txBody>
                <a:bodyPr wrap="none" rtlCol="0">
                  <a:spAutoFit/>
                </a:bodyPr>
                <a:lstStyle/>
                <a:p>
                  <a:r>
                    <a:rPr kumimoji="1" lang="ja-JP" altLang="en-US" sz="1200" b="1" dirty="0" smtClean="0"/>
                    <a:t>・エビデンス確認結果</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3458336" y="4899246"/>
            <a:ext cx="1771168" cy="1563456"/>
            <a:chOff x="5884207" y="4971256"/>
            <a:chExt cx="1771168" cy="1563456"/>
          </a:xfrm>
        </p:grpSpPr>
        <p:grpSp>
          <p:nvGrpSpPr>
            <p:cNvPr id="479" name="グループ化 478"/>
            <p:cNvGrpSpPr/>
            <p:nvPr/>
          </p:nvGrpSpPr>
          <p:grpSpPr>
            <a:xfrm>
              <a:off x="5931768" y="5202599"/>
              <a:ext cx="1723607" cy="1332113"/>
              <a:chOff x="3859824" y="3656220"/>
              <a:chExt cx="1723607" cy="1332113"/>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accent3">
                        <a:lumMod val="90000"/>
                        <a:lumOff val="10000"/>
                      </a:schemeClr>
                    </a:solidFill>
                  </a:rPr>
                  <a:t>ジョブフロー実行</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1723549" cy="646331"/>
              </a:xfrm>
              <a:prstGeom prst="rect">
                <a:avLst/>
              </a:prstGeom>
              <a:noFill/>
            </p:spPr>
            <p:txBody>
              <a:bodyPr wrap="none" rtlCol="0">
                <a:spAutoFit/>
              </a:bodyPr>
              <a:lstStyle/>
              <a:p>
                <a:r>
                  <a:rPr kumimoji="1" lang="ja-JP" altLang="en-US" sz="1200" b="1" dirty="0" smtClean="0"/>
                  <a:t>・更新されたシステム</a:t>
                </a:r>
                <a:endParaRPr kumimoji="1" lang="en-US" altLang="ja-JP" sz="1200" b="1" dirty="0" smtClean="0"/>
              </a:p>
              <a:p>
                <a:r>
                  <a:rPr lang="ja-JP" altLang="en-US" sz="1200" b="1" dirty="0" smtClean="0"/>
                  <a:t>・エビデンス</a:t>
                </a:r>
                <a:endParaRPr lang="en-US" altLang="ja-JP" sz="1200" b="1" dirty="0" smtClean="0"/>
              </a:p>
              <a:p>
                <a:r>
                  <a:rPr kumimoji="1" lang="ja-JP" altLang="en-US" sz="1200" b="1" dirty="0" smtClean="0">
                    <a:solidFill>
                      <a:schemeClr val="accent3">
                        <a:lumMod val="90000"/>
                        <a:lumOff val="10000"/>
                      </a:schemeClr>
                    </a:solidFill>
                  </a:rPr>
                  <a:t>・エビデンス確認結果</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191352" cy="307777"/>
            </a:xfrm>
            <a:prstGeom prst="rect">
              <a:avLst/>
            </a:prstGeom>
            <a:noFill/>
          </p:spPr>
          <p:txBody>
            <a:bodyPr wrap="none" rtlCol="0">
              <a:spAutoFit/>
            </a:bodyPr>
            <a:lstStyle/>
            <a:p>
              <a:r>
                <a:rPr kumimoji="1" lang="en-US" altLang="ja-JP" sz="1400" dirty="0" smtClean="0"/>
                <a:t>&lt;</a:t>
              </a:r>
              <a:r>
                <a:rPr kumimoji="1" lang="ja-JP" altLang="en-US" sz="1400" dirty="0" smtClean="0"/>
                <a:t>変更あり</a:t>
              </a:r>
              <a:r>
                <a:rPr kumimoji="1" lang="en-US" altLang="ja-JP" sz="1400" dirty="0" smtClean="0"/>
                <a:t>&gt;</a:t>
              </a:r>
              <a:endParaRPr kumimoji="1" lang="ja-JP" altLang="en-US" sz="1400" dirty="0"/>
            </a:p>
          </p:txBody>
        </p:sp>
      </p:grpSp>
      <p:grpSp>
        <p:nvGrpSpPr>
          <p:cNvPr id="482" name="グループ化 481"/>
          <p:cNvGrpSpPr/>
          <p:nvPr/>
        </p:nvGrpSpPr>
        <p:grpSpPr>
          <a:xfrm>
            <a:off x="5015850" y="4899246"/>
            <a:ext cx="2114996" cy="1194124"/>
            <a:chOff x="5578433" y="4971256"/>
            <a:chExt cx="2114996" cy="1194124"/>
          </a:xfrm>
        </p:grpSpPr>
        <p:grpSp>
          <p:nvGrpSpPr>
            <p:cNvPr id="483" name="グループ化 482"/>
            <p:cNvGrpSpPr/>
            <p:nvPr/>
          </p:nvGrpSpPr>
          <p:grpSpPr>
            <a:xfrm>
              <a:off x="5578433" y="5202599"/>
              <a:ext cx="2114996" cy="962781"/>
              <a:chOff x="3222315" y="3645030"/>
              <a:chExt cx="2114996" cy="962781"/>
            </a:xfrm>
          </p:grpSpPr>
          <p:grpSp>
            <p:nvGrpSpPr>
              <p:cNvPr id="486" name="グループ化 485"/>
              <p:cNvGrpSpPr/>
              <p:nvPr/>
            </p:nvGrpSpPr>
            <p:grpSpPr>
              <a:xfrm>
                <a:off x="3575650" y="3645030"/>
                <a:ext cx="1723607" cy="962781"/>
                <a:chOff x="3859824" y="3656220"/>
                <a:chExt cx="1723607"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bg1">
                          <a:lumMod val="85000"/>
                        </a:schemeClr>
                      </a:solidFill>
                    </a:rPr>
                    <a:t>エビデンス確認</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1723549" cy="276999"/>
                </a:xfrm>
                <a:prstGeom prst="rect">
                  <a:avLst/>
                </a:prstGeom>
                <a:noFill/>
              </p:spPr>
              <p:txBody>
                <a:bodyPr wrap="none" rtlCol="0">
                  <a:spAutoFit/>
                </a:bodyPr>
                <a:lstStyle/>
                <a:p>
                  <a:r>
                    <a:rPr kumimoji="1" lang="ja-JP" altLang="en-US" sz="1200" b="1" dirty="0" smtClean="0">
                      <a:solidFill>
                        <a:schemeClr val="bg1">
                          <a:lumMod val="85000"/>
                        </a:schemeClr>
                      </a:solidFill>
                    </a:rPr>
                    <a:t>・</a:t>
                  </a:r>
                  <a:r>
                    <a:rPr lang="ja-JP" altLang="en-US" sz="1200" b="1" dirty="0" smtClean="0">
                      <a:solidFill>
                        <a:schemeClr val="bg1">
                          <a:lumMod val="85000"/>
                        </a:schemeClr>
                      </a:solidFill>
                    </a:rPr>
                    <a:t>エビデンス確認結果</a:t>
                  </a:r>
                  <a:endParaRPr kumimoji="1"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832279" cy="307777"/>
            </a:xfrm>
            <a:prstGeom prst="rect">
              <a:avLst/>
            </a:prstGeom>
            <a:noFill/>
          </p:spPr>
          <p:txBody>
            <a:bodyPr wrap="none" rtlCol="0">
              <a:spAutoFit/>
            </a:bodyPr>
            <a:lstStyle/>
            <a:p>
              <a:r>
                <a:rPr kumimoji="1" lang="en-US" altLang="ja-JP" sz="1400" dirty="0" smtClean="0"/>
                <a:t>&lt;</a:t>
              </a:r>
              <a:r>
                <a:rPr kumimoji="1" lang="ja-JP" altLang="en-US" sz="1400" dirty="0" smtClean="0"/>
                <a:t>消滅</a:t>
              </a:r>
              <a:r>
                <a:rPr kumimoji="1" lang="en-US" altLang="ja-JP" sz="1400" dirty="0" smtClean="0"/>
                <a:t>&gt;</a:t>
              </a:r>
              <a:endParaRPr kumimoji="1" lang="ja-JP" altLang="en-US" sz="1400" dirty="0"/>
            </a:p>
          </p:txBody>
        </p:sp>
      </p:grpSp>
      <p:grpSp>
        <p:nvGrpSpPr>
          <p:cNvPr id="489" name="グループ化 488"/>
          <p:cNvGrpSpPr/>
          <p:nvPr/>
        </p:nvGrpSpPr>
        <p:grpSpPr>
          <a:xfrm>
            <a:off x="7193884" y="4899246"/>
            <a:ext cx="1809222" cy="1194124"/>
            <a:chOff x="5884207" y="4971256"/>
            <a:chExt cx="1809222" cy="1194124"/>
          </a:xfrm>
        </p:grpSpPr>
        <p:grpSp>
          <p:nvGrpSpPr>
            <p:cNvPr id="490" name="グループ化 489"/>
            <p:cNvGrpSpPr/>
            <p:nvPr/>
          </p:nvGrpSpPr>
          <p:grpSpPr>
            <a:xfrm>
              <a:off x="5931768" y="5202599"/>
              <a:ext cx="1761661" cy="962781"/>
              <a:chOff x="3575650" y="3645030"/>
              <a:chExt cx="1761661" cy="962781"/>
            </a:xfrm>
          </p:grpSpPr>
          <p:cxnSp>
            <p:nvCxnSpPr>
              <p:cNvPr id="492" name="直線矢印コネクタ 491"/>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93" name="グループ化 492"/>
              <p:cNvGrpSpPr/>
              <p:nvPr/>
            </p:nvGrpSpPr>
            <p:grpSpPr>
              <a:xfrm>
                <a:off x="3575650" y="3645030"/>
                <a:ext cx="1441011" cy="962781"/>
                <a:chOff x="3859824" y="3656220"/>
                <a:chExt cx="1441011" cy="962781"/>
              </a:xfrm>
            </p:grpSpPr>
            <p:sp>
              <p:nvSpPr>
                <p:cNvPr id="494" name="角丸四角形 493"/>
                <p:cNvSpPr/>
                <p:nvPr/>
              </p:nvSpPr>
              <p:spPr bwMode="auto">
                <a:xfrm>
                  <a:off x="3859824" y="3656220"/>
                  <a:ext cx="1441011" cy="505685"/>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accent2">
                          <a:lumMod val="75000"/>
                        </a:schemeClr>
                      </a:solidFill>
                    </a:rPr>
                    <a:t>ジョブフローの</a:t>
                  </a:r>
                  <a:endParaRPr lang="en-US" altLang="ja-JP" sz="1200" b="1" dirty="0" smtClean="0">
                    <a:solidFill>
                      <a:schemeClr val="accent2">
                        <a:lumMod val="75000"/>
                      </a:schemeClr>
                    </a:solidFill>
                  </a:endParaRPr>
                </a:p>
                <a:p>
                  <a:pPr algn="ctr"/>
                  <a:r>
                    <a:rPr lang="ja-JP" altLang="en-US" sz="1200" b="1" dirty="0" smtClean="0">
                      <a:solidFill>
                        <a:schemeClr val="accent2">
                          <a:lumMod val="75000"/>
                        </a:schemeClr>
                      </a:solidFill>
                    </a:rPr>
                    <a:t>実行結果の確認</a:t>
                  </a:r>
                  <a:endParaRPr lang="ja-JP" altLang="en-US" sz="1200" b="1" dirty="0">
                    <a:solidFill>
                      <a:schemeClr val="accent2">
                        <a:lumMod val="75000"/>
                      </a:schemeClr>
                    </a:solidFill>
                  </a:endParaRPr>
                </a:p>
              </p:txBody>
            </p:sp>
            <p:sp>
              <p:nvSpPr>
                <p:cNvPr id="495" name="テキスト ボックス 494"/>
                <p:cNvSpPr txBox="1"/>
                <p:nvPr/>
              </p:nvSpPr>
              <p:spPr>
                <a:xfrm>
                  <a:off x="3859882" y="4342002"/>
                  <a:ext cx="954107" cy="276999"/>
                </a:xfrm>
                <a:prstGeom prst="rect">
                  <a:avLst/>
                </a:prstGeom>
                <a:noFill/>
              </p:spPr>
              <p:txBody>
                <a:bodyPr wrap="none" rtlCol="0">
                  <a:spAutoFit/>
                </a:bodyPr>
                <a:lstStyle/>
                <a:p>
                  <a:r>
                    <a:rPr kumimoji="1" lang="ja-JP" altLang="en-US" sz="1200" b="1" dirty="0" smtClean="0">
                      <a:solidFill>
                        <a:schemeClr val="accent2">
                          <a:lumMod val="75000"/>
                        </a:schemeClr>
                      </a:solidFill>
                    </a:rPr>
                    <a:t>・確認結果</a:t>
                  </a:r>
                  <a:endParaRPr kumimoji="1" lang="ja-JP" altLang="en-US" sz="1200" b="1" dirty="0">
                    <a:solidFill>
                      <a:schemeClr val="accent2">
                        <a:lumMod val="75000"/>
                      </a:schemeClr>
                    </a:solidFill>
                  </a:endParaRPr>
                </a:p>
              </p:txBody>
            </p:sp>
          </p:grpSp>
        </p:grpSp>
        <p:sp>
          <p:nvSpPr>
            <p:cNvPr id="491" name="テキスト ボックス 490"/>
            <p:cNvSpPr txBox="1"/>
            <p:nvPr/>
          </p:nvSpPr>
          <p:spPr>
            <a:xfrm>
              <a:off x="5884207" y="4971256"/>
              <a:ext cx="832279" cy="307777"/>
            </a:xfrm>
            <a:prstGeom prst="rect">
              <a:avLst/>
            </a:prstGeom>
            <a:noFill/>
          </p:spPr>
          <p:txBody>
            <a:bodyPr wrap="none" rtlCol="0">
              <a:spAutoFit/>
            </a:bodyPr>
            <a:lstStyle/>
            <a:p>
              <a:r>
                <a:rPr kumimoji="1" lang="en-US" altLang="ja-JP" sz="1400" dirty="0" smtClean="0"/>
                <a:t>&lt;</a:t>
              </a:r>
              <a:r>
                <a:rPr kumimoji="1" lang="ja-JP" altLang="en-US" sz="1400" dirty="0" smtClean="0"/>
                <a:t>追加</a:t>
              </a:r>
              <a:r>
                <a:rPr kumimoji="1" lang="en-US" altLang="ja-JP" sz="1400" dirty="0" smtClean="0"/>
                <a:t>&gt;</a:t>
              </a:r>
              <a:endParaRPr kumimoji="1" lang="ja-JP" altLang="en-US" sz="1400" dirty="0"/>
            </a:p>
          </p:txBody>
        </p:sp>
      </p:grpSp>
      <p:grpSp>
        <p:nvGrpSpPr>
          <p:cNvPr id="496" name="グループ化 495"/>
          <p:cNvGrpSpPr/>
          <p:nvPr/>
        </p:nvGrpSpPr>
        <p:grpSpPr>
          <a:xfrm>
            <a:off x="1271330" y="4899246"/>
            <a:ext cx="2114996" cy="1194124"/>
            <a:chOff x="5578433" y="4971256"/>
            <a:chExt cx="2114996" cy="1194124"/>
          </a:xfrm>
        </p:grpSpPr>
        <p:grpSp>
          <p:nvGrpSpPr>
            <p:cNvPr id="497" name="グループ化 496"/>
            <p:cNvGrpSpPr/>
            <p:nvPr/>
          </p:nvGrpSpPr>
          <p:grpSpPr>
            <a:xfrm>
              <a:off x="5578433" y="5202599"/>
              <a:ext cx="2114996" cy="962781"/>
              <a:chOff x="3222315" y="3645030"/>
              <a:chExt cx="2114996" cy="962781"/>
            </a:xfrm>
          </p:grpSpPr>
          <p:grpSp>
            <p:nvGrpSpPr>
              <p:cNvPr id="499" name="グループ化 498"/>
              <p:cNvGrpSpPr/>
              <p:nvPr/>
            </p:nvGrpSpPr>
            <p:grpSpPr>
              <a:xfrm>
                <a:off x="3575650" y="3645030"/>
                <a:ext cx="1441011" cy="962781"/>
                <a:chOff x="3859824" y="3656220"/>
                <a:chExt cx="1441011" cy="962781"/>
              </a:xfrm>
            </p:grpSpPr>
            <p:sp>
              <p:nvSpPr>
                <p:cNvPr id="501" name="角丸四角形 500"/>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smtClean="0">
                      <a:solidFill>
                        <a:schemeClr val="bg1">
                          <a:lumMod val="85000"/>
                        </a:schemeClr>
                      </a:solidFill>
                    </a:rPr>
                    <a:t>タイムチャート作成</a:t>
                  </a:r>
                  <a:endParaRPr lang="ja-JP" altLang="en-US" sz="1200" b="1" dirty="0">
                    <a:solidFill>
                      <a:schemeClr val="bg1">
                        <a:lumMod val="85000"/>
                      </a:schemeClr>
                    </a:solidFill>
                  </a:endParaRPr>
                </a:p>
              </p:txBody>
            </p:sp>
            <p:sp>
              <p:nvSpPr>
                <p:cNvPr id="502" name="テキスト ボックス 501"/>
                <p:cNvSpPr txBox="1"/>
                <p:nvPr/>
              </p:nvSpPr>
              <p:spPr>
                <a:xfrm>
                  <a:off x="3859882" y="4342002"/>
                  <a:ext cx="1415772" cy="276999"/>
                </a:xfrm>
                <a:prstGeom prst="rect">
                  <a:avLst/>
                </a:prstGeom>
                <a:noFill/>
              </p:spPr>
              <p:txBody>
                <a:bodyPr wrap="none" rtlCol="0">
                  <a:spAutoFit/>
                </a:bodyPr>
                <a:lstStyle/>
                <a:p>
                  <a:r>
                    <a:rPr kumimoji="1" lang="ja-JP" altLang="en-US" sz="1200" b="1" dirty="0" smtClean="0">
                      <a:solidFill>
                        <a:schemeClr val="bg1">
                          <a:lumMod val="85000"/>
                        </a:schemeClr>
                      </a:solidFill>
                    </a:rPr>
                    <a:t>・</a:t>
                  </a:r>
                  <a:r>
                    <a:rPr lang="ja-JP" altLang="en-US" sz="1200" b="1" dirty="0" smtClean="0">
                      <a:solidFill>
                        <a:schemeClr val="bg1">
                          <a:lumMod val="85000"/>
                        </a:schemeClr>
                      </a:solidFill>
                    </a:rPr>
                    <a:t>タイムチャート</a:t>
                  </a:r>
                  <a:endParaRPr kumimoji="1" lang="ja-JP" altLang="en-US" sz="1200" b="1" dirty="0">
                    <a:solidFill>
                      <a:schemeClr val="bg1">
                        <a:lumMod val="85000"/>
                      </a:schemeClr>
                    </a:solidFill>
                  </a:endParaRPr>
                </a:p>
              </p:txBody>
            </p:sp>
          </p:grpSp>
          <p:cxnSp>
            <p:nvCxnSpPr>
              <p:cNvPr id="500" name="直線矢印コネクタ 499"/>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98" name="テキスト ボックス 497"/>
            <p:cNvSpPr txBox="1"/>
            <p:nvPr/>
          </p:nvSpPr>
          <p:spPr>
            <a:xfrm>
              <a:off x="5884207" y="4971256"/>
              <a:ext cx="832279" cy="307777"/>
            </a:xfrm>
            <a:prstGeom prst="rect">
              <a:avLst/>
            </a:prstGeom>
            <a:noFill/>
          </p:spPr>
          <p:txBody>
            <a:bodyPr wrap="none" rtlCol="0">
              <a:spAutoFit/>
            </a:bodyPr>
            <a:lstStyle/>
            <a:p>
              <a:r>
                <a:rPr kumimoji="1" lang="en-US" altLang="ja-JP" sz="1400" dirty="0" smtClean="0"/>
                <a:t>&lt;</a:t>
              </a:r>
              <a:r>
                <a:rPr kumimoji="1" lang="ja-JP" altLang="en-US" sz="1400" dirty="0" smtClean="0"/>
                <a:t>消滅</a:t>
              </a:r>
              <a:r>
                <a:rPr kumimoji="1" lang="en-US" altLang="ja-JP" sz="1400" dirty="0" smtClean="0"/>
                <a:t>&gt;</a:t>
              </a:r>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a:t>
                </a:r>
                <a:r>
                  <a:rPr lang="ja-JP" altLang="en-US" sz="1100" dirty="0" smtClean="0"/>
                  <a:t>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a:t>
                </a:r>
                <a:r>
                  <a:rPr lang="ja-JP" altLang="en-US" sz="900" b="1" dirty="0" smtClean="0"/>
                  <a:t>名</a:t>
                </a:r>
                <a:endParaRPr lang="ja-JP" altLang="en-US" sz="900" b="1" dirty="0"/>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a:t>
                </a:r>
                <a:r>
                  <a:rPr lang="ja-JP" altLang="en-US" sz="1100" dirty="0" smtClean="0"/>
                  <a:t>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a:t>
                </a:r>
                <a:r>
                  <a:rPr lang="ja-JP" altLang="en-US" sz="900" b="1" dirty="0" smtClean="0">
                    <a:solidFill>
                      <a:schemeClr val="accent3">
                        <a:lumMod val="90000"/>
                        <a:lumOff val="10000"/>
                      </a:schemeClr>
                    </a:solidFill>
                  </a:rPr>
                  <a:t>名</a:t>
                </a:r>
                <a:endParaRPr lang="ja-JP" altLang="en-US" sz="900" b="1" dirty="0">
                  <a:solidFill>
                    <a:schemeClr val="accent3">
                      <a:lumMod val="90000"/>
                      <a:lumOff val="10000"/>
                    </a:schemeClr>
                  </a:solidFill>
                </a:endParaRP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smtClean="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a:t>
                </a:r>
                <a:r>
                  <a:rPr lang="ja-JP" altLang="en-US" sz="900" b="1" dirty="0" smtClean="0">
                    <a:solidFill>
                      <a:schemeClr val="accent2">
                        <a:lumMod val="75000"/>
                      </a:schemeClr>
                    </a:solidFill>
                  </a:rPr>
                  <a:t>名</a:t>
                </a:r>
                <a:endParaRPr lang="ja-JP" altLang="en-US" sz="900" b="1" dirty="0">
                  <a:solidFill>
                    <a:schemeClr val="accent2">
                      <a:lumMod val="75000"/>
                    </a:schemeClr>
                  </a:solidFill>
                </a:endParaRP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smtClean="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a:t>
                </a:r>
                <a:r>
                  <a:rPr lang="ja-JP" altLang="en-US" sz="900" b="1" dirty="0" smtClean="0">
                    <a:solidFill>
                      <a:schemeClr val="bg1">
                        <a:lumMod val="85000"/>
                      </a:schemeClr>
                    </a:solidFill>
                  </a:rPr>
                  <a:t>名</a:t>
                </a:r>
                <a:endParaRPr lang="ja-JP" altLang="en-US" sz="900" b="1" dirty="0">
                  <a:solidFill>
                    <a:schemeClr val="bg1">
                      <a:lumMod val="85000"/>
                    </a:schemeClr>
                  </a:solidFill>
                </a:endParaRP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graphicFrame>
        <p:nvGraphicFramePr>
          <p:cNvPr id="70" name="表 69"/>
          <p:cNvGraphicFramePr>
            <a:graphicFrameLocks noGrp="1"/>
          </p:cNvGraphicFramePr>
          <p:nvPr>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基本設計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詳細設計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運用設計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製造</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テスト</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smtClean="0">
                          <a:solidFill>
                            <a:schemeClr val="bg1"/>
                          </a:solidFill>
                        </a:rPr>
                        <a:t>リリース</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smtClean="0"/>
                        <a:t>自動化前</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smtClean="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71" name="グループ化 70"/>
          <p:cNvGrpSpPr/>
          <p:nvPr/>
        </p:nvGrpSpPr>
        <p:grpSpPr>
          <a:xfrm>
            <a:off x="1550412" y="2368925"/>
            <a:ext cx="220013" cy="220228"/>
            <a:chOff x="3286729" y="2128421"/>
            <a:chExt cx="678044" cy="678705"/>
          </a:xfrm>
        </p:grpSpPr>
        <p:sp>
          <p:nvSpPr>
            <p:cNvPr id="72" name="楕円 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3" name="楕円 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フリーフォーム 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p:nvPr/>
        </p:nvGrpSpPr>
        <p:grpSpPr>
          <a:xfrm>
            <a:off x="1548320" y="2002354"/>
            <a:ext cx="220013" cy="220228"/>
            <a:chOff x="3286729" y="2128421"/>
            <a:chExt cx="678044" cy="678705"/>
          </a:xfrm>
        </p:grpSpPr>
        <p:sp>
          <p:nvSpPr>
            <p:cNvPr id="76" name="楕円 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楕円 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フリーフォーム 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9" name="グループ化 78"/>
          <p:cNvGrpSpPr/>
          <p:nvPr/>
        </p:nvGrpSpPr>
        <p:grpSpPr>
          <a:xfrm>
            <a:off x="1903185" y="2002713"/>
            <a:ext cx="220013" cy="220228"/>
            <a:chOff x="3286729" y="2128421"/>
            <a:chExt cx="678044" cy="678705"/>
          </a:xfrm>
        </p:grpSpPr>
        <p:sp>
          <p:nvSpPr>
            <p:cNvPr id="80" name="楕円 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1" name="楕円 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2" name="フリーフォーム 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3" name="グループ化 82"/>
          <p:cNvGrpSpPr/>
          <p:nvPr/>
        </p:nvGrpSpPr>
        <p:grpSpPr>
          <a:xfrm>
            <a:off x="2229672" y="2002354"/>
            <a:ext cx="220013" cy="220228"/>
            <a:chOff x="3286729" y="2128421"/>
            <a:chExt cx="678044" cy="678705"/>
          </a:xfrm>
        </p:grpSpPr>
        <p:sp>
          <p:nvSpPr>
            <p:cNvPr id="84" name="楕円 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楕円 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6" name="フリーフォーム 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7" name="グループ化 86"/>
          <p:cNvGrpSpPr/>
          <p:nvPr/>
        </p:nvGrpSpPr>
        <p:grpSpPr>
          <a:xfrm>
            <a:off x="2604974" y="2368925"/>
            <a:ext cx="220013" cy="220228"/>
            <a:chOff x="3286729" y="2128421"/>
            <a:chExt cx="678044" cy="678705"/>
          </a:xfrm>
        </p:grpSpPr>
        <p:sp>
          <p:nvSpPr>
            <p:cNvPr id="88" name="楕円 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9" name="楕円 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0" name="フリーフォーム 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1" name="グループ化 90"/>
          <p:cNvGrpSpPr/>
          <p:nvPr/>
        </p:nvGrpSpPr>
        <p:grpSpPr>
          <a:xfrm>
            <a:off x="2602882" y="2002354"/>
            <a:ext cx="220013" cy="220228"/>
            <a:chOff x="3286729" y="2128421"/>
            <a:chExt cx="678044" cy="678705"/>
          </a:xfrm>
        </p:grpSpPr>
        <p:sp>
          <p:nvSpPr>
            <p:cNvPr id="92" name="楕円 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3" name="楕円 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4" name="フリーフォーム 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5" name="グループ化 94"/>
          <p:cNvGrpSpPr/>
          <p:nvPr/>
        </p:nvGrpSpPr>
        <p:grpSpPr>
          <a:xfrm>
            <a:off x="2949784" y="2369284"/>
            <a:ext cx="220013" cy="220228"/>
            <a:chOff x="3286729" y="2128421"/>
            <a:chExt cx="678044" cy="678705"/>
          </a:xfrm>
        </p:grpSpPr>
        <p:sp>
          <p:nvSpPr>
            <p:cNvPr id="96" name="楕円 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7" name="楕円 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8" name="フリーフォーム 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9" name="グループ化 98"/>
          <p:cNvGrpSpPr/>
          <p:nvPr/>
        </p:nvGrpSpPr>
        <p:grpSpPr>
          <a:xfrm>
            <a:off x="2947692" y="2002713"/>
            <a:ext cx="220013" cy="220228"/>
            <a:chOff x="3286729" y="2128421"/>
            <a:chExt cx="678044" cy="678705"/>
          </a:xfrm>
        </p:grpSpPr>
        <p:sp>
          <p:nvSpPr>
            <p:cNvPr id="100" name="楕円 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1" name="楕円 1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2" name="フリーフォーム 1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3" name="グループ化 102"/>
          <p:cNvGrpSpPr/>
          <p:nvPr/>
        </p:nvGrpSpPr>
        <p:grpSpPr>
          <a:xfrm>
            <a:off x="3276271" y="2368925"/>
            <a:ext cx="220013" cy="220228"/>
            <a:chOff x="3286729" y="2128421"/>
            <a:chExt cx="678044" cy="678705"/>
          </a:xfrm>
        </p:grpSpPr>
        <p:sp>
          <p:nvSpPr>
            <p:cNvPr id="104" name="楕円 1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 name="楕円 1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 name="フリーフォーム 1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 name="グループ化 106"/>
          <p:cNvGrpSpPr/>
          <p:nvPr/>
        </p:nvGrpSpPr>
        <p:grpSpPr>
          <a:xfrm>
            <a:off x="3274179" y="2002354"/>
            <a:ext cx="220013" cy="220228"/>
            <a:chOff x="3286729" y="2128421"/>
            <a:chExt cx="678044" cy="678705"/>
          </a:xfrm>
        </p:grpSpPr>
        <p:sp>
          <p:nvSpPr>
            <p:cNvPr id="108" name="楕円 1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楕円 1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 name="フリーフォーム 1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 name="グループ化 110"/>
          <p:cNvGrpSpPr/>
          <p:nvPr/>
        </p:nvGrpSpPr>
        <p:grpSpPr>
          <a:xfrm>
            <a:off x="3674505" y="2003826"/>
            <a:ext cx="220013" cy="220228"/>
            <a:chOff x="3286729" y="2128421"/>
            <a:chExt cx="678044" cy="678705"/>
          </a:xfrm>
        </p:grpSpPr>
        <p:sp>
          <p:nvSpPr>
            <p:cNvPr id="112" name="楕円 1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 name="楕円 1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 name="フリーフォーム 1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 name="グループ化 114"/>
          <p:cNvGrpSpPr/>
          <p:nvPr/>
        </p:nvGrpSpPr>
        <p:grpSpPr>
          <a:xfrm>
            <a:off x="4024648" y="2004255"/>
            <a:ext cx="220013" cy="220228"/>
            <a:chOff x="3286729" y="2128421"/>
            <a:chExt cx="678044" cy="678705"/>
          </a:xfrm>
        </p:grpSpPr>
        <p:sp>
          <p:nvSpPr>
            <p:cNvPr id="116" name="楕円 1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 name="楕円 1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 name="フリーフォーム 1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9" name="グループ化 118"/>
          <p:cNvGrpSpPr/>
          <p:nvPr/>
        </p:nvGrpSpPr>
        <p:grpSpPr>
          <a:xfrm>
            <a:off x="4375176" y="2004254"/>
            <a:ext cx="220013" cy="220228"/>
            <a:chOff x="3286729" y="2128421"/>
            <a:chExt cx="678044" cy="678705"/>
          </a:xfrm>
        </p:grpSpPr>
        <p:sp>
          <p:nvSpPr>
            <p:cNvPr id="120" name="楕円 1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1" name="楕円 1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 name="フリーフォーム 1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3" name="グループ化 122"/>
          <p:cNvGrpSpPr/>
          <p:nvPr/>
        </p:nvGrpSpPr>
        <p:grpSpPr>
          <a:xfrm>
            <a:off x="4779561" y="2375068"/>
            <a:ext cx="220013" cy="220228"/>
            <a:chOff x="3286729" y="2128421"/>
            <a:chExt cx="678044" cy="678705"/>
          </a:xfrm>
        </p:grpSpPr>
        <p:sp>
          <p:nvSpPr>
            <p:cNvPr id="124" name="楕円 1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楕円 1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6" name="フリーフォーム 1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7" name="グループ化 126"/>
          <p:cNvGrpSpPr/>
          <p:nvPr/>
        </p:nvGrpSpPr>
        <p:grpSpPr>
          <a:xfrm>
            <a:off x="4777469" y="2008497"/>
            <a:ext cx="220013" cy="220228"/>
            <a:chOff x="3286729" y="2128421"/>
            <a:chExt cx="678044" cy="678705"/>
          </a:xfrm>
        </p:grpSpPr>
        <p:sp>
          <p:nvSpPr>
            <p:cNvPr id="128" name="楕円 1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9" name="楕円 1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0" name="フリーフォーム 1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1" name="グループ化 130"/>
          <p:cNvGrpSpPr/>
          <p:nvPr/>
        </p:nvGrpSpPr>
        <p:grpSpPr>
          <a:xfrm>
            <a:off x="5124371" y="2375427"/>
            <a:ext cx="220013" cy="220228"/>
            <a:chOff x="3286729" y="2128421"/>
            <a:chExt cx="678044" cy="678705"/>
          </a:xfrm>
        </p:grpSpPr>
        <p:sp>
          <p:nvSpPr>
            <p:cNvPr id="132" name="楕円 1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3" name="楕円 1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4" name="フリーフォーム 1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5" name="グループ化 134"/>
          <p:cNvGrpSpPr/>
          <p:nvPr/>
        </p:nvGrpSpPr>
        <p:grpSpPr>
          <a:xfrm>
            <a:off x="5122279" y="2008856"/>
            <a:ext cx="220013" cy="220228"/>
            <a:chOff x="3286729" y="2128421"/>
            <a:chExt cx="678044" cy="678705"/>
          </a:xfrm>
        </p:grpSpPr>
        <p:sp>
          <p:nvSpPr>
            <p:cNvPr id="136" name="楕円 1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7" name="楕円 1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8" name="フリーフォーム 1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9" name="グループ化 138"/>
          <p:cNvGrpSpPr/>
          <p:nvPr/>
        </p:nvGrpSpPr>
        <p:grpSpPr>
          <a:xfrm>
            <a:off x="5450858" y="2375068"/>
            <a:ext cx="220013" cy="220228"/>
            <a:chOff x="3286729" y="2128421"/>
            <a:chExt cx="678044" cy="678705"/>
          </a:xfrm>
        </p:grpSpPr>
        <p:sp>
          <p:nvSpPr>
            <p:cNvPr id="140" name="楕円 1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1" name="楕円 1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2" name="フリーフォーム 1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6" name="グループ化 155"/>
          <p:cNvGrpSpPr/>
          <p:nvPr/>
        </p:nvGrpSpPr>
        <p:grpSpPr>
          <a:xfrm>
            <a:off x="5448766" y="2008497"/>
            <a:ext cx="220013" cy="220228"/>
            <a:chOff x="3286729" y="2128421"/>
            <a:chExt cx="678044" cy="678705"/>
          </a:xfrm>
        </p:grpSpPr>
        <p:sp>
          <p:nvSpPr>
            <p:cNvPr id="157" name="楕円 1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8" name="楕円 1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9" name="フリーフォーム 1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0" name="グループ化 159"/>
          <p:cNvGrpSpPr/>
          <p:nvPr/>
        </p:nvGrpSpPr>
        <p:grpSpPr>
          <a:xfrm>
            <a:off x="5863875" y="1997623"/>
            <a:ext cx="220013" cy="220228"/>
            <a:chOff x="3286729" y="2128421"/>
            <a:chExt cx="678044" cy="678705"/>
          </a:xfrm>
        </p:grpSpPr>
        <p:sp>
          <p:nvSpPr>
            <p:cNvPr id="161" name="楕円 1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2" name="楕円 1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3" name="フリーフォーム 1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4" name="グループ化 163"/>
          <p:cNvGrpSpPr/>
          <p:nvPr/>
        </p:nvGrpSpPr>
        <p:grpSpPr>
          <a:xfrm>
            <a:off x="6223925" y="1997982"/>
            <a:ext cx="220013" cy="220228"/>
            <a:chOff x="3286729" y="2128421"/>
            <a:chExt cx="678044" cy="678705"/>
          </a:xfrm>
        </p:grpSpPr>
        <p:sp>
          <p:nvSpPr>
            <p:cNvPr id="165" name="楕円 1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6" name="楕円 1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7" name="フリーフォーム 1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8" name="グループ化 167"/>
          <p:cNvGrpSpPr/>
          <p:nvPr/>
        </p:nvGrpSpPr>
        <p:grpSpPr>
          <a:xfrm>
            <a:off x="6550412" y="1997623"/>
            <a:ext cx="220013" cy="220228"/>
            <a:chOff x="3286729" y="2128421"/>
            <a:chExt cx="678044" cy="678705"/>
          </a:xfrm>
        </p:grpSpPr>
        <p:sp>
          <p:nvSpPr>
            <p:cNvPr id="169" name="楕円 1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0" name="楕円 1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1" name="フリーフォーム 1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2" name="グループ化 171"/>
          <p:cNvGrpSpPr/>
          <p:nvPr/>
        </p:nvGrpSpPr>
        <p:grpSpPr>
          <a:xfrm>
            <a:off x="6969231" y="2368925"/>
            <a:ext cx="220013" cy="220228"/>
            <a:chOff x="3286729" y="2128421"/>
            <a:chExt cx="678044" cy="678705"/>
          </a:xfrm>
        </p:grpSpPr>
        <p:sp>
          <p:nvSpPr>
            <p:cNvPr id="173" name="楕円 1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4" name="楕円 1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5" name="フリーフォーム 1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6967139" y="2002354"/>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7329281" y="2369284"/>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7327189" y="2002713"/>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7655768" y="2368925"/>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7653676" y="2002354"/>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8049389" y="2002354"/>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1" name="グループ化 200"/>
          <p:cNvGrpSpPr/>
          <p:nvPr/>
        </p:nvGrpSpPr>
        <p:grpSpPr>
          <a:xfrm>
            <a:off x="8394199" y="2002713"/>
            <a:ext cx="220013" cy="220228"/>
            <a:chOff x="3286729" y="2128421"/>
            <a:chExt cx="678044" cy="678705"/>
          </a:xfrm>
        </p:grpSpPr>
        <p:sp>
          <p:nvSpPr>
            <p:cNvPr id="202" name="楕円 2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3" name="楕円 2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4" name="フリーフォーム 2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8720686" y="2002354"/>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9" name="グループ化 208"/>
          <p:cNvGrpSpPr>
            <a:grpSpLocks/>
          </p:cNvGrpSpPr>
          <p:nvPr/>
        </p:nvGrpSpPr>
        <p:grpSpPr>
          <a:xfrm>
            <a:off x="5858565" y="2356479"/>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221704" y="2355273"/>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6545271" y="23555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030050" y="2356226"/>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393189" y="2355020"/>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8716756" y="2355273"/>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a:grpSpLocks/>
          </p:cNvGrpSpPr>
          <p:nvPr/>
        </p:nvGrpSpPr>
        <p:grpSpPr>
          <a:xfrm>
            <a:off x="3668816" y="2360802"/>
            <a:ext cx="229767" cy="229767"/>
            <a:chOff x="4234914" y="2134263"/>
            <a:chExt cx="665935" cy="668719"/>
          </a:xfrm>
        </p:grpSpPr>
        <p:sp>
          <p:nvSpPr>
            <p:cNvPr id="229" name="楕円 2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0" name="フリーフォーム 2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1" name="グループ化 230"/>
          <p:cNvGrpSpPr/>
          <p:nvPr/>
        </p:nvGrpSpPr>
        <p:grpSpPr>
          <a:xfrm>
            <a:off x="1909423" y="2312487"/>
            <a:ext cx="279169" cy="275089"/>
            <a:chOff x="93443" y="1883892"/>
            <a:chExt cx="279169" cy="275089"/>
          </a:xfrm>
        </p:grpSpPr>
        <p:grpSp>
          <p:nvGrpSpPr>
            <p:cNvPr id="232" name="グループ化 231"/>
            <p:cNvGrpSpPr/>
            <p:nvPr/>
          </p:nvGrpSpPr>
          <p:grpSpPr>
            <a:xfrm>
              <a:off x="93443" y="1938753"/>
              <a:ext cx="220013" cy="220228"/>
              <a:chOff x="3286729" y="2128421"/>
              <a:chExt cx="678044" cy="678705"/>
            </a:xfrm>
          </p:grpSpPr>
          <p:sp>
            <p:nvSpPr>
              <p:cNvPr id="236" name="楕円 2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7" name="楕円 2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8" name="フリーフォーム 2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3" name="楕円 232"/>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4" name="直線コネクタ 233"/>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5" name="フリーフォーム 23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9" name="グループ化 238"/>
          <p:cNvGrpSpPr/>
          <p:nvPr/>
        </p:nvGrpSpPr>
        <p:grpSpPr>
          <a:xfrm>
            <a:off x="2232005" y="2312886"/>
            <a:ext cx="279169" cy="275089"/>
            <a:chOff x="93443" y="1883892"/>
            <a:chExt cx="279169" cy="275089"/>
          </a:xfrm>
        </p:grpSpPr>
        <p:grpSp>
          <p:nvGrpSpPr>
            <p:cNvPr id="240" name="グループ化 239"/>
            <p:cNvGrpSpPr/>
            <p:nvPr/>
          </p:nvGrpSpPr>
          <p:grpSpPr>
            <a:xfrm>
              <a:off x="93443" y="1938753"/>
              <a:ext cx="220013" cy="220228"/>
              <a:chOff x="3286729" y="2128421"/>
              <a:chExt cx="678044" cy="678705"/>
            </a:xfrm>
          </p:grpSpPr>
          <p:sp>
            <p:nvSpPr>
              <p:cNvPr id="244" name="楕円 2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5" name="楕円 2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6" name="フリーフォーム 2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1" name="楕円 24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42" name="直線コネクタ 24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3" name="フリーフォーム 24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7" name="正方形/長方形 246"/>
          <p:cNvSpPr/>
          <p:nvPr/>
        </p:nvSpPr>
        <p:spPr bwMode="auto">
          <a:xfrm>
            <a:off x="7957009" y="132090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268" name="グループ化 267"/>
          <p:cNvGrpSpPr>
            <a:grpSpLocks/>
          </p:cNvGrpSpPr>
          <p:nvPr/>
        </p:nvGrpSpPr>
        <p:grpSpPr>
          <a:xfrm>
            <a:off x="4023017" y="2363912"/>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72" name="グループ化 271"/>
          <p:cNvGrpSpPr>
            <a:grpSpLocks/>
          </p:cNvGrpSpPr>
          <p:nvPr/>
        </p:nvGrpSpPr>
        <p:grpSpPr>
          <a:xfrm>
            <a:off x="4367760" y="2362706"/>
            <a:ext cx="229767" cy="229767"/>
            <a:chOff x="4234914" y="2134263"/>
            <a:chExt cx="665935" cy="668719"/>
          </a:xfrm>
        </p:grpSpPr>
        <p:sp>
          <p:nvSpPr>
            <p:cNvPr id="273" name="楕円 2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フリーフォーム 2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8" name="グループ化 257"/>
          <p:cNvGrpSpPr/>
          <p:nvPr/>
        </p:nvGrpSpPr>
        <p:grpSpPr>
          <a:xfrm>
            <a:off x="4871830" y="913444"/>
            <a:ext cx="4207239" cy="336164"/>
            <a:chOff x="4871830" y="913444"/>
            <a:chExt cx="4207239" cy="336164"/>
          </a:xfrm>
        </p:grpSpPr>
        <p:sp>
          <p:nvSpPr>
            <p:cNvPr id="259" name="テキスト ボックス 258"/>
            <p:cNvSpPr txBox="1"/>
            <p:nvPr/>
          </p:nvSpPr>
          <p:spPr>
            <a:xfrm>
              <a:off x="5772856" y="940238"/>
              <a:ext cx="748923" cy="261610"/>
            </a:xfrm>
            <a:prstGeom prst="rect">
              <a:avLst/>
            </a:prstGeom>
            <a:noFill/>
          </p:spPr>
          <p:txBody>
            <a:bodyPr wrap="none" rtlCol="0">
              <a:spAutoFit/>
            </a:bodyPr>
            <a:lstStyle/>
            <a:p>
              <a:r>
                <a:rPr lang="ja-JP" altLang="en-US" sz="1100" dirty="0"/>
                <a:t>変化</a:t>
              </a:r>
              <a:r>
                <a:rPr lang="ja-JP" altLang="en-US" sz="1100" dirty="0" smtClean="0"/>
                <a:t>なし</a:t>
              </a:r>
              <a:endParaRPr kumimoji="1" lang="ja-JP" altLang="en-US" sz="1100" dirty="0"/>
            </a:p>
          </p:txBody>
        </p:sp>
        <p:sp>
          <p:nvSpPr>
            <p:cNvPr id="260" name="テキスト ボックス 259"/>
            <p:cNvSpPr txBox="1"/>
            <p:nvPr/>
          </p:nvSpPr>
          <p:spPr>
            <a:xfrm>
              <a:off x="6807974" y="938016"/>
              <a:ext cx="466794" cy="261610"/>
            </a:xfrm>
            <a:prstGeom prst="rect">
              <a:avLst/>
            </a:prstGeom>
            <a:noFill/>
          </p:spPr>
          <p:txBody>
            <a:bodyPr wrap="none" rtlCol="0">
              <a:spAutoFit/>
            </a:bodyPr>
            <a:lstStyle/>
            <a:p>
              <a:r>
                <a:rPr lang="ja-JP" altLang="en-US" sz="1100" dirty="0" smtClean="0"/>
                <a:t>改善</a:t>
              </a:r>
              <a:endParaRPr kumimoji="1" lang="ja-JP" altLang="en-US" sz="1100" dirty="0"/>
            </a:p>
          </p:txBody>
        </p:sp>
        <p:sp>
          <p:nvSpPr>
            <p:cNvPr id="261" name="テキスト ボックス 260"/>
            <p:cNvSpPr txBox="1"/>
            <p:nvPr/>
          </p:nvSpPr>
          <p:spPr>
            <a:xfrm>
              <a:off x="7624825" y="937863"/>
              <a:ext cx="1454244" cy="261610"/>
            </a:xfrm>
            <a:prstGeom prst="rect">
              <a:avLst/>
            </a:prstGeom>
            <a:noFill/>
          </p:spPr>
          <p:txBody>
            <a:bodyPr wrap="none" rtlCol="0">
              <a:spAutoFit/>
            </a:bodyPr>
            <a:lstStyle/>
            <a:p>
              <a:r>
                <a:rPr kumimoji="1" lang="ja-JP" altLang="en-US" sz="1100" dirty="0" smtClean="0"/>
                <a:t>追加の検討項目あり</a:t>
              </a:r>
              <a:endParaRPr kumimoji="1" lang="ja-JP" altLang="en-US" sz="1100" dirty="0"/>
            </a:p>
          </p:txBody>
        </p:sp>
        <p:sp>
          <p:nvSpPr>
            <p:cNvPr id="262" name="テキスト ボックス 261"/>
            <p:cNvSpPr txBox="1"/>
            <p:nvPr/>
          </p:nvSpPr>
          <p:spPr>
            <a:xfrm>
              <a:off x="4871830" y="941831"/>
              <a:ext cx="723275" cy="307777"/>
            </a:xfrm>
            <a:prstGeom prst="rect">
              <a:avLst/>
            </a:prstGeom>
            <a:noFill/>
          </p:spPr>
          <p:txBody>
            <a:bodyPr wrap="none" rtlCol="0">
              <a:spAutoFit/>
            </a:bodyPr>
            <a:lstStyle/>
            <a:p>
              <a:r>
                <a:rPr lang="ja-JP" altLang="en-US" sz="1400" b="1" dirty="0" smtClean="0"/>
                <a:t>凡例：</a:t>
              </a:r>
              <a:endParaRPr kumimoji="1" lang="ja-JP" altLang="en-US" sz="1400" b="1" dirty="0"/>
            </a:p>
          </p:txBody>
        </p:sp>
        <p:grpSp>
          <p:nvGrpSpPr>
            <p:cNvPr id="263" name="グループ化 262"/>
            <p:cNvGrpSpPr>
              <a:grpSpLocks/>
            </p:cNvGrpSpPr>
            <p:nvPr/>
          </p:nvGrpSpPr>
          <p:grpSpPr>
            <a:xfrm>
              <a:off x="6600070" y="942833"/>
              <a:ext cx="229767" cy="229767"/>
              <a:chOff x="3051411" y="2134263"/>
              <a:chExt cx="665935" cy="668719"/>
            </a:xfrm>
          </p:grpSpPr>
          <p:sp>
            <p:nvSpPr>
              <p:cNvPr id="282" name="楕円 281"/>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4" name="グループ化 263"/>
            <p:cNvGrpSpPr/>
            <p:nvPr/>
          </p:nvGrpSpPr>
          <p:grpSpPr>
            <a:xfrm>
              <a:off x="5587947" y="945895"/>
              <a:ext cx="220013" cy="220228"/>
              <a:chOff x="2028283" y="2128421"/>
              <a:chExt cx="678044" cy="678705"/>
            </a:xfrm>
          </p:grpSpPr>
          <p:sp>
            <p:nvSpPr>
              <p:cNvPr id="279" name="楕円 278"/>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5" name="グループ化 264"/>
            <p:cNvGrpSpPr/>
            <p:nvPr/>
          </p:nvGrpSpPr>
          <p:grpSpPr>
            <a:xfrm>
              <a:off x="7401051" y="913444"/>
              <a:ext cx="279169" cy="275089"/>
              <a:chOff x="93443" y="1883892"/>
              <a:chExt cx="279169" cy="275089"/>
            </a:xfrm>
          </p:grpSpPr>
          <p:grpSp>
            <p:nvGrpSpPr>
              <p:cNvPr id="266" name="グループ化 265"/>
              <p:cNvGrpSpPr/>
              <p:nvPr/>
            </p:nvGrpSpPr>
            <p:grpSpPr>
              <a:xfrm>
                <a:off x="93443" y="1938753"/>
                <a:ext cx="220013" cy="220228"/>
                <a:chOff x="3286729" y="2128421"/>
                <a:chExt cx="678044" cy="678705"/>
              </a:xfrm>
            </p:grpSpPr>
            <p:sp>
              <p:nvSpPr>
                <p:cNvPr id="276" name="楕円 2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7" name="楕円 276"/>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フリーフォーム 2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67" name="楕円 26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71" name="直線コネクタ 27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5" name="フリーフォーム 27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2802878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2710213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384995"/>
          </a:xfrm>
          <a:prstGeom prst="rect">
            <a:avLst/>
          </a:prstGeom>
          <a:noFill/>
        </p:spPr>
        <p:txBody>
          <a:bodyPr wrap="square" rtlCol="0">
            <a:spAutoFit/>
          </a:bodyPr>
          <a:lstStyle/>
          <a:p>
            <a:r>
              <a:rPr lang="ja-JP" altLang="en-US" sz="2800" dirty="0"/>
              <a:t>自動化</a:t>
            </a:r>
            <a:r>
              <a:rPr lang="ja-JP" altLang="en-US" sz="2800" dirty="0" smtClean="0"/>
              <a:t>の事前準備 </a:t>
            </a:r>
            <a:r>
              <a:rPr lang="en-US" altLang="ja-JP" dirty="0" smtClean="0"/>
              <a:t>(Step 1</a:t>
            </a:r>
            <a:r>
              <a:rPr lang="ja-JP" altLang="en-US" dirty="0" err="1" smtClean="0"/>
              <a:t>、</a:t>
            </a:r>
            <a:r>
              <a:rPr lang="en-US" altLang="ja-JP" dirty="0" smtClean="0"/>
              <a:t>Step 2</a:t>
            </a:r>
            <a:r>
              <a:rPr lang="ja-JP" altLang="en-US" dirty="0" err="1" smtClean="0"/>
              <a:t>、</a:t>
            </a:r>
            <a:r>
              <a:rPr lang="en-US" altLang="ja-JP" dirty="0" smtClean="0"/>
              <a:t>Step 3)</a:t>
            </a:r>
          </a:p>
          <a:p>
            <a:endParaRPr lang="en-US" altLang="ja-JP" sz="2800" dirty="0"/>
          </a:p>
          <a:p>
            <a:r>
              <a:rPr lang="ja-JP" altLang="en-US" sz="2800" dirty="0"/>
              <a:t>自動化された</a:t>
            </a:r>
            <a:r>
              <a:rPr lang="en-US" altLang="ja-JP" sz="2800" dirty="0"/>
              <a:t>SI</a:t>
            </a:r>
            <a:r>
              <a:rPr lang="ja-JP" altLang="en-US" sz="2800" dirty="0"/>
              <a:t>の</a:t>
            </a:r>
            <a:r>
              <a:rPr lang="ja-JP" altLang="en-US" sz="2800" dirty="0" smtClean="0"/>
              <a:t>実施 </a:t>
            </a:r>
            <a:r>
              <a:rPr lang="en-US" altLang="ja-JP" dirty="0" smtClean="0"/>
              <a:t>(</a:t>
            </a:r>
            <a:r>
              <a:rPr lang="ja-JP" altLang="en-US" dirty="0" smtClean="0"/>
              <a:t>プロセスと成果物の変更</a:t>
            </a:r>
            <a:r>
              <a:rPr lang="en-US" altLang="ja-JP" dirty="0" smtClean="0"/>
              <a:t>)</a:t>
            </a:r>
            <a:endParaRPr lang="en-US" altLang="ja-JP" dirty="0"/>
          </a:p>
        </p:txBody>
      </p:sp>
      <p:sp>
        <p:nvSpPr>
          <p:cNvPr id="2" name="タイトル 1"/>
          <p:cNvSpPr>
            <a:spLocks noGrp="1"/>
          </p:cNvSpPr>
          <p:nvPr>
            <p:ph type="title"/>
          </p:nvPr>
        </p:nvSpPr>
        <p:spPr/>
        <p:txBody>
          <a:bodyPr/>
          <a:lstStyle/>
          <a:p>
            <a:r>
              <a:rPr kumimoji="1" lang="ja-JP" altLang="en-US" dirty="0" smtClean="0"/>
              <a:t>自動化における</a:t>
            </a:r>
            <a:r>
              <a:rPr kumimoji="1" lang="en-US" altLang="ja-JP" dirty="0" smtClean="0"/>
              <a:t>AS-IS</a:t>
            </a:r>
            <a:r>
              <a:rPr kumimoji="1" lang="ja-JP" altLang="en-US" dirty="0" smtClean="0"/>
              <a:t>と</a:t>
            </a:r>
            <a:r>
              <a:rPr kumimoji="1" lang="en-US" altLang="ja-JP" dirty="0" smtClean="0"/>
              <a:t>TO BE</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Step 1 </a:t>
            </a:r>
            <a:r>
              <a:rPr kumimoji="1" lang="ja-JP" altLang="en-US" sz="2400" dirty="0" smtClean="0"/>
              <a:t>～ </a:t>
            </a:r>
            <a:r>
              <a:rPr kumimoji="1" lang="en-US" altLang="ja-JP" sz="2400" dirty="0" smtClean="0"/>
              <a:t>3</a:t>
            </a:r>
            <a:r>
              <a:rPr kumimoji="1" lang="ja-JP" altLang="en-US" sz="2400" dirty="0" smtClean="0"/>
              <a:t>を実施することで、システムの自動構築・運用が可能になります。</a:t>
            </a:r>
            <a:endParaRPr kumimoji="1" lang="en-US" altLang="ja-JP" sz="2400" dirty="0" smtClean="0"/>
          </a:p>
          <a:p>
            <a:r>
              <a:rPr kumimoji="1" lang="ja-JP" altLang="en-US" sz="2400" dirty="0" smtClean="0"/>
              <a:t>さらに、プロセスを変更することで、より効率的な自動化を実現できます。</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smtClean="0">
                <a:latin typeface="+mn-ea"/>
              </a:rPr>
              <a:t>手作業でのシステム構築</a:t>
            </a:r>
            <a:r>
              <a:rPr kumimoji="1" lang="en-US" altLang="ja-JP" sz="2400" b="1" dirty="0" smtClean="0">
                <a:latin typeface="+mn-ea"/>
              </a:rPr>
              <a:t>/</a:t>
            </a:r>
            <a:r>
              <a:rPr kumimoji="1" lang="ja-JP" altLang="en-US" sz="2400" b="1" dirty="0" smtClean="0">
                <a:latin typeface="+mn-ea"/>
              </a:rPr>
              <a:t>運用</a:t>
            </a: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smtClean="0">
                <a:latin typeface="+mn-ea"/>
              </a:rPr>
              <a:t>自動化されたシステム構築</a:t>
            </a:r>
            <a:r>
              <a:rPr kumimoji="1" lang="en-US" altLang="ja-JP" sz="2400" b="1" dirty="0" smtClean="0">
                <a:latin typeface="+mn-ea"/>
              </a:rPr>
              <a:t>/</a:t>
            </a:r>
            <a:r>
              <a:rPr kumimoji="1" lang="ja-JP" altLang="en-US" sz="2400" b="1" dirty="0" smtClean="0">
                <a:latin typeface="+mn-ea"/>
              </a:rPr>
              <a:t>運用</a:t>
            </a: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3465190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384995"/>
          </a:xfrm>
          <a:prstGeom prst="rect">
            <a:avLst/>
          </a:prstGeom>
          <a:noFill/>
        </p:spPr>
        <p:txBody>
          <a:bodyPr wrap="square" rtlCol="0">
            <a:spAutoFit/>
          </a:bodyPr>
          <a:lstStyle/>
          <a:p>
            <a:r>
              <a:rPr lang="ja-JP" altLang="en-US" sz="2800" dirty="0"/>
              <a:t>自動化</a:t>
            </a:r>
            <a:r>
              <a:rPr lang="ja-JP" altLang="en-US" sz="2800" dirty="0" smtClean="0"/>
              <a:t>の事前準備 </a:t>
            </a:r>
            <a:r>
              <a:rPr lang="en-US" altLang="ja-JP" dirty="0" smtClean="0"/>
              <a:t>(Step 1</a:t>
            </a:r>
            <a:r>
              <a:rPr lang="ja-JP" altLang="en-US" dirty="0" err="1" smtClean="0"/>
              <a:t>、</a:t>
            </a:r>
            <a:r>
              <a:rPr lang="en-US" altLang="ja-JP" dirty="0" smtClean="0"/>
              <a:t>Step 2</a:t>
            </a:r>
            <a:r>
              <a:rPr lang="ja-JP" altLang="en-US" dirty="0" err="1" smtClean="0"/>
              <a:t>、</a:t>
            </a:r>
            <a:r>
              <a:rPr lang="en-US" altLang="ja-JP" dirty="0" smtClean="0"/>
              <a:t>Step 3)</a:t>
            </a:r>
          </a:p>
          <a:p>
            <a:endParaRPr lang="en-US" altLang="ja-JP" sz="2800" dirty="0"/>
          </a:p>
          <a:p>
            <a:r>
              <a:rPr lang="ja-JP" altLang="en-US" sz="2800" dirty="0"/>
              <a:t>自動化された</a:t>
            </a:r>
            <a:r>
              <a:rPr lang="en-US" altLang="ja-JP" sz="2800" dirty="0"/>
              <a:t>SI</a:t>
            </a:r>
            <a:r>
              <a:rPr lang="ja-JP" altLang="en-US" sz="2800" dirty="0"/>
              <a:t>の</a:t>
            </a:r>
            <a:r>
              <a:rPr lang="ja-JP" altLang="en-US" sz="2800" dirty="0" smtClean="0"/>
              <a:t>実施 </a:t>
            </a:r>
            <a:r>
              <a:rPr lang="en-US" altLang="ja-JP" dirty="0" smtClean="0"/>
              <a:t>(</a:t>
            </a:r>
            <a:r>
              <a:rPr lang="ja-JP" altLang="en-US" dirty="0" smtClean="0"/>
              <a:t>プロセスと成果物の変更</a:t>
            </a:r>
            <a:r>
              <a:rPr lang="en-US" altLang="ja-JP" dirty="0" smtClean="0"/>
              <a:t>)</a:t>
            </a:r>
            <a:endParaRPr lang="en-US" altLang="ja-JP" dirty="0"/>
          </a:p>
        </p:txBody>
      </p:sp>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Step 1 </a:t>
            </a:r>
            <a:r>
              <a:rPr kumimoji="1" lang="ja-JP" altLang="en-US" sz="2400" dirty="0" smtClean="0"/>
              <a:t>～ </a:t>
            </a:r>
            <a:r>
              <a:rPr kumimoji="1" lang="en-US" altLang="ja-JP" sz="2400" dirty="0" smtClean="0"/>
              <a:t>3</a:t>
            </a:r>
            <a:r>
              <a:rPr kumimoji="1" lang="ja-JP" altLang="en-US" sz="2400" dirty="0" smtClean="0"/>
              <a:t>を実施することで、システムの自動構築・運用が可能になります。</a:t>
            </a:r>
            <a:endParaRPr kumimoji="1" lang="en-US" altLang="ja-JP" sz="2400" dirty="0" smtClean="0"/>
          </a:p>
          <a:p>
            <a:r>
              <a:rPr kumimoji="1" lang="ja-JP" altLang="en-US" sz="2400" dirty="0" smtClean="0"/>
              <a:t>さらに、プロセスを変更することで、より効率的な自動化を実現できます。</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smtClean="0">
                <a:latin typeface="+mn-ea"/>
              </a:rPr>
              <a:t>手作業でのシステム構築</a:t>
            </a:r>
            <a:r>
              <a:rPr kumimoji="1" lang="en-US" altLang="ja-JP" sz="2400" b="1" dirty="0" smtClean="0">
                <a:latin typeface="+mn-ea"/>
              </a:rPr>
              <a:t>/</a:t>
            </a:r>
            <a:r>
              <a:rPr kumimoji="1" lang="ja-JP" altLang="en-US" sz="2400" b="1" dirty="0" smtClean="0">
                <a:latin typeface="+mn-ea"/>
              </a:rPr>
              <a:t>運用</a:t>
            </a: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smtClean="0">
                <a:latin typeface="+mn-ea"/>
              </a:rPr>
              <a:t>自動化されたシステム構築</a:t>
            </a:r>
            <a:r>
              <a:rPr kumimoji="1" lang="en-US" altLang="ja-JP" sz="2400" b="1" dirty="0" smtClean="0">
                <a:latin typeface="+mn-ea"/>
              </a:rPr>
              <a:t>/</a:t>
            </a:r>
            <a:r>
              <a:rPr kumimoji="1" lang="ja-JP" altLang="en-US" sz="2400" b="1" dirty="0" smtClean="0">
                <a:latin typeface="+mn-ea"/>
              </a:rPr>
              <a:t>運用</a:t>
            </a: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17157506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IT</a:t>
            </a:r>
            <a:r>
              <a:rPr lang="ja-JP" altLang="en-US" dirty="0" smtClean="0"/>
              <a:t>エンジニアの「苦」</a:t>
            </a:r>
            <a:endParaRPr kumimoji="1" lang="ja-JP" altLang="en-US" dirty="0"/>
          </a:p>
        </p:txBody>
      </p:sp>
      <p:sp>
        <p:nvSpPr>
          <p:cNvPr id="15"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3200" b="1" kern="0" dirty="0">
                <a:solidFill>
                  <a:srgbClr val="C00000"/>
                </a:solidFill>
                <a:effectLst>
                  <a:glow rad="152400">
                    <a:srgbClr val="FFFFFF"/>
                  </a:glow>
                </a:effectLst>
                <a:latin typeface="メイリオ"/>
              </a:rPr>
              <a:t>システム構築・運用に携わる</a:t>
            </a:r>
            <a:r>
              <a:rPr lang="en-US" altLang="ja-JP" sz="3200" b="1" kern="0" dirty="0">
                <a:solidFill>
                  <a:srgbClr val="C00000"/>
                </a:solidFill>
                <a:effectLst>
                  <a:glow rad="152400">
                    <a:srgbClr val="FFFFFF"/>
                  </a:glow>
                </a:effectLst>
                <a:latin typeface="メイリオ"/>
              </a:rPr>
              <a:t>IT</a:t>
            </a:r>
            <a:r>
              <a:rPr lang="ja-JP" altLang="en-US" sz="3200" b="1" kern="0" dirty="0">
                <a:solidFill>
                  <a:srgbClr val="C00000"/>
                </a:solidFill>
                <a:effectLst>
                  <a:glow rad="152400">
                    <a:srgbClr val="FFFFFF"/>
                  </a:glow>
                </a:effectLst>
                <a:latin typeface="メイリオ"/>
              </a:rPr>
              <a:t>エンジニアの現場の「苦」</a:t>
            </a:r>
            <a:endParaRPr lang="en-US" altLang="ja-JP" sz="3200" b="1" kern="0" dirty="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239917" y="2080163"/>
            <a:ext cx="11711435" cy="1405256"/>
            <a:chOff x="179937" y="1389209"/>
            <a:chExt cx="8783576" cy="1053942"/>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053942"/>
            </a:xfrm>
            <a:prstGeom prst="rect">
              <a:avLst/>
            </a:prstGeom>
            <a:noFill/>
          </p:spPr>
          <p:txBody>
            <a:bodyPr wrap="square" rtlCol="0">
              <a:spAutoFit/>
            </a:bodyPr>
            <a:lstStyle/>
            <a:p>
              <a:pPr marL="457178" indent="-457178">
                <a:buSzPct val="160000"/>
                <a:buBlip>
                  <a:blip r:embed="rId4"/>
                </a:buBlip>
              </a:pPr>
              <a:r>
                <a:rPr lang="ja-JP" altLang="en-US" sz="2133" dirty="0"/>
                <a:t>チーム間での設計情報の共有に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4"/>
                </a:buBlip>
              </a:pPr>
              <a:r>
                <a:rPr lang="ja-JP" altLang="en-US" sz="2133" dirty="0"/>
                <a:t>データの二重管理や、設定項目名の揺れが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4"/>
                </a:buBlip>
              </a:pPr>
              <a:r>
                <a:rPr lang="ja-JP" altLang="en-US" sz="2133" dirty="0"/>
                <a:t>複数チームでの開発により、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4"/>
                </a:buBlip>
              </a:pPr>
              <a:r>
                <a:rPr lang="ja-JP" altLang="en-US" sz="2133" dirty="0"/>
                <a:t>結果として</a:t>
              </a:r>
              <a:r>
                <a:rPr lang="ja-JP" altLang="en-US" sz="2133" u="sng" dirty="0">
                  <a:solidFill>
                    <a:srgbClr val="C00000"/>
                  </a:solidFill>
                </a:rPr>
                <a:t>どれが最新の設計情報か分からない</a:t>
              </a:r>
              <a:endParaRPr lang="en-US" altLang="ja-JP" sz="2133" u="sng" dirty="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grpSp>
      <p:grpSp>
        <p:nvGrpSpPr>
          <p:cNvPr id="8" name="グループ化 7"/>
          <p:cNvGrpSpPr/>
          <p:nvPr/>
        </p:nvGrpSpPr>
        <p:grpSpPr>
          <a:xfrm>
            <a:off x="239916" y="3656303"/>
            <a:ext cx="11712168" cy="1405256"/>
            <a:chOff x="179937" y="2571314"/>
            <a:chExt cx="8784126" cy="1053942"/>
          </a:xfrm>
        </p:grpSpPr>
        <p:pic>
          <p:nvPicPr>
            <p:cNvPr id="7" name="図 6"/>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53942"/>
            </a:xfrm>
            <a:prstGeom prst="rect">
              <a:avLst/>
            </a:prstGeom>
            <a:noFill/>
          </p:spPr>
          <p:txBody>
            <a:bodyPr wrap="square" rtlCol="0">
              <a:spAutoFit/>
            </a:bodyPr>
            <a:lstStyle/>
            <a:p>
              <a:pPr marL="457178" indent="-457178">
                <a:buSzPct val="160000"/>
                <a:buBlip>
                  <a:blip r:embed="rId4"/>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4"/>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4"/>
                </a:buBlip>
              </a:pPr>
              <a:r>
                <a:rPr lang="ja-JP" altLang="en-US" sz="2133" dirty="0"/>
                <a:t>手順ごとに個別の設定値を埋め込んでいて、新機種／新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grpSp>
      <p:grpSp>
        <p:nvGrpSpPr>
          <p:cNvPr id="9" name="グループ化 8"/>
          <p:cNvGrpSpPr/>
          <p:nvPr/>
        </p:nvGrpSpPr>
        <p:grpSpPr>
          <a:xfrm>
            <a:off x="239916" y="5191403"/>
            <a:ext cx="11712168" cy="1117996"/>
            <a:chOff x="179937" y="3722641"/>
            <a:chExt cx="8784126" cy="838497"/>
          </a:xfrm>
        </p:grpSpPr>
        <p:pic>
          <p:nvPicPr>
            <p:cNvPr id="6" name="図 5"/>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07769"/>
            </a:xfrm>
            <a:prstGeom prst="rect">
              <a:avLst/>
            </a:prstGeom>
            <a:noFill/>
          </p:spPr>
          <p:txBody>
            <a:bodyPr wrap="square" rtlCol="0">
              <a:spAutoFit/>
            </a:bodyPr>
            <a:lstStyle/>
            <a:p>
              <a:pPr marL="457178" indent="-457178">
                <a:buSzPct val="160000"/>
                <a:buBlip>
                  <a:blip r:embed="rId4"/>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4"/>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grpSp>
    </p:spTree>
    <p:extLst>
      <p:ext uri="{BB962C8B-B14F-4D97-AF65-F5344CB8AC3E}">
        <p14:creationId xmlns:p14="http://schemas.microsoft.com/office/powerpoint/2010/main" val="30390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テキスト ボックス 55"/>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チーム間での設計情報の共有に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データの二重管理や、設定項目名の揺れが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複数チームでの開発により、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どれが最新の設計情報か分からない</a:t>
            </a:r>
            <a:endParaRPr lang="en-US" altLang="ja-JP" sz="2133" u="sng" dirty="0">
              <a:solidFill>
                <a:srgbClr val="C00000"/>
              </a:solidFill>
            </a:endParaRPr>
          </a:p>
        </p:txBody>
      </p:sp>
      <p:sp>
        <p:nvSpPr>
          <p:cNvPr id="57" name="テキスト ボックス 56"/>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手順ごとに個別の設定値を埋め込んでいて、新機種／新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58" name="テキスト ボックス 57"/>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r>
              <a:rPr lang="en-US" altLang="ja-JP" sz="2133" dirty="0"/>
              <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33" name="タイトル 32"/>
          <p:cNvSpPr>
            <a:spLocks noGrp="1"/>
          </p:cNvSpPr>
          <p:nvPr>
            <p:ph type="title"/>
          </p:nvPr>
        </p:nvSpPr>
        <p:spPr/>
        <p:txBody>
          <a:bodyPr>
            <a:normAutofit/>
          </a:bodyPr>
          <a:lstStyle/>
          <a:p>
            <a:r>
              <a:rPr lang="en-US" altLang="ja-JP" dirty="0" smtClean="0"/>
              <a:t>IT</a:t>
            </a:r>
            <a:r>
              <a:rPr lang="ja-JP" altLang="en-US" dirty="0" smtClean="0"/>
              <a:t>エンジニアの「苦」の解決策</a:t>
            </a:r>
            <a:endParaRPr kumimoji="1" lang="ja-JP" altLang="en-US" dirty="0"/>
          </a:p>
        </p:txBody>
      </p:sp>
      <p:sp>
        <p:nvSpPr>
          <p:cNvPr id="16" name="正方形/長方形 15"/>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2" name="楕円 3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1" name="楕円 40"/>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55"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3200" b="1" kern="0" dirty="0">
                <a:solidFill>
                  <a:srgbClr val="005DD6"/>
                </a:solidFill>
                <a:effectLst>
                  <a:glow rad="152400">
                    <a:srgbClr val="FFFFFF"/>
                  </a:glow>
                </a:effectLst>
                <a:latin typeface="メイリオ"/>
              </a:rPr>
              <a:t>設計・作業準備・作業実施の課題を、</a:t>
            </a:r>
            <a:r>
              <a:rPr lang="en-US" altLang="ja-JP" sz="3200" b="1" kern="0" dirty="0">
                <a:solidFill>
                  <a:srgbClr val="C00000"/>
                </a:solidFill>
                <a:effectLst>
                  <a:glow rad="152400">
                    <a:srgbClr val="FFFFFF"/>
                  </a:glow>
                </a:effectLst>
                <a:latin typeface="メイリオ"/>
              </a:rPr>
              <a:t>3</a:t>
            </a:r>
            <a:r>
              <a:rPr lang="ja-JP" altLang="en-US" sz="3200" b="1" kern="0" dirty="0">
                <a:solidFill>
                  <a:srgbClr val="C00000"/>
                </a:solidFill>
                <a:effectLst>
                  <a:glow rad="152400">
                    <a:srgbClr val="FFFFFF"/>
                  </a:glow>
                </a:effectLst>
                <a:latin typeface="メイリオ"/>
              </a:rPr>
              <a:t>ステップで解決</a:t>
            </a:r>
            <a:endParaRPr lang="en-US" altLang="ja-JP" sz="3200"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371057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0</TotalTime>
  <Words>10706</Words>
  <Application>Microsoft Office PowerPoint</Application>
  <PresentationFormat>ワイド画面</PresentationFormat>
  <Paragraphs>2559</Paragraphs>
  <Slides>71</Slides>
  <Notes>44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71</vt:i4>
      </vt:variant>
    </vt:vector>
  </HeadingPairs>
  <TitlesOfParts>
    <vt:vector size="83" baseType="lpstr">
      <vt:lpstr>HGP創英角ｺﾞｼｯｸUB</vt:lpstr>
      <vt:lpstr>Meiryo UI</vt:lpstr>
      <vt:lpstr>ＭＳ Ｐゴシック</vt:lpstr>
      <vt:lpstr>メイリオ</vt:lpstr>
      <vt:lpstr>游ゴシック</vt:lpstr>
      <vt:lpstr>Arial</vt:lpstr>
      <vt:lpstr>Calibri</vt:lpstr>
      <vt:lpstr>Courier New</vt:lpstr>
      <vt:lpstr>Tahoma</vt:lpstr>
      <vt:lpstr>Verdana</vt:lpstr>
      <vt:lpstr>Wingdings</vt:lpstr>
      <vt:lpstr>NEC_standard4_3</vt:lpstr>
      <vt:lpstr>システム構築・運用の効率化ガイドブック　　　　　　　　　　　　　　　　　　　　　　　　　　　　　　　　　　　　　　　　　　　　   　</vt:lpstr>
      <vt:lpstr>目次</vt:lpstr>
      <vt:lpstr>はじめに</vt:lpstr>
      <vt:lpstr>本書の目的</vt:lpstr>
      <vt:lpstr>登場人物について</vt:lpstr>
      <vt:lpstr>システム構築・運用の効率化の全体像</vt:lpstr>
      <vt:lpstr>自動化におけるAS-ISとTO BE</vt:lpstr>
      <vt:lpstr>ITエンジニアの「苦」</vt:lpstr>
      <vt:lpstr>ITエンジニアの「苦」の解決策</vt:lpstr>
      <vt:lpstr>Exastro IT Automation概要イメージ</vt:lpstr>
      <vt:lpstr>自動化によって「QCD」および「タスクと成果物」が変化</vt:lpstr>
      <vt:lpstr>自動化の事前準備 　　Step 1：設計情報の一元管理 　　Step 2：自動実行の実現 　　Step 3：一元管理と自動実行の連携</vt:lpstr>
      <vt:lpstr>自動化の事前準備 　　Step 1：設計情報の一元管理 　　Step 2：自動実行の実現 　　Step 3：一元管理と自動実行の連携</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自動化の事前準備 　　Step 1：設計情報の一元管理 　　Step 2：自動実行の実現 　　Step 3：一元管理と自動実行の連携</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自動化の事前準備 　　Step 1：設計情報の一元管理 　　Step 2：自動実行の実現 　　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自動化されたSIの実施 　　効果の事例と見積りの観点 　　自動化後のプロセスと成果物の変更点</vt:lpstr>
      <vt:lpstr>自動化されたSIの実施 　　効果の事例と見積りの観点 　　自動化後のプロセスと成果物の変更点</vt:lpstr>
      <vt:lpstr>効果の見積もりの観点 (再掲)</vt:lpstr>
      <vt:lpstr>事例：ネットワーク機器構築 (1/2)</vt:lpstr>
      <vt:lpstr>事例：ネットワーク機器構築 (2/2)</vt:lpstr>
      <vt:lpstr>自動化されたSIの実施 　　効果の事例と見積りの観点 　　自動化後のプロセスと成果物の変更点</vt:lpstr>
      <vt:lpstr>要件定義</vt:lpstr>
      <vt:lpstr>基本設計</vt:lpstr>
      <vt:lpstr>詳細設計</vt:lpstr>
      <vt:lpstr>運用設計</vt:lpstr>
      <vt:lpstr>製造</vt:lpstr>
      <vt:lpstr>テスト</vt:lpstr>
      <vt:lpstr>リリース</vt:lpstr>
      <vt:lpstr>まとめ</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2021-04-20T01:13:00Z</dcterms:modified>
</cp:coreProperties>
</file>