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8"/>
  </p:notesMasterIdLst>
  <p:handoutMasterIdLst>
    <p:handoutMasterId r:id="rId29"/>
  </p:handoutMasterIdLst>
  <p:sldIdLst>
    <p:sldId id="262" r:id="rId3"/>
    <p:sldId id="527" r:id="rId4"/>
    <p:sldId id="505" r:id="rId5"/>
    <p:sldId id="506" r:id="rId6"/>
    <p:sldId id="507" r:id="rId7"/>
    <p:sldId id="508" r:id="rId8"/>
    <p:sldId id="524" r:id="rId9"/>
    <p:sldId id="525" r:id="rId10"/>
    <p:sldId id="518" r:id="rId11"/>
    <p:sldId id="519" r:id="rId12"/>
    <p:sldId id="520" r:id="rId13"/>
    <p:sldId id="522" r:id="rId14"/>
    <p:sldId id="523" r:id="rId15"/>
    <p:sldId id="521" r:id="rId16"/>
    <p:sldId id="510" r:id="rId17"/>
    <p:sldId id="509" r:id="rId18"/>
    <p:sldId id="512" r:id="rId19"/>
    <p:sldId id="511" r:id="rId20"/>
    <p:sldId id="515" r:id="rId21"/>
    <p:sldId id="516" r:id="rId22"/>
    <p:sldId id="517" r:id="rId23"/>
    <p:sldId id="526" r:id="rId24"/>
    <p:sldId id="513" r:id="rId25"/>
    <p:sldId id="514" r:id="rId26"/>
    <p:sldId id="318" r:id="rId2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27"/>
          </p14:sldIdLst>
        </p14:section>
        <p14:section name="1.　はじめに" id="{B81141D6-5160-4643-8D51-022CC5C4BDB9}">
          <p14:sldIdLst>
            <p14:sldId id="505"/>
            <p14:sldId id="506"/>
            <p14:sldId id="507"/>
            <p14:sldId id="508"/>
            <p14:sldId id="524"/>
            <p14:sldId id="525"/>
            <p14:sldId id="518"/>
            <p14:sldId id="519"/>
            <p14:sldId id="520"/>
            <p14:sldId id="522"/>
            <p14:sldId id="523"/>
            <p14:sldId id="521"/>
            <p14:sldId id="510"/>
            <p14:sldId id="509"/>
            <p14:sldId id="512"/>
            <p14:sldId id="511"/>
            <p14:sldId id="515"/>
            <p14:sldId id="516"/>
            <p14:sldId id="517"/>
            <p14:sldId id="526"/>
            <p14:sldId id="513"/>
            <p14:sldId id="514"/>
          </p14:sldIdLst>
        </p14:section>
        <p14:section name="A　付録" id="{A8A060BF-92DF-4F47-AFEF-F5FA058AAEFB}">
          <p14:sldIdLst>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124990"/>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5507" autoAdjust="0"/>
  </p:normalViewPr>
  <p:slideViewPr>
    <p:cSldViewPr>
      <p:cViewPr varScale="1">
        <p:scale>
          <a:sx n="138" d="100"/>
          <a:sy n="138" d="100"/>
        </p:scale>
        <p:origin x="101" y="701"/>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2022/6/29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2022/6/29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2022/6/29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4.xml"/><Relationship Id="rId3" Type="http://schemas.openxmlformats.org/officeDocument/2006/relationships/slide" Target="slide7.xml"/><Relationship Id="rId7" Type="http://schemas.openxmlformats.org/officeDocument/2006/relationships/slide" Target="slide12.xml"/><Relationship Id="rId12" Type="http://schemas.openxmlformats.org/officeDocument/2006/relationships/slide" Target="slide23.xml"/><Relationship Id="rId2" Type="http://schemas.openxmlformats.org/officeDocument/2006/relationships/slide" Target="slide5.xml"/><Relationship Id="rId1" Type="http://schemas.openxmlformats.org/officeDocument/2006/relationships/slideLayout" Target="../slideLayouts/slideLayout9.xml"/><Relationship Id="rId6" Type="http://schemas.openxmlformats.org/officeDocument/2006/relationships/slide" Target="slide11.xml"/><Relationship Id="rId11" Type="http://schemas.openxmlformats.org/officeDocument/2006/relationships/slide" Target="slide21.xml"/><Relationship Id="rId5" Type="http://schemas.openxmlformats.org/officeDocument/2006/relationships/slide" Target="slide10.xml"/><Relationship Id="rId10" Type="http://schemas.openxmlformats.org/officeDocument/2006/relationships/slide" Target="slide20.xml"/><Relationship Id="rId4" Type="http://schemas.openxmlformats.org/officeDocument/2006/relationships/slide" Target="slide8.xml"/><Relationship Id="rId9"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smtClean="0"/>
              <a:t>Exastro IT Automation </a:t>
            </a:r>
            <a:r>
              <a:rPr lang="en-US" altLang="ja-JP" dirty="0" err="1" smtClean="0"/>
              <a:t>Ver</a:t>
            </a:r>
            <a:r>
              <a:rPr lang="en-US" altLang="ja-JP" dirty="0" smtClean="0"/>
              <a:t> </a:t>
            </a:r>
            <a:r>
              <a:rPr lang="en-US" altLang="ja-JP" dirty="0" smtClean="0"/>
              <a:t>1.10</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1" y="3076184"/>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kern="0" spc="-150" dirty="0" smtClean="0">
                <a:solidFill>
                  <a:srgbClr val="002B62"/>
                </a:solidFill>
              </a:rPr>
              <a:t>Terraform Driver</a:t>
            </a:r>
          </a:p>
          <a:p>
            <a:r>
              <a:rPr lang="en-US" altLang="ja-JP" sz="4800" b="1" kern="0" spc="-150" dirty="0" smtClean="0">
                <a:solidFill>
                  <a:srgbClr val="002B62"/>
                </a:solidFill>
              </a:rPr>
              <a:t>【Classroo</a:t>
            </a:r>
            <a:r>
              <a:rPr lang="en-US" altLang="ja-JP" sz="4800" b="1" kern="0" spc="-150" dirty="0">
                <a:solidFill>
                  <a:srgbClr val="002B62"/>
                </a:solidFill>
              </a:rPr>
              <a:t>m</a:t>
            </a:r>
            <a:r>
              <a:rPr lang="en-US" altLang="ja-JP" sz="4800" b="1" kern="0" spc="-150" dirty="0" smtClean="0">
                <a:solidFill>
                  <a:srgbClr val="002B62"/>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defRPr sz="1400" b="1">
                <a:solidFill>
                  <a:schemeClr val="tx2">
                    <a:lumMod val="75000"/>
                    <a:lumOff val="25000"/>
                  </a:schemeClr>
                </a:solidFill>
                <a:latin typeface="+mn-lt"/>
              </a:defRPr>
            </a:pPr>
            <a:r>
              <a:rPr lang="en-US" altLang="ja-JP" sz="1400" b="1" dirty="0">
                <a:solidFill>
                  <a:schemeClr val="tx2">
                    <a:lumMod val="75000"/>
                    <a:lumOff val="25000"/>
                  </a:schemeClr>
                </a:solidFill>
              </a:rPr>
              <a:t>In this Document, “IT Automation” will be written as “ITA”.</a:t>
            </a:r>
            <a:endParaRPr lang="ja-JP" altLang="en-US" sz="1400" b="1" kern="0" dirty="0">
              <a:solidFill>
                <a:schemeClr val="tx2">
                  <a:lumMod val="75000"/>
                  <a:lumOff val="25000"/>
                </a:schemeClr>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  What types of Terraform can link with ITA?</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Linkable Terraforms</a:t>
            </a:r>
          </a:p>
          <a:p>
            <a:pPr lvl="1"/>
            <a:r>
              <a:rPr lang="en-US" altLang="ja-JP" sz="1800" dirty="0" smtClean="0"/>
              <a:t>ITA can connect to both “Terraform Enterprise” and “Terraform Cloud”</a:t>
            </a:r>
          </a:p>
          <a:p>
            <a:pPr lvl="1"/>
            <a:r>
              <a:rPr lang="en-US" altLang="ja-JP" sz="1800" dirty="0" smtClean="0"/>
              <a:t>In this document, we will combine ITA and “Terraform Enterprise”/”Terraform Cloud” and create an application example that creates a system on cloud or </a:t>
            </a:r>
            <a:r>
              <a:rPr lang="en-US" altLang="ja-JP" sz="1800" dirty="0" err="1" smtClean="0"/>
              <a:t>on-premise</a:t>
            </a:r>
            <a:r>
              <a:rPr lang="en-US" altLang="ja-JP" sz="1800" dirty="0" smtClean="0"/>
              <a:t>.</a:t>
            </a:r>
            <a:endParaRPr lang="en-US" altLang="ja-JP" sz="1600" dirty="0"/>
          </a:p>
          <a:p>
            <a:pPr marL="288000" lvl="2" indent="0">
              <a:buNone/>
            </a:pPr>
            <a:endParaRPr lang="en-US" altLang="ja-JP" dirty="0" smtClean="0"/>
          </a:p>
        </p:txBody>
      </p: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799" y="3616130"/>
            <a:ext cx="729484" cy="729484"/>
          </a:xfrm>
          <a:prstGeom prst="rect">
            <a:avLst/>
          </a:prstGeom>
        </p:spPr>
      </p:pic>
      <p:sp>
        <p:nvSpPr>
          <p:cNvPr id="25" name="角丸四角形 24"/>
          <p:cNvSpPr/>
          <p:nvPr/>
        </p:nvSpPr>
        <p:spPr bwMode="auto">
          <a:xfrm>
            <a:off x="3598585" y="522740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sp>
        <p:nvSpPr>
          <p:cNvPr id="27" name="角丸四角形 26"/>
          <p:cNvSpPr/>
          <p:nvPr/>
        </p:nvSpPr>
        <p:spPr bwMode="auto">
          <a:xfrm>
            <a:off x="3581310" y="3673935"/>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544" y="2747563"/>
            <a:ext cx="1243641" cy="596948"/>
          </a:xfrm>
          <a:prstGeom prst="rect">
            <a:avLst/>
          </a:prstGeom>
          <a:ln w="28575">
            <a:noFill/>
          </a:ln>
        </p:spPr>
      </p:pic>
      <p:sp>
        <p:nvSpPr>
          <p:cNvPr id="37" name="角丸四角形 36"/>
          <p:cNvSpPr/>
          <p:nvPr/>
        </p:nvSpPr>
        <p:spPr bwMode="auto">
          <a:xfrm>
            <a:off x="7030781" y="3437682"/>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テキスト ボックス 37"/>
          <p:cNvSpPr txBox="1"/>
          <p:nvPr/>
        </p:nvSpPr>
        <p:spPr>
          <a:xfrm>
            <a:off x="7524570" y="2924672"/>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sp>
        <p:nvSpPr>
          <p:cNvPr id="26" name="角丸四角形 25"/>
          <p:cNvSpPr/>
          <p:nvPr/>
        </p:nvSpPr>
        <p:spPr bwMode="auto">
          <a:xfrm>
            <a:off x="3299543" y="3353126"/>
            <a:ext cx="2976863" cy="2736380"/>
          </a:xfrm>
          <a:prstGeom prst="roundRect">
            <a:avLst/>
          </a:prstGeom>
          <a:noFill/>
          <a:ln w="28575">
            <a:solidFill>
              <a:srgbClr val="7030A0"/>
            </a:solidFill>
            <a:prstDash val="dash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 name="直線矢印コネクタ 39"/>
          <p:cNvCxnSpPr>
            <a:stCxn id="24" idx="3"/>
          </p:cNvCxnSpPr>
          <p:nvPr/>
        </p:nvCxnSpPr>
        <p:spPr bwMode="auto">
          <a:xfrm>
            <a:off x="2230283" y="3980872"/>
            <a:ext cx="1310654" cy="17092"/>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p:nvPr/>
        </p:nvCxnSpPr>
        <p:spPr bwMode="auto">
          <a:xfrm flipV="1">
            <a:off x="2337678" y="4240829"/>
            <a:ext cx="1243632" cy="1060431"/>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5" name="テキスト ボックス 44"/>
          <p:cNvSpPr txBox="1"/>
          <p:nvPr/>
        </p:nvSpPr>
        <p:spPr>
          <a:xfrm>
            <a:off x="855635" y="2805202"/>
            <a:ext cx="2064378" cy="369332"/>
          </a:xfrm>
          <a:prstGeom prst="rect">
            <a:avLst/>
          </a:prstGeom>
          <a:noFill/>
        </p:spPr>
        <p:txBody>
          <a:bodyPr wrap="square" rtlCol="0">
            <a:spAutoFit/>
          </a:bodyPr>
          <a:lstStyle/>
          <a:p>
            <a:r>
              <a:rPr kumimoji="1" lang="en-US" altLang="ja-JP" b="1" dirty="0" smtClean="0">
                <a:solidFill>
                  <a:srgbClr val="002B62"/>
                </a:solidFill>
              </a:rPr>
              <a:t>IT Automation</a:t>
            </a:r>
            <a:endParaRPr kumimoji="1" lang="ja-JP" altLang="en-US" b="1" dirty="0">
              <a:solidFill>
                <a:srgbClr val="002B62"/>
              </a:solidFill>
            </a:endParaRPr>
          </a:p>
        </p:txBody>
      </p:sp>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87" y="5219266"/>
            <a:ext cx="729484" cy="729484"/>
          </a:xfrm>
          <a:prstGeom prst="rect">
            <a:avLst/>
          </a:prstGeom>
        </p:spPr>
      </p:pic>
      <p:cxnSp>
        <p:nvCxnSpPr>
          <p:cNvPr id="74" name="直線矢印コネクタ 73"/>
          <p:cNvCxnSpPr/>
          <p:nvPr/>
        </p:nvCxnSpPr>
        <p:spPr bwMode="auto">
          <a:xfrm flipV="1">
            <a:off x="2337678" y="5672152"/>
            <a:ext cx="1213557" cy="756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Oval 97"/>
          <p:cNvSpPr>
            <a:spLocks noChangeAspect="1" noChangeArrowheads="1"/>
          </p:cNvSpPr>
          <p:nvPr/>
        </p:nvSpPr>
        <p:spPr bwMode="gray">
          <a:xfrm>
            <a:off x="7666488" y="364495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0" name="Oval 97"/>
          <p:cNvSpPr>
            <a:spLocks noChangeAspect="1" noChangeArrowheads="1"/>
          </p:cNvSpPr>
          <p:nvPr/>
        </p:nvSpPr>
        <p:spPr bwMode="gray">
          <a:xfrm>
            <a:off x="7659099" y="5251852"/>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81" name="直線矢印コネクタ 80"/>
          <p:cNvCxnSpPr>
            <a:stCxn id="25" idx="3"/>
          </p:cNvCxnSpPr>
          <p:nvPr/>
        </p:nvCxnSpPr>
        <p:spPr bwMode="auto">
          <a:xfrm>
            <a:off x="5974915" y="5515444"/>
            <a:ext cx="1621505"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27" idx="3"/>
          </p:cNvCxnSpPr>
          <p:nvPr/>
        </p:nvCxnSpPr>
        <p:spPr bwMode="auto">
          <a:xfrm>
            <a:off x="5957640" y="3961975"/>
            <a:ext cx="1638780" cy="1339285"/>
          </a:xfrm>
          <a:prstGeom prst="straightConnector1">
            <a:avLst/>
          </a:prstGeom>
          <a:solidFill>
            <a:schemeClr val="bg1"/>
          </a:solidFill>
          <a:ln w="38100" cap="flat" cmpd="sng" algn="ctr">
            <a:solidFill>
              <a:srgbClr val="12499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6" name="直線矢印コネクタ 85"/>
          <p:cNvCxnSpPr>
            <a:stCxn id="25" idx="3"/>
          </p:cNvCxnSpPr>
          <p:nvPr/>
        </p:nvCxnSpPr>
        <p:spPr bwMode="auto">
          <a:xfrm flipV="1">
            <a:off x="5974915" y="4240829"/>
            <a:ext cx="1621505" cy="127461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矢印コネクタ 90"/>
          <p:cNvCxnSpPr>
            <a:stCxn id="27" idx="3"/>
          </p:cNvCxnSpPr>
          <p:nvPr/>
        </p:nvCxnSpPr>
        <p:spPr bwMode="auto">
          <a:xfrm flipV="1">
            <a:off x="5957640" y="3955892"/>
            <a:ext cx="1628278" cy="6083"/>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テキスト ボックス 33"/>
          <p:cNvSpPr txBox="1"/>
          <p:nvPr/>
        </p:nvSpPr>
        <p:spPr>
          <a:xfrm>
            <a:off x="56231" y="481161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sp>
        <p:nvSpPr>
          <p:cNvPr id="35" name="テキスト ボックス 34"/>
          <p:cNvSpPr txBox="1"/>
          <p:nvPr/>
        </p:nvSpPr>
        <p:spPr>
          <a:xfrm>
            <a:off x="56231" y="3056626"/>
            <a:ext cx="461665" cy="1561805"/>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cxnSp>
        <p:nvCxnSpPr>
          <p:cNvPr id="36" name="直線コネクタ 35"/>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382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  For Terraform Enterprise</a:t>
            </a:r>
            <a:r>
              <a:rPr lang="ja-JP" altLang="en-US" dirty="0" smtClean="0"/>
              <a:t>　</a:t>
            </a:r>
            <a:endParaRPr lang="ja-JP" altLang="en-US" dirty="0"/>
          </a:p>
        </p:txBody>
      </p:sp>
      <p:sp>
        <p:nvSpPr>
          <p:cNvPr id="5" name="コンテンツ プレースホルダー 2"/>
          <p:cNvSpPr>
            <a:spLocks noGrp="1"/>
          </p:cNvSpPr>
          <p:nvPr>
            <p:ph sz="quarter" idx="10"/>
          </p:nvPr>
        </p:nvSpPr>
        <p:spPr>
          <a:xfrm>
            <a:off x="125305" y="1128321"/>
            <a:ext cx="8964487" cy="5616476"/>
          </a:xfrm>
        </p:spPr>
        <p:txBody>
          <a:bodyPr/>
          <a:lstStyle/>
          <a:p>
            <a:pPr lvl="1"/>
            <a:r>
              <a:rPr lang="en-US" altLang="ja-JP" sz="1800" dirty="0" smtClean="0"/>
              <a:t>If you are using Terraform Enterprise, you can construct ITA on </a:t>
            </a:r>
            <a:r>
              <a:rPr lang="en-US" altLang="ja-JP" sz="1800" dirty="0" err="1" smtClean="0"/>
              <a:t>on-premise</a:t>
            </a:r>
            <a:r>
              <a:rPr lang="en-US" altLang="ja-JP" sz="1800" dirty="0" smtClean="0"/>
              <a:t> and you can provision systems on cloud/ </a:t>
            </a:r>
            <a:r>
              <a:rPr lang="en-US" altLang="ja-JP" sz="1800" dirty="0" err="1" smtClean="0"/>
              <a:t>on-premise</a:t>
            </a:r>
            <a:r>
              <a:rPr lang="en-US" altLang="ja-JP" sz="1800" dirty="0" smtClean="0"/>
              <a:t>.</a:t>
            </a:r>
          </a:p>
          <a:p>
            <a:pPr lvl="1"/>
            <a:r>
              <a:rPr lang="en-US" altLang="ja-JP" sz="1800" dirty="0" smtClean="0"/>
              <a:t>Additionally, by implementing Ansible, you can configure various settings for the created system.</a:t>
            </a:r>
          </a:p>
          <a:p>
            <a:pPr marL="180000" lvl="1" indent="0">
              <a:buNone/>
            </a:pPr>
            <a:r>
              <a:rPr lang="en-US" altLang="ja-JP" sz="1200" dirty="0">
                <a:solidFill>
                  <a:srgbClr val="FF0000"/>
                </a:solidFill>
              </a:rPr>
              <a:t>For more information about Ansible, please refer to Exastro-</a:t>
            </a:r>
            <a:r>
              <a:rPr lang="en-US" altLang="ja-JP" sz="1200" dirty="0" err="1">
                <a:solidFill>
                  <a:srgbClr val="FF0000"/>
                </a:solidFill>
              </a:rPr>
              <a:t>ITA_User_Instruction_Manual_Ansible</a:t>
            </a:r>
            <a:r>
              <a:rPr lang="en-US" altLang="ja-JP" sz="1200" dirty="0">
                <a:solidFill>
                  <a:srgbClr val="FF0000"/>
                </a:solidFill>
              </a:rPr>
              <a:t>-driver.</a:t>
            </a:r>
            <a:endParaRPr lang="en-US" altLang="ja-JP" sz="1800" dirty="0" smtClean="0"/>
          </a:p>
          <a:p>
            <a:pPr lvl="1"/>
            <a:endParaRPr lang="en-US" altLang="ja-JP" dirty="0" smtClean="0"/>
          </a:p>
        </p:txBody>
      </p:sp>
      <p:sp>
        <p:nvSpPr>
          <p:cNvPr id="20" name="テキスト ボックス 19">
            <a:extLst>
              <a:ext uri="{FF2B5EF4-FFF2-40B4-BE49-F238E27FC236}">
                <a16:creationId xmlns:a16="http://schemas.microsoft.com/office/drawing/2014/main" id="{9BDDC93C-880A-406E-AF0B-8D61D210B2C4}"/>
              </a:ext>
            </a:extLst>
          </p:cNvPr>
          <p:cNvSpPr txBox="1"/>
          <p:nvPr/>
        </p:nvSpPr>
        <p:spPr>
          <a:xfrm>
            <a:off x="365815" y="4622766"/>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sp>
        <p:nvSpPr>
          <p:cNvPr id="21" name="テキスト ボックス 20">
            <a:extLst>
              <a:ext uri="{FF2B5EF4-FFF2-40B4-BE49-F238E27FC236}">
                <a16:creationId xmlns:a16="http://schemas.microsoft.com/office/drawing/2014/main" id="{44E235FE-B042-4BF7-8D55-2AAB179F264F}"/>
              </a:ext>
            </a:extLst>
          </p:cNvPr>
          <p:cNvSpPr txBox="1"/>
          <p:nvPr/>
        </p:nvSpPr>
        <p:spPr>
          <a:xfrm>
            <a:off x="365815" y="3340343"/>
            <a:ext cx="461665" cy="1173407"/>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cxnSp>
        <p:nvCxnSpPr>
          <p:cNvPr id="22" name="直線コネクタ 21">
            <a:extLst>
              <a:ext uri="{FF2B5EF4-FFF2-40B4-BE49-F238E27FC236}">
                <a16:creationId xmlns:a16="http://schemas.microsoft.com/office/drawing/2014/main" id="{F43E014F-E875-4642-A3B4-F3002C8CAE2B}"/>
              </a:ext>
            </a:extLst>
          </p:cNvPr>
          <p:cNvCxnSpPr>
            <a:cxnSpLocks/>
          </p:cNvCxnSpPr>
          <p:nvPr/>
        </p:nvCxnSpPr>
        <p:spPr bwMode="auto">
          <a:xfrm>
            <a:off x="468640" y="4509886"/>
            <a:ext cx="8388000"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3474475" y="4709615"/>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Enterprise</a:t>
            </a:r>
            <a:endParaRPr kumimoji="1" lang="ja-JP" altLang="en-US" sz="1400" b="1" dirty="0">
              <a:solidFill>
                <a:srgbClr val="7030A0"/>
              </a:solidFill>
              <a:latin typeface="+mn-ea"/>
            </a:endParaRPr>
          </a:p>
        </p:txBody>
      </p:sp>
      <p:cxnSp>
        <p:nvCxnSpPr>
          <p:cNvPr id="24" name="直線矢印コネクタ 23"/>
          <p:cNvCxnSpPr>
            <a:stCxn id="26" idx="3"/>
          </p:cNvCxnSpPr>
          <p:nvPr/>
        </p:nvCxnSpPr>
        <p:spPr bwMode="auto">
          <a:xfrm flipV="1">
            <a:off x="5087723" y="5068765"/>
            <a:ext cx="2384006" cy="761570"/>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矢印コネクタ 24"/>
          <p:cNvCxnSpPr>
            <a:stCxn id="26" idx="3"/>
          </p:cNvCxnSpPr>
          <p:nvPr/>
        </p:nvCxnSpPr>
        <p:spPr bwMode="auto">
          <a:xfrm flipV="1">
            <a:off x="5087723" y="4160987"/>
            <a:ext cx="2403907" cy="1669348"/>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6" name="図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57" y="5476099"/>
            <a:ext cx="850166" cy="708472"/>
          </a:xfrm>
          <a:prstGeom prst="rect">
            <a:avLst/>
          </a:prstGeom>
          <a:ln w="38100">
            <a:solidFill>
              <a:schemeClr val="bg2">
                <a:lumMod val="65000"/>
              </a:schemeClr>
            </a:solidFill>
          </a:ln>
        </p:spPr>
      </p:pic>
      <p:cxnSp>
        <p:nvCxnSpPr>
          <p:cNvPr id="31" name="直線矢印コネクタ 30"/>
          <p:cNvCxnSpPr>
            <a:stCxn id="38" idx="3"/>
            <a:endCxn id="26" idx="1"/>
          </p:cNvCxnSpPr>
          <p:nvPr/>
        </p:nvCxnSpPr>
        <p:spPr bwMode="auto">
          <a:xfrm>
            <a:off x="2240089" y="5296336"/>
            <a:ext cx="1997468" cy="533999"/>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矢印コネクタ 31"/>
          <p:cNvCxnSpPr>
            <a:stCxn id="23" idx="3"/>
          </p:cNvCxnSpPr>
          <p:nvPr/>
        </p:nvCxnSpPr>
        <p:spPr bwMode="auto">
          <a:xfrm flipV="1">
            <a:off x="5850805" y="4111388"/>
            <a:ext cx="1640825" cy="88626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直線矢印コネクタ 32"/>
          <p:cNvCxnSpPr>
            <a:stCxn id="23" idx="3"/>
          </p:cNvCxnSpPr>
          <p:nvPr/>
        </p:nvCxnSpPr>
        <p:spPr bwMode="auto">
          <a:xfrm flipV="1">
            <a:off x="5850805" y="4996484"/>
            <a:ext cx="1640825" cy="1171"/>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角丸四角形 33"/>
          <p:cNvSpPr/>
          <p:nvPr/>
        </p:nvSpPr>
        <p:spPr bwMode="auto">
          <a:xfrm>
            <a:off x="6876320" y="3340343"/>
            <a:ext cx="1871090" cy="2311700"/>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テキスト ボックス 34"/>
          <p:cNvSpPr txBox="1"/>
          <p:nvPr/>
        </p:nvSpPr>
        <p:spPr>
          <a:xfrm>
            <a:off x="7370110" y="3068950"/>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sp>
        <p:nvSpPr>
          <p:cNvPr id="36" name="Oval 97"/>
          <p:cNvSpPr>
            <a:spLocks noChangeAspect="1" noChangeArrowheads="1"/>
          </p:cNvSpPr>
          <p:nvPr/>
        </p:nvSpPr>
        <p:spPr bwMode="gray">
          <a:xfrm>
            <a:off x="7471729" y="3675836"/>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7" name="Oval 97"/>
          <p:cNvSpPr>
            <a:spLocks noChangeAspect="1" noChangeArrowheads="1"/>
          </p:cNvSpPr>
          <p:nvPr/>
        </p:nvSpPr>
        <p:spPr bwMode="gray">
          <a:xfrm>
            <a:off x="7471729" y="472983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pic>
        <p:nvPicPr>
          <p:cNvPr id="38" name="図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4931594"/>
            <a:ext cx="729484" cy="729484"/>
          </a:xfrm>
          <a:prstGeom prst="rect">
            <a:avLst/>
          </a:prstGeom>
        </p:spPr>
      </p:pic>
      <p:cxnSp>
        <p:nvCxnSpPr>
          <p:cNvPr id="39" name="直線矢印コネクタ 38"/>
          <p:cNvCxnSpPr>
            <a:stCxn id="38" idx="3"/>
            <a:endCxn id="23" idx="1"/>
          </p:cNvCxnSpPr>
          <p:nvPr/>
        </p:nvCxnSpPr>
        <p:spPr bwMode="auto">
          <a:xfrm flipV="1">
            <a:off x="2240089" y="4997655"/>
            <a:ext cx="1234386" cy="298681"/>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7451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For Terraform Cloud(1/3)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Create </a:t>
            </a:r>
            <a:r>
              <a:rPr lang="en-US" altLang="ja-JP" b="1" dirty="0" err="1"/>
              <a:t>on-premise</a:t>
            </a:r>
            <a:r>
              <a:rPr lang="en-US" altLang="ja-JP" b="1" dirty="0"/>
              <a:t> ITA server.</a:t>
            </a:r>
            <a:endParaRPr lang="ja-JP" altLang="en-US" b="1" dirty="0"/>
          </a:p>
          <a:p>
            <a:pPr lvl="1"/>
            <a:r>
              <a:rPr lang="en-US" altLang="ja-JP" sz="1800" dirty="0" smtClean="0"/>
              <a:t>If </a:t>
            </a:r>
            <a:r>
              <a:rPr lang="en-US" altLang="ja-JP" sz="1800" dirty="0" smtClean="0"/>
              <a:t>the user</a:t>
            </a:r>
            <a:r>
              <a:rPr lang="en-US" altLang="ja-JP" sz="1800" dirty="0" smtClean="0"/>
              <a:t> is </a:t>
            </a:r>
            <a:r>
              <a:rPr lang="en-US" altLang="ja-JP" sz="1800" dirty="0" smtClean="0"/>
              <a:t>creating an ITA Server on </a:t>
            </a:r>
            <a:r>
              <a:rPr lang="en-US" altLang="ja-JP" sz="1800" dirty="0" err="1" smtClean="0"/>
              <a:t>on-premise</a:t>
            </a:r>
            <a:r>
              <a:rPr lang="en-US" altLang="ja-JP" sz="1800" dirty="0" smtClean="0"/>
              <a:t>, </a:t>
            </a:r>
            <a:r>
              <a:rPr lang="en-US" altLang="ja-JP" sz="1800" dirty="0" smtClean="0"/>
              <a:t>they</a:t>
            </a:r>
            <a:r>
              <a:rPr lang="en-US" altLang="ja-JP" sz="1800" dirty="0" smtClean="0"/>
              <a:t> </a:t>
            </a:r>
            <a:r>
              <a:rPr lang="en-US" altLang="ja-JP" sz="1800" dirty="0" smtClean="0"/>
              <a:t>can use Terraform Cloud to provision </a:t>
            </a:r>
            <a:r>
              <a:rPr lang="en-US" altLang="ja-JP" sz="1800" dirty="0" err="1" smtClean="0"/>
              <a:t>on-premise</a:t>
            </a:r>
            <a:r>
              <a:rPr lang="en-US" altLang="ja-JP" sz="1800" dirty="0" smtClean="0"/>
              <a:t>/cloud systems</a:t>
            </a:r>
            <a:r>
              <a:rPr lang="en-US" altLang="ja-JP" sz="1800" dirty="0" smtClean="0"/>
              <a:t>.</a:t>
            </a:r>
          </a:p>
          <a:p>
            <a:pPr lvl="1"/>
            <a:r>
              <a:rPr lang="en-US" altLang="ja-JP" sz="1800" dirty="0" smtClean="0"/>
              <a:t>It is possible to provision the </a:t>
            </a:r>
            <a:r>
              <a:rPr lang="en-US" altLang="ja-JP" sz="1800" dirty="0" err="1" smtClean="0"/>
              <a:t>on-premise</a:t>
            </a:r>
            <a:r>
              <a:rPr lang="en-US" altLang="ja-JP" sz="1800" dirty="0" smtClean="0"/>
              <a:t> systems by </a:t>
            </a:r>
            <a:r>
              <a:rPr lang="en-US" altLang="ja-JP" sz="1800" dirty="0" smtClean="0"/>
              <a:t>implementing Terraform Cloud Agents.</a:t>
            </a:r>
            <a:endParaRPr lang="en-US" altLang="ja-JP" sz="1800" dirty="0" smtClean="0"/>
          </a:p>
          <a:p>
            <a:pPr lvl="1"/>
            <a:r>
              <a:rPr lang="en-US" altLang="ja-JP" sz="1800" dirty="0" smtClean="0"/>
              <a:t>Users</a:t>
            </a:r>
            <a:r>
              <a:rPr lang="en-US" altLang="ja-JP" sz="1800" dirty="0" smtClean="0"/>
              <a:t> </a:t>
            </a:r>
            <a:r>
              <a:rPr lang="en-US" altLang="ja-JP" sz="1800" dirty="0" smtClean="0"/>
              <a:t>can use </a:t>
            </a:r>
            <a:r>
              <a:rPr lang="en-US" altLang="ja-JP" sz="1800" dirty="0" err="1" smtClean="0"/>
              <a:t>on-premise</a:t>
            </a:r>
            <a:r>
              <a:rPr lang="en-US" altLang="ja-JP" sz="1800" dirty="0" smtClean="0"/>
              <a:t> Ansible to configure both </a:t>
            </a:r>
            <a:r>
              <a:rPr lang="en-US" altLang="ja-JP" sz="1800" dirty="0" err="1" smtClean="0"/>
              <a:t>on-premise</a:t>
            </a:r>
            <a:r>
              <a:rPr lang="en-US" altLang="ja-JP" sz="1800" dirty="0" smtClean="0"/>
              <a:t> and cloud systems.</a:t>
            </a:r>
          </a:p>
          <a:p>
            <a:pPr lvl="1"/>
            <a:endParaRPr lang="en-US" altLang="ja-JP" dirty="0" smtClean="0"/>
          </a:p>
        </p:txBody>
      </p:sp>
      <p:sp>
        <p:nvSpPr>
          <p:cNvPr id="20" name="テキスト ボックス 19">
            <a:extLst>
              <a:ext uri="{FF2B5EF4-FFF2-40B4-BE49-F238E27FC236}">
                <a16:creationId xmlns:a16="http://schemas.microsoft.com/office/drawing/2014/main" id="{871862CF-3CCF-4A9E-9749-DF397B8B7994}"/>
              </a:ext>
            </a:extLst>
          </p:cNvPr>
          <p:cNvSpPr txBox="1"/>
          <p:nvPr/>
        </p:nvSpPr>
        <p:spPr>
          <a:xfrm>
            <a:off x="365815" y="4785738"/>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sp>
        <p:nvSpPr>
          <p:cNvPr id="22" name="テキスト ボックス 21">
            <a:extLst>
              <a:ext uri="{FF2B5EF4-FFF2-40B4-BE49-F238E27FC236}">
                <a16:creationId xmlns:a16="http://schemas.microsoft.com/office/drawing/2014/main" id="{5234429A-B2F7-42AB-9320-7A972674AB4E}"/>
              </a:ext>
            </a:extLst>
          </p:cNvPr>
          <p:cNvSpPr txBox="1"/>
          <p:nvPr/>
        </p:nvSpPr>
        <p:spPr>
          <a:xfrm>
            <a:off x="365815" y="3503315"/>
            <a:ext cx="461665" cy="1173407"/>
          </a:xfrm>
          <a:prstGeom prst="rect">
            <a:avLst/>
          </a:prstGeom>
          <a:noFill/>
        </p:spPr>
        <p:txBody>
          <a:bodyPr vert="eaVert" wrap="square" rtlCol="0">
            <a:spAutoFit/>
          </a:bodyPr>
          <a:lstStyle/>
          <a:p>
            <a:r>
              <a:rPr lang="en-US" altLang="ja-JP" b="1" dirty="0" smtClean="0">
                <a:solidFill>
                  <a:srgbClr val="002B62"/>
                </a:solidFill>
              </a:rPr>
              <a:t>Cloud</a:t>
            </a:r>
            <a:endParaRPr kumimoji="1" lang="ja-JP" altLang="en-US" b="1" dirty="0">
              <a:solidFill>
                <a:srgbClr val="002B62"/>
              </a:solidFill>
            </a:endParaRPr>
          </a:p>
        </p:txBody>
      </p:sp>
      <p:cxnSp>
        <p:nvCxnSpPr>
          <p:cNvPr id="23" name="直線コネクタ 22">
            <a:extLst>
              <a:ext uri="{FF2B5EF4-FFF2-40B4-BE49-F238E27FC236}">
                <a16:creationId xmlns:a16="http://schemas.microsoft.com/office/drawing/2014/main" id="{1CE5D5F2-80B4-45F4-AD9A-A050C8A4FACD}"/>
              </a:ext>
            </a:extLst>
          </p:cNvPr>
          <p:cNvCxnSpPr>
            <a:cxnSpLocks/>
          </p:cNvCxnSpPr>
          <p:nvPr/>
        </p:nvCxnSpPr>
        <p:spPr bwMode="auto">
          <a:xfrm>
            <a:off x="468640" y="4672858"/>
            <a:ext cx="8388000"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角丸四角形 23"/>
          <p:cNvSpPr/>
          <p:nvPr/>
        </p:nvSpPr>
        <p:spPr bwMode="auto">
          <a:xfrm>
            <a:off x="3474475" y="3692482"/>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Cloud</a:t>
            </a:r>
            <a:endParaRPr kumimoji="1" lang="ja-JP" altLang="en-US" sz="1400" b="1" dirty="0">
              <a:solidFill>
                <a:srgbClr val="7030A0"/>
              </a:solidFill>
              <a:latin typeface="+mn-ea"/>
            </a:endParaRPr>
          </a:p>
        </p:txBody>
      </p:sp>
      <p:sp>
        <p:nvSpPr>
          <p:cNvPr id="25" name="角丸四角形 24"/>
          <p:cNvSpPr/>
          <p:nvPr/>
        </p:nvSpPr>
        <p:spPr bwMode="auto">
          <a:xfrm>
            <a:off x="6901140" y="3220633"/>
            <a:ext cx="1871090" cy="2933096"/>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 name="テキスト ボックス 25"/>
          <p:cNvSpPr txBox="1"/>
          <p:nvPr/>
        </p:nvSpPr>
        <p:spPr>
          <a:xfrm>
            <a:off x="7394930" y="2928317"/>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sp>
        <p:nvSpPr>
          <p:cNvPr id="27" name="Oval 97"/>
          <p:cNvSpPr>
            <a:spLocks noChangeAspect="1" noChangeArrowheads="1"/>
          </p:cNvSpPr>
          <p:nvPr/>
        </p:nvSpPr>
        <p:spPr bwMode="gray">
          <a:xfrm>
            <a:off x="7496549" y="3671236"/>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8" name="Oval 97"/>
          <p:cNvSpPr>
            <a:spLocks noChangeAspect="1" noChangeArrowheads="1"/>
          </p:cNvSpPr>
          <p:nvPr/>
        </p:nvSpPr>
        <p:spPr bwMode="gray">
          <a:xfrm>
            <a:off x="7496549" y="5145303"/>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57" y="5212404"/>
            <a:ext cx="850166" cy="708472"/>
          </a:xfrm>
          <a:prstGeom prst="rect">
            <a:avLst/>
          </a:prstGeom>
          <a:ln w="38100">
            <a:solidFill>
              <a:schemeClr val="bg2">
                <a:lumMod val="65000"/>
              </a:schemeClr>
            </a:solidFill>
          </a:ln>
        </p:spPr>
      </p:pic>
      <p:cxnSp>
        <p:nvCxnSpPr>
          <p:cNvPr id="31" name="直線矢印コネクタ 30"/>
          <p:cNvCxnSpPr>
            <a:stCxn id="24" idx="3"/>
          </p:cNvCxnSpPr>
          <p:nvPr/>
        </p:nvCxnSpPr>
        <p:spPr bwMode="auto">
          <a:xfrm>
            <a:off x="5850805" y="3980522"/>
            <a:ext cx="1656000" cy="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矢印コネクタ 31"/>
          <p:cNvCxnSpPr>
            <a:stCxn id="38" idx="3"/>
          </p:cNvCxnSpPr>
          <p:nvPr/>
        </p:nvCxnSpPr>
        <p:spPr bwMode="auto">
          <a:xfrm flipV="1">
            <a:off x="2061034" y="5564837"/>
            <a:ext cx="2078906" cy="1803"/>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直線矢印コネクタ 32"/>
          <p:cNvCxnSpPr>
            <a:stCxn id="30" idx="3"/>
          </p:cNvCxnSpPr>
          <p:nvPr/>
        </p:nvCxnSpPr>
        <p:spPr bwMode="auto">
          <a:xfrm flipV="1">
            <a:off x="5087723" y="5564837"/>
            <a:ext cx="2408826" cy="0"/>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4" name="直線矢印コネクタ 33"/>
          <p:cNvCxnSpPr>
            <a:stCxn id="30" idx="3"/>
          </p:cNvCxnSpPr>
          <p:nvPr/>
        </p:nvCxnSpPr>
        <p:spPr bwMode="auto">
          <a:xfrm flipV="1">
            <a:off x="5087723" y="4281646"/>
            <a:ext cx="2423450" cy="1284994"/>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角丸四角形 34"/>
          <p:cNvSpPr/>
          <p:nvPr/>
        </p:nvSpPr>
        <p:spPr bwMode="auto">
          <a:xfrm>
            <a:off x="5857019" y="4846622"/>
            <a:ext cx="1451361" cy="464703"/>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a:solidFill>
                  <a:srgbClr val="7030A0"/>
                </a:solidFill>
                <a:latin typeface="+mn-ea"/>
              </a:rPr>
              <a:t>Terraform Cloud</a:t>
            </a:r>
          </a:p>
          <a:p>
            <a:pPr algn="ctr"/>
            <a:r>
              <a:rPr lang="en-US" altLang="ja-JP" sz="1200" b="1" dirty="0">
                <a:solidFill>
                  <a:srgbClr val="7030A0"/>
                </a:solidFill>
                <a:latin typeface="+mn-ea"/>
              </a:rPr>
              <a:t>Agents</a:t>
            </a:r>
            <a:endParaRPr kumimoji="1" lang="ja-JP" altLang="en-US" sz="1200" b="1" dirty="0">
              <a:solidFill>
                <a:srgbClr val="7030A0"/>
              </a:solidFill>
              <a:latin typeface="+mn-ea"/>
            </a:endParaRPr>
          </a:p>
        </p:txBody>
      </p:sp>
      <p:cxnSp>
        <p:nvCxnSpPr>
          <p:cNvPr id="36" name="直線矢印コネクタ 35"/>
          <p:cNvCxnSpPr/>
          <p:nvPr/>
        </p:nvCxnSpPr>
        <p:spPr bwMode="auto">
          <a:xfrm>
            <a:off x="5494087" y="4293136"/>
            <a:ext cx="558886" cy="502983"/>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矢印コネクタ 36"/>
          <p:cNvCxnSpPr>
            <a:stCxn id="35" idx="3"/>
          </p:cNvCxnSpPr>
          <p:nvPr/>
        </p:nvCxnSpPr>
        <p:spPr bwMode="auto">
          <a:xfrm>
            <a:off x="7308380" y="5078974"/>
            <a:ext cx="244309" cy="186404"/>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8" name="図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550" y="5201898"/>
            <a:ext cx="729484" cy="729484"/>
          </a:xfrm>
          <a:prstGeom prst="rect">
            <a:avLst/>
          </a:prstGeom>
        </p:spPr>
      </p:pic>
      <p:cxnSp>
        <p:nvCxnSpPr>
          <p:cNvPr id="39" name="直線矢印コネクタ 38"/>
          <p:cNvCxnSpPr>
            <a:stCxn id="38" idx="3"/>
            <a:endCxn id="24" idx="1"/>
          </p:cNvCxnSpPr>
          <p:nvPr/>
        </p:nvCxnSpPr>
        <p:spPr bwMode="auto">
          <a:xfrm flipV="1">
            <a:off x="2061034" y="3980522"/>
            <a:ext cx="1413441" cy="1586118"/>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613293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角丸四角形吹き出し 33"/>
          <p:cNvSpPr/>
          <p:nvPr/>
        </p:nvSpPr>
        <p:spPr bwMode="auto">
          <a:xfrm>
            <a:off x="2590586" y="5527887"/>
            <a:ext cx="3888540" cy="916916"/>
          </a:xfrm>
          <a:prstGeom prst="wedgeRoundRectCallout">
            <a:avLst>
              <a:gd name="adj1" fmla="val 30272"/>
              <a:gd name="adj2" fmla="val -71728"/>
              <a:gd name="adj3" fmla="val 16667"/>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latin typeface="+mn-ea"/>
              </a:rPr>
              <a:t>Cannot connect, meaning that it </a:t>
            </a:r>
          </a:p>
          <a:p>
            <a:pPr algn="ctr"/>
            <a:r>
              <a:rPr lang="en-US" altLang="ja-JP" sz="1600" b="1" dirty="0" smtClean="0">
                <a:latin typeface="+mn-ea"/>
              </a:rPr>
              <a:t>Can’t be configured with Ansible.</a:t>
            </a:r>
            <a:endParaRPr kumimoji="1" lang="ja-JP" altLang="en-US" sz="1600" b="1" dirty="0">
              <a:latin typeface="+mn-ea"/>
            </a:endParaRPr>
          </a:p>
        </p:txBody>
      </p:sp>
      <p:sp>
        <p:nvSpPr>
          <p:cNvPr id="2" name="タイトル 1"/>
          <p:cNvSpPr>
            <a:spLocks noGrp="1"/>
          </p:cNvSpPr>
          <p:nvPr>
            <p:ph type="title"/>
          </p:nvPr>
        </p:nvSpPr>
        <p:spPr/>
        <p:txBody>
          <a:bodyPr/>
          <a:lstStyle/>
          <a:p>
            <a:r>
              <a:rPr lang="en-US" altLang="ja-JP" dirty="0" smtClean="0"/>
              <a:t>3.3  For Terraform Cloud(2/3)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Create </a:t>
            </a:r>
            <a:r>
              <a:rPr lang="en-US" altLang="ja-JP" b="1" dirty="0" err="1" smtClean="0"/>
              <a:t>on-premise</a:t>
            </a:r>
            <a:r>
              <a:rPr lang="en-US" altLang="ja-JP" b="1" dirty="0" smtClean="0"/>
              <a:t> ITA server.</a:t>
            </a:r>
            <a:endParaRPr lang="ja-JP" altLang="en-US" b="1" dirty="0" smtClean="0"/>
          </a:p>
          <a:p>
            <a:pPr lvl="1"/>
            <a:r>
              <a:rPr lang="en-US" altLang="ja-JP" sz="1800" dirty="0" smtClean="0"/>
              <a:t>If you implemented Ansible to the Cloud system side, you will only be able to provision and </a:t>
            </a:r>
            <a:r>
              <a:rPr lang="en-US" altLang="ja-JP" sz="1800" dirty="0" smtClean="0"/>
              <a:t>configure </a:t>
            </a:r>
            <a:r>
              <a:rPr lang="en-US" altLang="ja-JP" sz="1800" dirty="0" smtClean="0"/>
              <a:t>cloud systems</a:t>
            </a:r>
            <a:r>
              <a:rPr lang="en-US" altLang="ja-JP" sz="1800" dirty="0" smtClean="0"/>
              <a:t>.</a:t>
            </a:r>
          </a:p>
          <a:p>
            <a:pPr lvl="1"/>
            <a:r>
              <a:rPr lang="en-US" altLang="ja-JP" sz="1800" dirty="0"/>
              <a:t>It is possible to provision the </a:t>
            </a:r>
            <a:r>
              <a:rPr lang="en-US" altLang="ja-JP" sz="1800" dirty="0" err="1"/>
              <a:t>on-premise</a:t>
            </a:r>
            <a:r>
              <a:rPr lang="en-US" altLang="ja-JP" sz="1800" dirty="0"/>
              <a:t> systems by implementing Terraform Cloud Agents.</a:t>
            </a:r>
          </a:p>
          <a:p>
            <a:pPr lvl="1"/>
            <a:endParaRPr lang="en-US" altLang="ja-JP" sz="1800" dirty="0" smtClean="0"/>
          </a:p>
        </p:txBody>
      </p:sp>
      <p:sp>
        <p:nvSpPr>
          <p:cNvPr id="17" name="テキスト ボックス 16">
            <a:extLst>
              <a:ext uri="{FF2B5EF4-FFF2-40B4-BE49-F238E27FC236}">
                <a16:creationId xmlns:a16="http://schemas.microsoft.com/office/drawing/2014/main" id="{B428B0E1-7AFB-46FE-B8F3-DAD6548B0ACF}"/>
              </a:ext>
            </a:extLst>
          </p:cNvPr>
          <p:cNvSpPr txBox="1"/>
          <p:nvPr/>
        </p:nvSpPr>
        <p:spPr>
          <a:xfrm>
            <a:off x="365815" y="4516677"/>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sp>
        <p:nvSpPr>
          <p:cNvPr id="18" name="テキスト ボックス 17">
            <a:extLst>
              <a:ext uri="{FF2B5EF4-FFF2-40B4-BE49-F238E27FC236}">
                <a16:creationId xmlns:a16="http://schemas.microsoft.com/office/drawing/2014/main" id="{100A989E-83CA-4A50-A7F8-6B5539ED1AAB}"/>
              </a:ext>
            </a:extLst>
          </p:cNvPr>
          <p:cNvSpPr txBox="1"/>
          <p:nvPr/>
        </p:nvSpPr>
        <p:spPr>
          <a:xfrm>
            <a:off x="365815" y="3234254"/>
            <a:ext cx="461665" cy="1173407"/>
          </a:xfrm>
          <a:prstGeom prst="rect">
            <a:avLst/>
          </a:prstGeom>
          <a:noFill/>
        </p:spPr>
        <p:txBody>
          <a:bodyPr vert="eaVert" wrap="square" rtlCol="0">
            <a:spAutoFit/>
          </a:bodyPr>
          <a:lstStyle/>
          <a:p>
            <a:r>
              <a:rPr kumimoji="1" lang="en-US" altLang="ja-JP" b="1" dirty="0" smtClean="0">
                <a:solidFill>
                  <a:srgbClr val="002B62"/>
                </a:solidFill>
              </a:rPr>
              <a:t>Cloud</a:t>
            </a:r>
            <a:endParaRPr kumimoji="1" lang="ja-JP" altLang="en-US" b="1" dirty="0">
              <a:solidFill>
                <a:srgbClr val="002B62"/>
              </a:solidFill>
            </a:endParaRPr>
          </a:p>
        </p:txBody>
      </p:sp>
      <p:cxnSp>
        <p:nvCxnSpPr>
          <p:cNvPr id="19" name="直線コネクタ 18">
            <a:extLst>
              <a:ext uri="{FF2B5EF4-FFF2-40B4-BE49-F238E27FC236}">
                <a16:creationId xmlns:a16="http://schemas.microsoft.com/office/drawing/2014/main" id="{59DF1841-88BF-4F18-A7DB-8745D44C404A}"/>
              </a:ext>
            </a:extLst>
          </p:cNvPr>
          <p:cNvCxnSpPr>
            <a:cxnSpLocks/>
          </p:cNvCxnSpPr>
          <p:nvPr/>
        </p:nvCxnSpPr>
        <p:spPr bwMode="auto">
          <a:xfrm>
            <a:off x="468640" y="4403797"/>
            <a:ext cx="8388000"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Oval 97"/>
          <p:cNvSpPr>
            <a:spLocks noChangeAspect="1" noChangeArrowheads="1"/>
          </p:cNvSpPr>
          <p:nvPr/>
        </p:nvSpPr>
        <p:spPr bwMode="gray">
          <a:xfrm>
            <a:off x="7708513" y="3436951"/>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21" name="直線矢印コネクタ 20"/>
          <p:cNvCxnSpPr>
            <a:stCxn id="39" idx="3"/>
            <a:endCxn id="23" idx="1"/>
          </p:cNvCxnSpPr>
          <p:nvPr/>
        </p:nvCxnSpPr>
        <p:spPr bwMode="auto">
          <a:xfrm flipV="1">
            <a:off x="2240089" y="3912386"/>
            <a:ext cx="1870823" cy="1478326"/>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 name="角丸四角形 21"/>
          <p:cNvSpPr/>
          <p:nvPr/>
        </p:nvSpPr>
        <p:spPr bwMode="auto">
          <a:xfrm>
            <a:off x="3347830" y="2844642"/>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Cloud</a:t>
            </a:r>
            <a:endParaRPr kumimoji="1" lang="ja-JP" altLang="en-US" sz="1400" b="1" dirty="0">
              <a:solidFill>
                <a:srgbClr val="7030A0"/>
              </a:solidFill>
              <a:latin typeface="+mn-ea"/>
            </a:endParaRPr>
          </a:p>
        </p:txBody>
      </p:sp>
      <p:pic>
        <p:nvPicPr>
          <p:cNvPr id="23" name="図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912" y="3558150"/>
            <a:ext cx="850166" cy="708472"/>
          </a:xfrm>
          <a:prstGeom prst="rect">
            <a:avLst/>
          </a:prstGeom>
          <a:ln w="38100">
            <a:solidFill>
              <a:schemeClr val="bg2">
                <a:lumMod val="65000"/>
              </a:schemeClr>
            </a:solidFill>
          </a:ln>
        </p:spPr>
      </p:pic>
      <p:sp>
        <p:nvSpPr>
          <p:cNvPr id="24" name="角丸四角形 23"/>
          <p:cNvSpPr/>
          <p:nvPr/>
        </p:nvSpPr>
        <p:spPr bwMode="auto">
          <a:xfrm>
            <a:off x="7080195" y="3010040"/>
            <a:ext cx="1871090" cy="2736380"/>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Oval 97"/>
          <p:cNvSpPr>
            <a:spLocks noChangeAspect="1" noChangeArrowheads="1"/>
          </p:cNvSpPr>
          <p:nvPr/>
        </p:nvSpPr>
        <p:spPr bwMode="gray">
          <a:xfrm>
            <a:off x="7708513" y="482421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6" name="角丸四角形 25"/>
          <p:cNvSpPr/>
          <p:nvPr/>
        </p:nvSpPr>
        <p:spPr bwMode="auto">
          <a:xfrm>
            <a:off x="6084210" y="4521328"/>
            <a:ext cx="1451361" cy="464703"/>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a:solidFill>
                  <a:srgbClr val="7030A0"/>
                </a:solidFill>
                <a:latin typeface="+mn-ea"/>
              </a:rPr>
              <a:t>Terraform Cloud</a:t>
            </a:r>
          </a:p>
          <a:p>
            <a:pPr algn="ctr"/>
            <a:r>
              <a:rPr lang="en-US" altLang="ja-JP" sz="1200" b="1" dirty="0">
                <a:solidFill>
                  <a:srgbClr val="7030A0"/>
                </a:solidFill>
                <a:latin typeface="+mn-ea"/>
              </a:rPr>
              <a:t>Agents</a:t>
            </a:r>
            <a:endParaRPr kumimoji="1" lang="ja-JP" altLang="en-US" sz="1200" b="1" dirty="0">
              <a:solidFill>
                <a:srgbClr val="7030A0"/>
              </a:solidFill>
              <a:latin typeface="+mn-ea"/>
            </a:endParaRPr>
          </a:p>
        </p:txBody>
      </p:sp>
      <p:cxnSp>
        <p:nvCxnSpPr>
          <p:cNvPr id="29" name="直線矢印コネクタ 28"/>
          <p:cNvCxnSpPr>
            <a:stCxn id="26" idx="3"/>
          </p:cNvCxnSpPr>
          <p:nvPr/>
        </p:nvCxnSpPr>
        <p:spPr bwMode="auto">
          <a:xfrm>
            <a:off x="7535571" y="4753680"/>
            <a:ext cx="348889" cy="22103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曲線コネクタ 31"/>
          <p:cNvCxnSpPr/>
          <p:nvPr/>
        </p:nvCxnSpPr>
        <p:spPr bwMode="auto">
          <a:xfrm rot="16200000" flipH="1">
            <a:off x="5566941" y="3294725"/>
            <a:ext cx="1072831" cy="3137000"/>
          </a:xfrm>
          <a:prstGeom prst="curvedConnector2">
            <a:avLst/>
          </a:prstGeom>
          <a:solidFill>
            <a:schemeClr val="bg1"/>
          </a:solidFill>
          <a:ln w="38100" cap="flat" cmpd="sng" algn="ctr">
            <a:solidFill>
              <a:schemeClr val="bg2">
                <a:lumMod val="65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3" name="テキスト ボックス 32"/>
          <p:cNvSpPr txBox="1"/>
          <p:nvPr/>
        </p:nvSpPr>
        <p:spPr>
          <a:xfrm>
            <a:off x="5405813" y="4699260"/>
            <a:ext cx="803425" cy="1015663"/>
          </a:xfrm>
          <a:prstGeom prst="rect">
            <a:avLst/>
          </a:prstGeom>
          <a:noFill/>
        </p:spPr>
        <p:txBody>
          <a:bodyPr wrap="none" rtlCol="0">
            <a:spAutoFit/>
          </a:bodyPr>
          <a:lstStyle/>
          <a:p>
            <a:r>
              <a:rPr kumimoji="1" lang="en-US" altLang="ja-JP" sz="6000" dirty="0">
                <a:solidFill>
                  <a:srgbClr val="FF0000"/>
                </a:solidFill>
              </a:rPr>
              <a:t>×</a:t>
            </a:r>
            <a:endParaRPr kumimoji="1" lang="ja-JP" altLang="en-US" sz="6000" dirty="0">
              <a:solidFill>
                <a:srgbClr val="FF0000"/>
              </a:solidFill>
            </a:endParaRPr>
          </a:p>
        </p:txBody>
      </p:sp>
      <p:sp>
        <p:nvSpPr>
          <p:cNvPr id="35" name="テキスト ボックス 34"/>
          <p:cNvSpPr txBox="1"/>
          <p:nvPr/>
        </p:nvSpPr>
        <p:spPr>
          <a:xfrm>
            <a:off x="7550266" y="2636890"/>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cxnSp>
        <p:nvCxnSpPr>
          <p:cNvPr id="36" name="直線矢印コネクタ 35"/>
          <p:cNvCxnSpPr/>
          <p:nvPr/>
        </p:nvCxnSpPr>
        <p:spPr bwMode="auto">
          <a:xfrm>
            <a:off x="4996596" y="3912386"/>
            <a:ext cx="2711917" cy="6299"/>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矢印コネクタ 36"/>
          <p:cNvCxnSpPr>
            <a:stCxn id="22" idx="3"/>
          </p:cNvCxnSpPr>
          <p:nvPr/>
        </p:nvCxnSpPr>
        <p:spPr bwMode="auto">
          <a:xfrm>
            <a:off x="5724160" y="3132682"/>
            <a:ext cx="1898967" cy="39521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8" name="直線矢印コネクタ 37"/>
          <p:cNvCxnSpPr>
            <a:endCxn id="26" idx="0"/>
          </p:cNvCxnSpPr>
          <p:nvPr/>
        </p:nvCxnSpPr>
        <p:spPr bwMode="auto">
          <a:xfrm>
            <a:off x="5658856" y="3436951"/>
            <a:ext cx="1151035" cy="1084377"/>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9" name="図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5025970"/>
            <a:ext cx="729484" cy="729484"/>
          </a:xfrm>
          <a:prstGeom prst="rect">
            <a:avLst/>
          </a:prstGeom>
        </p:spPr>
      </p:pic>
      <p:cxnSp>
        <p:nvCxnSpPr>
          <p:cNvPr id="40" name="直線矢印コネクタ 39"/>
          <p:cNvCxnSpPr>
            <a:stCxn id="39" idx="3"/>
            <a:endCxn id="22" idx="1"/>
          </p:cNvCxnSpPr>
          <p:nvPr/>
        </p:nvCxnSpPr>
        <p:spPr bwMode="auto">
          <a:xfrm flipV="1">
            <a:off x="2240089" y="3132682"/>
            <a:ext cx="1107741" cy="225803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9492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For Terraform Cloud(3/3)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Create </a:t>
            </a:r>
            <a:r>
              <a:rPr lang="en-US" altLang="ja-JP" b="1" dirty="0" smtClean="0"/>
              <a:t>a cloud </a:t>
            </a:r>
            <a:r>
              <a:rPr lang="en-US" altLang="ja-JP" b="1" dirty="0"/>
              <a:t>ITA server.</a:t>
            </a:r>
            <a:endParaRPr lang="ja-JP" altLang="en-US" b="1" dirty="0"/>
          </a:p>
          <a:p>
            <a:pPr lvl="1"/>
            <a:r>
              <a:rPr lang="en-US" altLang="ja-JP" sz="1800" dirty="0"/>
              <a:t>If you are creating an ITA Server on </a:t>
            </a:r>
            <a:r>
              <a:rPr lang="en-US" altLang="ja-JP" sz="1800" dirty="0" smtClean="0"/>
              <a:t>cloud, </a:t>
            </a:r>
            <a:r>
              <a:rPr lang="en-US" altLang="ja-JP" sz="1800" dirty="0"/>
              <a:t>you can use Terraform Cloud to provision </a:t>
            </a:r>
            <a:r>
              <a:rPr lang="en-US" altLang="ja-JP" sz="1800" dirty="0" smtClean="0"/>
              <a:t>cloud </a:t>
            </a:r>
            <a:r>
              <a:rPr lang="en-US" altLang="ja-JP" sz="1800" dirty="0"/>
              <a:t>systems</a:t>
            </a:r>
            <a:r>
              <a:rPr lang="en-US" altLang="ja-JP" sz="1800" dirty="0" smtClean="0"/>
              <a:t>.</a:t>
            </a:r>
          </a:p>
          <a:p>
            <a:pPr lvl="1"/>
            <a:r>
              <a:rPr lang="en-US" altLang="ja-JP" sz="1800" dirty="0"/>
              <a:t>It is possible to provision the </a:t>
            </a:r>
            <a:r>
              <a:rPr lang="en-US" altLang="ja-JP" sz="1800" dirty="0" err="1"/>
              <a:t>on-premise</a:t>
            </a:r>
            <a:r>
              <a:rPr lang="en-US" altLang="ja-JP" sz="1800" dirty="0"/>
              <a:t> systems by implementing Terraform Cloud Agents.</a:t>
            </a:r>
            <a:endParaRPr lang="en-US" altLang="ja-JP" sz="1800" dirty="0"/>
          </a:p>
        </p:txBody>
      </p:sp>
      <p:sp>
        <p:nvSpPr>
          <p:cNvPr id="21" name="テキスト ボックス 20">
            <a:extLst>
              <a:ext uri="{FF2B5EF4-FFF2-40B4-BE49-F238E27FC236}">
                <a16:creationId xmlns:a16="http://schemas.microsoft.com/office/drawing/2014/main" id="{B428B0E1-7AFB-46FE-B8F3-DAD6548B0ACF}"/>
              </a:ext>
            </a:extLst>
          </p:cNvPr>
          <p:cNvSpPr txBox="1"/>
          <p:nvPr/>
        </p:nvSpPr>
        <p:spPr>
          <a:xfrm>
            <a:off x="365815" y="4516677"/>
            <a:ext cx="461665" cy="1561805"/>
          </a:xfrm>
          <a:prstGeom prst="rect">
            <a:avLst/>
          </a:prstGeom>
          <a:noFill/>
        </p:spPr>
        <p:txBody>
          <a:bodyPr vert="eaVert" wrap="square" rtlCol="0">
            <a:spAutoFit/>
          </a:bodyPr>
          <a:lstStyle/>
          <a:p>
            <a:r>
              <a:rPr kumimoji="1" lang="en-US" altLang="ja-JP" b="1" dirty="0" smtClean="0">
                <a:solidFill>
                  <a:srgbClr val="002B62"/>
                </a:solidFill>
              </a:rPr>
              <a:t>On-Premise</a:t>
            </a:r>
            <a:endParaRPr kumimoji="1" lang="ja-JP" altLang="en-US" b="1" dirty="0">
              <a:solidFill>
                <a:srgbClr val="002B62"/>
              </a:solidFill>
            </a:endParaRPr>
          </a:p>
        </p:txBody>
      </p:sp>
      <p:sp>
        <p:nvSpPr>
          <p:cNvPr id="22" name="テキスト ボックス 21">
            <a:extLst>
              <a:ext uri="{FF2B5EF4-FFF2-40B4-BE49-F238E27FC236}">
                <a16:creationId xmlns:a16="http://schemas.microsoft.com/office/drawing/2014/main" id="{100A989E-83CA-4A50-A7F8-6B5539ED1AAB}"/>
              </a:ext>
            </a:extLst>
          </p:cNvPr>
          <p:cNvSpPr txBox="1"/>
          <p:nvPr/>
        </p:nvSpPr>
        <p:spPr>
          <a:xfrm>
            <a:off x="365815" y="3234254"/>
            <a:ext cx="461665" cy="1173407"/>
          </a:xfrm>
          <a:prstGeom prst="rect">
            <a:avLst/>
          </a:prstGeom>
          <a:noFill/>
        </p:spPr>
        <p:txBody>
          <a:bodyPr vert="eaVert" wrap="square" rtlCol="0">
            <a:spAutoFit/>
          </a:bodyPr>
          <a:lstStyle/>
          <a:p>
            <a:r>
              <a:rPr lang="en-US" altLang="ja-JP" b="1" dirty="0" smtClean="0">
                <a:solidFill>
                  <a:srgbClr val="002B62"/>
                </a:solidFill>
              </a:rPr>
              <a:t>Cloud</a:t>
            </a:r>
            <a:endParaRPr kumimoji="1" lang="ja-JP" altLang="en-US" b="1" dirty="0">
              <a:solidFill>
                <a:srgbClr val="002B62"/>
              </a:solidFill>
            </a:endParaRPr>
          </a:p>
        </p:txBody>
      </p:sp>
      <p:cxnSp>
        <p:nvCxnSpPr>
          <p:cNvPr id="23" name="直線コネクタ 22">
            <a:extLst>
              <a:ext uri="{FF2B5EF4-FFF2-40B4-BE49-F238E27FC236}">
                <a16:creationId xmlns:a16="http://schemas.microsoft.com/office/drawing/2014/main" id="{59DF1841-88BF-4F18-A7DB-8745D44C404A}"/>
              </a:ext>
            </a:extLst>
          </p:cNvPr>
          <p:cNvCxnSpPr>
            <a:cxnSpLocks/>
          </p:cNvCxnSpPr>
          <p:nvPr/>
        </p:nvCxnSpPr>
        <p:spPr bwMode="auto">
          <a:xfrm>
            <a:off x="468640" y="4403797"/>
            <a:ext cx="8388000"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Oval 97"/>
          <p:cNvSpPr>
            <a:spLocks noChangeAspect="1" noChangeArrowheads="1"/>
          </p:cNvSpPr>
          <p:nvPr/>
        </p:nvSpPr>
        <p:spPr bwMode="gray">
          <a:xfrm>
            <a:off x="7708513" y="3436951"/>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26" name="直線矢印コネクタ 25"/>
          <p:cNvCxnSpPr>
            <a:stCxn id="49" idx="3"/>
            <a:endCxn id="33" idx="1"/>
          </p:cNvCxnSpPr>
          <p:nvPr/>
        </p:nvCxnSpPr>
        <p:spPr bwMode="auto">
          <a:xfrm flipV="1">
            <a:off x="2240089" y="3912386"/>
            <a:ext cx="1870823" cy="1478326"/>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角丸四角形 28"/>
          <p:cNvSpPr/>
          <p:nvPr/>
        </p:nvSpPr>
        <p:spPr bwMode="auto">
          <a:xfrm>
            <a:off x="3347830" y="2844642"/>
            <a:ext cx="2376330" cy="576080"/>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rgbClr val="7030A0"/>
                </a:solidFill>
                <a:latin typeface="+mn-ea"/>
              </a:rPr>
              <a:t>Terraform Cloud</a:t>
            </a:r>
            <a:endParaRPr kumimoji="1" lang="ja-JP" altLang="en-US" sz="1400" b="1" dirty="0">
              <a:solidFill>
                <a:srgbClr val="7030A0"/>
              </a:solidFill>
              <a:latin typeface="+mn-ea"/>
            </a:endParaRPr>
          </a:p>
        </p:txBody>
      </p:sp>
      <p:pic>
        <p:nvPicPr>
          <p:cNvPr id="33" name="図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912" y="3558150"/>
            <a:ext cx="850166" cy="708472"/>
          </a:xfrm>
          <a:prstGeom prst="rect">
            <a:avLst/>
          </a:prstGeom>
          <a:ln w="38100">
            <a:solidFill>
              <a:schemeClr val="bg2">
                <a:lumMod val="65000"/>
              </a:schemeClr>
            </a:solidFill>
          </a:ln>
        </p:spPr>
      </p:pic>
      <p:sp>
        <p:nvSpPr>
          <p:cNvPr id="34" name="角丸四角形 33"/>
          <p:cNvSpPr/>
          <p:nvPr/>
        </p:nvSpPr>
        <p:spPr bwMode="auto">
          <a:xfrm>
            <a:off x="7080195" y="3010040"/>
            <a:ext cx="1871090" cy="2736380"/>
          </a:xfrm>
          <a:prstGeom prst="roundRect">
            <a:avLst/>
          </a:prstGeom>
          <a:noFill/>
          <a:ln w="38100">
            <a:solidFill>
              <a:schemeClr val="accent6"/>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Oval 97"/>
          <p:cNvSpPr>
            <a:spLocks noChangeAspect="1" noChangeArrowheads="1"/>
          </p:cNvSpPr>
          <p:nvPr/>
        </p:nvSpPr>
        <p:spPr bwMode="gray">
          <a:xfrm>
            <a:off x="7708513" y="482421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8" name="角丸四角形 37"/>
          <p:cNvSpPr/>
          <p:nvPr/>
        </p:nvSpPr>
        <p:spPr bwMode="auto">
          <a:xfrm>
            <a:off x="6084210" y="4521328"/>
            <a:ext cx="1451361" cy="464703"/>
          </a:xfrm>
          <a:prstGeom prst="roundRect">
            <a:avLst/>
          </a:prstGeom>
          <a:solidFill>
            <a:schemeClr val="bg1"/>
          </a:solidFill>
          <a:ln w="28575">
            <a:solidFill>
              <a:srgbClr val="7030A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a:solidFill>
                  <a:srgbClr val="7030A0"/>
                </a:solidFill>
                <a:latin typeface="+mn-ea"/>
              </a:rPr>
              <a:t>Terraform Cloud</a:t>
            </a:r>
          </a:p>
          <a:p>
            <a:pPr algn="ctr"/>
            <a:r>
              <a:rPr lang="en-US" altLang="ja-JP" sz="1200" b="1" dirty="0">
                <a:solidFill>
                  <a:srgbClr val="7030A0"/>
                </a:solidFill>
                <a:latin typeface="+mn-ea"/>
              </a:rPr>
              <a:t>Agents</a:t>
            </a:r>
            <a:endParaRPr kumimoji="1" lang="ja-JP" altLang="en-US" sz="1200" b="1" dirty="0">
              <a:solidFill>
                <a:srgbClr val="7030A0"/>
              </a:solidFill>
              <a:latin typeface="+mn-ea"/>
            </a:endParaRPr>
          </a:p>
        </p:txBody>
      </p:sp>
      <p:cxnSp>
        <p:nvCxnSpPr>
          <p:cNvPr id="39" name="直線矢印コネクタ 38"/>
          <p:cNvCxnSpPr>
            <a:stCxn id="38" idx="3"/>
          </p:cNvCxnSpPr>
          <p:nvPr/>
        </p:nvCxnSpPr>
        <p:spPr bwMode="auto">
          <a:xfrm>
            <a:off x="7535571" y="4753680"/>
            <a:ext cx="348889" cy="22103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曲線コネクタ 39"/>
          <p:cNvCxnSpPr/>
          <p:nvPr/>
        </p:nvCxnSpPr>
        <p:spPr bwMode="auto">
          <a:xfrm rot="16200000" flipH="1">
            <a:off x="5566941" y="3294725"/>
            <a:ext cx="1072831" cy="3137000"/>
          </a:xfrm>
          <a:prstGeom prst="curvedConnector2">
            <a:avLst/>
          </a:prstGeom>
          <a:solidFill>
            <a:schemeClr val="bg1"/>
          </a:solidFill>
          <a:ln w="38100" cap="flat" cmpd="sng" algn="ctr">
            <a:solidFill>
              <a:schemeClr val="bg2">
                <a:lumMod val="65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 name="テキスト ボックス 40"/>
          <p:cNvSpPr txBox="1"/>
          <p:nvPr/>
        </p:nvSpPr>
        <p:spPr>
          <a:xfrm>
            <a:off x="5405813" y="4699260"/>
            <a:ext cx="803425" cy="1015663"/>
          </a:xfrm>
          <a:prstGeom prst="rect">
            <a:avLst/>
          </a:prstGeom>
          <a:noFill/>
        </p:spPr>
        <p:txBody>
          <a:bodyPr wrap="none" rtlCol="0">
            <a:spAutoFit/>
          </a:bodyPr>
          <a:lstStyle/>
          <a:p>
            <a:r>
              <a:rPr kumimoji="1" lang="en-US" altLang="ja-JP" sz="6000" dirty="0">
                <a:solidFill>
                  <a:srgbClr val="FF0000"/>
                </a:solidFill>
              </a:rPr>
              <a:t>×</a:t>
            </a:r>
            <a:endParaRPr kumimoji="1" lang="ja-JP" altLang="en-US" sz="6000" dirty="0">
              <a:solidFill>
                <a:srgbClr val="FF0000"/>
              </a:solidFill>
            </a:endParaRPr>
          </a:p>
        </p:txBody>
      </p:sp>
      <p:sp>
        <p:nvSpPr>
          <p:cNvPr id="44" name="テキスト ボックス 43"/>
          <p:cNvSpPr txBox="1"/>
          <p:nvPr/>
        </p:nvSpPr>
        <p:spPr>
          <a:xfrm>
            <a:off x="7550266" y="2636890"/>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cxnSp>
        <p:nvCxnSpPr>
          <p:cNvPr id="45" name="直線矢印コネクタ 44"/>
          <p:cNvCxnSpPr/>
          <p:nvPr/>
        </p:nvCxnSpPr>
        <p:spPr bwMode="auto">
          <a:xfrm>
            <a:off x="4996596" y="3912386"/>
            <a:ext cx="2711917" cy="6299"/>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a:stCxn id="29" idx="3"/>
          </p:cNvCxnSpPr>
          <p:nvPr/>
        </p:nvCxnSpPr>
        <p:spPr bwMode="auto">
          <a:xfrm>
            <a:off x="5724160" y="3132682"/>
            <a:ext cx="1898967" cy="39521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a:endCxn id="38" idx="0"/>
          </p:cNvCxnSpPr>
          <p:nvPr/>
        </p:nvCxnSpPr>
        <p:spPr bwMode="auto">
          <a:xfrm>
            <a:off x="5658856" y="3436951"/>
            <a:ext cx="1151035" cy="1084377"/>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49" name="図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5025970"/>
            <a:ext cx="729484" cy="729484"/>
          </a:xfrm>
          <a:prstGeom prst="rect">
            <a:avLst/>
          </a:prstGeom>
        </p:spPr>
      </p:pic>
      <p:cxnSp>
        <p:nvCxnSpPr>
          <p:cNvPr id="50" name="直線矢印コネクタ 49"/>
          <p:cNvCxnSpPr>
            <a:stCxn id="49" idx="3"/>
            <a:endCxn id="29" idx="1"/>
          </p:cNvCxnSpPr>
          <p:nvPr/>
        </p:nvCxnSpPr>
        <p:spPr bwMode="auto">
          <a:xfrm flipV="1">
            <a:off x="2240089" y="3132682"/>
            <a:ext cx="1107741" cy="225803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2" name="角丸四角形吹き出し 51"/>
          <p:cNvSpPr/>
          <p:nvPr/>
        </p:nvSpPr>
        <p:spPr bwMode="auto">
          <a:xfrm>
            <a:off x="2590586" y="5527887"/>
            <a:ext cx="3888540" cy="916916"/>
          </a:xfrm>
          <a:prstGeom prst="wedgeRoundRectCallout">
            <a:avLst>
              <a:gd name="adj1" fmla="val 30272"/>
              <a:gd name="adj2" fmla="val -71728"/>
              <a:gd name="adj3" fmla="val 16667"/>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latin typeface="+mn-ea"/>
              </a:rPr>
              <a:t>Cannot connect, meaning that it </a:t>
            </a:r>
          </a:p>
          <a:p>
            <a:pPr algn="ctr"/>
            <a:r>
              <a:rPr lang="en-US" altLang="ja-JP" sz="1600" b="1" dirty="0" smtClean="0">
                <a:latin typeface="+mn-ea"/>
              </a:rPr>
              <a:t>Can’t be configured with Ansible.</a:t>
            </a:r>
            <a:endParaRPr kumimoji="1" lang="ja-JP" altLang="en-US" sz="1600" b="1" dirty="0">
              <a:latin typeface="+mn-ea"/>
            </a:endParaRPr>
          </a:p>
        </p:txBody>
      </p:sp>
    </p:spTree>
    <p:extLst>
      <p:ext uri="{BB962C8B-B14F-4D97-AF65-F5344CB8AC3E}">
        <p14:creationId xmlns:p14="http://schemas.microsoft.com/office/powerpoint/2010/main" val="35355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dirty="0" smtClean="0"/>
              <a:t>4.</a:t>
            </a:r>
            <a:r>
              <a:rPr kumimoji="1" lang="ja-JP" altLang="en-US" dirty="0" smtClean="0"/>
              <a:t>　</a:t>
            </a:r>
            <a:r>
              <a:rPr kumimoji="1" lang="en-US" altLang="ja-JP" dirty="0" smtClean="0"/>
              <a:t>Terraform Driver</a:t>
            </a:r>
            <a:r>
              <a:rPr lang="ja-JP" altLang="en-US" dirty="0"/>
              <a:t> </a:t>
            </a:r>
            <a:r>
              <a:rPr lang="en-US" altLang="ja-JP" dirty="0" smtClean="0"/>
              <a:t>Menu</a:t>
            </a:r>
            <a:endParaRPr kumimoji="1" lang="ja-JP" altLang="en-US" dirty="0"/>
          </a:p>
        </p:txBody>
      </p:sp>
    </p:spTree>
    <p:extLst>
      <p:ext uri="{BB962C8B-B14F-4D97-AF65-F5344CB8AC3E}">
        <p14:creationId xmlns:p14="http://schemas.microsoft.com/office/powerpoint/2010/main" val="385223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a:srcRect b="13037"/>
          <a:stretch/>
        </p:blipFill>
        <p:spPr>
          <a:xfrm>
            <a:off x="6687073" y="1196691"/>
            <a:ext cx="1743075" cy="4464620"/>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 </a:t>
            </a:r>
            <a:r>
              <a:rPr lang="en-US" altLang="ja-JP" dirty="0" smtClean="0"/>
              <a:t>Menu overview(1/2)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 name="正方形/長方形 7"/>
          <p:cNvSpPr/>
          <p:nvPr/>
        </p:nvSpPr>
        <p:spPr bwMode="auto">
          <a:xfrm>
            <a:off x="6681650" y="1196690"/>
            <a:ext cx="1748497" cy="446462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コンテンツ プレースホルダー 2"/>
          <p:cNvSpPr>
            <a:spLocks noGrp="1"/>
          </p:cNvSpPr>
          <p:nvPr>
            <p:ph sz="quarter" idx="10"/>
          </p:nvPr>
        </p:nvSpPr>
        <p:spPr>
          <a:xfrm>
            <a:off x="179512" y="836712"/>
            <a:ext cx="8964487" cy="5616476"/>
          </a:xfrm>
        </p:spPr>
        <p:txBody>
          <a:bodyPr/>
          <a:lstStyle/>
          <a:p>
            <a:r>
              <a:rPr lang="en-US" altLang="ja-JP" sz="1800" b="1" dirty="0" smtClean="0"/>
              <a:t>Menu functions</a:t>
            </a:r>
          </a:p>
          <a:p>
            <a:pPr lvl="1"/>
            <a:r>
              <a:rPr lang="en-US" altLang="ja-JP" sz="1400" b="1" dirty="0" smtClean="0"/>
              <a:t>Interface information</a:t>
            </a:r>
          </a:p>
          <a:p>
            <a:pPr marL="180000" lvl="1" indent="0">
              <a:buNone/>
            </a:pPr>
            <a:r>
              <a:rPr lang="ja-JP" altLang="en-US" b="1" dirty="0"/>
              <a:t>　</a:t>
            </a:r>
            <a:r>
              <a:rPr lang="en-US" altLang="ja-JP" sz="1400" dirty="0" smtClean="0"/>
              <a:t>Manages the information of the Terraformed linked to ITA.</a:t>
            </a:r>
            <a:endParaRPr lang="en-US" altLang="ja-JP" sz="1400" b="1" dirty="0" smtClean="0"/>
          </a:p>
          <a:p>
            <a:pPr lvl="1"/>
            <a:r>
              <a:rPr lang="en-US" altLang="ja-JP" sz="1400" b="1" dirty="0" smtClean="0"/>
              <a:t>Organizations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the Organization information used in Terraform.</a:t>
            </a:r>
            <a:endParaRPr lang="en-US" altLang="ja-JP" sz="1400" b="1" dirty="0" smtClean="0"/>
          </a:p>
          <a:p>
            <a:pPr lvl="1"/>
            <a:r>
              <a:rPr lang="en-US" altLang="ja-JP" sz="1400" b="1" dirty="0" smtClean="0"/>
              <a:t>Workspaces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the Workspaces information used in Terraform.</a:t>
            </a:r>
            <a:endParaRPr lang="en-US" altLang="ja-JP" sz="1400" b="1" dirty="0" smtClean="0"/>
          </a:p>
          <a:p>
            <a:pPr lvl="1"/>
            <a:r>
              <a:rPr lang="en-US" altLang="ja-JP" sz="1400" b="1" dirty="0" smtClean="0"/>
              <a:t>Movement</a:t>
            </a:r>
            <a:r>
              <a:rPr lang="ja-JP" altLang="en-US" sz="1400" b="1" dirty="0"/>
              <a:t> </a:t>
            </a:r>
            <a:r>
              <a:rPr lang="en-US" altLang="ja-JP" sz="1400" b="1" dirty="0" smtClean="0"/>
              <a:t>list</a:t>
            </a:r>
          </a:p>
          <a:p>
            <a:pPr marL="180000" lvl="1" indent="0">
              <a:buNone/>
            </a:pPr>
            <a:r>
              <a:rPr lang="ja-JP" altLang="en-US" sz="1400" b="1" dirty="0" smtClean="0"/>
              <a:t>　</a:t>
            </a:r>
            <a:r>
              <a:rPr lang="en-US" altLang="ja-JP" sz="1400" dirty="0" smtClean="0"/>
              <a:t>Manages Movements that can register to Symphony/Conductor.</a:t>
            </a:r>
            <a:endParaRPr lang="en-US" altLang="ja-JP" sz="1400" b="1" dirty="0" smtClean="0"/>
          </a:p>
          <a:p>
            <a:pPr lvl="1"/>
            <a:r>
              <a:rPr lang="en-US" altLang="ja-JP" sz="1400" b="1" dirty="0" smtClean="0"/>
              <a:t>Module</a:t>
            </a:r>
            <a:r>
              <a:rPr lang="ja-JP" altLang="en-US" sz="1400" b="1" dirty="0"/>
              <a:t> </a:t>
            </a:r>
            <a:r>
              <a:rPr lang="en-US" altLang="ja-JP" sz="1400" b="1" dirty="0" smtClean="0"/>
              <a:t>files</a:t>
            </a:r>
          </a:p>
          <a:p>
            <a:pPr marL="180000" lvl="1" indent="0">
              <a:buNone/>
            </a:pPr>
            <a:r>
              <a:rPr lang="ja-JP" altLang="en-US" sz="1400" dirty="0" smtClean="0"/>
              <a:t>　</a:t>
            </a:r>
            <a:r>
              <a:rPr lang="en-US" altLang="ja-JP" sz="1400" dirty="0" smtClean="0"/>
              <a:t>Manages Module files.</a:t>
            </a:r>
          </a:p>
          <a:p>
            <a:pPr lvl="1"/>
            <a:r>
              <a:rPr lang="en-US" altLang="ja-JP" sz="1400" b="1" dirty="0" smtClean="0"/>
              <a:t>Policies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Policy files.</a:t>
            </a:r>
            <a:endParaRPr lang="en-US" altLang="ja-JP" sz="1400" b="1" dirty="0" smtClean="0"/>
          </a:p>
          <a:p>
            <a:pPr lvl="1"/>
            <a:r>
              <a:rPr lang="en-US" altLang="ja-JP" sz="1400" b="1" dirty="0" smtClean="0"/>
              <a:t>Policy Sets</a:t>
            </a:r>
            <a:r>
              <a:rPr lang="ja-JP" altLang="en-US" sz="1400" b="1" dirty="0"/>
              <a:t> </a:t>
            </a:r>
            <a:r>
              <a:rPr lang="en-US" altLang="ja-JP" sz="1400" b="1" dirty="0" smtClean="0"/>
              <a:t>list</a:t>
            </a:r>
          </a:p>
          <a:p>
            <a:pPr marL="180000" lvl="1" indent="0">
              <a:buNone/>
            </a:pPr>
            <a:r>
              <a:rPr lang="ja-JP" altLang="en-US" sz="1400" b="1" dirty="0"/>
              <a:t>　</a:t>
            </a:r>
            <a:r>
              <a:rPr lang="en-US" altLang="ja-JP" sz="1400" dirty="0" smtClean="0"/>
              <a:t>Manages Policy Sets.</a:t>
            </a:r>
            <a:br>
              <a:rPr lang="en-US" altLang="ja-JP" sz="1400" dirty="0" smtClean="0"/>
            </a:br>
            <a:r>
              <a:rPr lang="en-US" altLang="ja-JP" sz="1400" dirty="0" smtClean="0"/>
              <a:t>   By linking Policy Sets to a Policy or a Workspace, users can activate</a:t>
            </a:r>
            <a:br>
              <a:rPr lang="en-US" altLang="ja-JP" sz="1400" dirty="0" smtClean="0"/>
            </a:br>
            <a:r>
              <a:rPr lang="en-US" altLang="ja-JP" sz="1400" dirty="0" smtClean="0"/>
              <a:t>   Policy for the target Workspace when executing.</a:t>
            </a:r>
            <a:endParaRPr lang="en-US" altLang="ja-JP" sz="1400" b="1" dirty="0" smtClean="0"/>
          </a:p>
          <a:p>
            <a:pPr lvl="1"/>
            <a:r>
              <a:rPr lang="en-US" altLang="ja-JP" sz="1400" b="1" dirty="0" err="1" smtClean="0"/>
              <a:t>PolicySet</a:t>
            </a:r>
            <a:r>
              <a:rPr lang="en-US" altLang="ja-JP" sz="1400" b="1" dirty="0" smtClean="0"/>
              <a:t>-Policy</a:t>
            </a:r>
            <a:r>
              <a:rPr lang="ja-JP" altLang="en-US" sz="1400" b="1" dirty="0"/>
              <a:t> </a:t>
            </a:r>
            <a:r>
              <a:rPr lang="en-US" altLang="ja-JP" sz="1400" b="1" dirty="0" smtClean="0"/>
              <a:t>link list</a:t>
            </a:r>
          </a:p>
          <a:p>
            <a:pPr marL="180000" lvl="1" indent="0">
              <a:buNone/>
            </a:pPr>
            <a:r>
              <a:rPr lang="ja-JP" altLang="en-US" sz="1400" b="1" dirty="0"/>
              <a:t>　</a:t>
            </a:r>
            <a:r>
              <a:rPr lang="en-US" altLang="ja-JP" sz="1400" dirty="0" smtClean="0"/>
              <a:t>Manages links between </a:t>
            </a:r>
            <a:r>
              <a:rPr lang="en-US" altLang="ja-JP" sz="1400" dirty="0" err="1" smtClean="0"/>
              <a:t>PolicySets</a:t>
            </a:r>
            <a:r>
              <a:rPr lang="en-US" altLang="ja-JP" sz="1400" dirty="0" smtClean="0"/>
              <a:t> and Policies.</a:t>
            </a:r>
            <a:endParaRPr lang="en-US" altLang="ja-JP" sz="1400" b="1" dirty="0" smtClean="0"/>
          </a:p>
          <a:p>
            <a:pPr lvl="1"/>
            <a:endParaRPr lang="en-US" altLang="ja-JP" sz="1400" dirty="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4137494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752654" y="1303735"/>
            <a:ext cx="1752601" cy="4273318"/>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 </a:t>
            </a:r>
            <a:r>
              <a:rPr lang="en-US" altLang="ja-JP" dirty="0" smtClean="0"/>
              <a:t>Menu overview(2/2)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 name="正方形/長方形 7"/>
          <p:cNvSpPr/>
          <p:nvPr/>
        </p:nvSpPr>
        <p:spPr bwMode="auto">
          <a:xfrm>
            <a:off x="6752655" y="1309113"/>
            <a:ext cx="1752600" cy="426793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コンテンツ プレースホルダー 2"/>
          <p:cNvSpPr>
            <a:spLocks noGrp="1"/>
          </p:cNvSpPr>
          <p:nvPr>
            <p:ph sz="quarter" idx="10"/>
          </p:nvPr>
        </p:nvSpPr>
        <p:spPr>
          <a:xfrm>
            <a:off x="179512" y="836712"/>
            <a:ext cx="8964487" cy="5616476"/>
          </a:xfrm>
        </p:spPr>
        <p:txBody>
          <a:bodyPr>
            <a:normAutofit fontScale="92500" lnSpcReduction="20000"/>
          </a:bodyPr>
          <a:lstStyle/>
          <a:p>
            <a:r>
              <a:rPr lang="en-US" altLang="ja-JP" sz="1800" b="1" dirty="0" smtClean="0"/>
              <a:t>Menu functions</a:t>
            </a:r>
          </a:p>
          <a:p>
            <a:pPr lvl="1"/>
            <a:r>
              <a:rPr lang="en-US" altLang="ja-JP" sz="1400" b="1" dirty="0" err="1" smtClean="0"/>
              <a:t>PolicySet</a:t>
            </a:r>
            <a:r>
              <a:rPr lang="en-US" altLang="ja-JP" sz="1400" b="1" dirty="0" smtClean="0"/>
              <a:t>-Workspace</a:t>
            </a:r>
            <a:r>
              <a:rPr lang="ja-JP" altLang="en-US" sz="1400" b="1" dirty="0"/>
              <a:t> </a:t>
            </a:r>
            <a:r>
              <a:rPr lang="en-US" altLang="ja-JP" sz="1400" b="1" dirty="0" smtClean="0"/>
              <a:t>link </a:t>
            </a:r>
            <a:r>
              <a:rPr lang="en-US" altLang="ja-JP" sz="1400" b="1" dirty="0" smtClean="0"/>
              <a:t>list</a:t>
            </a:r>
            <a:endParaRPr lang="en-US" altLang="ja-JP" sz="1400" b="1" dirty="0" smtClean="0"/>
          </a:p>
          <a:p>
            <a:pPr marL="180000" lvl="1" indent="0">
              <a:buNone/>
            </a:pPr>
            <a:r>
              <a:rPr lang="ja-JP" altLang="en-US" sz="1400" b="1" dirty="0"/>
              <a:t>　</a:t>
            </a:r>
            <a:r>
              <a:rPr lang="en-US" altLang="ja-JP" sz="1400" dirty="0" smtClean="0"/>
              <a:t>Manages links between </a:t>
            </a:r>
            <a:r>
              <a:rPr lang="en-US" altLang="ja-JP" sz="1400" dirty="0" err="1" smtClean="0"/>
              <a:t>PolicySets</a:t>
            </a:r>
            <a:r>
              <a:rPr lang="en-US" altLang="ja-JP" sz="1400" dirty="0" smtClean="0"/>
              <a:t> and Workspaces</a:t>
            </a:r>
            <a:r>
              <a:rPr lang="en-US" altLang="ja-JP" sz="1400" dirty="0" smtClean="0"/>
              <a:t>.</a:t>
            </a:r>
            <a:endParaRPr lang="en-US" altLang="ja-JP" sz="1400" b="1" dirty="0" smtClean="0"/>
          </a:p>
          <a:p>
            <a:pPr lvl="1"/>
            <a:r>
              <a:rPr lang="en-US" altLang="ja-JP" sz="1400" b="1" dirty="0" smtClean="0"/>
              <a:t>Movement-Module</a:t>
            </a:r>
            <a:r>
              <a:rPr lang="ja-JP" altLang="en-US" sz="1400" b="1" dirty="0"/>
              <a:t> </a:t>
            </a:r>
            <a:r>
              <a:rPr lang="en-US" altLang="ja-JP" sz="1400" b="1" dirty="0" smtClean="0"/>
              <a:t>link</a:t>
            </a:r>
          </a:p>
          <a:p>
            <a:pPr marL="180000" lvl="1" indent="0">
              <a:buNone/>
            </a:pPr>
            <a:r>
              <a:rPr lang="en-US" altLang="ja-JP" sz="1400" dirty="0"/>
              <a:t> </a:t>
            </a:r>
            <a:r>
              <a:rPr lang="en-US" altLang="ja-JP" sz="1400" dirty="0" smtClean="0"/>
              <a:t>  Manages </a:t>
            </a:r>
            <a:r>
              <a:rPr lang="en-US" altLang="ja-JP" sz="1400" dirty="0"/>
              <a:t>links between Movement and Module files</a:t>
            </a:r>
            <a:r>
              <a:rPr lang="en-US" altLang="ja-JP" sz="1400" dirty="0" smtClean="0"/>
              <a:t>.</a:t>
            </a:r>
            <a:endParaRPr lang="en-US" altLang="ja-JP" sz="1400" b="1" dirty="0" smtClean="0"/>
          </a:p>
          <a:p>
            <a:pPr lvl="1"/>
            <a:r>
              <a:rPr lang="en-US" altLang="ja-JP" sz="1400" b="1" dirty="0" smtClean="0"/>
              <a:t>Nested variable list</a:t>
            </a:r>
            <a:endParaRPr lang="en-US" altLang="ja-JP" sz="1400" b="1" dirty="0" smtClean="0"/>
          </a:p>
          <a:p>
            <a:pPr marL="180000" lvl="1" indent="0">
              <a:buNone/>
            </a:pPr>
            <a:r>
              <a:rPr lang="en-US" altLang="ja-JP" sz="1400" dirty="0"/>
              <a:t> </a:t>
            </a:r>
            <a:r>
              <a:rPr lang="en-US" altLang="ja-JP" sz="1400" dirty="0"/>
              <a:t>  If the type of the variables inside the </a:t>
            </a:r>
            <a:r>
              <a:rPr lang="en-US" altLang="ja-JP" sz="1400" dirty="0" err="1"/>
              <a:t>tf</a:t>
            </a:r>
            <a:r>
              <a:rPr lang="en-US" altLang="ja-JP" sz="1400" dirty="0"/>
              <a:t> files registered to </a:t>
            </a:r>
            <a:r>
              <a:rPr lang="en-US" altLang="ja-JP" sz="1400" dirty="0" smtClean="0"/>
              <a:t>the</a:t>
            </a:r>
            <a:br>
              <a:rPr lang="en-US" altLang="ja-JP" sz="1400" dirty="0" smtClean="0"/>
            </a:br>
            <a:r>
              <a:rPr lang="en-US" altLang="ja-JP" sz="1400" dirty="0" smtClean="0"/>
              <a:t>   Module </a:t>
            </a:r>
            <a:r>
              <a:rPr lang="en-US" altLang="ja-JP" sz="1400" dirty="0"/>
              <a:t>file collection are "list" or "set" and </a:t>
            </a:r>
            <a:r>
              <a:rPr lang="en-US" altLang="ja-JP" sz="1400" dirty="0" smtClean="0"/>
              <a:t/>
            </a:r>
            <a:br>
              <a:rPr lang="en-US" altLang="ja-JP" sz="1400" dirty="0" smtClean="0"/>
            </a:br>
            <a:r>
              <a:rPr lang="en-US" altLang="ja-JP" sz="1400" dirty="0" smtClean="0"/>
              <a:t>   "</a:t>
            </a:r>
            <a:r>
              <a:rPr lang="en-US" altLang="ja-JP" sz="1400" dirty="0"/>
              <a:t>List", "set", "</a:t>
            </a:r>
            <a:r>
              <a:rPr lang="en-US" altLang="ja-JP" sz="1400" dirty="0" smtClean="0"/>
              <a:t>tuple</a:t>
            </a:r>
            <a:r>
              <a:rPr lang="en-US" altLang="ja-JP" sz="1400" dirty="0"/>
              <a:t>", "object" is defined within said variables</a:t>
            </a:r>
            <a:r>
              <a:rPr lang="en-US" altLang="ja-JP" sz="1400" dirty="0" smtClean="0"/>
              <a:t>,</a:t>
            </a:r>
            <a:br>
              <a:rPr lang="en-US" altLang="ja-JP" sz="1400" dirty="0" smtClean="0"/>
            </a:br>
            <a:r>
              <a:rPr lang="en-US" altLang="ja-JP" sz="1400" dirty="0" smtClean="0"/>
              <a:t>   users </a:t>
            </a:r>
            <a:r>
              <a:rPr lang="en-US" altLang="ja-JP" sz="1400" dirty="0"/>
              <a:t>can use this menu to maintain </a:t>
            </a:r>
            <a:r>
              <a:rPr lang="en-US" altLang="ja-JP" sz="1400" dirty="0" smtClean="0"/>
              <a:t/>
            </a:r>
            <a:br>
              <a:rPr lang="en-US" altLang="ja-JP" sz="1400" dirty="0" smtClean="0"/>
            </a:br>
            <a:r>
              <a:rPr lang="en-US" altLang="ja-JP" sz="1400" dirty="0" smtClean="0"/>
              <a:t>   (</a:t>
            </a:r>
            <a:r>
              <a:rPr lang="en-US" altLang="ja-JP" sz="1400" dirty="0"/>
              <a:t>see/update) the Member variables maximum amount of repetitions.</a:t>
            </a:r>
            <a:endParaRPr lang="en-US" altLang="ja-JP" sz="1400" dirty="0" smtClean="0"/>
          </a:p>
          <a:p>
            <a:pPr lvl="1"/>
            <a:r>
              <a:rPr lang="en-US" altLang="ja-JP" sz="1400" b="1" dirty="0" smtClean="0"/>
              <a:t>Substitution value auto-registration setting</a:t>
            </a:r>
          </a:p>
          <a:p>
            <a:pPr marL="180000" lvl="1" indent="0">
              <a:buNone/>
            </a:pPr>
            <a:r>
              <a:rPr lang="ja-JP" altLang="en-US" sz="1400" b="1" dirty="0"/>
              <a:t>　</a:t>
            </a:r>
            <a:r>
              <a:rPr lang="en-US" altLang="ja-JP" sz="1400" dirty="0" smtClean="0"/>
              <a:t>Manages Movements and Variables that links values and items </a:t>
            </a:r>
            <a:br>
              <a:rPr lang="en-US" altLang="ja-JP" sz="1400" dirty="0" smtClean="0"/>
            </a:br>
            <a:r>
              <a:rPr lang="en-US" altLang="ja-JP" sz="1400" dirty="0" smtClean="0"/>
              <a:t>   for each operation registered in parameter sheet menus.</a:t>
            </a:r>
            <a:endParaRPr lang="en-US" altLang="ja-JP" sz="1400" b="1" dirty="0" smtClean="0"/>
          </a:p>
          <a:p>
            <a:pPr lvl="1"/>
            <a:r>
              <a:rPr lang="en-US" altLang="ja-JP" sz="1400" b="1" dirty="0" smtClean="0"/>
              <a:t>Substitution value list</a:t>
            </a:r>
          </a:p>
          <a:p>
            <a:pPr marL="180000" lvl="1" indent="0">
              <a:buNone/>
            </a:pPr>
            <a:r>
              <a:rPr lang="ja-JP" altLang="en-US" sz="1400" dirty="0"/>
              <a:t>　</a:t>
            </a:r>
            <a:r>
              <a:rPr lang="en-US" altLang="ja-JP" sz="1400" dirty="0" smtClean="0"/>
              <a:t>Manages Substitution values.</a:t>
            </a:r>
          </a:p>
          <a:p>
            <a:pPr lvl="1"/>
            <a:r>
              <a:rPr lang="en-US" altLang="ja-JP" sz="1400" b="1" dirty="0" smtClean="0"/>
              <a:t>Execution</a:t>
            </a:r>
          </a:p>
          <a:p>
            <a:pPr marL="180000" lvl="1" indent="0">
              <a:buNone/>
            </a:pPr>
            <a:r>
              <a:rPr lang="ja-JP" altLang="en-US" sz="1400" dirty="0"/>
              <a:t>　</a:t>
            </a:r>
            <a:r>
              <a:rPr lang="en-US" altLang="ja-JP" sz="1400" dirty="0" smtClean="0"/>
              <a:t>Allows the users to select and execute Movement and Operations.</a:t>
            </a:r>
          </a:p>
          <a:p>
            <a:pPr lvl="1"/>
            <a:r>
              <a:rPr lang="en-US" altLang="ja-JP" sz="1400" b="1" dirty="0" smtClean="0"/>
              <a:t>Check </a:t>
            </a:r>
            <a:r>
              <a:rPr lang="en-US" altLang="ja-JP" sz="1400" b="1" dirty="0"/>
              <a:t>o</a:t>
            </a:r>
            <a:r>
              <a:rPr lang="en-US" altLang="ja-JP" sz="1400" b="1" dirty="0" smtClean="0"/>
              <a:t>peration status</a:t>
            </a:r>
          </a:p>
          <a:p>
            <a:pPr marL="180000" lvl="1" indent="0">
              <a:buNone/>
            </a:pPr>
            <a:r>
              <a:rPr lang="ja-JP" altLang="en-US" sz="1400" b="1" dirty="0"/>
              <a:t>　</a:t>
            </a:r>
            <a:r>
              <a:rPr lang="en-US" altLang="ja-JP" sz="1400" dirty="0" smtClean="0"/>
              <a:t>Allows the user to check the operation status.</a:t>
            </a:r>
            <a:endParaRPr lang="en-US" altLang="ja-JP" sz="1400" b="1" dirty="0" smtClean="0"/>
          </a:p>
          <a:p>
            <a:pPr lvl="1"/>
            <a:r>
              <a:rPr lang="en-US" altLang="ja-JP" sz="1400" b="1" dirty="0" smtClean="0"/>
              <a:t>Execution list</a:t>
            </a:r>
          </a:p>
          <a:p>
            <a:pPr marL="180000" lvl="1" indent="0">
              <a:buNone/>
            </a:pPr>
            <a:r>
              <a:rPr lang="ja-JP" altLang="en-US" sz="1400" b="1" dirty="0"/>
              <a:t>　</a:t>
            </a:r>
            <a:r>
              <a:rPr lang="en-US" altLang="ja-JP" sz="1400" dirty="0" smtClean="0"/>
              <a:t>Manages the Execution history.</a:t>
            </a:r>
            <a:endParaRPr lang="en-US" altLang="ja-JP" sz="1400" b="1" dirty="0" smtClean="0"/>
          </a:p>
          <a:p>
            <a:pPr lvl="1"/>
            <a:r>
              <a:rPr lang="en-US" altLang="ja-JP" sz="1400" b="1" dirty="0" smtClean="0"/>
              <a:t>Linked Terraform management</a:t>
            </a:r>
          </a:p>
          <a:p>
            <a:pPr marL="180000" lvl="1" indent="0">
              <a:buNone/>
            </a:pPr>
            <a:r>
              <a:rPr lang="ja-JP" altLang="en-US" sz="1400" b="1" dirty="0" smtClean="0"/>
              <a:t>　</a:t>
            </a:r>
            <a:r>
              <a:rPr lang="en-US" altLang="ja-JP" sz="1400" dirty="0" smtClean="0"/>
              <a:t>Allows the user to view and delete Organizations, Workspaces, Policies and </a:t>
            </a:r>
            <a:r>
              <a:rPr lang="en-US" altLang="ja-JP" sz="1400" dirty="0" err="1" smtClean="0"/>
              <a:t>PolicySets</a:t>
            </a:r>
            <a:r>
              <a:rPr lang="en-US" altLang="ja-JP" sz="1400" dirty="0" smtClean="0"/>
              <a:t> </a:t>
            </a:r>
            <a:br>
              <a:rPr lang="en-US" altLang="ja-JP" sz="1400" dirty="0" smtClean="0"/>
            </a:br>
            <a:r>
              <a:rPr lang="en-US" altLang="ja-JP" sz="1400" dirty="0" smtClean="0"/>
              <a:t>   registered to Terraform.</a:t>
            </a:r>
            <a:endParaRPr lang="en-US" altLang="ja-JP" sz="1400" b="1" dirty="0" smtClean="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76720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 link(1/2)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Creating Tokens that we will register to Interface information.</a:t>
            </a:r>
          </a:p>
          <a:p>
            <a:pPr lvl="1"/>
            <a:r>
              <a:rPr lang="en-US" altLang="ja-JP" dirty="0" smtClean="0"/>
              <a:t>In order to link the Terraform Driver and Terraform, we need to create a user token from Terraform.</a:t>
            </a:r>
          </a:p>
          <a:p>
            <a:pPr lvl="1"/>
            <a:r>
              <a:rPr lang="en-US" altLang="ja-JP" dirty="0" smtClean="0"/>
              <a:t>Use your browser to log in to Terraform and access the Token page by pressing </a:t>
            </a:r>
            <a:r>
              <a:rPr lang="en-US" altLang="ja-JP" dirty="0"/>
              <a:t>the following buttons. [User</a:t>
            </a:r>
            <a:r>
              <a:rPr lang="ja-JP" altLang="en-US" dirty="0"/>
              <a:t> </a:t>
            </a:r>
            <a:r>
              <a:rPr lang="en-US" altLang="ja-JP" dirty="0"/>
              <a:t>Setting]</a:t>
            </a:r>
            <a:r>
              <a:rPr lang="ja-JP" altLang="en-US" dirty="0"/>
              <a:t>→</a:t>
            </a:r>
            <a:r>
              <a:rPr lang="en-US" altLang="ja-JP" dirty="0"/>
              <a:t>[Tokens]</a:t>
            </a:r>
            <a:r>
              <a:rPr lang="ja-JP" altLang="en-US" dirty="0"/>
              <a:t>→</a:t>
            </a:r>
            <a:r>
              <a:rPr lang="en-US" altLang="ja-JP" dirty="0"/>
              <a:t>[</a:t>
            </a:r>
            <a:r>
              <a:rPr lang="en-US" altLang="ja-JP" dirty="0" smtClean="0"/>
              <a:t>Create</a:t>
            </a:r>
            <a:r>
              <a:rPr lang="ja-JP" altLang="en-US" dirty="0" smtClean="0"/>
              <a:t> </a:t>
            </a:r>
            <a:r>
              <a:rPr lang="en-US" altLang="ja-JP" dirty="0"/>
              <a:t>an</a:t>
            </a:r>
            <a:r>
              <a:rPr lang="ja-JP" altLang="en-US" dirty="0"/>
              <a:t> </a:t>
            </a:r>
            <a:r>
              <a:rPr lang="en-US" altLang="ja-JP" dirty="0"/>
              <a:t>API</a:t>
            </a:r>
            <a:r>
              <a:rPr lang="ja-JP" altLang="en-US" dirty="0"/>
              <a:t> </a:t>
            </a:r>
            <a:r>
              <a:rPr lang="en-US" altLang="ja-JP" dirty="0"/>
              <a:t>token]</a:t>
            </a:r>
          </a:p>
          <a:p>
            <a:pPr marL="180000" lvl="1" indent="0">
              <a:buNone/>
            </a:pPr>
            <a:endParaRPr lang="en-US" altLang="ja-JP" dirty="0"/>
          </a:p>
          <a:p>
            <a:pPr lvl="1"/>
            <a:endParaRPr lang="en-US" altLang="ja-JP" sz="1400" dirty="0" smtClean="0"/>
          </a:p>
          <a:p>
            <a:pPr lvl="2"/>
            <a:endParaRPr lang="en-US" altLang="ja-JP" dirty="0"/>
          </a:p>
          <a:p>
            <a:pPr marL="288000" lvl="2" indent="0">
              <a:buNone/>
            </a:pPr>
            <a:endParaRPr lang="en-US" altLang="ja-JP" dirty="0" smtClean="0"/>
          </a:p>
        </p:txBody>
      </p:sp>
      <p:grpSp>
        <p:nvGrpSpPr>
          <p:cNvPr id="6" name="グループ化 5"/>
          <p:cNvGrpSpPr/>
          <p:nvPr/>
        </p:nvGrpSpPr>
        <p:grpSpPr>
          <a:xfrm>
            <a:off x="755470" y="2492870"/>
            <a:ext cx="6716838" cy="2001067"/>
            <a:chOff x="827480" y="2755563"/>
            <a:chExt cx="6716838" cy="2001067"/>
          </a:xfrm>
        </p:grpSpPr>
        <p:pic>
          <p:nvPicPr>
            <p:cNvPr id="3" name="図 2"/>
            <p:cNvPicPr>
              <a:picLocks noChangeAspect="1"/>
            </p:cNvPicPr>
            <p:nvPr/>
          </p:nvPicPr>
          <p:blipFill rotWithShape="1">
            <a:blip r:embed="rId2"/>
            <a:srcRect l="9108" r="6586" b="51839"/>
            <a:stretch/>
          </p:blipFill>
          <p:spPr>
            <a:xfrm>
              <a:off x="827480" y="2755563"/>
              <a:ext cx="6696930" cy="1897608"/>
            </a:xfrm>
            <a:prstGeom prst="rect">
              <a:avLst/>
            </a:prstGeom>
            <a:ln w="28575">
              <a:solidFill>
                <a:schemeClr val="tx1"/>
              </a:solidFill>
            </a:ln>
          </p:spPr>
        </p:pic>
        <p:sp>
          <p:nvSpPr>
            <p:cNvPr id="4" name="正方形/長方形 3"/>
            <p:cNvSpPr/>
            <p:nvPr/>
          </p:nvSpPr>
          <p:spPr bwMode="auto">
            <a:xfrm>
              <a:off x="6732300" y="3115612"/>
              <a:ext cx="288040" cy="144020"/>
            </a:xfrm>
            <a:prstGeom prst="rect">
              <a:avLst/>
            </a:prstGeom>
            <a:solidFill>
              <a:schemeClr val="bg1"/>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6300240" y="325963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930830" y="4195762"/>
              <a:ext cx="1552879"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正方形/長方形 9"/>
            <p:cNvSpPr/>
            <p:nvPr/>
          </p:nvSpPr>
          <p:spPr bwMode="auto">
            <a:xfrm>
              <a:off x="2504319" y="376362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7184268" y="3070228"/>
              <a:ext cx="360050" cy="369332"/>
            </a:xfrm>
            <a:prstGeom prst="rect">
              <a:avLst/>
            </a:prstGeom>
            <a:noFill/>
          </p:spPr>
          <p:txBody>
            <a:bodyPr wrap="squar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2" name="テキスト ボックス 11"/>
            <p:cNvSpPr txBox="1"/>
            <p:nvPr/>
          </p:nvSpPr>
          <p:spPr>
            <a:xfrm>
              <a:off x="2407034" y="4387298"/>
              <a:ext cx="360050" cy="369332"/>
            </a:xfrm>
            <a:prstGeom prst="rect">
              <a:avLst/>
            </a:prstGeom>
            <a:noFill/>
          </p:spPr>
          <p:txBody>
            <a:bodyPr wrap="squar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3" name="テキスト ボックス 12"/>
            <p:cNvSpPr txBox="1"/>
            <p:nvPr/>
          </p:nvSpPr>
          <p:spPr>
            <a:xfrm>
              <a:off x="3409107" y="3826430"/>
              <a:ext cx="360050" cy="369332"/>
            </a:xfrm>
            <a:prstGeom prst="rect">
              <a:avLst/>
            </a:prstGeom>
            <a:noFill/>
          </p:spPr>
          <p:txBody>
            <a:bodyPr wrap="square" rtlCol="0">
              <a:spAutoFit/>
            </a:bodyPr>
            <a:lstStyle/>
            <a:p>
              <a:r>
                <a:rPr lang="ja-JP" altLang="en-US" b="1" dirty="0">
                  <a:solidFill>
                    <a:srgbClr val="FF0000"/>
                  </a:solidFill>
                </a:rPr>
                <a:t>③</a:t>
              </a:r>
              <a:endParaRPr kumimoji="1" lang="ja-JP" altLang="en-US" b="1" dirty="0">
                <a:solidFill>
                  <a:srgbClr val="FF0000"/>
                </a:solidFill>
              </a:endParaRPr>
            </a:p>
          </p:txBody>
        </p:sp>
      </p:grpSp>
      <p:pic>
        <p:nvPicPr>
          <p:cNvPr id="11" name="図 10"/>
          <p:cNvPicPr>
            <a:picLocks noChangeAspect="1"/>
          </p:cNvPicPr>
          <p:nvPr/>
        </p:nvPicPr>
        <p:blipFill>
          <a:blip r:embed="rId3"/>
          <a:stretch>
            <a:fillRect/>
          </a:stretch>
        </p:blipFill>
        <p:spPr>
          <a:xfrm>
            <a:off x="179512" y="4628812"/>
            <a:ext cx="3587149" cy="1580867"/>
          </a:xfrm>
          <a:prstGeom prst="rect">
            <a:avLst/>
          </a:prstGeom>
        </p:spPr>
      </p:pic>
      <p:pic>
        <p:nvPicPr>
          <p:cNvPr id="14" name="図 13"/>
          <p:cNvPicPr>
            <a:picLocks noChangeAspect="1"/>
          </p:cNvPicPr>
          <p:nvPr/>
        </p:nvPicPr>
        <p:blipFill>
          <a:blip r:embed="rId4"/>
          <a:stretch>
            <a:fillRect/>
          </a:stretch>
        </p:blipFill>
        <p:spPr>
          <a:xfrm>
            <a:off x="4860040" y="4484906"/>
            <a:ext cx="3065333" cy="1815175"/>
          </a:xfrm>
          <a:prstGeom prst="rect">
            <a:avLst/>
          </a:prstGeom>
        </p:spPr>
      </p:pic>
      <p:sp>
        <p:nvSpPr>
          <p:cNvPr id="16" name="正方形/長方形 15"/>
          <p:cNvSpPr/>
          <p:nvPr/>
        </p:nvSpPr>
        <p:spPr bwMode="auto">
          <a:xfrm>
            <a:off x="287405" y="5830677"/>
            <a:ext cx="900125" cy="26269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4945008" y="5134111"/>
            <a:ext cx="2867441" cy="3125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テキスト ボックス 18"/>
          <p:cNvSpPr txBox="1"/>
          <p:nvPr/>
        </p:nvSpPr>
        <p:spPr>
          <a:xfrm>
            <a:off x="1180073" y="5592691"/>
            <a:ext cx="360050" cy="369332"/>
          </a:xfrm>
          <a:prstGeom prst="rect">
            <a:avLst/>
          </a:prstGeom>
          <a:noFill/>
        </p:spPr>
        <p:txBody>
          <a:bodyPr wrap="square" rtlCol="0">
            <a:spAutoFit/>
          </a:bodyPr>
          <a:lstStyle/>
          <a:p>
            <a:r>
              <a:rPr lang="ja-JP" altLang="en-US" b="1" dirty="0">
                <a:solidFill>
                  <a:srgbClr val="FF0000"/>
                </a:solidFill>
              </a:rPr>
              <a:t>④</a:t>
            </a:r>
            <a:endParaRPr kumimoji="1" lang="ja-JP" altLang="en-US" b="1" dirty="0">
              <a:solidFill>
                <a:srgbClr val="FF0000"/>
              </a:solidFill>
            </a:endParaRPr>
          </a:p>
        </p:txBody>
      </p:sp>
      <p:sp>
        <p:nvSpPr>
          <p:cNvPr id="20" name="テキスト ボックス 19"/>
          <p:cNvSpPr txBox="1"/>
          <p:nvPr/>
        </p:nvSpPr>
        <p:spPr>
          <a:xfrm>
            <a:off x="7851247" y="5290387"/>
            <a:ext cx="360050" cy="369332"/>
          </a:xfrm>
          <a:prstGeom prst="rect">
            <a:avLst/>
          </a:prstGeom>
          <a:noFill/>
        </p:spPr>
        <p:txBody>
          <a:bodyPr wrap="square" rtlCol="0">
            <a:spAutoFit/>
          </a:bodyPr>
          <a:lstStyle/>
          <a:p>
            <a:r>
              <a:rPr lang="ja-JP" altLang="en-US" b="1" dirty="0">
                <a:solidFill>
                  <a:srgbClr val="FF0000"/>
                </a:solidFill>
              </a:rPr>
              <a:t>⑤</a:t>
            </a:r>
            <a:endParaRPr kumimoji="1" lang="ja-JP" altLang="en-US" b="1" dirty="0">
              <a:solidFill>
                <a:srgbClr val="FF0000"/>
              </a:solidFill>
            </a:endParaRPr>
          </a:p>
        </p:txBody>
      </p:sp>
      <p:sp>
        <p:nvSpPr>
          <p:cNvPr id="17" name="角丸四角形吹き出し 16"/>
          <p:cNvSpPr/>
          <p:nvPr/>
        </p:nvSpPr>
        <p:spPr bwMode="auto">
          <a:xfrm>
            <a:off x="5704861" y="3535378"/>
            <a:ext cx="3258651" cy="1189802"/>
          </a:xfrm>
          <a:prstGeom prst="wedgeRoundRectCallout">
            <a:avLst>
              <a:gd name="adj1" fmla="val -29211"/>
              <a:gd name="adj2" fmla="val 95329"/>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dirty="0" smtClean="0">
                <a:latin typeface="+mn-ea"/>
              </a:rPr>
              <a:t>Copy the displayed token </a:t>
            </a:r>
            <a:br>
              <a:rPr lang="en-US" altLang="ja-JP" sz="1400" dirty="0" smtClean="0">
                <a:latin typeface="+mn-ea"/>
              </a:rPr>
            </a:br>
            <a:r>
              <a:rPr lang="en-US" altLang="ja-JP" sz="1400" dirty="0" smtClean="0">
                <a:latin typeface="+mn-ea"/>
              </a:rPr>
              <a:t>to a document</a:t>
            </a:r>
            <a:endParaRPr kumimoji="1" lang="en-US" altLang="ja-JP" sz="1400" dirty="0" smtClean="0">
              <a:latin typeface="+mn-ea"/>
            </a:endParaRPr>
          </a:p>
          <a:p>
            <a:pPr algn="ctr"/>
            <a:r>
              <a:rPr lang="en-US" altLang="ja-JP" sz="1400" b="1" dirty="0" smtClean="0">
                <a:solidFill>
                  <a:srgbClr val="FF0000"/>
                </a:solidFill>
                <a:latin typeface="+mn-ea"/>
              </a:rPr>
              <a:t>※You will not be able to </a:t>
            </a:r>
            <a:br>
              <a:rPr lang="en-US" altLang="ja-JP" sz="1400" b="1" dirty="0" smtClean="0">
                <a:solidFill>
                  <a:srgbClr val="FF0000"/>
                </a:solidFill>
                <a:latin typeface="+mn-ea"/>
              </a:rPr>
            </a:br>
            <a:r>
              <a:rPr lang="en-US" altLang="ja-JP" sz="1400" b="1" dirty="0" smtClean="0">
                <a:solidFill>
                  <a:srgbClr val="FF0000"/>
                </a:solidFill>
                <a:latin typeface="+mn-ea"/>
              </a:rPr>
              <a:t>see it on this site once</a:t>
            </a:r>
            <a:br>
              <a:rPr lang="en-US" altLang="ja-JP" sz="1400" b="1" dirty="0" smtClean="0">
                <a:solidFill>
                  <a:srgbClr val="FF0000"/>
                </a:solidFill>
                <a:latin typeface="+mn-ea"/>
              </a:rPr>
            </a:br>
            <a:r>
              <a:rPr lang="en-US" altLang="ja-JP" sz="1400" b="1" dirty="0" smtClean="0">
                <a:solidFill>
                  <a:srgbClr val="FF0000"/>
                </a:solidFill>
                <a:latin typeface="+mn-ea"/>
              </a:rPr>
              <a:t>this page is closed.</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981513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58728" y="2251424"/>
            <a:ext cx="6911805" cy="2943746"/>
          </a:xfrm>
          <a:prstGeom prst="rect">
            <a:avLst/>
          </a:prstGeom>
        </p:spPr>
      </p:pic>
      <p:pic>
        <p:nvPicPr>
          <p:cNvPr id="6" name="図 5"/>
          <p:cNvPicPr>
            <a:picLocks noChangeAspect="1"/>
          </p:cNvPicPr>
          <p:nvPr/>
        </p:nvPicPr>
        <p:blipFill>
          <a:blip r:embed="rId3"/>
          <a:stretch>
            <a:fillRect/>
          </a:stretch>
        </p:blipFill>
        <p:spPr>
          <a:xfrm>
            <a:off x="1943984" y="4632165"/>
            <a:ext cx="6934395" cy="1793286"/>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 link(2/2)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Interface Information</a:t>
            </a:r>
          </a:p>
          <a:p>
            <a:pPr lvl="1"/>
            <a:r>
              <a:rPr lang="en-US" altLang="ja-JP" dirty="0" smtClean="0"/>
              <a:t>Enter the Terraform Host name and the </a:t>
            </a:r>
            <a:r>
              <a:rPr lang="en-US" altLang="ja-JP" dirty="0" err="1" smtClean="0"/>
              <a:t>UserToken</a:t>
            </a:r>
            <a:r>
              <a:rPr lang="en-US" altLang="ja-JP" dirty="0" smtClean="0"/>
              <a:t> you created.</a:t>
            </a:r>
            <a:endParaRPr lang="en-US" altLang="ja-JP" dirty="0"/>
          </a:p>
          <a:p>
            <a:pPr marL="180000" lvl="1" indent="0">
              <a:buNone/>
            </a:pPr>
            <a:r>
              <a:rPr lang="en-US" altLang="ja-JP" b="1" dirty="0" smtClean="0">
                <a:solidFill>
                  <a:srgbClr val="FF0000"/>
                </a:solidFill>
              </a:rPr>
              <a:t>※Only 1 Terraform can be linked to ITA at once, so if you want to change, you will need to update all the items present from when you installed it.</a:t>
            </a:r>
            <a:endParaRPr lang="en-US" altLang="ja-JP" sz="1800" b="1" dirty="0" smtClean="0">
              <a:solidFill>
                <a:srgbClr val="FF0000"/>
              </a:solidFill>
            </a:endParaRPr>
          </a:p>
          <a:p>
            <a:pPr marL="288000" lvl="2" indent="0" algn="ctr">
              <a:buNone/>
            </a:pPr>
            <a:endParaRPr lang="en-US" altLang="ja-JP" b="1" dirty="0" smtClean="0">
              <a:solidFill>
                <a:srgbClr val="FF0000"/>
              </a:solidFill>
            </a:endParaRPr>
          </a:p>
        </p:txBody>
      </p:sp>
      <p:grpSp>
        <p:nvGrpSpPr>
          <p:cNvPr id="24" name="グループ化 23"/>
          <p:cNvGrpSpPr/>
          <p:nvPr/>
        </p:nvGrpSpPr>
        <p:grpSpPr>
          <a:xfrm>
            <a:off x="158728" y="2661685"/>
            <a:ext cx="1764472" cy="2258434"/>
            <a:chOff x="378756" y="2337489"/>
            <a:chExt cx="1764472" cy="2258434"/>
          </a:xfrm>
        </p:grpSpPr>
        <p:sp>
          <p:nvSpPr>
            <p:cNvPr id="21" name="正方形/長方形 20"/>
            <p:cNvSpPr/>
            <p:nvPr/>
          </p:nvSpPr>
          <p:spPr bwMode="auto">
            <a:xfrm>
              <a:off x="378756" y="2337489"/>
              <a:ext cx="864120" cy="217568"/>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正方形/長方形 22"/>
            <p:cNvSpPr/>
            <p:nvPr/>
          </p:nvSpPr>
          <p:spPr bwMode="auto">
            <a:xfrm>
              <a:off x="1864392" y="4451903"/>
              <a:ext cx="278836" cy="14402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26" name="角丸四角形吹き出し 25"/>
          <p:cNvSpPr/>
          <p:nvPr/>
        </p:nvSpPr>
        <p:spPr bwMode="auto">
          <a:xfrm>
            <a:off x="2991840" y="3011923"/>
            <a:ext cx="2233765" cy="849564"/>
          </a:xfrm>
          <a:prstGeom prst="wedgeRoundRectCallout">
            <a:avLst>
              <a:gd name="adj1" fmla="val -53910"/>
              <a:gd name="adj2" fmla="val 213064"/>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Input the Terraform</a:t>
            </a:r>
            <a:br>
              <a:rPr kumimoji="1" lang="en-US" altLang="ja-JP" sz="1400" b="1" dirty="0" smtClean="0">
                <a:latin typeface="+mn-ea"/>
              </a:rPr>
            </a:br>
            <a:r>
              <a:rPr kumimoji="1" lang="en-US" altLang="ja-JP" sz="1400" b="1" dirty="0" smtClean="0">
                <a:latin typeface="+mn-ea"/>
              </a:rPr>
              <a:t> host name here</a:t>
            </a:r>
            <a:endParaRPr kumimoji="1" lang="ja-JP" altLang="en-US" sz="1400" b="1" dirty="0" smtClean="0">
              <a:latin typeface="+mn-ea"/>
            </a:endParaRPr>
          </a:p>
        </p:txBody>
      </p:sp>
      <p:sp>
        <p:nvSpPr>
          <p:cNvPr id="27" name="角丸四角形吹き出し 26"/>
          <p:cNvSpPr/>
          <p:nvPr/>
        </p:nvSpPr>
        <p:spPr bwMode="auto">
          <a:xfrm>
            <a:off x="5385854" y="3212891"/>
            <a:ext cx="2233765" cy="849564"/>
          </a:xfrm>
          <a:prstGeom prst="wedgeRoundRectCallout">
            <a:avLst>
              <a:gd name="adj1" fmla="val -110218"/>
              <a:gd name="adj2" fmla="val 185061"/>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Enter the User token </a:t>
            </a:r>
            <a:br>
              <a:rPr kumimoji="1" lang="en-US" altLang="ja-JP" sz="1400" b="1" dirty="0" smtClean="0">
                <a:latin typeface="+mn-ea"/>
              </a:rPr>
            </a:br>
            <a:r>
              <a:rPr kumimoji="1" lang="en-US" altLang="ja-JP" sz="1400" b="1" dirty="0" smtClean="0">
                <a:latin typeface="+mn-ea"/>
              </a:rPr>
              <a:t>you created in </a:t>
            </a:r>
            <a:br>
              <a:rPr kumimoji="1" lang="en-US" altLang="ja-JP" sz="1400" b="1" dirty="0" smtClean="0">
                <a:latin typeface="+mn-ea"/>
              </a:rPr>
            </a:br>
            <a:r>
              <a:rPr kumimoji="1" lang="en-US" altLang="ja-JP" sz="1400" b="1" dirty="0" smtClean="0">
                <a:latin typeface="+mn-ea"/>
              </a:rPr>
              <a:t>Terraform earlier</a:t>
            </a:r>
            <a:endParaRPr kumimoji="1" lang="ja-JP" altLang="en-US" sz="1400" b="1" dirty="0" smtClean="0">
              <a:latin typeface="+mn-ea"/>
            </a:endParaRPr>
          </a:p>
        </p:txBody>
      </p:sp>
    </p:spTree>
    <p:extLst>
      <p:ext uri="{BB962C8B-B14F-4D97-AF65-F5344CB8AC3E}">
        <p14:creationId xmlns:p14="http://schemas.microsoft.com/office/powerpoint/2010/main" val="1769491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lang="en-US" altLang="ja-JP" dirty="0" smtClean="0"/>
              <a:t>Table of contents</a:t>
            </a:r>
            <a:endParaRPr kumimoji="1" lang="ja-JP" altLang="en-US" dirty="0"/>
          </a:p>
        </p:txBody>
      </p:sp>
      <p:sp>
        <p:nvSpPr>
          <p:cNvPr id="4" name="正方形/長方形 3"/>
          <p:cNvSpPr/>
          <p:nvPr/>
        </p:nvSpPr>
        <p:spPr bwMode="auto">
          <a:xfrm>
            <a:off x="1619590" y="522116"/>
            <a:ext cx="734502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600" dirty="0" smtClean="0">
                <a:latin typeface="+mn-ea"/>
              </a:rPr>
              <a:t>1.</a:t>
            </a:r>
            <a:r>
              <a:rPr lang="ja-JP" altLang="en-US" sz="1600" dirty="0" smtClean="0">
                <a:latin typeface="+mn-ea"/>
              </a:rPr>
              <a:t>　</a:t>
            </a:r>
            <a:r>
              <a:rPr lang="en-US" altLang="ja-JP" sz="1600" dirty="0" smtClean="0">
                <a:latin typeface="+mn-ea"/>
              </a:rPr>
              <a:t>Introduction</a:t>
            </a:r>
          </a:p>
          <a:p>
            <a:pPr marL="342900" indent="-342900">
              <a:buAutoNum type="arabicPeriod"/>
            </a:pPr>
            <a:endParaRPr lang="en-US" altLang="ja-JP" sz="1600" dirty="0">
              <a:latin typeface="+mn-ea"/>
            </a:endParaRPr>
          </a:p>
          <a:p>
            <a:r>
              <a:rPr lang="en-US" altLang="ja-JP" sz="1600" dirty="0" smtClean="0">
                <a:latin typeface="+mn-ea"/>
              </a:rPr>
              <a:t>2.</a:t>
            </a:r>
            <a:r>
              <a:rPr lang="ja-JP" altLang="en-US" sz="1600" dirty="0" smtClean="0">
                <a:latin typeface="+mn-ea"/>
              </a:rPr>
              <a:t>　</a:t>
            </a:r>
            <a:r>
              <a:rPr lang="en-US" altLang="ja-JP" sz="1600" dirty="0" smtClean="0">
                <a:latin typeface="+mn-ea"/>
              </a:rPr>
              <a:t>Terraform Driver</a:t>
            </a:r>
          </a:p>
          <a:p>
            <a:r>
              <a:rPr lang="ja-JP" altLang="en-US" sz="1600" dirty="0" smtClean="0">
                <a:latin typeface="+mn-ea"/>
              </a:rPr>
              <a:t>　　</a:t>
            </a:r>
            <a:r>
              <a:rPr lang="en-US" altLang="ja-JP" sz="1600" dirty="0" smtClean="0">
                <a:latin typeface="+mn-ea"/>
                <a:hlinkClick r:id="rId2" action="ppaction://hlinksldjump"/>
              </a:rPr>
              <a:t>2.1</a:t>
            </a:r>
            <a:r>
              <a:rPr lang="ja-JP" altLang="en-US" sz="1600" dirty="0" smtClean="0">
                <a:latin typeface="+mn-ea"/>
                <a:hlinkClick r:id="rId2" action="ppaction://hlinksldjump"/>
              </a:rPr>
              <a:t>　</a:t>
            </a:r>
            <a:r>
              <a:rPr lang="en-US" altLang="ja-JP" sz="1600" dirty="0" smtClean="0">
                <a:latin typeface="+mn-ea"/>
                <a:hlinkClick r:id="rId2" action="ppaction://hlinksldjump"/>
              </a:rPr>
              <a:t>Terraform Driver</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3" action="ppaction://hlinksldjump"/>
              </a:rPr>
              <a:t>2.2</a:t>
            </a:r>
            <a:r>
              <a:rPr lang="ja-JP" altLang="en-US" sz="1600" dirty="0" smtClean="0">
                <a:latin typeface="+mn-ea"/>
                <a:hlinkClick r:id="rId3" action="ppaction://hlinksldjump"/>
              </a:rPr>
              <a:t>　</a:t>
            </a:r>
            <a:r>
              <a:rPr lang="en-US" altLang="ja-JP" sz="1600" dirty="0" smtClean="0">
                <a:latin typeface="+mn-ea"/>
                <a:hlinkClick r:id="rId3" action="ppaction://hlinksldjump"/>
              </a:rPr>
              <a:t>Registration files</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4" action="ppaction://hlinksldjump"/>
              </a:rPr>
              <a:t>2.3</a:t>
            </a:r>
            <a:r>
              <a:rPr lang="ja-JP" altLang="en-US" sz="1600" dirty="0" smtClean="0">
                <a:latin typeface="+mn-ea"/>
                <a:hlinkClick r:id="rId4" action="ppaction://hlinksldjump"/>
              </a:rPr>
              <a:t>　</a:t>
            </a:r>
            <a:r>
              <a:rPr lang="en-US" altLang="ja-JP" sz="1600" dirty="0" smtClean="0">
                <a:latin typeface="+mn-ea"/>
                <a:hlinkClick r:id="rId4" action="ppaction://hlinksldjump"/>
              </a:rPr>
              <a:t>Policy files</a:t>
            </a:r>
            <a:endParaRPr lang="en-US" altLang="ja-JP" sz="1600" dirty="0" smtClean="0">
              <a:latin typeface="+mn-ea"/>
            </a:endParaRPr>
          </a:p>
          <a:p>
            <a:endParaRPr lang="en-US" altLang="ja-JP" sz="1600" dirty="0" smtClean="0">
              <a:latin typeface="+mn-ea"/>
            </a:endParaRPr>
          </a:p>
          <a:p>
            <a:r>
              <a:rPr lang="en-US" altLang="ja-JP" sz="1600" dirty="0" smtClean="0">
                <a:latin typeface="+mn-ea"/>
              </a:rPr>
              <a:t>3.</a:t>
            </a:r>
            <a:r>
              <a:rPr lang="ja-JP" altLang="en-US" sz="1600" dirty="0" smtClean="0">
                <a:latin typeface="+mn-ea"/>
              </a:rPr>
              <a:t>　</a:t>
            </a:r>
            <a:r>
              <a:rPr lang="en-US" altLang="ja-JP" sz="1600" dirty="0" err="1" smtClean="0">
                <a:latin typeface="+mn-ea"/>
              </a:rPr>
              <a:t>ITA×Terraform</a:t>
            </a:r>
            <a:r>
              <a:rPr lang="ja-JP" altLang="en-US" sz="1600" dirty="0">
                <a:latin typeface="+mn-ea"/>
              </a:rPr>
              <a:t> </a:t>
            </a:r>
            <a:r>
              <a:rPr lang="en-US" altLang="ja-JP" sz="1600" dirty="0" smtClean="0">
                <a:latin typeface="+mn-ea"/>
              </a:rPr>
              <a:t>Application</a:t>
            </a:r>
          </a:p>
          <a:p>
            <a:r>
              <a:rPr lang="ja-JP" altLang="en-US" sz="1600" dirty="0">
                <a:latin typeface="+mn-ea"/>
              </a:rPr>
              <a:t>　</a:t>
            </a:r>
            <a:r>
              <a:rPr lang="ja-JP" altLang="en-US" sz="1600" dirty="0" smtClean="0">
                <a:latin typeface="+mn-ea"/>
              </a:rPr>
              <a:t>　</a:t>
            </a:r>
            <a:r>
              <a:rPr lang="en-US" altLang="ja-JP" sz="1600" dirty="0" smtClean="0">
                <a:latin typeface="+mn-ea"/>
                <a:hlinkClick r:id="rId5" action="ppaction://hlinksldjump"/>
              </a:rPr>
              <a:t>3.1  What types of Terraform can link with ITA?</a:t>
            </a:r>
            <a:r>
              <a:rPr lang="ja-JP" altLang="en-US" sz="1600" dirty="0" smtClean="0">
                <a:latin typeface="+mn-ea"/>
                <a:hlinkClick r:id="rId5" action="ppaction://hlinksldjump"/>
              </a:rPr>
              <a:t>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6" action="ppaction://hlinksldjump"/>
              </a:rPr>
              <a:t>3.2  For Terraform Enterprise</a:t>
            </a:r>
            <a:r>
              <a:rPr lang="ja-JP" altLang="en-US" sz="1600" dirty="0" smtClean="0">
                <a:latin typeface="+mn-ea"/>
                <a:hlinkClick r:id="rId6" action="ppaction://hlinksldjump"/>
              </a:rPr>
              <a:t>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7" action="ppaction://hlinksldjump"/>
              </a:rPr>
              <a:t>3.3  For Terraform Cloud</a:t>
            </a:r>
            <a:endParaRPr lang="en-US" altLang="ja-JP" sz="1600" dirty="0" smtClean="0">
              <a:latin typeface="+mn-ea"/>
            </a:endParaRPr>
          </a:p>
          <a:p>
            <a:endParaRPr lang="en-US" altLang="ja-JP" sz="1600" dirty="0" smtClean="0">
              <a:latin typeface="+mn-ea"/>
            </a:endParaRPr>
          </a:p>
          <a:p>
            <a:r>
              <a:rPr lang="en-US" altLang="ja-JP" sz="1600" dirty="0" smtClean="0">
                <a:latin typeface="+mn-ea"/>
              </a:rPr>
              <a:t>4.</a:t>
            </a:r>
            <a:r>
              <a:rPr lang="ja-JP" altLang="en-US" sz="1600" dirty="0" smtClean="0">
                <a:latin typeface="+mn-ea"/>
              </a:rPr>
              <a:t>　</a:t>
            </a:r>
            <a:r>
              <a:rPr lang="en-US" altLang="ja-JP" sz="1600" dirty="0" smtClean="0">
                <a:latin typeface="+mn-ea"/>
              </a:rPr>
              <a:t>Terraform Driver</a:t>
            </a:r>
            <a:r>
              <a:rPr lang="ja-JP" altLang="en-US" sz="1600" dirty="0">
                <a:latin typeface="+mn-ea"/>
              </a:rPr>
              <a:t> </a:t>
            </a:r>
            <a:r>
              <a:rPr lang="en-US" altLang="ja-JP" sz="1600" dirty="0" smtClean="0">
                <a:latin typeface="+mn-ea"/>
              </a:rPr>
              <a:t>menu</a:t>
            </a:r>
          </a:p>
          <a:p>
            <a:r>
              <a:rPr lang="ja-JP" altLang="en-US" sz="1600" dirty="0">
                <a:latin typeface="+mn-ea"/>
              </a:rPr>
              <a:t>　</a:t>
            </a:r>
            <a:r>
              <a:rPr lang="ja-JP" altLang="en-US" sz="1600" dirty="0" smtClean="0">
                <a:latin typeface="+mn-ea"/>
              </a:rPr>
              <a:t>　</a:t>
            </a:r>
            <a:r>
              <a:rPr lang="en-US" altLang="ja-JP" sz="1600" dirty="0" smtClean="0">
                <a:latin typeface="+mn-ea"/>
                <a:hlinkClick r:id="rId8" action="ppaction://hlinksldjump"/>
              </a:rPr>
              <a:t>4.1</a:t>
            </a:r>
            <a:r>
              <a:rPr lang="ja-JP" altLang="en-US" sz="1600" dirty="0" smtClean="0">
                <a:latin typeface="+mn-ea"/>
                <a:hlinkClick r:id="rId8" action="ppaction://hlinksldjump"/>
              </a:rPr>
              <a:t>　</a:t>
            </a:r>
            <a:r>
              <a:rPr lang="en-US" altLang="ja-JP" sz="1600" dirty="0" smtClean="0">
                <a:latin typeface="+mn-ea"/>
                <a:hlinkClick r:id="rId8" action="ppaction://hlinksldjump"/>
              </a:rPr>
              <a:t>Terraform Driver</a:t>
            </a:r>
            <a:r>
              <a:rPr lang="ja-JP" altLang="en-US" sz="1600" dirty="0">
                <a:latin typeface="+mn-ea"/>
                <a:hlinkClick r:id="rId8" action="ppaction://hlinksldjump"/>
              </a:rPr>
              <a:t> </a:t>
            </a:r>
            <a:r>
              <a:rPr lang="en-US" altLang="ja-JP" sz="1600" dirty="0" smtClean="0">
                <a:latin typeface="+mn-ea"/>
                <a:hlinkClick r:id="rId8" action="ppaction://hlinksldjump"/>
              </a:rPr>
              <a:t>menu overview</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9" action="ppaction://hlinksldjump"/>
              </a:rPr>
              <a:t>4.2</a:t>
            </a:r>
            <a:r>
              <a:rPr lang="ja-JP" altLang="en-US" sz="1600" dirty="0" smtClean="0">
                <a:latin typeface="+mn-ea"/>
                <a:hlinkClick r:id="rId9" action="ppaction://hlinksldjump"/>
              </a:rPr>
              <a:t>　</a:t>
            </a:r>
            <a:r>
              <a:rPr lang="en-US" altLang="ja-JP" sz="1600" dirty="0" smtClean="0">
                <a:latin typeface="+mn-ea"/>
                <a:hlinkClick r:id="rId9" action="ppaction://hlinksldjump"/>
              </a:rPr>
              <a:t>Terraform</a:t>
            </a:r>
            <a:r>
              <a:rPr lang="ja-JP" altLang="en-US" sz="1600" dirty="0">
                <a:latin typeface="+mn-ea"/>
                <a:hlinkClick r:id="rId9" action="ppaction://hlinksldjump"/>
              </a:rPr>
              <a:t> </a:t>
            </a:r>
            <a:r>
              <a:rPr lang="en-US" altLang="ja-JP" sz="1600" dirty="0" smtClean="0">
                <a:latin typeface="+mn-ea"/>
                <a:hlinkClick r:id="rId9" action="ppaction://hlinksldjump"/>
              </a:rPr>
              <a:t>Link</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0" action="ppaction://hlinksldjump"/>
              </a:rPr>
              <a:t>4.3</a:t>
            </a:r>
            <a:r>
              <a:rPr lang="ja-JP" altLang="en-US" sz="1600" dirty="0" smtClean="0">
                <a:latin typeface="+mn-ea"/>
                <a:hlinkClick r:id="rId10" action="ppaction://hlinksldjump"/>
              </a:rPr>
              <a:t>　</a:t>
            </a:r>
            <a:r>
              <a:rPr lang="en-US" altLang="ja-JP" sz="1600" dirty="0" smtClean="0">
                <a:latin typeface="+mn-ea"/>
                <a:hlinkClick r:id="rId10" action="ppaction://hlinksldjump"/>
              </a:rPr>
              <a:t>Organizations</a:t>
            </a:r>
            <a:r>
              <a:rPr lang="ja-JP" altLang="en-US" sz="1600" dirty="0">
                <a:latin typeface="+mn-ea"/>
                <a:hlinkClick r:id="rId10" action="ppaction://hlinksldjump"/>
              </a:rPr>
              <a:t> </a:t>
            </a:r>
            <a:r>
              <a:rPr lang="en-US" altLang="ja-JP" sz="1600" dirty="0" smtClean="0">
                <a:latin typeface="+mn-ea"/>
                <a:hlinkClick r:id="rId10" action="ppaction://hlinksldjump"/>
              </a:rPr>
              <a:t>Link</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1" action="ppaction://hlinksldjump"/>
              </a:rPr>
              <a:t>4.4</a:t>
            </a:r>
            <a:r>
              <a:rPr lang="ja-JP" altLang="en-US" sz="1600" dirty="0" smtClean="0">
                <a:latin typeface="+mn-ea"/>
                <a:hlinkClick r:id="rId11" action="ppaction://hlinksldjump"/>
              </a:rPr>
              <a:t>　</a:t>
            </a:r>
            <a:r>
              <a:rPr lang="en-US" altLang="ja-JP" sz="1600" dirty="0" smtClean="0">
                <a:latin typeface="+mn-ea"/>
                <a:hlinkClick r:id="rId11" action="ppaction://hlinksldjump"/>
              </a:rPr>
              <a:t>Workspaces</a:t>
            </a:r>
            <a:r>
              <a:rPr lang="ja-JP" altLang="en-US" sz="1600" dirty="0">
                <a:latin typeface="+mn-ea"/>
                <a:hlinkClick r:id="rId11" action="ppaction://hlinksldjump"/>
              </a:rPr>
              <a:t> </a:t>
            </a:r>
            <a:r>
              <a:rPr lang="en-US" altLang="ja-JP" sz="1600" dirty="0" smtClean="0">
                <a:latin typeface="+mn-ea"/>
                <a:hlinkClick r:id="rId11" action="ppaction://hlinksldjump"/>
              </a:rPr>
              <a:t>Link</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2" action="ppaction://hlinksldjump"/>
              </a:rPr>
              <a:t>4.5</a:t>
            </a:r>
            <a:r>
              <a:rPr lang="ja-JP" altLang="en-US" sz="1600" dirty="0" smtClean="0">
                <a:latin typeface="+mn-ea"/>
                <a:hlinkClick r:id="rId12" action="ppaction://hlinksldjump"/>
              </a:rPr>
              <a:t>　</a:t>
            </a:r>
            <a:r>
              <a:rPr lang="en-US" altLang="ja-JP" sz="1600" dirty="0" smtClean="0">
                <a:latin typeface="+mn-ea"/>
                <a:hlinkClick r:id="rId12" action="ppaction://hlinksldjump"/>
              </a:rPr>
              <a:t>Applying Modules</a:t>
            </a:r>
            <a:endParaRPr lang="en-US" altLang="ja-JP" sz="1600" dirty="0" smtClean="0">
              <a:latin typeface="+mn-ea"/>
            </a:endParaRPr>
          </a:p>
          <a:p>
            <a:r>
              <a:rPr lang="ja-JP" altLang="en-US" sz="1600" dirty="0" smtClean="0">
                <a:latin typeface="+mn-ea"/>
              </a:rPr>
              <a:t>　　</a:t>
            </a:r>
            <a:r>
              <a:rPr lang="en-US" altLang="ja-JP" sz="1600" dirty="0" smtClean="0">
                <a:latin typeface="+mn-ea"/>
                <a:hlinkClick r:id="rId12" action="ppaction://hlinksldjump"/>
              </a:rPr>
              <a:t>4.6</a:t>
            </a:r>
            <a:r>
              <a:rPr lang="ja-JP" altLang="en-US" sz="1600" dirty="0" smtClean="0">
                <a:latin typeface="+mn-ea"/>
                <a:hlinkClick r:id="rId12" action="ppaction://hlinksldjump"/>
              </a:rPr>
              <a:t>　</a:t>
            </a:r>
            <a:r>
              <a:rPr lang="en-US" altLang="ja-JP" sz="1600" dirty="0" smtClean="0">
                <a:latin typeface="+mn-ea"/>
                <a:hlinkClick r:id="rId12" action="ppaction://hlinksldjump"/>
              </a:rPr>
              <a:t>Applying Policies</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3" action="ppaction://hlinksldjump"/>
              </a:rPr>
              <a:t>4.7</a:t>
            </a:r>
            <a:r>
              <a:rPr lang="ja-JP" altLang="en-US" sz="1600" dirty="0" smtClean="0">
                <a:latin typeface="+mn-ea"/>
                <a:hlinkClick r:id="rId13" action="ppaction://hlinksldjump"/>
              </a:rPr>
              <a:t>　</a:t>
            </a:r>
            <a:r>
              <a:rPr lang="en-US" altLang="ja-JP" sz="1600" dirty="0" smtClean="0">
                <a:latin typeface="+mn-ea"/>
                <a:hlinkClick r:id="rId13" action="ppaction://hlinksldjump"/>
              </a:rPr>
              <a:t>Terraform Driver Workflow</a:t>
            </a:r>
            <a:r>
              <a:rPr lang="ja-JP" altLang="en-US" sz="1600" dirty="0" smtClean="0">
                <a:latin typeface="+mn-ea"/>
              </a:rPr>
              <a:t>　</a:t>
            </a:r>
            <a:endParaRPr lang="en-US" altLang="ja-JP" sz="1600" dirty="0" smtClean="0">
              <a:latin typeface="+mn-ea"/>
            </a:endParaRPr>
          </a:p>
          <a:p>
            <a:r>
              <a:rPr lang="ja-JP" altLang="en-US" sz="1600" dirty="0">
                <a:latin typeface="+mn-ea"/>
              </a:rPr>
              <a:t>　</a:t>
            </a:r>
            <a:endParaRPr lang="en-US" altLang="ja-JP" sz="1600" dirty="0" smtClean="0">
              <a:latin typeface="+mn-ea"/>
            </a:endParaRPr>
          </a:p>
        </p:txBody>
      </p:sp>
    </p:spTree>
    <p:extLst>
      <p:ext uri="{BB962C8B-B14F-4D97-AF65-F5344CB8AC3E}">
        <p14:creationId xmlns:p14="http://schemas.microsoft.com/office/powerpoint/2010/main" val="4036202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362521" y="2759351"/>
            <a:ext cx="6729830" cy="1764013"/>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.3</a:t>
            </a:r>
            <a:r>
              <a:rPr lang="ja-JP" altLang="en-US" dirty="0" smtClean="0"/>
              <a:t>　</a:t>
            </a:r>
            <a:r>
              <a:rPr lang="en-US" altLang="ja-JP" dirty="0" smtClean="0"/>
              <a:t>Organizations</a:t>
            </a:r>
            <a:r>
              <a:rPr lang="ja-JP" altLang="en-US" dirty="0"/>
              <a:t> </a:t>
            </a:r>
            <a:r>
              <a:rPr lang="en-US" altLang="ja-JP" dirty="0" smtClean="0"/>
              <a:t>link</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Organization</a:t>
            </a:r>
            <a:r>
              <a:rPr lang="ja-JP" altLang="en-US" sz="1800" b="1" dirty="0" smtClean="0"/>
              <a:t> </a:t>
            </a:r>
            <a:r>
              <a:rPr lang="en-US" altLang="ja-JP" sz="1800" b="1" dirty="0" smtClean="0"/>
              <a:t>list</a:t>
            </a:r>
          </a:p>
          <a:p>
            <a:pPr lvl="1"/>
            <a:r>
              <a:rPr lang="en-US" altLang="ja-JP" dirty="0"/>
              <a:t>After you have created the Organization item from the Organization list, </a:t>
            </a:r>
          </a:p>
          <a:p>
            <a:pPr marL="180000" lvl="1" indent="0">
              <a:buNone/>
            </a:pPr>
            <a:r>
              <a:rPr lang="ja-JP" altLang="en-US" dirty="0"/>
              <a:t>　</a:t>
            </a:r>
            <a:r>
              <a:rPr lang="en-US" altLang="ja-JP" dirty="0"/>
              <a:t>You can use the “Check operation status” function to check if the </a:t>
            </a:r>
            <a:r>
              <a:rPr lang="en-US" altLang="ja-JP" dirty="0" smtClean="0"/>
              <a:t>added Organization is </a:t>
            </a:r>
            <a:r>
              <a:rPr lang="en-US" altLang="ja-JP" dirty="0"/>
              <a:t>in the target Terraform or not.</a:t>
            </a:r>
          </a:p>
          <a:p>
            <a:pPr lvl="1"/>
            <a:r>
              <a:rPr lang="en-US" altLang="ja-JP" dirty="0" smtClean="0"/>
              <a:t>If it displays “ Nothing registered”, you can press the “Register” button to create an Organization in the Terraform.</a:t>
            </a:r>
          </a:p>
          <a:p>
            <a:pPr marL="180000" lvl="1" indent="0">
              <a:buNone/>
            </a:pPr>
            <a:endParaRPr lang="en-US" altLang="ja-JP" dirty="0" smtClean="0"/>
          </a:p>
          <a:p>
            <a:pPr lvl="1"/>
            <a:endParaRPr lang="en-US" altLang="ja-JP" dirty="0" smtClean="0"/>
          </a:p>
          <a:p>
            <a:pPr lvl="1"/>
            <a:endParaRPr lang="en-US" altLang="ja-JP" dirty="0" smtClean="0"/>
          </a:p>
        </p:txBody>
      </p:sp>
      <p:sp>
        <p:nvSpPr>
          <p:cNvPr id="7" name="曲折矢印 6"/>
          <p:cNvSpPr/>
          <p:nvPr/>
        </p:nvSpPr>
        <p:spPr bwMode="auto">
          <a:xfrm rot="10800000" flipH="1">
            <a:off x="783873" y="4749187"/>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9" name="図 8"/>
          <p:cNvPicPr>
            <a:picLocks noChangeAspect="1"/>
          </p:cNvPicPr>
          <p:nvPr/>
        </p:nvPicPr>
        <p:blipFill>
          <a:blip r:embed="rId3"/>
          <a:stretch>
            <a:fillRect/>
          </a:stretch>
        </p:blipFill>
        <p:spPr>
          <a:xfrm>
            <a:off x="2267680" y="4749187"/>
            <a:ext cx="6259652" cy="1161156"/>
          </a:xfrm>
          <a:prstGeom prst="rect">
            <a:avLst/>
          </a:prstGeom>
        </p:spPr>
      </p:pic>
    </p:spTree>
    <p:extLst>
      <p:ext uri="{BB962C8B-B14F-4D97-AF65-F5344CB8AC3E}">
        <p14:creationId xmlns:p14="http://schemas.microsoft.com/office/powerpoint/2010/main" val="2906291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95420" y="3129559"/>
            <a:ext cx="6563310" cy="1626851"/>
          </a:xfrm>
          <a:prstGeom prst="rect">
            <a:avLst/>
          </a:prstGeom>
        </p:spPr>
      </p:pic>
      <p:pic>
        <p:nvPicPr>
          <p:cNvPr id="4" name="図 3"/>
          <p:cNvPicPr>
            <a:picLocks noChangeAspect="1"/>
          </p:cNvPicPr>
          <p:nvPr/>
        </p:nvPicPr>
        <p:blipFill>
          <a:blip r:embed="rId3"/>
          <a:stretch>
            <a:fillRect/>
          </a:stretch>
        </p:blipFill>
        <p:spPr>
          <a:xfrm>
            <a:off x="1895325" y="4653170"/>
            <a:ext cx="7091521" cy="1690425"/>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.4</a:t>
            </a:r>
            <a:r>
              <a:rPr lang="ja-JP" altLang="en-US" dirty="0" smtClean="0"/>
              <a:t>　</a:t>
            </a:r>
            <a:r>
              <a:rPr lang="en-US" altLang="ja-JP" dirty="0" smtClean="0"/>
              <a:t>Workspaces</a:t>
            </a:r>
            <a:r>
              <a:rPr lang="ja-JP" altLang="en-US" dirty="0"/>
              <a:t> </a:t>
            </a:r>
            <a:r>
              <a:rPr lang="en-US" altLang="ja-JP" dirty="0" smtClean="0"/>
              <a:t>link</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Workspaces list</a:t>
            </a:r>
          </a:p>
          <a:p>
            <a:pPr lvl="1"/>
            <a:r>
              <a:rPr lang="en-US" altLang="ja-JP" dirty="0"/>
              <a:t>After you have created the </a:t>
            </a:r>
            <a:r>
              <a:rPr lang="en-US" altLang="ja-JP" dirty="0" smtClean="0"/>
              <a:t>Workspace </a:t>
            </a:r>
            <a:r>
              <a:rPr lang="en-US" altLang="ja-JP" dirty="0"/>
              <a:t>item from </a:t>
            </a:r>
            <a:r>
              <a:rPr lang="en-US" altLang="ja-JP" dirty="0" smtClean="0"/>
              <a:t>the Workspaces list</a:t>
            </a:r>
            <a:r>
              <a:rPr lang="en-US" altLang="ja-JP" dirty="0"/>
              <a:t>, </a:t>
            </a:r>
          </a:p>
          <a:p>
            <a:pPr marL="180000" lvl="1" indent="0">
              <a:buNone/>
            </a:pPr>
            <a:r>
              <a:rPr lang="ja-JP" altLang="en-US" dirty="0"/>
              <a:t>　</a:t>
            </a:r>
            <a:r>
              <a:rPr lang="en-US" altLang="ja-JP" dirty="0"/>
              <a:t>You can use the “Check operation status” function to check if the </a:t>
            </a:r>
            <a:r>
              <a:rPr lang="en-US" altLang="ja-JP" dirty="0" smtClean="0"/>
              <a:t>added Workspace   is </a:t>
            </a:r>
            <a:r>
              <a:rPr lang="en-US" altLang="ja-JP" dirty="0"/>
              <a:t>in the target Terraform or not.</a:t>
            </a:r>
          </a:p>
          <a:p>
            <a:pPr lvl="1"/>
            <a:r>
              <a:rPr lang="en-US" altLang="ja-JP" dirty="0"/>
              <a:t>If it displays “ Nothing registered”, you can press the “Register” button to create </a:t>
            </a:r>
            <a:r>
              <a:rPr lang="en-US" altLang="ja-JP" dirty="0" smtClean="0"/>
              <a:t> Workspace in </a:t>
            </a:r>
            <a:r>
              <a:rPr lang="en-US" altLang="ja-JP" dirty="0"/>
              <a:t>the Terraform.</a:t>
            </a:r>
          </a:p>
          <a:p>
            <a:pPr marL="180000" lvl="1" indent="0">
              <a:buNone/>
            </a:pPr>
            <a:r>
              <a:rPr lang="en-US" altLang="ja-JP" b="1" dirty="0" smtClean="0">
                <a:solidFill>
                  <a:srgbClr val="FF0000"/>
                </a:solidFill>
              </a:rPr>
              <a:t>※As Workspaces are created in Organizations, you must create an Organization in Terraform first.</a:t>
            </a:r>
            <a:endParaRPr lang="en-US" altLang="ja-JP" b="1" dirty="0">
              <a:solidFill>
                <a:srgbClr val="FF0000"/>
              </a:solidFill>
            </a:endParaRPr>
          </a:p>
          <a:p>
            <a:pPr lvl="1"/>
            <a:endParaRPr lang="en-US" altLang="ja-JP" dirty="0" smtClean="0"/>
          </a:p>
        </p:txBody>
      </p:sp>
      <p:sp>
        <p:nvSpPr>
          <p:cNvPr id="7" name="曲折矢印 6"/>
          <p:cNvSpPr/>
          <p:nvPr/>
        </p:nvSpPr>
        <p:spPr bwMode="auto">
          <a:xfrm rot="10800000" flipH="1">
            <a:off x="729337" y="5103365"/>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87226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.5</a:t>
            </a:r>
            <a:r>
              <a:rPr lang="ja-JP" altLang="en-US" dirty="0" smtClean="0"/>
              <a:t>　</a:t>
            </a:r>
            <a:r>
              <a:rPr lang="en-US" altLang="ja-JP" dirty="0" smtClean="0"/>
              <a:t>Applying Modules</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Applying Modules</a:t>
            </a:r>
          </a:p>
          <a:p>
            <a:pPr lvl="1"/>
            <a:r>
              <a:rPr lang="en-US" altLang="ja-JP" dirty="0"/>
              <a:t>In order to apply a </a:t>
            </a:r>
            <a:r>
              <a:rPr lang="en-US" altLang="ja-JP" dirty="0" smtClean="0"/>
              <a:t>Module </a:t>
            </a:r>
            <a:r>
              <a:rPr lang="en-US" altLang="ja-JP" dirty="0"/>
              <a:t>to </a:t>
            </a:r>
            <a:r>
              <a:rPr lang="en-US" altLang="ja-JP" dirty="0" smtClean="0"/>
              <a:t>an operation, </a:t>
            </a:r>
            <a:r>
              <a:rPr lang="en-US" altLang="ja-JP" dirty="0"/>
              <a:t>you will need to register all the settings related to </a:t>
            </a:r>
            <a:r>
              <a:rPr lang="en-US" altLang="ja-JP" dirty="0" smtClean="0"/>
              <a:t>the module </a:t>
            </a:r>
            <a:r>
              <a:rPr lang="en-US" altLang="ja-JP" dirty="0"/>
              <a:t>and </a:t>
            </a:r>
            <a:r>
              <a:rPr lang="en-US" altLang="ja-JP" dirty="0" smtClean="0"/>
              <a:t>configure the </a:t>
            </a:r>
            <a:r>
              <a:rPr lang="en-US" altLang="ja-JP" dirty="0"/>
              <a:t>different links.</a:t>
            </a:r>
          </a:p>
          <a:p>
            <a:pPr lvl="1"/>
            <a:r>
              <a:rPr lang="en-US" altLang="ja-JP" dirty="0"/>
              <a:t>The </a:t>
            </a:r>
            <a:r>
              <a:rPr lang="en-US" altLang="ja-JP" dirty="0" smtClean="0"/>
              <a:t>Module </a:t>
            </a:r>
            <a:r>
              <a:rPr lang="en-US" altLang="ja-JP" dirty="0"/>
              <a:t>is applied to the Workspace linked with the Movement when the operation is executed.</a:t>
            </a:r>
          </a:p>
          <a:p>
            <a:pPr marL="288000" lvl="2" indent="0">
              <a:buNone/>
            </a:pPr>
            <a:endParaRPr lang="en-US" altLang="ja-JP" dirty="0" smtClean="0"/>
          </a:p>
        </p:txBody>
      </p:sp>
      <p:grpSp>
        <p:nvGrpSpPr>
          <p:cNvPr id="75" name="グループ化 74"/>
          <p:cNvGrpSpPr/>
          <p:nvPr/>
        </p:nvGrpSpPr>
        <p:grpSpPr>
          <a:xfrm>
            <a:off x="467430" y="2388860"/>
            <a:ext cx="5904000" cy="3742982"/>
            <a:chOff x="251400" y="2638428"/>
            <a:chExt cx="5444800" cy="3742982"/>
          </a:xfrm>
          <a:solidFill>
            <a:schemeClr val="bg1"/>
          </a:solidFill>
        </p:grpSpPr>
        <p:sp>
          <p:nvSpPr>
            <p:cNvPr id="76" name="角丸四角形 5"/>
            <p:cNvSpPr/>
            <p:nvPr/>
          </p:nvSpPr>
          <p:spPr bwMode="auto">
            <a:xfrm>
              <a:off x="251400" y="2638428"/>
              <a:ext cx="5444800" cy="3742982"/>
            </a:xfrm>
            <a:prstGeom prst="rect">
              <a:avLst/>
            </a:prstGeom>
            <a:solidFill>
              <a:srgbClr val="002B62"/>
            </a:solidFill>
            <a:ln w="38100">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7" name="テキスト ボックス 76"/>
            <p:cNvSpPr txBox="1"/>
            <p:nvPr/>
          </p:nvSpPr>
          <p:spPr>
            <a:xfrm>
              <a:off x="315714" y="2708900"/>
              <a:ext cx="648090" cy="369332"/>
            </a:xfrm>
            <a:prstGeom prst="rect">
              <a:avLst/>
            </a:prstGeom>
            <a:noFill/>
            <a:ln w="38100">
              <a:noFill/>
            </a:ln>
          </p:spPr>
          <p:txBody>
            <a:bodyPr wrap="square" rtlCol="0">
              <a:spAutoFit/>
            </a:bodyPr>
            <a:lstStyle/>
            <a:p>
              <a:r>
                <a:rPr kumimoji="1" lang="en-US" altLang="ja-JP" b="1" dirty="0">
                  <a:solidFill>
                    <a:schemeClr val="bg1"/>
                  </a:solidFill>
                </a:rPr>
                <a:t>ITA</a:t>
              </a:r>
              <a:endParaRPr kumimoji="1" lang="ja-JP" altLang="en-US" b="1" dirty="0">
                <a:solidFill>
                  <a:schemeClr val="bg1"/>
                </a:solidFill>
              </a:endParaRPr>
            </a:p>
          </p:txBody>
        </p:sp>
      </p:grpSp>
      <p:sp>
        <p:nvSpPr>
          <p:cNvPr id="79" name="正方形/長方形 78"/>
          <p:cNvSpPr/>
          <p:nvPr/>
        </p:nvSpPr>
        <p:spPr bwMode="auto">
          <a:xfrm>
            <a:off x="583174" y="2847774"/>
            <a:ext cx="5652000" cy="3119354"/>
          </a:xfrm>
          <a:prstGeom prst="rect">
            <a:avLst/>
          </a:prstGeom>
          <a:solidFill>
            <a:schemeClr val="accent6">
              <a:lumMod val="10000"/>
              <a:lumOff val="90000"/>
            </a:schemeClr>
          </a:solidFill>
          <a:ln w="38100">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a:latin typeface="+mn-ea"/>
            </a:endParaRPr>
          </a:p>
        </p:txBody>
      </p:sp>
      <p:sp>
        <p:nvSpPr>
          <p:cNvPr id="80" name="テキスト ボックス 79"/>
          <p:cNvSpPr txBox="1"/>
          <p:nvPr/>
        </p:nvSpPr>
        <p:spPr>
          <a:xfrm>
            <a:off x="680901" y="2976229"/>
            <a:ext cx="1576831" cy="276999"/>
          </a:xfrm>
          <a:prstGeom prst="rect">
            <a:avLst/>
          </a:prstGeom>
          <a:noFill/>
        </p:spPr>
        <p:txBody>
          <a:bodyPr wrap="square" rtlCol="0">
            <a:spAutoFit/>
          </a:bodyPr>
          <a:lstStyle/>
          <a:p>
            <a:r>
              <a:rPr lang="en-US" altLang="ja-JP" sz="1200" b="1" dirty="0" smtClean="0">
                <a:solidFill>
                  <a:srgbClr val="002B62"/>
                </a:solidFill>
              </a:rPr>
              <a:t>Link settings</a:t>
            </a:r>
            <a:endParaRPr kumimoji="1" lang="ja-JP" altLang="en-US" sz="1200" b="1" dirty="0">
              <a:solidFill>
                <a:srgbClr val="002B62"/>
              </a:solidFill>
            </a:endParaRPr>
          </a:p>
        </p:txBody>
      </p:sp>
      <p:sp>
        <p:nvSpPr>
          <p:cNvPr id="81" name="正方形/長方形 80"/>
          <p:cNvSpPr/>
          <p:nvPr/>
        </p:nvSpPr>
        <p:spPr bwMode="auto">
          <a:xfrm>
            <a:off x="6660290" y="2391014"/>
            <a:ext cx="2088290" cy="3740827"/>
          </a:xfrm>
          <a:prstGeom prst="rect">
            <a:avLst/>
          </a:prstGeom>
          <a:noFill/>
          <a:ln w="28575">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82" name="図 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878" y="2350717"/>
            <a:ext cx="1078463" cy="517662"/>
          </a:xfrm>
          <a:prstGeom prst="rect">
            <a:avLst/>
          </a:prstGeom>
        </p:spPr>
      </p:pic>
      <p:sp>
        <p:nvSpPr>
          <p:cNvPr id="84" name="正方形/長方形 83"/>
          <p:cNvSpPr/>
          <p:nvPr/>
        </p:nvSpPr>
        <p:spPr bwMode="auto">
          <a:xfrm>
            <a:off x="6745779" y="2834512"/>
            <a:ext cx="1917312" cy="3132616"/>
          </a:xfrm>
          <a:prstGeom prst="rect">
            <a:avLst/>
          </a:prstGeom>
          <a:solidFill>
            <a:srgbClr val="4C40BC"/>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6" name="正方形/長方形 85"/>
          <p:cNvSpPr/>
          <p:nvPr/>
        </p:nvSpPr>
        <p:spPr bwMode="auto">
          <a:xfrm>
            <a:off x="6872414" y="3142478"/>
            <a:ext cx="1664043" cy="2630851"/>
          </a:xfrm>
          <a:prstGeom prst="rect">
            <a:avLst/>
          </a:prstGeom>
          <a:solidFill>
            <a:schemeClr val="accent5">
              <a:lumMod val="10000"/>
              <a:lumOff val="90000"/>
            </a:schemeClr>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7" name="テキスト ボックス 86"/>
          <p:cNvSpPr txBox="1"/>
          <p:nvPr/>
        </p:nvSpPr>
        <p:spPr>
          <a:xfrm>
            <a:off x="7048808" y="2857690"/>
            <a:ext cx="1311255" cy="276999"/>
          </a:xfrm>
          <a:prstGeom prst="rect">
            <a:avLst/>
          </a:prstGeom>
          <a:noFill/>
        </p:spPr>
        <p:txBody>
          <a:bodyPr wrap="square" rtlCol="0">
            <a:spAutoFit/>
          </a:bodyPr>
          <a:lstStyle/>
          <a:p>
            <a:pPr algn="ctr"/>
            <a:r>
              <a:rPr lang="en-US" altLang="ja-JP" sz="1200" b="1" dirty="0">
                <a:solidFill>
                  <a:schemeClr val="bg1"/>
                </a:solidFill>
              </a:rPr>
              <a:t>Organization</a:t>
            </a:r>
            <a:endParaRPr kumimoji="1" lang="ja-JP" altLang="en-US" sz="1200" b="1" dirty="0">
              <a:solidFill>
                <a:schemeClr val="bg1"/>
              </a:solidFill>
            </a:endParaRPr>
          </a:p>
        </p:txBody>
      </p:sp>
      <p:sp>
        <p:nvSpPr>
          <p:cNvPr id="88" name="テキスト ボックス 87"/>
          <p:cNvSpPr txBox="1"/>
          <p:nvPr/>
        </p:nvSpPr>
        <p:spPr>
          <a:xfrm>
            <a:off x="7048808" y="3213828"/>
            <a:ext cx="1311255" cy="276999"/>
          </a:xfrm>
          <a:prstGeom prst="rect">
            <a:avLst/>
          </a:prstGeom>
          <a:noFill/>
        </p:spPr>
        <p:txBody>
          <a:bodyPr wrap="square" rtlCol="0">
            <a:spAutoFit/>
          </a:bodyPr>
          <a:lstStyle/>
          <a:p>
            <a:pPr algn="ctr"/>
            <a:r>
              <a:rPr lang="en-US" altLang="ja-JP" sz="1200" b="1" dirty="0">
                <a:solidFill>
                  <a:srgbClr val="002B62"/>
                </a:solidFill>
              </a:rPr>
              <a:t>Workspace</a:t>
            </a:r>
            <a:r>
              <a:rPr lang="ja-JP" altLang="en-US" sz="1200" b="1" dirty="0">
                <a:solidFill>
                  <a:srgbClr val="002B62"/>
                </a:solidFill>
              </a:rPr>
              <a:t> ①</a:t>
            </a:r>
            <a:endParaRPr kumimoji="1" lang="ja-JP" altLang="en-US" sz="1200" b="1" dirty="0">
              <a:solidFill>
                <a:srgbClr val="002B62"/>
              </a:solidFill>
            </a:endParaRPr>
          </a:p>
        </p:txBody>
      </p:sp>
      <p:sp>
        <p:nvSpPr>
          <p:cNvPr id="89" name="右矢印 88"/>
          <p:cNvSpPr/>
          <p:nvPr/>
        </p:nvSpPr>
        <p:spPr bwMode="auto">
          <a:xfrm>
            <a:off x="6119269" y="3841626"/>
            <a:ext cx="900000" cy="484632"/>
          </a:xfrm>
          <a:prstGeom prst="rightArrow">
            <a:avLst/>
          </a:prstGeom>
          <a:solidFill>
            <a:srgbClr val="FF0000"/>
          </a:solidFill>
          <a:ln w="381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0" name="フローチャート: 書類 89"/>
          <p:cNvSpPr/>
          <p:nvPr/>
        </p:nvSpPr>
        <p:spPr bwMode="auto">
          <a:xfrm>
            <a:off x="7195034" y="3832987"/>
            <a:ext cx="1018802" cy="531804"/>
          </a:xfrm>
          <a:prstGeom prst="flowChartDocument">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Module file</a:t>
            </a:r>
            <a:r>
              <a:rPr lang="ja-JP" altLang="en-US" sz="1000" b="1" dirty="0">
                <a:latin typeface="+mn-ea"/>
              </a:rPr>
              <a:t>①</a:t>
            </a:r>
            <a:endParaRPr kumimoji="1" lang="ja-JP" altLang="en-US" sz="1000" b="1" dirty="0">
              <a:latin typeface="+mn-ea"/>
            </a:endParaRPr>
          </a:p>
        </p:txBody>
      </p:sp>
      <p:sp>
        <p:nvSpPr>
          <p:cNvPr id="91" name="フローチャート: 書類 90"/>
          <p:cNvSpPr/>
          <p:nvPr/>
        </p:nvSpPr>
        <p:spPr bwMode="auto">
          <a:xfrm>
            <a:off x="7188560" y="4631748"/>
            <a:ext cx="1031751" cy="493492"/>
          </a:xfrm>
          <a:prstGeom prst="flowChartDocument">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Module file</a:t>
            </a:r>
            <a:r>
              <a:rPr lang="ja-JP" altLang="en-US" sz="1000" b="1" dirty="0">
                <a:latin typeface="+mn-ea"/>
              </a:rPr>
              <a:t>②</a:t>
            </a:r>
            <a:endParaRPr kumimoji="1" lang="ja-JP" altLang="en-US" sz="1000" b="1" dirty="0">
              <a:latin typeface="+mn-ea"/>
            </a:endParaRPr>
          </a:p>
        </p:txBody>
      </p:sp>
      <p:sp>
        <p:nvSpPr>
          <p:cNvPr id="92" name="正方形/長方形 91"/>
          <p:cNvSpPr/>
          <p:nvPr/>
        </p:nvSpPr>
        <p:spPr bwMode="auto">
          <a:xfrm>
            <a:off x="778076" y="3406484"/>
            <a:ext cx="2619186" cy="2149823"/>
          </a:xfrm>
          <a:prstGeom prst="rect">
            <a:avLst/>
          </a:prstGeom>
          <a:solidFill>
            <a:schemeClr val="bg1"/>
          </a:solidFill>
          <a:ln w="19050">
            <a:solidFill>
              <a:srgbClr val="002B62"/>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3" name="テキスト ボックス 92"/>
          <p:cNvSpPr txBox="1"/>
          <p:nvPr/>
        </p:nvSpPr>
        <p:spPr>
          <a:xfrm>
            <a:off x="746887" y="3444448"/>
            <a:ext cx="2272591" cy="276999"/>
          </a:xfrm>
          <a:prstGeom prst="rect">
            <a:avLst/>
          </a:prstGeom>
          <a:noFill/>
        </p:spPr>
        <p:txBody>
          <a:bodyPr wrap="square" rtlCol="0">
            <a:spAutoFit/>
          </a:bodyPr>
          <a:lstStyle/>
          <a:p>
            <a:r>
              <a:rPr lang="en-US" altLang="ja-JP" sz="1200" b="1" dirty="0" smtClean="0">
                <a:solidFill>
                  <a:srgbClr val="002B62"/>
                </a:solidFill>
              </a:rPr>
              <a:t>Movement-Module</a:t>
            </a:r>
            <a:r>
              <a:rPr lang="ja-JP" altLang="en-US" sz="1200" b="1" dirty="0">
                <a:solidFill>
                  <a:srgbClr val="002B62"/>
                </a:solidFill>
              </a:rPr>
              <a:t> </a:t>
            </a:r>
            <a:r>
              <a:rPr lang="en-US" altLang="ja-JP" sz="1200" b="1" dirty="0" smtClean="0">
                <a:solidFill>
                  <a:srgbClr val="002B62"/>
                </a:solidFill>
              </a:rPr>
              <a:t>link</a:t>
            </a:r>
            <a:endParaRPr lang="ja-JP" altLang="en-US" sz="1200" b="1" dirty="0">
              <a:solidFill>
                <a:srgbClr val="002B62"/>
              </a:solidFill>
            </a:endParaRPr>
          </a:p>
        </p:txBody>
      </p:sp>
      <p:sp>
        <p:nvSpPr>
          <p:cNvPr id="94" name="正方形/長方形 93"/>
          <p:cNvSpPr/>
          <p:nvPr/>
        </p:nvSpPr>
        <p:spPr bwMode="auto">
          <a:xfrm>
            <a:off x="827900" y="3951854"/>
            <a:ext cx="1031768"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Movement</a:t>
            </a:r>
            <a:r>
              <a:rPr kumimoji="1" lang="ja-JP" altLang="en-US" sz="1000" b="1" dirty="0">
                <a:solidFill>
                  <a:srgbClr val="002B62"/>
                </a:solidFill>
                <a:latin typeface="+mn-ea"/>
              </a:rPr>
              <a:t>①</a:t>
            </a:r>
          </a:p>
        </p:txBody>
      </p:sp>
      <p:sp>
        <p:nvSpPr>
          <p:cNvPr id="95" name="フローチャート: 書類 94"/>
          <p:cNvSpPr/>
          <p:nvPr/>
        </p:nvSpPr>
        <p:spPr bwMode="auto">
          <a:xfrm>
            <a:off x="2270682" y="3872479"/>
            <a:ext cx="1018802" cy="531804"/>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Module file</a:t>
            </a:r>
            <a:r>
              <a:rPr lang="ja-JP" altLang="en-US" sz="1000" b="1" dirty="0">
                <a:latin typeface="+mn-ea"/>
              </a:rPr>
              <a:t>①</a:t>
            </a:r>
            <a:endParaRPr kumimoji="1" lang="ja-JP" altLang="en-US" sz="1000" b="1" dirty="0">
              <a:latin typeface="+mn-ea"/>
            </a:endParaRPr>
          </a:p>
        </p:txBody>
      </p:sp>
      <p:sp>
        <p:nvSpPr>
          <p:cNvPr id="96" name="フローチャート: 書類 95"/>
          <p:cNvSpPr/>
          <p:nvPr/>
        </p:nvSpPr>
        <p:spPr bwMode="auto">
          <a:xfrm>
            <a:off x="2266293" y="4735648"/>
            <a:ext cx="1031751" cy="493492"/>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Module file</a:t>
            </a:r>
            <a:r>
              <a:rPr lang="ja-JP" altLang="en-US" sz="1000" b="1" dirty="0">
                <a:latin typeface="+mn-ea"/>
              </a:rPr>
              <a:t>②</a:t>
            </a:r>
            <a:endParaRPr kumimoji="1" lang="ja-JP" altLang="en-US" sz="1000" b="1" dirty="0">
              <a:latin typeface="+mn-ea"/>
            </a:endParaRPr>
          </a:p>
        </p:txBody>
      </p:sp>
      <p:cxnSp>
        <p:nvCxnSpPr>
          <p:cNvPr id="97" name="直線コネクタ 96"/>
          <p:cNvCxnSpPr/>
          <p:nvPr/>
        </p:nvCxnSpPr>
        <p:spPr bwMode="auto">
          <a:xfrm flipV="1">
            <a:off x="1893019" y="4111423"/>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8" name="直線コネクタ 97"/>
          <p:cNvCxnSpPr>
            <a:endCxn id="96" idx="1"/>
          </p:cNvCxnSpPr>
          <p:nvPr/>
        </p:nvCxnSpPr>
        <p:spPr bwMode="auto">
          <a:xfrm>
            <a:off x="1864781" y="4111423"/>
            <a:ext cx="401512"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9" name="正方形/長方形 98"/>
          <p:cNvSpPr/>
          <p:nvPr/>
        </p:nvSpPr>
        <p:spPr bwMode="auto">
          <a:xfrm>
            <a:off x="4708927" y="4157044"/>
            <a:ext cx="633314" cy="275987"/>
          </a:xfrm>
          <a:prstGeom prst="rect">
            <a:avLst/>
          </a:prstGeom>
          <a:no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0" name="正方形/長方形 99"/>
          <p:cNvSpPr/>
          <p:nvPr/>
        </p:nvSpPr>
        <p:spPr bwMode="auto">
          <a:xfrm>
            <a:off x="3514778" y="3427524"/>
            <a:ext cx="2520000" cy="1005508"/>
          </a:xfrm>
          <a:prstGeom prst="rect">
            <a:avLst/>
          </a:prstGeom>
          <a:solidFill>
            <a:schemeClr val="bg1"/>
          </a:solidFill>
          <a:ln w="19050">
            <a:solidFill>
              <a:srgbClr val="002B62"/>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1" name="テキスト ボックス 100"/>
          <p:cNvSpPr txBox="1"/>
          <p:nvPr/>
        </p:nvSpPr>
        <p:spPr>
          <a:xfrm>
            <a:off x="3483589" y="3465487"/>
            <a:ext cx="2423982" cy="276999"/>
          </a:xfrm>
          <a:prstGeom prst="rect">
            <a:avLst/>
          </a:prstGeom>
          <a:noFill/>
        </p:spPr>
        <p:txBody>
          <a:bodyPr wrap="square" rtlCol="0">
            <a:spAutoFit/>
          </a:bodyPr>
          <a:lstStyle/>
          <a:p>
            <a:r>
              <a:rPr kumimoji="1" lang="en-US" altLang="ja-JP" sz="1200" b="1" dirty="0" smtClean="0">
                <a:solidFill>
                  <a:srgbClr val="002B62"/>
                </a:solidFill>
              </a:rPr>
              <a:t>Movement</a:t>
            </a:r>
            <a:r>
              <a:rPr lang="ja-JP" altLang="en-US" sz="1200" b="1" dirty="0">
                <a:solidFill>
                  <a:srgbClr val="002B62"/>
                </a:solidFill>
              </a:rPr>
              <a:t> </a:t>
            </a:r>
            <a:r>
              <a:rPr lang="en-US" altLang="ja-JP" sz="1200" b="1" dirty="0" smtClean="0">
                <a:solidFill>
                  <a:srgbClr val="002B62"/>
                </a:solidFill>
              </a:rPr>
              <a:t>list</a:t>
            </a:r>
            <a:endParaRPr kumimoji="1" lang="ja-JP" altLang="en-US" sz="1200" b="1" dirty="0">
              <a:solidFill>
                <a:srgbClr val="002B62"/>
              </a:solidFill>
            </a:endParaRPr>
          </a:p>
        </p:txBody>
      </p:sp>
      <p:sp>
        <p:nvSpPr>
          <p:cNvPr id="102" name="正方形/長方形 101"/>
          <p:cNvSpPr/>
          <p:nvPr/>
        </p:nvSpPr>
        <p:spPr bwMode="auto">
          <a:xfrm>
            <a:off x="3618715" y="3869683"/>
            <a:ext cx="997408"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Movement</a:t>
            </a:r>
            <a:r>
              <a:rPr kumimoji="1" lang="ja-JP" altLang="en-US" sz="1000" b="1" dirty="0">
                <a:solidFill>
                  <a:srgbClr val="002B62"/>
                </a:solidFill>
                <a:latin typeface="+mn-ea"/>
              </a:rPr>
              <a:t>①</a:t>
            </a:r>
          </a:p>
        </p:txBody>
      </p:sp>
      <p:sp>
        <p:nvSpPr>
          <p:cNvPr id="103" name="正方形/長方形 102"/>
          <p:cNvSpPr/>
          <p:nvPr/>
        </p:nvSpPr>
        <p:spPr bwMode="auto">
          <a:xfrm>
            <a:off x="4921664" y="3869683"/>
            <a:ext cx="9859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Workspace</a:t>
            </a:r>
            <a:r>
              <a:rPr kumimoji="1" lang="ja-JP" altLang="en-US" sz="1000" b="1" dirty="0">
                <a:solidFill>
                  <a:srgbClr val="002B62"/>
                </a:solidFill>
                <a:latin typeface="+mn-ea"/>
              </a:rPr>
              <a:t>①</a:t>
            </a:r>
          </a:p>
        </p:txBody>
      </p:sp>
      <p:cxnSp>
        <p:nvCxnSpPr>
          <p:cNvPr id="104" name="直線コネクタ 103"/>
          <p:cNvCxnSpPr>
            <a:stCxn id="102" idx="3"/>
            <a:endCxn id="103" idx="1"/>
          </p:cNvCxnSpPr>
          <p:nvPr/>
        </p:nvCxnSpPr>
        <p:spPr bwMode="auto">
          <a:xfrm>
            <a:off x="4616123" y="4030289"/>
            <a:ext cx="305541"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5" name="曲線コネクタ 104"/>
          <p:cNvCxnSpPr>
            <a:endCxn id="100" idx="2"/>
          </p:cNvCxnSpPr>
          <p:nvPr/>
        </p:nvCxnSpPr>
        <p:spPr bwMode="auto">
          <a:xfrm flipV="1">
            <a:off x="3395382" y="4433032"/>
            <a:ext cx="1379396" cy="836318"/>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99918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4.6</a:t>
            </a:r>
            <a:r>
              <a:rPr lang="ja-JP" altLang="en-US" dirty="0" smtClean="0"/>
              <a:t>　</a:t>
            </a:r>
            <a:r>
              <a:rPr lang="en-US" altLang="ja-JP" dirty="0" smtClean="0"/>
              <a:t>Applying Policies</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Applying Policies</a:t>
            </a:r>
          </a:p>
          <a:p>
            <a:pPr lvl="1"/>
            <a:r>
              <a:rPr lang="en-US" altLang="ja-JP" dirty="0"/>
              <a:t>In order to apply a Policy to </a:t>
            </a:r>
            <a:r>
              <a:rPr lang="en-US" altLang="ja-JP" dirty="0" smtClean="0"/>
              <a:t>an operation, </a:t>
            </a:r>
            <a:r>
              <a:rPr lang="en-US" altLang="ja-JP" dirty="0"/>
              <a:t>you will need to register all the settings related to Policy and configure different links</a:t>
            </a:r>
            <a:r>
              <a:rPr lang="en-US" altLang="ja-JP" dirty="0" smtClean="0"/>
              <a:t>.</a:t>
            </a:r>
          </a:p>
          <a:p>
            <a:pPr lvl="1"/>
            <a:r>
              <a:rPr lang="en-US" altLang="ja-JP" dirty="0"/>
              <a:t>The </a:t>
            </a:r>
            <a:r>
              <a:rPr lang="en-US" altLang="ja-JP" dirty="0" err="1" smtClean="0"/>
              <a:t>PolicySet</a:t>
            </a:r>
            <a:r>
              <a:rPr lang="en-US" altLang="ja-JP" dirty="0" smtClean="0"/>
              <a:t> </a:t>
            </a:r>
            <a:r>
              <a:rPr lang="en-US" altLang="ja-JP" dirty="0"/>
              <a:t>and the Policy linked to is applied to the Workspace linked with the Movement when the operation is executed.</a:t>
            </a:r>
          </a:p>
          <a:p>
            <a:pPr marL="288000" lvl="2" indent="0">
              <a:buNone/>
            </a:pPr>
            <a:endParaRPr lang="en-US" altLang="ja-JP" dirty="0" smtClean="0"/>
          </a:p>
        </p:txBody>
      </p:sp>
      <p:grpSp>
        <p:nvGrpSpPr>
          <p:cNvPr id="45" name="グループ化 44"/>
          <p:cNvGrpSpPr/>
          <p:nvPr/>
        </p:nvGrpSpPr>
        <p:grpSpPr>
          <a:xfrm>
            <a:off x="346858" y="2638428"/>
            <a:ext cx="6120000" cy="3742982"/>
            <a:chOff x="308897" y="2638428"/>
            <a:chExt cx="5713259" cy="3742982"/>
          </a:xfrm>
          <a:solidFill>
            <a:schemeClr val="bg1"/>
          </a:solidFill>
        </p:grpSpPr>
        <p:sp>
          <p:nvSpPr>
            <p:cNvPr id="48" name="角丸四角形 5"/>
            <p:cNvSpPr/>
            <p:nvPr/>
          </p:nvSpPr>
          <p:spPr bwMode="auto">
            <a:xfrm>
              <a:off x="308897" y="2638428"/>
              <a:ext cx="5713259" cy="3742982"/>
            </a:xfrm>
            <a:prstGeom prst="rect">
              <a:avLst/>
            </a:prstGeom>
            <a:solidFill>
              <a:srgbClr val="002B62"/>
            </a:solidFill>
            <a:ln w="38100">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2" name="テキスト ボックス 51"/>
            <p:cNvSpPr txBox="1"/>
            <p:nvPr/>
          </p:nvSpPr>
          <p:spPr>
            <a:xfrm>
              <a:off x="367396" y="2731478"/>
              <a:ext cx="648090" cy="369332"/>
            </a:xfrm>
            <a:prstGeom prst="rect">
              <a:avLst/>
            </a:prstGeom>
            <a:noFill/>
            <a:ln w="38100">
              <a:noFill/>
            </a:ln>
          </p:spPr>
          <p:txBody>
            <a:bodyPr wrap="square" rtlCol="0">
              <a:spAutoFit/>
            </a:bodyPr>
            <a:lstStyle/>
            <a:p>
              <a:r>
                <a:rPr kumimoji="1" lang="en-US" altLang="ja-JP" b="1" dirty="0">
                  <a:solidFill>
                    <a:schemeClr val="bg1"/>
                  </a:solidFill>
                </a:rPr>
                <a:t>ITA</a:t>
              </a:r>
              <a:endParaRPr kumimoji="1" lang="ja-JP" altLang="en-US" b="1" dirty="0">
                <a:solidFill>
                  <a:schemeClr val="bg1"/>
                </a:solidFill>
              </a:endParaRPr>
            </a:p>
          </p:txBody>
        </p:sp>
      </p:grpSp>
      <p:sp>
        <p:nvSpPr>
          <p:cNvPr id="57" name="正方形/長方形 56"/>
          <p:cNvSpPr/>
          <p:nvPr/>
        </p:nvSpPr>
        <p:spPr bwMode="auto">
          <a:xfrm>
            <a:off x="401011" y="3190046"/>
            <a:ext cx="4924955" cy="3058330"/>
          </a:xfrm>
          <a:prstGeom prst="rect">
            <a:avLst/>
          </a:prstGeom>
          <a:solidFill>
            <a:schemeClr val="accent6">
              <a:lumMod val="10000"/>
              <a:lumOff val="90000"/>
            </a:schemeClr>
          </a:solidFill>
          <a:ln w="38100">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a:latin typeface="+mn-ea"/>
            </a:endParaRPr>
          </a:p>
        </p:txBody>
      </p:sp>
      <p:sp>
        <p:nvSpPr>
          <p:cNvPr id="58" name="テキスト ボックス 57"/>
          <p:cNvSpPr txBox="1"/>
          <p:nvPr/>
        </p:nvSpPr>
        <p:spPr>
          <a:xfrm>
            <a:off x="401012" y="3256112"/>
            <a:ext cx="1722648" cy="276999"/>
          </a:xfrm>
          <a:prstGeom prst="rect">
            <a:avLst/>
          </a:prstGeom>
          <a:noFill/>
        </p:spPr>
        <p:txBody>
          <a:bodyPr wrap="square" rtlCol="0">
            <a:spAutoFit/>
          </a:bodyPr>
          <a:lstStyle/>
          <a:p>
            <a:r>
              <a:rPr lang="en-US" altLang="ja-JP" sz="1200" b="1" dirty="0" smtClean="0">
                <a:solidFill>
                  <a:srgbClr val="002B62"/>
                </a:solidFill>
              </a:rPr>
              <a:t>Link settings</a:t>
            </a:r>
            <a:endParaRPr kumimoji="1" lang="ja-JP" altLang="en-US" sz="1200" b="1" dirty="0">
              <a:solidFill>
                <a:srgbClr val="002B62"/>
              </a:solidFill>
            </a:endParaRPr>
          </a:p>
        </p:txBody>
      </p:sp>
      <p:sp>
        <p:nvSpPr>
          <p:cNvPr id="59" name="正方形/長方形 58"/>
          <p:cNvSpPr/>
          <p:nvPr/>
        </p:nvSpPr>
        <p:spPr bwMode="auto">
          <a:xfrm>
            <a:off x="2822811" y="3748756"/>
            <a:ext cx="2264976" cy="1025423"/>
          </a:xfrm>
          <a:prstGeom prst="rect">
            <a:avLst/>
          </a:prstGeom>
          <a:solidFill>
            <a:schemeClr val="bg1"/>
          </a:solidFill>
          <a:ln w="19050">
            <a:solidFill>
              <a:srgbClr val="002B62"/>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テキスト ボックス 59"/>
          <p:cNvSpPr txBox="1"/>
          <p:nvPr/>
        </p:nvSpPr>
        <p:spPr>
          <a:xfrm>
            <a:off x="2810319" y="3786720"/>
            <a:ext cx="2300646" cy="253916"/>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-Workspace</a:t>
            </a:r>
            <a:r>
              <a:rPr lang="ja-JP" altLang="en-US" sz="1050" b="1" dirty="0">
                <a:solidFill>
                  <a:srgbClr val="002B62"/>
                </a:solidFill>
              </a:rPr>
              <a:t> </a:t>
            </a:r>
            <a:r>
              <a:rPr lang="en-US" altLang="ja-JP" sz="1050" b="1" dirty="0" smtClean="0">
                <a:solidFill>
                  <a:srgbClr val="002B62"/>
                </a:solidFill>
              </a:rPr>
              <a:t>link list</a:t>
            </a:r>
            <a:endParaRPr kumimoji="1" lang="ja-JP" altLang="en-US" sz="1050" b="1" dirty="0">
              <a:solidFill>
                <a:srgbClr val="002B62"/>
              </a:solidFill>
            </a:endParaRPr>
          </a:p>
        </p:txBody>
      </p:sp>
      <p:sp>
        <p:nvSpPr>
          <p:cNvPr id="61" name="正方形/長方形 60"/>
          <p:cNvSpPr/>
          <p:nvPr/>
        </p:nvSpPr>
        <p:spPr bwMode="auto">
          <a:xfrm>
            <a:off x="2910439" y="4294125"/>
            <a:ext cx="9003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solidFill>
                  <a:srgbClr val="002B62"/>
                </a:solidFill>
                <a:latin typeface="+mn-ea"/>
              </a:rPr>
              <a:t>Policy</a:t>
            </a:r>
            <a:r>
              <a:rPr kumimoji="1" lang="ja-JP" altLang="en-US" sz="1000" b="1" dirty="0">
                <a:solidFill>
                  <a:srgbClr val="002B62"/>
                </a:solidFill>
                <a:latin typeface="+mn-ea"/>
              </a:rPr>
              <a:t> </a:t>
            </a:r>
            <a:r>
              <a:rPr kumimoji="1" lang="en-US" altLang="ja-JP" sz="1000" b="1" dirty="0">
                <a:solidFill>
                  <a:srgbClr val="002B62"/>
                </a:solidFill>
                <a:latin typeface="+mn-ea"/>
              </a:rPr>
              <a:t>Set</a:t>
            </a:r>
            <a:r>
              <a:rPr kumimoji="1" lang="ja-JP" altLang="en-US" sz="1000" b="1" dirty="0">
                <a:solidFill>
                  <a:srgbClr val="002B62"/>
                </a:solidFill>
                <a:latin typeface="+mn-ea"/>
              </a:rPr>
              <a:t>①</a:t>
            </a:r>
          </a:p>
        </p:txBody>
      </p:sp>
      <p:sp>
        <p:nvSpPr>
          <p:cNvPr id="62" name="正方形/長方形 61"/>
          <p:cNvSpPr/>
          <p:nvPr/>
        </p:nvSpPr>
        <p:spPr bwMode="auto">
          <a:xfrm>
            <a:off x="4116288" y="4294125"/>
            <a:ext cx="9003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Workspace</a:t>
            </a:r>
            <a:r>
              <a:rPr kumimoji="1" lang="ja-JP" altLang="en-US" sz="1000" b="1" dirty="0">
                <a:solidFill>
                  <a:srgbClr val="002B62"/>
                </a:solidFill>
                <a:latin typeface="+mn-ea"/>
              </a:rPr>
              <a:t>①</a:t>
            </a:r>
          </a:p>
        </p:txBody>
      </p:sp>
      <p:cxnSp>
        <p:nvCxnSpPr>
          <p:cNvPr id="63" name="直線コネクタ 62"/>
          <p:cNvCxnSpPr>
            <a:stCxn id="61" idx="3"/>
            <a:endCxn id="62" idx="1"/>
          </p:cNvCxnSpPr>
          <p:nvPr/>
        </p:nvCxnSpPr>
        <p:spPr bwMode="auto">
          <a:xfrm>
            <a:off x="3810746" y="4454731"/>
            <a:ext cx="305542"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曲線コネクタ 63"/>
          <p:cNvCxnSpPr>
            <a:endCxn id="59" idx="2"/>
          </p:cNvCxnSpPr>
          <p:nvPr/>
        </p:nvCxnSpPr>
        <p:spPr bwMode="auto">
          <a:xfrm flipV="1">
            <a:off x="2639019" y="4774179"/>
            <a:ext cx="1316280" cy="802134"/>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正方形/長方形 64"/>
          <p:cNvSpPr/>
          <p:nvPr/>
        </p:nvSpPr>
        <p:spPr bwMode="auto">
          <a:xfrm>
            <a:off x="6660290" y="2638428"/>
            <a:ext cx="2088290" cy="3742982"/>
          </a:xfrm>
          <a:prstGeom prst="rect">
            <a:avLst/>
          </a:prstGeom>
          <a:noFill/>
          <a:ln w="28575">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pic>
        <p:nvPicPr>
          <p:cNvPr id="66" name="図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1891" y="2675033"/>
            <a:ext cx="1078463" cy="517662"/>
          </a:xfrm>
          <a:prstGeom prst="rect">
            <a:avLst/>
          </a:prstGeom>
        </p:spPr>
      </p:pic>
      <p:sp>
        <p:nvSpPr>
          <p:cNvPr id="67" name="正方形/長方形 66"/>
          <p:cNvSpPr/>
          <p:nvPr/>
        </p:nvSpPr>
        <p:spPr bwMode="auto">
          <a:xfrm>
            <a:off x="6745779" y="3190047"/>
            <a:ext cx="1917312" cy="3058330"/>
          </a:xfrm>
          <a:prstGeom prst="rect">
            <a:avLst/>
          </a:prstGeom>
          <a:solidFill>
            <a:srgbClr val="4C40BC"/>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正方形/長方形 67"/>
          <p:cNvSpPr/>
          <p:nvPr/>
        </p:nvSpPr>
        <p:spPr bwMode="auto">
          <a:xfrm>
            <a:off x="6872414" y="3547715"/>
            <a:ext cx="1664043" cy="2473573"/>
          </a:xfrm>
          <a:prstGeom prst="rect">
            <a:avLst/>
          </a:prstGeom>
          <a:solidFill>
            <a:schemeClr val="accent5">
              <a:lumMod val="10000"/>
              <a:lumOff val="90000"/>
            </a:schemeClr>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9" name="正方形/長方形 68"/>
          <p:cNvSpPr/>
          <p:nvPr/>
        </p:nvSpPr>
        <p:spPr bwMode="auto">
          <a:xfrm>
            <a:off x="6972824" y="4040636"/>
            <a:ext cx="1463222" cy="1716491"/>
          </a:xfrm>
          <a:prstGeom prst="rect">
            <a:avLst/>
          </a:prstGeom>
          <a:solidFill>
            <a:schemeClr val="bg1"/>
          </a:solidFill>
          <a:ln w="19050">
            <a:solidFill>
              <a:srgbClr val="4C40BC"/>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0" name="テキスト ボックス 69"/>
          <p:cNvSpPr txBox="1"/>
          <p:nvPr/>
        </p:nvSpPr>
        <p:spPr>
          <a:xfrm>
            <a:off x="7048808" y="3239400"/>
            <a:ext cx="1311255" cy="276999"/>
          </a:xfrm>
          <a:prstGeom prst="rect">
            <a:avLst/>
          </a:prstGeom>
          <a:noFill/>
        </p:spPr>
        <p:txBody>
          <a:bodyPr wrap="square" rtlCol="0">
            <a:spAutoFit/>
          </a:bodyPr>
          <a:lstStyle/>
          <a:p>
            <a:pPr algn="ctr"/>
            <a:r>
              <a:rPr lang="en-US" altLang="ja-JP" sz="1200" b="1" dirty="0">
                <a:solidFill>
                  <a:schemeClr val="bg1"/>
                </a:solidFill>
              </a:rPr>
              <a:t>Organization</a:t>
            </a:r>
            <a:endParaRPr kumimoji="1" lang="ja-JP" altLang="en-US" sz="1200" b="1" dirty="0">
              <a:solidFill>
                <a:schemeClr val="bg1"/>
              </a:solidFill>
            </a:endParaRPr>
          </a:p>
        </p:txBody>
      </p:sp>
      <p:sp>
        <p:nvSpPr>
          <p:cNvPr id="71" name="テキスト ボックス 70"/>
          <p:cNvSpPr txBox="1"/>
          <p:nvPr/>
        </p:nvSpPr>
        <p:spPr>
          <a:xfrm>
            <a:off x="7048808" y="3656319"/>
            <a:ext cx="1311255" cy="276999"/>
          </a:xfrm>
          <a:prstGeom prst="rect">
            <a:avLst/>
          </a:prstGeom>
          <a:noFill/>
        </p:spPr>
        <p:txBody>
          <a:bodyPr wrap="square" rtlCol="0">
            <a:spAutoFit/>
          </a:bodyPr>
          <a:lstStyle/>
          <a:p>
            <a:pPr algn="ctr"/>
            <a:r>
              <a:rPr lang="en-US" altLang="ja-JP" sz="1200" b="1" dirty="0">
                <a:solidFill>
                  <a:srgbClr val="002B62"/>
                </a:solidFill>
              </a:rPr>
              <a:t>Workspace</a:t>
            </a:r>
            <a:r>
              <a:rPr lang="ja-JP" altLang="en-US" sz="1200" b="1" dirty="0">
                <a:solidFill>
                  <a:srgbClr val="002B62"/>
                </a:solidFill>
              </a:rPr>
              <a:t> ①</a:t>
            </a:r>
            <a:endParaRPr kumimoji="1" lang="ja-JP" altLang="en-US" sz="1200" b="1" dirty="0">
              <a:solidFill>
                <a:srgbClr val="002B62"/>
              </a:solidFill>
            </a:endParaRPr>
          </a:p>
        </p:txBody>
      </p:sp>
      <p:sp>
        <p:nvSpPr>
          <p:cNvPr id="72" name="テキスト ボックス 71"/>
          <p:cNvSpPr txBox="1"/>
          <p:nvPr/>
        </p:nvSpPr>
        <p:spPr>
          <a:xfrm>
            <a:off x="7048808" y="4083367"/>
            <a:ext cx="1311255" cy="276999"/>
          </a:xfrm>
          <a:prstGeom prst="rect">
            <a:avLst/>
          </a:prstGeom>
          <a:noFill/>
        </p:spPr>
        <p:txBody>
          <a:bodyPr wrap="square" rtlCol="0">
            <a:spAutoFit/>
          </a:bodyPr>
          <a:lstStyle/>
          <a:p>
            <a:pPr algn="ctr"/>
            <a:r>
              <a:rPr lang="en-US" altLang="ja-JP" sz="1200" b="1" dirty="0">
                <a:solidFill>
                  <a:srgbClr val="002B62"/>
                </a:solidFill>
              </a:rPr>
              <a:t>Policy</a:t>
            </a:r>
            <a:r>
              <a:rPr lang="ja-JP" altLang="en-US" sz="1200" b="1" dirty="0">
                <a:solidFill>
                  <a:srgbClr val="002B62"/>
                </a:solidFill>
              </a:rPr>
              <a:t> </a:t>
            </a:r>
            <a:r>
              <a:rPr lang="en-US" altLang="ja-JP" sz="1200" b="1" dirty="0">
                <a:solidFill>
                  <a:srgbClr val="002B62"/>
                </a:solidFill>
              </a:rPr>
              <a:t>Set</a:t>
            </a:r>
            <a:r>
              <a:rPr lang="ja-JP" altLang="en-US" sz="1200" b="1" dirty="0">
                <a:solidFill>
                  <a:srgbClr val="002B62"/>
                </a:solidFill>
              </a:rPr>
              <a:t> ①</a:t>
            </a:r>
            <a:endParaRPr kumimoji="1" lang="ja-JP" altLang="en-US" sz="1200" b="1" dirty="0">
              <a:solidFill>
                <a:srgbClr val="002B62"/>
              </a:solidFill>
            </a:endParaRPr>
          </a:p>
        </p:txBody>
      </p:sp>
      <p:sp>
        <p:nvSpPr>
          <p:cNvPr id="73" name="フローチャート: 書類 72"/>
          <p:cNvSpPr/>
          <p:nvPr/>
        </p:nvSpPr>
        <p:spPr bwMode="auto">
          <a:xfrm>
            <a:off x="7236370" y="4482296"/>
            <a:ext cx="854670" cy="479959"/>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Policy file</a:t>
            </a:r>
            <a:r>
              <a:rPr lang="ja-JP" altLang="en-US" sz="1000" b="1" dirty="0">
                <a:latin typeface="+mn-ea"/>
              </a:rPr>
              <a:t>①</a:t>
            </a:r>
            <a:endParaRPr kumimoji="1" lang="ja-JP" altLang="en-US" sz="1000" b="1" dirty="0">
              <a:latin typeface="+mn-ea"/>
            </a:endParaRPr>
          </a:p>
        </p:txBody>
      </p:sp>
      <p:sp>
        <p:nvSpPr>
          <p:cNvPr id="74" name="フローチャート: 書類 73"/>
          <p:cNvSpPr/>
          <p:nvPr/>
        </p:nvSpPr>
        <p:spPr bwMode="auto">
          <a:xfrm>
            <a:off x="7243510" y="5109341"/>
            <a:ext cx="854670" cy="479959"/>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Policy file</a:t>
            </a:r>
            <a:r>
              <a:rPr lang="ja-JP" altLang="en-US" sz="1000" b="1" dirty="0">
                <a:latin typeface="+mn-ea"/>
              </a:rPr>
              <a:t>②</a:t>
            </a:r>
            <a:endParaRPr kumimoji="1" lang="ja-JP" altLang="en-US" sz="1000" b="1" dirty="0">
              <a:latin typeface="+mn-ea"/>
            </a:endParaRPr>
          </a:p>
        </p:txBody>
      </p:sp>
      <p:sp>
        <p:nvSpPr>
          <p:cNvPr id="75" name="正方形/長方形 74"/>
          <p:cNvSpPr/>
          <p:nvPr/>
        </p:nvSpPr>
        <p:spPr bwMode="auto">
          <a:xfrm>
            <a:off x="4294019" y="4499316"/>
            <a:ext cx="633314" cy="275987"/>
          </a:xfrm>
          <a:prstGeom prst="rect">
            <a:avLst/>
          </a:prstGeom>
          <a:no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右矢印 75"/>
          <p:cNvSpPr/>
          <p:nvPr/>
        </p:nvSpPr>
        <p:spPr bwMode="auto">
          <a:xfrm>
            <a:off x="6300239" y="4149100"/>
            <a:ext cx="648000" cy="484632"/>
          </a:xfrm>
          <a:prstGeom prst="rightArrow">
            <a:avLst/>
          </a:prstGeom>
          <a:solidFill>
            <a:srgbClr val="FF0000"/>
          </a:solidFill>
          <a:ln w="381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7" name="楕円 76"/>
          <p:cNvSpPr/>
          <p:nvPr/>
        </p:nvSpPr>
        <p:spPr bwMode="auto">
          <a:xfrm>
            <a:off x="5135550" y="3748756"/>
            <a:ext cx="1273257" cy="1192454"/>
          </a:xfrm>
          <a:prstGeom prst="ellipse">
            <a:avLst/>
          </a:prstGeom>
          <a:solidFill>
            <a:schemeClr val="bg1"/>
          </a:solid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9" name="テキスト ボックス 78"/>
          <p:cNvSpPr txBox="1"/>
          <p:nvPr/>
        </p:nvSpPr>
        <p:spPr>
          <a:xfrm>
            <a:off x="5212294" y="3995701"/>
            <a:ext cx="1119768" cy="261610"/>
          </a:xfrm>
          <a:prstGeom prst="rect">
            <a:avLst/>
          </a:prstGeom>
          <a:noFill/>
        </p:spPr>
        <p:txBody>
          <a:bodyPr wrap="square" rtlCol="0">
            <a:spAutoFit/>
          </a:bodyPr>
          <a:lstStyle/>
          <a:p>
            <a:pPr algn="ctr"/>
            <a:r>
              <a:rPr kumimoji="1" lang="en-US" altLang="ja-JP" sz="1100" b="1" dirty="0">
                <a:solidFill>
                  <a:srgbClr val="002B62"/>
                </a:solidFill>
              </a:rPr>
              <a:t>Movement</a:t>
            </a:r>
            <a:endParaRPr kumimoji="1" lang="ja-JP" altLang="en-US" sz="1100" b="1" dirty="0">
              <a:solidFill>
                <a:srgbClr val="002B62"/>
              </a:solidFill>
            </a:endParaRPr>
          </a:p>
        </p:txBody>
      </p:sp>
      <p:sp>
        <p:nvSpPr>
          <p:cNvPr id="81" name="正方形/長方形 80"/>
          <p:cNvSpPr/>
          <p:nvPr/>
        </p:nvSpPr>
        <p:spPr bwMode="auto">
          <a:xfrm>
            <a:off x="5322025" y="4294125"/>
            <a:ext cx="9003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a:solidFill>
                  <a:srgbClr val="002B62"/>
                </a:solidFill>
                <a:latin typeface="+mn-ea"/>
              </a:rPr>
              <a:t>Workspace</a:t>
            </a:r>
            <a:r>
              <a:rPr kumimoji="1" lang="ja-JP" altLang="en-US" sz="1000" b="1" dirty="0">
                <a:solidFill>
                  <a:srgbClr val="002B62"/>
                </a:solidFill>
                <a:latin typeface="+mn-ea"/>
              </a:rPr>
              <a:t>①</a:t>
            </a:r>
          </a:p>
        </p:txBody>
      </p:sp>
      <p:cxnSp>
        <p:nvCxnSpPr>
          <p:cNvPr id="82" name="曲線コネクタ 81"/>
          <p:cNvCxnSpPr>
            <a:stCxn id="75" idx="2"/>
            <a:endCxn id="81" idx="2"/>
          </p:cNvCxnSpPr>
          <p:nvPr/>
        </p:nvCxnSpPr>
        <p:spPr bwMode="auto">
          <a:xfrm rot="5400000" flipH="1" flipV="1">
            <a:off x="5111443" y="4114568"/>
            <a:ext cx="159967" cy="1161503"/>
          </a:xfrm>
          <a:prstGeom prst="curvedConnector3">
            <a:avLst>
              <a:gd name="adj1" fmla="val -142904"/>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4" name="正方形/長方形 83"/>
          <p:cNvSpPr/>
          <p:nvPr/>
        </p:nvSpPr>
        <p:spPr bwMode="auto">
          <a:xfrm>
            <a:off x="482632" y="3748756"/>
            <a:ext cx="2264976" cy="2149823"/>
          </a:xfrm>
          <a:prstGeom prst="rect">
            <a:avLst/>
          </a:prstGeom>
          <a:solidFill>
            <a:schemeClr val="bg1"/>
          </a:solidFill>
          <a:ln w="19050">
            <a:solidFill>
              <a:srgbClr val="002B62"/>
            </a:solidFill>
            <a:prstDash val="solid"/>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6" name="テキスト ボックス 85"/>
          <p:cNvSpPr txBox="1"/>
          <p:nvPr/>
        </p:nvSpPr>
        <p:spPr>
          <a:xfrm>
            <a:off x="451443" y="3786720"/>
            <a:ext cx="2272591" cy="261610"/>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-Policy</a:t>
            </a:r>
            <a:r>
              <a:rPr lang="ja-JP" altLang="en-US" sz="1050" b="1" dirty="0">
                <a:solidFill>
                  <a:srgbClr val="002B62"/>
                </a:solidFill>
              </a:rPr>
              <a:t> </a:t>
            </a:r>
            <a:r>
              <a:rPr lang="en-US" altLang="ja-JP" sz="1050" b="1" dirty="0" smtClean="0">
                <a:solidFill>
                  <a:srgbClr val="002B62"/>
                </a:solidFill>
              </a:rPr>
              <a:t>link list</a:t>
            </a:r>
            <a:endParaRPr kumimoji="1" lang="ja-JP" altLang="en-US" sz="1050" b="1" dirty="0">
              <a:solidFill>
                <a:srgbClr val="002B62"/>
              </a:solidFill>
            </a:endParaRPr>
          </a:p>
        </p:txBody>
      </p:sp>
      <p:sp>
        <p:nvSpPr>
          <p:cNvPr id="88" name="正方形/長方形 87"/>
          <p:cNvSpPr/>
          <p:nvPr/>
        </p:nvSpPr>
        <p:spPr bwMode="auto">
          <a:xfrm>
            <a:off x="555034" y="4294125"/>
            <a:ext cx="900307" cy="321211"/>
          </a:xfrm>
          <a:prstGeom prst="rec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solidFill>
                  <a:srgbClr val="002B62"/>
                </a:solidFill>
                <a:latin typeface="+mn-ea"/>
              </a:rPr>
              <a:t>Policy</a:t>
            </a:r>
            <a:r>
              <a:rPr kumimoji="1" lang="ja-JP" altLang="en-US" sz="1000" b="1" dirty="0">
                <a:solidFill>
                  <a:srgbClr val="002B62"/>
                </a:solidFill>
                <a:latin typeface="+mn-ea"/>
              </a:rPr>
              <a:t> </a:t>
            </a:r>
            <a:r>
              <a:rPr kumimoji="1" lang="en-US" altLang="ja-JP" sz="1000" b="1" dirty="0">
                <a:solidFill>
                  <a:srgbClr val="002B62"/>
                </a:solidFill>
                <a:latin typeface="+mn-ea"/>
              </a:rPr>
              <a:t>Set</a:t>
            </a:r>
            <a:r>
              <a:rPr kumimoji="1" lang="ja-JP" altLang="en-US" sz="1000" b="1" dirty="0">
                <a:solidFill>
                  <a:srgbClr val="002B62"/>
                </a:solidFill>
                <a:latin typeface="+mn-ea"/>
              </a:rPr>
              <a:t>①</a:t>
            </a:r>
          </a:p>
        </p:txBody>
      </p:sp>
      <p:sp>
        <p:nvSpPr>
          <p:cNvPr id="89" name="フローチャート: 書類 88"/>
          <p:cNvSpPr/>
          <p:nvPr/>
        </p:nvSpPr>
        <p:spPr bwMode="auto">
          <a:xfrm>
            <a:off x="1797477" y="4214751"/>
            <a:ext cx="854670" cy="479959"/>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Policy file</a:t>
            </a:r>
            <a:r>
              <a:rPr lang="ja-JP" altLang="en-US" sz="1000" b="1" dirty="0">
                <a:latin typeface="+mn-ea"/>
              </a:rPr>
              <a:t>①</a:t>
            </a:r>
            <a:endParaRPr kumimoji="1" lang="ja-JP" altLang="en-US" sz="1000" b="1" dirty="0">
              <a:latin typeface="+mn-ea"/>
            </a:endParaRPr>
          </a:p>
        </p:txBody>
      </p:sp>
      <p:sp>
        <p:nvSpPr>
          <p:cNvPr id="90" name="フローチャート: 書類 89"/>
          <p:cNvSpPr/>
          <p:nvPr/>
        </p:nvSpPr>
        <p:spPr bwMode="auto">
          <a:xfrm>
            <a:off x="1784528" y="5096352"/>
            <a:ext cx="854670" cy="479959"/>
          </a:xfrm>
          <a:prstGeom prst="flowChartDocument">
            <a:avLst/>
          </a:prstGeom>
          <a:noFill/>
          <a:ln w="28575">
            <a:solidFill>
              <a:srgbClr val="002B62"/>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a:latin typeface="+mn-ea"/>
              </a:rPr>
              <a:t>Terraform</a:t>
            </a:r>
          </a:p>
          <a:p>
            <a:pPr algn="ctr"/>
            <a:r>
              <a:rPr lang="en-US" altLang="ja-JP" sz="1000" b="1" dirty="0">
                <a:latin typeface="+mn-ea"/>
              </a:rPr>
              <a:t>Policy file</a:t>
            </a:r>
            <a:r>
              <a:rPr lang="ja-JP" altLang="en-US" sz="1000" b="1" dirty="0">
                <a:latin typeface="+mn-ea"/>
              </a:rPr>
              <a:t>②</a:t>
            </a:r>
            <a:endParaRPr kumimoji="1" lang="ja-JP" altLang="en-US" sz="1000" b="1" dirty="0">
              <a:latin typeface="+mn-ea"/>
            </a:endParaRPr>
          </a:p>
        </p:txBody>
      </p:sp>
      <p:cxnSp>
        <p:nvCxnSpPr>
          <p:cNvPr id="91" name="直線コネクタ 90"/>
          <p:cNvCxnSpPr>
            <a:stCxn id="88" idx="3"/>
            <a:endCxn id="89" idx="1"/>
          </p:cNvCxnSpPr>
          <p:nvPr/>
        </p:nvCxnSpPr>
        <p:spPr bwMode="auto">
          <a:xfrm>
            <a:off x="1455341" y="4454731"/>
            <a:ext cx="342136"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a:stCxn id="88" idx="3"/>
            <a:endCxn id="90" idx="1"/>
          </p:cNvCxnSpPr>
          <p:nvPr/>
        </p:nvCxnSpPr>
        <p:spPr bwMode="auto">
          <a:xfrm>
            <a:off x="1455341" y="4454731"/>
            <a:ext cx="329187" cy="88160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25055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4.7</a:t>
            </a:r>
            <a:r>
              <a:rPr lang="ja-JP" altLang="en-US" dirty="0" smtClean="0"/>
              <a:t>　</a:t>
            </a:r>
            <a:r>
              <a:rPr lang="en-US" altLang="ja-JP" dirty="0" smtClean="0"/>
              <a:t>Terraform Driver Workflow</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cxnSp>
        <p:nvCxnSpPr>
          <p:cNvPr id="9" name="直線コネクタ 8"/>
          <p:cNvCxnSpPr/>
          <p:nvPr/>
        </p:nvCxnSpPr>
        <p:spPr bwMode="auto">
          <a:xfrm>
            <a:off x="4572000" y="1052670"/>
            <a:ext cx="0" cy="5040700"/>
          </a:xfrm>
          <a:prstGeom prst="line">
            <a:avLst/>
          </a:prstGeom>
          <a:solidFill>
            <a:schemeClr val="bg1"/>
          </a:solidFill>
          <a:ln w="19050" cap="flat" cmpd="sng" algn="ctr">
            <a:solidFill>
              <a:srgbClr val="002B6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下矢印 9"/>
          <p:cNvSpPr/>
          <p:nvPr/>
        </p:nvSpPr>
        <p:spPr bwMode="auto">
          <a:xfrm>
            <a:off x="467430" y="1268700"/>
            <a:ext cx="504070" cy="482467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下矢印 47"/>
          <p:cNvSpPr/>
          <p:nvPr/>
        </p:nvSpPr>
        <p:spPr bwMode="auto">
          <a:xfrm>
            <a:off x="4999397" y="1268700"/>
            <a:ext cx="504070" cy="345648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角丸四角形 11"/>
          <p:cNvSpPr/>
          <p:nvPr/>
        </p:nvSpPr>
        <p:spPr bwMode="auto">
          <a:xfrm>
            <a:off x="323411" y="1196690"/>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200" dirty="0" smtClean="0">
                <a:solidFill>
                  <a:srgbClr val="002B62"/>
                </a:solidFill>
                <a:latin typeface="+mn-ea"/>
              </a:rPr>
              <a:t>① </a:t>
            </a:r>
            <a:r>
              <a:rPr kumimoji="1" lang="en-US" altLang="ja-JP" sz="1200" dirty="0" smtClean="0">
                <a:solidFill>
                  <a:srgbClr val="002B62"/>
                </a:solidFill>
                <a:latin typeface="+mn-ea"/>
              </a:rPr>
              <a:t>Register Input operation name </a:t>
            </a:r>
            <a:endParaRPr kumimoji="1" lang="ja-JP" altLang="en-US" sz="1200" dirty="0" smtClean="0">
              <a:solidFill>
                <a:srgbClr val="002B62"/>
              </a:solidFill>
              <a:latin typeface="+mn-ea"/>
            </a:endParaRPr>
          </a:p>
        </p:txBody>
      </p:sp>
      <p:sp>
        <p:nvSpPr>
          <p:cNvPr id="52" name="角丸四角形 51"/>
          <p:cNvSpPr/>
          <p:nvPr/>
        </p:nvSpPr>
        <p:spPr bwMode="auto">
          <a:xfrm>
            <a:off x="323411" y="166488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②</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Interface information</a:t>
            </a:r>
            <a:endParaRPr kumimoji="1" lang="ja-JP" altLang="en-US" sz="1200" dirty="0" smtClean="0">
              <a:solidFill>
                <a:srgbClr val="002B62"/>
              </a:solidFill>
              <a:latin typeface="+mn-ea"/>
            </a:endParaRPr>
          </a:p>
        </p:txBody>
      </p:sp>
      <p:sp>
        <p:nvSpPr>
          <p:cNvPr id="57" name="角丸四角形 56"/>
          <p:cNvSpPr/>
          <p:nvPr/>
        </p:nvSpPr>
        <p:spPr bwMode="auto">
          <a:xfrm>
            <a:off x="323411" y="2133086"/>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③</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and link Organization</a:t>
            </a:r>
            <a:endParaRPr kumimoji="1" lang="ja-JP" altLang="en-US" sz="1200" dirty="0" smtClean="0">
              <a:solidFill>
                <a:srgbClr val="002B62"/>
              </a:solidFill>
              <a:latin typeface="+mn-ea"/>
            </a:endParaRPr>
          </a:p>
        </p:txBody>
      </p:sp>
      <p:sp>
        <p:nvSpPr>
          <p:cNvPr id="58" name="角丸四角形 57"/>
          <p:cNvSpPr/>
          <p:nvPr/>
        </p:nvSpPr>
        <p:spPr bwMode="auto">
          <a:xfrm>
            <a:off x="323411" y="2601284"/>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④</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and link Workspace</a:t>
            </a:r>
            <a:endParaRPr kumimoji="1" lang="ja-JP" altLang="en-US" sz="1200" dirty="0" smtClean="0">
              <a:solidFill>
                <a:srgbClr val="002B62"/>
              </a:solidFill>
              <a:latin typeface="+mn-ea"/>
            </a:endParaRPr>
          </a:p>
        </p:txBody>
      </p:sp>
      <p:sp>
        <p:nvSpPr>
          <p:cNvPr id="59" name="角丸四角形 58"/>
          <p:cNvSpPr/>
          <p:nvPr/>
        </p:nvSpPr>
        <p:spPr bwMode="auto">
          <a:xfrm>
            <a:off x="323411" y="306552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2B62"/>
                </a:solidFill>
                <a:latin typeface="+mn-ea"/>
              </a:rPr>
              <a:t>⑤</a:t>
            </a:r>
            <a:r>
              <a:rPr kumimoji="1" lang="ja-JP" altLang="en-US" sz="1200" dirty="0" smtClean="0">
                <a:solidFill>
                  <a:srgbClr val="002B62"/>
                </a:solidFill>
                <a:latin typeface="+mn-ea"/>
              </a:rPr>
              <a:t> </a:t>
            </a:r>
            <a:r>
              <a:rPr kumimoji="1" lang="en-US" altLang="ja-JP" sz="1200" dirty="0" smtClean="0">
                <a:solidFill>
                  <a:srgbClr val="002B62"/>
                </a:solidFill>
                <a:latin typeface="+mn-ea"/>
              </a:rPr>
              <a:t>Register Work pattern (Movement)</a:t>
            </a:r>
            <a:endParaRPr kumimoji="1" lang="ja-JP" altLang="en-US" sz="1200" dirty="0" smtClean="0">
              <a:solidFill>
                <a:srgbClr val="002B62"/>
              </a:solidFill>
              <a:latin typeface="+mn-ea"/>
            </a:endParaRPr>
          </a:p>
        </p:txBody>
      </p:sp>
      <p:sp>
        <p:nvSpPr>
          <p:cNvPr id="60" name="角丸四角形 59"/>
          <p:cNvSpPr/>
          <p:nvPr/>
        </p:nvSpPr>
        <p:spPr bwMode="auto">
          <a:xfrm>
            <a:off x="323411" y="352975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2B62"/>
                </a:solidFill>
                <a:latin typeface="+mn-ea"/>
              </a:rPr>
              <a:t>⑥</a:t>
            </a:r>
            <a:r>
              <a:rPr lang="en-US" altLang="ja-JP" sz="1200" dirty="0" smtClean="0">
                <a:solidFill>
                  <a:srgbClr val="002B62"/>
                </a:solidFill>
                <a:latin typeface="+mn-ea"/>
              </a:rPr>
              <a:t>Register Module file</a:t>
            </a:r>
            <a:endParaRPr kumimoji="1" lang="ja-JP" altLang="en-US" sz="1200" dirty="0" smtClean="0">
              <a:solidFill>
                <a:srgbClr val="002B62"/>
              </a:solidFill>
              <a:latin typeface="+mn-ea"/>
            </a:endParaRPr>
          </a:p>
        </p:txBody>
      </p:sp>
      <p:grpSp>
        <p:nvGrpSpPr>
          <p:cNvPr id="18" name="グループ化 17"/>
          <p:cNvGrpSpPr/>
          <p:nvPr/>
        </p:nvGrpSpPr>
        <p:grpSpPr>
          <a:xfrm>
            <a:off x="899490" y="4097768"/>
            <a:ext cx="3528490" cy="360050"/>
            <a:chOff x="899490" y="4097768"/>
            <a:chExt cx="3528490" cy="360050"/>
          </a:xfrm>
        </p:grpSpPr>
        <p:sp>
          <p:nvSpPr>
            <p:cNvPr id="13" name="右矢印 1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1" name="角丸四角形 60"/>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⑦</a:t>
              </a:r>
              <a:r>
                <a:rPr kumimoji="1" lang="ja-JP" altLang="en-US" sz="1200" dirty="0" smtClean="0">
                  <a:solidFill>
                    <a:srgbClr val="00B050"/>
                  </a:solidFill>
                  <a:latin typeface="+mn-ea"/>
                </a:rPr>
                <a:t> </a:t>
              </a:r>
              <a:r>
                <a:rPr lang="en-US" altLang="ja-JP" sz="1200" dirty="0" smtClean="0">
                  <a:solidFill>
                    <a:srgbClr val="00B050"/>
                  </a:solidFill>
                  <a:latin typeface="+mn-ea"/>
                </a:rPr>
                <a:t>Register Policy</a:t>
              </a:r>
              <a:endParaRPr kumimoji="1" lang="ja-JP" altLang="en-US" sz="1200" dirty="0" smtClean="0">
                <a:solidFill>
                  <a:srgbClr val="00B050"/>
                </a:solidFill>
                <a:latin typeface="+mn-ea"/>
              </a:endParaRPr>
            </a:p>
          </p:txBody>
        </p:sp>
      </p:grpSp>
      <p:grpSp>
        <p:nvGrpSpPr>
          <p:cNvPr id="62" name="グループ化 61"/>
          <p:cNvGrpSpPr/>
          <p:nvPr/>
        </p:nvGrpSpPr>
        <p:grpSpPr>
          <a:xfrm>
            <a:off x="886140" y="4557397"/>
            <a:ext cx="3528490" cy="360050"/>
            <a:chOff x="899490" y="4097768"/>
            <a:chExt cx="3528490" cy="360050"/>
          </a:xfrm>
        </p:grpSpPr>
        <p:sp>
          <p:nvSpPr>
            <p:cNvPr id="63" name="右矢印 6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角丸四角形 6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⑧</a:t>
              </a:r>
              <a:r>
                <a:rPr kumimoji="1" lang="ja-JP" altLang="en-US" sz="1200" dirty="0" smtClean="0">
                  <a:solidFill>
                    <a:srgbClr val="00B050"/>
                  </a:solidFill>
                  <a:latin typeface="+mn-ea"/>
                </a:rPr>
                <a:t> </a:t>
              </a:r>
              <a:r>
                <a:rPr lang="en-US" altLang="ja-JP" sz="1200" dirty="0" smtClean="0">
                  <a:solidFill>
                    <a:srgbClr val="00B050"/>
                  </a:solidFill>
                  <a:latin typeface="+mn-ea"/>
                </a:rPr>
                <a:t>Register </a:t>
              </a:r>
              <a:r>
                <a:rPr lang="en-US" altLang="ja-JP" sz="1200" dirty="0" err="1" smtClean="0">
                  <a:solidFill>
                    <a:srgbClr val="00B050"/>
                  </a:solidFill>
                  <a:latin typeface="+mn-ea"/>
                </a:rPr>
                <a:t>PolicySet</a:t>
              </a:r>
              <a:endParaRPr kumimoji="1" lang="ja-JP" altLang="en-US" sz="1200" dirty="0" smtClean="0">
                <a:solidFill>
                  <a:srgbClr val="00B050"/>
                </a:solidFill>
                <a:latin typeface="+mn-ea"/>
              </a:endParaRPr>
            </a:p>
          </p:txBody>
        </p:sp>
      </p:grpSp>
      <p:grpSp>
        <p:nvGrpSpPr>
          <p:cNvPr id="65" name="グループ化 64"/>
          <p:cNvGrpSpPr/>
          <p:nvPr/>
        </p:nvGrpSpPr>
        <p:grpSpPr>
          <a:xfrm>
            <a:off x="873910" y="5020419"/>
            <a:ext cx="3528490" cy="360050"/>
            <a:chOff x="899490" y="4097768"/>
            <a:chExt cx="3528490" cy="360050"/>
          </a:xfrm>
        </p:grpSpPr>
        <p:sp>
          <p:nvSpPr>
            <p:cNvPr id="66" name="右矢印 65"/>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角丸四角形 66"/>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⑨</a:t>
              </a:r>
              <a:r>
                <a:rPr kumimoji="1" lang="ja-JP" altLang="en-US" sz="1200" dirty="0" smtClean="0">
                  <a:solidFill>
                    <a:srgbClr val="00B050"/>
                  </a:solidFill>
                  <a:latin typeface="+mn-ea"/>
                </a:rPr>
                <a:t> </a:t>
              </a:r>
              <a:r>
                <a:rPr kumimoji="1" lang="en-US" altLang="ja-JP" sz="1200" dirty="0" smtClean="0">
                  <a:solidFill>
                    <a:srgbClr val="00B050"/>
                  </a:solidFill>
                  <a:latin typeface="+mn-ea"/>
                </a:rPr>
                <a:t>Link </a:t>
              </a:r>
              <a:r>
                <a:rPr kumimoji="1" lang="en-US" altLang="ja-JP" sz="1200" dirty="0" err="1" smtClean="0">
                  <a:solidFill>
                    <a:srgbClr val="00B050"/>
                  </a:solidFill>
                  <a:latin typeface="+mn-ea"/>
                </a:rPr>
                <a:t>PolicySet</a:t>
              </a:r>
              <a:r>
                <a:rPr kumimoji="1" lang="en-US" altLang="ja-JP" sz="1200" dirty="0" smtClean="0">
                  <a:solidFill>
                    <a:srgbClr val="00B050"/>
                  </a:solidFill>
                  <a:latin typeface="+mn-ea"/>
                </a:rPr>
                <a:t> and Policy</a:t>
              </a:r>
              <a:endParaRPr kumimoji="1" lang="ja-JP" altLang="en-US" sz="1200" dirty="0" smtClean="0">
                <a:solidFill>
                  <a:srgbClr val="00B050"/>
                </a:solidFill>
                <a:latin typeface="+mn-ea"/>
              </a:endParaRPr>
            </a:p>
          </p:txBody>
        </p:sp>
      </p:grpSp>
      <p:grpSp>
        <p:nvGrpSpPr>
          <p:cNvPr id="68" name="グループ化 67"/>
          <p:cNvGrpSpPr/>
          <p:nvPr/>
        </p:nvGrpSpPr>
        <p:grpSpPr>
          <a:xfrm>
            <a:off x="873910" y="5483441"/>
            <a:ext cx="3672510" cy="360050"/>
            <a:chOff x="899490" y="4097768"/>
            <a:chExt cx="3528490" cy="360050"/>
          </a:xfrm>
        </p:grpSpPr>
        <p:sp>
          <p:nvSpPr>
            <p:cNvPr id="69" name="右矢印 68"/>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0" name="角丸四角形 69"/>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⑩</a:t>
              </a:r>
              <a:r>
                <a:rPr kumimoji="1" lang="ja-JP" altLang="en-US" sz="1200" dirty="0" smtClean="0">
                  <a:solidFill>
                    <a:srgbClr val="00B050"/>
                  </a:solidFill>
                  <a:latin typeface="+mn-ea"/>
                </a:rPr>
                <a:t> </a:t>
              </a:r>
              <a:r>
                <a:rPr kumimoji="1" lang="en-US" altLang="ja-JP" sz="1200" dirty="0" smtClean="0">
                  <a:solidFill>
                    <a:srgbClr val="00B050"/>
                  </a:solidFill>
                  <a:latin typeface="+mn-ea"/>
                </a:rPr>
                <a:t>Link Workspace to </a:t>
              </a:r>
              <a:r>
                <a:rPr kumimoji="1" lang="en-US" altLang="ja-JP" sz="1200" dirty="0" err="1" smtClean="0">
                  <a:solidFill>
                    <a:srgbClr val="00B050"/>
                  </a:solidFill>
                  <a:latin typeface="+mn-ea"/>
                </a:rPr>
                <a:t>PolicySet</a:t>
              </a:r>
              <a:endParaRPr kumimoji="1" lang="ja-JP" altLang="en-US" sz="1200" dirty="0" smtClean="0">
                <a:solidFill>
                  <a:srgbClr val="00B050"/>
                </a:solidFill>
                <a:latin typeface="+mn-ea"/>
              </a:endParaRPr>
            </a:p>
          </p:txBody>
        </p:sp>
      </p:grpSp>
      <p:sp>
        <p:nvSpPr>
          <p:cNvPr id="71" name="角丸四角形 70"/>
          <p:cNvSpPr/>
          <p:nvPr/>
        </p:nvSpPr>
        <p:spPr bwMode="auto">
          <a:xfrm>
            <a:off x="4748056" y="1553539"/>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⑪</a:t>
            </a:r>
            <a:r>
              <a:rPr kumimoji="1" lang="ja-JP" altLang="en-US" sz="1200" dirty="0" smtClean="0">
                <a:solidFill>
                  <a:srgbClr val="002B62"/>
                </a:solidFill>
                <a:latin typeface="+mn-ea"/>
              </a:rPr>
              <a:t> </a:t>
            </a:r>
            <a:r>
              <a:rPr kumimoji="1" lang="en-US" altLang="ja-JP" sz="1200" dirty="0" smtClean="0">
                <a:solidFill>
                  <a:srgbClr val="002B62"/>
                </a:solidFill>
                <a:latin typeface="+mn-ea"/>
              </a:rPr>
              <a:t>Specify Module file to Movement</a:t>
            </a:r>
            <a:endParaRPr kumimoji="1" lang="ja-JP" altLang="en-US" sz="1200" dirty="0" smtClean="0">
              <a:solidFill>
                <a:srgbClr val="002B62"/>
              </a:solidFill>
              <a:latin typeface="+mn-ea"/>
            </a:endParaRPr>
          </a:p>
        </p:txBody>
      </p:sp>
      <p:grpSp>
        <p:nvGrpSpPr>
          <p:cNvPr id="72" name="グループ化 71"/>
          <p:cNvGrpSpPr/>
          <p:nvPr/>
        </p:nvGrpSpPr>
        <p:grpSpPr>
          <a:xfrm>
            <a:off x="5419773" y="2025707"/>
            <a:ext cx="3528490" cy="360050"/>
            <a:chOff x="899490" y="4097768"/>
            <a:chExt cx="3528490" cy="360050"/>
          </a:xfrm>
        </p:grpSpPr>
        <p:sp>
          <p:nvSpPr>
            <p:cNvPr id="73" name="右矢印 7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角丸四角形 7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⑫</a:t>
              </a:r>
              <a:r>
                <a:rPr kumimoji="1" lang="ja-JP" altLang="en-US" sz="1200" dirty="0" smtClean="0">
                  <a:solidFill>
                    <a:srgbClr val="00B050"/>
                  </a:solidFill>
                  <a:latin typeface="+mn-ea"/>
                </a:rPr>
                <a:t> </a:t>
              </a:r>
              <a:r>
                <a:rPr kumimoji="1" lang="en-US" altLang="ja-JP" sz="1200" dirty="0" smtClean="0">
                  <a:solidFill>
                    <a:srgbClr val="00B050"/>
                  </a:solidFill>
                  <a:latin typeface="+mn-ea"/>
                </a:rPr>
                <a:t>Configure Variable Value</a:t>
              </a:r>
              <a:endParaRPr kumimoji="1" lang="ja-JP" altLang="en-US" sz="1200" dirty="0" smtClean="0">
                <a:solidFill>
                  <a:srgbClr val="00B050"/>
                </a:solidFill>
                <a:latin typeface="+mn-ea"/>
              </a:endParaRPr>
            </a:p>
          </p:txBody>
        </p:sp>
      </p:grpSp>
      <p:sp>
        <p:nvSpPr>
          <p:cNvPr id="75" name="角丸四角形 74"/>
          <p:cNvSpPr/>
          <p:nvPr/>
        </p:nvSpPr>
        <p:spPr bwMode="auto">
          <a:xfrm>
            <a:off x="4748056" y="2585677"/>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⑬</a:t>
            </a:r>
            <a:r>
              <a:rPr kumimoji="1" lang="ja-JP" altLang="en-US" sz="1200" dirty="0" smtClean="0">
                <a:solidFill>
                  <a:srgbClr val="002B62"/>
                </a:solidFill>
                <a:latin typeface="+mn-ea"/>
              </a:rPr>
              <a:t> </a:t>
            </a:r>
            <a:r>
              <a:rPr lang="en-US" altLang="ja-JP" sz="1200" dirty="0" smtClean="0">
                <a:solidFill>
                  <a:srgbClr val="002B62"/>
                </a:solidFill>
                <a:latin typeface="+mn-ea"/>
              </a:rPr>
              <a:t>Execute Operation</a:t>
            </a:r>
            <a:endParaRPr kumimoji="1" lang="ja-JP" altLang="en-US" sz="1200" dirty="0" smtClean="0">
              <a:solidFill>
                <a:srgbClr val="002B62"/>
              </a:solidFill>
              <a:latin typeface="+mn-ea"/>
            </a:endParaRPr>
          </a:p>
        </p:txBody>
      </p:sp>
      <p:sp>
        <p:nvSpPr>
          <p:cNvPr id="76" name="角丸四角形 75"/>
          <p:cNvSpPr/>
          <p:nvPr/>
        </p:nvSpPr>
        <p:spPr bwMode="auto">
          <a:xfrm>
            <a:off x="4750784" y="317607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⑭</a:t>
            </a:r>
            <a:r>
              <a:rPr kumimoji="1" lang="ja-JP" altLang="en-US" sz="1200" dirty="0" smtClean="0">
                <a:solidFill>
                  <a:srgbClr val="002B62"/>
                </a:solidFill>
                <a:latin typeface="+mn-ea"/>
              </a:rPr>
              <a:t> </a:t>
            </a:r>
            <a:r>
              <a:rPr lang="en-US" altLang="ja-JP" sz="1200" dirty="0" smtClean="0">
                <a:solidFill>
                  <a:srgbClr val="002B62"/>
                </a:solidFill>
                <a:latin typeface="+mn-ea"/>
              </a:rPr>
              <a:t>Check Operation status</a:t>
            </a:r>
            <a:endParaRPr kumimoji="1" lang="ja-JP" altLang="en-US" sz="1200" dirty="0" smtClean="0">
              <a:solidFill>
                <a:srgbClr val="002B62"/>
              </a:solidFill>
              <a:latin typeface="+mn-ea"/>
            </a:endParaRPr>
          </a:p>
        </p:txBody>
      </p:sp>
      <p:sp>
        <p:nvSpPr>
          <p:cNvPr id="77" name="角丸四角形 76"/>
          <p:cNvSpPr/>
          <p:nvPr/>
        </p:nvSpPr>
        <p:spPr bwMode="auto">
          <a:xfrm>
            <a:off x="4748056" y="378181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⑮</a:t>
            </a:r>
            <a:r>
              <a:rPr kumimoji="1" lang="ja-JP" altLang="en-US" sz="1200" dirty="0" smtClean="0">
                <a:solidFill>
                  <a:srgbClr val="002B62"/>
                </a:solidFill>
                <a:latin typeface="+mn-ea"/>
              </a:rPr>
              <a:t> </a:t>
            </a:r>
            <a:r>
              <a:rPr lang="en-US" altLang="ja-JP" sz="1200" dirty="0" smtClean="0">
                <a:solidFill>
                  <a:srgbClr val="002B62"/>
                </a:solidFill>
                <a:latin typeface="+mn-ea"/>
              </a:rPr>
              <a:t>Check Operation history</a:t>
            </a:r>
            <a:endParaRPr kumimoji="1" lang="ja-JP" altLang="en-US" sz="1200" dirty="0" smtClean="0">
              <a:solidFill>
                <a:srgbClr val="002B62"/>
              </a:solidFill>
              <a:latin typeface="+mn-ea"/>
            </a:endParaRPr>
          </a:p>
        </p:txBody>
      </p:sp>
      <p:sp>
        <p:nvSpPr>
          <p:cNvPr id="21" name="正方形/長方形 20"/>
          <p:cNvSpPr/>
          <p:nvPr/>
        </p:nvSpPr>
        <p:spPr bwMode="auto">
          <a:xfrm>
            <a:off x="5138814" y="5193106"/>
            <a:ext cx="3384470" cy="75624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テキスト ボックス 21"/>
          <p:cNvSpPr txBox="1"/>
          <p:nvPr/>
        </p:nvSpPr>
        <p:spPr>
          <a:xfrm>
            <a:off x="5021355" y="5483441"/>
            <a:ext cx="1134866" cy="276999"/>
          </a:xfrm>
          <a:prstGeom prst="rect">
            <a:avLst/>
          </a:prstGeom>
          <a:noFill/>
        </p:spPr>
        <p:txBody>
          <a:bodyPr wrap="square" rtlCol="0">
            <a:spAutoFit/>
          </a:bodyPr>
          <a:lstStyle/>
          <a:p>
            <a:r>
              <a:rPr kumimoji="1" lang="en-US" altLang="ja-JP" sz="1200" dirty="0" smtClean="0"/>
              <a:t>【</a:t>
            </a:r>
            <a:r>
              <a:rPr lang="en-US" altLang="ja-JP" sz="1200" dirty="0" smtClean="0"/>
              <a:t>Legend</a:t>
            </a:r>
            <a:r>
              <a:rPr kumimoji="1" lang="en-US" altLang="ja-JP" sz="1200" dirty="0" smtClean="0"/>
              <a:t>】</a:t>
            </a:r>
            <a:endParaRPr kumimoji="1" lang="ja-JP" altLang="en-US" sz="1200" dirty="0"/>
          </a:p>
        </p:txBody>
      </p:sp>
      <p:sp>
        <p:nvSpPr>
          <p:cNvPr id="79" name="角丸四角形 78"/>
          <p:cNvSpPr/>
          <p:nvPr/>
        </p:nvSpPr>
        <p:spPr bwMode="auto">
          <a:xfrm>
            <a:off x="6060854" y="5391202"/>
            <a:ext cx="920838"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rgbClr val="002B62"/>
                </a:solidFill>
                <a:latin typeface="+mn-ea"/>
              </a:rPr>
              <a:t>Required</a:t>
            </a:r>
            <a:endParaRPr kumimoji="1" lang="ja-JP" altLang="en-US" sz="1200" dirty="0" smtClean="0">
              <a:solidFill>
                <a:srgbClr val="002B62"/>
              </a:solidFill>
              <a:latin typeface="+mn-ea"/>
            </a:endParaRPr>
          </a:p>
        </p:txBody>
      </p:sp>
      <p:sp>
        <p:nvSpPr>
          <p:cNvPr id="81" name="角丸四角形 80"/>
          <p:cNvSpPr/>
          <p:nvPr/>
        </p:nvSpPr>
        <p:spPr bwMode="auto">
          <a:xfrm>
            <a:off x="7286019" y="5400390"/>
            <a:ext cx="918171"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rgbClr val="00B050"/>
                </a:solidFill>
                <a:latin typeface="+mn-ea"/>
              </a:rPr>
              <a:t>Optional</a:t>
            </a:r>
            <a:endParaRPr kumimoji="1" lang="ja-JP" altLang="en-US" sz="1200" dirty="0" smtClean="0">
              <a:solidFill>
                <a:srgbClr val="00B050"/>
              </a:solidFill>
              <a:latin typeface="+mn-ea"/>
            </a:endParaRPr>
          </a:p>
        </p:txBody>
      </p:sp>
    </p:spTree>
    <p:extLst>
      <p:ext uri="{BB962C8B-B14F-4D97-AF65-F5344CB8AC3E}">
        <p14:creationId xmlns:p14="http://schemas.microsoft.com/office/powerpoint/2010/main" val="1318725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en-US" altLang="ja-JP" dirty="0" smtClean="0"/>
              <a:t>Introduction</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67430" y="2204830"/>
            <a:ext cx="8048177" cy="3960550"/>
          </a:xfrm>
          <a:prstGeom prst="rect">
            <a:avLst/>
          </a:prstGeom>
        </p:spPr>
      </p:pic>
      <p:sp>
        <p:nvSpPr>
          <p:cNvPr id="2" name="タイトル 1"/>
          <p:cNvSpPr>
            <a:spLocks noGrp="1"/>
          </p:cNvSpPr>
          <p:nvPr>
            <p:ph type="title"/>
          </p:nvPr>
        </p:nvSpPr>
        <p:spPr/>
        <p:txBody>
          <a:bodyPr/>
          <a:lstStyle/>
          <a:p>
            <a:r>
              <a:rPr lang="en-US" altLang="ja-JP" dirty="0" smtClean="0"/>
              <a:t>1.</a:t>
            </a:r>
            <a:r>
              <a:rPr lang="ja-JP" altLang="en-US" dirty="0" smtClean="0"/>
              <a:t>　</a:t>
            </a:r>
            <a:r>
              <a:rPr lang="en-US" altLang="ja-JP" dirty="0" smtClean="0"/>
              <a:t>Introduction</a:t>
            </a:r>
            <a:endParaRPr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en-US" altLang="ja-JP" b="1" dirty="0" smtClean="0"/>
              <a:t>Main Menu</a:t>
            </a:r>
          </a:p>
          <a:p>
            <a:pPr lvl="1"/>
            <a:r>
              <a:rPr lang="en-US" altLang="ja-JP" sz="1800" dirty="0" smtClean="0"/>
              <a:t>This document aims to introduce the </a:t>
            </a:r>
            <a:r>
              <a:rPr lang="en-US" altLang="ja-JP" sz="1800" b="1" dirty="0" smtClean="0"/>
              <a:t>Terraform </a:t>
            </a:r>
            <a:r>
              <a:rPr lang="en-US" altLang="ja-JP" sz="1800" dirty="0" smtClean="0"/>
              <a:t>functionality in ITA</a:t>
            </a:r>
            <a:r>
              <a:rPr lang="en-US" altLang="ja-JP" sz="1800" dirty="0"/>
              <a:t>.</a:t>
            </a:r>
            <a:endParaRPr lang="en-US" altLang="ja-JP" sz="1800" dirty="0" smtClean="0"/>
          </a:p>
          <a:p>
            <a:pPr lvl="1"/>
            <a:r>
              <a:rPr lang="en-US" altLang="ja-JP" sz="1800" dirty="0"/>
              <a:t>The Practice document uses the ITA Screen to provide a hand-on experience, so we recommend reading both. </a:t>
            </a:r>
            <a:endParaRPr lang="en-US" altLang="ja-JP" dirty="0"/>
          </a:p>
          <a:p>
            <a:pPr lvl="1"/>
            <a:endParaRPr lang="en-US" altLang="ja-JP" dirty="0"/>
          </a:p>
          <a:p>
            <a:pPr marL="180000" lvl="1" indent="0">
              <a:buNone/>
            </a:pPr>
            <a:endParaRPr lang="en-US" altLang="ja-JP" dirty="0" smtClean="0"/>
          </a:p>
        </p:txBody>
      </p:sp>
      <p:sp>
        <p:nvSpPr>
          <p:cNvPr id="5" name="正方形/長方形 4"/>
          <p:cNvSpPr/>
          <p:nvPr/>
        </p:nvSpPr>
        <p:spPr bwMode="auto">
          <a:xfrm>
            <a:off x="1403560" y="5301260"/>
            <a:ext cx="648090" cy="72010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713933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2.</a:t>
            </a:r>
            <a:r>
              <a:rPr lang="ja-JP" altLang="en-US" dirty="0" smtClean="0"/>
              <a:t>　</a:t>
            </a:r>
            <a:r>
              <a:rPr lang="en-US" altLang="ja-JP" dirty="0" smtClean="0"/>
              <a:t>Terraform Driver</a:t>
            </a:r>
            <a:endParaRPr kumimoji="1" lang="ja-JP" altLang="en-US" dirty="0"/>
          </a:p>
        </p:txBody>
      </p:sp>
    </p:spTree>
    <p:extLst>
      <p:ext uri="{BB962C8B-B14F-4D97-AF65-F5344CB8AC3E}">
        <p14:creationId xmlns:p14="http://schemas.microsoft.com/office/powerpoint/2010/main" val="298793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smtClean="0"/>
              <a:t>　</a:t>
            </a:r>
            <a:r>
              <a:rPr lang="en-US" altLang="ja-JP" dirty="0" smtClean="0"/>
              <a:t>Terraform Driver</a:t>
            </a:r>
            <a:endParaRPr lang="ja-JP" altLang="en-US" dirty="0"/>
          </a:p>
        </p:txBody>
      </p:sp>
      <p:sp>
        <p:nvSpPr>
          <p:cNvPr id="3" name="コンテンツ プレースホルダー 2"/>
          <p:cNvSpPr>
            <a:spLocks noGrp="1"/>
          </p:cNvSpPr>
          <p:nvPr>
            <p:ph sz="quarter" idx="10"/>
          </p:nvPr>
        </p:nvSpPr>
        <p:spPr>
          <a:xfrm>
            <a:off x="179512" y="836714"/>
            <a:ext cx="8784001" cy="616600"/>
          </a:xfrm>
          <a:solidFill>
            <a:srgbClr val="002B62"/>
          </a:solidFill>
        </p:spPr>
        <p:txBody>
          <a:bodyPr>
            <a:normAutofit/>
          </a:bodyPr>
          <a:lstStyle/>
          <a:p>
            <a:pPr marL="180000" lvl="1" indent="0" algn="ctr">
              <a:buNone/>
            </a:pPr>
            <a:r>
              <a:rPr lang="en-US" altLang="ja-JP" b="1" dirty="0">
                <a:solidFill>
                  <a:schemeClr val="bg1"/>
                </a:solidFill>
              </a:rPr>
              <a:t>Terraform Driver allows us to link System parameters and </a:t>
            </a:r>
            <a:r>
              <a:rPr lang="en-US" altLang="ja-JP" b="1" dirty="0" err="1">
                <a:solidFill>
                  <a:schemeClr val="bg1"/>
                </a:solidFill>
              </a:rPr>
              <a:t>IaC</a:t>
            </a:r>
            <a:r>
              <a:rPr lang="en-US" altLang="ja-JP" b="1" dirty="0">
                <a:solidFill>
                  <a:schemeClr val="bg1"/>
                </a:solidFill>
              </a:rPr>
              <a:t> (Module) variables that are Centrally managed by ITA to Terraform and execute them. </a:t>
            </a:r>
          </a:p>
          <a:p>
            <a:pPr marL="180000" lvl="1" indent="0">
              <a:buNone/>
            </a:pPr>
            <a:endParaRPr lang="en-US" altLang="ja-JP" sz="1400" dirty="0" smtClean="0"/>
          </a:p>
        </p:txBody>
      </p:sp>
      <p:sp>
        <p:nvSpPr>
          <p:cNvPr id="7" name="角丸四角形 6"/>
          <p:cNvSpPr/>
          <p:nvPr/>
        </p:nvSpPr>
        <p:spPr bwMode="gray">
          <a:xfrm>
            <a:off x="216961" y="3230233"/>
            <a:ext cx="5872983" cy="3290874"/>
          </a:xfrm>
          <a:prstGeom prst="roundRect">
            <a:avLst>
              <a:gd name="adj" fmla="val 2332"/>
            </a:avLst>
          </a:prstGeom>
          <a:solidFill>
            <a:schemeClr val="accent6"/>
          </a:solidFill>
          <a:ln w="152400" cmpd="dbl">
            <a:noFill/>
          </a:ln>
          <a:effectLst/>
          <a:extLst/>
        </p:spPr>
        <p:txBody>
          <a:bodyPr rot="0" spcFirstLastPara="0" vertOverflow="overflow" horzOverflow="overflow" vert="horz" wrap="square" lIns="108000" tIns="108000" rIns="91440" bIns="45720" numCol="1" spcCol="0" rtlCol="0" fromWordArt="0" anchor="t" anchorCtr="0" forceAA="0" compatLnSpc="1">
            <a:prstTxWarp prst="textNoShape">
              <a:avLst/>
            </a:prstTxWarp>
            <a:noAutofit/>
          </a:bodyPr>
          <a:lstStyle/>
          <a:p>
            <a:r>
              <a:rPr lang="en-US" altLang="ja-JP" b="1" dirty="0" smtClean="0">
                <a:solidFill>
                  <a:srgbClr val="FFFFFF"/>
                </a:solidFill>
              </a:rPr>
              <a:t>ITA</a:t>
            </a:r>
            <a:endParaRPr lang="ja-JP" altLang="en-US" b="1" dirty="0">
              <a:solidFill>
                <a:srgbClr val="FFFFFF"/>
              </a:solidFill>
            </a:endParaRPr>
          </a:p>
        </p:txBody>
      </p:sp>
      <p:sp>
        <p:nvSpPr>
          <p:cNvPr id="10" name="円柱 9"/>
          <p:cNvSpPr/>
          <p:nvPr/>
        </p:nvSpPr>
        <p:spPr bwMode="auto">
          <a:xfrm>
            <a:off x="364980" y="3724071"/>
            <a:ext cx="2631448" cy="2520402"/>
          </a:xfrm>
          <a:prstGeom prst="can">
            <a:avLst/>
          </a:prstGeom>
          <a:solidFill>
            <a:schemeClr val="accent6">
              <a:lumMod val="75000"/>
              <a:lumOff val="25000"/>
            </a:schemeClr>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Oval 97"/>
          <p:cNvSpPr>
            <a:spLocks noChangeAspect="1" noChangeArrowheads="1"/>
          </p:cNvSpPr>
          <p:nvPr/>
        </p:nvSpPr>
        <p:spPr bwMode="gray">
          <a:xfrm>
            <a:off x="7797722" y="458099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5" name="テキスト ボックス 14"/>
          <p:cNvSpPr txBox="1"/>
          <p:nvPr/>
        </p:nvSpPr>
        <p:spPr>
          <a:xfrm>
            <a:off x="8507507" y="4773470"/>
            <a:ext cx="425209" cy="292640"/>
          </a:xfrm>
          <a:prstGeom prst="rect">
            <a:avLst/>
          </a:prstGeom>
          <a:noFill/>
        </p:spPr>
        <p:txBody>
          <a:bodyPr wrap="none" rtlCol="0">
            <a:spAutoFit/>
          </a:bodyPr>
          <a:lstStyle/>
          <a:p>
            <a:pPr algn="ctr"/>
            <a:r>
              <a:rPr lang="en-US" altLang="ja-JP" sz="1400" b="1" dirty="0">
                <a:solidFill>
                  <a:srgbClr val="002B62"/>
                </a:solidFill>
              </a:rPr>
              <a:t>ST</a:t>
            </a:r>
            <a:endParaRPr lang="ja-JP" altLang="en-US" sz="1400" b="1" dirty="0">
              <a:solidFill>
                <a:srgbClr val="002B62"/>
              </a:solidFill>
            </a:endParaRPr>
          </a:p>
        </p:txBody>
      </p:sp>
      <p:sp>
        <p:nvSpPr>
          <p:cNvPr id="16" name="Freeform 76"/>
          <p:cNvSpPr>
            <a:spLocks noChangeAspect="1" noEditPoints="1"/>
          </p:cNvSpPr>
          <p:nvPr/>
        </p:nvSpPr>
        <p:spPr bwMode="gray">
          <a:xfrm>
            <a:off x="7721099" y="3574753"/>
            <a:ext cx="872348" cy="824147"/>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テキスト ボックス 16"/>
          <p:cNvSpPr txBox="1"/>
          <p:nvPr/>
        </p:nvSpPr>
        <p:spPr>
          <a:xfrm>
            <a:off x="8489834" y="3850021"/>
            <a:ext cx="523995" cy="292640"/>
          </a:xfrm>
          <a:prstGeom prst="rect">
            <a:avLst/>
          </a:prstGeom>
          <a:noFill/>
        </p:spPr>
        <p:txBody>
          <a:bodyPr wrap="none" rtlCol="0">
            <a:spAutoFit/>
          </a:bodyPr>
          <a:lstStyle/>
          <a:p>
            <a:pPr algn="ctr"/>
            <a:r>
              <a:rPr lang="en-US" altLang="ja-JP" sz="1400" b="1" dirty="0">
                <a:solidFill>
                  <a:srgbClr val="002B62"/>
                </a:solidFill>
              </a:rPr>
              <a:t>NW</a:t>
            </a:r>
            <a:endParaRPr lang="ja-JP" altLang="en-US" sz="1400" b="1" dirty="0">
              <a:solidFill>
                <a:srgbClr val="002B62"/>
              </a:solidFill>
            </a:endParaRPr>
          </a:p>
        </p:txBody>
      </p:sp>
      <p:grpSp>
        <p:nvGrpSpPr>
          <p:cNvPr id="18" name="グループ化 17"/>
          <p:cNvGrpSpPr>
            <a:grpSpLocks noChangeAspect="1"/>
          </p:cNvGrpSpPr>
          <p:nvPr/>
        </p:nvGrpSpPr>
        <p:grpSpPr bwMode="gray">
          <a:xfrm>
            <a:off x="7863164" y="5297491"/>
            <a:ext cx="644343" cy="1045914"/>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rgbClr val="000000"/>
                </a:solidFill>
              </a:endParaRPr>
            </a:p>
          </p:txBody>
        </p:sp>
      </p:grpSp>
      <p:sp>
        <p:nvSpPr>
          <p:cNvPr id="21" name="テキスト ボックス 20"/>
          <p:cNvSpPr txBox="1"/>
          <p:nvPr/>
        </p:nvSpPr>
        <p:spPr>
          <a:xfrm>
            <a:off x="8508122" y="5804225"/>
            <a:ext cx="441565" cy="292640"/>
          </a:xfrm>
          <a:prstGeom prst="rect">
            <a:avLst/>
          </a:prstGeom>
          <a:noFill/>
        </p:spPr>
        <p:txBody>
          <a:bodyPr wrap="none" rtlCol="0">
            <a:spAutoFit/>
          </a:bodyPr>
          <a:lstStyle/>
          <a:p>
            <a:pPr algn="ctr"/>
            <a:r>
              <a:rPr lang="en-US" altLang="ja-JP" sz="1400" b="1" dirty="0">
                <a:solidFill>
                  <a:srgbClr val="002B62"/>
                </a:solidFill>
              </a:rPr>
              <a:t>SV</a:t>
            </a:r>
            <a:endParaRPr lang="ja-JP" altLang="en-US" sz="1400" b="1" dirty="0">
              <a:solidFill>
                <a:srgbClr val="002B62"/>
              </a:solidFill>
            </a:endParaRPr>
          </a:p>
        </p:txBody>
      </p:sp>
      <p:sp>
        <p:nvSpPr>
          <p:cNvPr id="22" name="正方形/長方形 21"/>
          <p:cNvSpPr/>
          <p:nvPr/>
        </p:nvSpPr>
        <p:spPr bwMode="gray">
          <a:xfrm>
            <a:off x="4323207" y="4666206"/>
            <a:ext cx="1633408" cy="444984"/>
          </a:xfrm>
          <a:prstGeom prst="rect">
            <a:avLst/>
          </a:prstGeom>
          <a:solidFill>
            <a:schemeClr val="bg1"/>
          </a:solidFill>
          <a:ln w="38100">
            <a:solidFill>
              <a:schemeClr val="bg1"/>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smtClean="0">
                <a:solidFill>
                  <a:schemeClr val="accent6"/>
                </a:solidFill>
              </a:rPr>
              <a:t>Terraform</a:t>
            </a:r>
            <a:r>
              <a:rPr lang="ja-JP" altLang="en-US" sz="1200" b="1" dirty="0">
                <a:solidFill>
                  <a:schemeClr val="accent6"/>
                </a:solidFill>
              </a:rPr>
              <a:t> </a:t>
            </a:r>
            <a:r>
              <a:rPr lang="en-US" altLang="ja-JP" sz="1200" b="1" dirty="0" smtClean="0">
                <a:solidFill>
                  <a:schemeClr val="accent6"/>
                </a:solidFill>
              </a:rPr>
              <a:t>Drive</a:t>
            </a:r>
            <a:r>
              <a:rPr lang="en-US" altLang="ja-JP" sz="1200" b="1" dirty="0">
                <a:solidFill>
                  <a:schemeClr val="accent6"/>
                </a:solidFill>
              </a:rPr>
              <a:t>r</a:t>
            </a:r>
          </a:p>
        </p:txBody>
      </p:sp>
      <p:sp>
        <p:nvSpPr>
          <p:cNvPr id="25" name="角丸四角形 24"/>
          <p:cNvSpPr/>
          <p:nvPr/>
        </p:nvSpPr>
        <p:spPr bwMode="auto">
          <a:xfrm>
            <a:off x="7678763" y="3440809"/>
            <a:ext cx="1335066" cy="2962593"/>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7939424" y="3121896"/>
            <a:ext cx="883512" cy="307777"/>
          </a:xfrm>
          <a:prstGeom prst="rect">
            <a:avLst/>
          </a:prstGeom>
          <a:noFill/>
        </p:spPr>
        <p:txBody>
          <a:bodyPr wrap="none" rtlCol="0">
            <a:spAutoFit/>
          </a:bodyPr>
          <a:lstStyle/>
          <a:p>
            <a:pPr algn="ctr"/>
            <a:r>
              <a:rPr lang="en-US" altLang="ja-JP" sz="1400" b="1" dirty="0" smtClean="0">
                <a:solidFill>
                  <a:srgbClr val="002B62"/>
                </a:solidFill>
              </a:rPr>
              <a:t>System</a:t>
            </a:r>
            <a:endParaRPr lang="ja-JP" altLang="en-US" sz="1400" b="1" dirty="0">
              <a:solidFill>
                <a:srgbClr val="002B62"/>
              </a:solidFill>
            </a:endParaRPr>
          </a:p>
        </p:txBody>
      </p:sp>
      <p:cxnSp>
        <p:nvCxnSpPr>
          <p:cNvPr id="33" name="カギ線コネクタ 122"/>
          <p:cNvCxnSpPr>
            <a:stCxn id="22" idx="3"/>
            <a:endCxn id="70" idx="1"/>
          </p:cNvCxnSpPr>
          <p:nvPr/>
        </p:nvCxnSpPr>
        <p:spPr bwMode="auto">
          <a:xfrm>
            <a:off x="5956615" y="4888698"/>
            <a:ext cx="215815" cy="480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39" name="角丸四角形 38"/>
          <p:cNvSpPr/>
          <p:nvPr/>
        </p:nvSpPr>
        <p:spPr bwMode="auto">
          <a:xfrm>
            <a:off x="3127918" y="3356990"/>
            <a:ext cx="1076330" cy="2888668"/>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2984679" y="3440809"/>
            <a:ext cx="1347849" cy="497488"/>
          </a:xfrm>
          <a:prstGeom prst="rect">
            <a:avLst/>
          </a:prstGeom>
          <a:noFill/>
        </p:spPr>
        <p:txBody>
          <a:bodyPr wrap="square" rtlCol="0">
            <a:spAutoFit/>
          </a:bodyPr>
          <a:lstStyle/>
          <a:p>
            <a:pPr algn="ctr"/>
            <a:r>
              <a:rPr kumimoji="1" lang="en-US" altLang="ja-JP" sz="1400" b="1" dirty="0" smtClean="0">
                <a:ln w="0"/>
                <a:solidFill>
                  <a:schemeClr val="accent6">
                    <a:lumMod val="90000"/>
                    <a:lumOff val="10000"/>
                  </a:schemeClr>
                </a:solidFill>
              </a:rPr>
              <a:t>Symphony</a:t>
            </a:r>
          </a:p>
          <a:p>
            <a:pPr algn="ctr"/>
            <a:r>
              <a:rPr lang="en-US" altLang="ja-JP" sz="1400" b="1" dirty="0" smtClean="0">
                <a:ln w="0"/>
                <a:solidFill>
                  <a:schemeClr val="accent6">
                    <a:lumMod val="90000"/>
                    <a:lumOff val="10000"/>
                  </a:schemeClr>
                </a:solidFill>
              </a:rPr>
              <a:t>/Conductor</a:t>
            </a:r>
            <a:endParaRPr kumimoji="1" lang="ja-JP" altLang="en-US" sz="1400" b="1" dirty="0">
              <a:ln w="0"/>
              <a:solidFill>
                <a:schemeClr val="accent6">
                  <a:lumMod val="90000"/>
                  <a:lumOff val="10000"/>
                </a:schemeClr>
              </a:solidFill>
            </a:endParaRPr>
          </a:p>
        </p:txBody>
      </p:sp>
      <p:cxnSp>
        <p:nvCxnSpPr>
          <p:cNvPr id="41" name="直線コネクタ 40"/>
          <p:cNvCxnSpPr>
            <a:stCxn id="68" idx="1"/>
            <a:endCxn id="43" idx="4"/>
          </p:cNvCxnSpPr>
          <p:nvPr/>
        </p:nvCxnSpPr>
        <p:spPr bwMode="auto">
          <a:xfrm flipH="1">
            <a:off x="3683813" y="4306277"/>
            <a:ext cx="3401" cy="913889"/>
          </a:xfrm>
          <a:prstGeom prst="line">
            <a:avLst/>
          </a:prstGeom>
          <a:solidFill>
            <a:schemeClr val="bg1"/>
          </a:solidFill>
          <a:ln w="38100" cap="flat" cmpd="sng" algn="ctr">
            <a:solidFill>
              <a:schemeClr val="accent6">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楕円 42"/>
          <p:cNvSpPr/>
          <p:nvPr/>
        </p:nvSpPr>
        <p:spPr bwMode="auto">
          <a:xfrm>
            <a:off x="3313352" y="4533876"/>
            <a:ext cx="740922" cy="686290"/>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smtClean="0">
                <a:latin typeface="+mn-ea"/>
              </a:rPr>
              <a:t>Movement</a:t>
            </a:r>
            <a:endParaRPr kumimoji="1" lang="ja-JP" altLang="en-US" sz="1200" b="1" dirty="0" smtClean="0">
              <a:latin typeface="+mn-ea"/>
            </a:endParaRPr>
          </a:p>
        </p:txBody>
      </p:sp>
      <p:cxnSp>
        <p:nvCxnSpPr>
          <p:cNvPr id="46" name="カギ線コネクタ 122"/>
          <p:cNvCxnSpPr>
            <a:stCxn id="43" idx="6"/>
            <a:endCxn id="22" idx="1"/>
          </p:cNvCxnSpPr>
          <p:nvPr/>
        </p:nvCxnSpPr>
        <p:spPr bwMode="auto">
          <a:xfrm>
            <a:off x="4054274" y="4877021"/>
            <a:ext cx="268933" cy="11677"/>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47" name="カギ線コネクタ 122"/>
          <p:cNvCxnSpPr>
            <a:stCxn id="59" idx="3"/>
            <a:endCxn id="43" idx="2"/>
          </p:cNvCxnSpPr>
          <p:nvPr/>
        </p:nvCxnSpPr>
        <p:spPr bwMode="auto">
          <a:xfrm>
            <a:off x="2822922" y="4751625"/>
            <a:ext cx="490430" cy="125396"/>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51" name="テキスト ボックス 50"/>
          <p:cNvSpPr txBox="1"/>
          <p:nvPr/>
        </p:nvSpPr>
        <p:spPr>
          <a:xfrm>
            <a:off x="1242222" y="3883224"/>
            <a:ext cx="943878" cy="321904"/>
          </a:xfrm>
          <a:prstGeom prst="rect">
            <a:avLst/>
          </a:prstGeom>
          <a:noFill/>
        </p:spPr>
        <p:txBody>
          <a:bodyPr wrap="square" rtlCol="0">
            <a:spAutoFit/>
          </a:bodyPr>
          <a:lstStyle/>
          <a:p>
            <a:pPr algn="ctr"/>
            <a:r>
              <a:rPr kumimoji="1" lang="en-US" altLang="ja-JP" sz="1600" b="1" dirty="0" smtClean="0">
                <a:solidFill>
                  <a:schemeClr val="bg1"/>
                </a:solidFill>
              </a:rPr>
              <a:t>CMDB</a:t>
            </a:r>
            <a:endParaRPr kumimoji="1" lang="ja-JP" altLang="en-US" sz="1600" b="1" dirty="0">
              <a:solidFill>
                <a:schemeClr val="bg1"/>
              </a:solidFill>
            </a:endParaRPr>
          </a:p>
        </p:txBody>
      </p:sp>
      <p:grpSp>
        <p:nvGrpSpPr>
          <p:cNvPr id="58" name="グループ化 57"/>
          <p:cNvGrpSpPr/>
          <p:nvPr/>
        </p:nvGrpSpPr>
        <p:grpSpPr>
          <a:xfrm>
            <a:off x="1579370" y="4437140"/>
            <a:ext cx="1243552" cy="628970"/>
            <a:chOff x="1413973" y="4417315"/>
            <a:chExt cx="1466624" cy="720000"/>
          </a:xfrm>
        </p:grpSpPr>
        <p:sp>
          <p:nvSpPr>
            <p:cNvPr id="59" name="フローチャート: 書類 58"/>
            <p:cNvSpPr/>
            <p:nvPr/>
          </p:nvSpPr>
          <p:spPr bwMode="auto">
            <a:xfrm>
              <a:off x="1413973"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60" name="正方形/長方形 59"/>
            <p:cNvSpPr/>
            <p:nvPr/>
          </p:nvSpPr>
          <p:spPr>
            <a:xfrm>
              <a:off x="1418895" y="4513872"/>
              <a:ext cx="1456781" cy="458017"/>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Module</a:t>
              </a:r>
              <a:r>
                <a:rPr lang="ja-JP" altLang="en-US" sz="1000" b="1" dirty="0">
                  <a:solidFill>
                    <a:schemeClr val="accent6"/>
                  </a:solidFill>
                </a:rPr>
                <a:t> </a:t>
              </a:r>
              <a:r>
                <a:rPr lang="en-US" altLang="ja-JP" sz="1000" b="1" dirty="0" smtClean="0">
                  <a:solidFill>
                    <a:schemeClr val="accent6"/>
                  </a:solidFill>
                </a:rPr>
                <a:t>file</a:t>
              </a:r>
              <a:endParaRPr lang="en-US" altLang="ja-JP" sz="1000" b="1" dirty="0">
                <a:solidFill>
                  <a:schemeClr val="accent6"/>
                </a:solidFill>
              </a:endParaRPr>
            </a:p>
          </p:txBody>
        </p:sp>
      </p:grpSp>
      <p:cxnSp>
        <p:nvCxnSpPr>
          <p:cNvPr id="63" name="カギ線コネクタ 122"/>
          <p:cNvCxnSpPr>
            <a:stCxn id="61" idx="3"/>
            <a:endCxn id="59" idx="1"/>
          </p:cNvCxnSpPr>
          <p:nvPr/>
        </p:nvCxnSpPr>
        <p:spPr bwMode="auto">
          <a:xfrm>
            <a:off x="1200353" y="4743717"/>
            <a:ext cx="379017" cy="7908"/>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grpSp>
        <p:nvGrpSpPr>
          <p:cNvPr id="53" name="グループ化 52"/>
          <p:cNvGrpSpPr/>
          <p:nvPr/>
        </p:nvGrpSpPr>
        <p:grpSpPr>
          <a:xfrm>
            <a:off x="3330831" y="5735140"/>
            <a:ext cx="693481" cy="386113"/>
            <a:chOff x="3340472" y="5745810"/>
            <a:chExt cx="693481" cy="386113"/>
          </a:xfrm>
        </p:grpSpPr>
        <p:sp>
          <p:nvSpPr>
            <p:cNvPr id="66" name="フローチャート: 論理積ゲート 65"/>
            <p:cNvSpPr/>
            <p:nvPr/>
          </p:nvSpPr>
          <p:spPr bwMode="auto">
            <a:xfrm rot="5400000">
              <a:off x="3494156" y="5592126"/>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テキスト ボックス 66"/>
            <p:cNvSpPr txBox="1"/>
            <p:nvPr/>
          </p:nvSpPr>
          <p:spPr>
            <a:xfrm>
              <a:off x="3439509" y="5814895"/>
              <a:ext cx="548239" cy="292640"/>
            </a:xfrm>
            <a:prstGeom prst="rect">
              <a:avLst/>
            </a:prstGeom>
            <a:noFill/>
          </p:spPr>
          <p:txBody>
            <a:bodyPr wrap="none" rtlCol="0">
              <a:spAutoFit/>
            </a:bodyPr>
            <a:lstStyle/>
            <a:p>
              <a:pPr algn="ctr"/>
              <a:r>
                <a:rPr lang="en-US" altLang="ja-JP" sz="1400" b="1" dirty="0" smtClean="0">
                  <a:solidFill>
                    <a:srgbClr val="002B62"/>
                  </a:solidFill>
                </a:rPr>
                <a:t>En</a:t>
              </a:r>
              <a:r>
                <a:rPr lang="en-US" altLang="ja-JP" sz="1400" b="1" dirty="0">
                  <a:solidFill>
                    <a:srgbClr val="002B62"/>
                  </a:solidFill>
                </a:rPr>
                <a:t>d</a:t>
              </a:r>
              <a:endParaRPr lang="ja-JP" altLang="en-US" sz="1400" b="1" dirty="0">
                <a:solidFill>
                  <a:srgbClr val="002B62"/>
                </a:solidFill>
              </a:endParaRPr>
            </a:p>
          </p:txBody>
        </p:sp>
      </p:grpSp>
      <p:grpSp>
        <p:nvGrpSpPr>
          <p:cNvPr id="49" name="グループ化 48"/>
          <p:cNvGrpSpPr/>
          <p:nvPr/>
        </p:nvGrpSpPr>
        <p:grpSpPr>
          <a:xfrm>
            <a:off x="3340473" y="3920164"/>
            <a:ext cx="693481" cy="386113"/>
            <a:chOff x="3356580" y="2957984"/>
            <a:chExt cx="693481" cy="386113"/>
          </a:xfrm>
        </p:grpSpPr>
        <p:sp>
          <p:nvSpPr>
            <p:cNvPr id="68" name="フローチャート: 論理積ゲート 67"/>
            <p:cNvSpPr/>
            <p:nvPr/>
          </p:nvSpPr>
          <p:spPr bwMode="auto">
            <a:xfrm rot="16200000">
              <a:off x="3510264" y="2804300"/>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テキスト ボックス 68"/>
            <p:cNvSpPr txBox="1"/>
            <p:nvPr/>
          </p:nvSpPr>
          <p:spPr>
            <a:xfrm>
              <a:off x="3380030" y="3042216"/>
              <a:ext cx="667197" cy="292640"/>
            </a:xfrm>
            <a:prstGeom prst="rect">
              <a:avLst/>
            </a:prstGeom>
            <a:noFill/>
          </p:spPr>
          <p:txBody>
            <a:bodyPr wrap="none" rtlCol="0">
              <a:spAutoFit/>
            </a:bodyPr>
            <a:lstStyle/>
            <a:p>
              <a:pPr algn="ctr"/>
              <a:r>
                <a:rPr lang="en-US" altLang="ja-JP" sz="1400" b="1" dirty="0" smtClean="0">
                  <a:solidFill>
                    <a:srgbClr val="002B62"/>
                  </a:solidFill>
                </a:rPr>
                <a:t>Start</a:t>
              </a:r>
              <a:endParaRPr lang="ja-JP" altLang="en-US" sz="1400" b="1" dirty="0">
                <a:solidFill>
                  <a:srgbClr val="002B62"/>
                </a:solidFill>
              </a:endParaRPr>
            </a:p>
          </p:txBody>
        </p:sp>
      </p:grpSp>
      <p:grpSp>
        <p:nvGrpSpPr>
          <p:cNvPr id="71" name="グループ化 70"/>
          <p:cNvGrpSpPr/>
          <p:nvPr/>
        </p:nvGrpSpPr>
        <p:grpSpPr>
          <a:xfrm>
            <a:off x="398796" y="5338315"/>
            <a:ext cx="1100791" cy="587277"/>
            <a:chOff x="1413974" y="4417315"/>
            <a:chExt cx="1466624" cy="720000"/>
          </a:xfrm>
        </p:grpSpPr>
        <p:sp>
          <p:nvSpPr>
            <p:cNvPr id="72" name="フローチャート: 書類 71"/>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73" name="正方形/長方形 72"/>
            <p:cNvSpPr/>
            <p:nvPr/>
          </p:nvSpPr>
          <p:spPr>
            <a:xfrm>
              <a:off x="1418894" y="4513872"/>
              <a:ext cx="1456781" cy="490534"/>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Policy</a:t>
              </a:r>
              <a:r>
                <a:rPr lang="ja-JP" altLang="en-US" sz="1000" b="1" dirty="0">
                  <a:solidFill>
                    <a:schemeClr val="accent6"/>
                  </a:solidFill>
                </a:rPr>
                <a:t> </a:t>
              </a:r>
              <a:r>
                <a:rPr lang="en-US" altLang="ja-JP" sz="1000" b="1" dirty="0" smtClean="0">
                  <a:solidFill>
                    <a:schemeClr val="accent6"/>
                  </a:solidFill>
                </a:rPr>
                <a:t>file</a:t>
              </a:r>
              <a:endParaRPr lang="en-US" altLang="ja-JP" sz="1000" b="1" dirty="0">
                <a:solidFill>
                  <a:schemeClr val="accent6"/>
                </a:solidFill>
              </a:endParaRPr>
            </a:p>
          </p:txBody>
        </p:sp>
      </p:grpSp>
      <p:cxnSp>
        <p:nvCxnSpPr>
          <p:cNvPr id="74" name="カギ線コネクタ 122"/>
          <p:cNvCxnSpPr>
            <a:stCxn id="72" idx="3"/>
            <a:endCxn id="86" idx="1"/>
          </p:cNvCxnSpPr>
          <p:nvPr/>
        </p:nvCxnSpPr>
        <p:spPr bwMode="auto">
          <a:xfrm>
            <a:off x="1499587" y="5631954"/>
            <a:ext cx="269423" cy="283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55" name="直線コネクタ 54"/>
          <p:cNvCxnSpPr>
            <a:stCxn id="43" idx="4"/>
            <a:endCxn id="66" idx="1"/>
          </p:cNvCxnSpPr>
          <p:nvPr/>
        </p:nvCxnSpPr>
        <p:spPr bwMode="auto">
          <a:xfrm flipH="1">
            <a:off x="3677571" y="5220166"/>
            <a:ext cx="6242" cy="514974"/>
          </a:xfrm>
          <a:prstGeom prst="line">
            <a:avLst/>
          </a:prstGeom>
          <a:solidFill>
            <a:schemeClr val="bg1"/>
          </a:solidFill>
          <a:ln w="38100" cap="flat" cmpd="sng" algn="ctr">
            <a:solidFill>
              <a:srgbClr val="12499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430" y="4595033"/>
            <a:ext cx="1243641" cy="596948"/>
          </a:xfrm>
          <a:prstGeom prst="rect">
            <a:avLst/>
          </a:prstGeom>
          <a:ln w="28575">
            <a:solidFill>
              <a:srgbClr val="124990"/>
            </a:solidFill>
          </a:ln>
        </p:spPr>
      </p:pic>
      <p:sp>
        <p:nvSpPr>
          <p:cNvPr id="78" name="右矢印 77"/>
          <p:cNvSpPr/>
          <p:nvPr/>
        </p:nvSpPr>
        <p:spPr bwMode="auto">
          <a:xfrm>
            <a:off x="7479778" y="4635370"/>
            <a:ext cx="303187" cy="568839"/>
          </a:xfrm>
          <a:prstGeom prst="rightArrow">
            <a:avLst>
              <a:gd name="adj1" fmla="val 50000"/>
              <a:gd name="adj2" fmla="val 62566"/>
            </a:avLst>
          </a:prstGeom>
          <a:solidFill>
            <a:srgbClr val="12499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コンテンツ プレースホルダー 2"/>
          <p:cNvSpPr txBox="1">
            <a:spLocks/>
          </p:cNvSpPr>
          <p:nvPr/>
        </p:nvSpPr>
        <p:spPr bwMode="gray">
          <a:xfrm>
            <a:off x="179512" y="1597824"/>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4" name="テキスト ボックス 83"/>
          <p:cNvSpPr txBox="1"/>
          <p:nvPr/>
        </p:nvSpPr>
        <p:spPr>
          <a:xfrm>
            <a:off x="66146" y="1582766"/>
            <a:ext cx="8883541" cy="1384995"/>
          </a:xfrm>
          <a:prstGeom prst="rect">
            <a:avLst/>
          </a:prstGeom>
          <a:noFill/>
        </p:spPr>
        <p:txBody>
          <a:bodyPr wrap="square" rtlCol="0">
            <a:spAutoFit/>
          </a:bodyPr>
          <a:lstStyle/>
          <a:p>
            <a:pPr marL="285750" indent="-285750">
              <a:buClr>
                <a:srgbClr val="124990"/>
              </a:buClr>
              <a:buFont typeface="Wingdings" panose="05000000000000000000" pitchFamily="2" charset="2"/>
              <a:buChar char="l"/>
            </a:pPr>
            <a:r>
              <a:rPr lang="en-US" altLang="ja-JP" sz="1400" dirty="0"/>
              <a:t>Users can create Organization/Workspaces to ITA linked Terraform </a:t>
            </a:r>
            <a:r>
              <a:rPr lang="en-US" altLang="ja-JP" sz="1400" dirty="0" smtClean="0"/>
              <a:t>Enterprise </a:t>
            </a:r>
            <a:r>
              <a:rPr lang="en-US" altLang="ja-JP" sz="1400" dirty="0"/>
              <a:t>or Terraform </a:t>
            </a:r>
            <a:r>
              <a:rPr lang="en-US" altLang="ja-JP" sz="1400" dirty="0" smtClean="0"/>
              <a:t>Cloud, </a:t>
            </a:r>
            <a:r>
              <a:rPr lang="en-US" altLang="ja-JP" sz="1400" dirty="0"/>
              <a:t>as well execute operations (Play/</a:t>
            </a:r>
            <a:r>
              <a:rPr lang="en-US" altLang="ja-JP" sz="1400" dirty="0" err="1"/>
              <a:t>PolicyCheck</a:t>
            </a:r>
            <a:r>
              <a:rPr lang="en-US" altLang="ja-JP" sz="1400" dirty="0"/>
              <a:t>/Apply) and gather the operation logs. </a:t>
            </a:r>
            <a:br>
              <a:rPr lang="en-US" altLang="ja-JP" sz="1400" dirty="0"/>
            </a:br>
            <a:r>
              <a:rPr lang="en-US" altLang="ja-JP" sz="1400" dirty="0">
                <a:solidFill>
                  <a:srgbClr val="FF0000"/>
                </a:solidFill>
              </a:rPr>
              <a:t>※</a:t>
            </a:r>
            <a:r>
              <a:rPr lang="en-US" altLang="ja-JP" sz="1400" dirty="0" smtClean="0">
                <a:solidFill>
                  <a:srgbClr val="FF0000"/>
                </a:solidFill>
              </a:rPr>
              <a:t>We </a:t>
            </a:r>
            <a:r>
              <a:rPr lang="en-US" altLang="ja-JP" sz="1400" dirty="0">
                <a:solidFill>
                  <a:srgbClr val="FF0000"/>
                </a:solidFill>
              </a:rPr>
              <a:t>explain more about the differences between ITA + Terraform Enterprise </a:t>
            </a:r>
            <a:r>
              <a:rPr lang="en-US" altLang="ja-JP" sz="1400" dirty="0" err="1">
                <a:solidFill>
                  <a:srgbClr val="FF0000"/>
                </a:solidFill>
              </a:rPr>
              <a:t>andd</a:t>
            </a:r>
            <a:r>
              <a:rPr lang="en-US" altLang="ja-JP" sz="1400" dirty="0">
                <a:solidFill>
                  <a:srgbClr val="FF0000"/>
                </a:solidFill>
              </a:rPr>
              <a:t> Terraform Cloud in Chapter 3,ITA×Terraform Application example</a:t>
            </a:r>
            <a:r>
              <a:rPr lang="en-US" altLang="ja-JP" sz="1400" dirty="0" smtClean="0">
                <a:solidFill>
                  <a:srgbClr val="FF0000"/>
                </a:solidFill>
              </a:rPr>
              <a:t>.</a:t>
            </a:r>
          </a:p>
          <a:p>
            <a:pPr marL="285750" indent="-285750">
              <a:buClr>
                <a:srgbClr val="124990"/>
              </a:buClr>
              <a:buFont typeface="Wingdings" panose="05000000000000000000" pitchFamily="2" charset="2"/>
              <a:buChar char="l"/>
            </a:pPr>
            <a:r>
              <a:rPr lang="en-US" altLang="ja-JP" sz="1400" dirty="0"/>
              <a:t>Any module files and policy files used for </a:t>
            </a:r>
            <a:r>
              <a:rPr lang="en-US" altLang="ja-JP" sz="1400" dirty="0" smtClean="0"/>
              <a:t>policy </a:t>
            </a:r>
            <a:r>
              <a:rPr lang="en-US" altLang="ja-JP" sz="1400" dirty="0"/>
              <a:t>checks can be turned into parts by ITA and be reused.</a:t>
            </a:r>
            <a:endParaRPr kumimoji="1" lang="ja-JP" altLang="en-US" sz="1400" dirty="0"/>
          </a:p>
        </p:txBody>
      </p:sp>
      <p:grpSp>
        <p:nvGrpSpPr>
          <p:cNvPr id="85" name="グループ化 84"/>
          <p:cNvGrpSpPr/>
          <p:nvPr/>
        </p:nvGrpSpPr>
        <p:grpSpPr>
          <a:xfrm>
            <a:off x="1769010" y="5343993"/>
            <a:ext cx="1018409" cy="581599"/>
            <a:chOff x="1413974" y="4417315"/>
            <a:chExt cx="1466624" cy="720000"/>
          </a:xfrm>
        </p:grpSpPr>
        <p:sp>
          <p:nvSpPr>
            <p:cNvPr id="86" name="フローチャート: 書類 85"/>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87" name="正方形/長方形 86"/>
            <p:cNvSpPr/>
            <p:nvPr/>
          </p:nvSpPr>
          <p:spPr>
            <a:xfrm>
              <a:off x="1418894" y="4513872"/>
              <a:ext cx="1456781" cy="495322"/>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err="1" smtClean="0">
                  <a:solidFill>
                    <a:schemeClr val="accent6"/>
                  </a:solidFill>
                </a:rPr>
                <a:t>PolicySe</a:t>
              </a:r>
              <a:r>
                <a:rPr lang="en-US" altLang="ja-JP" sz="1000" b="1" dirty="0" err="1">
                  <a:solidFill>
                    <a:schemeClr val="accent6"/>
                  </a:solidFill>
                </a:rPr>
                <a:t>t</a:t>
              </a:r>
              <a:endParaRPr lang="en-US" altLang="ja-JP" sz="1000" b="1" dirty="0">
                <a:solidFill>
                  <a:schemeClr val="accent6"/>
                </a:solidFill>
              </a:endParaRPr>
            </a:p>
          </p:txBody>
        </p:sp>
      </p:grpSp>
      <p:cxnSp>
        <p:nvCxnSpPr>
          <p:cNvPr id="90" name="カギ線コネクタ 122"/>
          <p:cNvCxnSpPr>
            <a:stCxn id="86" idx="3"/>
            <a:endCxn id="43" idx="2"/>
          </p:cNvCxnSpPr>
          <p:nvPr/>
        </p:nvCxnSpPr>
        <p:spPr bwMode="auto">
          <a:xfrm flipV="1">
            <a:off x="2787419" y="4877021"/>
            <a:ext cx="525933" cy="757772"/>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4" name="フローチャート: 内部記憶 3"/>
          <p:cNvSpPr/>
          <p:nvPr/>
        </p:nvSpPr>
        <p:spPr bwMode="auto">
          <a:xfrm>
            <a:off x="430627" y="4440698"/>
            <a:ext cx="732923" cy="670492"/>
          </a:xfrm>
          <a:prstGeom prst="flowChartInternalStorag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System</a:t>
            </a:r>
            <a:br>
              <a:rPr kumimoji="1" lang="en-US" altLang="ja-JP" sz="1000" b="1" dirty="0" smtClean="0">
                <a:solidFill>
                  <a:srgbClr val="002B62"/>
                </a:solidFill>
                <a:latin typeface="+mn-ea"/>
              </a:rPr>
            </a:br>
            <a:r>
              <a:rPr kumimoji="1" lang="en-US" altLang="ja-JP" sz="1000" b="1" dirty="0" smtClean="0">
                <a:solidFill>
                  <a:srgbClr val="002B62"/>
                </a:solidFill>
                <a:latin typeface="+mn-ea"/>
              </a:rPr>
              <a:t>Parameter</a:t>
            </a:r>
            <a:endParaRPr kumimoji="1" lang="ja-JP" altLang="en-US" sz="1000" b="1" dirty="0" smtClean="0">
              <a:solidFill>
                <a:srgbClr val="002B62"/>
              </a:solidFill>
              <a:latin typeface="+mn-ea"/>
            </a:endParaRPr>
          </a:p>
        </p:txBody>
      </p:sp>
    </p:spTree>
    <p:extLst>
      <p:ext uri="{BB962C8B-B14F-4D97-AF65-F5344CB8AC3E}">
        <p14:creationId xmlns:p14="http://schemas.microsoft.com/office/powerpoint/2010/main" val="79457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a:t>
            </a:r>
            <a:r>
              <a:rPr lang="ja-JP" altLang="en-US" dirty="0" smtClean="0"/>
              <a:t>　</a:t>
            </a:r>
            <a:r>
              <a:rPr lang="en-US" altLang="ja-JP" dirty="0" smtClean="0"/>
              <a:t>Registration files</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Registration file types and their operations</a:t>
            </a:r>
          </a:p>
          <a:p>
            <a:pPr lvl="1"/>
            <a:r>
              <a:rPr lang="en-US" altLang="ja-JP" dirty="0" smtClean="0"/>
              <a:t>There are two files that are registered to the Terraform Driver. Modules and Policies.</a:t>
            </a:r>
          </a:p>
          <a:p>
            <a:pPr lvl="1"/>
            <a:r>
              <a:rPr lang="en-US" altLang="ja-JP" dirty="0" smtClean="0"/>
              <a:t>“Modules” are </a:t>
            </a:r>
            <a:r>
              <a:rPr lang="en-US" altLang="ja-JP" dirty="0" err="1" smtClean="0"/>
              <a:t>Terraform’s</a:t>
            </a:r>
            <a:r>
              <a:rPr lang="en-US" altLang="ja-JP" dirty="0" smtClean="0"/>
              <a:t> main execution files. They are written in HCL (</a:t>
            </a:r>
            <a:r>
              <a:rPr lang="en-US" altLang="ja-JP" dirty="0" err="1" smtClean="0"/>
              <a:t>Hashicop</a:t>
            </a:r>
            <a:r>
              <a:rPr lang="en-US" altLang="ja-JP" dirty="0" smtClean="0"/>
              <a:t> </a:t>
            </a:r>
            <a:r>
              <a:rPr lang="en-US" altLang="ja-JP" dirty="0" err="1" smtClean="0"/>
              <a:t>Config</a:t>
            </a:r>
            <a:r>
              <a:rPr lang="en-US" altLang="ja-JP" dirty="0" smtClean="0"/>
              <a:t> Language) and is used for provisioning for environments for Azure, AWS, GCP, </a:t>
            </a:r>
            <a:r>
              <a:rPr lang="en-US" altLang="ja-JP" dirty="0" err="1" smtClean="0"/>
              <a:t>Vmware</a:t>
            </a:r>
            <a:r>
              <a:rPr lang="en-US" altLang="ja-JP" dirty="0" smtClean="0"/>
              <a:t> and so on. </a:t>
            </a:r>
          </a:p>
          <a:p>
            <a:pPr lvl="1"/>
            <a:r>
              <a:rPr lang="en-US" altLang="ja-JP" dirty="0" smtClean="0"/>
              <a:t>Policy files are files that define policies when executing Terraform.</a:t>
            </a:r>
            <a:endParaRPr lang="en-US" altLang="ja-JP" dirty="0"/>
          </a:p>
          <a:p>
            <a:pPr marL="180000" lvl="1" indent="0">
              <a:buNone/>
            </a:pPr>
            <a:r>
              <a:rPr lang="en-US" altLang="ja-JP" sz="1200" dirty="0" smtClean="0">
                <a:solidFill>
                  <a:srgbClr val="FF0000"/>
                </a:solidFill>
              </a:rPr>
              <a:t>※For more information regarding Policies, please see Chapter 2.3 Policy files.</a:t>
            </a:r>
            <a:endParaRPr lang="en-US" altLang="ja-JP" sz="1000" dirty="0" smtClean="0"/>
          </a:p>
          <a:p>
            <a:pPr lvl="1"/>
            <a:r>
              <a:rPr lang="en-US" altLang="ja-JP" dirty="0"/>
              <a:t>Terraform </a:t>
            </a:r>
            <a:r>
              <a:rPr lang="en-US" altLang="ja-JP" dirty="0" smtClean="0"/>
              <a:t>follows the following order[</a:t>
            </a:r>
            <a:r>
              <a:rPr lang="en-US" altLang="ja-JP" b="1" dirty="0" smtClean="0"/>
              <a:t>Plan</a:t>
            </a:r>
            <a:r>
              <a:rPr lang="en-US" altLang="ja-JP" dirty="0"/>
              <a:t>]&gt;[</a:t>
            </a:r>
            <a:r>
              <a:rPr lang="en-US" altLang="ja-JP" b="1" dirty="0" err="1"/>
              <a:t>PolicyCheck</a:t>
            </a:r>
            <a:r>
              <a:rPr lang="en-US" altLang="ja-JP" dirty="0"/>
              <a:t>]&gt;[</a:t>
            </a:r>
            <a:r>
              <a:rPr lang="en-US" altLang="ja-JP" b="1" dirty="0"/>
              <a:t>Apply</a:t>
            </a:r>
            <a:r>
              <a:rPr lang="en-US" altLang="ja-JP" dirty="0" smtClean="0"/>
              <a:t>]</a:t>
            </a:r>
            <a:endParaRPr lang="ja-JP" altLang="en-US" dirty="0"/>
          </a:p>
        </p:txBody>
      </p:sp>
      <p:grpSp>
        <p:nvGrpSpPr>
          <p:cNvPr id="32" name="グループ化 31"/>
          <p:cNvGrpSpPr/>
          <p:nvPr/>
        </p:nvGrpSpPr>
        <p:grpSpPr>
          <a:xfrm>
            <a:off x="2123660" y="4797190"/>
            <a:ext cx="4536567" cy="657973"/>
            <a:chOff x="1619590" y="2699017"/>
            <a:chExt cx="4536567" cy="657973"/>
          </a:xfrm>
        </p:grpSpPr>
        <p:sp>
          <p:nvSpPr>
            <p:cNvPr id="33" name="角丸四角形 32"/>
            <p:cNvSpPr/>
            <p:nvPr/>
          </p:nvSpPr>
          <p:spPr>
            <a:xfrm>
              <a:off x="1619590" y="2708900"/>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ffectLst/>
                  <a:ea typeface="ＭＳ Ｐゴシック" panose="020B0600070205080204" pitchFamily="50" charset="-128"/>
                  <a:cs typeface="Times New Roman" panose="02020603050405020304" pitchFamily="18" charset="0"/>
                </a:rPr>
                <a:t>Plan</a:t>
              </a:r>
              <a:endParaRPr lang="ja-JP" kern="100" dirty="0">
                <a:effectLst/>
                <a:ea typeface="ＭＳ Ｐゴシック" panose="020B0600070205080204" pitchFamily="50" charset="-128"/>
                <a:cs typeface="Times New Roman" panose="02020603050405020304" pitchFamily="18" charset="0"/>
              </a:endParaRPr>
            </a:p>
          </p:txBody>
        </p:sp>
        <p:sp>
          <p:nvSpPr>
            <p:cNvPr id="34" name="右矢印 33"/>
            <p:cNvSpPr/>
            <p:nvPr/>
          </p:nvSpPr>
          <p:spPr bwMode="auto">
            <a:xfrm>
              <a:off x="2699679"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角丸四角形 34"/>
            <p:cNvSpPr/>
            <p:nvPr/>
          </p:nvSpPr>
          <p:spPr>
            <a:xfrm>
              <a:off x="3347829" y="2708900"/>
              <a:ext cx="1080089"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Policy</a:t>
              </a:r>
            </a:p>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Check</a:t>
              </a:r>
              <a:endParaRPr lang="ja-JP" kern="100" dirty="0">
                <a:effectLst/>
                <a:ea typeface="ＭＳ Ｐゴシック" panose="020B0600070205080204" pitchFamily="50" charset="-128"/>
                <a:cs typeface="Times New Roman" panose="02020603050405020304" pitchFamily="18" charset="0"/>
              </a:endParaRPr>
            </a:p>
          </p:txBody>
        </p:sp>
        <p:sp>
          <p:nvSpPr>
            <p:cNvPr id="36" name="右矢印 35"/>
            <p:cNvSpPr/>
            <p:nvPr/>
          </p:nvSpPr>
          <p:spPr bwMode="auto">
            <a:xfrm>
              <a:off x="4716018"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角丸四角形 36"/>
            <p:cNvSpPr/>
            <p:nvPr/>
          </p:nvSpPr>
          <p:spPr>
            <a:xfrm>
              <a:off x="5364047" y="2699017"/>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Apply</a:t>
              </a:r>
              <a:endParaRPr lang="ja-JP" kern="100" dirty="0">
                <a:effectLst/>
                <a:ea typeface="ＭＳ Ｐゴシック" panose="020B0600070205080204" pitchFamily="50" charset="-128"/>
                <a:cs typeface="Times New Roman" panose="02020603050405020304" pitchFamily="18" charset="0"/>
              </a:endParaRPr>
            </a:p>
          </p:txBody>
        </p:sp>
      </p:grpSp>
      <p:sp>
        <p:nvSpPr>
          <p:cNvPr id="38" name="フローチャート: 複数書類 37"/>
          <p:cNvSpPr/>
          <p:nvPr/>
        </p:nvSpPr>
        <p:spPr bwMode="auto">
          <a:xfrm>
            <a:off x="2663674"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Module</a:t>
            </a:r>
            <a:endParaRPr kumimoji="1" lang="ja-JP" altLang="en-US" sz="1400" b="1" dirty="0" smtClean="0">
              <a:latin typeface="+mn-ea"/>
            </a:endParaRPr>
          </a:p>
        </p:txBody>
      </p:sp>
      <p:sp>
        <p:nvSpPr>
          <p:cNvPr id="39" name="フローチャート: 複数書類 38"/>
          <p:cNvSpPr/>
          <p:nvPr/>
        </p:nvSpPr>
        <p:spPr bwMode="auto">
          <a:xfrm>
            <a:off x="4860038"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Policy</a:t>
            </a:r>
            <a:endParaRPr kumimoji="1" lang="ja-JP" altLang="en-US" sz="1400" b="1" dirty="0" smtClean="0">
              <a:latin typeface="+mn-ea"/>
            </a:endParaRPr>
          </a:p>
        </p:txBody>
      </p:sp>
      <p:cxnSp>
        <p:nvCxnSpPr>
          <p:cNvPr id="7" name="カギ線コネクタ 6"/>
          <p:cNvCxnSpPr>
            <a:stCxn id="38" idx="2"/>
            <a:endCxn id="33" idx="0"/>
          </p:cNvCxnSpPr>
          <p:nvPr/>
        </p:nvCxnSpPr>
        <p:spPr bwMode="auto">
          <a:xfrm rot="5400000">
            <a:off x="2491555" y="4169988"/>
            <a:ext cx="665245" cy="608924"/>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カギ線コネクタ 8"/>
          <p:cNvCxnSpPr>
            <a:stCxn id="38" idx="2"/>
            <a:endCxn id="35" idx="0"/>
          </p:cNvCxnSpPr>
          <p:nvPr/>
        </p:nvCxnSpPr>
        <p:spPr bwMode="auto">
          <a:xfrm rot="16200000" flipH="1">
            <a:off x="3427669" y="3842797"/>
            <a:ext cx="665245" cy="1263305"/>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カギ線コネクタ 15"/>
          <p:cNvCxnSpPr>
            <a:stCxn id="38" idx="2"/>
            <a:endCxn id="37" idx="0"/>
          </p:cNvCxnSpPr>
          <p:nvPr/>
        </p:nvCxnSpPr>
        <p:spPr bwMode="auto">
          <a:xfrm rot="16200000" flipH="1">
            <a:off x="4368724" y="2901742"/>
            <a:ext cx="655362" cy="3135533"/>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カギ線コネクタ 39"/>
          <p:cNvCxnSpPr/>
          <p:nvPr/>
        </p:nvCxnSpPr>
        <p:spPr bwMode="auto">
          <a:xfrm rot="5400000">
            <a:off x="4692831" y="4165019"/>
            <a:ext cx="655362" cy="608983"/>
          </a:xfrm>
          <a:prstGeom prst="bentConnector3">
            <a:avLst>
              <a:gd name="adj1" fmla="val 31217"/>
            </a:avLst>
          </a:prstGeom>
          <a:solidFill>
            <a:schemeClr val="bg1"/>
          </a:solidFill>
          <a:ln w="28575" cap="flat" cmpd="sng" algn="ctr">
            <a:solidFill>
              <a:srgbClr val="92D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角丸四角形吹き出し 41"/>
          <p:cNvSpPr/>
          <p:nvPr/>
        </p:nvSpPr>
        <p:spPr bwMode="auto">
          <a:xfrm>
            <a:off x="251400" y="5373269"/>
            <a:ext cx="1872260" cy="981901"/>
          </a:xfrm>
          <a:prstGeom prst="wedgeRoundRectCallout">
            <a:avLst>
              <a:gd name="adj1" fmla="val 68441"/>
              <a:gd name="adj2" fmla="val -49396"/>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Checks if the Module file</a:t>
            </a:r>
            <a:br>
              <a:rPr kumimoji="1" lang="en-US" altLang="ja-JP" sz="1100" dirty="0" smtClean="0">
                <a:solidFill>
                  <a:srgbClr val="002B62"/>
                </a:solidFill>
                <a:latin typeface="+mn-ea"/>
              </a:rPr>
            </a:br>
            <a:r>
              <a:rPr kumimoji="1" lang="en-US" altLang="ja-JP" sz="1100" dirty="0" smtClean="0">
                <a:solidFill>
                  <a:srgbClr val="002B62"/>
                </a:solidFill>
                <a:latin typeface="+mn-ea"/>
              </a:rPr>
              <a:t> is written correctly</a:t>
            </a:r>
            <a:br>
              <a:rPr kumimoji="1" lang="en-US" altLang="ja-JP" sz="1100" dirty="0" smtClean="0">
                <a:solidFill>
                  <a:srgbClr val="002B62"/>
                </a:solidFill>
                <a:latin typeface="+mn-ea"/>
              </a:rPr>
            </a:br>
            <a:r>
              <a:rPr kumimoji="1" lang="en-US" altLang="ja-JP" sz="1100" dirty="0" smtClean="0">
                <a:solidFill>
                  <a:srgbClr val="002B62"/>
                </a:solidFill>
                <a:latin typeface="+mn-ea"/>
              </a:rPr>
              <a:t> and if there has been</a:t>
            </a:r>
            <a:br>
              <a:rPr kumimoji="1" lang="en-US" altLang="ja-JP" sz="1100" dirty="0" smtClean="0">
                <a:solidFill>
                  <a:srgbClr val="002B62"/>
                </a:solidFill>
                <a:latin typeface="+mn-ea"/>
              </a:rPr>
            </a:br>
            <a:r>
              <a:rPr kumimoji="1" lang="en-US" altLang="ja-JP" sz="1100" dirty="0" smtClean="0">
                <a:solidFill>
                  <a:srgbClr val="002B62"/>
                </a:solidFill>
                <a:latin typeface="+mn-ea"/>
              </a:rPr>
              <a:t> any changes since the</a:t>
            </a:r>
            <a:br>
              <a:rPr kumimoji="1" lang="en-US" altLang="ja-JP" sz="1100" dirty="0" smtClean="0">
                <a:solidFill>
                  <a:srgbClr val="002B62"/>
                </a:solidFill>
                <a:latin typeface="+mn-ea"/>
              </a:rPr>
            </a:br>
            <a:r>
              <a:rPr kumimoji="1" lang="en-US" altLang="ja-JP" sz="1100" dirty="0" smtClean="0">
                <a:solidFill>
                  <a:srgbClr val="002B62"/>
                </a:solidFill>
                <a:latin typeface="+mn-ea"/>
              </a:rPr>
              <a:t> previous execution.</a:t>
            </a:r>
            <a:endParaRPr kumimoji="1" lang="ja-JP" altLang="en-US" sz="1100" dirty="0" smtClean="0">
              <a:solidFill>
                <a:srgbClr val="002B62"/>
              </a:solidFill>
              <a:latin typeface="+mn-ea"/>
            </a:endParaRPr>
          </a:p>
        </p:txBody>
      </p:sp>
      <p:sp>
        <p:nvSpPr>
          <p:cNvPr id="43" name="角丸四角形吹き出し 42"/>
          <p:cNvSpPr/>
          <p:nvPr/>
        </p:nvSpPr>
        <p:spPr bwMode="auto">
          <a:xfrm>
            <a:off x="2915770" y="5587735"/>
            <a:ext cx="1805265" cy="981901"/>
          </a:xfrm>
          <a:prstGeom prst="wedgeRoundRectCallout">
            <a:avLst>
              <a:gd name="adj1" fmla="val 36059"/>
              <a:gd name="adj2" fmla="val -67305"/>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Checks if the contents</a:t>
            </a:r>
            <a:br>
              <a:rPr kumimoji="1" lang="en-US" altLang="ja-JP" sz="1100" dirty="0" smtClean="0">
                <a:solidFill>
                  <a:srgbClr val="002B62"/>
                </a:solidFill>
                <a:latin typeface="+mn-ea"/>
              </a:rPr>
            </a:br>
            <a:r>
              <a:rPr kumimoji="1" lang="en-US" altLang="ja-JP" sz="1100" dirty="0" smtClean="0">
                <a:solidFill>
                  <a:srgbClr val="002B62"/>
                </a:solidFill>
                <a:latin typeface="+mn-ea"/>
              </a:rPr>
              <a:t> of the Module file fits </a:t>
            </a:r>
            <a:br>
              <a:rPr kumimoji="1" lang="en-US" altLang="ja-JP" sz="1100" dirty="0" smtClean="0">
                <a:solidFill>
                  <a:srgbClr val="002B62"/>
                </a:solidFill>
                <a:latin typeface="+mn-ea"/>
              </a:rPr>
            </a:br>
            <a:r>
              <a:rPr kumimoji="1" lang="en-US" altLang="ja-JP" sz="1100" dirty="0" smtClean="0">
                <a:solidFill>
                  <a:srgbClr val="002B62"/>
                </a:solidFill>
                <a:latin typeface="+mn-ea"/>
              </a:rPr>
              <a:t>with the conditions </a:t>
            </a:r>
            <a:br>
              <a:rPr kumimoji="1" lang="en-US" altLang="ja-JP" sz="1100" dirty="0" smtClean="0">
                <a:solidFill>
                  <a:srgbClr val="002B62"/>
                </a:solidFill>
                <a:latin typeface="+mn-ea"/>
              </a:rPr>
            </a:br>
            <a:r>
              <a:rPr kumimoji="1" lang="en-US" altLang="ja-JP" sz="1100" dirty="0" smtClean="0">
                <a:solidFill>
                  <a:srgbClr val="002B62"/>
                </a:solidFill>
                <a:latin typeface="+mn-ea"/>
              </a:rPr>
              <a:t>defined in the Policy file.</a:t>
            </a:r>
            <a:endParaRPr kumimoji="1" lang="ja-JP" altLang="en-US" sz="1100" dirty="0" smtClean="0">
              <a:solidFill>
                <a:srgbClr val="002B62"/>
              </a:solidFill>
              <a:latin typeface="+mn-ea"/>
            </a:endParaRPr>
          </a:p>
        </p:txBody>
      </p:sp>
      <p:sp>
        <p:nvSpPr>
          <p:cNvPr id="44" name="角丸四角形吹き出し 43"/>
          <p:cNvSpPr/>
          <p:nvPr/>
        </p:nvSpPr>
        <p:spPr bwMode="auto">
          <a:xfrm>
            <a:off x="6804310" y="5445280"/>
            <a:ext cx="1152160" cy="504070"/>
          </a:xfrm>
          <a:prstGeom prst="wedgeRoundRectCallout">
            <a:avLst>
              <a:gd name="adj1" fmla="val -57563"/>
              <a:gd name="adj2" fmla="val -104253"/>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dirty="0" smtClean="0">
                <a:solidFill>
                  <a:srgbClr val="002B62"/>
                </a:solidFill>
                <a:latin typeface="+mn-ea"/>
              </a:rPr>
              <a:t>Runs Module</a:t>
            </a:r>
            <a:endParaRPr kumimoji="1" lang="ja-JP" altLang="en-US" sz="1100" dirty="0" smtClean="0">
              <a:solidFill>
                <a:srgbClr val="002B62"/>
              </a:solidFill>
              <a:latin typeface="+mn-ea"/>
            </a:endParaRPr>
          </a:p>
        </p:txBody>
      </p:sp>
    </p:spTree>
    <p:extLst>
      <p:ext uri="{BB962C8B-B14F-4D97-AF65-F5344CB8AC3E}">
        <p14:creationId xmlns:p14="http://schemas.microsoft.com/office/powerpoint/2010/main" val="1224955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a:t>
            </a:r>
            <a:r>
              <a:rPr lang="ja-JP" altLang="en-US" dirty="0" smtClean="0"/>
              <a:t>　</a:t>
            </a:r>
            <a:r>
              <a:rPr lang="en-US" altLang="ja-JP" dirty="0" smtClean="0"/>
              <a:t>Policy files</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Policy</a:t>
            </a:r>
            <a:r>
              <a:rPr lang="ja-JP" altLang="en-US" sz="1800" b="1" dirty="0"/>
              <a:t> </a:t>
            </a:r>
            <a:r>
              <a:rPr lang="en-US" altLang="ja-JP" sz="1800" b="1" dirty="0" smtClean="0"/>
              <a:t>files(</a:t>
            </a:r>
            <a:r>
              <a:rPr lang="en-US" altLang="ja-JP" sz="1800" b="1" dirty="0" err="1" smtClean="0"/>
              <a:t>PaC</a:t>
            </a:r>
            <a:r>
              <a:rPr lang="en-US" altLang="ja-JP" sz="1800" b="1" dirty="0" smtClean="0"/>
              <a:t>)</a:t>
            </a:r>
          </a:p>
          <a:p>
            <a:pPr lvl="1"/>
            <a:r>
              <a:rPr lang="en-US" altLang="ja-JP" dirty="0" err="1" smtClean="0"/>
              <a:t>PaC</a:t>
            </a:r>
            <a:r>
              <a:rPr lang="en-US" altLang="ja-JP" dirty="0" smtClean="0"/>
              <a:t>(Policy</a:t>
            </a:r>
            <a:r>
              <a:rPr lang="ja-JP" altLang="en-US" dirty="0" smtClean="0"/>
              <a:t> </a:t>
            </a:r>
            <a:r>
              <a:rPr lang="en-US" altLang="ja-JP" dirty="0" smtClean="0"/>
              <a:t>as</a:t>
            </a:r>
            <a:r>
              <a:rPr lang="ja-JP" altLang="en-US" dirty="0" smtClean="0"/>
              <a:t> </a:t>
            </a:r>
            <a:r>
              <a:rPr lang="en-US" altLang="ja-JP" dirty="0" smtClean="0"/>
              <a:t>Code) manages policies as codes and are used in Terraform as “</a:t>
            </a:r>
            <a:r>
              <a:rPr lang="en-US" altLang="ja-JP" b="1" dirty="0" smtClean="0"/>
              <a:t>Sentinel</a:t>
            </a:r>
            <a:r>
              <a:rPr lang="en-US" altLang="ja-JP" dirty="0" smtClean="0"/>
              <a:t>”.</a:t>
            </a:r>
          </a:p>
          <a:p>
            <a:pPr lvl="1"/>
            <a:r>
              <a:rPr lang="en-US" altLang="ja-JP" dirty="0"/>
              <a:t>By applying coded policies to the environment and limiting the scope of changes, it is possible to ensure that the policies set by the organization (budget, corporate governance, security, laws, etc.) match the actual policies, which prevents errors in places such as setting permissions, etc. </a:t>
            </a:r>
            <a:r>
              <a:rPr lang="en-US" altLang="ja-JP" dirty="0" smtClean="0"/>
              <a:t>It also makes it easier for companies and users to return to old policies.</a:t>
            </a:r>
          </a:p>
          <a:p>
            <a:pPr marL="180000" lvl="1" indent="0">
              <a:buNone/>
            </a:pPr>
            <a:endParaRPr lang="en-US" altLang="ja-JP" dirty="0" smtClean="0"/>
          </a:p>
        </p:txBody>
      </p:sp>
      <p:sp>
        <p:nvSpPr>
          <p:cNvPr id="3" name="フローチャート: 書類 2"/>
          <p:cNvSpPr/>
          <p:nvPr/>
        </p:nvSpPr>
        <p:spPr bwMode="auto">
          <a:xfrm>
            <a:off x="1043510" y="3455844"/>
            <a:ext cx="1080150" cy="864120"/>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4" name="テキスト ボックス 3"/>
          <p:cNvSpPr txBox="1"/>
          <p:nvPr/>
        </p:nvSpPr>
        <p:spPr>
          <a:xfrm>
            <a:off x="395481" y="3194631"/>
            <a:ext cx="2736258" cy="307777"/>
          </a:xfrm>
          <a:prstGeom prst="rect">
            <a:avLst/>
          </a:prstGeom>
          <a:noFill/>
        </p:spPr>
        <p:txBody>
          <a:bodyPr wrap="square" rtlCol="0">
            <a:spAutoFit/>
          </a:bodyPr>
          <a:lstStyle/>
          <a:p>
            <a:r>
              <a:rPr kumimoji="1" lang="en-US" altLang="ja-JP" sz="1400" dirty="0" smtClean="0">
                <a:latin typeface="+mj-lt"/>
              </a:rPr>
              <a:t>Policy provided by company</a:t>
            </a:r>
            <a:endParaRPr kumimoji="1" lang="ja-JP" altLang="en-US" sz="1400" dirty="0">
              <a:latin typeface="+mj-lt"/>
            </a:endParaRPr>
          </a:p>
        </p:txBody>
      </p:sp>
      <p:sp>
        <p:nvSpPr>
          <p:cNvPr id="15" name="フローチャート: 書類 14"/>
          <p:cNvSpPr/>
          <p:nvPr/>
        </p:nvSpPr>
        <p:spPr bwMode="auto">
          <a:xfrm>
            <a:off x="1132280" y="54169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4" name="フローチャート: 書類 13"/>
          <p:cNvSpPr/>
          <p:nvPr/>
        </p:nvSpPr>
        <p:spPr bwMode="auto">
          <a:xfrm>
            <a:off x="979880" y="52645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1" name="フローチャート: 書類 10"/>
          <p:cNvSpPr/>
          <p:nvPr/>
        </p:nvSpPr>
        <p:spPr bwMode="auto">
          <a:xfrm>
            <a:off x="827480" y="51121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2" name="角丸四角形 11"/>
          <p:cNvSpPr/>
          <p:nvPr/>
        </p:nvSpPr>
        <p:spPr bwMode="auto">
          <a:xfrm>
            <a:off x="539440" y="4752104"/>
            <a:ext cx="2088290" cy="1782482"/>
          </a:xfrm>
          <a:prstGeom prst="round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683460" y="4604618"/>
            <a:ext cx="1800250" cy="369332"/>
          </a:xfrm>
          <a:prstGeom prst="rect">
            <a:avLst/>
          </a:prstGeom>
          <a:solidFill>
            <a:schemeClr val="bg1"/>
          </a:solidFill>
        </p:spPr>
        <p:txBody>
          <a:bodyPr wrap="square" rtlCol="0">
            <a:spAutoFit/>
          </a:bodyPr>
          <a:lstStyle/>
          <a:p>
            <a:r>
              <a:rPr kumimoji="1" lang="en-US" altLang="ja-JP" dirty="0" smtClean="0"/>
              <a:t>Old Policy</a:t>
            </a:r>
            <a:endParaRPr kumimoji="1" lang="ja-JP" altLang="en-US" dirty="0"/>
          </a:p>
        </p:txBody>
      </p:sp>
      <p:sp>
        <p:nvSpPr>
          <p:cNvPr id="17" name="正方形/長方形 16"/>
          <p:cNvSpPr/>
          <p:nvPr/>
        </p:nvSpPr>
        <p:spPr bwMode="auto">
          <a:xfrm>
            <a:off x="4067930" y="3095874"/>
            <a:ext cx="2088290" cy="1808710"/>
          </a:xfrm>
          <a:prstGeom prst="rect">
            <a:avLst/>
          </a:prstGeom>
          <a:noFill/>
          <a:ln w="28575">
            <a:solidFill>
              <a:srgbClr val="00B0F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フローチャート: 書類 18"/>
          <p:cNvSpPr/>
          <p:nvPr/>
        </p:nvSpPr>
        <p:spPr bwMode="auto">
          <a:xfrm>
            <a:off x="4517088" y="3465206"/>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8" name="テキスト ボックス 17"/>
          <p:cNvSpPr txBox="1"/>
          <p:nvPr/>
        </p:nvSpPr>
        <p:spPr>
          <a:xfrm>
            <a:off x="4499990" y="2941520"/>
            <a:ext cx="1224170" cy="461665"/>
          </a:xfrm>
          <a:prstGeom prst="rect">
            <a:avLst/>
          </a:prstGeom>
          <a:solidFill>
            <a:schemeClr val="bg1"/>
          </a:solidFill>
        </p:spPr>
        <p:txBody>
          <a:bodyPr wrap="square" rtlCol="0">
            <a:spAutoFit/>
          </a:bodyPr>
          <a:lstStyle/>
          <a:p>
            <a:pPr algn="ctr"/>
            <a:r>
              <a:rPr lang="en-US" altLang="ja-JP" sz="1200" dirty="0" smtClean="0"/>
              <a:t>Production environment</a:t>
            </a:r>
            <a:endParaRPr kumimoji="1" lang="ja-JP" altLang="en-US" sz="1200" dirty="0"/>
          </a:p>
        </p:txBody>
      </p:sp>
      <p:sp>
        <p:nvSpPr>
          <p:cNvPr id="20" name="テキスト ボックス 19"/>
          <p:cNvSpPr txBox="1"/>
          <p:nvPr/>
        </p:nvSpPr>
        <p:spPr>
          <a:xfrm>
            <a:off x="4140001" y="4414806"/>
            <a:ext cx="1944148" cy="369332"/>
          </a:xfrm>
          <a:prstGeom prst="rect">
            <a:avLst/>
          </a:prstGeom>
          <a:noFill/>
        </p:spPr>
        <p:txBody>
          <a:bodyPr wrap="square" rtlCol="0">
            <a:spAutoFit/>
          </a:bodyPr>
          <a:lstStyle/>
          <a:p>
            <a:pPr algn="ctr"/>
            <a:r>
              <a:rPr kumimoji="1" lang="en-US" altLang="ja-JP" dirty="0" smtClean="0"/>
              <a:t>Real Policy</a:t>
            </a:r>
            <a:endParaRPr kumimoji="1" lang="ja-JP" altLang="en-US" dirty="0"/>
          </a:p>
        </p:txBody>
      </p:sp>
      <p:pic>
        <p:nvPicPr>
          <p:cNvPr id="23" name="図 22"/>
          <p:cNvPicPr>
            <a:picLocks noChangeAspect="1"/>
          </p:cNvPicPr>
          <p:nvPr/>
        </p:nvPicPr>
        <p:blipFill>
          <a:blip r:embed="rId2"/>
          <a:stretch>
            <a:fillRect/>
          </a:stretch>
        </p:blipFill>
        <p:spPr>
          <a:xfrm>
            <a:off x="4845029" y="5758471"/>
            <a:ext cx="667809" cy="712737"/>
          </a:xfrm>
          <a:prstGeom prst="rect">
            <a:avLst/>
          </a:prstGeom>
        </p:spPr>
      </p:pic>
      <p:sp>
        <p:nvSpPr>
          <p:cNvPr id="22" name="右矢印 21"/>
          <p:cNvSpPr/>
          <p:nvPr/>
        </p:nvSpPr>
        <p:spPr bwMode="auto">
          <a:xfrm>
            <a:off x="2339690" y="3571510"/>
            <a:ext cx="2160300" cy="288040"/>
          </a:xfrm>
          <a:prstGeom prst="rightArrow">
            <a:avLst/>
          </a:prstGeom>
          <a:solidFill>
            <a:srgbClr val="FF0000"/>
          </a:solidFill>
          <a:ln w="127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右矢印 23"/>
          <p:cNvSpPr/>
          <p:nvPr/>
        </p:nvSpPr>
        <p:spPr bwMode="auto">
          <a:xfrm rot="19625366">
            <a:off x="2312817" y="4627365"/>
            <a:ext cx="2177405" cy="353706"/>
          </a:xfrm>
          <a:prstGeom prst="rightArrow">
            <a:avLst/>
          </a:prstGeom>
          <a:solidFill>
            <a:srgbClr val="FFC000"/>
          </a:solidFill>
          <a:ln w="12700">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下矢印 24"/>
          <p:cNvSpPr/>
          <p:nvPr/>
        </p:nvSpPr>
        <p:spPr bwMode="auto">
          <a:xfrm rot="10800000">
            <a:off x="4875787" y="4973950"/>
            <a:ext cx="580052" cy="669395"/>
          </a:xfrm>
          <a:prstGeom prst="downArrow">
            <a:avLst/>
          </a:prstGeom>
          <a:solidFill>
            <a:schemeClr val="bg2">
              <a:lumMod val="75000"/>
            </a:schemeClr>
          </a:solidFill>
          <a:ln w="12700">
            <a:solidFill>
              <a:schemeClr val="bg2">
                <a:lumMod val="7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3087063" y="3317021"/>
            <a:ext cx="908674" cy="338554"/>
          </a:xfrm>
          <a:prstGeom prst="rect">
            <a:avLst/>
          </a:prstGeom>
          <a:noFill/>
        </p:spPr>
        <p:txBody>
          <a:bodyPr wrap="square" rtlCol="0">
            <a:spAutoFit/>
          </a:bodyPr>
          <a:lstStyle/>
          <a:p>
            <a:r>
              <a:rPr lang="en-US" altLang="ja-JP" sz="1600" b="1" dirty="0" smtClean="0">
                <a:solidFill>
                  <a:srgbClr val="FF0000"/>
                </a:solidFill>
              </a:rPr>
              <a:t>Apply</a:t>
            </a:r>
            <a:endParaRPr kumimoji="1" lang="ja-JP" altLang="en-US" sz="1600" b="1" dirty="0">
              <a:solidFill>
                <a:srgbClr val="FF0000"/>
              </a:solidFill>
            </a:endParaRPr>
          </a:p>
        </p:txBody>
      </p:sp>
      <p:sp>
        <p:nvSpPr>
          <p:cNvPr id="27" name="テキスト ボックス 26"/>
          <p:cNvSpPr txBox="1"/>
          <p:nvPr/>
        </p:nvSpPr>
        <p:spPr>
          <a:xfrm>
            <a:off x="3196120" y="5139371"/>
            <a:ext cx="1075840" cy="338554"/>
          </a:xfrm>
          <a:prstGeom prst="rect">
            <a:avLst/>
          </a:prstGeom>
          <a:noFill/>
        </p:spPr>
        <p:txBody>
          <a:bodyPr wrap="square" rtlCol="0">
            <a:spAutoFit/>
          </a:bodyPr>
          <a:lstStyle/>
          <a:p>
            <a:r>
              <a:rPr lang="en-US" altLang="ja-JP" sz="1600" b="1" dirty="0" smtClean="0">
                <a:solidFill>
                  <a:srgbClr val="FFC000"/>
                </a:solidFill>
              </a:rPr>
              <a:t>Restore</a:t>
            </a:r>
            <a:endParaRPr kumimoji="1" lang="ja-JP" altLang="en-US" sz="1600" b="1" dirty="0">
              <a:solidFill>
                <a:srgbClr val="FFC000"/>
              </a:solidFill>
            </a:endParaRPr>
          </a:p>
        </p:txBody>
      </p:sp>
      <p:sp>
        <p:nvSpPr>
          <p:cNvPr id="28" name="テキスト ボックス 27"/>
          <p:cNvSpPr txBox="1"/>
          <p:nvPr/>
        </p:nvSpPr>
        <p:spPr>
          <a:xfrm>
            <a:off x="4538370" y="4862517"/>
            <a:ext cx="1254883" cy="1107996"/>
          </a:xfrm>
          <a:prstGeom prst="rect">
            <a:avLst/>
          </a:prstGeom>
          <a:noFill/>
        </p:spPr>
        <p:txBody>
          <a:bodyPr wrap="square" rtlCol="0">
            <a:spAutoFit/>
          </a:bodyPr>
          <a:lstStyle/>
          <a:p>
            <a:pPr algn="ctr"/>
            <a:r>
              <a:rPr kumimoji="1" lang="en-US" altLang="ja-JP" sz="6600" dirty="0" smtClean="0">
                <a:solidFill>
                  <a:srgbClr val="FF0000"/>
                </a:solidFill>
              </a:rPr>
              <a:t>×</a:t>
            </a:r>
            <a:endParaRPr kumimoji="1" lang="ja-JP" altLang="en-US" sz="6600" dirty="0">
              <a:solidFill>
                <a:srgbClr val="FF0000"/>
              </a:solidFill>
            </a:endParaRPr>
          </a:p>
        </p:txBody>
      </p:sp>
      <p:sp>
        <p:nvSpPr>
          <p:cNvPr id="29" name="角丸四角形吹き出し 28"/>
          <p:cNvSpPr/>
          <p:nvPr/>
        </p:nvSpPr>
        <p:spPr bwMode="auto">
          <a:xfrm>
            <a:off x="6300240" y="5038123"/>
            <a:ext cx="2448339" cy="1292992"/>
          </a:xfrm>
          <a:prstGeom prst="wedgeRoundRectCallout">
            <a:avLst>
              <a:gd name="adj1" fmla="val -88637"/>
              <a:gd name="adj2" fmla="val -18783"/>
              <a:gd name="adj3" fmla="val 16667"/>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dirty="0" smtClean="0">
                <a:solidFill>
                  <a:srgbClr val="002B62"/>
                </a:solidFill>
                <a:latin typeface="+mn-ea"/>
              </a:rPr>
              <a:t>Directly configuring</a:t>
            </a:r>
            <a:br>
              <a:rPr kumimoji="1" lang="en-US" altLang="ja-JP" dirty="0" smtClean="0">
                <a:solidFill>
                  <a:srgbClr val="002B62"/>
                </a:solidFill>
                <a:latin typeface="+mn-ea"/>
              </a:rPr>
            </a:br>
            <a:r>
              <a:rPr kumimoji="1" lang="en-US" altLang="ja-JP" dirty="0" smtClean="0">
                <a:solidFill>
                  <a:srgbClr val="002B62"/>
                </a:solidFill>
                <a:latin typeface="+mn-ea"/>
              </a:rPr>
              <a:t> or changing the</a:t>
            </a:r>
            <a:br>
              <a:rPr kumimoji="1" lang="en-US" altLang="ja-JP" dirty="0" smtClean="0">
                <a:solidFill>
                  <a:srgbClr val="002B62"/>
                </a:solidFill>
                <a:latin typeface="+mn-ea"/>
              </a:rPr>
            </a:br>
            <a:r>
              <a:rPr kumimoji="1" lang="en-US" altLang="ja-JP" dirty="0" smtClean="0">
                <a:solidFill>
                  <a:srgbClr val="002B62"/>
                </a:solidFill>
                <a:latin typeface="+mn-ea"/>
              </a:rPr>
              <a:t> policy is not allowed</a:t>
            </a:r>
            <a:endParaRPr kumimoji="1" lang="ja-JP" altLang="en-US" dirty="0" smtClean="0">
              <a:solidFill>
                <a:srgbClr val="002B62"/>
              </a:solidFill>
              <a:latin typeface="+mn-ea"/>
            </a:endParaRPr>
          </a:p>
        </p:txBody>
      </p:sp>
      <p:sp>
        <p:nvSpPr>
          <p:cNvPr id="30" name="右矢印 29"/>
          <p:cNvSpPr/>
          <p:nvPr/>
        </p:nvSpPr>
        <p:spPr bwMode="auto">
          <a:xfrm>
            <a:off x="6012200" y="3715450"/>
            <a:ext cx="2448340" cy="504150"/>
          </a:xfrm>
          <a:prstGeom prst="rightArrow">
            <a:avLst/>
          </a:prstGeom>
          <a:solidFill>
            <a:srgbClr val="7030A0"/>
          </a:solidFill>
          <a:ln w="12700">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6595319" y="3455844"/>
            <a:ext cx="1526502" cy="338554"/>
          </a:xfrm>
          <a:prstGeom prst="rect">
            <a:avLst/>
          </a:prstGeom>
          <a:noFill/>
        </p:spPr>
        <p:txBody>
          <a:bodyPr wrap="square" rtlCol="0">
            <a:spAutoFit/>
          </a:bodyPr>
          <a:lstStyle/>
          <a:p>
            <a:r>
              <a:rPr lang="en-US" altLang="ja-JP" sz="1600" b="1" dirty="0" smtClean="0">
                <a:solidFill>
                  <a:srgbClr val="7030A0"/>
                </a:solidFill>
              </a:rPr>
              <a:t>Run Policy</a:t>
            </a:r>
            <a:endParaRPr kumimoji="1" lang="ja-JP" altLang="en-US" sz="1600" b="1" dirty="0">
              <a:solidFill>
                <a:srgbClr val="7030A0"/>
              </a:solidFill>
            </a:endParaRPr>
          </a:p>
        </p:txBody>
      </p:sp>
    </p:spTree>
    <p:extLst>
      <p:ext uri="{BB962C8B-B14F-4D97-AF65-F5344CB8AC3E}">
        <p14:creationId xmlns:p14="http://schemas.microsoft.com/office/powerpoint/2010/main" val="3998887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err="1" smtClean="0"/>
              <a:t>ITA×Terraform</a:t>
            </a:r>
            <a:r>
              <a:rPr lang="ja-JP" altLang="en-US" dirty="0"/>
              <a:t> </a:t>
            </a:r>
            <a:r>
              <a:rPr lang="en-US" altLang="ja-JP" dirty="0" smtClean="0"/>
              <a:t>Application example</a:t>
            </a:r>
            <a:endParaRPr kumimoji="1" lang="ja-JP" altLang="en-US" dirty="0"/>
          </a:p>
        </p:txBody>
      </p:sp>
    </p:spTree>
    <p:extLst>
      <p:ext uri="{BB962C8B-B14F-4D97-AF65-F5344CB8AC3E}">
        <p14:creationId xmlns:p14="http://schemas.microsoft.com/office/powerpoint/2010/main" val="2557570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1819</Words>
  <Application>Microsoft Office PowerPoint</Application>
  <PresentationFormat>画面に合わせる (4:3)</PresentationFormat>
  <Paragraphs>292</Paragraphs>
  <Slides>25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25</vt:i4>
      </vt:variant>
    </vt:vector>
  </HeadingPairs>
  <TitlesOfParts>
    <vt:vector size="37" baseType="lpstr">
      <vt:lpstr>HGP創英角ｺﾞｼｯｸUB</vt:lpstr>
      <vt:lpstr>ＭＳ Ｐゴシック</vt:lpstr>
      <vt:lpstr>メイリオ</vt:lpstr>
      <vt:lpstr>游ゴシック</vt:lpstr>
      <vt:lpstr>游ゴシック Light</vt:lpstr>
      <vt:lpstr>Arial</vt:lpstr>
      <vt:lpstr>Calibri</vt:lpstr>
      <vt:lpstr>Tahoma</vt:lpstr>
      <vt:lpstr>Times New Roman</vt:lpstr>
      <vt:lpstr>Wingdings</vt:lpstr>
      <vt:lpstr>NEC_standard4_3</vt:lpstr>
      <vt:lpstr>デザインの設定</vt:lpstr>
      <vt:lpstr>PowerPoint プレゼンテーション</vt:lpstr>
      <vt:lpstr>Table of contents</vt:lpstr>
      <vt:lpstr>1.　Introduction</vt:lpstr>
      <vt:lpstr>1.　Introduction</vt:lpstr>
      <vt:lpstr>2.　Terraform Driver</vt:lpstr>
      <vt:lpstr>2.1　Terraform Driver</vt:lpstr>
      <vt:lpstr>2.2　Registration files</vt:lpstr>
      <vt:lpstr>2.3　Policy files</vt:lpstr>
      <vt:lpstr>3.　ITA×Terraform Application example</vt:lpstr>
      <vt:lpstr>3.1  What types of Terraform can link with ITA?</vt:lpstr>
      <vt:lpstr>3.2  For Terraform Enterprise　</vt:lpstr>
      <vt:lpstr>3.3  For Terraform Cloud(1/3)　</vt:lpstr>
      <vt:lpstr>3.3  For Terraform Cloud(2/3)　</vt:lpstr>
      <vt:lpstr>3.3  For Terraform Cloud(3/3)　</vt:lpstr>
      <vt:lpstr>4.　Terraform Driver Menu</vt:lpstr>
      <vt:lpstr>4.1　Terraform Driver Menu overview(1/2)</vt:lpstr>
      <vt:lpstr>4.1　Terraform Driver Menu overview(2/2)</vt:lpstr>
      <vt:lpstr>4.2　Terraform link(1/2)</vt:lpstr>
      <vt:lpstr>4.2　Terraform link(2/2)</vt:lpstr>
      <vt:lpstr>4.3　Organizations link</vt:lpstr>
      <vt:lpstr>4.4　Workspaces link</vt:lpstr>
      <vt:lpstr>4.5　Applying Modules</vt:lpstr>
      <vt:lpstr>4.6　Applying Policies</vt:lpstr>
      <vt:lpstr>4.7　Terraform Driver Workflow</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2022-06-29T05:10:37Z</dcterms:modified>
</cp:coreProperties>
</file>