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9"/>
  </p:notesMasterIdLst>
  <p:handoutMasterIdLst>
    <p:handoutMasterId r:id="rId50"/>
  </p:handoutMasterIdLst>
  <p:sldIdLst>
    <p:sldId id="262" r:id="rId6"/>
    <p:sldId id="551" r:id="rId7"/>
    <p:sldId id="505" r:id="rId8"/>
    <p:sldId id="507" r:id="rId9"/>
    <p:sldId id="553" r:id="rId10"/>
    <p:sldId id="508" r:id="rId11"/>
    <p:sldId id="541" r:id="rId12"/>
    <p:sldId id="511" r:id="rId13"/>
    <p:sldId id="512" r:id="rId14"/>
    <p:sldId id="513" r:id="rId15"/>
    <p:sldId id="514" r:id="rId16"/>
    <p:sldId id="515" r:id="rId17"/>
    <p:sldId id="516" r:id="rId18"/>
    <p:sldId id="542" r:id="rId19"/>
    <p:sldId id="53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43" r:id="rId29"/>
    <p:sldId id="544" r:id="rId30"/>
    <p:sldId id="545" r:id="rId31"/>
    <p:sldId id="546" r:id="rId32"/>
    <p:sldId id="526" r:id="rId33"/>
    <p:sldId id="538" r:id="rId34"/>
    <p:sldId id="535" r:id="rId35"/>
    <p:sldId id="527" r:id="rId36"/>
    <p:sldId id="528" r:id="rId37"/>
    <p:sldId id="552" r:id="rId38"/>
    <p:sldId id="531" r:id="rId39"/>
    <p:sldId id="547" r:id="rId40"/>
    <p:sldId id="548" r:id="rId41"/>
    <p:sldId id="549" r:id="rId42"/>
    <p:sldId id="550" r:id="rId43"/>
    <p:sldId id="532" r:id="rId44"/>
    <p:sldId id="534" r:id="rId45"/>
    <p:sldId id="539" r:id="rId46"/>
    <p:sldId id="540" r:id="rId47"/>
    <p:sldId id="318" r:id="rId4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51"/>
          </p14:sldIdLst>
        </p14:section>
        <p14:section name="1.　はじめに" id="{B81141D6-5160-4643-8D51-022CC5C4BDB9}">
          <p14:sldIdLst>
            <p14:sldId id="505"/>
            <p14:sldId id="507"/>
            <p14:sldId id="553"/>
            <p14:sldId id="508"/>
            <p14:sldId id="541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52"/>
            <p14:sldId id="531"/>
            <p14:sldId id="547"/>
            <p14:sldId id="548"/>
            <p14:sldId id="549"/>
            <p14:sldId id="550"/>
            <p14:sldId id="532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33CC33"/>
    <a:srgbClr val="009900"/>
    <a:srgbClr val="FB8B03"/>
    <a:srgbClr val="FFE697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74" autoAdjust="0"/>
  </p:normalViewPr>
  <p:slideViewPr>
    <p:cSldViewPr>
      <p:cViewPr varScale="1">
        <p:scale>
          <a:sx n="141" d="100"/>
          <a:sy n="141" d="100"/>
        </p:scale>
        <p:origin x="82" y="581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80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4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71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89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5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3.xml"/><Relationship Id="rId18" Type="http://schemas.openxmlformats.org/officeDocument/2006/relationships/slide" Target="slide28.xml"/><Relationship Id="rId26" Type="http://schemas.openxmlformats.org/officeDocument/2006/relationships/slide" Target="slide42.xml"/><Relationship Id="rId3" Type="http://schemas.openxmlformats.org/officeDocument/2006/relationships/slide" Target="slide4.xml"/><Relationship Id="rId21" Type="http://schemas.openxmlformats.org/officeDocument/2006/relationships/slide" Target="slide35.xml"/><Relationship Id="rId7" Type="http://schemas.openxmlformats.org/officeDocument/2006/relationships/slide" Target="slide8.xml"/><Relationship Id="rId12" Type="http://schemas.openxmlformats.org/officeDocument/2006/relationships/slide" Target="slide22.xml"/><Relationship Id="rId17" Type="http://schemas.openxmlformats.org/officeDocument/2006/relationships/slide" Target="slide27.xml"/><Relationship Id="rId25" Type="http://schemas.openxmlformats.org/officeDocument/2006/relationships/slide" Target="slide40.xml"/><Relationship Id="rId2" Type="http://schemas.openxmlformats.org/officeDocument/2006/relationships/slide" Target="slide3.xml"/><Relationship Id="rId16" Type="http://schemas.openxmlformats.org/officeDocument/2006/relationships/slide" Target="slide26.xml"/><Relationship Id="rId20" Type="http://schemas.openxmlformats.org/officeDocument/2006/relationships/slide" Target="slide3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24" Type="http://schemas.openxmlformats.org/officeDocument/2006/relationships/slide" Target="slide38.xml"/><Relationship Id="rId5" Type="http://schemas.openxmlformats.org/officeDocument/2006/relationships/slide" Target="slide6.xml"/><Relationship Id="rId15" Type="http://schemas.openxmlformats.org/officeDocument/2006/relationships/slide" Target="slide25.xml"/><Relationship Id="rId23" Type="http://schemas.openxmlformats.org/officeDocument/2006/relationships/slide" Target="slide37.xml"/><Relationship Id="rId10" Type="http://schemas.openxmlformats.org/officeDocument/2006/relationships/slide" Target="slide18.xml"/><Relationship Id="rId19" Type="http://schemas.openxmlformats.org/officeDocument/2006/relationships/slide" Target="slide29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4.xml"/><Relationship Id="rId22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IT</a:t>
            </a:r>
            <a:r>
              <a:rPr altLang="en-US" dirty="0"/>
              <a:t> </a:t>
            </a:r>
            <a:r>
              <a:rPr altLang="ja-JP" dirty="0"/>
              <a:t>Automation</a:t>
            </a:r>
            <a:r>
              <a:rPr altLang="en-US" dirty="0"/>
              <a:t> </a:t>
            </a:r>
            <a:r>
              <a:rPr altLang="ja-JP" dirty="0" err="1"/>
              <a:t>ver</a:t>
            </a:r>
            <a:r>
              <a:rPr altLang="ja-JP" dirty="0"/>
              <a:t> </a:t>
            </a:r>
            <a:r>
              <a:rPr altLang="ja-JP" dirty="0" smtClean="0"/>
              <a:t>1.</a:t>
            </a:r>
            <a:r>
              <a:rPr lang="en-US" altLang="ja-JP" dirty="0" smtClean="0"/>
              <a:t>10</a:t>
            </a:r>
            <a:endParaRPr altLang="ja-JP" dirty="0"/>
          </a:p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>
              <a:defRPr sz="1400"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pPr>
            <a:r>
              <a:rPr lang="en-US" altLang="ja-JP" dirty="0" smtClean="0"/>
              <a:t>In this Document, “IT Automation” will be written as “ITA”.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>
              <a:defRPr altLang="ja-JP" sz="4800" b="1">
                <a:solidFill>
                  <a:srgbClr val="002B62"/>
                </a:solidFill>
              </a:defRPr>
            </a:pPr>
            <a:r>
              <a:rPr dirty="0"/>
              <a:t>Terraform Driver</a:t>
            </a:r>
          </a:p>
          <a:p>
            <a:pPr>
              <a:defRPr sz="4800" b="1">
                <a:solidFill>
                  <a:srgbClr val="002B62"/>
                </a:solidFill>
              </a:defRPr>
            </a:pPr>
            <a:r>
              <a:rPr lang="en-US" altLang="ja-JP" sz="4800" b="1" kern="0" spc="-150" dirty="0">
                <a:solidFill>
                  <a:srgbClr val="002B62"/>
                </a:solidFill>
              </a:rPr>
              <a:t>【 </a:t>
            </a:r>
            <a:r>
              <a:rPr altLang="en-US" dirty="0" smtClean="0"/>
              <a:t>Practice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 】</a:t>
            </a:r>
            <a:endParaRPr altLang="ja-JP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(3/7)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 smtClean="0"/>
              <a:t>③</a:t>
            </a: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8086" y="2218944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azure_info</a:t>
            </a:r>
            <a:r>
              <a:rPr lang="en-US" altLang="ja-JP" sz="1400" dirty="0"/>
              <a:t>"{</a:t>
            </a:r>
          </a:p>
          <a:p>
            <a:pPr algn="just"/>
            <a:r>
              <a:rPr lang="en-US" altLang="ja-JP" sz="1400" dirty="0"/>
              <a:t>  type = object({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)}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400" y="1198811"/>
            <a:ext cx="576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 smtClean="0"/>
              <a:t>File </a:t>
            </a:r>
            <a:r>
              <a:rPr kumimoji="1" altLang="en-US" dirty="0" err="1" smtClean="0"/>
              <a:t>name:</a:t>
            </a:r>
            <a:r>
              <a:rPr altLang="ja-JP" dirty="0" err="1" smtClean="0"/>
              <a:t>azure_create_instance_va</a:t>
            </a:r>
            <a:r>
              <a:rPr lang="en-US" altLang="ja-JP" dirty="0" err="1" smtClean="0"/>
              <a:t>r</a:t>
            </a:r>
            <a:r>
              <a:rPr altLang="ja-JP" dirty="0" err="1" smtClean="0"/>
              <a:t>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3511605"/>
            <a:ext cx="3744520" cy="28931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{}</a:t>
            </a:r>
          </a:p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{}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4172" y="1631933"/>
            <a:ext cx="7106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 dirty="0"/>
              <a:t>This</a:t>
            </a:r>
            <a:r>
              <a:rPr altLang="en-US" dirty="0"/>
              <a:t> file defines variables for creating Azure instances.</a:t>
            </a:r>
            <a:r>
              <a:rPr altLang="ja-JP" dirty="0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rPr dirty="0"/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(4/7)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 smtClean="0"/>
              <a:t>④</a:t>
            </a: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var. </a:t>
            </a:r>
            <a:r>
              <a:rPr lang="en-US" altLang="ja-JP" sz="900" dirty="0" err="1"/>
              <a:t>azure_info.subscription_id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var. </a:t>
            </a:r>
            <a:r>
              <a:rPr lang="en-US" altLang="ja-JP" sz="900" dirty="0" err="1"/>
              <a:t>azure_info.client_id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var. </a:t>
            </a:r>
            <a:r>
              <a:rPr lang="en-US" altLang="ja-JP" sz="900" dirty="0" err="1"/>
              <a:t>azure_info.client_secret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var. </a:t>
            </a:r>
            <a:r>
              <a:rPr lang="en-US" altLang="ja-JP" sz="900" dirty="0" err="1"/>
              <a:t>azure_info.tenant_id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"Tcp"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"Tcp"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3" y="1267375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azure_create_instance.tf </a:t>
            </a:r>
            <a:r>
              <a:rPr altLang="ja-JP" dirty="0"/>
              <a:t>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altLang="en-US" dirty="0"/>
              <a:t>Resources</a:t>
            </a:r>
            <a:r>
              <a:rPr kumimoji="1" altLang="en-US" dirty="0"/>
              <a:t> for creating</a:t>
            </a:r>
            <a:r>
              <a:rPr kumimoji="1" altLang="ja-JP" dirty="0"/>
              <a:t> Azure</a:t>
            </a:r>
            <a:r>
              <a:rPr kumimoji="1" altLang="en-US" dirty="0"/>
              <a:t> instance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Definition file.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This file creates resource groups, as well as their network security group and virtual networks.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sz="1400"/>
            </a:pPr>
            <a:r>
              <a:rPr altLang="en-US" dirty="0"/>
              <a:t>It will also create the a virtual machine, disk and network interface for each</a:t>
            </a:r>
            <a:r>
              <a:rPr altLang="ja-JP" dirty="0"/>
              <a:t> VM</a:t>
            </a:r>
            <a:r>
              <a:rPr altLang="en-US" dirty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(5/7)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/>
              <a:t>④</a:t>
            </a:r>
            <a:endParaRPr lang="en-US" altLang="ja-JP" b="1" dirty="0"/>
          </a:p>
          <a:p>
            <a:pPr>
              <a:defRPr b="1"/>
            </a:pP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13932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azurerm_virtual_network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var.Vnet_name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address_space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var.Vnet_address_space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azurerm_subnet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                = </a:t>
            </a:r>
            <a:r>
              <a:rPr lang="en-US" altLang="ja-JP" sz="900" dirty="0" err="1"/>
              <a:t>var.subnet_name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= azurerm_resource_group.hogehoge.name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virtual_network_name</a:t>
            </a:r>
            <a:r>
              <a:rPr lang="en-US" altLang="ja-JP" sz="900" dirty="0"/>
              <a:t> = azurerm_virtual_network.hogehoge.name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address_prefixes</a:t>
            </a:r>
            <a:r>
              <a:rPr lang="en-US" altLang="ja-JP" sz="900" dirty="0"/>
              <a:t>     = [</a:t>
            </a:r>
            <a:r>
              <a:rPr lang="en-US" altLang="ja-JP" sz="900" dirty="0" err="1"/>
              <a:t>var.address_prefixes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azurerm_public_ip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var.public_ip_name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allocation_method</a:t>
            </a:r>
            <a:r>
              <a:rPr lang="en-US" altLang="ja-JP" sz="900" dirty="0"/>
              <a:t>    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domain_name_label</a:t>
            </a:r>
            <a:r>
              <a:rPr lang="en-US" altLang="ja-JP" sz="900" dirty="0"/>
              <a:t>     = "${</a:t>
            </a:r>
            <a:r>
              <a:rPr lang="en-US" altLang="ja-JP" sz="900" dirty="0" err="1"/>
              <a:t>var.domain_name_label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884" y="3976033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2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(6/7)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/>
              <a:t>④</a:t>
            </a: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3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Policy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987307" cy="5078313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import "</a:t>
            </a:r>
            <a:r>
              <a:rPr lang="en-US" altLang="ja-JP" sz="900" dirty="0" err="1"/>
              <a:t>tfrun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import "decimal"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limit 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(50)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cost_limit_by_workspace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func</a:t>
            </a:r>
            <a:r>
              <a:rPr lang="en-US" altLang="ja-JP" sz="900" dirty="0"/>
              <a:t>()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tfrun.cost_estimate</a:t>
            </a:r>
            <a:r>
              <a:rPr lang="en-US" altLang="ja-JP" sz="900" dirty="0"/>
              <a:t> else null is null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("no cost estimates available")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workspace_name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tfrun.workspace.name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proposed_cost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</a:t>
            </a:r>
            <a:r>
              <a:rPr lang="en-US" altLang="ja-JP" sz="900" dirty="0" err="1"/>
              <a:t>tfrun.cost_estimate.proposed_monthly_cost</a:t>
            </a:r>
            <a:r>
              <a:rPr lang="en-US" altLang="ja-JP" sz="900" dirty="0"/>
              <a:t>)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proposed_cost.less_than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under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true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proposed_cost.greater_than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over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cost_validated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cost_limit_by_workspace</a:t>
            </a:r>
            <a:r>
              <a:rPr lang="en-US" altLang="ja-JP" sz="900" dirty="0"/>
              <a:t>()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main = rule {</a:t>
            </a:r>
          </a:p>
          <a:p>
            <a:pPr algn="just"/>
            <a:r>
              <a:rPr lang="en-US" altLang="ja-JP" sz="900" dirty="0"/>
              <a:t>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cost_validated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767" y="1311211"/>
            <a:ext cx="324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File name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en-US" altLang="ja-JP" b="1" dirty="0" smtClean="0"/>
              <a:t>limit-proposed-monthly-</a:t>
            </a:r>
            <a:r>
              <a:rPr lang="en-US" altLang="ja-JP" b="1" dirty="0" err="1" smtClean="0"/>
              <a:t>cost.sentinel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549" y="2246743"/>
            <a:ext cx="3158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This policy limits the monthly cost.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The Terraform will not apply if the monthly cost exceeds 50$.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It will also output an estimate of the monthly cost.</a:t>
            </a:r>
          </a:p>
          <a:p>
            <a:endParaRPr kumimoji="1" lang="en-US" altLang="ja-JP" sz="1400" dirty="0"/>
          </a:p>
          <a:p>
            <a:r>
              <a:rPr lang="en-US" altLang="ja-JP" sz="1400" dirty="0" smtClean="0"/>
              <a:t>This can be used for both AWS and Azure.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 smtClean="0"/>
              <a:t>3. Preparation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Register Interface Information(1/2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User Token</a:t>
            </a:r>
            <a:endParaRPr lang="en-US" altLang="ja-JP" b="1" dirty="0" smtClean="0"/>
          </a:p>
          <a:p>
            <a:pPr lvl="1"/>
            <a:r>
              <a:rPr altLang="ja-JP" dirty="0"/>
              <a:t>In</a:t>
            </a:r>
            <a:r>
              <a:rPr altLang="en-US" dirty="0"/>
              <a:t> order to link Terraform Driver with Terraform,</a:t>
            </a:r>
            <a:r>
              <a:rPr altLang="ja-JP" dirty="0"/>
              <a:t> we</a:t>
            </a:r>
            <a:r>
              <a:rPr altLang="en-US" dirty="0"/>
              <a:t> will need to create a User Token from Terraform</a:t>
            </a:r>
            <a:r>
              <a:rPr altLang="ja-JP" dirty="0"/>
              <a:t> </a:t>
            </a:r>
            <a:endParaRPr lang="en-US" altLang="ja-JP" dirty="0" smtClean="0"/>
          </a:p>
          <a:p>
            <a:pPr lvl="1"/>
            <a:r>
              <a:rPr altLang="en-US" dirty="0"/>
              <a:t>Log in to Terraform from your </a:t>
            </a:r>
            <a:r>
              <a:rPr altLang="en-US" dirty="0" smtClean="0"/>
              <a:t>browser </a:t>
            </a:r>
            <a:r>
              <a:rPr lang="en-US" altLang="en-US" dirty="0" smtClean="0"/>
              <a:t>and go to </a:t>
            </a:r>
            <a:br>
              <a:rPr lang="en-US" altLang="en-US" dirty="0" smtClean="0"/>
            </a:br>
            <a:r>
              <a:rPr altLang="ja-JP" dirty="0" smtClean="0"/>
              <a:t>[User</a:t>
            </a:r>
            <a:r>
              <a:rPr altLang="en-US" dirty="0" smtClean="0"/>
              <a:t> </a:t>
            </a:r>
            <a:r>
              <a:rPr altLang="ja-JP" dirty="0"/>
              <a:t>Setting]</a:t>
            </a:r>
            <a:r>
              <a:rPr altLang="en-US" dirty="0"/>
              <a:t>→</a:t>
            </a:r>
            <a:r>
              <a:rPr altLang="ja-JP" dirty="0"/>
              <a:t>[Tokens]</a:t>
            </a:r>
            <a:r>
              <a:rPr altLang="en-US" dirty="0"/>
              <a:t>→</a:t>
            </a:r>
            <a:r>
              <a:rPr altLang="ja-JP" dirty="0"/>
              <a:t>[Create</a:t>
            </a:r>
            <a:r>
              <a:rPr altLang="en-US" dirty="0"/>
              <a:t> </a:t>
            </a:r>
            <a:r>
              <a:rPr altLang="ja-JP" dirty="0"/>
              <a:t>an</a:t>
            </a:r>
            <a:r>
              <a:rPr altLang="en-US" dirty="0"/>
              <a:t> </a:t>
            </a:r>
            <a:r>
              <a:rPr altLang="ja-JP" dirty="0"/>
              <a:t>API</a:t>
            </a:r>
            <a:r>
              <a:rPr altLang="en-US" dirty="0"/>
              <a:t> </a:t>
            </a:r>
            <a:r>
              <a:rPr altLang="ja-JP" dirty="0"/>
              <a:t>token</a:t>
            </a:r>
            <a:r>
              <a:rPr altLang="ja-JP" dirty="0" smtClean="0"/>
              <a:t>]</a:t>
            </a:r>
            <a:r>
              <a:rPr dirty="0" smtClean="0"/>
              <a:t> 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kumimoji="1" altLang="en-US" b="1">
                  <a:solidFill>
                    <a:srgbClr val="FF0000"/>
                  </a:solidFill>
                </a:defRPr>
              </a:pPr>
              <a: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>
                <a:latin typeface="+mn-ea"/>
              </a:defRPr>
            </a:pPr>
            <a:r>
              <a:rPr dirty="0"/>
              <a:t>Make sure to write down the token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 b="1">
                <a:solidFill>
                  <a:srgbClr val="FF0000"/>
                </a:solidFill>
                <a:latin typeface="+mn-ea"/>
              </a:defRPr>
            </a:pPr>
            <a:r>
              <a:rPr altLang="ja-JP" dirty="0"/>
              <a:t>*</a:t>
            </a:r>
            <a:r>
              <a:rPr altLang="en-US" dirty="0"/>
              <a:t>It will not be displayed </a:t>
            </a:r>
            <a:r>
              <a:rPr altLang="en-US" dirty="0" smtClean="0"/>
              <a:t>again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altLang="en-US" dirty="0" smtClean="0"/>
              <a:t> </a:t>
            </a:r>
            <a:r>
              <a:rPr altLang="en-US" dirty="0"/>
              <a:t>if you close the screen.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9278" b="5105"/>
          <a:stretch/>
        </p:blipFill>
        <p:spPr>
          <a:xfrm>
            <a:off x="179512" y="2742744"/>
            <a:ext cx="6911805" cy="25203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862059"/>
            <a:ext cx="9096095" cy="199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3.1</a:t>
            </a:r>
            <a:r>
              <a:rPr altLang="en-US"/>
              <a:t>　Registration of interface information</a:t>
            </a:r>
            <a:r>
              <a:rPr altLang="ja-JP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403560" y="2492870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sz="1800" b="1"/>
            </a:pPr>
            <a:r>
              <a:rPr dirty="0"/>
              <a:t>Interface information</a:t>
            </a:r>
            <a:endParaRPr lang="en-US" altLang="ja-JP" sz="1800" b="1" dirty="0" smtClean="0"/>
          </a:p>
          <a:p>
            <a:pPr lvl="1"/>
            <a:r>
              <a:rPr altLang="en-US" dirty="0"/>
              <a:t>Input</a:t>
            </a:r>
            <a:r>
              <a:rPr altLang="ja-JP" dirty="0"/>
              <a:t> the</a:t>
            </a:r>
            <a:r>
              <a:rPr altLang="en-US" dirty="0"/>
              <a:t> Terraform</a:t>
            </a:r>
            <a:r>
              <a:rPr altLang="ja-JP" dirty="0"/>
              <a:t> Hostname</a:t>
            </a:r>
            <a:r>
              <a:rPr altLang="en-US" dirty="0"/>
              <a:t> and</a:t>
            </a:r>
            <a:r>
              <a:rPr altLang="ja-JP" dirty="0"/>
              <a:t> the</a:t>
            </a:r>
            <a:r>
              <a:rPr altLang="en-US" dirty="0"/>
              <a:t> created UserToken</a:t>
            </a:r>
            <a:endParaRPr lang="en-US" altLang="ja-JP" dirty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sz="1100" dirty="0"/>
              <a:t>*</a:t>
            </a:r>
            <a:r>
              <a:rPr altLang="en-US" sz="1100" dirty="0"/>
              <a:t>Since only one Terraform can be linked to ITA, you need to update the item that is already there</a:t>
            </a:r>
            <a:r>
              <a:rPr altLang="en-US" sz="1400" dirty="0"/>
              <a:t>.</a:t>
            </a:r>
            <a:r>
              <a:rPr altLang="ja-JP" sz="1100" dirty="0"/>
              <a:t> 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</a:t>
            </a:r>
            <a:r>
              <a:rPr altLang="en-US" b="1" dirty="0"/>
              <a:t> Interface Information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Open the list and press the </a:t>
            </a:r>
            <a:r>
              <a:rPr lang="en-US" altLang="en-US" dirty="0" smtClean="0"/>
              <a:t>item’s</a:t>
            </a:r>
            <a:r>
              <a:rPr altLang="en-US" dirty="0" smtClean="0"/>
              <a:t> update </a:t>
            </a:r>
            <a:r>
              <a:rPr altLang="ja-JP" dirty="0" smtClean="0"/>
              <a:t>button</a:t>
            </a:r>
            <a:r>
              <a:rPr altLang="en-US" dirty="0" smtClean="0"/>
              <a:t>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843761" y="3284981"/>
            <a:ext cx="1872260" cy="1008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75197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User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app.terraform.io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User Token)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 bwMode="auto">
          <a:xfrm>
            <a:off x="1620368" y="4994100"/>
            <a:ext cx="359271" cy="163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2" y="2870059"/>
            <a:ext cx="863998" cy="2713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6" y="2989711"/>
            <a:ext cx="4233914" cy="16796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Register and Link Organization(1/2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Organization</a:t>
            </a:r>
          </a:p>
          <a:p>
            <a:pPr marL="0" indent="0">
              <a:buNone/>
            </a:pPr>
            <a:r>
              <a:rPr lang="en-US" altLang="ja-JP" sz="1600" dirty="0" smtClean="0"/>
              <a:t>  In this step, we will create an Organization.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kumimoji="1" altLang="en-US" dirty="0"/>
              <a:t>Menu:</a:t>
            </a:r>
            <a:r>
              <a:rPr altLang="ja-JP" b="1" dirty="0"/>
              <a:t> Terraform</a:t>
            </a:r>
            <a:r>
              <a:rPr kumimoji="1" altLang="en-US" b="1" dirty="0"/>
              <a:t> </a:t>
            </a:r>
            <a:r>
              <a:rPr kumimoji="1" altLang="ja-JP" b="1" dirty="0"/>
              <a:t>&gt;</a:t>
            </a:r>
            <a:r>
              <a:rPr kumimoji="1" altLang="en-US" b="1" dirty="0"/>
              <a:t> </a:t>
            </a:r>
            <a:r>
              <a:rPr altLang="en-US" b="1" dirty="0"/>
              <a:t>Organizations</a:t>
            </a:r>
            <a:r>
              <a:rPr kumimoji="1" altLang="en-US" dirty="0"/>
              <a:t> </a:t>
            </a:r>
            <a:r>
              <a:rPr kumimoji="1"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40719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Organization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Email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Mail Address)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187530" y="3356990"/>
            <a:ext cx="1872260" cy="7470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and Link </a:t>
            </a:r>
            <a:r>
              <a:rPr lang="en-US" altLang="ja-JP" dirty="0" smtClean="0"/>
              <a:t>Organization(2/2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 Organization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the Organization item from Organization Management</a:t>
            </a:r>
            <a:r>
              <a:rPr altLang="ja-JP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r>
              <a:rPr altLang="en-US" dirty="0"/>
              <a:t>You can check if the</a:t>
            </a:r>
            <a:r>
              <a:rPr altLang="ja-JP" dirty="0"/>
              <a:t> Organization</a:t>
            </a:r>
            <a:r>
              <a:rPr altLang="en-US" dirty="0"/>
              <a:t> has been added to the target Terraform by clicking the</a:t>
            </a:r>
            <a:r>
              <a:rPr altLang="ja-JP" dirty="0"/>
              <a:t> [</a:t>
            </a:r>
            <a:r>
              <a:rPr altLang="en-US" dirty="0"/>
              <a:t>Linkage status check</a:t>
            </a:r>
            <a:r>
              <a:rPr altLang="ja-JP" dirty="0"/>
              <a:t>]</a:t>
            </a:r>
            <a:r>
              <a:rPr altLang="en-US" dirty="0"/>
              <a:t>. </a:t>
            </a:r>
            <a:endParaRPr lang="en-US" altLang="ja-JP" dirty="0" smtClean="0"/>
          </a:p>
          <a:p>
            <a:pPr lvl="1"/>
            <a:r>
              <a:rPr altLang="en-US" dirty="0"/>
              <a:t>If it </a:t>
            </a:r>
            <a:r>
              <a:rPr altLang="en-US" dirty="0" smtClean="0"/>
              <a:t>says"</a:t>
            </a:r>
            <a:r>
              <a:rPr lang="en-US" altLang="en-US" dirty="0" smtClean="0"/>
              <a:t>Not registered</a:t>
            </a:r>
            <a:r>
              <a:rPr altLang="en-US" dirty="0" smtClean="0"/>
              <a:t>", </a:t>
            </a:r>
            <a:r>
              <a:rPr altLang="en-US" dirty="0"/>
              <a:t>you can press the register</a:t>
            </a:r>
            <a:r>
              <a:rPr altLang="ja-JP" dirty="0"/>
              <a:t> button</a:t>
            </a:r>
            <a:r>
              <a:rPr altLang="en-US" dirty="0"/>
              <a:t> to create an</a:t>
            </a:r>
            <a:r>
              <a:rPr altLang="ja-JP" dirty="0"/>
              <a:t> Organization</a:t>
            </a:r>
            <a:r>
              <a:rPr altLang="en-US" dirty="0"/>
              <a:t> in Terraform. 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3356990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3959"/>
            <a:ext cx="6729830" cy="17640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39" y="4937103"/>
            <a:ext cx="6259652" cy="1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  <a:hlinkClick r:id="rId2" action="ppaction://hlinksldjump"/>
              </a:rPr>
              <a:t>1.Introduction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1.1</a:t>
            </a:r>
            <a:r>
              <a:rPr lang="ja-JP" altLang="en-US" sz="1400" dirty="0" smtClean="0">
                <a:latin typeface="+mn-ea"/>
                <a:hlinkClick r:id="rId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Introduction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1.2</a:t>
            </a:r>
            <a:r>
              <a:rPr lang="ja-JP" altLang="en-US" sz="14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Environment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5" action="ppaction://hlinksldjump"/>
              </a:rPr>
              <a:t>2.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Terraform Driver Practice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2.1</a:t>
            </a:r>
            <a:r>
              <a:rPr lang="ja-JP" altLang="en-US" sz="1400" dirty="0" smtClean="0">
                <a:latin typeface="+mn-ea"/>
                <a:hlinkClick r:id="rId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Scenario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2.2</a:t>
            </a:r>
            <a:r>
              <a:rPr lang="ja-JP" altLang="en-US" sz="1400" dirty="0" smtClean="0">
                <a:latin typeface="+mn-ea"/>
                <a:hlinkClick r:id="rId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Preparation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8" action="ppaction://hlinksldjump"/>
              </a:rPr>
              <a:t>3.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Preparation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3.1</a:t>
            </a:r>
            <a:r>
              <a:rPr lang="ja-JP" altLang="en-US" sz="1400" dirty="0" smtClean="0">
                <a:latin typeface="+mn-ea"/>
                <a:hlinkClick r:id="rId9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Interface Information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3.2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Registering and linking Organization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3.3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Registering and linking Workspace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3.4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Operation pattern (Movement)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3.5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Module file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3.6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Policy file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3.7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Policy Set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 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3.8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Linking Policy Set and Policy file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3.9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Linking Policy Set and Workspace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3.10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Specifying Module file in Movement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9480" y="557787"/>
            <a:ext cx="7489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+mn-ea"/>
                <a:hlinkClick r:id="rId19" action="ppaction://hlinksldjump"/>
              </a:rPr>
              <a:t>4.</a:t>
            </a:r>
            <a:r>
              <a:rPr lang="ja-JP" altLang="en-US" sz="1400" dirty="0" smtClean="0">
                <a:latin typeface="+mn-ea"/>
                <a:hlinkClick r:id="rId19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9" action="ppaction://hlinksldjump"/>
              </a:rPr>
              <a:t>Execution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4.1 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Operation Registration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0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0" action="ppaction://hlinksldjump"/>
              </a:rPr>
              <a:t>Setting variable values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1" action="ppaction://hlinksldjump"/>
              </a:rPr>
              <a:t>Confirm Plan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2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2" action="ppaction://hlinksldjump"/>
              </a:rPr>
              <a:t>Confirm </a:t>
            </a:r>
            <a:r>
              <a:rPr lang="en-US" altLang="ja-JP" sz="1400" dirty="0" err="1" smtClean="0">
                <a:latin typeface="+mn-ea"/>
                <a:hlinkClick r:id="rId22" action="ppaction://hlinksldjump"/>
              </a:rPr>
              <a:t>PolicyCheck</a:t>
            </a:r>
            <a:r>
              <a:rPr lang="en-US" altLang="ja-JP" sz="1400" dirty="0" smtClean="0">
                <a:latin typeface="+mn-ea"/>
                <a:hlinkClick r:id="rId22" action="ppaction://hlinksldjump"/>
              </a:rPr>
              <a:t> log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3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2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3" action="ppaction://hlinksldjump"/>
              </a:rPr>
              <a:t>Change and check VM size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4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2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4" action="ppaction://hlinksldjump"/>
              </a:rPr>
              <a:t>Re-confirm </a:t>
            </a:r>
            <a:r>
              <a:rPr lang="en-US" altLang="ja-JP" sz="1400" dirty="0" err="1" smtClean="0">
                <a:latin typeface="+mn-ea"/>
                <a:hlinkClick r:id="rId24" action="ppaction://hlinksldjump"/>
              </a:rPr>
              <a:t>PolicyCheck</a:t>
            </a:r>
            <a:r>
              <a:rPr lang="en-US" altLang="ja-JP" sz="1400" dirty="0" smtClean="0">
                <a:latin typeface="+mn-ea"/>
                <a:hlinkClick r:id="rId24" action="ppaction://hlinksldjump"/>
              </a:rPr>
              <a:t> log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4.7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1" action="ppaction://hlinksldjump"/>
              </a:rPr>
              <a:t>Execution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>
                <a:latin typeface="+mn-ea"/>
                <a:hlinkClick r:id="rId25" action="ppaction://hlinksldjump"/>
              </a:rPr>
              <a:t>4.8</a:t>
            </a:r>
            <a:r>
              <a:rPr lang="zh-TW" altLang="en-US" sz="1400" dirty="0">
                <a:latin typeface="+mn-ea"/>
                <a:hlinkClick r:id="rId25" action="ppaction://hlinksldjump"/>
              </a:rPr>
              <a:t>　</a:t>
            </a:r>
            <a:r>
              <a:rPr lang="en-US" altLang="zh-TW" sz="1400" dirty="0" smtClean="0">
                <a:latin typeface="+mn-ea"/>
                <a:hlinkClick r:id="rId25" action="ppaction://hlinksldjump"/>
              </a:rPr>
              <a:t>Checking Operation status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6" action="ppaction://hlinksldjump"/>
              </a:rPr>
              <a:t>4.9</a:t>
            </a:r>
            <a:r>
              <a:rPr lang="ja-JP" altLang="en-US" sz="1400" dirty="0" smtClean="0">
                <a:latin typeface="+mn-ea"/>
                <a:hlinkClick r:id="rId2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6" action="ppaction://hlinksldjump"/>
              </a:rPr>
              <a:t>Change and re-run values</a:t>
            </a:r>
            <a:endParaRPr lang="en-US" altLang="ja-JP" sz="14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36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and Link Workspace(1/2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Workspace</a:t>
            </a:r>
            <a:br>
              <a:rPr lang="en-US" altLang="ja-JP" b="1" dirty="0" smtClean="0"/>
            </a:br>
            <a:r>
              <a:rPr lang="en-US" altLang="ja-JP" dirty="0" smtClean="0"/>
              <a:t>In this section, we will create a Workspace.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lang="en-US" altLang="en-US" dirty="0" smtClean="0"/>
              <a:t>Menu</a:t>
            </a:r>
            <a:r>
              <a:rPr kumimoji="1" altLang="en-US" dirty="0" smtClean="0"/>
              <a:t>：</a:t>
            </a:r>
            <a:r>
              <a:rPr altLang="ja-JP" b="1" dirty="0" smtClean="0"/>
              <a:t>Terraform</a:t>
            </a:r>
            <a:r>
              <a:rPr kumimoji="1" altLang="en-US" b="1" dirty="0" smtClean="0"/>
              <a:t> </a:t>
            </a:r>
            <a:r>
              <a:rPr kumimoji="1" altLang="ja-JP" b="1" dirty="0" smtClean="0"/>
              <a:t>&gt;</a:t>
            </a:r>
            <a:r>
              <a:rPr kumimoji="1" altLang="en-US" b="1" dirty="0" smtClean="0"/>
              <a:t> </a:t>
            </a:r>
            <a:r>
              <a:rPr altLang="ja-JP" b="1" dirty="0" smtClean="0"/>
              <a:t>Workspaces</a:t>
            </a:r>
            <a:r>
              <a:rPr altLang="ja-JP" b="1" dirty="0"/>
              <a:t> </a:t>
            </a:r>
            <a:r>
              <a:rPr lang="en-US" altLang="ja-JP" b="1" dirty="0" smtClean="0"/>
              <a:t>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Click</a:t>
            </a:r>
            <a:r>
              <a:rPr kumimoji="1" altLang="en-US" dirty="0" smtClean="0"/>
              <a:t> Register</a:t>
            </a:r>
            <a:r>
              <a:rPr altLang="en-US" dirty="0" smtClean="0"/>
              <a:t>&gt; Start Registration.</a:t>
            </a:r>
            <a:r>
              <a:rPr altLang="ja-JP" dirty="0" smtClean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Enter </a:t>
            </a:r>
            <a:r>
              <a:rPr altLang="en-US" dirty="0"/>
              <a:t>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Workspace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/>
              <a:t>3.3</a:t>
            </a:r>
            <a:r>
              <a:rPr altLang="en-US" dirty="0"/>
              <a:t>　</a:t>
            </a:r>
            <a:r>
              <a:rPr lang="en-US" altLang="en-US" dirty="0" smtClean="0"/>
              <a:t>Register and Link Workspace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</a:t>
            </a:r>
            <a:r>
              <a:rPr altLang="ja-JP" dirty="0"/>
              <a:t> Workspace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a Workspace item in Workspaces list,</a:t>
            </a:r>
            <a:r>
              <a:rPr altLang="ja-JP" dirty="0"/>
              <a:t> </a:t>
            </a:r>
            <a:r>
              <a:rPr altLang="en-US" dirty="0" smtClean="0"/>
              <a:t>You </a:t>
            </a:r>
            <a:r>
              <a:rPr altLang="en-US" dirty="0"/>
              <a:t>can check if the</a:t>
            </a:r>
            <a:r>
              <a:rPr altLang="ja-JP" dirty="0"/>
              <a:t> Workspace</a:t>
            </a:r>
            <a:r>
              <a:rPr altLang="en-US" dirty="0"/>
              <a:t> has been added to the target Terraform by</a:t>
            </a:r>
            <a:r>
              <a:rPr altLang="ja-JP" dirty="0"/>
              <a:t> clicking</a:t>
            </a:r>
            <a:r>
              <a:rPr altLang="en-US" dirty="0"/>
              <a:t> </a:t>
            </a:r>
            <a:r>
              <a:rPr altLang="en-US" dirty="0" smtClean="0"/>
              <a:t>the </a:t>
            </a:r>
            <a:r>
              <a:rPr lang="en-US" altLang="en-US" dirty="0" smtClean="0"/>
              <a:t>“Association status check” button</a:t>
            </a:r>
            <a:r>
              <a:rPr altLang="en-US" dirty="0" smtClean="0"/>
              <a:t> 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If it says “Not registered”, you can press the “Register” button to create a Workspace on the target Terraform</a:t>
            </a:r>
            <a:endParaRPr lang="en-US" altLang="ja-JP" dirty="0" smtClean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dirty="0" smtClean="0"/>
              <a:t>*</a:t>
            </a:r>
            <a:r>
              <a:rPr altLang="en-US" dirty="0" smtClean="0"/>
              <a:t> As a Workspace is created inside an Organization, make sure to create an Organization first</a:t>
            </a:r>
            <a:r>
              <a:rPr altLang="ja-JP" dirty="0" smtClean="0"/>
              <a:t>.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404946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129559"/>
            <a:ext cx="6563310" cy="162685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86" y="4795887"/>
            <a:ext cx="6421195" cy="15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03785"/>
            <a:ext cx="4392609" cy="19639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Register Operation pattern(Movement)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register a Movement that we can link to the playbook we created earlier.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altLang="en-US" sz="1050" dirty="0"/>
              <a:t>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altLang="en-US" sz="1600" dirty="0"/>
              <a:t>Menu:</a:t>
            </a:r>
            <a:r>
              <a:rPr altLang="ja-JP" sz="1600" b="1" dirty="0"/>
              <a:t> Terraform&gt; Movement</a:t>
            </a:r>
            <a:r>
              <a:rPr altLang="en-US" sz="1600" b="1" dirty="0"/>
              <a:t>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kumimoji="1"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619"/>
              </p:ext>
            </p:extLst>
          </p:nvPr>
        </p:nvGraphicFramePr>
        <p:xfrm>
          <a:off x="179511" y="4797190"/>
          <a:ext cx="5400629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1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3672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Movement</a:t>
                      </a:r>
                      <a:r>
                        <a:rPr altLang="en-US"/>
                        <a:t>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 smtClean="0"/>
                        <a:t>Terraform</a:t>
                      </a:r>
                      <a:r>
                        <a:rPr altLang="en-US" dirty="0" smtClean="0"/>
                        <a:t> </a:t>
                      </a:r>
                      <a:r>
                        <a:rPr altLang="en-US" dirty="0"/>
                        <a:t>User information</a:t>
                      </a:r>
                      <a:endParaRPr kumimoji="1" lang="en-US" altLang="ja-JP" sz="1400" dirty="0" smtClean="0"/>
                    </a:p>
                    <a:p>
                      <a:pPr>
                        <a:defRPr kumimoji="1" altLang="ja-JP" sz="1400"/>
                      </a:pPr>
                      <a:r>
                        <a:rPr dirty="0"/>
                        <a:t>Organization: 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331550" y="3212970"/>
            <a:ext cx="3672508" cy="864120"/>
          </a:xfrm>
          <a:prstGeom prst="roundRect">
            <a:avLst>
              <a:gd name="adj" fmla="val 1064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52920"/>
            <a:ext cx="4176580" cy="18257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Register Module 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Module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sz="1600" dirty="0" smtClean="0"/>
              <a:t>In this section, we will register our Modules to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 Module</a:t>
            </a:r>
            <a:r>
              <a:rPr altLang="en-US" dirty="0"/>
              <a:t> </a:t>
            </a:r>
            <a:r>
              <a:rPr lang="en-US" altLang="en-US" b="1" dirty="0" smtClean="0"/>
              <a:t>Files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dirty="0" smtClean="0"/>
              <a:t>Press </a:t>
            </a:r>
            <a:r>
              <a:rPr dirty="0"/>
              <a:t>"Browse" and select your playbook and press "Upload in advance</a:t>
            </a:r>
            <a:r>
              <a:rPr dirty="0" smtClean="0"/>
              <a:t>".</a:t>
            </a:r>
            <a:endParaRPr lang="en-US" dirty="0" smtClean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 smtClean="0"/>
              <a:t>Follow </a:t>
            </a:r>
            <a:r>
              <a:rPr lang="en-US" altLang="ja-JP" sz="1600" dirty="0"/>
              <a:t>the table below and press “Register”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endParaRPr lang="en-US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45177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</a:t>
                      </a:r>
                      <a:r>
                        <a:rPr altLang="en-US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/>
                        <a:t>Module </a:t>
                      </a:r>
                      <a:r>
                        <a:rPr altLang="ja-JP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azure_create_instance_va</a:t>
                      </a:r>
                      <a:r>
                        <a:rPr lang="en-US" dirty="0" err="1" smtClean="0"/>
                        <a:t>r</a:t>
                      </a:r>
                      <a:r>
                        <a:rPr dirty="0" err="1" smtClean="0"/>
                        <a:t>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 smtClean="0"/>
                        <a:t>azure_create_instance_va</a:t>
                      </a:r>
                      <a:r>
                        <a:rPr lang="en-US" dirty="0" smtClean="0"/>
                        <a:t>r</a:t>
                      </a:r>
                      <a:r>
                        <a:rPr dirty="0" smtClean="0"/>
                        <a:t>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619590" y="3356990"/>
            <a:ext cx="3168440" cy="13217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the policy file we created.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Policies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policy you want to upload and press “Upload in advance”.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file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15527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85767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2782427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Set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a Policy set.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Policy Sets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Set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4933"/>
              </p:ext>
            </p:extLst>
          </p:nvPr>
        </p:nvGraphicFramePr>
        <p:xfrm>
          <a:off x="5030833" y="5229250"/>
          <a:ext cx="3042761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PolicySet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331550" y="335699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Policy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previously created Policy Set and Policy file.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-Policy link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　</a:t>
            </a:r>
            <a:r>
              <a:rPr lang="en-US" altLang="ja-JP" dirty="0"/>
              <a:t>L</a:t>
            </a:r>
            <a:r>
              <a:rPr lang="en-US" altLang="ja-JP" dirty="0" smtClean="0"/>
              <a:t>ink Policy Set and Policy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6412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19590" y="3104695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8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6805"/>
            <a:ext cx="5868570" cy="223632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Workspace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Policy Set and the Workspace.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-Workspace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link list</a:t>
            </a:r>
          </a:p>
          <a:p>
            <a:pPr marL="457200" indent="-457200">
              <a:buFont typeface="+mj-ea"/>
              <a:buAutoNum type="circleNumDbPlain"/>
              <a:defRPr sz="1600"/>
            </a:pPr>
            <a:r>
              <a:rPr lang="en-US" altLang="en-US" dirty="0"/>
              <a:t>Click Register</a:t>
            </a:r>
            <a:r>
              <a:rPr lang="en-US" altLang="ja-JP" dirty="0"/>
              <a:t>&gt; </a:t>
            </a:r>
            <a:r>
              <a:rPr lang="en-US"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Link Policy Set and Workspace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2996940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2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0" y="2641414"/>
            <a:ext cx="4592740" cy="21557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smtClean="0"/>
              <a:t>3.</a:t>
            </a:r>
            <a:r>
              <a:rPr lang="en-US" altLang="ja-JP" dirty="0" smtClean="0"/>
              <a:t>10</a:t>
            </a:r>
            <a:r>
              <a:rPr altLang="en-US" dirty="0"/>
              <a:t>　Specify Module file to</a:t>
            </a:r>
            <a:r>
              <a:rPr altLang="ja-JP" dirty="0"/>
              <a:t> Movement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Module to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link our Movement and Module file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Menu</a:t>
            </a:r>
            <a:r>
              <a:rPr altLang="ja-JP" sz="1600" b="1" dirty="0"/>
              <a:t>:</a:t>
            </a:r>
            <a:r>
              <a:rPr altLang="en-US" sz="1600" dirty="0"/>
              <a:t> </a:t>
            </a:r>
            <a:r>
              <a:rPr altLang="ja-JP" sz="1600" dirty="0"/>
              <a:t>Terraform&gt; </a:t>
            </a:r>
            <a:r>
              <a:rPr altLang="ja-JP" sz="1600" b="1" dirty="0"/>
              <a:t>Movement-Module</a:t>
            </a:r>
            <a:r>
              <a:rPr altLang="en-US" sz="1600" b="1" dirty="0"/>
              <a:t>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835620" y="3092688"/>
            <a:ext cx="3259480" cy="9623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68440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</a:t>
                      </a:r>
                      <a:r>
                        <a:rPr lang="en-US" dirty="0" err="1" smtClean="0"/>
                        <a:t>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4.</a:t>
            </a:r>
            <a:r>
              <a:rPr altLang="en-US"/>
              <a:t>　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7" y="2909208"/>
            <a:ext cx="3583013" cy="19508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/>
              <a:t>4.1 </a:t>
            </a:r>
            <a:r>
              <a:rPr kumimoji="1" altLang="en-US" dirty="0" smtClean="0"/>
              <a:t>Operation </a:t>
            </a:r>
            <a:r>
              <a:rPr altLang="en-US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 altLang="en-US"/>
            </a:pPr>
            <a:r>
              <a:rPr lang="en-US" sz="1800" b="1" dirty="0" smtClean="0"/>
              <a:t>Register new Operation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this section, we will create an Operation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kumimoji="1" sz="1600"/>
            </a:pPr>
            <a:r>
              <a:rPr altLang="en-US" dirty="0"/>
              <a:t>Menu:</a:t>
            </a:r>
            <a:r>
              <a:rPr altLang="en-US" b="1" dirty="0"/>
              <a:t> Basic Console </a:t>
            </a:r>
            <a:r>
              <a:rPr altLang="ja-JP" b="1" dirty="0"/>
              <a:t>&gt;</a:t>
            </a:r>
            <a:r>
              <a:rPr altLang="en-US" b="1" dirty="0"/>
              <a:t> </a:t>
            </a:r>
            <a:r>
              <a:rPr lang="en-US" altLang="en-US" b="1" dirty="0" smtClean="0"/>
              <a:t>Input </a:t>
            </a:r>
            <a:r>
              <a:rPr altLang="en-US" b="1" dirty="0" smtClean="0"/>
              <a:t>Operation </a:t>
            </a:r>
            <a:r>
              <a:rPr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5941"/>
              </p:ext>
            </p:extLst>
          </p:nvPr>
        </p:nvGraphicFramePr>
        <p:xfrm>
          <a:off x="177212" y="4922839"/>
          <a:ext cx="5834988" cy="8739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91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Scheduled implementation date and time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(Free field)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08366" y="6050292"/>
            <a:ext cx="7921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200"/>
            </a:pPr>
            <a:r>
              <a:rPr altLang="ja-JP" dirty="0"/>
              <a:t>*</a:t>
            </a:r>
            <a:r>
              <a:rPr altLang="en-US" dirty="0"/>
              <a:t> </a:t>
            </a:r>
            <a:r>
              <a:rPr lang="en-US" altLang="en-US" dirty="0"/>
              <a:t>(</a:t>
            </a:r>
            <a:r>
              <a:rPr altLang="en-US" dirty="0" smtClean="0"/>
              <a:t>Scheduled </a:t>
            </a:r>
            <a:r>
              <a:rPr altLang="en-US" dirty="0"/>
              <a:t>implementation date and </a:t>
            </a:r>
            <a:r>
              <a:rPr altLang="en-US" dirty="0" smtClean="0"/>
              <a:t>time</a:t>
            </a:r>
            <a:r>
              <a:rPr lang="en-US" altLang="en-US" dirty="0" smtClean="0"/>
              <a:t>)</a:t>
            </a:r>
            <a:r>
              <a:rPr altLang="en-US" dirty="0" smtClean="0"/>
              <a:t> </a:t>
            </a:r>
            <a:r>
              <a:rPr altLang="en-US" dirty="0"/>
              <a:t>is an item for management. </a:t>
            </a:r>
            <a:r>
              <a:rPr lang="en-US" altLang="en-US" dirty="0" smtClean="0"/>
              <a:t>The operation will not be automatically executed when the scheduled date passes .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55470" y="3356990"/>
            <a:ext cx="302442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6" y="2924802"/>
            <a:ext cx="8312526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Configure values to Variables.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this section, we will configure specific values to the Module variables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Menu</a:t>
            </a:r>
            <a:r>
              <a:rPr altLang="ja-JP" sz="1600" dirty="0" smtClean="0"/>
              <a:t>:</a:t>
            </a:r>
            <a:r>
              <a:rPr altLang="ja-JP" sz="1600" b="1" dirty="0" smtClean="0"/>
              <a:t> </a:t>
            </a:r>
            <a:r>
              <a:rPr altLang="ja-JP" sz="1600" b="1" dirty="0"/>
              <a:t>Terraform&gt;</a:t>
            </a:r>
            <a:r>
              <a:rPr altLang="en-US" sz="1600" b="1" dirty="0"/>
              <a:t> Substitution value </a:t>
            </a:r>
            <a:r>
              <a:rPr lang="en-US" altLang="en-US" sz="1600" b="1" dirty="0" smtClean="0"/>
              <a:t>list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115520" y="3366454"/>
            <a:ext cx="7533992" cy="1101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460" y="6021360"/>
            <a:ext cx="669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※The upcoming slides will explain Specific setting values.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Configure values to </a:t>
            </a:r>
            <a:r>
              <a:rPr lang="en-US" altLang="en-US" b="1" dirty="0" smtClean="0"/>
              <a:t>Variables</a:t>
            </a:r>
            <a:r>
              <a:rPr kumimoji="1" altLang="ja-JP" b="1" dirty="0" smtClean="0"/>
              <a:t>(1/3</a:t>
            </a:r>
            <a:r>
              <a:rPr kumimoji="1" altLang="ja-JP" b="1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 </a:t>
            </a:r>
            <a:r>
              <a:rPr lang="en-US" altLang="en-US" sz="1600" dirty="0"/>
              <a:t>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altLang="ja-JP" sz="1200" dirty="0"/>
              <a:t>*</a:t>
            </a:r>
            <a:r>
              <a:rPr altLang="en-US" sz="1200" dirty="0"/>
              <a:t> Security groups and key pairs must be created in advance.</a:t>
            </a:r>
            <a:r>
              <a:rPr altLang="ja-JP" sz="1200" dirty="0"/>
              <a:t>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8488"/>
              </p:ext>
            </p:extLst>
          </p:nvPr>
        </p:nvGraphicFramePr>
        <p:xfrm>
          <a:off x="286917" y="1484731"/>
          <a:ext cx="8533673" cy="3551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02337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security_group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ita-demo-sg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key_name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ita-demo-key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access_key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ja-JP"/>
                        <a:t>(AWS</a:t>
                      </a:r>
                      <a:r>
                        <a:rPr altLang="en-US"/>
                        <a:t> access key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secret_key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ja-JP" dirty="0"/>
                        <a:t>(AWS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s</a:t>
                      </a:r>
                      <a:r>
                        <a:rPr altLang="en-US" dirty="0" smtClean="0"/>
                        <a:t>ecret </a:t>
                      </a:r>
                      <a:r>
                        <a:rPr altLang="en-US" dirty="0"/>
                        <a:t>key</a:t>
                      </a:r>
                      <a:r>
                        <a:rPr altLang="ja-JP" dirty="0"/>
                        <a:t> 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Region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ja-JP"/>
                        <a:t>(</a:t>
                      </a:r>
                      <a:r>
                        <a:rPr altLang="en-US"/>
                        <a:t> Any region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rPr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tags_name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ita-demo-instance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hello_tf_instance_type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rPr dirty="0" smtClean="0"/>
                        <a:t>t2.</a:t>
                      </a:r>
                      <a:r>
                        <a:rPr lang="en-US" dirty="0" smtClean="0"/>
                        <a:t>large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rPr dirty="0" err="1"/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effectLst/>
                        </a:defRPr>
                      </a:pPr>
                      <a: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ja-JP" dirty="0"/>
                        <a:t>(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A</a:t>
                      </a:r>
                      <a:r>
                        <a:rPr altLang="en-US" dirty="0" smtClean="0"/>
                        <a:t>ny</a:t>
                      </a:r>
                      <a:r>
                        <a:rPr altLang="ja-JP" dirty="0" smtClean="0"/>
                        <a:t> </a:t>
                      </a:r>
                      <a:r>
                        <a:rPr altLang="ja-JP" dirty="0"/>
                        <a:t>AMI)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en-US" altLang="en-US" dirty="0"/>
              <a:t> Variable value setting</a:t>
            </a:r>
            <a:r>
              <a:rPr lang="en-US" altLang="ja-JP" dirty="0"/>
              <a:t> 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Configure values to Variables</a:t>
            </a:r>
            <a:r>
              <a:rPr lang="en-US" altLang="ja-JP" b="1" dirty="0"/>
              <a:t>(2/3)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en-US" sz="1600" dirty="0"/>
              <a:t> 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lang="en-US" altLang="ja-JP" sz="1000" dirty="0"/>
              <a:t>*</a:t>
            </a:r>
            <a:r>
              <a:rPr lang="en-US" altLang="en-US" sz="1000" dirty="0"/>
              <a:t> Security groups and key pairs must be created in advance.</a:t>
            </a:r>
            <a:r>
              <a:rPr lang="en-US" altLang="ja-JP" sz="1000" dirty="0"/>
              <a:t> 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4808"/>
              </p:ext>
            </p:extLst>
          </p:nvPr>
        </p:nvGraphicFramePr>
        <p:xfrm>
          <a:off x="286917" y="1484731"/>
          <a:ext cx="8676595" cy="476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subscription_id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lang="en-US" altLang="ja-JP" dirty="0" smtClean="0"/>
                        <a:t>(Azure</a:t>
                      </a:r>
                      <a:r>
                        <a:rPr lang="en-US" altLang="ja-JP" baseline="0" dirty="0" smtClean="0"/>
                        <a:t> </a:t>
                      </a:r>
                      <a:r>
                        <a:rPr lang="en-US" altLang="en-US" dirty="0" smtClean="0"/>
                        <a:t>Authentication information</a:t>
                      </a:r>
                      <a:r>
                        <a:rPr lang="en-US" altLang="ja-JP" dirty="0" smtClean="0"/>
                        <a:t> )</a:t>
                      </a: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tenant_id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client_secret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resource_group_name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rg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(Input</a:t>
                      </a:r>
                      <a:r>
                        <a:rPr kumimoji="1" lang="en-US" altLang="ja-JP" sz="1200" baseline="0" dirty="0" smtClean="0"/>
                        <a:t> desired Azure location)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ita-demo-security-group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29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vnet</a:t>
                      </a:r>
                      <a:r>
                        <a:rPr kumimoji="1" lang="en-US" altLang="ja-JP" sz="1200" dirty="0" smtClean="0"/>
                        <a:t>	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10.0.0.0/16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226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ita-demo-subnet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10.0.2.0/24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ita-demo-public-</a:t>
                      </a:r>
                      <a:r>
                        <a:rPr kumimoji="1" lang="en-US" altLang="ja-JP" sz="1200" dirty="0" err="1" smtClean="0"/>
                        <a:t>ip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Dynamic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(Global domain name)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　Setting variable values</a:t>
            </a:r>
            <a:r>
              <a:rPr altLang="ja-JP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Configure values to </a:t>
            </a:r>
            <a:r>
              <a:rPr lang="en-US" altLang="en-US" b="1" dirty="0" smtClean="0"/>
              <a:t>Variables</a:t>
            </a:r>
            <a:r>
              <a:rPr kumimoji="1" altLang="ja-JP" b="1" dirty="0" smtClean="0"/>
              <a:t>(3/3</a:t>
            </a:r>
            <a:r>
              <a:rPr kumimoji="1" altLang="ja-JP" b="1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dirty="0"/>
              <a:t> </a:t>
            </a:r>
            <a:r>
              <a:rPr kumimoji="1" altLang="en-US" sz="1600" dirty="0"/>
              <a:t>Please refer to the table below and register substitute values.</a:t>
            </a:r>
            <a:r>
              <a:rPr altLang="en-US" sz="1600" dirty="0"/>
              <a:t> 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50" dirty="0" smtClean="0">
                <a:solidFill>
                  <a:srgbClr val="FF0000"/>
                </a:solidFill>
              </a:rPr>
              <a:t>※Use the SSH key that you prepared. The Specific value is the text of the key, ”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ssh-rsa</a:t>
            </a:r>
            <a:r>
              <a:rPr lang="en-US" altLang="ja-JP" sz="1050" dirty="0" smtClean="0">
                <a:solidFill>
                  <a:srgbClr val="FF0000"/>
                </a:solidFill>
              </a:rPr>
              <a:t> </a:t>
            </a:r>
            <a:r>
              <a:rPr lang="en-US" altLang="ja-JP" sz="1050" dirty="0" err="1">
                <a:solidFill>
                  <a:srgbClr val="FF0000"/>
                </a:solidFill>
              </a:rPr>
              <a:t>xxxxxxxx</a:t>
            </a:r>
            <a:r>
              <a:rPr lang="ja-JP" altLang="en-US" sz="1050" dirty="0" smtClean="0">
                <a:solidFill>
                  <a:srgbClr val="FF0000"/>
                </a:solidFill>
              </a:rPr>
              <a:t>～</a:t>
            </a:r>
            <a:r>
              <a:rPr lang="en-US" altLang="ja-JP" sz="1050" dirty="0" smtClean="0">
                <a:solidFill>
                  <a:srgbClr val="FF0000"/>
                </a:solidFill>
              </a:rPr>
              <a:t>”</a:t>
            </a:r>
            <a:endParaRPr lang="ja-JP" altLang="en-US" sz="105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42893"/>
              </p:ext>
            </p:extLst>
          </p:nvPr>
        </p:nvGraphicFramePr>
        <p:xfrm>
          <a:off x="179512" y="1484730"/>
          <a:ext cx="8676595" cy="4564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498264376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1190833709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011030130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2058876798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0695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5236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7986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05450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4728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11937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39100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4442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59748"/>
                  </a:ext>
                </a:extLst>
              </a:tr>
              <a:tr h="24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1737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61888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165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(Public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 SSH key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4390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8454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Plan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the previous section, we have created the Movement and registered the substitute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In the next section, we are going to check that the module follows the policy.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4" y="2339866"/>
            <a:ext cx="3260135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you want to check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194642" y="4968445"/>
            <a:ext cx="1729268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“Plan check”.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049967" y="524135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Check Plan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265013"/>
            <a:chOff x="5244298" y="5000704"/>
            <a:chExt cx="3197035" cy="1265013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96776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“Plan Check” runs the operation</a:t>
              </a:r>
              <a:br>
                <a:rPr lang="en-US" altLang="ja-JP" sz="12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and stops after the Plan/</a:t>
              </a:r>
              <a:r>
                <a:rPr lang="en-US" altLang="ja-JP" sz="1200" dirty="0" err="1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158166" y="5639042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7" y="1896783"/>
            <a:ext cx="3492073" cy="356763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Checking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 will move the user to the screen below and tell that an error has occurred. </a:t>
            </a:r>
            <a:r>
              <a:rPr lang="en-US" altLang="ja-JP" sz="1600" dirty="0" smtClean="0"/>
              <a:t>Scroll down to see the </a:t>
            </a:r>
            <a:r>
              <a:rPr lang="en-US" altLang="ja-JP" sz="1600" dirty="0" err="1" smtClean="0"/>
              <a:t>PolicyCheck</a:t>
            </a:r>
            <a:r>
              <a:rPr lang="en-US" altLang="ja-JP" sz="1600" dirty="0" smtClean="0"/>
              <a:t> log.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Check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19738"/>
          <a:stretch/>
        </p:blipFill>
        <p:spPr>
          <a:xfrm>
            <a:off x="4257908" y="1844780"/>
            <a:ext cx="4705605" cy="266437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We can see that the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 proposed cost will exceed 50$</a:t>
            </a:r>
            <a:endParaRPr lang="ja-JP" altLang="en-US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8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Change the size of the VM and re-run the operation.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Lastly, we will change the size of the VM and run the operation again.</a:t>
            </a:r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Go to 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Substitute list </a:t>
            </a:r>
            <a:r>
              <a:rPr lang="en-US" altLang="ja-JP" sz="1600" dirty="0" smtClean="0"/>
              <a:t>and use the table below to change the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	Then check the plan like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Change the VM size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9227"/>
              </p:ext>
            </p:extLst>
          </p:nvPr>
        </p:nvGraphicFramePr>
        <p:xfrm>
          <a:off x="179512" y="2420860"/>
          <a:ext cx="727288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035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4741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36851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9959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34513"/>
              </p:ext>
            </p:extLst>
          </p:nvPr>
        </p:nvGraphicFramePr>
        <p:xfrm>
          <a:off x="156282" y="4765117"/>
          <a:ext cx="729611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111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53949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43676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50438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 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387478" y="3667223"/>
            <a:ext cx="3857031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</a:rPr>
              <a:t>Instance size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en-US" altLang="ja-JP" sz="1400" dirty="0" smtClean="0">
                <a:latin typeface="+mn-ea"/>
              </a:rPr>
              <a:t>AWS:</a:t>
            </a:r>
            <a:r>
              <a:rPr lang="en-US" altLang="ja-JP" sz="1400" dirty="0" smtClean="0">
                <a:solidFill>
                  <a:srgbClr val="FF0000"/>
                </a:solidFill>
              </a:rPr>
              <a:t>t2.large	   </a:t>
            </a:r>
            <a:r>
              <a:rPr kumimoji="1" lang="ja-JP" altLang="en-US" sz="1400" dirty="0" smtClean="0">
                <a:latin typeface="+mn-ea"/>
              </a:rPr>
              <a:t>→  </a:t>
            </a:r>
            <a:r>
              <a:rPr lang="en-US" altLang="ja-JP" sz="1400" dirty="0" smtClean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 smtClean="0">
                <a:latin typeface="+mn-ea"/>
              </a:rPr>
              <a:t>Azure: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Standard_B2MS </a:t>
            </a:r>
            <a:r>
              <a:rPr lang="ja-JP" altLang="en-US" sz="1400" dirty="0" smtClean="0">
                <a:latin typeface="+mn-ea"/>
              </a:rPr>
              <a:t>→  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88667" y="4483883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2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170" r="15722"/>
          <a:stretch/>
        </p:blipFill>
        <p:spPr>
          <a:xfrm>
            <a:off x="4151335" y="1916790"/>
            <a:ext cx="4669255" cy="24989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6" y="1877632"/>
            <a:ext cx="3517704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Confirm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Now if check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log, we can see that it has finished successfully.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After checking the log, we can go to the next step and run the Movement.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</a:t>
            </a:r>
            <a:r>
              <a:rPr lang="en-US" altLang="ja-JP" dirty="0" smtClean="0"/>
              <a:t>Confirm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098728" y="4555077"/>
            <a:ext cx="3361811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We can now see that the proposed</a:t>
            </a:r>
            <a:br>
              <a:rPr kumimoji="1" lang="en-US" altLang="ja-JP" sz="1400" dirty="0" smtClean="0">
                <a:latin typeface="+mn-ea"/>
              </a:rPr>
            </a:br>
            <a:r>
              <a:rPr kumimoji="1" lang="en-US" altLang="ja-JP" sz="1400" dirty="0" smtClean="0">
                <a:latin typeface="+mn-ea"/>
              </a:rPr>
              <a:t> cost is below 50%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2" y="2320522"/>
            <a:ext cx="7650189" cy="381904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Movement</a:t>
            </a:r>
            <a:r>
              <a:rPr kumimoji="1" altLang="en-US" dirty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We have now finished creating the Movements and registering the Substitute values we are going to use.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Lastly, </a:t>
            </a:r>
            <a:r>
              <a:rPr kumimoji="1" lang="en-US" altLang="en-US" sz="1600" dirty="0" smtClean="0"/>
              <a:t>we will</a:t>
            </a:r>
            <a:r>
              <a:rPr kumimoji="1" altLang="en-US" sz="1600" dirty="0" smtClean="0"/>
              <a:t> execute </a:t>
            </a:r>
            <a:r>
              <a:rPr kumimoji="1" altLang="en-US" sz="1600" dirty="0"/>
              <a:t>the</a:t>
            </a:r>
            <a:r>
              <a:rPr altLang="ja-JP" sz="1600" dirty="0"/>
              <a:t> Movement</a:t>
            </a:r>
            <a:r>
              <a:rPr kumimoji="1" altLang="en-US" sz="1600" dirty="0"/>
              <a:t> and check the result in the target host.</a:t>
            </a:r>
            <a:r>
              <a:rPr altLang="ja-JP" b="1" dirty="0"/>
              <a:t> </a:t>
            </a:r>
            <a:endParaRPr kumimoji="1" lang="en-US" altLang="ja-JP" sz="1800" dirty="0" smtClean="0"/>
          </a:p>
          <a:p>
            <a:pPr marL="0" indent="0">
              <a:buNone/>
              <a:defRPr sz="1600"/>
            </a:pPr>
            <a:r>
              <a:rPr kumimoji="1" altLang="en-US" dirty="0"/>
              <a:t>Menu</a:t>
            </a:r>
            <a:r>
              <a:rPr altLang="ja-JP" b="1" dirty="0"/>
              <a:t>:</a:t>
            </a:r>
            <a:r>
              <a:rPr kumimoji="1" altLang="en-US" b="1" dirty="0"/>
              <a:t> </a:t>
            </a:r>
            <a:r>
              <a:rPr kumimoji="1" altLang="ja-JP" b="1" dirty="0"/>
              <a:t>Terraform&gt;</a:t>
            </a:r>
            <a:r>
              <a:rPr kumimoji="1" altLang="en-US" b="1" dirty="0"/>
              <a:t> </a:t>
            </a:r>
            <a:r>
              <a:rPr altLang="en-US" b="1" dirty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solidFill>
                  <a:schemeClr val="tx1"/>
                </a:solidFill>
                <a:latin typeface="+mn-ea"/>
              </a:defRPr>
            </a:pPr>
            <a:r>
              <a:rPr altLang="en-US" dirty="0"/>
              <a:t>Select the</a:t>
            </a:r>
            <a:r>
              <a:rPr altLang="ja-JP" dirty="0"/>
              <a:t> </a:t>
            </a:r>
            <a:r>
              <a:rPr altLang="ja-JP" dirty="0" smtClean="0"/>
              <a:t>Movement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altLang="en-US" dirty="0" smtClean="0"/>
              <a:t> </a:t>
            </a:r>
            <a:r>
              <a:rPr altLang="en-US" dirty="0"/>
              <a:t>you want to Execute.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017512" y="3508875"/>
            <a:ext cx="4706648" cy="3691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 b="1">
                <a:latin typeface="+mn-ea"/>
              </a:defRPr>
            </a:pPr>
            <a:r>
              <a:t>1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183541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200">
                <a:solidFill>
                  <a:schemeClr val="tx1"/>
                </a:solidFill>
                <a:latin typeface="+mn-ea"/>
              </a:defRPr>
            </a:pPr>
            <a:r>
              <a:t>Select an operation.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017512" y="4635797"/>
            <a:ext cx="4831573" cy="3156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 b="1">
                <a:latin typeface="+mn-ea"/>
              </a:defRPr>
            </a:pPr>
            <a: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912554" y="5052416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latin typeface="+mn-ea"/>
              </a:defRPr>
            </a:pPr>
            <a:r>
              <a:rPr altLang="ja-JP">
                <a:solidFill>
                  <a:schemeClr val="tx1"/>
                </a:solidFill>
              </a:rPr>
              <a:t>Click [</a:t>
            </a:r>
            <a:r>
              <a:rPr altLang="en-US">
                <a:solidFill>
                  <a:srgbClr val="FF0000"/>
                </a:solidFill>
              </a:rPr>
              <a:t>Execute</a:t>
            </a:r>
            <a:r>
              <a:rPr altLang="ja-JP">
                <a:solidFill>
                  <a:schemeClr val="tx1"/>
                </a:solidFill>
              </a:rPr>
              <a:t>]</a:t>
            </a:r>
            <a:r>
              <a:rPr altLang="en-US">
                <a:solidFill>
                  <a:schemeClr val="tx1"/>
                </a:solidFill>
              </a:rPr>
              <a:t>.</a:t>
            </a:r>
            <a:r>
              <a:rPr altLang="ja-JP">
                <a:solidFill>
                  <a:schemeClr val="tx1"/>
                </a:solidFill>
              </a:rPr>
              <a:t>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66941" y="53167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ja-JP" sz="1400" b="1">
                <a:latin typeface="+mn-ea"/>
              </a:defRPr>
            </a:pPr>
            <a:r>
              <a:rPr dirty="0"/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7</a:t>
            </a:r>
            <a:r>
              <a:rPr altLang="en-US" dirty="0"/>
              <a:t>　Execution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360752"/>
            <a:chOff x="5244298" y="5000704"/>
            <a:chExt cx="3197035" cy="1360752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6"/>
              <a:ext cx="2960237" cy="106350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 smtClean="0"/>
                <a:t>After execution, the user will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automatically be moved to the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"check operation status" screen.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763610" y="5709172"/>
            <a:ext cx="792110" cy="1681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82300"/>
            <a:ext cx="8101178" cy="3983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b="1"/>
            </a:pPr>
            <a:r>
              <a:rPr dirty="0"/>
              <a:t>Main Menu</a:t>
            </a:r>
            <a:endParaRPr lang="en-US" altLang="ja-JP" b="1" dirty="0" smtClean="0"/>
          </a:p>
          <a:p>
            <a:pPr lvl="1">
              <a:defRPr sz="1800"/>
            </a:pPr>
            <a:r>
              <a:rPr lang="en-US" altLang="en-US" dirty="0" smtClean="0"/>
              <a:t>This document aims to </a:t>
            </a:r>
            <a:r>
              <a:rPr dirty="0" smtClean="0"/>
              <a:t>teach </a:t>
            </a:r>
            <a:r>
              <a:rPr dirty="0"/>
              <a:t>the readers </a:t>
            </a:r>
            <a:r>
              <a:rPr dirty="0" smtClean="0"/>
              <a:t>about </a:t>
            </a:r>
            <a:r>
              <a:rPr lang="en-US" dirty="0" smtClean="0"/>
              <a:t>the</a:t>
            </a:r>
            <a:r>
              <a:rPr dirty="0" smtClean="0"/>
              <a:t> </a:t>
            </a:r>
            <a:r>
              <a:rPr b="1" dirty="0" smtClean="0"/>
              <a:t>Terraform</a:t>
            </a:r>
            <a:r>
              <a:rPr dirty="0" smtClean="0"/>
              <a:t> </a:t>
            </a:r>
            <a:r>
              <a:rPr lang="en-US" dirty="0" smtClean="0"/>
              <a:t>Menu group</a:t>
            </a:r>
            <a:r>
              <a:rPr dirty="0" smtClean="0"/>
              <a:t> </a:t>
            </a:r>
            <a:r>
              <a:rPr dirty="0"/>
              <a:t>while giving them hands-on </a:t>
            </a:r>
            <a:r>
              <a:rPr dirty="0" smtClean="0"/>
              <a:t>experience</a:t>
            </a:r>
            <a:r>
              <a:rPr lang="en-US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635870" y="4365130"/>
            <a:ext cx="720100" cy="792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" y="1976096"/>
            <a:ext cx="4644511" cy="332504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b="1" dirty="0"/>
              <a:t>Check the detailed results of the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sz="1400" dirty="0" smtClean="0"/>
              <a:t>After</a:t>
            </a:r>
            <a:r>
              <a:rPr altLang="en-US" sz="1400" dirty="0" smtClean="0"/>
              <a:t> </a:t>
            </a:r>
            <a:r>
              <a:rPr altLang="en-US" sz="1400" dirty="0"/>
              <a:t>executing</a:t>
            </a:r>
            <a:r>
              <a:rPr kumimoji="1" altLang="en-US" sz="1400" dirty="0"/>
              <a:t>, the user will be moved to a screen where</a:t>
            </a:r>
            <a:r>
              <a:rPr altLang="en-US" sz="1400" dirty="0"/>
              <a:t> they can see the Execution status and Execution logs.</a:t>
            </a:r>
            <a:r>
              <a:rPr altLang="ja-JP" sz="1400" dirty="0"/>
              <a:t> </a:t>
            </a:r>
            <a:endParaRPr lang="en-US" altLang="ja-JP" sz="1400" dirty="0" smtClean="0"/>
          </a:p>
          <a:p>
            <a:pPr marL="0" indent="0">
              <a:buNone/>
              <a:defRPr kumimoji="1" altLang="en-US" sz="1600"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sz="1400" dirty="0" smtClean="0"/>
              <a:t>It </a:t>
            </a:r>
            <a:r>
              <a:rPr sz="1400" dirty="0"/>
              <a:t>is also possible to see the input and output data.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8</a:t>
            </a:r>
            <a:r>
              <a:rPr altLang="en-US" dirty="0"/>
              <a:t>　Checking Operation status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470354" y="4578794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endParaRPr lang="en-US" dirty="0" smtClean="0"/>
          </a:p>
          <a:p>
            <a:pPr algn="ctr">
              <a:defRPr altLang="en-US" sz="1400">
                <a:latin typeface="+mn-ea"/>
              </a:defRPr>
            </a:pPr>
            <a:r>
              <a:rPr dirty="0" smtClean="0"/>
              <a:t>Users </a:t>
            </a:r>
            <a:r>
              <a:rPr dirty="0"/>
              <a:t>can download a zip </a:t>
            </a:r>
            <a:r>
              <a:rPr dirty="0" smtClean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whic</a:t>
            </a:r>
            <a:r>
              <a:rPr lang="en-US" dirty="0" smtClean="0"/>
              <a:t>h </a:t>
            </a:r>
            <a:r>
              <a:rPr dirty="0" smtClean="0"/>
              <a:t>contains </a:t>
            </a:r>
            <a:r>
              <a:rPr dirty="0"/>
              <a:t>the</a:t>
            </a:r>
            <a:r>
              <a:rPr kumimoji="1" dirty="0"/>
              <a:t> input data </a:t>
            </a:r>
            <a:r>
              <a:rPr kumimoji="1" lang="en-US" dirty="0" smtClean="0"/>
              <a:t/>
            </a:r>
            <a:br>
              <a:rPr kumimoji="1" lang="en-US" dirty="0" smtClean="0"/>
            </a:br>
            <a:r>
              <a:rPr kumimoji="1" dirty="0" smtClean="0"/>
              <a:t>and</a:t>
            </a:r>
            <a:r>
              <a:rPr dirty="0" smtClean="0"/>
              <a:t> </a:t>
            </a:r>
            <a:r>
              <a:rPr dirty="0"/>
              <a:t>the result data.</a:t>
            </a:r>
            <a:endParaRPr lang="en-US" altLang="ja-JP" sz="1400" dirty="0" smtClean="0">
              <a:latin typeface="+mn-ea"/>
            </a:endParaRPr>
          </a:p>
          <a:p>
            <a:pPr algn="ctr">
              <a:defRPr kumimoji="1" sz="1400">
                <a:latin typeface="+mn-ea"/>
              </a:defRPr>
            </a:pPr>
            <a:endParaRPr altLang="ja-JP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/>
                <a:t>For the results, please access the</a:t>
              </a:r>
              <a:r>
                <a:rPr altLang="ja-JP" dirty="0"/>
                <a:t> Azure</a:t>
              </a:r>
              <a:r>
                <a:rPr altLang="en-US" dirty="0"/>
                <a:t> account 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and </a:t>
              </a:r>
              <a:r>
                <a:rPr altLang="en-US" dirty="0"/>
                <a:t>check</a:t>
              </a:r>
              <a:r>
                <a:rPr altLang="ja-JP" dirty="0"/>
                <a:t> that</a:t>
              </a:r>
              <a:r>
                <a:rPr altLang="en-US" dirty="0"/>
                <a:t> all of the 3 VM has been created</a:t>
              </a:r>
              <a:r>
                <a:rPr altLang="en-US" dirty="0" smtClean="0"/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14" y="2193726"/>
            <a:ext cx="4429140" cy="1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 altLang="en-US"/>
            </a:pPr>
            <a:r>
              <a:rPr b="1" dirty="0"/>
              <a:t>Change the number of instances and execute again.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sz="1600" dirty="0"/>
              <a:t>Finally, change the number of instances to deploy </a:t>
            </a:r>
            <a:r>
              <a:rPr lang="en-US" sz="1600" dirty="0" smtClean="0"/>
              <a:t>and repeat.</a:t>
            </a:r>
            <a:endParaRPr kumimoji="1" lang="en-US" altLang="ja-JP" sz="1600" dirty="0" smtClean="0"/>
          </a:p>
          <a:p>
            <a:pPr marL="0" indent="0">
              <a:buNone/>
              <a:defRPr sz="1600"/>
            </a:pPr>
            <a:r>
              <a:rPr altLang="en-US" b="1" dirty="0"/>
              <a:t>　 </a:t>
            </a:r>
            <a:r>
              <a:rPr altLang="en-US" dirty="0"/>
              <a:t>From</a:t>
            </a:r>
            <a:r>
              <a:rPr altLang="ja-JP" b="1" dirty="0"/>
              <a:t> Terraform&gt;</a:t>
            </a:r>
            <a:r>
              <a:rPr altLang="en-US" b="1" dirty="0"/>
              <a:t> Substitution Value Management</a:t>
            </a:r>
            <a:r>
              <a:rPr altLang="en-US" dirty="0"/>
              <a:t>, refer to the table below and change the specific </a:t>
            </a:r>
            <a:r>
              <a:rPr altLang="en-US" dirty="0" smtClean="0"/>
              <a:t>values</a:t>
            </a:r>
            <a:r>
              <a:rPr altLang="en-US" dirty="0"/>
              <a:t> </a:t>
            </a:r>
            <a:r>
              <a:rPr lang="en-US" altLang="en-US" dirty="0" smtClean="0"/>
              <a:t>and do the same as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65555"/>
              </p:ext>
            </p:extLst>
          </p:nvPr>
        </p:nvGraphicFramePr>
        <p:xfrm>
          <a:off x="179512" y="2420860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37712"/>
              </p:ext>
            </p:extLst>
          </p:nvPr>
        </p:nvGraphicFramePr>
        <p:xfrm>
          <a:off x="156282" y="4765117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r>
              <a:rPr kumimoji="1" lang="en-US" dirty="0" smtClean="0"/>
              <a:t>Change the Deploy instances: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kumimoji="1" altLang="ja-JP" dirty="0" smtClean="0"/>
              <a:t>AWS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> </a:t>
            </a:r>
            <a:r>
              <a:rPr kumimoji="1" lang="en-US" altLang="en-US" dirty="0" smtClean="0">
                <a:solidFill>
                  <a:srgbClr val="FF0000"/>
                </a:solidFill>
              </a:rPr>
              <a:t>Increased</a:t>
            </a:r>
            <a:r>
              <a:rPr lang="en-US" altLang="en-US" dirty="0"/>
              <a:t> </a:t>
            </a:r>
            <a:r>
              <a:rPr lang="en-US" altLang="en-US" dirty="0" smtClean="0"/>
              <a:t>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</a:t>
            </a:r>
            <a:r>
              <a:rPr lang="en-US" altLang="en-US" dirty="0" smtClean="0"/>
              <a:t> </a:t>
            </a:r>
            <a:r>
              <a:rPr altLang="en-US" dirty="0" smtClean="0"/>
              <a:t>5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altLang="ja-JP" dirty="0" smtClean="0"/>
              <a:t>Azure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Decreased</a:t>
            </a:r>
            <a:r>
              <a:rPr lang="en-US" altLang="ja-JP" dirty="0" smtClean="0"/>
              <a:t> 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 </a:t>
            </a:r>
            <a:r>
              <a:rPr altLang="en-US" dirty="0"/>
              <a:t>1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Check that the instances has been reduced.</a:t>
            </a:r>
            <a:br>
              <a:rPr kumimoji="1" lang="en-US" altLang="ja-JP" dirty="0" smtClean="0"/>
            </a:br>
            <a:r>
              <a:rPr lang="en-US" altLang="ja-JP" sz="1600" dirty="0" smtClean="0"/>
              <a:t>Access AWS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Azure from your browser</a:t>
            </a:r>
            <a:br>
              <a:rPr lang="en-US" altLang="ja-JP" sz="1600" dirty="0" smtClean="0"/>
            </a:br>
            <a:r>
              <a:rPr lang="en-US" altLang="ja-JP" sz="1600" dirty="0" smtClean="0"/>
              <a:t>and check that the VM instances has been reduced.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Environment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836712"/>
            <a:ext cx="8929241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Environment</a:t>
            </a:r>
          </a:p>
          <a:p>
            <a:pPr lvl="1">
              <a:defRPr altLang="en-US"/>
            </a:pPr>
            <a:r>
              <a:rPr lang="en-US" altLang="ja-JP" dirty="0" smtClean="0"/>
              <a:t>The environment used in this manual is as follows. </a:t>
            </a:r>
          </a:p>
          <a:p>
            <a:pPr lvl="1"/>
            <a:r>
              <a:rPr lang="en-US" altLang="en-US" dirty="0" smtClean="0"/>
              <a:t>In addition to an ITA Server, please prepare an AWS and Azure account and </a:t>
            </a:r>
            <a:br>
              <a:rPr lang="en-US" altLang="en-US" dirty="0" smtClean="0"/>
            </a:br>
            <a:r>
              <a:rPr lang="en-US" altLang="en-US" dirty="0" smtClean="0"/>
              <a:t>a Terraform environment (Terraform account if you are using Terraform Cloud).</a:t>
            </a:r>
            <a:r>
              <a:rPr lang="en-US" altLang="ja-JP" dirty="0" smtClean="0"/>
              <a:t> 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  <a:defRPr sz="1200"/>
            </a:pPr>
            <a:r>
              <a:rPr lang="en-US" altLang="ja-JP" dirty="0"/>
              <a:t>*</a:t>
            </a:r>
            <a:r>
              <a:rPr lang="en-US" altLang="en-US" kern="1200" dirty="0">
                <a:solidFill>
                  <a:srgbClr val="000000"/>
                </a:solidFill>
              </a:rPr>
              <a:t>In this scenario, the host server will be running on CentOS7, but</a:t>
            </a:r>
            <a:r>
              <a:rPr lang="en-US" altLang="ja-JP" kern="1200" dirty="0">
                <a:solidFill>
                  <a:srgbClr val="000000"/>
                </a:solidFill>
              </a:rPr>
              <a:t> ITA</a:t>
            </a:r>
            <a:r>
              <a:rPr lang="en-US" altLang="en-US" kern="1200" dirty="0">
                <a:solidFill>
                  <a:srgbClr val="000000"/>
                </a:solidFill>
              </a:rPr>
              <a:t> can be installed on</a:t>
            </a:r>
            <a:r>
              <a:rPr lang="en-US" altLang="ja-JP" kern="1200" dirty="0">
                <a:solidFill>
                  <a:srgbClr val="000000"/>
                </a:solidFill>
              </a:rPr>
              <a:t> RHEL7</a:t>
            </a:r>
            <a:r>
              <a:rPr lang="en-US" altLang="en-US" kern="1200" dirty="0">
                <a:solidFill>
                  <a:srgbClr val="000000"/>
                </a:solidFill>
              </a:rPr>
              <a:t> and</a:t>
            </a:r>
            <a:r>
              <a:rPr lang="en-US" altLang="ja-JP" kern="1200" dirty="0">
                <a:solidFill>
                  <a:srgbClr val="000000"/>
                </a:solidFill>
              </a:rPr>
              <a:t> RHEL8</a:t>
            </a:r>
            <a:r>
              <a:rPr lang="en-US" altLang="en-US" kern="1200" dirty="0">
                <a:solidFill>
                  <a:srgbClr val="000000"/>
                </a:solidFill>
              </a:rPr>
              <a:t> type</a:t>
            </a:r>
            <a:r>
              <a:rPr lang="en-US" altLang="ja-JP" kern="1200" dirty="0">
                <a:solidFill>
                  <a:srgbClr val="000000"/>
                </a:solidFill>
              </a:rPr>
              <a:t> OS</a:t>
            </a:r>
            <a:r>
              <a:rPr lang="en-US" altLang="en-US" kern="1200" dirty="0">
                <a:solidFill>
                  <a:srgbClr val="000000"/>
                </a:solidFill>
              </a:rPr>
              <a:t> as well.</a:t>
            </a:r>
            <a:r>
              <a:rPr lang="en-US" altLang="ja-JP" dirty="0"/>
              <a:t> </a:t>
            </a:r>
            <a:endParaRPr lang="en-US" altLang="ja-JP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5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325053"/>
            <a:ext cx="1584220" cy="130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348621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588280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975618"/>
            <a:ext cx="1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B62"/>
                </a:solidFill>
              </a:rP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508217" y="4689175"/>
            <a:ext cx="1224170" cy="650564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ITA 1.10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>
            <a:off x="1835620" y="5014457"/>
            <a:ext cx="672597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732387" y="5014457"/>
            <a:ext cx="61623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217731" y="4173258"/>
            <a:ext cx="1008142" cy="648091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182757" y="5014456"/>
            <a:ext cx="612000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6299604" y="583200"/>
            <a:ext cx="284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altLang="ja-JP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360951"/>
            <a:ext cx="244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</p:txBody>
      </p:sp>
      <p:sp>
        <p:nvSpPr>
          <p:cNvPr id="5" name="テキスト ボックス 12"/>
          <p:cNvSpPr txBox="1"/>
          <p:nvPr/>
        </p:nvSpPr>
        <p:spPr>
          <a:xfrm>
            <a:off x="287239" y="2360951"/>
            <a:ext cx="237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>
              <a:latin typeface="+mj-lt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53393"/>
              </p:ext>
            </p:extLst>
          </p:nvPr>
        </p:nvGraphicFramePr>
        <p:xfrm>
          <a:off x="467430" y="2432011"/>
          <a:ext cx="8208000" cy="12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1622861740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120162844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84326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ITA</a:t>
                      </a:r>
                      <a:r>
                        <a:rPr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 server</a:t>
                      </a:r>
                      <a:r>
                        <a:rPr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endParaRPr lang="en-US" altLang="ja-JP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solidFill>
                            <a:schemeClr val="bg1"/>
                          </a:solidFill>
                        </a:rPr>
                        <a:t>Terraform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9835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CentOS7(※)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ITA </a:t>
                      </a:r>
                      <a:r>
                        <a:rPr kumimoji="1" lang="en-US" altLang="ja-JP" sz="16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6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kumimoji="1" lang="en-US" altLang="ja-JP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Terraform</a:t>
                      </a: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Enterprise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　　　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Terraform</a:t>
                      </a: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AWS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Microsoft Azure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83334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19" y="5047141"/>
            <a:ext cx="691612" cy="7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2.</a:t>
            </a:r>
            <a:r>
              <a:rPr altLang="en-US"/>
              <a:t>　Terraform Driver Practice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altLang="en-US" b="1"/>
            </a:pPr>
            <a:r>
              <a:rPr lang="en-US" altLang="ja-JP" dirty="0"/>
              <a:t>About the scenario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en-US" sz="1400" dirty="0"/>
              <a:t>This scenario uses</a:t>
            </a:r>
            <a:r>
              <a:rPr lang="en-US" altLang="ja-JP" sz="1400" dirty="0"/>
              <a:t> ITA's Terraform Driver</a:t>
            </a:r>
            <a:r>
              <a:rPr lang="en-US" altLang="en-US" sz="1400" dirty="0"/>
              <a:t> to </a:t>
            </a:r>
            <a:r>
              <a:rPr lang="en-US" altLang="en-US" sz="1400" dirty="0" smtClean="0"/>
              <a:t>check the plan to create the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VM</a:t>
            </a:r>
            <a:r>
              <a:rPr lang="en-US" altLang="en-US" sz="1400" dirty="0"/>
              <a:t>'s on Public cloud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AWS</a:t>
            </a:r>
            <a:r>
              <a:rPr lang="en-US" altLang="en-US" sz="1400" dirty="0" err="1"/>
              <a:t>,</a:t>
            </a:r>
            <a:r>
              <a:rPr lang="en-US" altLang="ja-JP" sz="1400" dirty="0" err="1"/>
              <a:t>Azure</a:t>
            </a:r>
            <a:r>
              <a:rPr lang="en-US" altLang="ja-JP" sz="1400" dirty="0"/>
              <a:t>)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After that, it will use the </a:t>
            </a:r>
            <a:r>
              <a:rPr lang="en-US" altLang="en-US" sz="1400" b="1" dirty="0" smtClean="0"/>
              <a:t>defined policies </a:t>
            </a:r>
            <a:r>
              <a:rPr lang="en-US" altLang="en-US" sz="1400" dirty="0" smtClean="0"/>
              <a:t>to create the VM on the different cloud environments.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en-US" sz="1400" dirty="0"/>
              <a:t>Once you have followed the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altLang="en-US" sz="1400" dirty="0">
                <a:solidFill>
                  <a:srgbClr val="FFC000"/>
                </a:solidFill>
              </a:rPr>
              <a:t>Preparation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en-US" sz="1400" dirty="0">
                <a:solidFill>
                  <a:srgbClr val="FFC000"/>
                </a:solidFill>
              </a:rPr>
              <a:t> </a:t>
            </a:r>
            <a:r>
              <a:rPr lang="en-US" altLang="en-US" sz="1400" dirty="0"/>
              <a:t>part of this document and have linked/registered all the necessary parts, you can repeat the </a:t>
            </a:r>
            <a:r>
              <a:rPr lang="en-US" altLang="en-US" sz="1400" dirty="0">
                <a:solidFill>
                  <a:srgbClr val="92D050"/>
                </a:solidFill>
              </a:rPr>
              <a:t>“Execution” </a:t>
            </a:r>
            <a:r>
              <a:rPr lang="en-US" altLang="en-US" sz="1400" dirty="0"/>
              <a:t>part of the scenario and reconfigure/re-register target machines. </a:t>
            </a:r>
            <a:r>
              <a:rPr lang="en-US" altLang="en-US" sz="1400" b="1" dirty="0">
                <a:solidFill>
                  <a:srgbClr val="FF0000"/>
                </a:solidFill>
              </a:rPr>
              <a:t>(Automation)</a:t>
            </a:r>
          </a:p>
          <a:p>
            <a:pPr lvl="2"/>
            <a:endParaRPr lang="en-US" altLang="ja-JP" sz="1200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2765812" y="3302850"/>
            <a:ext cx="26128" cy="300785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328876" y="3449447"/>
            <a:ext cx="418417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184855" y="3278427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Interface information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82922" y="3822779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Organization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82922" y="439529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182922" y="493642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operation pattern</a:t>
            </a:r>
            <a:b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</a:b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 (Movement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82922" y="547755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Module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3024299" y="5689190"/>
            <a:ext cx="2483831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Specify Module files to 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590" y="2780910"/>
            <a:ext cx="20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182997" y="3381006"/>
            <a:ext cx="332274" cy="2308184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988261" y="3302850"/>
            <a:ext cx="2519869" cy="375518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Policy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978580" y="3895998"/>
            <a:ext cx="252955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Policy 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2978579" y="4408656"/>
            <a:ext cx="2529551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Policy to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2983962" y="4921314"/>
            <a:ext cx="2524168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 to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290756" y="3293523"/>
            <a:ext cx="326132" cy="2374249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118238" y="3293522"/>
            <a:ext cx="2457063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Register Input operation name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112293" y="3868840"/>
            <a:ext cx="2440045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Configure variables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112293" y="4890496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④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Start Operation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129839" y="5735160"/>
            <a:ext cx="2440045" cy="42906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Check Execution status.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17097" y="2780910"/>
            <a:ext cx="186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129302" y="4391091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Check Plan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9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(1/7)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 smtClean="0"/>
              <a:t>Create</a:t>
            </a:r>
            <a:r>
              <a:rPr altLang="ja-JP" dirty="0" smtClean="0"/>
              <a:t> Module</a:t>
            </a:r>
            <a:r>
              <a:rPr lang="ja-JP" altLang="en-US" dirty="0" smtClean="0"/>
              <a:t>①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  <a:defRPr sz="1600"/>
            </a:pPr>
            <a:r>
              <a:rPr altLang="en-US" dirty="0"/>
              <a:t>Here, we will create the</a:t>
            </a:r>
            <a:r>
              <a:rPr altLang="ja-JP" dirty="0"/>
              <a:t> 4</a:t>
            </a:r>
            <a:r>
              <a:rPr altLang="en-US" dirty="0"/>
              <a:t> modules that will be used in this scenario </a:t>
            </a:r>
            <a:endParaRPr lang="en-US" altLang="ja-JP" sz="1600" dirty="0" smtClean="0"/>
          </a:p>
          <a:p>
            <a:pPr marL="360000" lvl="2" indent="0">
              <a:buNone/>
              <a:defRPr sz="1600">
                <a:solidFill>
                  <a:srgbClr val="FF0000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【 </a:t>
            </a:r>
            <a:r>
              <a:rPr lang="en-US" altLang="ja-JP" dirty="0" smtClean="0"/>
              <a:t>Attention</a:t>
            </a:r>
            <a:r>
              <a:rPr lang="en-US" altLang="ja-JP" sz="1600" dirty="0">
                <a:solidFill>
                  <a:srgbClr val="FF0000"/>
                </a:solidFill>
              </a:rPr>
              <a:t> 】 </a:t>
            </a:r>
            <a:r>
              <a:rPr lang="en-US" altLang="en-US" dirty="0" smtClean="0"/>
              <a:t>Make sure that the character code is “UTF-8”, the Line feed code is LF and the file extension is “</a:t>
            </a:r>
            <a:r>
              <a:rPr lang="en-US" altLang="en-US" dirty="0" err="1" smtClean="0"/>
              <a:t>tf</a:t>
            </a:r>
            <a:r>
              <a:rPr lang="en-US" altLang="en-US" dirty="0" smtClean="0"/>
              <a:t>.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427809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aws_info</a:t>
            </a:r>
            <a:r>
              <a:rPr lang="en-US" altLang="ja-JP" sz="1600" dirty="0"/>
              <a:t>"{</a:t>
            </a:r>
          </a:p>
          <a:p>
            <a:pPr algn="just"/>
            <a:r>
              <a:rPr lang="en-US" altLang="ja-JP" sz="1600" dirty="0"/>
              <a:t>  type = object({</a:t>
            </a:r>
          </a:p>
          <a:p>
            <a:pPr algn="just"/>
            <a:r>
              <a:rPr lang="en-US" altLang="ja-JP" sz="1600" dirty="0"/>
              <a:t>    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 = string</a:t>
            </a:r>
          </a:p>
          <a:p>
            <a:pPr algn="just"/>
            <a:r>
              <a:rPr lang="en-US" altLang="ja-JP" sz="1600" dirty="0"/>
              <a:t>    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 = string</a:t>
            </a:r>
          </a:p>
          <a:p>
            <a:pPr algn="just"/>
            <a:r>
              <a:rPr lang="en-US" altLang="ja-JP" sz="1600" dirty="0"/>
              <a:t>    region = string</a:t>
            </a:r>
          </a:p>
          <a:p>
            <a:pPr algn="just"/>
            <a:r>
              <a:rPr lang="en-US" altLang="ja-JP" sz="1600" dirty="0"/>
              <a:t>  })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AWS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(2/7)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 smtClean="0"/>
              <a:t>②</a:t>
            </a: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provider 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var. </a:t>
            </a:r>
            <a:r>
              <a:rPr lang="en-US" altLang="ja-JP" sz="1400" dirty="0" err="1"/>
              <a:t>aws_info.access_key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var. </a:t>
            </a:r>
            <a:r>
              <a:rPr lang="en-US" altLang="ja-JP" sz="1400" dirty="0" err="1"/>
              <a:t>aws_info.secret_key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var. </a:t>
            </a:r>
            <a:r>
              <a:rPr lang="en-US" altLang="ja-JP" sz="1400" dirty="0" err="1"/>
              <a:t>aws_info.region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8943" y="3501010"/>
            <a:ext cx="41050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 dirty="0"/>
              <a:t>This</a:t>
            </a:r>
            <a:r>
              <a:rPr altLang="en-US" dirty="0"/>
              <a:t> file defines variables for creating AWS Instances</a:t>
            </a:r>
            <a:r>
              <a:rPr altLang="en-US" dirty="0" smtClean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Create Security groups and key pairs in AWS in advance.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510785-ACC4-43A6-B0B4-280C1CCBA64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ed7d3cbb-6703-464f-aabe-9c28e9bfaae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3620</Words>
  <Application>Microsoft Office PowerPoint</Application>
  <PresentationFormat>画面に合わせる (4:3)</PresentationFormat>
  <Paragraphs>850</Paragraphs>
  <Slides>43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　Introduction</vt:lpstr>
      <vt:lpstr>1.2　Environment</vt:lpstr>
      <vt:lpstr>2.　Terraform Driver Practice  </vt:lpstr>
      <vt:lpstr>2.1　Scenario</vt:lpstr>
      <vt:lpstr>2.2　Preparation (1/7)</vt:lpstr>
      <vt:lpstr>2.2　Preparation (2/7)</vt:lpstr>
      <vt:lpstr>2.2　Preparation (3/7)</vt:lpstr>
      <vt:lpstr>2.2　Preparation (4/7)</vt:lpstr>
      <vt:lpstr>2.2　Preparation (5/7)</vt:lpstr>
      <vt:lpstr>2.2　Preparation (6/7)</vt:lpstr>
      <vt:lpstr>2.2　Preparation (7/7)</vt:lpstr>
      <vt:lpstr>3. Preparation</vt:lpstr>
      <vt:lpstr>3.1　Register Interface Information(1/2)</vt:lpstr>
      <vt:lpstr>3.1　Registration of interface information(2/2)</vt:lpstr>
      <vt:lpstr>3.2　Register and Link Organization(1/2)</vt:lpstr>
      <vt:lpstr>3.2　Register and Link Organization(2/2)</vt:lpstr>
      <vt:lpstr>3.3　Register and Link Workspace(1/2)</vt:lpstr>
      <vt:lpstr>3.3　Register and Link Workspace(2/2)</vt:lpstr>
      <vt:lpstr>3.4　Register Operation pattern(Movement)</vt:lpstr>
      <vt:lpstr>3.5　Register Module files</vt:lpstr>
      <vt:lpstr>3.6　Register Policy file</vt:lpstr>
      <vt:lpstr>3.7　Register Policy Set</vt:lpstr>
      <vt:lpstr>3.8　Link Policy Set and Policy</vt:lpstr>
      <vt:lpstr>3.9　Link Policy Set and Workspace</vt:lpstr>
      <vt:lpstr>3.10　Specify Module file to Movement</vt:lpstr>
      <vt:lpstr>4.　Execution</vt:lpstr>
      <vt:lpstr>4.1 Operation registration</vt:lpstr>
      <vt:lpstr>4.2 Variable value setting (1/4)</vt:lpstr>
      <vt:lpstr>4.2 Variable value setting (2/4)</vt:lpstr>
      <vt:lpstr>4.2 Variable value setting (3/4)</vt:lpstr>
      <vt:lpstr>4.2　Setting variable values(4/4)</vt:lpstr>
      <vt:lpstr>4.3　Check Plan</vt:lpstr>
      <vt:lpstr>4.4　Check PolicyCheck log</vt:lpstr>
      <vt:lpstr>4.5　Change the VM size</vt:lpstr>
      <vt:lpstr>4.6　Confirm PolicyCheck log</vt:lpstr>
      <vt:lpstr>4.7　Execution</vt:lpstr>
      <vt:lpstr>4.8　Checking Operation status</vt:lpstr>
      <vt:lpstr>4.9　Change the value and execute again(1/2)</vt:lpstr>
      <vt:lpstr>4.9　Change the value and execute again(2/2)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2022-06-29T05:39:39Z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