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2"/>
  </p:notesMasterIdLst>
  <p:handoutMasterIdLst>
    <p:handoutMasterId r:id="rId23"/>
  </p:handoutMasterIdLst>
  <p:sldIdLst>
    <p:sldId id="262" r:id="rId3"/>
    <p:sldId id="507" r:id="rId4"/>
    <p:sldId id="508" r:id="rId5"/>
    <p:sldId id="680" r:id="rId6"/>
    <p:sldId id="681" r:id="rId7"/>
    <p:sldId id="644" r:id="rId8"/>
    <p:sldId id="687" r:id="rId9"/>
    <p:sldId id="689" r:id="rId10"/>
    <p:sldId id="690" r:id="rId11"/>
    <p:sldId id="696" r:id="rId12"/>
    <p:sldId id="697" r:id="rId13"/>
    <p:sldId id="691" r:id="rId14"/>
    <p:sldId id="692" r:id="rId15"/>
    <p:sldId id="693" r:id="rId16"/>
    <p:sldId id="698" r:id="rId17"/>
    <p:sldId id="694" r:id="rId18"/>
    <p:sldId id="695" r:id="rId19"/>
    <p:sldId id="688" r:id="rId20"/>
    <p:sldId id="318" r:id="rId21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0000FF"/>
    <a:srgbClr val="FFFFCC"/>
    <a:srgbClr val="336600"/>
    <a:srgbClr val="008000"/>
    <a:srgbClr val="FF99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1" autoAdjust="0"/>
    <p:restoredTop sz="95507" autoAdjust="0"/>
  </p:normalViewPr>
  <p:slideViewPr>
    <p:cSldViewPr>
      <p:cViewPr varScale="1">
        <p:scale>
          <a:sx n="64" d="100"/>
          <a:sy n="64" d="100"/>
        </p:scale>
        <p:origin x="78" y="570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2021/3/29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2021/3/29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exastro-suite/it-automation-docs/raw/master/asset/Documents/Exastro-ITA_User_Instruction_Manual_Conductor.pdf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astro-suite/it-automation-docs/raw/master/asset/Documents/Exastro-ITA_User_Instruction_Manual_Ansible-driver.pdf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smtClean="0"/>
              <a:t>Version 1.6.1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err="1" smtClean="0"/>
              <a:t>Conductor【Tutorial</a:t>
            </a:r>
            <a:r>
              <a:rPr lang="en-US" altLang="ja-JP" sz="4800" b="1" dirty="0" smtClean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※In this document, “</a:t>
            </a:r>
            <a:r>
              <a:rPr lang="en-US" altLang="ja-JP" sz="14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IT Automation” is described as 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Conductor Function Description</a:t>
            </a:r>
            <a:r>
              <a:rPr lang="ja-JP" altLang="en-US" dirty="0"/>
              <a:t>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 class edit</a:t>
            </a:r>
            <a:r>
              <a:rPr lang="ja-JP" altLang="en-US" b="1" dirty="0" smtClean="0"/>
              <a:t>（</a:t>
            </a:r>
            <a:r>
              <a:rPr lang="en-US" altLang="ja-JP" b="1" dirty="0"/>
              <a:t>2</a:t>
            </a:r>
            <a:r>
              <a:rPr lang="en-US" altLang="ja-JP" b="1" dirty="0" smtClean="0"/>
              <a:t>/3</a:t>
            </a:r>
            <a:r>
              <a:rPr lang="ja-JP" altLang="en-US" b="1" dirty="0" smtClean="0"/>
              <a:t>）</a:t>
            </a:r>
            <a:endParaRPr lang="en-US" altLang="ja-JP" b="1" dirty="0"/>
          </a:p>
          <a:p>
            <a:pPr lvl="1"/>
            <a:r>
              <a:rPr lang="en-US" altLang="ja-JP" sz="1800" dirty="0" smtClean="0"/>
              <a:t>Users can use the Conditional branch function by selecting it from the “Function” tab on the right side of the screen.</a:t>
            </a: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50" y="1988800"/>
            <a:ext cx="6912960" cy="3839477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 bwMode="auto">
          <a:xfrm>
            <a:off x="5960610" y="4176407"/>
            <a:ext cx="1537236" cy="136819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6300240" y="3908538"/>
            <a:ext cx="362727" cy="21531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cxnSp>
        <p:nvCxnSpPr>
          <p:cNvPr id="15" name="直線矢印コネクタ 14"/>
          <p:cNvCxnSpPr>
            <a:stCxn id="13" idx="1"/>
          </p:cNvCxnSpPr>
          <p:nvPr/>
        </p:nvCxnSpPr>
        <p:spPr bwMode="auto">
          <a:xfrm flipH="1" flipV="1">
            <a:off x="2699740" y="4144702"/>
            <a:ext cx="3260870" cy="715800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四角形吹き出し 16"/>
          <p:cNvSpPr/>
          <p:nvPr/>
        </p:nvSpPr>
        <p:spPr bwMode="auto">
          <a:xfrm>
            <a:off x="1436633" y="5544597"/>
            <a:ext cx="3218491" cy="908591"/>
          </a:xfrm>
          <a:prstGeom prst="wedgeRectCallout">
            <a:avLst>
              <a:gd name="adj1" fmla="val 50894"/>
              <a:gd name="adj2" fmla="val -150095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 dirty="0" smtClean="0">
                <a:latin typeface="+mn-ea"/>
              </a:rPr>
              <a:t>The arrangement of the “Function” tab can be changed by dragging and dropping them</a:t>
            </a:r>
            <a:endParaRPr lang="ja-JP" altLang="en-US" sz="1400" b="1" dirty="0">
              <a:latin typeface="+mn-ea"/>
            </a:endParaRPr>
          </a:p>
        </p:txBody>
      </p:sp>
      <p:sp>
        <p:nvSpPr>
          <p:cNvPr id="22" name="四角形吹き出し 21"/>
          <p:cNvSpPr/>
          <p:nvPr/>
        </p:nvSpPr>
        <p:spPr bwMode="auto">
          <a:xfrm>
            <a:off x="4698901" y="1866432"/>
            <a:ext cx="4113782" cy="986488"/>
          </a:xfrm>
          <a:prstGeom prst="wedgeRectCallout">
            <a:avLst>
              <a:gd name="adj1" fmla="val -91857"/>
              <a:gd name="adj2" fmla="val 53423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 dirty="0">
                <a:latin typeface="+mn-ea"/>
              </a:rPr>
              <a:t>Similar </a:t>
            </a:r>
            <a:r>
              <a:rPr lang="en-US" altLang="ja-JP" sz="1600" b="1" dirty="0" smtClean="0">
                <a:latin typeface="+mn-ea"/>
              </a:rPr>
              <a:t>to Movements, </a:t>
            </a:r>
            <a:r>
              <a:rPr lang="en-US" altLang="ja-JP" sz="1600" b="1" dirty="0">
                <a:solidFill>
                  <a:srgbClr val="FF0000"/>
                </a:solidFill>
                <a:latin typeface="+mn-ea"/>
              </a:rPr>
              <a:t>O</a:t>
            </a:r>
            <a:r>
              <a:rPr lang="en-US" altLang="ja-JP" sz="1600" b="1" dirty="0" smtClean="0">
                <a:solidFill>
                  <a:srgbClr val="FF0000"/>
                </a:solidFill>
                <a:latin typeface="+mn-ea"/>
              </a:rPr>
              <a:t>perations</a:t>
            </a:r>
            <a:r>
              <a:rPr lang="en-US" altLang="ja-JP" sz="1600" b="1" dirty="0" smtClean="0">
                <a:latin typeface="+mn-ea"/>
              </a:rPr>
              <a:t> </a:t>
            </a:r>
            <a:r>
              <a:rPr lang="en-US" altLang="ja-JP" sz="1600" b="1" dirty="0">
                <a:latin typeface="+mn-ea"/>
              </a:rPr>
              <a:t>can </a:t>
            </a:r>
            <a:r>
              <a:rPr lang="en-US" altLang="ja-JP" sz="1600" b="1" dirty="0" smtClean="0">
                <a:latin typeface="+mn-ea"/>
              </a:rPr>
              <a:t>also be linked by dragging a line between them.</a:t>
            </a:r>
            <a:endParaRPr lang="ja-JP" altLang="en-US" sz="1600" b="1" dirty="0">
              <a:latin typeface="+mn-ea"/>
            </a:endParaRPr>
          </a:p>
        </p:txBody>
      </p:sp>
      <p:sp>
        <p:nvSpPr>
          <p:cNvPr id="23" name="四角形吹き出し 22"/>
          <p:cNvSpPr/>
          <p:nvPr/>
        </p:nvSpPr>
        <p:spPr bwMode="auto">
          <a:xfrm>
            <a:off x="5912245" y="5891489"/>
            <a:ext cx="2900438" cy="561699"/>
          </a:xfrm>
          <a:prstGeom prst="wedgeRectCallout">
            <a:avLst>
              <a:gd name="adj1" fmla="val -14865"/>
              <a:gd name="adj2" fmla="val -127464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 dirty="0" smtClean="0">
                <a:latin typeface="+mn-ea"/>
              </a:rPr>
              <a:t>Users can choose between different Functions.</a:t>
            </a:r>
            <a:endParaRPr lang="ja-JP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216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Conductor menu functions</a:t>
            </a:r>
            <a:r>
              <a:rPr lang="ja-JP" altLang="en-US" dirty="0"/>
              <a:t>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 class edit</a:t>
            </a:r>
            <a:r>
              <a:rPr lang="ja-JP" altLang="en-US" b="1" dirty="0" smtClean="0"/>
              <a:t>（</a:t>
            </a:r>
            <a:r>
              <a:rPr lang="en-US" altLang="ja-JP" b="1" dirty="0" smtClean="0"/>
              <a:t>3/3</a:t>
            </a:r>
            <a:r>
              <a:rPr lang="ja-JP" altLang="en-US" b="1" dirty="0" smtClean="0"/>
              <a:t>）</a:t>
            </a:r>
            <a:endParaRPr lang="en-US" altLang="ja-JP" b="1" dirty="0"/>
          </a:p>
          <a:p>
            <a:pPr lvl="1"/>
            <a:r>
              <a:rPr lang="en-US" altLang="ja-JP" dirty="0" smtClean="0"/>
              <a:t>The following explains the different functions available. </a:t>
            </a:r>
            <a:br>
              <a:rPr lang="en-US" altLang="ja-JP" dirty="0" smtClean="0"/>
            </a:br>
            <a:r>
              <a:rPr lang="en-US" altLang="ja-JP" dirty="0" smtClean="0"/>
              <a:t>For more details, please refer to </a:t>
            </a:r>
            <a:r>
              <a:rPr lang="en-US" altLang="ja-JP" dirty="0" smtClean="0">
                <a:hlinkClick r:id="rId2"/>
              </a:rPr>
              <a:t>this manual</a:t>
            </a:r>
            <a:r>
              <a:rPr lang="en-US" altLang="ja-JP" dirty="0" smtClean="0"/>
              <a:t>.</a:t>
            </a:r>
            <a:endParaRPr lang="en-US" altLang="ja-JP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25" y="1723797"/>
            <a:ext cx="45434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2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0" y="1556741"/>
            <a:ext cx="8281150" cy="4608640"/>
          </a:xfrm>
          <a:prstGeom prst="rect">
            <a:avLst/>
          </a:prstGeom>
        </p:spPr>
      </p:pic>
      <p:sp>
        <p:nvSpPr>
          <p:cNvPr id="10" name="四角形吹き出し 9"/>
          <p:cNvSpPr/>
          <p:nvPr/>
        </p:nvSpPr>
        <p:spPr bwMode="auto">
          <a:xfrm>
            <a:off x="5625038" y="3648385"/>
            <a:ext cx="3162385" cy="716513"/>
          </a:xfrm>
          <a:prstGeom prst="wedgeRectCallout">
            <a:avLst>
              <a:gd name="adj1" fmla="val -161356"/>
              <a:gd name="adj2" fmla="val 181745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 dirty="0" smtClean="0">
                <a:latin typeface="+mn-ea"/>
              </a:rPr>
              <a:t>Select Conductor and Operation. </a:t>
            </a:r>
            <a:endParaRPr kumimoji="1" lang="ja-JP" altLang="en-US" sz="1600" b="1" dirty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Conductor Function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 execution(1/2</a:t>
            </a:r>
            <a:r>
              <a:rPr lang="en-US" altLang="ja-JP" b="1" dirty="0" smtClean="0"/>
              <a:t>)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Choose </a:t>
            </a:r>
            <a:r>
              <a:rPr lang="en-US" altLang="ja-JP" dirty="0"/>
              <a:t>and execute the created Conductor in the "Conductor execution" </a:t>
            </a:r>
            <a:r>
              <a:rPr lang="en-US" altLang="ja-JP" dirty="0" smtClean="0"/>
              <a:t>menu.</a:t>
            </a:r>
            <a:endParaRPr lang="en-US" altLang="ja-JP" dirty="0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899490" y="2348850"/>
            <a:ext cx="1080150" cy="24230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251400" y="3758175"/>
            <a:ext cx="4392610" cy="31891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sp>
        <p:nvSpPr>
          <p:cNvPr id="14" name="四角形吹き出し 13"/>
          <p:cNvSpPr/>
          <p:nvPr/>
        </p:nvSpPr>
        <p:spPr bwMode="auto">
          <a:xfrm>
            <a:off x="5833467" y="1849484"/>
            <a:ext cx="2987124" cy="719868"/>
          </a:xfrm>
          <a:prstGeom prst="wedgeRectCallout">
            <a:avLst>
              <a:gd name="adj1" fmla="val -176419"/>
              <a:gd name="adj2" fmla="val 37981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 dirty="0" smtClean="0">
                <a:latin typeface="+mn-ea"/>
              </a:rPr>
              <a:t>It is possible </a:t>
            </a:r>
            <a:r>
              <a:rPr lang="en-US" altLang="ja-JP" sz="1600" b="1" dirty="0">
                <a:latin typeface="+mn-ea"/>
              </a:rPr>
              <a:t>to schedule </a:t>
            </a:r>
          </a:p>
          <a:p>
            <a:r>
              <a:rPr lang="en-US" altLang="ja-JP" sz="1600" b="1" dirty="0" smtClean="0">
                <a:latin typeface="+mn-ea"/>
              </a:rPr>
              <a:t>the timing of execution</a:t>
            </a:r>
            <a:endParaRPr kumimoji="1" lang="ja-JP" altLang="en-US" sz="1600" b="1" dirty="0">
              <a:latin typeface="+mn-ea"/>
            </a:endParaRPr>
          </a:p>
        </p:txBody>
      </p:sp>
      <p:sp>
        <p:nvSpPr>
          <p:cNvPr id="15" name="四角形吹き出し 14"/>
          <p:cNvSpPr/>
          <p:nvPr/>
        </p:nvSpPr>
        <p:spPr bwMode="auto">
          <a:xfrm>
            <a:off x="5596986" y="3645030"/>
            <a:ext cx="3218491" cy="719868"/>
          </a:xfrm>
          <a:prstGeom prst="wedgeRectCallout">
            <a:avLst>
              <a:gd name="adj1" fmla="val -169158"/>
              <a:gd name="adj2" fmla="val 15640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 dirty="0" smtClean="0">
                <a:latin typeface="+mn-ea"/>
              </a:rPr>
              <a:t>Select Conductor and Operation. </a:t>
            </a:r>
            <a:endParaRPr kumimoji="1" lang="ja-JP" altLang="en-US" sz="1600" b="1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193548" y="5445280"/>
            <a:ext cx="6178702" cy="50407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066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Conductor Function Description</a:t>
            </a:r>
            <a:r>
              <a:rPr lang="ja-JP" altLang="en-US" dirty="0"/>
              <a:t>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/>
              <a:t> </a:t>
            </a:r>
            <a:r>
              <a:rPr lang="en-US" altLang="ja-JP" b="1" dirty="0" smtClean="0"/>
              <a:t>execution (2/2)</a:t>
            </a:r>
            <a:endParaRPr lang="en-US" altLang="ja-JP" dirty="0" smtClean="0"/>
          </a:p>
          <a:p>
            <a:pPr lvl="1"/>
            <a:r>
              <a:rPr lang="en-US" altLang="ja-JP" dirty="0"/>
              <a:t>The conductor and operation selected at the top of the page will be </a:t>
            </a:r>
            <a:r>
              <a:rPr lang="en-US" altLang="ja-JP" dirty="0" smtClean="0"/>
              <a:t>displayed.</a:t>
            </a:r>
            <a:endParaRPr lang="en-US" altLang="ja-JP" dirty="0"/>
          </a:p>
        </p:txBody>
      </p:sp>
      <p:pic>
        <p:nvPicPr>
          <p:cNvPr id="12" name="図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20" y="1466516"/>
            <a:ext cx="6002867" cy="415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/>
          <p:cNvSpPr/>
          <p:nvPr/>
        </p:nvSpPr>
        <p:spPr bwMode="auto">
          <a:xfrm>
            <a:off x="539440" y="5397968"/>
            <a:ext cx="692669" cy="22462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sp>
        <p:nvSpPr>
          <p:cNvPr id="14" name="四角形吹き出し 13"/>
          <p:cNvSpPr/>
          <p:nvPr/>
        </p:nvSpPr>
        <p:spPr bwMode="auto">
          <a:xfrm>
            <a:off x="5292100" y="5576111"/>
            <a:ext cx="3547387" cy="880840"/>
          </a:xfrm>
          <a:prstGeom prst="wedgeRectCallout">
            <a:avLst>
              <a:gd name="adj1" fmla="val -180323"/>
              <a:gd name="adj2" fmla="val -40723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 dirty="0">
                <a:latin typeface="+mn-ea"/>
              </a:rPr>
              <a:t>If there </a:t>
            </a:r>
            <a:r>
              <a:rPr lang="en-US" altLang="ja-JP" sz="1600" b="1" dirty="0" smtClean="0">
                <a:latin typeface="+mn-ea"/>
              </a:rPr>
              <a:t>are </a:t>
            </a:r>
            <a:r>
              <a:rPr lang="en-US" altLang="ja-JP" sz="1600" b="1" dirty="0">
                <a:latin typeface="+mn-ea"/>
              </a:rPr>
              <a:t>no </a:t>
            </a:r>
            <a:r>
              <a:rPr lang="en-US" altLang="ja-JP" sz="1600" b="1" dirty="0" smtClean="0">
                <a:latin typeface="+mn-ea"/>
              </a:rPr>
              <a:t>problems </a:t>
            </a:r>
            <a:r>
              <a:rPr lang="en-US" altLang="ja-JP" sz="1600" b="1" dirty="0">
                <a:latin typeface="+mn-ea"/>
              </a:rPr>
              <a:t>with the </a:t>
            </a:r>
            <a:r>
              <a:rPr lang="en-US" altLang="ja-JP" sz="1600" b="1" dirty="0" smtClean="0">
                <a:latin typeface="+mn-ea"/>
              </a:rPr>
              <a:t>contents</a:t>
            </a:r>
            <a:r>
              <a:rPr lang="en-US" altLang="ja-JP" sz="1600" b="1" dirty="0">
                <a:latin typeface="+mn-ea"/>
              </a:rPr>
              <a:t>, press the </a:t>
            </a:r>
          </a:p>
          <a:p>
            <a:r>
              <a:rPr lang="en-US" altLang="ja-JP" sz="1600" b="1" dirty="0">
                <a:latin typeface="+mn-ea"/>
              </a:rPr>
              <a:t>"Execute" button to execute.</a:t>
            </a:r>
            <a:endParaRPr kumimoji="1" lang="ja-JP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05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/>
              <a:t>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 confirmation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Check the execution status from the "Conductor </a:t>
            </a:r>
            <a:r>
              <a:rPr lang="en-US" altLang="ja-JP" dirty="0" smtClean="0"/>
              <a:t>Confirmation Menu“.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30" y="2132820"/>
            <a:ext cx="5760800" cy="3947583"/>
          </a:xfrm>
          <a:prstGeom prst="rect">
            <a:avLst/>
          </a:prstGeom>
        </p:spPr>
      </p:pic>
      <p:sp>
        <p:nvSpPr>
          <p:cNvPr id="8" name="四角形吹き出し 7"/>
          <p:cNvSpPr/>
          <p:nvPr/>
        </p:nvSpPr>
        <p:spPr bwMode="auto">
          <a:xfrm>
            <a:off x="5600149" y="1556740"/>
            <a:ext cx="3363364" cy="1152160"/>
          </a:xfrm>
          <a:prstGeom prst="wedgeRectCallout">
            <a:avLst>
              <a:gd name="adj1" fmla="val -43036"/>
              <a:gd name="adj2" fmla="val 140197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 dirty="0" smtClean="0">
                <a:latin typeface="+mn-ea"/>
              </a:rPr>
              <a:t>Clicking the movement will display a detailed results screen.</a:t>
            </a:r>
            <a:br>
              <a:rPr lang="en-US" altLang="ja-JP" sz="1600" b="1" dirty="0" smtClean="0">
                <a:latin typeface="+mn-ea"/>
              </a:rPr>
            </a:br>
            <a:r>
              <a:rPr lang="en-US" altLang="ja-JP" sz="1600" b="1" dirty="0" smtClean="0">
                <a:latin typeface="+mn-ea"/>
              </a:rPr>
              <a:t> Click </a:t>
            </a:r>
            <a:r>
              <a:rPr lang="en-US" altLang="ja-JP" sz="1600" b="1" dirty="0">
                <a:latin typeface="+mn-ea"/>
                <a:hlinkClick r:id="rId3"/>
              </a:rPr>
              <a:t>here</a:t>
            </a:r>
            <a:r>
              <a:rPr lang="en-US" altLang="ja-JP" sz="1600" b="1" dirty="0">
                <a:latin typeface="+mn-ea"/>
              </a:rPr>
              <a:t> for more details.</a:t>
            </a:r>
            <a:endParaRPr kumimoji="1" lang="ja-JP" altLang="en-US" sz="1600" b="1" dirty="0">
              <a:latin typeface="+mn-ea"/>
            </a:endParaRPr>
          </a:p>
        </p:txBody>
      </p:sp>
      <p:sp>
        <p:nvSpPr>
          <p:cNvPr id="9" name="四角形吹き出し 8"/>
          <p:cNvSpPr/>
          <p:nvPr/>
        </p:nvSpPr>
        <p:spPr bwMode="auto">
          <a:xfrm>
            <a:off x="4571147" y="5013220"/>
            <a:ext cx="4392366" cy="1320695"/>
          </a:xfrm>
          <a:prstGeom prst="wedgeRectCallout">
            <a:avLst>
              <a:gd name="adj1" fmla="val -136400"/>
              <a:gd name="adj2" fmla="val 29263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 dirty="0" smtClean="0">
                <a:latin typeface="+mn-ea"/>
              </a:rPr>
              <a:t>If the Conductor is scheduled to be executed  users </a:t>
            </a:r>
            <a:r>
              <a:rPr lang="en-US" altLang="ja-JP" sz="1600" b="1" dirty="0">
                <a:latin typeface="+mn-ea"/>
              </a:rPr>
              <a:t>can cancel </a:t>
            </a:r>
            <a:r>
              <a:rPr lang="en-US" altLang="ja-JP" sz="1600" b="1" dirty="0" smtClean="0">
                <a:latin typeface="+mn-ea"/>
              </a:rPr>
              <a:t>it</a:t>
            </a:r>
            <a:endParaRPr lang="en-US" altLang="ja-JP" sz="1600" b="1" dirty="0">
              <a:latin typeface="+mn-ea"/>
            </a:endParaRPr>
          </a:p>
          <a:p>
            <a:r>
              <a:rPr lang="en-US" altLang="ja-JP" sz="1600" b="1" dirty="0">
                <a:latin typeface="+mn-ea"/>
              </a:rPr>
              <a:t>pressing the " </a:t>
            </a:r>
            <a:r>
              <a:rPr lang="en-US" altLang="ja-JP" sz="1600" b="1" dirty="0" smtClean="0">
                <a:latin typeface="+mn-ea"/>
              </a:rPr>
              <a:t>schedule </a:t>
            </a:r>
            <a:r>
              <a:rPr lang="en-US" altLang="ja-JP" sz="1600" b="1" dirty="0">
                <a:latin typeface="+mn-ea"/>
              </a:rPr>
              <a:t>cancelling" </a:t>
            </a:r>
          </a:p>
          <a:p>
            <a:r>
              <a:rPr lang="en-US" altLang="ja-JP" sz="1600" b="1" dirty="0">
                <a:latin typeface="+mn-ea"/>
              </a:rPr>
              <a:t>button. </a:t>
            </a:r>
            <a:endParaRPr kumimoji="1" lang="ja-JP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615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20" y="2092532"/>
            <a:ext cx="6832678" cy="42571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Conductor Function Description</a:t>
            </a:r>
            <a:r>
              <a:rPr lang="ja-JP" altLang="en-US" dirty="0"/>
              <a:t>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8/10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 check</a:t>
            </a:r>
            <a:r>
              <a:rPr lang="ja-JP" altLang="en-US" b="1" dirty="0" smtClean="0"/>
              <a:t>（</a:t>
            </a:r>
            <a:r>
              <a:rPr lang="en-US" altLang="ja-JP" b="1" dirty="0"/>
              <a:t>1</a:t>
            </a:r>
            <a:r>
              <a:rPr lang="ja-JP" altLang="en-US" b="1" dirty="0" smtClean="0"/>
              <a:t>）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dirty="0" smtClean="0"/>
              <a:t>In the “Conductor” Menu group -&gt; “Conductor list” menu -&gt;”List” Sub-menu, users can download the input/results data for each Conductor.</a:t>
            </a:r>
            <a:endParaRPr lang="ja-JP" altLang="en-US" dirty="0" smtClean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395420" y="3789050"/>
            <a:ext cx="792110" cy="19676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292100" y="4725180"/>
            <a:ext cx="1440200" cy="50407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3608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Conductor Function Description</a:t>
            </a:r>
            <a:r>
              <a:rPr lang="ja-JP" altLang="en-US" dirty="0"/>
              <a:t>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8/9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5446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 Routine Executions</a:t>
            </a:r>
            <a:r>
              <a:rPr lang="ja-JP" altLang="en-US" b="1" dirty="0" smtClean="0"/>
              <a:t>（</a:t>
            </a:r>
            <a:r>
              <a:rPr lang="en-US" altLang="ja-JP" b="1" dirty="0" smtClean="0"/>
              <a:t>1/2</a:t>
            </a:r>
            <a:r>
              <a:rPr lang="ja-JP" altLang="en-US" b="1" dirty="0" smtClean="0"/>
              <a:t>）</a:t>
            </a:r>
            <a:endParaRPr lang="en-US" altLang="ja-JP" b="1" dirty="0" smtClean="0"/>
          </a:p>
          <a:p>
            <a:pPr lvl="1"/>
            <a:r>
              <a:rPr lang="en-US" altLang="ja-JP" dirty="0"/>
              <a:t>In the </a:t>
            </a:r>
            <a:r>
              <a:rPr lang="en-US" altLang="ja-JP" dirty="0" smtClean="0"/>
              <a:t>"Conductor Regularly execution" </a:t>
            </a:r>
            <a:r>
              <a:rPr lang="en-US" altLang="ja-JP" dirty="0"/>
              <a:t>menu, </a:t>
            </a:r>
            <a:r>
              <a:rPr lang="en-US" altLang="ja-JP" dirty="0" smtClean="0"/>
              <a:t>users can manage regularly executed operations.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60" y="1916790"/>
            <a:ext cx="7596943" cy="4320600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 bwMode="auto">
          <a:xfrm>
            <a:off x="4458185" y="5013220"/>
            <a:ext cx="617885" cy="14402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sp>
        <p:nvSpPr>
          <p:cNvPr id="13" name="四角形吹き出し 12"/>
          <p:cNvSpPr/>
          <p:nvPr/>
        </p:nvSpPr>
        <p:spPr bwMode="auto">
          <a:xfrm>
            <a:off x="5178285" y="2924930"/>
            <a:ext cx="3785228" cy="863888"/>
          </a:xfrm>
          <a:prstGeom prst="wedgeRectCallout">
            <a:avLst>
              <a:gd name="adj1" fmla="val -62089"/>
              <a:gd name="adj2" fmla="val 186625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 dirty="0">
                <a:latin typeface="+mn-ea"/>
              </a:rPr>
              <a:t>A detailed schedule can be </a:t>
            </a:r>
          </a:p>
          <a:p>
            <a:r>
              <a:rPr lang="en-US" altLang="ja-JP" sz="1600" b="1" dirty="0">
                <a:latin typeface="+mn-ea"/>
              </a:rPr>
              <a:t>set from the" Schedule Settings</a:t>
            </a:r>
            <a:r>
              <a:rPr lang="en-US" altLang="ja-JP" sz="1600" b="1" dirty="0" smtClean="0">
                <a:latin typeface="+mn-ea"/>
              </a:rPr>
              <a:t>“ button.</a:t>
            </a:r>
            <a:endParaRPr kumimoji="1" lang="ja-JP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697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Conductor Function Description</a:t>
            </a:r>
            <a:r>
              <a:rPr lang="ja-JP" altLang="en-US" dirty="0"/>
              <a:t>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9/9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 Routine Executions</a:t>
            </a:r>
            <a:r>
              <a:rPr lang="ja-JP" altLang="en-US" b="1" dirty="0" smtClean="0"/>
              <a:t>（</a:t>
            </a:r>
            <a:r>
              <a:rPr lang="en-US" altLang="ja-JP" b="1" dirty="0"/>
              <a:t>2</a:t>
            </a:r>
            <a:r>
              <a:rPr lang="en-US" altLang="ja-JP" b="1" dirty="0" smtClean="0"/>
              <a:t>/2</a:t>
            </a:r>
            <a:r>
              <a:rPr lang="ja-JP" altLang="en-US" b="1" dirty="0" smtClean="0"/>
              <a:t>）</a:t>
            </a:r>
            <a:endParaRPr lang="en-US" altLang="ja-JP" b="1" dirty="0" smtClean="0"/>
          </a:p>
          <a:p>
            <a:pPr lvl="1"/>
            <a:r>
              <a:rPr lang="en-US" altLang="ja-JP" dirty="0" smtClean="0"/>
              <a:t>"</a:t>
            </a:r>
            <a:r>
              <a:rPr lang="en-US" altLang="ja-JP" dirty="0"/>
              <a:t>Schedule </a:t>
            </a:r>
            <a:r>
              <a:rPr lang="en-US" altLang="ja-JP" dirty="0" smtClean="0"/>
              <a:t>setting“ allows user to set </a:t>
            </a:r>
            <a:r>
              <a:rPr lang="en-US" altLang="ja-JP" dirty="0"/>
              <a:t>detailed settings such as the </a:t>
            </a:r>
            <a:r>
              <a:rPr lang="en-US" altLang="ja-JP" dirty="0" smtClean="0"/>
              <a:t>regular execution period and </a:t>
            </a:r>
            <a:r>
              <a:rPr lang="en-US" altLang="ja-JP" dirty="0"/>
              <a:t>the </a:t>
            </a:r>
            <a:r>
              <a:rPr lang="en-US" altLang="ja-JP" dirty="0" smtClean="0"/>
              <a:t>period for </a:t>
            </a:r>
            <a:r>
              <a:rPr lang="en-US" altLang="ja-JP" dirty="0"/>
              <a:t>stopping </a:t>
            </a:r>
            <a:r>
              <a:rPr lang="en-US" altLang="ja-JP" dirty="0" smtClean="0"/>
              <a:t>work.</a:t>
            </a: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41" y="1844780"/>
            <a:ext cx="5019674" cy="4608408"/>
          </a:xfrm>
          <a:prstGeom prst="rect">
            <a:avLst/>
          </a:prstGeom>
        </p:spPr>
      </p:pic>
      <p:sp>
        <p:nvSpPr>
          <p:cNvPr id="11" name="四角形吹き出し 10"/>
          <p:cNvSpPr/>
          <p:nvPr/>
        </p:nvSpPr>
        <p:spPr bwMode="auto">
          <a:xfrm>
            <a:off x="5676628" y="1917022"/>
            <a:ext cx="3218491" cy="863888"/>
          </a:xfrm>
          <a:prstGeom prst="wedgeRectCallout">
            <a:avLst>
              <a:gd name="adj1" fmla="val -148893"/>
              <a:gd name="adj2" fmla="val 14751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 dirty="0">
                <a:latin typeface="+mn-ea"/>
              </a:rPr>
              <a:t>Clicking </a:t>
            </a:r>
            <a:r>
              <a:rPr lang="en-US" altLang="ja-JP" sz="1600" b="1" dirty="0" smtClean="0">
                <a:latin typeface="+mn-ea"/>
              </a:rPr>
              <a:t>here </a:t>
            </a:r>
            <a:r>
              <a:rPr lang="en-US" altLang="ja-JP" sz="1600" b="1" dirty="0">
                <a:latin typeface="+mn-ea"/>
              </a:rPr>
              <a:t>will display </a:t>
            </a:r>
          </a:p>
          <a:p>
            <a:r>
              <a:rPr lang="en-US" altLang="ja-JP" sz="1600" b="1" dirty="0">
                <a:latin typeface="+mn-ea"/>
              </a:rPr>
              <a:t>a calendar.</a:t>
            </a:r>
            <a:endParaRPr kumimoji="1" lang="ja-JP" altLang="en-US" sz="1600" b="1" dirty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371037" y="2276840"/>
            <a:ext cx="1080150" cy="2880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000" y="2924930"/>
            <a:ext cx="2905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7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 bwMode="auto">
          <a:xfrm>
            <a:off x="179513" y="1425820"/>
            <a:ext cx="8216563" cy="9359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179514" y="2409363"/>
            <a:ext cx="8208894" cy="87412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146549" y="3417104"/>
            <a:ext cx="8205910" cy="28750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" name="下矢印 13"/>
          <p:cNvSpPr/>
          <p:nvPr/>
        </p:nvSpPr>
        <p:spPr bwMode="auto">
          <a:xfrm>
            <a:off x="467430" y="1558050"/>
            <a:ext cx="576080" cy="4464620"/>
          </a:xfrm>
          <a:prstGeom prst="downArrow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2.4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/>
              <a:t> </a:t>
            </a:r>
            <a:r>
              <a:rPr lang="en-US" altLang="ja-JP" dirty="0" smtClean="0"/>
              <a:t>workflow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36182" y="658650"/>
            <a:ext cx="8784976" cy="7536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 smtClean="0"/>
              <a:t>The Conductor </a:t>
            </a:r>
            <a:r>
              <a:rPr lang="en-US" altLang="ja-JP" dirty="0"/>
              <a:t>workflow is as follows.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Details can be found in the Practice document.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467430" y="3415912"/>
            <a:ext cx="403256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 smtClean="0"/>
              <a:t>⑤</a:t>
            </a:r>
            <a:r>
              <a:rPr lang="en-US" altLang="ja-JP" b="1" dirty="0" smtClean="0"/>
              <a:t>Register interface information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角丸四角形 4"/>
          <p:cNvSpPr/>
          <p:nvPr/>
        </p:nvSpPr>
        <p:spPr bwMode="auto">
          <a:xfrm>
            <a:off x="467430" y="2932416"/>
            <a:ext cx="403256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④</a:t>
            </a:r>
            <a:r>
              <a:rPr kumimoji="1" lang="en-US" altLang="ja-JP" b="1" dirty="0" smtClean="0">
                <a:latin typeface="+mn-ea"/>
              </a:rPr>
              <a:t>Check Movement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467430" y="1965424"/>
            <a:ext cx="403256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②</a:t>
            </a:r>
            <a:r>
              <a:rPr lang="en-US" altLang="ja-JP" b="1" dirty="0" smtClean="0">
                <a:latin typeface="+mn-ea"/>
              </a:rPr>
              <a:t>Register operation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467430" y="5818954"/>
            <a:ext cx="403256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⑩</a:t>
            </a:r>
            <a:r>
              <a:rPr lang="en-US" altLang="ja-JP" b="1" dirty="0" smtClean="0">
                <a:latin typeface="+mn-ea"/>
              </a:rPr>
              <a:t>Check execution history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467430" y="5334176"/>
            <a:ext cx="403256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⑨</a:t>
            </a:r>
            <a:r>
              <a:rPr kumimoji="1" lang="en-US" altLang="ja-JP" b="1" dirty="0" smtClean="0">
                <a:latin typeface="+mn-ea"/>
              </a:rPr>
              <a:t>Check execution result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467430" y="4854610"/>
            <a:ext cx="403256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⑧</a:t>
            </a:r>
            <a:r>
              <a:rPr kumimoji="1" lang="en-US" altLang="ja-JP" b="1" dirty="0" smtClean="0">
                <a:latin typeface="+mn-ea"/>
              </a:rPr>
              <a:t>Execution Conductor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467430" y="4375044"/>
            <a:ext cx="403256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⑦</a:t>
            </a:r>
            <a:r>
              <a:rPr kumimoji="1" lang="en-US" altLang="ja-JP" b="1" dirty="0" smtClean="0">
                <a:latin typeface="+mn-ea"/>
              </a:rPr>
              <a:t>Check Conductor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467430" y="1481928"/>
            <a:ext cx="403256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①</a:t>
            </a:r>
            <a:r>
              <a:rPr lang="en-US" altLang="ja-JP" b="1" dirty="0" smtClean="0">
                <a:latin typeface="+mn-ea"/>
              </a:rPr>
              <a:t>Register device </a:t>
            </a:r>
            <a:r>
              <a:rPr lang="en-US" altLang="ja-JP" b="1" dirty="0">
                <a:latin typeface="+mn-ea"/>
              </a:rPr>
              <a:t>information</a:t>
            </a:r>
            <a:endParaRPr kumimoji="1" lang="en-US" altLang="ja-JP" b="1" dirty="0" smtClean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467430" y="2448920"/>
            <a:ext cx="403256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③</a:t>
            </a:r>
            <a:r>
              <a:rPr lang="en-US" altLang="ja-JP" b="1" dirty="0">
                <a:latin typeface="+mn-ea"/>
              </a:rPr>
              <a:t> Register </a:t>
            </a:r>
            <a:r>
              <a:rPr kumimoji="1" lang="en-US" altLang="ja-JP" b="1" dirty="0" smtClean="0">
                <a:latin typeface="+mn-ea"/>
              </a:rPr>
              <a:t>Movement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467430" y="3895478"/>
            <a:ext cx="403256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⑥</a:t>
            </a:r>
            <a:r>
              <a:rPr kumimoji="1" lang="en-US" altLang="ja-JP" b="1" dirty="0" smtClean="0">
                <a:latin typeface="+mn-ea"/>
              </a:rPr>
              <a:t>Register Conductor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6012076" y="1436615"/>
            <a:ext cx="1944270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Basic console menu</a:t>
            </a:r>
            <a:endParaRPr kumimoji="1" lang="ja-JP" altLang="en-US" b="1" dirty="0" smtClean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829193" y="2373602"/>
            <a:ext cx="1944270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    Various </a:t>
            </a:r>
            <a:r>
              <a:rPr lang="en-US" altLang="ja-JP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d</a:t>
            </a:r>
            <a:r>
              <a:rPr kumimoji="1"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river</a:t>
            </a:r>
            <a:r>
              <a:rPr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 </a:t>
            </a:r>
            <a:r>
              <a:rPr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menus</a:t>
            </a:r>
            <a:endParaRPr kumimoji="1" lang="ja-JP" altLang="en-US" b="1" dirty="0" smtClean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868000" y="3353073"/>
            <a:ext cx="1944270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Conductor</a:t>
            </a:r>
            <a:r>
              <a:rPr lang="ja-JP" altLang="en-US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 </a:t>
            </a:r>
            <a:r>
              <a:rPr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menu</a:t>
            </a:r>
            <a:endParaRPr kumimoji="1" lang="ja-JP" altLang="en-US" b="1" dirty="0" smtClean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128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Table of contents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2193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2000" dirty="0"/>
              <a:t>Introduction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/>
              <a:t>About this document</a:t>
            </a:r>
          </a:p>
          <a:p>
            <a:pPr marL="342900" indent="-342900">
              <a:buFont typeface="+mj-lt"/>
              <a:buAutoNum type="arabicPeriod"/>
            </a:pP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2000" dirty="0" smtClean="0"/>
              <a:t>Conductor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/>
              <a:t>About </a:t>
            </a:r>
            <a:r>
              <a:rPr lang="en-US" altLang="ja-JP" sz="2000" dirty="0" smtClean="0"/>
              <a:t>Conductor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/>
              <a:t>Conductor</a:t>
            </a:r>
            <a:r>
              <a:rPr lang="ja-JP" altLang="en-US" sz="2000" dirty="0"/>
              <a:t> </a:t>
            </a:r>
            <a:r>
              <a:rPr lang="en-US" altLang="ja-JP" sz="2000" dirty="0" smtClean="0"/>
              <a:t>feature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/>
              <a:t>Conductor Function Description</a:t>
            </a:r>
            <a:endParaRPr lang="ja-JP" altLang="en-US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/>
              <a:t>Conductor workflow</a:t>
            </a:r>
            <a:endParaRPr lang="ja-JP" altLang="en-US" sz="2000" dirty="0"/>
          </a:p>
          <a:p>
            <a:pPr lvl="1"/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/>
              <a:t> 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r>
              <a:rPr lang="en-US" altLang="ja-JP" sz="1600" b="1" dirty="0" smtClean="0"/>
              <a:t>Main menu</a:t>
            </a:r>
            <a:endParaRPr lang="ja-JP" altLang="en-US" sz="1600" b="1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800" dirty="0" smtClean="0"/>
              <a:t>The "Conductor" </a:t>
            </a:r>
            <a:r>
              <a:rPr lang="en-US" altLang="ja-JP" sz="1800" dirty="0"/>
              <a:t>menu group </a:t>
            </a:r>
            <a:r>
              <a:rPr lang="en-US" altLang="ja-JP" sz="1800" dirty="0" smtClean="0"/>
              <a:t>is </a:t>
            </a:r>
            <a:r>
              <a:rPr lang="en-US" altLang="ja-JP" sz="1800" dirty="0"/>
              <a:t>explained in this </a:t>
            </a:r>
            <a:r>
              <a:rPr lang="en-US" altLang="ja-JP" sz="1800" dirty="0" smtClean="0"/>
              <a:t>document.</a:t>
            </a:r>
            <a:endParaRPr lang="en-US" altLang="ja-JP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ja-JP" sz="1600" dirty="0" smtClean="0">
              <a:solidFill>
                <a:schemeClr val="bg1"/>
              </a:solidFill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1.1</a:t>
            </a:r>
            <a:r>
              <a:rPr lang="ja-JP" altLang="en-US" kern="0" dirty="0"/>
              <a:t>　</a:t>
            </a:r>
            <a:r>
              <a:rPr lang="en-US" altLang="ja-JP" kern="0" dirty="0" smtClean="0"/>
              <a:t>About this document </a:t>
            </a:r>
            <a:endParaRPr lang="en-US" kern="0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485900"/>
            <a:ext cx="8401050" cy="4103400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 bwMode="auto">
          <a:xfrm>
            <a:off x="4716020" y="2852920"/>
            <a:ext cx="792110" cy="10081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84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 </a:t>
            </a:r>
            <a:r>
              <a:rPr lang="en-US" altLang="ja-JP" dirty="0" smtClean="0"/>
              <a:t>About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Conductor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394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Conductor </a:t>
            </a:r>
            <a:r>
              <a:rPr lang="en-US" altLang="ja-JP" dirty="0" smtClean="0"/>
              <a:t>is a function added </a:t>
            </a:r>
            <a:r>
              <a:rPr lang="en-US" altLang="ja-JP" dirty="0"/>
              <a:t>to ITA from ver1.5.0.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 smtClean="0"/>
              <a:t>Conductor specifies Movements into one sequence and links it to an operation before executing it.</a:t>
            </a:r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dirty="0">
              <a:solidFill>
                <a:schemeClr val="bg1"/>
              </a:solidFill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2.1</a:t>
            </a:r>
            <a:r>
              <a:rPr lang="ja-JP" altLang="en-US" kern="0" dirty="0"/>
              <a:t>　</a:t>
            </a:r>
            <a:r>
              <a:rPr lang="en-US" altLang="ja-JP" kern="0" dirty="0" smtClean="0"/>
              <a:t>About Conductor</a:t>
            </a:r>
            <a:endParaRPr lang="en-US" kern="0" dirty="0"/>
          </a:p>
        </p:txBody>
      </p:sp>
      <p:cxnSp>
        <p:nvCxnSpPr>
          <p:cNvPr id="79" name="直線コネクタ 78"/>
          <p:cNvCxnSpPr>
            <a:stCxn id="109" idx="2"/>
            <a:endCxn id="114" idx="1"/>
          </p:cNvCxnSpPr>
          <p:nvPr/>
        </p:nvCxnSpPr>
        <p:spPr bwMode="auto">
          <a:xfrm>
            <a:off x="1560719" y="3180429"/>
            <a:ext cx="1265229" cy="1158994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直線コネクタ 98"/>
          <p:cNvCxnSpPr>
            <a:stCxn id="109" idx="2"/>
            <a:endCxn id="117" idx="1"/>
          </p:cNvCxnSpPr>
          <p:nvPr/>
        </p:nvCxnSpPr>
        <p:spPr bwMode="auto">
          <a:xfrm>
            <a:off x="1560719" y="3180429"/>
            <a:ext cx="1283798" cy="2260256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4" name="直線コネクタ 103"/>
          <p:cNvCxnSpPr>
            <a:stCxn id="109" idx="2"/>
            <a:endCxn id="115" idx="1"/>
          </p:cNvCxnSpPr>
          <p:nvPr/>
        </p:nvCxnSpPr>
        <p:spPr bwMode="auto">
          <a:xfrm>
            <a:off x="1560719" y="3180429"/>
            <a:ext cx="1277411" cy="1709624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22" name="正方形/長方形 121"/>
          <p:cNvSpPr/>
          <p:nvPr/>
        </p:nvSpPr>
        <p:spPr bwMode="auto">
          <a:xfrm>
            <a:off x="532162" y="2329902"/>
            <a:ext cx="6560188" cy="1320803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5" name="正方形/長方形 124"/>
          <p:cNvSpPr/>
          <p:nvPr/>
        </p:nvSpPr>
        <p:spPr bwMode="auto">
          <a:xfrm>
            <a:off x="887829" y="2160944"/>
            <a:ext cx="1532224" cy="35880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Conductor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08" name="下矢印 107"/>
          <p:cNvSpPr/>
          <p:nvPr/>
        </p:nvSpPr>
        <p:spPr bwMode="auto">
          <a:xfrm rot="16200000">
            <a:off x="4072129" y="243084"/>
            <a:ext cx="324000" cy="5428407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09" name="角丸四角形 108"/>
          <p:cNvSpPr/>
          <p:nvPr/>
        </p:nvSpPr>
        <p:spPr bwMode="auto">
          <a:xfrm>
            <a:off x="660719" y="2734148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A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角丸四角形 109"/>
          <p:cNvSpPr/>
          <p:nvPr/>
        </p:nvSpPr>
        <p:spPr bwMode="auto">
          <a:xfrm>
            <a:off x="2728260" y="2734148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B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2" name="角丸四角形 111"/>
          <p:cNvSpPr/>
          <p:nvPr/>
        </p:nvSpPr>
        <p:spPr bwMode="auto">
          <a:xfrm>
            <a:off x="4795201" y="2736675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C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2688704" y="3876692"/>
            <a:ext cx="3901030" cy="2072657"/>
            <a:chOff x="4099215" y="3573876"/>
            <a:chExt cx="3528000" cy="1908000"/>
          </a:xfrm>
        </p:grpSpPr>
        <p:sp>
          <p:nvSpPr>
            <p:cNvPr id="73" name="正方形/長方形 72"/>
            <p:cNvSpPr/>
            <p:nvPr/>
          </p:nvSpPr>
          <p:spPr bwMode="auto">
            <a:xfrm>
              <a:off x="4099215" y="3573876"/>
              <a:ext cx="3528000" cy="190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b="1" dirty="0" smtClean="0">
                <a:latin typeface="+mn-ea"/>
              </a:endParaRPr>
            </a:p>
          </p:txBody>
        </p:sp>
        <p:sp>
          <p:nvSpPr>
            <p:cNvPr id="76" name="正方形/長方形 75"/>
            <p:cNvSpPr/>
            <p:nvPr/>
          </p:nvSpPr>
          <p:spPr bwMode="auto">
            <a:xfrm>
              <a:off x="6220487" y="3790314"/>
              <a:ext cx="1296000" cy="162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7" name="正方形/長方形 76"/>
            <p:cNvSpPr/>
            <p:nvPr/>
          </p:nvSpPr>
          <p:spPr bwMode="auto">
            <a:xfrm>
              <a:off x="6166662" y="3724676"/>
              <a:ext cx="1296000" cy="162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8" name="正方形/長方形 77"/>
            <p:cNvSpPr/>
            <p:nvPr/>
          </p:nvSpPr>
          <p:spPr bwMode="auto">
            <a:xfrm>
              <a:off x="6115778" y="3654775"/>
              <a:ext cx="1296000" cy="162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200" b="1" dirty="0" smtClean="0">
                <a:latin typeface="+mn-ea"/>
              </a:endParaRPr>
            </a:p>
          </p:txBody>
        </p:sp>
        <p:cxnSp>
          <p:nvCxnSpPr>
            <p:cNvPr id="100" name="直線コネクタ 99"/>
            <p:cNvCxnSpPr>
              <a:endCxn id="118" idx="1"/>
            </p:cNvCxnSpPr>
            <p:nvPr/>
          </p:nvCxnSpPr>
          <p:spPr bwMode="auto">
            <a:xfrm>
              <a:off x="5813792" y="4009463"/>
              <a:ext cx="486370" cy="33993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1" name="直線コネクタ 100"/>
            <p:cNvCxnSpPr>
              <a:stCxn id="114" idx="3"/>
              <a:endCxn id="119" idx="1"/>
            </p:cNvCxnSpPr>
            <p:nvPr/>
          </p:nvCxnSpPr>
          <p:spPr bwMode="auto">
            <a:xfrm>
              <a:off x="5812308" y="4012907"/>
              <a:ext cx="487854" cy="368837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2" name="直線コネクタ 101"/>
            <p:cNvCxnSpPr>
              <a:stCxn id="115" idx="3"/>
              <a:endCxn id="120" idx="1"/>
            </p:cNvCxnSpPr>
            <p:nvPr/>
          </p:nvCxnSpPr>
          <p:spPr bwMode="auto">
            <a:xfrm>
              <a:off x="5823325" y="4506733"/>
              <a:ext cx="478882" cy="220704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5" name="直線コネクタ 104"/>
            <p:cNvCxnSpPr>
              <a:stCxn id="117" idx="3"/>
              <a:endCxn id="121" idx="1"/>
            </p:cNvCxnSpPr>
            <p:nvPr/>
          </p:nvCxnSpPr>
          <p:spPr bwMode="auto">
            <a:xfrm>
              <a:off x="5829102" y="5013621"/>
              <a:ext cx="473107" cy="49275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6" name="正方形/長方形 105"/>
            <p:cNvSpPr/>
            <p:nvPr/>
          </p:nvSpPr>
          <p:spPr bwMode="auto">
            <a:xfrm>
              <a:off x="6132989" y="3672439"/>
              <a:ext cx="1315646" cy="265810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parameter</a:t>
              </a:r>
              <a:r>
                <a:rPr lang="ja-JP" altLang="en-US" sz="900" b="1" dirty="0" smtClean="0">
                  <a:latin typeface="+mn-ea"/>
                </a:rPr>
                <a:t>（</a:t>
              </a:r>
              <a:r>
                <a:rPr lang="en-US" altLang="ja-JP" sz="900" b="1" dirty="0" smtClean="0">
                  <a:latin typeface="+mn-ea"/>
                </a:rPr>
                <a:t>variable</a:t>
              </a:r>
              <a:r>
                <a:rPr lang="ja-JP" altLang="en-US" sz="1100" b="1" dirty="0" smtClean="0">
                  <a:latin typeface="+mn-ea"/>
                </a:rPr>
                <a:t>）</a:t>
              </a:r>
              <a:endParaRPr lang="en-US" altLang="ja-JP" sz="1100" b="1" dirty="0">
                <a:latin typeface="+mn-ea"/>
              </a:endParaRPr>
            </a:p>
          </p:txBody>
        </p:sp>
        <p:sp>
          <p:nvSpPr>
            <p:cNvPr id="114" name="角丸四角形 113"/>
            <p:cNvSpPr/>
            <p:nvPr/>
          </p:nvSpPr>
          <p:spPr bwMode="auto">
            <a:xfrm>
              <a:off x="4223335" y="3850343"/>
              <a:ext cx="1588973" cy="299005"/>
            </a:xfrm>
            <a:prstGeom prst="roundRect">
              <a:avLst>
                <a:gd name="adj" fmla="val 21076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 dirty="0" smtClean="0">
                  <a:solidFill>
                    <a:schemeClr val="bg1"/>
                  </a:solidFill>
                  <a:latin typeface="+mn-ea"/>
                </a:rPr>
                <a:t>IaC</a:t>
              </a:r>
              <a:r>
                <a:rPr kumimoji="1" lang="en-US" altLang="ja-JP" sz="1600" b="1" dirty="0" smtClean="0">
                  <a:solidFill>
                    <a:schemeClr val="bg1"/>
                  </a:solidFill>
                  <a:latin typeface="+mn-ea"/>
                </a:rPr>
                <a:t> 1</a:t>
              </a:r>
              <a:endParaRPr kumimoji="1" lang="ja-JP" altLang="en-US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5" name="角丸四角形 114"/>
            <p:cNvSpPr/>
            <p:nvPr/>
          </p:nvSpPr>
          <p:spPr bwMode="auto">
            <a:xfrm>
              <a:off x="4234352" y="4357230"/>
              <a:ext cx="1588973" cy="299005"/>
            </a:xfrm>
            <a:prstGeom prst="roundRect">
              <a:avLst>
                <a:gd name="adj" fmla="val 21076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 dirty="0" smtClean="0">
                  <a:solidFill>
                    <a:schemeClr val="bg1"/>
                  </a:solidFill>
                  <a:latin typeface="+mn-ea"/>
                </a:rPr>
                <a:t>IaC</a:t>
              </a:r>
              <a:r>
                <a:rPr kumimoji="1" lang="en-US" altLang="ja-JP" sz="1600" b="1" dirty="0" smtClean="0">
                  <a:solidFill>
                    <a:schemeClr val="bg1"/>
                  </a:solidFill>
                  <a:latin typeface="+mn-ea"/>
                </a:rPr>
                <a:t> 2</a:t>
              </a:r>
              <a:endParaRPr kumimoji="1" lang="ja-JP" altLang="en-US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116" name="直線コネクタ 115"/>
            <p:cNvCxnSpPr/>
            <p:nvPr/>
          </p:nvCxnSpPr>
          <p:spPr bwMode="auto">
            <a:xfrm>
              <a:off x="5067872" y="5221531"/>
              <a:ext cx="0" cy="17940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7" name="角丸四角形 116"/>
            <p:cNvSpPr/>
            <p:nvPr/>
          </p:nvSpPr>
          <p:spPr bwMode="auto">
            <a:xfrm>
              <a:off x="4240129" y="4864118"/>
              <a:ext cx="1588973" cy="299005"/>
            </a:xfrm>
            <a:prstGeom prst="roundRect">
              <a:avLst>
                <a:gd name="adj" fmla="val 21076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 dirty="0" smtClean="0">
                  <a:solidFill>
                    <a:schemeClr val="bg1"/>
                  </a:solidFill>
                  <a:latin typeface="+mn-ea"/>
                </a:rPr>
                <a:t>IaC</a:t>
              </a:r>
              <a:r>
                <a:rPr kumimoji="1" lang="en-US" altLang="ja-JP" sz="1600" b="1" dirty="0" smtClean="0">
                  <a:solidFill>
                    <a:schemeClr val="bg1"/>
                  </a:solidFill>
                  <a:latin typeface="+mn-ea"/>
                </a:rPr>
                <a:t> 3</a:t>
              </a:r>
              <a:endParaRPr kumimoji="1" lang="ja-JP" altLang="en-US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8" name="角丸四角形 117"/>
            <p:cNvSpPr/>
            <p:nvPr/>
          </p:nvSpPr>
          <p:spPr bwMode="auto">
            <a:xfrm>
              <a:off x="6313224" y="3907016"/>
              <a:ext cx="932618" cy="299005"/>
            </a:xfrm>
            <a:prstGeom prst="roundRect">
              <a:avLst>
                <a:gd name="adj" fmla="val 21076"/>
              </a:avLst>
            </a:prstGeom>
            <a:solidFill>
              <a:schemeClr val="accent5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dirty="0" smtClean="0">
                  <a:solidFill>
                    <a:schemeClr val="bg1"/>
                  </a:solidFill>
                  <a:latin typeface="+mn-ea"/>
                </a:rPr>
                <a:t>VAR_a</a:t>
              </a:r>
              <a:endParaRPr kumimoji="1" lang="ja-JP" altLang="en-US" sz="160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9" name="角丸四角形 118"/>
            <p:cNvSpPr/>
            <p:nvPr/>
          </p:nvSpPr>
          <p:spPr bwMode="auto">
            <a:xfrm>
              <a:off x="6313224" y="4242475"/>
              <a:ext cx="907985" cy="299005"/>
            </a:xfrm>
            <a:prstGeom prst="roundRect">
              <a:avLst>
                <a:gd name="adj" fmla="val 21076"/>
              </a:avLst>
            </a:prstGeom>
            <a:solidFill>
              <a:schemeClr val="accent5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dirty="0" smtClean="0">
                  <a:solidFill>
                    <a:schemeClr val="bg1"/>
                  </a:solidFill>
                  <a:latin typeface="+mn-ea"/>
                </a:rPr>
                <a:t>VAR_b</a:t>
              </a:r>
              <a:endParaRPr kumimoji="1" lang="ja-JP" altLang="en-US" sz="160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0" name="角丸四角形 119"/>
            <p:cNvSpPr/>
            <p:nvPr/>
          </p:nvSpPr>
          <p:spPr bwMode="auto">
            <a:xfrm>
              <a:off x="6302207" y="4577934"/>
              <a:ext cx="919002" cy="299005"/>
            </a:xfrm>
            <a:prstGeom prst="roundRect">
              <a:avLst>
                <a:gd name="adj" fmla="val 21076"/>
              </a:avLst>
            </a:prstGeom>
            <a:solidFill>
              <a:schemeClr val="accent5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dirty="0" smtClean="0">
                  <a:solidFill>
                    <a:schemeClr val="bg1"/>
                  </a:solidFill>
                  <a:latin typeface="+mn-ea"/>
                </a:rPr>
                <a:t>VAR_c</a:t>
              </a:r>
              <a:endParaRPr kumimoji="1" lang="ja-JP" altLang="en-US" sz="160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1" name="角丸四角形 120"/>
            <p:cNvSpPr/>
            <p:nvPr/>
          </p:nvSpPr>
          <p:spPr bwMode="auto">
            <a:xfrm>
              <a:off x="6302209" y="4913393"/>
              <a:ext cx="919000" cy="299005"/>
            </a:xfrm>
            <a:prstGeom prst="roundRect">
              <a:avLst>
                <a:gd name="adj" fmla="val 21076"/>
              </a:avLst>
            </a:prstGeom>
            <a:solidFill>
              <a:schemeClr val="accent5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dirty="0" smtClean="0">
                  <a:solidFill>
                    <a:schemeClr val="bg1"/>
                  </a:solidFill>
                  <a:latin typeface="+mn-ea"/>
                </a:rPr>
                <a:t>None</a:t>
              </a:r>
              <a:endParaRPr kumimoji="1" lang="ja-JP" altLang="en-US" sz="1600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20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左カーブ矢印 61"/>
          <p:cNvSpPr/>
          <p:nvPr/>
        </p:nvSpPr>
        <p:spPr bwMode="auto">
          <a:xfrm rot="4317686">
            <a:off x="3340479" y="2715177"/>
            <a:ext cx="797860" cy="5684032"/>
          </a:xfrm>
          <a:prstGeom prst="curvedLeftArrow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6" name="正方形/長方形 55"/>
          <p:cNvSpPr/>
          <p:nvPr/>
        </p:nvSpPr>
        <p:spPr bwMode="auto">
          <a:xfrm>
            <a:off x="3130724" y="4948428"/>
            <a:ext cx="943136" cy="358806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>
                <a:latin typeface="+mn-ea"/>
              </a:rPr>
              <a:t>n</a:t>
            </a:r>
            <a:r>
              <a:rPr lang="en-US" altLang="ja-JP" sz="1200" b="1" dirty="0" smtClean="0">
                <a:latin typeface="+mn-ea"/>
              </a:rPr>
              <a:t>ormal end</a:t>
            </a:r>
            <a:endParaRPr kumimoji="1" lang="en-US" altLang="ja-JP" sz="1200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2.2</a:t>
            </a:r>
            <a:r>
              <a:rPr lang="ja-JP" altLang="en-US" dirty="0"/>
              <a:t> </a:t>
            </a:r>
            <a:r>
              <a:rPr lang="en-US" altLang="ja-JP" dirty="0" smtClean="0"/>
              <a:t>Conductor </a:t>
            </a:r>
            <a:r>
              <a:rPr lang="en-US" altLang="ja-JP" dirty="0"/>
              <a:t>features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784976" cy="57605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 smtClean="0"/>
              <a:t>Conductor is, in addition to being able to use similar functions that can be found in Symphony.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800" dirty="0" smtClean="0"/>
              <a:t>As a result, Conductor is able to execute more complicated </a:t>
            </a:r>
            <a:r>
              <a:rPr lang="en-US" altLang="ja-JP" sz="1800" dirty="0" err="1" smtClean="0"/>
              <a:t>jobflows</a:t>
            </a:r>
            <a:r>
              <a:rPr lang="en-US" altLang="ja-JP" sz="1800" dirty="0" smtClean="0"/>
              <a:t>.</a:t>
            </a:r>
            <a:endParaRPr lang="en-US" altLang="ja-JP" sz="1800" dirty="0"/>
          </a:p>
          <a:p>
            <a:pPr lvl="1"/>
            <a:r>
              <a:rPr lang="en-US" altLang="ja-JP" sz="18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Parallel movement executions</a:t>
            </a:r>
          </a:p>
          <a:p>
            <a:pPr lvl="1"/>
            <a:r>
              <a:rPr lang="en-US" altLang="ja-JP" sz="18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Ability to call other </a:t>
            </a:r>
            <a:r>
              <a:rPr lang="en-US" altLang="ja-JP" sz="1800" b="1" dirty="0" err="1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jobflows</a:t>
            </a:r>
            <a:endParaRPr lang="en-US" altLang="ja-JP" sz="1800" b="1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lvl="1"/>
            <a:r>
              <a:rPr lang="en-US" altLang="ja-JP" sz="18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Conditional branching according to the execution result of </a:t>
            </a:r>
            <a:r>
              <a:rPr lang="en-US" altLang="ja-JP" sz="18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movement</a:t>
            </a:r>
            <a:endParaRPr lang="en-US" altLang="ja-JP" sz="1800" b="1" dirty="0" smtClean="0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144055" y="3429001"/>
            <a:ext cx="8784001" cy="122596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284159" y="3276718"/>
            <a:ext cx="1660490" cy="35880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Workflow-A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267404" y="3734647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A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2841302" y="3429000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B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2841302" y="4090637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C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下矢印 20"/>
          <p:cNvSpPr/>
          <p:nvPr/>
        </p:nvSpPr>
        <p:spPr bwMode="auto">
          <a:xfrm rot="16200000">
            <a:off x="2466737" y="4040038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下矢印 21"/>
          <p:cNvSpPr/>
          <p:nvPr/>
        </p:nvSpPr>
        <p:spPr bwMode="auto">
          <a:xfrm rot="16200000">
            <a:off x="2473431" y="3374719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24" name="直線コネクタ 23"/>
          <p:cNvCxnSpPr>
            <a:stCxn id="16" idx="3"/>
          </p:cNvCxnSpPr>
          <p:nvPr/>
        </p:nvCxnSpPr>
        <p:spPr bwMode="auto">
          <a:xfrm flipV="1">
            <a:off x="2067404" y="3957787"/>
            <a:ext cx="233114" cy="1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直線コネクタ 24"/>
          <p:cNvCxnSpPr>
            <a:stCxn id="22" idx="0"/>
            <a:endCxn id="21" idx="0"/>
          </p:cNvCxnSpPr>
          <p:nvPr/>
        </p:nvCxnSpPr>
        <p:spPr bwMode="auto">
          <a:xfrm flipH="1">
            <a:off x="2293824" y="3648458"/>
            <a:ext cx="6694" cy="665319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直線コネクタ 32"/>
          <p:cNvCxnSpPr/>
          <p:nvPr/>
        </p:nvCxnSpPr>
        <p:spPr bwMode="auto">
          <a:xfrm flipV="1">
            <a:off x="4641302" y="3648457"/>
            <a:ext cx="336663" cy="2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直線コネクタ 34"/>
          <p:cNvCxnSpPr/>
          <p:nvPr/>
        </p:nvCxnSpPr>
        <p:spPr bwMode="auto">
          <a:xfrm flipV="1">
            <a:off x="4641302" y="4313776"/>
            <a:ext cx="336663" cy="2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直線コネクタ 35"/>
          <p:cNvCxnSpPr/>
          <p:nvPr/>
        </p:nvCxnSpPr>
        <p:spPr bwMode="auto">
          <a:xfrm flipH="1">
            <a:off x="4971271" y="3648457"/>
            <a:ext cx="6694" cy="665319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下矢印 36"/>
          <p:cNvSpPr/>
          <p:nvPr/>
        </p:nvSpPr>
        <p:spPr bwMode="auto">
          <a:xfrm rot="16200000">
            <a:off x="5192799" y="3684048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0" name="フローチャート: 結合子 39"/>
          <p:cNvSpPr/>
          <p:nvPr/>
        </p:nvSpPr>
        <p:spPr bwMode="auto">
          <a:xfrm>
            <a:off x="5567364" y="3470847"/>
            <a:ext cx="1036262" cy="1024433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solidFill>
                  <a:schemeClr val="bg1"/>
                </a:solidFill>
                <a:latin typeface="+mn-ea"/>
              </a:rPr>
              <a:t>call</a:t>
            </a:r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/>
            </a:r>
            <a:b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</a:br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A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フローチャート: 結合子 40"/>
          <p:cNvSpPr/>
          <p:nvPr/>
        </p:nvSpPr>
        <p:spPr bwMode="auto">
          <a:xfrm>
            <a:off x="395421" y="5029591"/>
            <a:ext cx="1036262" cy="1024433"/>
          </a:xfrm>
          <a:prstGeom prst="flowChartConnector">
            <a:avLst/>
          </a:prstGeom>
          <a:solidFill>
            <a:schemeClr val="accent3">
              <a:lumMod val="50000"/>
              <a:lumOff val="5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solidFill>
                  <a:schemeClr val="bg1"/>
                </a:solidFill>
                <a:latin typeface="+mn-ea"/>
              </a:rPr>
              <a:t>Call</a:t>
            </a:r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/>
            </a:r>
            <a:b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</a:br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A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下矢印 41"/>
          <p:cNvSpPr/>
          <p:nvPr/>
        </p:nvSpPr>
        <p:spPr bwMode="auto">
          <a:xfrm rot="16200000">
            <a:off x="1598180" y="5268068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 bwMode="auto">
          <a:xfrm>
            <a:off x="4529362" y="5006840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3">
              <a:lumMod val="50000"/>
              <a:lumOff val="5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E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4529362" y="5668477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3">
              <a:lumMod val="50000"/>
              <a:lumOff val="5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F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下矢印 45"/>
          <p:cNvSpPr/>
          <p:nvPr/>
        </p:nvSpPr>
        <p:spPr bwMode="auto">
          <a:xfrm rot="16200000">
            <a:off x="4154797" y="5617878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7" name="下矢印 46"/>
          <p:cNvSpPr/>
          <p:nvPr/>
        </p:nvSpPr>
        <p:spPr bwMode="auto">
          <a:xfrm rot="16200000">
            <a:off x="4161491" y="4952559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48" name="直線コネクタ 47"/>
          <p:cNvCxnSpPr/>
          <p:nvPr/>
        </p:nvCxnSpPr>
        <p:spPr bwMode="auto">
          <a:xfrm flipV="1">
            <a:off x="3755464" y="5535627"/>
            <a:ext cx="233114" cy="1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直線コネクタ 48"/>
          <p:cNvCxnSpPr>
            <a:stCxn id="47" idx="0"/>
            <a:endCxn id="46" idx="0"/>
          </p:cNvCxnSpPr>
          <p:nvPr/>
        </p:nvCxnSpPr>
        <p:spPr bwMode="auto">
          <a:xfrm flipH="1">
            <a:off x="3981884" y="5226298"/>
            <a:ext cx="6694" cy="665319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角丸四角形 42"/>
          <p:cNvSpPr/>
          <p:nvPr/>
        </p:nvSpPr>
        <p:spPr bwMode="auto">
          <a:xfrm>
            <a:off x="1979657" y="5318666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3">
              <a:lumMod val="50000"/>
              <a:lumOff val="5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D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193813" y="4927432"/>
            <a:ext cx="8769700" cy="147846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5" name="正方形/長方形 54"/>
          <p:cNvSpPr/>
          <p:nvPr/>
        </p:nvSpPr>
        <p:spPr bwMode="auto">
          <a:xfrm>
            <a:off x="366166" y="4745695"/>
            <a:ext cx="1627967" cy="35880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Workflow- B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57" name="正方形/長方形 56"/>
          <p:cNvSpPr/>
          <p:nvPr/>
        </p:nvSpPr>
        <p:spPr bwMode="auto">
          <a:xfrm>
            <a:off x="3269734" y="5864904"/>
            <a:ext cx="943136" cy="358806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latin typeface="+mn-ea"/>
              </a:rPr>
              <a:t>error</a:t>
            </a:r>
            <a:endParaRPr kumimoji="1" lang="en-US" altLang="ja-JP" sz="1200" b="1" dirty="0" smtClean="0">
              <a:latin typeface="+mn-ea"/>
            </a:endParaRPr>
          </a:p>
        </p:txBody>
      </p:sp>
      <p:sp>
        <p:nvSpPr>
          <p:cNvPr id="58" name="下矢印 57"/>
          <p:cNvSpPr/>
          <p:nvPr/>
        </p:nvSpPr>
        <p:spPr bwMode="auto">
          <a:xfrm rot="16200000">
            <a:off x="6775855" y="3684047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0" name="角丸四角形 59"/>
          <p:cNvSpPr/>
          <p:nvPr/>
        </p:nvSpPr>
        <p:spPr bwMode="auto">
          <a:xfrm>
            <a:off x="7150420" y="3734644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G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772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Conductor Function Description</a:t>
            </a:r>
            <a:r>
              <a:rPr lang="ja-JP" altLang="en-US" dirty="0"/>
              <a:t>　（</a:t>
            </a:r>
            <a:r>
              <a:rPr lang="en-US" altLang="ja-JP" dirty="0" smtClean="0"/>
              <a:t>1/9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691359" y="1531554"/>
            <a:ext cx="626631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 smtClean="0"/>
              <a:t>①</a:t>
            </a:r>
            <a:r>
              <a:rPr lang="en-US" altLang="ja-JP" b="1" dirty="0" smtClean="0"/>
              <a:t>Conductor class edit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ja-JP" altLang="en-US" b="1" dirty="0" smtClean="0"/>
              <a:t>　</a:t>
            </a:r>
            <a:r>
              <a:rPr lang="en-US" altLang="ja-JP" sz="1600" dirty="0"/>
              <a:t>Create an operation </a:t>
            </a:r>
            <a:r>
              <a:rPr lang="en-US" altLang="ja-JP" sz="1600" dirty="0" smtClean="0"/>
              <a:t>using previously created movement.</a:t>
            </a:r>
            <a:br>
              <a:rPr lang="en-US" altLang="ja-JP" sz="1600" dirty="0" smtClean="0"/>
            </a:br>
            <a:endParaRPr lang="en-US" altLang="ja-JP" sz="1600" dirty="0" smtClean="0"/>
          </a:p>
          <a:p>
            <a:r>
              <a:rPr lang="ja-JP" altLang="en-US" b="1" dirty="0" smtClean="0"/>
              <a:t>②</a:t>
            </a:r>
            <a:r>
              <a:rPr lang="en-US" altLang="ja-JP" b="1" dirty="0" smtClean="0"/>
              <a:t>Conductor</a:t>
            </a:r>
            <a:r>
              <a:rPr lang="ja-JP" altLang="en-US" b="1" dirty="0"/>
              <a:t> </a:t>
            </a:r>
            <a:r>
              <a:rPr lang="en-US" altLang="ja-JP" b="1" dirty="0" smtClean="0"/>
              <a:t>execution</a:t>
            </a:r>
          </a:p>
          <a:p>
            <a:r>
              <a:rPr lang="ja-JP" altLang="en-US" sz="1600" dirty="0" smtClean="0"/>
              <a:t>　</a:t>
            </a:r>
            <a:r>
              <a:rPr lang="en-US" altLang="ja-JP" sz="1600" dirty="0" smtClean="0"/>
              <a:t>Execute operations.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b="1" dirty="0" smtClean="0"/>
              <a:t>③</a:t>
            </a:r>
            <a:r>
              <a:rPr lang="en-US" altLang="ja-JP" b="1" dirty="0" smtClean="0"/>
              <a:t>Conductor confirmation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　</a:t>
            </a:r>
            <a:r>
              <a:rPr lang="en-US" altLang="ja-JP" sz="1600" dirty="0"/>
              <a:t>Confirm </a:t>
            </a:r>
            <a:r>
              <a:rPr lang="en-US" altLang="ja-JP" sz="1600" dirty="0" smtClean="0"/>
              <a:t>previously created operations.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b="1" dirty="0" smtClean="0"/>
              <a:t>④</a:t>
            </a:r>
            <a:r>
              <a:rPr lang="en-US" altLang="ja-JP" b="1" dirty="0" smtClean="0"/>
              <a:t>Conductor Regularly execution</a:t>
            </a:r>
            <a:br>
              <a:rPr lang="en-US" altLang="ja-JP" b="1" dirty="0" smtClean="0"/>
            </a:br>
            <a:r>
              <a:rPr lang="ja-JP" altLang="en-US" b="1" dirty="0" smtClean="0"/>
              <a:t>　</a:t>
            </a:r>
            <a:r>
              <a:rPr lang="en-US" altLang="ja-JP" sz="1600" dirty="0" smtClean="0"/>
              <a:t>Register operations </a:t>
            </a:r>
            <a:r>
              <a:rPr lang="en-US" altLang="ja-JP" sz="1600" dirty="0"/>
              <a:t>and </a:t>
            </a:r>
            <a:r>
              <a:rPr lang="en-US" altLang="ja-JP" sz="1600" dirty="0" smtClean="0"/>
              <a:t>configure regularly executed    </a:t>
            </a:r>
            <a:br>
              <a:rPr lang="en-US" altLang="ja-JP" sz="1600" dirty="0" smtClean="0"/>
            </a:br>
            <a:r>
              <a:rPr lang="en-US" altLang="ja-JP" sz="1600" dirty="0" smtClean="0"/>
              <a:t>    </a:t>
            </a:r>
            <a:r>
              <a:rPr lang="en-US" altLang="ja-JP" sz="1600" dirty="0" err="1" smtClean="0"/>
              <a:t>jobflows</a:t>
            </a:r>
            <a:r>
              <a:rPr lang="en-US" altLang="ja-JP" sz="1600" dirty="0" smtClean="0"/>
              <a:t>.</a:t>
            </a:r>
            <a:endParaRPr lang="en-US" altLang="ja-JP" sz="1600" dirty="0"/>
          </a:p>
          <a:p>
            <a:pPr lvl="1"/>
            <a:endParaRPr lang="en-US" altLang="ja-JP" sz="1600" dirty="0" smtClean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784976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kern="0" dirty="0" smtClean="0"/>
              <a:t>The main menus and their functions in Conductor are as following.</a:t>
            </a:r>
            <a:endParaRPr lang="en-US" altLang="ja-JP" sz="1800" kern="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278187" y="35796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①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285007" y="40498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285007" y="44879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③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284242" y="54452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④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  <p:pic>
        <p:nvPicPr>
          <p:cNvPr id="35" name="コンテンツ プレースホルダー 3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79390" y="1412720"/>
            <a:ext cx="2077660" cy="4566117"/>
          </a:xfrm>
          <a:prstGeom prst="rect">
            <a:avLst/>
          </a:prstGeom>
        </p:spPr>
      </p:pic>
      <p:sp>
        <p:nvSpPr>
          <p:cNvPr id="36" name="正方形/長方形 35"/>
          <p:cNvSpPr/>
          <p:nvPr/>
        </p:nvSpPr>
        <p:spPr bwMode="auto">
          <a:xfrm>
            <a:off x="179390" y="3443466"/>
            <a:ext cx="2077660" cy="4892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179390" y="4390311"/>
            <a:ext cx="2077660" cy="4892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166868" y="3907761"/>
            <a:ext cx="2090182" cy="4892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190020" y="5445280"/>
            <a:ext cx="2077660" cy="4892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15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Conductor Function Description</a:t>
            </a:r>
            <a:r>
              <a:rPr lang="ja-JP" altLang="en-US" dirty="0"/>
              <a:t>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164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 class edit</a:t>
            </a:r>
            <a:r>
              <a:rPr lang="ja-JP" altLang="en-US" b="1" dirty="0" smtClean="0"/>
              <a:t>（</a:t>
            </a:r>
            <a:r>
              <a:rPr lang="en-US" altLang="ja-JP" b="1" dirty="0" smtClean="0"/>
              <a:t>1/3</a:t>
            </a:r>
            <a:r>
              <a:rPr lang="ja-JP" altLang="en-US" b="1" dirty="0" smtClean="0"/>
              <a:t>）</a:t>
            </a:r>
            <a:endParaRPr lang="en-US" altLang="ja-JP" b="1" dirty="0"/>
          </a:p>
          <a:p>
            <a:pPr lvl="1"/>
            <a:r>
              <a:rPr lang="en-US" altLang="ja-JP" dirty="0"/>
              <a:t>In the </a:t>
            </a:r>
            <a:r>
              <a:rPr lang="en-US" altLang="ja-JP" dirty="0" smtClean="0"/>
              <a:t>"Conductor class edit" menu, Movements and different functions can be added and deleted.</a:t>
            </a: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50" y="1951100"/>
            <a:ext cx="7128990" cy="4031719"/>
          </a:xfrm>
          <a:prstGeom prst="rect">
            <a:avLst/>
          </a:prstGeom>
        </p:spPr>
      </p:pic>
      <p:sp>
        <p:nvSpPr>
          <p:cNvPr id="14" name="四角形吹き出し 13"/>
          <p:cNvSpPr/>
          <p:nvPr/>
        </p:nvSpPr>
        <p:spPr bwMode="auto">
          <a:xfrm>
            <a:off x="5455426" y="1951101"/>
            <a:ext cx="3480956" cy="1065324"/>
          </a:xfrm>
          <a:prstGeom prst="wedgeRectCallout">
            <a:avLst>
              <a:gd name="adj1" fmla="val -83562"/>
              <a:gd name="adj2" fmla="val 83370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 dirty="0" smtClean="0">
                <a:latin typeface="+mn-ea"/>
              </a:rPr>
              <a:t>Movements can be linked by dragging a line between the “in”/”out” circles.</a:t>
            </a:r>
            <a:endParaRPr kumimoji="1" lang="ja-JP" altLang="en-US" sz="1600" b="1" dirty="0">
              <a:latin typeface="+mn-ea"/>
            </a:endParaRPr>
          </a:p>
        </p:txBody>
      </p:sp>
      <p:sp>
        <p:nvSpPr>
          <p:cNvPr id="16" name="四角形吹き出し 15"/>
          <p:cNvSpPr/>
          <p:nvPr/>
        </p:nvSpPr>
        <p:spPr bwMode="auto">
          <a:xfrm>
            <a:off x="2132726" y="5810615"/>
            <a:ext cx="3218491" cy="719868"/>
          </a:xfrm>
          <a:prstGeom prst="wedgeRectCallout">
            <a:avLst>
              <a:gd name="adj1" fmla="val 30554"/>
              <a:gd name="adj2" fmla="val -291503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>
                <a:latin typeface="+mn-ea"/>
              </a:rPr>
              <a:t>Arrange Movement by </a:t>
            </a:r>
          </a:p>
          <a:p>
            <a:r>
              <a:rPr lang="en-US" altLang="ja-JP" sz="1600" b="1">
                <a:latin typeface="+mn-ea"/>
              </a:rPr>
              <a:t>dragging and dropping.</a:t>
            </a:r>
            <a:endParaRPr kumimoji="1" lang="ja-JP" altLang="en-US" sz="1600" b="1"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6156220" y="3871606"/>
            <a:ext cx="524932" cy="26041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5838371" y="4427790"/>
            <a:ext cx="1535829" cy="26041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sp>
        <p:nvSpPr>
          <p:cNvPr id="24" name="四角形吹き出し 23"/>
          <p:cNvSpPr/>
          <p:nvPr/>
        </p:nvSpPr>
        <p:spPr bwMode="auto">
          <a:xfrm>
            <a:off x="6403640" y="5048751"/>
            <a:ext cx="2532742" cy="719868"/>
          </a:xfrm>
          <a:prstGeom prst="wedgeRectCallout">
            <a:avLst>
              <a:gd name="adj1" fmla="val -49617"/>
              <a:gd name="adj2" fmla="val -172013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>
                <a:latin typeface="+mn-ea"/>
              </a:rPr>
              <a:t>Choose between various Functions.</a:t>
            </a:r>
            <a:endParaRPr kumimoji="1" lang="ja-JP" altLang="en-US" sz="1600" b="1">
              <a:latin typeface="+mn-ea"/>
            </a:endParaRPr>
          </a:p>
        </p:txBody>
      </p:sp>
      <p:cxnSp>
        <p:nvCxnSpPr>
          <p:cNvPr id="25" name="直線矢印コネクタ 24"/>
          <p:cNvCxnSpPr/>
          <p:nvPr/>
        </p:nvCxnSpPr>
        <p:spPr bwMode="auto">
          <a:xfrm flipH="1" flipV="1">
            <a:off x="3995920" y="3645030"/>
            <a:ext cx="1842452" cy="893864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直線矢印コネクタ 25"/>
          <p:cNvCxnSpPr/>
          <p:nvPr/>
        </p:nvCxnSpPr>
        <p:spPr bwMode="auto">
          <a:xfrm flipH="1" flipV="1">
            <a:off x="3851900" y="3443702"/>
            <a:ext cx="936130" cy="23814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4787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808</Words>
  <Application>Microsoft Office PowerPoint</Application>
  <PresentationFormat>画面に合わせる (4:3)</PresentationFormat>
  <Paragraphs>126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19</vt:i4>
      </vt:variant>
    </vt:vector>
  </HeadingPairs>
  <TitlesOfParts>
    <vt:vector size="30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2021-03-29T06:13:20Z</dcterms:modified>
</cp:coreProperties>
</file>