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262" r:id="rId3"/>
    <p:sldId id="507" r:id="rId4"/>
    <p:sldId id="508" r:id="rId5"/>
    <p:sldId id="680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691" r:id="rId14"/>
    <p:sldId id="692" r:id="rId15"/>
    <p:sldId id="693" r:id="rId16"/>
    <p:sldId id="698" r:id="rId17"/>
    <p:sldId id="694" r:id="rId18"/>
    <p:sldId id="695" r:id="rId19"/>
    <p:sldId id="688" r:id="rId20"/>
    <p:sldId id="318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44"/>
            <p14:sldId id="687"/>
            <p14:sldId id="689"/>
            <p14:sldId id="690"/>
            <p14:sldId id="696"/>
            <p14:sldId id="697"/>
            <p14:sldId id="691"/>
            <p14:sldId id="692"/>
            <p14:sldId id="693"/>
            <p14:sldId id="698"/>
            <p14:sldId id="694"/>
            <p14:sldId id="695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3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smtClean="0"/>
              <a:t>1.6.1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2" y="2181901"/>
            <a:ext cx="7118376" cy="37903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sz="1800" dirty="0" smtClean="0"/>
              <a:t>画面右中央付近のタブから、オペレーションの条件分岐を制御する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b="1" dirty="0" smtClean="0"/>
              <a:t>Function</a:t>
            </a:r>
            <a:r>
              <a:rPr lang="ja-JP" altLang="en-US" sz="1800" dirty="0" smtClean="0"/>
              <a:t>を選択、使用することが可能です。</a:t>
            </a:r>
            <a:endParaRPr lang="en-US" altLang="ja-JP" sz="1800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2339690" y="4077090"/>
            <a:ext cx="3229860" cy="94759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5872"/>
              <a:gd name="adj2" fmla="val -1379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893584" y="2181900"/>
            <a:ext cx="4069929" cy="800213"/>
          </a:xfrm>
          <a:prstGeom prst="wedgeRectCallout">
            <a:avLst>
              <a:gd name="adj1" fmla="val -103098"/>
              <a:gd name="adj2" fmla="val 7136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と同様に</a:t>
            </a:r>
            <a:r>
              <a:rPr kumimoji="1" lang="ja-JP" altLang="en-US" sz="1600" b="1" dirty="0" err="1" smtClean="0">
                <a:latin typeface="+mn-ea"/>
              </a:rPr>
              <a:t>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 smtClean="0">
                <a:latin typeface="+mn-ea"/>
              </a:rPr>
              <a:t>で結合が可能です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729832" y="4356699"/>
            <a:ext cx="1609246" cy="106557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009523" y="4062191"/>
            <a:ext cx="362727" cy="215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29832" y="5852800"/>
            <a:ext cx="3218491" cy="719868"/>
          </a:xfrm>
          <a:prstGeom prst="wedgeRectCallout">
            <a:avLst>
              <a:gd name="adj1" fmla="val -21974"/>
              <a:gd name="adj2" fmla="val -120517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dirty="0" smtClean="0"/>
              <a:t>使用可能な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を記載します。詳細は</a:t>
            </a:r>
            <a:r>
              <a:rPr lang="ja-JP" altLang="en-US" dirty="0" smtClean="0">
                <a:hlinkClick r:id="rId2"/>
              </a:rPr>
              <a:t>マニュアル</a:t>
            </a:r>
            <a:r>
              <a:rPr lang="ja-JP" altLang="en-US" dirty="0" smtClean="0"/>
              <a:t>をご覧ください。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1556740"/>
            <a:ext cx="4956800" cy="4607495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971500" y="6157202"/>
            <a:ext cx="4956800" cy="703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(1/2)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実行」メニューでは作成した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オペレーションを選択し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実行します。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8" y="2033630"/>
            <a:ext cx="6364442" cy="4419558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771563" y="2348850"/>
            <a:ext cx="3218491" cy="719868"/>
          </a:xfrm>
          <a:prstGeom prst="wedgeRectCallout">
            <a:avLst>
              <a:gd name="adj1" fmla="val -171493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実行タイミングの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83460" y="2826415"/>
            <a:ext cx="108015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771563" y="4114500"/>
            <a:ext cx="3218491" cy="719868"/>
          </a:xfrm>
          <a:prstGeom prst="wedgeRectCallout">
            <a:avLst>
              <a:gd name="adj1" fmla="val -169158"/>
              <a:gd name="adj2" fmla="val 1564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  <a:r>
              <a:rPr lang="ja-JP" altLang="en-US" sz="1600" b="1" dirty="0" err="1" smtClean="0">
                <a:latin typeface="+mn-ea"/>
              </a:rPr>
              <a:t>する</a:t>
            </a:r>
            <a:r>
              <a:rPr kumimoji="1" lang="ja-JP" altLang="en-US" sz="1600" b="1" dirty="0" err="1" smtClean="0">
                <a:latin typeface="+mn-ea"/>
              </a:rPr>
              <a:t>した</a:t>
            </a:r>
            <a:r>
              <a:rPr kumimoji="1" lang="en-US" altLang="ja-JP" sz="1600" b="1" dirty="0" smtClean="0">
                <a:latin typeface="+mn-ea"/>
              </a:rPr>
              <a:t>Conductor</a:t>
            </a:r>
            <a:r>
              <a:rPr kumimoji="1" lang="ja-JP" altLang="en-US" sz="1600" b="1" dirty="0" err="1" smtClean="0">
                <a:latin typeface="+mn-ea"/>
              </a:rPr>
              <a:t>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オペレーションを</a:t>
            </a:r>
            <a:r>
              <a:rPr kumimoji="1" lang="ja-JP" altLang="en-US" sz="1600" b="1" dirty="0" smtClean="0">
                <a:latin typeface="+mn-ea"/>
              </a:rPr>
              <a:t>選択できます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410" y="4095755"/>
            <a:ext cx="3816530" cy="41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(2/2)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ページ上部で選択した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オペレーションが表示されます。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09771"/>
            <a:ext cx="5948105" cy="411266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416126" y="5688765"/>
            <a:ext cx="3218491" cy="719868"/>
          </a:xfrm>
          <a:prstGeom prst="wedgeRectCallout">
            <a:avLst>
              <a:gd name="adj1" fmla="val -180323"/>
              <a:gd name="adj2" fmla="val -407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内容に問題がなければ、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「実行」ボタンから実行できます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539440" y="5597808"/>
            <a:ext cx="504070" cy="2246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確認」メニューから、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の実行状態が確認可能です。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844780"/>
            <a:ext cx="5970127" cy="392985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745022" y="1700760"/>
            <a:ext cx="3218491" cy="863888"/>
          </a:xfrm>
          <a:prstGeom prst="wedgeRectCallout">
            <a:avLst>
              <a:gd name="adj1" fmla="val -47099"/>
              <a:gd name="adj2" fmla="val 11009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をクリックすると、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実行の詳細結果を確認可能です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詳細は</a:t>
            </a:r>
            <a:r>
              <a:rPr lang="ja-JP" altLang="en-US" sz="1600" b="1" dirty="0" smtClean="0">
                <a:latin typeface="+mn-ea"/>
                <a:hlinkClick r:id="rId3"/>
              </a:rPr>
              <a:t>こちら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16020" y="4961982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Conductor</a:t>
            </a:r>
            <a:r>
              <a:rPr lang="ja-JP" altLang="en-US" sz="1600" b="1" dirty="0" smtClean="0">
                <a:latin typeface="+mn-ea"/>
              </a:rPr>
              <a:t>に</a:t>
            </a:r>
            <a:r>
              <a:rPr lang="ja-JP" altLang="en-US" sz="1600" b="1" dirty="0"/>
              <a:t>予約日時</a:t>
            </a:r>
            <a:r>
              <a:rPr lang="ja-JP" altLang="en-US" sz="1600" b="1" dirty="0" smtClean="0"/>
              <a:t>が設定</a:t>
            </a:r>
            <a:r>
              <a:rPr lang="ja-JP" altLang="en-US" sz="1600" b="1" dirty="0"/>
              <a:t>されて</a:t>
            </a:r>
            <a:r>
              <a:rPr lang="ja-JP" altLang="en-US" sz="1600" b="1" dirty="0" smtClean="0"/>
              <a:t>いて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かつ</a:t>
            </a:r>
            <a:r>
              <a:rPr lang="ja-JP" altLang="en-US" sz="1600" b="1" dirty="0"/>
              <a:t>未実行の</a:t>
            </a:r>
            <a:r>
              <a:rPr lang="ja-JP" altLang="en-US" sz="1600" b="1" dirty="0" smtClean="0"/>
              <a:t>場合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「予約取り消し」ボタン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から予約を取り消すことが可能です</a:t>
            </a:r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作業確認（</a:t>
            </a:r>
            <a:r>
              <a:rPr lang="en-US" altLang="ja-JP" b="1" dirty="0"/>
              <a:t>1</a:t>
            </a:r>
            <a:r>
              <a:rPr lang="ja-JP" altLang="en-US" b="1" dirty="0" smtClean="0"/>
              <a:t>）</a:t>
            </a:r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en-US" altLang="ja-JP" dirty="0" smtClean="0"/>
              <a:t>Conductor 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一覧」メニュー</a:t>
            </a:r>
            <a:r>
              <a:rPr lang="en-US" altLang="ja-JP" dirty="0"/>
              <a:t>&gt;&gt;</a:t>
            </a:r>
            <a:r>
              <a:rPr lang="ja-JP" altLang="en-US" dirty="0"/>
              <a:t>「一覧」サブメニューにて</a:t>
            </a:r>
            <a:r>
              <a:rPr lang="ja-JP" altLang="en-US" dirty="0" smtClean="0"/>
              <a:t>、各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の投入</a:t>
            </a:r>
            <a:r>
              <a:rPr lang="ja-JP" altLang="en-US" dirty="0"/>
              <a:t>データと結果データを取得することができます。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348850"/>
            <a:ext cx="6530923" cy="378305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611450" y="4024348"/>
            <a:ext cx="792110" cy="1967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04060" y="4941210"/>
            <a:ext cx="1224170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92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1/2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定期作業実行」メニューでは、スケジュールに従って定期的に実行する作業を管理します。 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2" y="1916790"/>
            <a:ext cx="7136905" cy="4171082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 bwMode="auto">
          <a:xfrm>
            <a:off x="5727123" y="2924930"/>
            <a:ext cx="3218491" cy="863888"/>
          </a:xfrm>
          <a:prstGeom prst="wedgeRectCallout">
            <a:avLst>
              <a:gd name="adj1" fmla="val -100081"/>
              <a:gd name="adj2" fmla="val 17445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「スケジュール設定」から詳細な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スケジュールが設定できま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635870" y="4869201"/>
            <a:ext cx="72010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「スケジュール設定」は以下のように実行期間や、作業を停止する期間などの設定を細かく行うことが可能です。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50109"/>
            <a:ext cx="4983349" cy="4681562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 bwMode="auto">
          <a:xfrm>
            <a:off x="5656352" y="1916906"/>
            <a:ext cx="3218491" cy="863888"/>
          </a:xfrm>
          <a:prstGeom prst="wedgeRectCallout">
            <a:avLst>
              <a:gd name="adj1" fmla="val -155751"/>
              <a:gd name="adj2" fmla="val 2570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クリックするとカレンダー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が表示されま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3510" y="2348850"/>
            <a:ext cx="108015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97" y="2924930"/>
            <a:ext cx="2895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とは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の特徴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メニューの機能</a:t>
            </a:r>
            <a:r>
              <a:rPr lang="ja-JP" altLang="en-US" sz="2000" dirty="0"/>
              <a:t>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の作業フロー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03" t="1007" b="-1"/>
          <a:stretch/>
        </p:blipFill>
        <p:spPr>
          <a:xfrm>
            <a:off x="387843" y="2079051"/>
            <a:ext cx="8366847" cy="38172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4860040" y="321329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ver1.5.0</a:t>
            </a:r>
            <a:r>
              <a:rPr lang="ja-JP" altLang="en-US" dirty="0" smtClean="0"/>
              <a:t>より追加された機能です。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ITA </a:t>
            </a:r>
            <a:r>
              <a:rPr lang="ja-JP" altLang="en-US" dirty="0" smtClean="0"/>
              <a:t>における一連の作業の単位を指し、オペレーション名と関連付けて実行します。（ジョブフロー）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正常終了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smtClean="0"/>
              <a:t>Conductor</a:t>
            </a:r>
            <a:r>
              <a:rPr kumimoji="1" lang="ja-JP" altLang="en-US" sz="1800" dirty="0" smtClean="0"/>
              <a:t>では</a:t>
            </a:r>
            <a:r>
              <a:rPr kumimoji="1" lang="en-US" altLang="ja-JP" sz="1800" dirty="0" smtClean="0"/>
              <a:t>Symphony</a:t>
            </a:r>
            <a:r>
              <a:rPr kumimoji="1" lang="ja-JP" altLang="en-US" sz="1800" dirty="0" smtClean="0"/>
              <a:t>機能と同様の作業実行機能に加え、以下の機能を備えています。</a:t>
            </a:r>
            <a:r>
              <a:rPr kumimoji="1" lang="en-US" altLang="ja-JP" sz="1800" dirty="0" smtClean="0"/>
              <a:t>	</a:t>
            </a:r>
            <a:br>
              <a:rPr kumimoji="1" lang="en-US" altLang="ja-JP" sz="1800" dirty="0" smtClean="0"/>
            </a:br>
            <a:r>
              <a:rPr lang="ja-JP" altLang="en-US" sz="1800" dirty="0"/>
              <a:t>これらによって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は</a:t>
            </a:r>
            <a:r>
              <a:rPr lang="ja-JP" altLang="en-US" sz="1800" b="1" dirty="0" smtClean="0"/>
              <a:t>より高度なジョブフローを実行できます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の実行結果による条件分岐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エラー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513" y="1484730"/>
            <a:ext cx="2088167" cy="455916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80990" y="3591856"/>
            <a:ext cx="2086689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2" y="4023916"/>
            <a:ext cx="2077737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2" y="4513196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9156" y="37521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67679" y="4134685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67679" y="4614786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を使用してオペレーションを作成します。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r>
              <a:rPr lang="ja-JP" altLang="en-US" sz="1600" dirty="0" smtClean="0"/>
              <a:t>　オペレーションを実行します。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作成したオペレーションの確認できます。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定期作業実行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オペレーションを登録し、定期実行をおこないます。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2" y="5502500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67679" y="55936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④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クラス編集」メニューでは</a:t>
            </a:r>
            <a:r>
              <a:rPr kumimoji="1" lang="en-US" altLang="ja-JP" dirty="0" smtClean="0"/>
              <a:t>Movement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各種制御を行う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追加、削除が可能です。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770"/>
            <a:ext cx="6718767" cy="4184218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21" idx="1"/>
          </p:cNvCxnSpPr>
          <p:nvPr/>
        </p:nvCxnSpPr>
        <p:spPr bwMode="auto">
          <a:xfrm flipH="1" flipV="1">
            <a:off x="3203812" y="3864880"/>
            <a:ext cx="1645639" cy="69690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0881"/>
              <a:gd name="adj2" fmla="val -237482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024000" y="3600000"/>
            <a:ext cx="576078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3419840" y="3600000"/>
            <a:ext cx="36005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5022" y="1916790"/>
            <a:ext cx="3218491" cy="1065324"/>
          </a:xfrm>
          <a:prstGeom prst="wedgeRectCallout">
            <a:avLst>
              <a:gd name="adj1" fmla="val -119493"/>
              <a:gd name="adj2" fmla="val 9915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kumimoji="1" lang="ja-JP" altLang="en-US" sz="1600" b="1" dirty="0" smtClean="0">
                <a:latin typeface="+mn-ea"/>
              </a:rPr>
              <a:t>ごとの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の結合が可能です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849451" y="4430442"/>
            <a:ext cx="2048828" cy="2626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20091" y="3816678"/>
            <a:ext cx="524932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38143" y="4898756"/>
            <a:ext cx="3218491" cy="719868"/>
          </a:xfrm>
          <a:prstGeom prst="wedgeRectCallout">
            <a:avLst>
              <a:gd name="adj1" fmla="val -49617"/>
              <a:gd name="adj2" fmla="val -17201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933</Words>
  <Application>Microsoft Office PowerPoint</Application>
  <PresentationFormat>画面に合わせる (4:3)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（1/10）</vt:lpstr>
      <vt:lpstr>2.3　Conductorメニューの機能説明　（2/10）</vt:lpstr>
      <vt:lpstr>2.3　Conductorメニューの機能説明　（3/10）</vt:lpstr>
      <vt:lpstr>2.3　Conductorメニューの機能説明　（4/10）</vt:lpstr>
      <vt:lpstr>2.3　Conductorメニューの機能説明　（5/10）</vt:lpstr>
      <vt:lpstr>2.3　Conductorメニューの機能説明　（6/10）</vt:lpstr>
      <vt:lpstr>2.3　Conductorメニューの機能説明　（7/10）</vt:lpstr>
      <vt:lpstr>2.3　Conductorメニューの機能説明　（8/10）</vt:lpstr>
      <vt:lpstr>2.3　Conductorメニューの機能説明　（9/10）</vt:lpstr>
      <vt:lpstr>2.3　Conductorメニューの機能説明　（10/10）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2021-03-02T04:04:42Z</dcterms:modified>
</cp:coreProperties>
</file>