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 and Table of Contents" id="{35DD3A7B-A3B5-49A5-9CD2-FA74D1CAA38D}">
          <p14:sldIdLst>
            <p14:sldId id="708"/>
            <p14:sldId id="507"/>
          </p14:sldIdLst>
        </p14:section>
        <p14:section name="Introduction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Explanation of the features of each driver.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CCFF33"/>
    <a:srgbClr val="00CCFF"/>
    <a:srgbClr val="0000FF"/>
    <a:srgbClr val="318BFF"/>
    <a:srgbClr val="F3C1C3"/>
    <a:srgbClr val="FFFFCC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138" d="100"/>
          <a:sy n="138" d="100"/>
        </p:scale>
        <p:origin x="106" y="70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2022/7/12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2022/7/12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blob/master/asset/Learn/ITA-base_classroom_lecture_EN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Driver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Tutoria</a:t>
            </a:r>
            <a:r>
              <a:rPr lang="en-US" altLang="ja-JP" sz="4800" b="1" dirty="0"/>
              <a:t>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will be written as “ITA”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When executing, the parameters given to variables can be managed in the parameter sheets in Exastro ITA.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1463965" y="2473720"/>
            <a:ext cx="280064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10192"/>
              </p:ext>
            </p:extLst>
          </p:nvPr>
        </p:nvGraphicFramePr>
        <p:xfrm>
          <a:off x="6691049" y="3703794"/>
          <a:ext cx="2345571" cy="1181445"/>
        </p:xfrm>
        <a:graphic>
          <a:graphicData uri="http://schemas.openxmlformats.org/drawingml/2006/table">
            <a:tbl>
              <a:tblPr/>
              <a:tblGrid>
                <a:gridCol w="924595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840701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80275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322489" cy="195422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96420" y="3988975"/>
            <a:ext cx="850937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447357" y="3988975"/>
            <a:ext cx="589263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</p:cNvCxnSpPr>
          <p:nvPr/>
        </p:nvCxnSpPr>
        <p:spPr bwMode="gray">
          <a:xfrm flipH="1">
            <a:off x="8077320" y="4289946"/>
            <a:ext cx="664669" cy="14603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Links Parameter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sheet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and</a:t>
            </a:r>
            <a:r>
              <a:rPr lang="en-US" altLang="ja-JP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Variable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sets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them to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the Playbook </a:t>
            </a:r>
            <a:endParaRPr lang="ja-JP" altLang="en-US" sz="1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7777560" y="3384719"/>
            <a:ext cx="1331070" cy="2769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200" dirty="0" err="1" smtClean="0">
                <a:latin typeface="+mj-ea"/>
              </a:rPr>
              <a:t>Substitue</a:t>
            </a:r>
            <a:r>
              <a:rPr lang="en-US" altLang="ja-JP" sz="1200" dirty="0" smtClean="0">
                <a:latin typeface="+mj-ea"/>
              </a:rPr>
              <a:t> value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100" dirty="0"/>
          </a:p>
          <a:p>
            <a:pPr marL="0" indent="0" algn="ctr">
              <a:buNone/>
            </a:pPr>
            <a:r>
              <a:rPr lang="en-US" altLang="ja-JP" sz="1100" dirty="0" smtClean="0"/>
              <a:t>※</a:t>
            </a:r>
            <a:r>
              <a:rPr lang="en-US" altLang="ja-JP" sz="1100" dirty="0"/>
              <a:t>For more information about Operation ID, Please check </a:t>
            </a:r>
            <a:r>
              <a:rPr lang="en-US" altLang="ja-JP" sz="1100" dirty="0">
                <a:hlinkClick r:id="rId2"/>
              </a:rPr>
              <a:t>Learn:BASE.</a:t>
            </a:r>
            <a:r>
              <a:rPr lang="en-US" altLang="ja-JP" sz="1100" dirty="0"/>
              <a:t> </a:t>
            </a:r>
            <a:endParaRPr lang="en-US" altLang="ja-JP" sz="11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While </a:t>
            </a:r>
            <a:r>
              <a:rPr lang="en-US" altLang="ja-JP" sz="1800" dirty="0">
                <a:solidFill>
                  <a:srgbClr val="FF0000"/>
                </a:solidFill>
              </a:rPr>
              <a:t>it </a:t>
            </a:r>
            <a:r>
              <a:rPr lang="en-US" altLang="ja-JP" sz="1800" dirty="0" smtClean="0">
                <a:solidFill>
                  <a:srgbClr val="FF0000"/>
                </a:solidFill>
              </a:rPr>
              <a:t>isn't </a:t>
            </a:r>
            <a:r>
              <a:rPr lang="en-US" altLang="ja-JP" sz="1800" dirty="0">
                <a:solidFill>
                  <a:srgbClr val="FF0000"/>
                </a:solidFill>
              </a:rPr>
              <a:t>necessary to be aware about this </a:t>
            </a:r>
            <a:r>
              <a:rPr lang="en-US" altLang="ja-JP" sz="1800" dirty="0"/>
              <a:t>when using ITA, this is what happens in the background.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77152"/>
              </p:ext>
            </p:extLst>
          </p:nvPr>
        </p:nvGraphicFramePr>
        <p:xfrm>
          <a:off x="3521155" y="4860466"/>
          <a:ext cx="532028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operation target movement list.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(OPERATION_ID=888)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 files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all variables unique to every host defined by playbooks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9" y="1556742"/>
            <a:ext cx="1620512" cy="42787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functions explanation</a:t>
            </a:r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396000" lvl="3" indent="0">
              <a:buNone/>
            </a:pPr>
            <a:r>
              <a:rPr lang="en-US" altLang="ja-JP" dirty="0"/>
              <a:t>Create Movements and check them in a list.</a:t>
            </a:r>
            <a:r>
              <a:rPr lang="en-US" altLang="ja-JP" sz="1400" dirty="0"/>
              <a:t> </a:t>
            </a:r>
            <a:endParaRPr lang="en-US" altLang="ja-JP" sz="1400" dirty="0" smtClean="0"/>
          </a:p>
          <a:p>
            <a:pPr lvl="1"/>
            <a:r>
              <a:rPr lang="en-US" altLang="ja-JP" sz="1400" b="1" dirty="0" smtClean="0"/>
              <a:t>Playbook files</a:t>
            </a:r>
          </a:p>
          <a:p>
            <a:pPr marL="396000" lvl="3" indent="0">
              <a:buNone/>
            </a:pPr>
            <a:r>
              <a:rPr lang="en-US" altLang="ja-JP" dirty="0"/>
              <a:t>Register IaC and check them in a list.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details</a:t>
            </a:r>
          </a:p>
          <a:p>
            <a:pPr marL="396000" lvl="3" indent="0">
              <a:buNone/>
            </a:pPr>
            <a:r>
              <a:rPr lang="en-US" altLang="ja-JP" dirty="0"/>
              <a:t>Manage the playbooks that are going to be included in </a:t>
            </a:r>
            <a:r>
              <a:rPr lang="en-US" altLang="ja-JP" dirty="0" smtClean="0"/>
              <a:t>Movement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auto-registration settings</a:t>
            </a:r>
          </a:p>
          <a:p>
            <a:pPr marL="396000" lvl="3" indent="0">
              <a:buNone/>
            </a:pPr>
            <a:r>
              <a:rPr lang="en-US" altLang="ja-JP" dirty="0"/>
              <a:t>Link the set value of the item of registered operations and every host. </a:t>
            </a:r>
            <a:br>
              <a:rPr lang="en-US" altLang="ja-JP" dirty="0"/>
            </a:br>
            <a:r>
              <a:rPr lang="en-US" altLang="ja-JP" dirty="0"/>
              <a:t>Also possible to manage movement variables.</a:t>
            </a:r>
            <a:r>
              <a:rPr lang="en-US" altLang="ja-JP" sz="1400" dirty="0"/>
              <a:t> </a:t>
            </a:r>
            <a:endParaRPr lang="en-US" altLang="ja-JP" sz="1400" b="1" dirty="0"/>
          </a:p>
          <a:p>
            <a:pPr lvl="1"/>
            <a:r>
              <a:rPr lang="en-US" altLang="ja-JP" sz="1400" b="1" dirty="0" smtClean="0"/>
              <a:t>Target host</a:t>
            </a:r>
          </a:p>
          <a:p>
            <a:pPr marL="396000" lvl="3" indent="0">
              <a:buNone/>
            </a:pPr>
            <a:r>
              <a:rPr lang="en-US" altLang="ja-JP" dirty="0"/>
              <a:t>Manage host and movements linked to </a:t>
            </a:r>
            <a:r>
              <a:rPr lang="en-US" altLang="ja-JP" dirty="0" smtClean="0"/>
              <a:t>Operation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list</a:t>
            </a:r>
          </a:p>
          <a:p>
            <a:pPr marL="396000" lvl="3" indent="0">
              <a:buNone/>
            </a:pPr>
            <a:r>
              <a:rPr lang="en-US" altLang="ja-JP" dirty="0"/>
              <a:t>Manage the substitute values for Playbooks and Variables (VAR_) used in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Execution</a:t>
            </a:r>
          </a:p>
          <a:p>
            <a:pPr marL="396000" lvl="3" indent="0">
              <a:buNone/>
            </a:pPr>
            <a:r>
              <a:rPr lang="en-US" altLang="ja-JP" dirty="0"/>
              <a:t>Execute created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Check operation status</a:t>
            </a:r>
            <a:br>
              <a:rPr lang="en-US" altLang="ja-JP" sz="1400" b="1" dirty="0" smtClean="0"/>
            </a:br>
            <a:r>
              <a:rPr lang="en-US" altLang="ja-JP" sz="1200" dirty="0" smtClean="0"/>
              <a:t>Check detailed status of executed Movement.</a:t>
            </a:r>
            <a:endParaRPr lang="en-US" altLang="ja-JP" sz="1200" b="1" dirty="0" smtClean="0"/>
          </a:p>
          <a:p>
            <a:pPr lvl="1"/>
            <a:r>
              <a:rPr lang="en-US" altLang="ja-JP" sz="1400" b="1" dirty="0" smtClean="0"/>
              <a:t>Execution list</a:t>
            </a:r>
          </a:p>
          <a:p>
            <a:pPr marL="396000" lvl="3" indent="0">
              <a:buNone/>
            </a:pPr>
            <a:r>
              <a:rPr lang="en-US" altLang="ja-JP" dirty="0" smtClean="0"/>
              <a:t>Check </a:t>
            </a:r>
            <a:r>
              <a:rPr lang="en-US" altLang="ja-JP" dirty="0"/>
              <a:t>created and executed operations and the execution history list.</a:t>
            </a:r>
            <a:r>
              <a:rPr lang="en-US" altLang="ja-JP" sz="1400" dirty="0"/>
              <a:t> 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6550245" y="2276840"/>
            <a:ext cx="1631455" cy="35586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The prime feature of Ansible-Legacy is to register and use role packages.</a:t>
            </a:r>
            <a:r>
              <a:rPr lang="en-US" altLang="ja-JP" sz="2400" b="1" dirty="0"/>
              <a:t> </a:t>
            </a:r>
            <a:endParaRPr lang="en-US" altLang="ja-JP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You can use roles that you`ve created yourself or roles acquired from Ansible-Galaxy</a:t>
            </a:r>
            <a:r>
              <a:rPr lang="en-US" altLang="ja-JP" sz="2400" b="1" dirty="0"/>
              <a:t> 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73803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All the wisdom in the whole world – Ansible LegacyRole mode.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Link the roles inside Role packages and </a:t>
            </a:r>
            <a:r>
              <a:rPr lang="en-US" altLang="ja-JP" dirty="0" smtClean="0"/>
              <a:t>Movements in ITA.</a:t>
            </a:r>
            <a:r>
              <a:rPr lang="en-US" altLang="ja-JP" sz="1800" dirty="0" smtClean="0"/>
              <a:t> 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You can choose from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1793229" y="2763470"/>
            <a:ext cx="27599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 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While </a:t>
            </a:r>
            <a:r>
              <a:rPr lang="en-US" altLang="ja-JP" dirty="0" smtClean="0"/>
              <a:t>you </a:t>
            </a:r>
            <a:r>
              <a:rPr lang="en-US" altLang="ja-JP" dirty="0" smtClean="0">
                <a:solidFill>
                  <a:srgbClr val="FF0000"/>
                </a:solidFill>
              </a:rPr>
              <a:t>don’t have </a:t>
            </a:r>
            <a:r>
              <a:rPr lang="en-US" altLang="ja-JP" dirty="0">
                <a:solidFill>
                  <a:srgbClr val="FF0000"/>
                </a:solidFill>
              </a:rPr>
              <a:t>to be aware about this </a:t>
            </a:r>
            <a:r>
              <a:rPr lang="en-US" altLang="ja-JP" dirty="0"/>
              <a:t>when using ITA, this is what happens in the background.</a:t>
            </a:r>
            <a:r>
              <a:rPr lang="en-US" altLang="ja-JP" sz="1600" dirty="0"/>
              <a:t> 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role packages compresses directories that has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 in it into a zip file.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name of the execution role directory will be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stay the same ,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(Directly executed playbook)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 smtClean="0"/>
              <a:t>※</a:t>
            </a:r>
            <a:r>
              <a:rPr lang="en-US" altLang="ja-JP" sz="1200" dirty="0"/>
              <a:t>The directory to the left is an example. </a:t>
            </a:r>
            <a:endParaRPr lang="ja-JP" altLang="en-US" sz="1200" kern="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36042"/>
              </p:ext>
            </p:extLst>
          </p:nvPr>
        </p:nvGraphicFramePr>
        <p:xfrm>
          <a:off x="3455615" y="3662741"/>
          <a:ext cx="52008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Operation target host list(created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Directly executed Playbook 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Stores playbooks that defines host-unique variables.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Stores Roles that executes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each role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Lists the parameters of the variant part of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Execute Playbook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The text file used for the playbook getting executed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51" y="1628751"/>
            <a:ext cx="1675715" cy="4812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explanation.</a:t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800" dirty="0"/>
              <a:t>Here we will explain the </a:t>
            </a:r>
            <a:r>
              <a:rPr lang="en-US" altLang="ja-JP" sz="1800" dirty="0" smtClean="0"/>
              <a:t>similarities between Ansible-</a:t>
            </a:r>
            <a:r>
              <a:rPr lang="en-US" altLang="ja-JP" sz="1800" dirty="0" err="1" smtClean="0"/>
              <a:t>LegacyRole</a:t>
            </a:r>
            <a:r>
              <a:rPr lang="en-US" altLang="ja-JP" sz="1800" dirty="0" smtClean="0"/>
              <a:t> mode and </a:t>
            </a:r>
            <a:r>
              <a:rPr lang="en-US" altLang="ja-JP" sz="1800" dirty="0"/>
              <a:t>Ansible-Legacy mode. 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en-US" altLang="ja-JP" sz="1400" b="1" dirty="0" smtClean="0"/>
              <a:t>Role package list</a:t>
            </a:r>
          </a:p>
          <a:p>
            <a:pPr marL="396000" lvl="3" indent="0">
              <a:buNone/>
            </a:pPr>
            <a:r>
              <a:rPr lang="en-US" altLang="ja-JP" sz="1400" dirty="0" smtClean="0"/>
              <a:t>Manage already created role package files.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Nested variable list</a:t>
            </a:r>
          </a:p>
          <a:p>
            <a:pPr marL="396000" lvl="3" indent="0">
              <a:buNone/>
            </a:pPr>
            <a:r>
              <a:rPr lang="en-US" altLang="ja-JP" sz="1400" dirty="0"/>
              <a:t>Manage the Maximum amount of cycles the of the arrays among the multistate variables defined inside role packages.</a:t>
            </a:r>
            <a:r>
              <a:rPr lang="en-US" altLang="ja-JP" sz="1600" dirty="0"/>
              <a:t> 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60586" y="3521106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60586" y="2744565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If </a:t>
            </a:r>
            <a:r>
              <a:rPr lang="en-US" altLang="ja-JP" b="1" dirty="0"/>
              <a:t>users </a:t>
            </a:r>
            <a:r>
              <a:rPr lang="en-US" altLang="ja-JP" b="1" dirty="0" smtClean="0"/>
              <a:t>can’t </a:t>
            </a:r>
            <a:r>
              <a:rPr lang="en-US" altLang="ja-JP" b="1" dirty="0"/>
              <a:t>automate even by using all of the Ansible modules, the benefits of autimating will be cut down to half. 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en-US" altLang="ja-JP" b="1" dirty="0"/>
              <a:t>Therefore, ITA offers Pioneer mode which acts as a trump card that doesn’t stop the automation.</a:t>
            </a:r>
            <a:r>
              <a:rPr lang="en-US" altLang="ja-JP" sz="1800" b="1" dirty="0"/>
              <a:t> 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40234"/>
            <a:ext cx="8640000" cy="6882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 Pioneer mode – The final trump card that doesn’t stop Automation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356990"/>
            <a:ext cx="8100977" cy="2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2" action="ppaction://hlinksldjump"/>
              </a:rPr>
              <a:t>Introduction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What is Ansible Driver?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Linking to Ansible Tower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Explanation of the different Ansible Modes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Features of each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Legacy mode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LegacyRole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Pioneer</a:t>
            </a:r>
            <a:r>
              <a:rPr lang="ja-JP" altLang="en-US" dirty="0">
                <a:hlinkClick r:id="rId9" action="ppaction://hlinksldjump"/>
              </a:rPr>
              <a:t> </a:t>
            </a:r>
            <a:r>
              <a:rPr lang="en-US" altLang="ja-JP" dirty="0" smtClean="0">
                <a:hlinkClick r:id="rId9" action="ppaction://hlinksldjump"/>
              </a:rPr>
              <a:t>mode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Pioneer mode uses the Pioneer module ( ITA original module) </a:t>
            </a:r>
            <a:br>
              <a:rPr lang="en-US" altLang="ja-JP" sz="1600" dirty="0"/>
            </a:br>
            <a:r>
              <a:rPr lang="en-US" altLang="ja-JP" sz="1600" dirty="0"/>
              <a:t>from the directly executed Playbook to execute dialog </a:t>
            </a:r>
            <a:r>
              <a:rPr lang="en-US" altLang="ja-JP" sz="1600" dirty="0" smtClean="0"/>
              <a:t>files</a:t>
            </a:r>
            <a:r>
              <a:rPr lang="en-US" altLang="ja-JP" sz="1600" kern="0" dirty="0"/>
              <a:t> </a:t>
            </a:r>
            <a:r>
              <a:rPr lang="en-US" altLang="ja-JP" sz="1600" kern="0" dirty="0" smtClean="0"/>
              <a:t>(※)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in order. </a:t>
            </a:r>
            <a:r>
              <a:rPr lang="en-US" altLang="ja-JP" sz="1600" kern="0" dirty="0" smtClean="0"/>
              <a:t/>
            </a:r>
            <a:br>
              <a:rPr lang="en-US" altLang="ja-JP" sz="1600" kern="0" dirty="0" smtClean="0"/>
            </a:br>
            <a:r>
              <a:rPr lang="en-US" altLang="ja-JP" sz="1600" kern="0" dirty="0" smtClean="0"/>
              <a:t>※</a:t>
            </a:r>
            <a:r>
              <a:rPr lang="en-US" altLang="ja-JP" sz="1600" dirty="0"/>
              <a:t>More about dialog files will be explained in the next slide. 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906251" y="2993637"/>
            <a:ext cx="312963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+mj-ea"/>
              </a:rPr>
              <a:t>Directly executed 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playbook is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automatically created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in Exastro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1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814017"/>
            <a:ext cx="6480000" cy="16619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/>
              <a:t>Dialog file "Template" example 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Log into the target system and check the status of the service defined by the variables.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If the status is "disable", post-error processing will </a:t>
            </a:r>
            <a:r>
              <a:rPr lang="en-US" altLang="ja-JP" sz="1200" dirty="0" smtClean="0"/>
              <a:t>start. If </a:t>
            </a:r>
            <a:r>
              <a:rPr lang="en-US" altLang="ja-JP" sz="1200" dirty="0"/>
              <a:t>the status is anything other than "disable", the "complete" will be output to the prompt.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en-US" altLang="ja-JP" sz="1200" dirty="0">
                <a:solidFill>
                  <a:srgbClr val="FF0000"/>
                </a:solidFill>
              </a:rPr>
              <a:t>The red text </a:t>
            </a:r>
            <a:r>
              <a:rPr lang="en-US" altLang="ja-JP" sz="1200" dirty="0"/>
              <a:t>in the dialog file represents the variables that </a:t>
            </a:r>
            <a:r>
              <a:rPr lang="en-US" altLang="ja-JP" sz="1200" dirty="0" smtClean="0"/>
              <a:t>refers </a:t>
            </a:r>
            <a:r>
              <a:rPr lang="en-US" altLang="ja-JP" sz="1200" dirty="0"/>
              <a:t>to parameter sheets. 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Iterative processing by 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Branch processing by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In </a:t>
            </a:r>
            <a:r>
              <a:rPr lang="en-US" altLang="ja-JP" sz="1600" dirty="0" smtClean="0"/>
              <a:t>Ansible-Pioneer, users </a:t>
            </a:r>
            <a:r>
              <a:rPr lang="en-US" altLang="ja-JP" sz="1600" dirty="0"/>
              <a:t>can write Target settings in a dialog format. </a:t>
            </a:r>
            <a:br>
              <a:rPr lang="en-US" altLang="ja-JP" sz="1600" dirty="0"/>
            </a:br>
            <a:r>
              <a:rPr lang="en-US" altLang="ja-JP" sz="1600" dirty="0"/>
              <a:t>Additionally, by comparing and cycling simple expect commands and using conditional processing and such, users can create high-grade dialogs. </a:t>
            </a:r>
            <a:br>
              <a:rPr lang="en-US" altLang="ja-JP" sz="1600" dirty="0"/>
            </a:br>
            <a:r>
              <a:rPr lang="en-US" altLang="ja-JP" sz="1400" dirty="0" smtClean="0"/>
              <a:t>※</a:t>
            </a:r>
            <a:r>
              <a:rPr lang="en-US" altLang="ja-JP" sz="1400" dirty="0"/>
              <a:t>For more information regarding Dialog files, please refer </a:t>
            </a:r>
            <a:r>
              <a:rPr lang="en-US" altLang="ja-JP" sz="1400" dirty="0">
                <a:hlinkClick r:id="rId2"/>
              </a:rPr>
              <a:t>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endParaRPr lang="en-US" altLang="ja-JP" sz="1600" dirty="0"/>
          </a:p>
          <a:p>
            <a:endParaRPr lang="en-US" altLang="ja-JP" sz="1600" kern="0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In Pioneer , it is possible to execute operations that doesnt get affected when there are different types of OS by setting"os type" and "Dialog </a:t>
            </a:r>
            <a:r>
              <a:rPr lang="en-US" altLang="ja-JP" sz="1600" dirty="0" smtClean="0"/>
              <a:t>type“.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OS </a:t>
            </a:r>
            <a:r>
              <a:rPr lang="en-US" altLang="ja-JP" sz="1600" b="1" dirty="0"/>
              <a:t>Type </a:t>
            </a:r>
            <a:r>
              <a:rPr lang="en-US" altLang="ja-JP" sz="1600" dirty="0"/>
              <a:t>- Set to </a:t>
            </a:r>
            <a:r>
              <a:rPr lang="en-US" altLang="ja-JP" sz="1600" u="sng" dirty="0"/>
              <a:t>Dialog </a:t>
            </a:r>
            <a:r>
              <a:rPr lang="en-US" altLang="ja-JP" sz="1600" u="sng" dirty="0" smtClean="0"/>
              <a:t>file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and </a:t>
            </a:r>
            <a:r>
              <a:rPr lang="en-US" altLang="ja-JP" sz="1600" u="sng" dirty="0"/>
              <a:t>Target device</a:t>
            </a:r>
            <a:r>
              <a:rPr lang="en-US" altLang="ja-JP" sz="1600" dirty="0"/>
              <a:t>. It will come handy when you`re choosing what dialog file is getting executed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Dialog type </a:t>
            </a:r>
            <a:r>
              <a:rPr lang="en-US" altLang="ja-JP" sz="1600" dirty="0"/>
              <a:t>- link dialog files with the same objective. 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511481" y="3277364"/>
            <a:ext cx="2157082" cy="743879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73222" y="336169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A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BigIP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- </a:t>
            </a:r>
            <a:r>
              <a:rPr lang="en-US" altLang="ja-JP" sz="800" dirty="0"/>
              <a:t>command: </a:t>
            </a:r>
            <a:r>
              <a:rPr lang="en-US" altLang="ja-JP" sz="800" dirty="0" smtClean="0"/>
              <a:t>‘create </a:t>
            </a:r>
            <a:r>
              <a:rPr lang="en-US" altLang="ja-JP" sz="800" dirty="0"/>
              <a:t>/ </a:t>
            </a:r>
            <a:r>
              <a:rPr lang="en-US" altLang="ja-JP" sz="800" dirty="0" err="1"/>
              <a:t>ltm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node {{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}} up’</a:t>
            </a:r>
            <a:endParaRPr lang="en-US" altLang="ja-JP" sz="800" dirty="0"/>
          </a:p>
          <a:p>
            <a:r>
              <a:rPr lang="en-US" altLang="ja-JP" sz="800" dirty="0"/>
              <a:t>  </a:t>
            </a:r>
            <a:r>
              <a:rPr lang="en-US" altLang="ja-JP" sz="800" dirty="0" smtClean="0"/>
              <a:t>  prompt</a:t>
            </a:r>
            <a:r>
              <a:rPr lang="en-US" altLang="ja-JP" sz="800" dirty="0"/>
              <a:t>: ‘(</a:t>
            </a:r>
            <a:r>
              <a:rPr lang="en-US" altLang="ja-JP" sz="800" dirty="0" err="1"/>
              <a:t>tmos</a:t>
            </a:r>
            <a:r>
              <a:rPr lang="en-US" altLang="ja-JP" sz="800" dirty="0"/>
              <a:t>)’</a:t>
            </a:r>
          </a:p>
          <a:p>
            <a:endParaRPr lang="en-US" altLang="ja-JP" sz="1200" u="sng" dirty="0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25627" y="2443720"/>
            <a:ext cx="804702" cy="105637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25627" y="3294927"/>
            <a:ext cx="804702" cy="20516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25627" y="3500092"/>
            <a:ext cx="804702" cy="590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99632" cy="25760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00745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5978371"/>
            <a:ext cx="4572723" cy="619069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Because the dialog files that are getting executed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 follows the OS of the target device,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there is no need for the user to worry about it.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B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 type</a:t>
            </a:r>
            <a:r>
              <a:rPr lang="ja-JP" altLang="en-US" sz="1100" dirty="0" smtClean="0"/>
              <a:t>：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‘{{ __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__ }}/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Admin(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)’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  exec: 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VAR_group_name</a:t>
            </a:r>
            <a:r>
              <a:rPr lang="en-US" altLang="ja-JP" sz="800" dirty="0" smtClean="0"/>
              <a:t>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ip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address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}}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{{ __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__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/Admin(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-host)’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C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dirty="0" smtClean="0"/>
              <a:t>  - command: ‘</a:t>
            </a:r>
            <a:r>
              <a:rPr lang="en-US" altLang="ja-JP" sz="800" dirty="0" err="1" smtClean="0"/>
              <a:t>slb</a:t>
            </a:r>
            <a:r>
              <a:rPr lang="en-US" altLang="ja-JP" sz="800" dirty="0" smtClean="0"/>
              <a:t> server {{ </a:t>
            </a:r>
            <a:r>
              <a:rPr lang="en-US" altLang="ja-JP" sz="800" dirty="0" err="1" smtClean="0"/>
              <a:t>VAR_server_name</a:t>
            </a:r>
            <a:r>
              <a:rPr lang="en-US" altLang="ja-JP" sz="800" dirty="0" smtClean="0"/>
              <a:t>}} {{</a:t>
            </a:r>
            <a:r>
              <a:rPr lang="en-US" altLang="ja-JP" sz="800" dirty="0" err="1"/>
              <a:t>VAR_host_ip</a:t>
            </a:r>
            <a:r>
              <a:rPr lang="en-US" altLang="ja-JP" sz="800" dirty="0"/>
              <a:t>}}</a:t>
            </a:r>
            <a:r>
              <a:rPr lang="en-US" altLang="ja-JP" sz="800" dirty="0" smtClean="0"/>
              <a:t>’</a:t>
            </a:r>
          </a:p>
          <a:p>
            <a:r>
              <a:rPr lang="en-US" altLang="ja-JP" sz="800" dirty="0" smtClean="0"/>
              <a:t>    prompt: ‘(</a:t>
            </a:r>
            <a:r>
              <a:rPr lang="en-US" altLang="ja-JP" sz="800" dirty="0" err="1" smtClean="0"/>
              <a:t>config</a:t>
            </a:r>
            <a:r>
              <a:rPr lang="en-US" altLang="ja-JP" sz="800" dirty="0" smtClean="0"/>
              <a:t>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applying settings</a:t>
            </a:r>
            <a:endParaRPr kumimoji="1" lang="ja-JP" altLang="en-US" sz="1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executing</a:t>
            </a:r>
            <a:endParaRPr kumimoji="1" lang="ja-JP" altLang="en-US" sz="1400" dirty="0"/>
          </a:p>
        </p:txBody>
      </p:sp>
      <p:sp>
        <p:nvSpPr>
          <p:cNvPr id="78" name="角丸四角形 77"/>
          <p:cNvSpPr/>
          <p:nvPr/>
        </p:nvSpPr>
        <p:spPr bwMode="auto">
          <a:xfrm>
            <a:off x="617503" y="5437215"/>
            <a:ext cx="2117923" cy="895857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</a:t>
            </a:r>
            <a:br>
              <a:rPr lang="en-US" altLang="ja-JP" sz="800" dirty="0" smtClean="0"/>
            </a:br>
            <a:r>
              <a:rPr lang="en-US" altLang="ja-JP" sz="800" dirty="0" smtClean="0"/>
              <a:t>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BigIP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A1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Cisco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ACE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30" y="1018370"/>
            <a:ext cx="1857375" cy="5467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800" dirty="0"/>
              <a:t>(We will now explain the similarities it has to Ansible-Legacy mode) 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OS type master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Maintain OS types (monitor/register/update/abolish)</a:t>
            </a:r>
            <a:br>
              <a:rPr lang="en-US" altLang="ja-JP" sz="1400" dirty="0" smtClean="0"/>
            </a:b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type list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Maintain Dialog types (monitor/register/update/abolish)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files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Manage dialog files per host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744282" y="2636890"/>
            <a:ext cx="1716257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744282" y="1822795"/>
            <a:ext cx="1716257" cy="382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70" y="2204830"/>
            <a:ext cx="8150462" cy="3839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</a:p>
          <a:p>
            <a:pPr lvl="1"/>
            <a:r>
              <a:rPr lang="en-US" altLang="ja-JP" dirty="0"/>
              <a:t>This document will explain the functions </a:t>
            </a:r>
            <a:r>
              <a:rPr lang="en-US" altLang="ja-JP" dirty="0" smtClean="0"/>
              <a:t>and concept </a:t>
            </a:r>
            <a:r>
              <a:rPr lang="en-US" altLang="ja-JP" dirty="0"/>
              <a:t>of </a:t>
            </a:r>
            <a:r>
              <a:rPr lang="en-US" altLang="ja-JP" dirty="0" smtClean="0"/>
              <a:t>these </a:t>
            </a:r>
            <a:r>
              <a:rPr lang="en-US" altLang="ja-JP" dirty="0"/>
              <a:t>menu groups: </a:t>
            </a:r>
            <a:r>
              <a:rPr lang="en-US" altLang="ja-JP" b="1" dirty="0"/>
              <a:t>"Ansible-Legacy", "</a:t>
            </a:r>
            <a:r>
              <a:rPr lang="en-US" altLang="ja-JP" b="1" dirty="0" smtClean="0"/>
              <a:t>Ansible-LegacyRole" </a:t>
            </a:r>
            <a:r>
              <a:rPr lang="en-US" altLang="ja-JP" b="1" dirty="0"/>
              <a:t>and "Ansible-Pioneer</a:t>
            </a:r>
            <a:r>
              <a:rPr lang="en-US" altLang="ja-JP" b="1" dirty="0" smtClean="0"/>
              <a:t>".</a:t>
            </a:r>
          </a:p>
          <a:p>
            <a:pPr lvl="1"/>
            <a:r>
              <a:rPr lang="en-US" altLang="ja-JP" dirty="0" smtClean="0"/>
              <a:t>We’ve </a:t>
            </a:r>
            <a:r>
              <a:rPr lang="en-US" altLang="ja-JP" dirty="0"/>
              <a:t>prepared a practice document that uses screenshots to explain, so feel free to use that together with this document. </a:t>
            </a: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69679" y="3718713"/>
            <a:ext cx="1712968" cy="6575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88376" y="3718713"/>
            <a:ext cx="581304" cy="657501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3275820" y="5011274"/>
            <a:ext cx="2938130" cy="720100"/>
          </a:xfrm>
          <a:prstGeom prst="wedgeRoundRectCallout">
            <a:avLst>
              <a:gd name="adj1" fmla="val -30730"/>
              <a:gd name="adj2" fmla="val -12951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This document will mainly </a:t>
            </a:r>
            <a:r>
              <a:rPr lang="en-US" altLang="ja-JP" sz="1200" dirty="0" smtClean="0"/>
              <a:t>explain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these 3 menu groups. 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6376" y="3751394"/>
            <a:ext cx="2369788" cy="2831568"/>
          </a:xfrm>
          <a:prstGeom prst="wedgeRoundRectCallout">
            <a:avLst>
              <a:gd name="adj1" fmla="val 62938"/>
              <a:gd name="adj2" fmla="val -316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The "Ansible Common" menu group manages menus used by the other Ansible menu groups. The menus are as following. </a:t>
            </a:r>
            <a:endParaRPr lang="en-US" altLang="ja-JP" sz="1100" dirty="0" smtClean="0"/>
          </a:p>
          <a:p>
            <a:pPr algn="ctr"/>
            <a:endParaRPr kumimoji="1" lang="en-US" altLang="ja-JP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Ansible tower host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Global variable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File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Template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Collection 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Collected Item value list</a:t>
            </a: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/>
              <a:t> </a:t>
            </a:r>
            <a:r>
              <a:rPr lang="en-US" altLang="ja-JP" dirty="0" smtClean="0"/>
              <a:t>What is Ansible Driver?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accent6"/>
                </a:solidFill>
              </a:rPr>
              <a:t>Ansible-Pioneer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10470" y="1988800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15903"/>
            <a:ext cx="8640000" cy="811367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links the system parameters that ITA centrally manages and the variables of IaC (Playbooks and such) and allows the system to cooperate with Ansible.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dirty="0"/>
              <a:t>We will explain the merits of using Ansible Tower in "3. Connecting to Ansible Tower".</a:t>
            </a:r>
            <a:r>
              <a:rPr lang="en-US" altLang="ja-JP" sz="1600" dirty="0"/>
              <a:t>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3483" y="2386616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Ansible-Legacy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parts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Dialog file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(Original IaC)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07765" y="4503438"/>
            <a:ext cx="1088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6"/>
                </a:solidFill>
              </a:rPr>
              <a:t>System</a:t>
            </a:r>
            <a:br>
              <a:rPr lang="en-US" altLang="ja-JP" sz="1100" b="1" dirty="0" smtClean="0">
                <a:solidFill>
                  <a:schemeClr val="accent6"/>
                </a:solidFill>
              </a:rPr>
            </a:br>
            <a:r>
              <a:rPr lang="en-US" altLang="ja-JP" sz="1100" b="1" dirty="0" smtClean="0">
                <a:solidFill>
                  <a:schemeClr val="accent6"/>
                </a:solidFill>
              </a:rPr>
              <a:t>Parameter</a:t>
            </a:r>
            <a:endParaRPr lang="ja-JP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 stores and manages settings data and creates the directories and configuration files necessary to operate Ansible.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AnsibleTower makes the signals between clusters more secure and controlls Ansible </a:t>
            </a:r>
            <a:r>
              <a:rPr lang="en-US" altLang="ja-JP" sz="1600" dirty="0" smtClean="0"/>
              <a:t>Engine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Executing operations on an automatically constructing system created </a:t>
            </a:r>
            <a:br>
              <a:rPr lang="en-US" altLang="ja-JP" sz="1600" dirty="0"/>
            </a:br>
            <a:r>
              <a:rPr lang="en-US" altLang="ja-JP" sz="1600" dirty="0"/>
              <a:t>by combining the features of the 3 modes, IT Automation + AnsibleTower + AnsibleEngine, </a:t>
            </a:r>
            <a:r>
              <a:rPr lang="en-US" altLang="ja-JP" sz="1600" dirty="0" smtClean="0"/>
              <a:t>can </a:t>
            </a:r>
            <a:r>
              <a:rPr lang="en-US" altLang="ja-JP" sz="1600" dirty="0"/>
              <a:t>be both save labour and be more efficient.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Linking to Ansible Tower</a:t>
            </a:r>
            <a:endParaRPr lang="ja-JP" altLang="en-US" kern="0" dirty="0"/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2546948"/>
            <a:ext cx="7883690" cy="3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 bwMode="auto">
          <a:xfrm>
            <a:off x="1475570" y="4068682"/>
            <a:ext cx="187226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Settings management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(auto run input)</a:t>
            </a:r>
            <a:endParaRPr kumimoji="1" lang="ja-JP" altLang="en-US" sz="8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03250" y="4068682"/>
            <a:ext cx="290920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Ensure security (Clustering)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Multiple </a:t>
            </a:r>
            <a:r>
              <a:rPr kumimoji="1" lang="en-US" altLang="ja-JP" sz="800" b="1" dirty="0" err="1" smtClean="0">
                <a:latin typeface="+mn-ea"/>
              </a:rPr>
              <a:t>EngineVer</a:t>
            </a:r>
            <a:r>
              <a:rPr kumimoji="1" lang="en-US" altLang="ja-JP" sz="800" b="1" dirty="0" smtClean="0">
                <a:latin typeface="+mn-ea"/>
              </a:rPr>
              <a:t> coexisting</a:t>
            </a:r>
            <a:endParaRPr kumimoji="1" lang="ja-JP" altLang="en-US" sz="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/>
              <a:t>Explanation of the different Ansible Modes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660783"/>
            <a:ext cx="8640000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provides three modes with features that can handle different situations.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46100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</a:t>
                      </a:r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 reusability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Turning Playbooks into modules and reuse them in Exastro.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Applying know-how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Apply the many features that Ansible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provides. 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 Roles released by Ansible Galaxy and such.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 of application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Big variety of what kind of operation that can be operated.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87950" y="3573020"/>
            <a:ext cx="4291263" cy="981406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※Remarks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three modes, Ansible-Legacy, </a:t>
            </a:r>
            <a:r>
              <a:rPr lang="en-US" altLang="ja-JP" sz="1600" dirty="0" smtClean="0"/>
              <a:t>Ansible-LegacyRole </a:t>
            </a:r>
            <a:r>
              <a:rPr lang="en-US" altLang="ja-JP" sz="1600" dirty="0"/>
              <a:t>and Ansible Pioneer, and their features are explained below.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IaC</a:t>
              </a:r>
              <a:r>
                <a:rPr lang="ja-JP" altLang="en-US" sz="1400" kern="0" dirty="0"/>
                <a:t> </a:t>
              </a:r>
              <a:r>
                <a:rPr lang="en-US" altLang="ja-JP" sz="1400" kern="0" dirty="0" smtClean="0"/>
                <a:t>reusability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application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</a:t>
              </a: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500" kern="0" dirty="0" smtClean="0"/>
                <a:t>Application range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64483"/>
              </p:ext>
            </p:extLst>
          </p:nvPr>
        </p:nvGraphicFramePr>
        <p:xfrm>
          <a:off x="1070730" y="3613171"/>
          <a:ext cx="3546059" cy="98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87820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96996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3167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Strong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point/ Specialty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Normal</a:t>
                      </a:r>
                      <a:r>
                        <a:rPr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/ Possible to do</a:t>
                      </a:r>
                      <a:endParaRPr lang="ja-JP" altLang="en-US" sz="1000" b="0" dirty="0" smtClean="0">
                        <a:solidFill>
                          <a:schemeClr val="tx1"/>
                        </a:solidFill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Not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possible/Possible with the help of other modes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The prime feature of Legacy is modulating IaC and reusing them.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By reusing registered IaC, it is possible to construct more efficient systems.</a:t>
            </a: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3165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real charm of using IT as base – Ansible Legacy 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" y="228825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The relation ship between the operation execution unit used in Exastro, "Movement" and Playbook are regulated on two levels.</a:t>
            </a:r>
            <a:r>
              <a:rPr lang="en-US" altLang="ja-JP" sz="1800" dirty="0"/>
              <a:t> 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Playbook files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1600301" y="2706595"/>
            <a:ext cx="252871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Directly executed Playbook 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Automatically 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created in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Exastro ITA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2350</Words>
  <Application>Microsoft Office PowerPoint</Application>
  <PresentationFormat>画面に合わせる (4:3)</PresentationFormat>
  <Paragraphs>547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 What is Ansible Driver?</vt:lpstr>
      <vt:lpstr>1.1　Ansible driverについて　X/X</vt:lpstr>
      <vt:lpstr>4.　Explanation of the different Ansible Modes</vt:lpstr>
      <vt:lpstr>5.　Features of each mode 　5.1　Ansible-Legacy mode</vt:lpstr>
      <vt:lpstr>5.1 Ansible-Legacy mode</vt:lpstr>
      <vt:lpstr>5.1 Ansible-Legacy mode　(2/5)</vt:lpstr>
      <vt:lpstr>5.1 Ansible-Legacy mode　(3/5)</vt:lpstr>
      <vt:lpstr>5.1　Ansible-Legacy mode　(4/5)</vt:lpstr>
      <vt:lpstr>5.1　Ansible-Legacy mode　(5/5)</vt:lpstr>
      <vt:lpstr>5.　Features of each mode 　5.2　Ansible-LegacyRole mode</vt:lpstr>
      <vt:lpstr>5.2　Ansible-LegacyRole mode　(1/4)</vt:lpstr>
      <vt:lpstr>5.2　Ansible-LegacyRole mode　(2/4)</vt:lpstr>
      <vt:lpstr>5.2　Ansible-LegacyRole mode (3/4)</vt:lpstr>
      <vt:lpstr>5.2　Ansible-LegacyRole mode (4/4)</vt:lpstr>
      <vt:lpstr>5.　Features of each mode 　5.3　Ansible-Pioneer mode</vt:lpstr>
      <vt:lpstr>5.3 Ansible-Pioneer mode　(1/5)</vt:lpstr>
      <vt:lpstr>5.3　Ansible-Pioneer mode　(2/5)</vt:lpstr>
      <vt:lpstr>5.3 Ansible-Pioneer mode　(3/5)</vt:lpstr>
      <vt:lpstr>5.3　Ansible-Pioneer mode　(4/5)</vt:lpstr>
      <vt:lpstr>5.3　Ansible-Pioneer mode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2022-07-12T08:55:59Z</dcterms:modified>
</cp:coreProperties>
</file>