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18"/>
  </p:notesMasterIdLst>
  <p:handoutMasterIdLst>
    <p:handoutMasterId r:id="rId19"/>
  </p:handoutMasterIdLst>
  <p:sldIdLst>
    <p:sldId id="262" r:id="rId3"/>
    <p:sldId id="507" r:id="rId4"/>
    <p:sldId id="508" r:id="rId5"/>
    <p:sldId id="699" r:id="rId6"/>
    <p:sldId id="681" r:id="rId7"/>
    <p:sldId id="644" r:id="rId8"/>
    <p:sldId id="703" r:id="rId9"/>
    <p:sldId id="689" r:id="rId10"/>
    <p:sldId id="700" r:id="rId11"/>
    <p:sldId id="691" r:id="rId12"/>
    <p:sldId id="704" r:id="rId13"/>
    <p:sldId id="692" r:id="rId14"/>
    <p:sldId id="701" r:id="rId15"/>
    <p:sldId id="688" r:id="rId16"/>
    <p:sldId id="318" r:id="rId17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00FF"/>
    <a:srgbClr val="008000"/>
    <a:srgbClr val="FF99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>
        <p:scale>
          <a:sx n="100" d="100"/>
          <a:sy n="100" d="100"/>
        </p:scale>
        <p:origin x="1306" y="151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2022/6/29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2022/6/29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2022/6/29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xastro-suite.github.io/it-automation-docs/asset/Documents/Exastro-ITA_User_Instruction_Manual_CICD_For_IaC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/>
              <a:t>Exastro IT Automation Version </a:t>
            </a:r>
            <a:r>
              <a:rPr lang="en-US" altLang="ja-JP" dirty="0" smtClean="0"/>
              <a:t>1.10</a:t>
            </a:r>
            <a:endParaRPr lang="en-US" altLang="ja-JP" dirty="0" smtClean="0"/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-5281" y="2996940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 smtClean="0"/>
              <a:t>CI/CD for IaC</a:t>
            </a:r>
            <a:br>
              <a:rPr lang="en-US" altLang="ja-JP" sz="4800" b="1" dirty="0" smtClean="0"/>
            </a:br>
            <a:r>
              <a:rPr lang="en-US" altLang="ja-JP" sz="4800" b="1" dirty="0" smtClean="0"/>
              <a:t>【Classroom】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>
                <a:solidFill>
                  <a:schemeClr val="tx2">
                    <a:lumMod val="75000"/>
                    <a:lumOff val="25000"/>
                  </a:schemeClr>
                </a:solidFill>
              </a:rPr>
              <a:t>※In this Document “Exastro 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5" y="3501010"/>
            <a:ext cx="8729176" cy="81934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for IaC</a:t>
            </a:r>
            <a:r>
              <a:rPr lang="ja-JP" altLang="en-US" dirty="0"/>
              <a:t> </a:t>
            </a:r>
            <a:r>
              <a:rPr lang="en-US" altLang="ja-JP" dirty="0"/>
              <a:t>Menus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Registered account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 this menu, users can register the account information needed to access the clones files from ITA’s RestAPI.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Keep </a:t>
            </a:r>
            <a:r>
              <a:rPr lang="en-US" altLang="ja-JP" dirty="0" smtClean="0"/>
              <a:t>in mind that the account must also be registered in the “Management console &gt; User list” menu.</a:t>
            </a:r>
            <a:endParaRPr lang="en-US" altLang="ja-JP" dirty="0"/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467430" y="2564880"/>
            <a:ext cx="1728240" cy="576080"/>
          </a:xfrm>
          <a:prstGeom prst="wedgeRoundRectCallout">
            <a:avLst>
              <a:gd name="adj1" fmla="val -18958"/>
              <a:gd name="adj2" fmla="val 159475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smtClean="0">
                <a:latin typeface="+mn-ea"/>
              </a:rPr>
              <a:t>RestAPI Login ID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2843760" y="2564880"/>
            <a:ext cx="2304320" cy="576080"/>
          </a:xfrm>
          <a:prstGeom prst="wedgeRoundRectCallout">
            <a:avLst>
              <a:gd name="adj1" fmla="val -37855"/>
              <a:gd name="adj2" fmla="val 153807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smtClean="0">
                <a:latin typeface="+mn-ea"/>
              </a:rPr>
              <a:t>RestAPI Login Password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66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7" y="4645213"/>
            <a:ext cx="8136642" cy="111528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7" y="3501764"/>
            <a:ext cx="8179235" cy="107390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dirty="0"/>
              <a:t>CI/CD for IaC</a:t>
            </a:r>
            <a:r>
              <a:rPr lang="ja-JP" altLang="en-US" dirty="0"/>
              <a:t> </a:t>
            </a:r>
            <a:r>
              <a:rPr lang="en-US" altLang="ja-JP" dirty="0" smtClean="0"/>
              <a:t>Menus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File link</a:t>
            </a:r>
            <a:endParaRPr lang="en-US" altLang="ja-JP" b="1" dirty="0" smtClean="0"/>
          </a:p>
          <a:p>
            <a:pPr lvl="1"/>
            <a:r>
              <a:rPr lang="en-US" altLang="ja-JP" dirty="0"/>
              <a:t>Registers a link between the Sources file and the destination files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Registers an Operation and a </a:t>
            </a:r>
            <a:r>
              <a:rPr lang="en-US" altLang="ja-JP" dirty="0" smtClean="0"/>
              <a:t>Movement to </a:t>
            </a:r>
            <a:r>
              <a:rPr lang="en-US" altLang="ja-JP" dirty="0"/>
              <a:t>check if the destination files works correctly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Automatically updates the Link destination files when the Link source files are updated and runs an Operation and Movement to check if they are working correctly.</a:t>
            </a:r>
            <a:endParaRPr lang="en-US" altLang="ja-JP" dirty="0" smtClean="0"/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1547105" y="2812403"/>
            <a:ext cx="3024420" cy="592846"/>
          </a:xfrm>
          <a:prstGeom prst="wedgeRoundRectCallout">
            <a:avLst>
              <a:gd name="adj1" fmla="val 9324"/>
              <a:gd name="adj2" fmla="val 85363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Select the Remote repository/file path </a:t>
            </a:r>
            <a:endParaRPr lang="en-US" altLang="ja-JP" sz="1200" dirty="0" smtClean="0">
              <a:latin typeface="+mn-ea"/>
            </a:endParaRPr>
          </a:p>
          <a:p>
            <a:r>
              <a:rPr lang="en-US" altLang="ja-JP" sz="1200" dirty="0" smtClean="0">
                <a:latin typeface="+mn-ea"/>
              </a:rPr>
              <a:t>and </a:t>
            </a:r>
            <a:r>
              <a:rPr lang="en-US" altLang="ja-JP" sz="1200" dirty="0">
                <a:latin typeface="+mn-ea"/>
              </a:rPr>
              <a:t>the link source file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5075594" y="2829944"/>
            <a:ext cx="3528965" cy="592846"/>
          </a:xfrm>
          <a:prstGeom prst="wedgeRoundRectCallout">
            <a:avLst>
              <a:gd name="adj1" fmla="val -42074"/>
              <a:gd name="adj2" fmla="val 114283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Select file type</a:t>
            </a:r>
            <a:r>
              <a:rPr lang="en-US" altLang="ja-JP" sz="1200" dirty="0" smtClean="0">
                <a:latin typeface="+mn-ea"/>
              </a:rPr>
              <a:t>.</a:t>
            </a:r>
          </a:p>
          <a:p>
            <a:r>
              <a:rPr lang="en-US" altLang="ja-JP" sz="1200" dirty="0" smtClean="0">
                <a:latin typeface="+mn-ea"/>
              </a:rPr>
              <a:t>E.g. Ansible-Legacy/Playbook </a:t>
            </a:r>
            <a:r>
              <a:rPr lang="en-US" altLang="ja-JP" sz="1200" dirty="0">
                <a:latin typeface="+mn-ea"/>
              </a:rPr>
              <a:t>file collection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084209" y="4840640"/>
            <a:ext cx="2160301" cy="82067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3923435" y="5812062"/>
            <a:ext cx="3888540" cy="592846"/>
          </a:xfrm>
          <a:prstGeom prst="wedgeRoundRectCallout">
            <a:avLst>
              <a:gd name="adj1" fmla="val 20494"/>
              <a:gd name="adj2" fmla="val -97796"/>
              <a:gd name="adj3" fmla="val 16667"/>
            </a:avLst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Specify Operation/Movement to check </a:t>
            </a:r>
            <a:endParaRPr lang="en-US" altLang="ja-JP" sz="1200" dirty="0" smtClean="0"/>
          </a:p>
          <a:p>
            <a:r>
              <a:rPr lang="en-US" altLang="ja-JP" sz="1200" dirty="0" smtClean="0"/>
              <a:t>if </a:t>
            </a:r>
            <a:r>
              <a:rPr lang="en-US" altLang="ja-JP" sz="1200" dirty="0"/>
              <a:t>the link destination files are working correctly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54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for IaC</a:t>
            </a:r>
            <a:r>
              <a:rPr lang="ja-JP" altLang="en-US" dirty="0"/>
              <a:t> </a:t>
            </a:r>
            <a:r>
              <a:rPr lang="en-US" altLang="ja-JP" dirty="0"/>
              <a:t>Menus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File link</a:t>
            </a:r>
          </a:p>
          <a:p>
            <a:pPr lvl="1"/>
            <a:r>
              <a:rPr lang="en-US" altLang="ja-JP" dirty="0"/>
              <a:t>For the "Link destination file name" item, register the file name used when registering to the Link destination </a:t>
            </a:r>
            <a:r>
              <a:rPr lang="en-US" altLang="ja-JP" dirty="0" smtClean="0"/>
              <a:t>menu.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The link destination item names that can be used for the "Link </a:t>
            </a:r>
            <a:r>
              <a:rPr lang="en-US" altLang="ja-JP" dirty="0" smtClean="0"/>
              <a:t>destination </a:t>
            </a:r>
            <a:r>
              <a:rPr lang="en-US" altLang="ja-JP" dirty="0"/>
              <a:t>type list" are as following.</a:t>
            </a:r>
            <a:endParaRPr lang="en-US" altLang="ja-JP" dirty="0" smtClean="0"/>
          </a:p>
          <a:p>
            <a:pPr lvl="1"/>
            <a:r>
              <a:rPr lang="en-US" altLang="ja-JP" dirty="0"/>
              <a:t>Make sure to follow the restrictions when inputting for the items below. (The restrictions are the same as the ones for "Link destination menu" </a:t>
            </a:r>
            <a:r>
              <a:rPr lang="en-US" altLang="ja-JP" dirty="0" smtClean="0"/>
              <a:t>items)</a:t>
            </a:r>
            <a:endParaRPr lang="en-US" altLang="ja-JP" dirty="0" smtClean="0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085455"/>
              </p:ext>
            </p:extLst>
          </p:nvPr>
        </p:nvGraphicFramePr>
        <p:xfrm>
          <a:off x="611450" y="2852920"/>
          <a:ext cx="8280054" cy="25346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20602">
                  <a:extLst>
                    <a:ext uri="{9D8B030D-6E8A-4147-A177-3AD203B41FA5}">
                      <a16:colId xmlns:a16="http://schemas.microsoft.com/office/drawing/2014/main" val="2288322642"/>
                    </a:ext>
                  </a:extLst>
                </a:gridCol>
                <a:gridCol w="3959452">
                  <a:extLst>
                    <a:ext uri="{9D8B030D-6E8A-4147-A177-3AD203B41FA5}">
                      <a16:colId xmlns:a16="http://schemas.microsoft.com/office/drawing/2014/main" val="2459506984"/>
                    </a:ext>
                  </a:extLst>
                </a:gridCol>
              </a:tblGrid>
              <a:tr h="316833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Link destination file</a:t>
                      </a:r>
                      <a:r>
                        <a:rPr kumimoji="1" lang="en-US" altLang="ja-JP" sz="1400" baseline="0" dirty="0" smtClean="0"/>
                        <a:t> type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Item</a:t>
                      </a:r>
                      <a:r>
                        <a:rPr kumimoji="1"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78440"/>
                  </a:ext>
                </a:extLst>
              </a:tr>
              <a:tr h="316833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Ansible-Legacy/Playbook file</a:t>
                      </a:r>
                      <a:r>
                        <a:rPr lang="en-US" altLang="ja-JP" sz="1400" baseline="0" dirty="0" smtClean="0"/>
                        <a:t> list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Playbook files</a:t>
                      </a:r>
                      <a:r>
                        <a:rPr lang="en-US" altLang="ja-JP" sz="1400" baseline="0" dirty="0" smtClean="0"/>
                        <a:t>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2281"/>
                  </a:ext>
                </a:extLst>
              </a:tr>
              <a:tr h="316833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Ansible-Pioneer/Dialogue</a:t>
                      </a:r>
                      <a:r>
                        <a:rPr lang="en-US" altLang="ja-JP" sz="1400" baseline="0" dirty="0" smtClean="0"/>
                        <a:t> file list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No</a:t>
                      </a:r>
                      <a:r>
                        <a:rPr kumimoji="1" lang="en-US" altLang="ja-JP" sz="1400" baseline="0" dirty="0" smtClean="0"/>
                        <a:t> item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95118"/>
                  </a:ext>
                </a:extLst>
              </a:tr>
              <a:tr h="316833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Ansible-LegacyRole/Role package list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Role package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260494"/>
                  </a:ext>
                </a:extLst>
              </a:tr>
              <a:tr h="316833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Ansible common/File</a:t>
                      </a:r>
                      <a:r>
                        <a:rPr lang="en-US" altLang="ja-JP" sz="1400" baseline="0" dirty="0" smtClean="0"/>
                        <a:t> list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File</a:t>
                      </a:r>
                      <a:r>
                        <a:rPr kumimoji="1" lang="en-US" altLang="ja-JP" sz="1400" baseline="0" dirty="0" smtClean="0"/>
                        <a:t> embedded variable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86902"/>
                  </a:ext>
                </a:extLst>
              </a:tr>
              <a:tr h="316833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Ansible common/Template</a:t>
                      </a:r>
                      <a:r>
                        <a:rPr lang="en-US" altLang="ja-JP" sz="1400" baseline="0" dirty="0" smtClean="0"/>
                        <a:t> list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Template embedded variable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06014"/>
                  </a:ext>
                </a:extLst>
              </a:tr>
              <a:tr h="316833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Terraform/Module files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Module </a:t>
                      </a:r>
                      <a:r>
                        <a:rPr lang="en-US" altLang="ja-JP" sz="1400" baseline="0" dirty="0" smtClean="0"/>
                        <a:t>file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27577"/>
                  </a:ext>
                </a:extLst>
              </a:tr>
              <a:tr h="316833"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Terraform/Policy list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dirty="0" smtClean="0"/>
                        <a:t>Policy 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339511"/>
                  </a:ext>
                </a:extLst>
              </a:tr>
            </a:tbl>
          </a:graphicData>
        </a:graphic>
      </p:graphicFrame>
      <p:sp>
        <p:nvSpPr>
          <p:cNvPr id="10" name="角丸四角形 9"/>
          <p:cNvSpPr/>
          <p:nvPr/>
        </p:nvSpPr>
        <p:spPr bwMode="auto">
          <a:xfrm>
            <a:off x="1259540" y="5412764"/>
            <a:ext cx="7414744" cy="5131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latin typeface="+mn-ea"/>
              </a:rPr>
              <a:t>Input 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"</a:t>
            </a:r>
            <a:r>
              <a:rPr lang="en-US" altLang="ja-JP" sz="1200" dirty="0" err="1">
                <a:solidFill>
                  <a:srgbClr val="FF0000"/>
                </a:solidFill>
                <a:latin typeface="+mn-ea"/>
              </a:rPr>
              <a:t>yum_package_install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" </a:t>
            </a:r>
            <a:r>
              <a:rPr lang="en-US" altLang="ja-JP" sz="1200" dirty="0">
                <a:latin typeface="+mn-ea"/>
              </a:rPr>
              <a:t>into the "Link destination file </a:t>
            </a:r>
            <a:r>
              <a:rPr lang="en-US" altLang="ja-JP" sz="1200" dirty="0" smtClean="0">
                <a:latin typeface="+mn-ea"/>
              </a:rPr>
              <a:t>name“ item</a:t>
            </a:r>
          </a:p>
          <a:p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and select "Ansible-Legacy/Playbook file collection" for the "Link destination file type".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1236633" y="6040795"/>
            <a:ext cx="7414744" cy="5131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/>
              <a:t>The </a:t>
            </a:r>
            <a:r>
              <a:rPr lang="en-US" altLang="ja-JP" sz="1200" dirty="0">
                <a:solidFill>
                  <a:srgbClr val="FF0000"/>
                </a:solidFill>
              </a:rPr>
              <a:t>"</a:t>
            </a:r>
            <a:r>
              <a:rPr lang="en-US" altLang="ja-JP" sz="1200" dirty="0" err="1">
                <a:solidFill>
                  <a:srgbClr val="FF0000"/>
                </a:solidFill>
              </a:rPr>
              <a:t>yum_package_install</a:t>
            </a:r>
            <a:r>
              <a:rPr lang="en-US" altLang="ja-JP" sz="1200" dirty="0">
                <a:solidFill>
                  <a:srgbClr val="FF0000"/>
                </a:solidFill>
              </a:rPr>
              <a:t>" </a:t>
            </a:r>
            <a:r>
              <a:rPr lang="en-US" altLang="ja-JP" sz="1200" dirty="0"/>
              <a:t>is used as a registration value for the "Playbook file name" item </a:t>
            </a:r>
            <a:r>
              <a:rPr lang="en-US" altLang="ja-JP" sz="1200" dirty="0" smtClean="0"/>
              <a:t>in</a:t>
            </a:r>
            <a:br>
              <a:rPr lang="en-US" altLang="ja-JP" sz="1200" dirty="0" smtClean="0"/>
            </a:br>
            <a:r>
              <a:rPr lang="en-US" altLang="ja-JP" sz="1200" dirty="0" smtClean="0"/>
              <a:t> </a:t>
            </a:r>
            <a:r>
              <a:rPr lang="en-US" altLang="ja-JP" sz="1200" dirty="0"/>
              <a:t>the record </a:t>
            </a:r>
            <a:r>
              <a:rPr lang="en-US" altLang="ja-JP" sz="1200" dirty="0" err="1"/>
              <a:t>registrered</a:t>
            </a:r>
            <a:r>
              <a:rPr lang="en-US" altLang="ja-JP" sz="1200" dirty="0"/>
              <a:t> to the "Ansible-Legacy/Playbook file collection" 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2" name="フローチャート: 組合せ 11"/>
          <p:cNvSpPr/>
          <p:nvPr/>
        </p:nvSpPr>
        <p:spPr bwMode="auto">
          <a:xfrm>
            <a:off x="4329328" y="5875347"/>
            <a:ext cx="216030" cy="216030"/>
          </a:xfrm>
          <a:prstGeom prst="flowChartMerg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18146" y="5798696"/>
            <a:ext cx="69895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smtClean="0"/>
              <a:t>E.g.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100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8" y="5069491"/>
            <a:ext cx="8809005" cy="87512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6" y="2841917"/>
            <a:ext cx="8569190" cy="9581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for IaC</a:t>
            </a:r>
            <a:r>
              <a:rPr lang="ja-JP" altLang="en-US" dirty="0"/>
              <a:t> </a:t>
            </a:r>
            <a:r>
              <a:rPr lang="en-US" altLang="ja-JP" dirty="0"/>
              <a:t>Menus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File link</a:t>
            </a:r>
          </a:p>
          <a:p>
            <a:pPr lvl="1"/>
            <a:r>
              <a:rPr lang="en-US" altLang="ja-JP" dirty="0" smtClean="0"/>
              <a:t>If the Link destination type is from the Ansible-LegacyRole/</a:t>
            </a:r>
            <a:r>
              <a:rPr lang="en-US" altLang="ja-JP" dirty="0" err="1" smtClean="0"/>
              <a:t>RolePackage</a:t>
            </a:r>
            <a:r>
              <a:rPr lang="en-US" altLang="ja-JP" dirty="0" smtClean="0"/>
              <a:t> list menu, </a:t>
            </a:r>
            <a:br>
              <a:rPr lang="en-US" altLang="ja-JP" dirty="0" smtClean="0"/>
            </a:br>
            <a:r>
              <a:rPr lang="en-US" altLang="ja-JP" dirty="0" smtClean="0"/>
              <a:t>refer to “</a:t>
            </a:r>
            <a:r>
              <a:rPr lang="en-US" altLang="ja-JP" dirty="0" smtClean="0">
                <a:hlinkClick r:id="rId4"/>
              </a:rPr>
              <a:t>Exastro-</a:t>
            </a:r>
            <a:r>
              <a:rPr lang="en-US" altLang="ja-JP" dirty="0" err="1" smtClean="0">
                <a:hlinkClick r:id="rId4"/>
              </a:rPr>
              <a:t>ITA_User_Instruction_Manual_CICD_For_IaC</a:t>
            </a:r>
            <a:r>
              <a:rPr lang="en-US" altLang="ja-JP" dirty="0" smtClean="0"/>
              <a:t>”  for more information.</a:t>
            </a:r>
            <a:endParaRPr lang="en-US" altLang="ja-JP" b="1" dirty="0" smtClean="0"/>
          </a:p>
        </p:txBody>
      </p:sp>
      <p:sp>
        <p:nvSpPr>
          <p:cNvPr id="7" name="角丸四角形吹き出し 6"/>
          <p:cNvSpPr/>
          <p:nvPr/>
        </p:nvSpPr>
        <p:spPr bwMode="auto">
          <a:xfrm>
            <a:off x="551047" y="2073271"/>
            <a:ext cx="2160300" cy="576080"/>
          </a:xfrm>
          <a:prstGeom prst="wedgeRoundRectCallout">
            <a:avLst>
              <a:gd name="adj1" fmla="val -3793"/>
              <a:gd name="adj2" fmla="val 116392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smtClean="0">
                <a:latin typeface="+mn-ea"/>
              </a:rPr>
              <a:t>Displays registered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remote repositories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9" name="角丸四角形吹き出し 8"/>
          <p:cNvSpPr/>
          <p:nvPr/>
        </p:nvSpPr>
        <p:spPr bwMode="auto">
          <a:xfrm>
            <a:off x="4595994" y="4223476"/>
            <a:ext cx="2424346" cy="717734"/>
          </a:xfrm>
          <a:prstGeom prst="wedgeRoundRectCallout">
            <a:avLst>
              <a:gd name="adj1" fmla="val -35744"/>
              <a:gd name="adj2" fmla="val 97734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/>
              <a:t>Decides if the cloned files </a:t>
            </a:r>
            <a:br>
              <a:rPr lang="en-US" altLang="ja-JP" sz="1200" dirty="0" smtClean="0"/>
            </a:br>
            <a:r>
              <a:rPr lang="en-US" altLang="ja-JP" sz="1200" dirty="0" smtClean="0"/>
              <a:t>are automatically updated </a:t>
            </a:r>
            <a:br>
              <a:rPr lang="en-US" altLang="ja-JP" sz="1200" dirty="0" smtClean="0"/>
            </a:br>
            <a:r>
              <a:rPr lang="en-US" altLang="ja-JP" sz="1200" dirty="0" smtClean="0"/>
              <a:t>when the source files are.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0" name="角丸四角形吹き出し 9"/>
          <p:cNvSpPr/>
          <p:nvPr/>
        </p:nvSpPr>
        <p:spPr bwMode="auto">
          <a:xfrm>
            <a:off x="1438278" y="4234712"/>
            <a:ext cx="2269601" cy="581267"/>
          </a:xfrm>
          <a:prstGeom prst="wedgeRoundRectCallout">
            <a:avLst>
              <a:gd name="adj1" fmla="val 3383"/>
              <a:gd name="adj2" fmla="val 133379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200" dirty="0" smtClean="0">
                <a:latin typeface="+mn-ea"/>
              </a:rPr>
              <a:t>Displays the registered ID</a:t>
            </a:r>
            <a:br>
              <a:rPr kumimoji="1" lang="en-US" altLang="ja-JP" sz="1200" dirty="0" smtClean="0">
                <a:latin typeface="+mn-ea"/>
              </a:rPr>
            </a:br>
            <a:r>
              <a:rPr kumimoji="1" lang="en-US" altLang="ja-JP" sz="1200" dirty="0" smtClean="0">
                <a:latin typeface="+mn-ea"/>
              </a:rPr>
              <a:t>for the registration account.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1" name="角丸四角形吹き出し 10"/>
          <p:cNvSpPr/>
          <p:nvPr/>
        </p:nvSpPr>
        <p:spPr bwMode="auto">
          <a:xfrm>
            <a:off x="3033340" y="2039585"/>
            <a:ext cx="1403431" cy="583422"/>
          </a:xfrm>
          <a:prstGeom prst="wedgeRoundRectCallout">
            <a:avLst>
              <a:gd name="adj1" fmla="val -34334"/>
              <a:gd name="adj2" fmla="val 117954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/>
              <a:t>Displays the </a:t>
            </a:r>
            <a:br>
              <a:rPr lang="en-US" altLang="ja-JP" sz="1200" dirty="0" smtClean="0"/>
            </a:br>
            <a:r>
              <a:rPr lang="en-US" altLang="ja-JP" sz="1200" dirty="0" smtClean="0"/>
              <a:t>source files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0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矢印 13"/>
          <p:cNvSpPr/>
          <p:nvPr/>
        </p:nvSpPr>
        <p:spPr bwMode="auto">
          <a:xfrm>
            <a:off x="318890" y="1842644"/>
            <a:ext cx="576080" cy="2644992"/>
          </a:xfrm>
          <a:prstGeom prst="down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CI/CD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IaC</a:t>
            </a:r>
            <a:r>
              <a:rPr lang="ja-JP" altLang="en-US" dirty="0"/>
              <a:t> </a:t>
            </a:r>
            <a:r>
              <a:rPr lang="en-US" altLang="ja-JP" dirty="0" smtClean="0"/>
              <a:t>workflow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796538"/>
            <a:ext cx="8784976" cy="75369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/>
              <a:t>The figure below illustrates a standard workflow for the CI/CD for IaC function.</a:t>
            </a:r>
            <a:br>
              <a:rPr kumimoji="1" lang="en-US" altLang="ja-JP" dirty="0" smtClean="0"/>
            </a:br>
            <a:r>
              <a:rPr kumimoji="1" lang="en-US" altLang="ja-JP" dirty="0" smtClean="0"/>
              <a:t>Please refer to the Practice document for information regarding operating it.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333884" y="3555268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/>
              <a:t>④</a:t>
            </a:r>
            <a:r>
              <a:rPr lang="en-US" altLang="ja-JP" b="1" dirty="0" smtClean="0">
                <a:latin typeface="+mn-ea"/>
              </a:rPr>
              <a:t>Register </a:t>
            </a:r>
            <a:r>
              <a:rPr lang="en-US" altLang="ja-JP" b="1" dirty="0" err="1" smtClean="0">
                <a:latin typeface="+mn-ea"/>
              </a:rPr>
              <a:t>operation+movement</a:t>
            </a:r>
            <a:r>
              <a:rPr lang="en-US" altLang="ja-JP" b="1" dirty="0" smtClean="0">
                <a:latin typeface="+mn-ea"/>
              </a:rPr>
              <a:t> info to file link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318890" y="2987161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latin typeface="+mn-ea"/>
              </a:rPr>
              <a:t>③</a:t>
            </a:r>
            <a:r>
              <a:rPr lang="en-US" altLang="ja-JP" b="1" dirty="0" smtClean="0">
                <a:latin typeface="+mn-ea"/>
              </a:rPr>
              <a:t>Register file link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8890" y="1842645"/>
            <a:ext cx="6048840" cy="35898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①</a:t>
            </a:r>
            <a:r>
              <a:rPr kumimoji="1" lang="en-US" altLang="ja-JP" b="1" dirty="0" smtClean="0">
                <a:latin typeface="+mn-ea"/>
              </a:rPr>
              <a:t>Register remote repository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318890" y="2416044"/>
            <a:ext cx="6048840" cy="36819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latin typeface="+mn-ea"/>
              </a:rPr>
              <a:t>②</a:t>
            </a:r>
            <a:r>
              <a:rPr lang="en-US" altLang="ja-JP" b="1" dirty="0" smtClean="0">
                <a:latin typeface="+mn-ea"/>
              </a:rPr>
              <a:t>Register Registration account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40211" y="4123375"/>
            <a:ext cx="6048840" cy="3642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dirty="0" smtClean="0">
                <a:latin typeface="+mn-ea"/>
              </a:rPr>
              <a:t>⑤</a:t>
            </a:r>
            <a:r>
              <a:rPr kumimoji="1" lang="en-US" altLang="ja-JP" b="1" dirty="0" smtClean="0">
                <a:latin typeface="+mn-ea"/>
              </a:rPr>
              <a:t>Check automatic file update and validation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60290" y="1916790"/>
            <a:ext cx="21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【</a:t>
            </a:r>
            <a:r>
              <a:rPr lang="en-US" altLang="ja-JP" dirty="0" smtClean="0"/>
              <a:t>Legend</a:t>
            </a:r>
            <a:r>
              <a:rPr kumimoji="1"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23" name="角丸四角形 22"/>
          <p:cNvSpPr/>
          <p:nvPr/>
        </p:nvSpPr>
        <p:spPr bwMode="auto">
          <a:xfrm>
            <a:off x="6948330" y="2320687"/>
            <a:ext cx="1332820" cy="40279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latin typeface="+mn-ea"/>
              </a:rPr>
              <a:t>Required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6948330" y="2954962"/>
            <a:ext cx="1332820" cy="38869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latin typeface="+mn-ea"/>
              </a:rPr>
              <a:t>Optional</a:t>
            </a: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6732300" y="1844780"/>
            <a:ext cx="1944270" cy="186707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2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Table of contents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2" action="ppaction://hlinksldjump"/>
              </a:rPr>
              <a:t>Introduction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3" action="ppaction://hlinksldjump"/>
              </a:rPr>
              <a:t>About this document</a:t>
            </a: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4" action="ppaction://hlinksldjump"/>
              </a:rPr>
              <a:t>CI/CD for IaC</a:t>
            </a:r>
            <a:endParaRPr lang="en-US" altLang="ja-JP" sz="20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5" action="ppaction://hlinksldjump"/>
              </a:rPr>
              <a:t>CI/CD for IaC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5" action="ppaction://hlinksldjump"/>
              </a:rPr>
              <a:t>CI/CD for IaC function</a:t>
            </a:r>
            <a:endParaRPr lang="en-US" altLang="ja-JP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2000" dirty="0" smtClean="0">
                <a:hlinkClick r:id="rId6" action="ppaction://hlinksldjump"/>
              </a:rPr>
              <a:t>CI/CD for IaC</a:t>
            </a:r>
            <a:r>
              <a:rPr lang="ja-JP" altLang="en-US" sz="2000" dirty="0" smtClean="0">
                <a:hlinkClick r:id="rId6" action="ppaction://hlinksldjump"/>
              </a:rPr>
              <a:t> </a:t>
            </a:r>
            <a:r>
              <a:rPr lang="en-US" altLang="ja-JP" sz="2000" dirty="0" smtClean="0">
                <a:hlinkClick r:id="rId6" action="ppaction://hlinksldjump"/>
              </a:rPr>
              <a:t>Menus</a:t>
            </a:r>
            <a:endParaRPr lang="en-US" altLang="ja-JP" sz="2000" dirty="0" smtClean="0"/>
          </a:p>
          <a:p>
            <a:pPr lvl="1"/>
            <a:endParaRPr lang="en-US" altLang="ja-JP" sz="1600" dirty="0"/>
          </a:p>
          <a:p>
            <a:pPr marL="342900" indent="-342900">
              <a:buFont typeface="+mj-lt"/>
              <a:buAutoNum type="arabicPeriod"/>
            </a:pPr>
            <a:endParaRPr lang="en-US" altLang="ja-JP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2000" dirty="0" smtClean="0">
                <a:hlinkClick r:id="rId7" action="ppaction://hlinksldjump"/>
              </a:rPr>
              <a:t>CI/CD for IaC workflow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 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7" y="2031571"/>
            <a:ext cx="8209263" cy="43537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1"/>
            <a:ext cx="8784976" cy="5327848"/>
          </a:xfrm>
        </p:spPr>
        <p:txBody>
          <a:bodyPr>
            <a:normAutofit/>
          </a:bodyPr>
          <a:lstStyle/>
          <a:p>
            <a:r>
              <a:rPr lang="en-US" altLang="ja-JP" sz="1600" b="1" dirty="0" smtClean="0"/>
              <a:t>Main Menu</a:t>
            </a:r>
            <a:endParaRPr lang="ja-JP" altLang="en-US" sz="16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This document aims to explain the CI/CD for IaC Menu group.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1800" dirty="0" smtClean="0"/>
              <a:t>The Practice document provides scenarios where users can learn about the CI/CD for IaC function by having first-hand experience.</a:t>
            </a: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1.1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About this document</a:t>
            </a:r>
            <a:endParaRPr lang="en-US" kern="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4024196" y="4526416"/>
            <a:ext cx="535612" cy="6480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76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 </a:t>
            </a:r>
            <a:r>
              <a:rPr lang="en-US" altLang="ja-JP" dirty="0" smtClean="0"/>
              <a:t>CI/CD for IaC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39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What is CI/CD for IaC?</a:t>
            </a:r>
            <a:endParaRPr lang="en-US" altLang="ja-JP" sz="1200" b="1" dirty="0">
              <a:solidFill>
                <a:schemeClr val="bg1"/>
              </a:solidFill>
            </a:endParaRPr>
          </a:p>
          <a:p>
            <a:pPr lvl="1"/>
            <a:r>
              <a:rPr lang="en-US" altLang="ja-JP" sz="1400" dirty="0"/>
              <a:t>When using IaC (Infrastructure as Code) files, such as </a:t>
            </a:r>
            <a:r>
              <a:rPr lang="en-US" altLang="ja-JP" sz="1400" dirty="0" err="1"/>
              <a:t>Ansible's</a:t>
            </a:r>
            <a:r>
              <a:rPr lang="en-US" altLang="ja-JP" sz="1400" dirty="0"/>
              <a:t> Playbook files or </a:t>
            </a:r>
            <a:r>
              <a:rPr lang="en-US" altLang="ja-JP" sz="1400" dirty="0" err="1"/>
              <a:t>Terraform's</a:t>
            </a:r>
            <a:r>
              <a:rPr lang="en-US" altLang="ja-JP" sz="1400" dirty="0"/>
              <a:t> IaC files, for development, we can use CI (Continuous Integration) to automatically test and build, and CD (Continuous Delivery) to automatically </a:t>
            </a:r>
            <a:r>
              <a:rPr lang="en-US" altLang="ja-JP" sz="1400" dirty="0" smtClean="0"/>
              <a:t>construct environments.</a:t>
            </a:r>
          </a:p>
          <a:p>
            <a:pPr lvl="1"/>
            <a:r>
              <a:rPr lang="en-US" altLang="ja-JP" sz="1400" dirty="0" smtClean="0"/>
              <a:t>We </a:t>
            </a:r>
            <a:r>
              <a:rPr lang="en-US" altLang="ja-JP" sz="1400" dirty="0"/>
              <a:t>can have the </a:t>
            </a:r>
            <a:r>
              <a:rPr lang="en-US" altLang="ja-JP" sz="1400" dirty="0" err="1"/>
              <a:t>Git</a:t>
            </a:r>
            <a:r>
              <a:rPr lang="en-US" altLang="ja-JP" sz="1400" dirty="0"/>
              <a:t> repository's </a:t>
            </a:r>
            <a:r>
              <a:rPr lang="en-US" altLang="ja-JP" sz="1400" dirty="0">
                <a:solidFill>
                  <a:srgbClr val="FF0000"/>
                </a:solidFill>
              </a:rPr>
              <a:t>IaC files be automatically applied to the system when they are updated</a:t>
            </a:r>
            <a:r>
              <a:rPr lang="en-US" altLang="ja-JP" sz="14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ja-JP" sz="1400" dirty="0"/>
              <a:t>As we are linking the IaC files to </a:t>
            </a:r>
            <a:r>
              <a:rPr lang="en-US" altLang="ja-JP" sz="1400" dirty="0" err="1"/>
              <a:t>Git</a:t>
            </a:r>
            <a:r>
              <a:rPr lang="en-US" altLang="ja-JP" sz="1400" dirty="0"/>
              <a:t>, this allows us to manage versions and check commit histories as well.</a:t>
            </a:r>
            <a:endParaRPr lang="en-US" altLang="ja-JP" sz="1400" dirty="0" smtClean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IaC</a:t>
            </a:r>
            <a:endParaRPr lang="en-US" kern="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462633" y="3140960"/>
            <a:ext cx="4217760" cy="2952410"/>
          </a:xfrm>
          <a:prstGeom prst="roundRect">
            <a:avLst>
              <a:gd name="adj" fmla="val 3359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Exastro</a:t>
            </a:r>
            <a:r>
              <a:rPr kumimoji="1" lang="ja-JP" altLang="en-US" sz="1000" b="1" dirty="0" smtClean="0">
                <a:latin typeface="+mn-ea"/>
              </a:rPr>
              <a:t> </a:t>
            </a:r>
            <a:r>
              <a:rPr kumimoji="1" lang="en-US" altLang="ja-JP" sz="1000" b="1" dirty="0" smtClean="0">
                <a:latin typeface="+mn-ea"/>
              </a:rPr>
              <a:t>ITA</a:t>
            </a:r>
            <a:r>
              <a:rPr lang="ja-JP" altLang="en-US" sz="1000" b="1" dirty="0">
                <a:latin typeface="+mn-ea"/>
              </a:rPr>
              <a:t> </a:t>
            </a:r>
            <a:r>
              <a:rPr lang="en-US" altLang="ja-JP" sz="1000" b="1" dirty="0" smtClean="0">
                <a:latin typeface="+mn-ea"/>
              </a:rPr>
              <a:t>server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4775288" y="3933069"/>
            <a:ext cx="1535107" cy="103371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Link destination files</a:t>
            </a:r>
            <a:br>
              <a:rPr lang="en-US" altLang="ja-JP" sz="1000" b="1" dirty="0" smtClean="0">
                <a:latin typeface="+mn-ea"/>
              </a:rPr>
            </a:br>
            <a:r>
              <a:rPr kumimoji="1" lang="en-US" altLang="ja-JP" sz="1000" b="1" dirty="0" smtClean="0">
                <a:latin typeface="+mn-ea"/>
              </a:rPr>
              <a:t>(※</a:t>
            </a:r>
            <a:r>
              <a:rPr lang="en-US" altLang="ja-JP" sz="1000" b="1" dirty="0" smtClean="0">
                <a:latin typeface="+mn-ea"/>
              </a:rPr>
              <a:t>1</a:t>
            </a:r>
            <a:r>
              <a:rPr kumimoji="1" lang="en-US" altLang="ja-JP" sz="1000" b="1" dirty="0" smtClean="0">
                <a:latin typeface="+mn-ea"/>
              </a:rPr>
              <a:t>)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7" name="円柱 6"/>
          <p:cNvSpPr/>
          <p:nvPr/>
        </p:nvSpPr>
        <p:spPr bwMode="auto">
          <a:xfrm>
            <a:off x="354625" y="3805323"/>
            <a:ext cx="1492244" cy="1161457"/>
          </a:xfrm>
          <a:prstGeom prst="can">
            <a:avLst>
              <a:gd name="adj" fmla="val 15813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err="1" smtClean="0">
                <a:latin typeface="+mn-ea"/>
              </a:rPr>
              <a:t>Git</a:t>
            </a:r>
            <a:r>
              <a:rPr lang="ja-JP" altLang="en-US" sz="1000" b="1" dirty="0">
                <a:latin typeface="+mn-ea"/>
              </a:rPr>
              <a:t> </a:t>
            </a:r>
            <a:r>
              <a:rPr lang="en-US" altLang="ja-JP" sz="1000" b="1" dirty="0" smtClean="0">
                <a:latin typeface="+mn-ea"/>
              </a:rPr>
              <a:t>repository</a:t>
            </a:r>
            <a:endParaRPr kumimoji="1" lang="ja-JP" altLang="en-US" sz="1000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97" t="-10097" r="-10097" b="-10097"/>
          <a:stretch/>
        </p:blipFill>
        <p:spPr>
          <a:xfrm>
            <a:off x="196051" y="3608357"/>
            <a:ext cx="432698" cy="432698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6"/>
            </a:solidFill>
          </a:ln>
        </p:spPr>
      </p:pic>
      <p:sp>
        <p:nvSpPr>
          <p:cNvPr id="9" name="フローチャート: 複数書類 8"/>
          <p:cNvSpPr/>
          <p:nvPr/>
        </p:nvSpPr>
        <p:spPr bwMode="auto">
          <a:xfrm>
            <a:off x="3344812" y="4295120"/>
            <a:ext cx="630671" cy="372268"/>
          </a:xfrm>
          <a:prstGeom prst="flowChartMulti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  <a:prstDash val="sys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円柱 9"/>
          <p:cNvSpPr/>
          <p:nvPr/>
        </p:nvSpPr>
        <p:spPr bwMode="auto">
          <a:xfrm>
            <a:off x="2866986" y="3805323"/>
            <a:ext cx="1492244" cy="1161457"/>
          </a:xfrm>
          <a:prstGeom prst="can">
            <a:avLst>
              <a:gd name="adj" fmla="val 15813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Local repository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1" name="フローチャート: 書類 10"/>
          <p:cNvSpPr/>
          <p:nvPr/>
        </p:nvSpPr>
        <p:spPr bwMode="auto">
          <a:xfrm>
            <a:off x="3619575" y="4470281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File </a:t>
            </a:r>
            <a:r>
              <a:rPr lang="en-US" altLang="ja-JP" sz="1000" b="1" dirty="0" smtClean="0">
                <a:latin typeface="+mn-ea"/>
              </a:rPr>
              <a:t>B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2" name="フローチャート: 書類 11"/>
          <p:cNvSpPr/>
          <p:nvPr/>
        </p:nvSpPr>
        <p:spPr bwMode="auto">
          <a:xfrm>
            <a:off x="3038125" y="4470281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File </a:t>
            </a:r>
            <a:r>
              <a:rPr kumimoji="1" lang="en-US" altLang="ja-JP" sz="1000" b="1" dirty="0" smtClean="0">
                <a:latin typeface="+mn-ea"/>
              </a:rPr>
              <a:t>A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3" name="フローチャート: 複数書類 12"/>
          <p:cNvSpPr/>
          <p:nvPr/>
        </p:nvSpPr>
        <p:spPr bwMode="auto">
          <a:xfrm>
            <a:off x="856267" y="4325473"/>
            <a:ext cx="630671" cy="372268"/>
          </a:xfrm>
          <a:prstGeom prst="flowChartMulti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フローチャート: 書類 13"/>
          <p:cNvSpPr/>
          <p:nvPr/>
        </p:nvSpPr>
        <p:spPr bwMode="auto">
          <a:xfrm>
            <a:off x="1073680" y="4476946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File </a:t>
            </a:r>
            <a:r>
              <a:rPr lang="en-US" altLang="ja-JP" sz="1000" b="1" dirty="0" smtClean="0">
                <a:latin typeface="+mn-ea"/>
              </a:rPr>
              <a:t>B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5" name="フローチャート: 書類 14"/>
          <p:cNvSpPr/>
          <p:nvPr/>
        </p:nvSpPr>
        <p:spPr bwMode="auto">
          <a:xfrm>
            <a:off x="492230" y="4476946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File </a:t>
            </a:r>
            <a:r>
              <a:rPr kumimoji="1" lang="en-US" altLang="ja-JP" sz="1000" b="1" dirty="0" smtClean="0">
                <a:latin typeface="+mn-ea"/>
              </a:rPr>
              <a:t>A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6" name="フローチャート: 書類 15"/>
          <p:cNvSpPr/>
          <p:nvPr/>
        </p:nvSpPr>
        <p:spPr bwMode="auto">
          <a:xfrm>
            <a:off x="5581654" y="4476946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File </a:t>
            </a:r>
            <a:r>
              <a:rPr lang="en-US" altLang="ja-JP" sz="1000" b="1" dirty="0" smtClean="0">
                <a:latin typeface="+mn-ea"/>
              </a:rPr>
              <a:t>B</a:t>
            </a:r>
            <a:r>
              <a:rPr lang="en-US" altLang="ja-JP" sz="1000" b="1" dirty="0" smtClean="0">
                <a:latin typeface="+mn-ea"/>
              </a:rPr>
              <a:t>’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7" name="フローチャート: 書類 16"/>
          <p:cNvSpPr/>
          <p:nvPr/>
        </p:nvSpPr>
        <p:spPr bwMode="auto">
          <a:xfrm>
            <a:off x="4966455" y="4476946"/>
            <a:ext cx="561430" cy="339692"/>
          </a:xfrm>
          <a:prstGeom prst="flowChartDocument">
            <a:avLst/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File </a:t>
            </a:r>
            <a:r>
              <a:rPr lang="en-US" altLang="ja-JP" sz="1000" b="1" dirty="0" smtClean="0">
                <a:latin typeface="+mn-ea"/>
              </a:rPr>
              <a:t>A</a:t>
            </a:r>
            <a:r>
              <a:rPr lang="en-US" altLang="ja-JP" sz="1000" b="1" dirty="0" smtClean="0">
                <a:latin typeface="+mn-ea"/>
              </a:rPr>
              <a:t>’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2667938" y="3454570"/>
            <a:ext cx="1862267" cy="2494780"/>
          </a:xfrm>
          <a:prstGeom prst="roundRect">
            <a:avLst>
              <a:gd name="adj" fmla="val 3359"/>
            </a:avLst>
          </a:prstGeom>
          <a:noFill/>
          <a:ln w="12700">
            <a:solidFill>
              <a:schemeClr val="accent6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/>
              <a:t>CI/CD for IaC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4650520" y="3454570"/>
            <a:ext cx="1862267" cy="2494780"/>
          </a:xfrm>
          <a:prstGeom prst="roundRect">
            <a:avLst>
              <a:gd name="adj" fmla="val 3359"/>
            </a:avLst>
          </a:prstGeom>
          <a:noFill/>
          <a:ln w="12700">
            <a:solidFill>
              <a:schemeClr val="accent6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Ansible or Terraform</a:t>
            </a:r>
          </a:p>
          <a:p>
            <a:pPr algn="ctr"/>
            <a:r>
              <a:rPr lang="en-US" altLang="ja-JP" sz="1000" b="1" dirty="0" smtClean="0">
                <a:latin typeface="+mn-ea"/>
              </a:rPr>
              <a:t>driver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20" name="U ターン矢印 19"/>
          <p:cNvSpPr/>
          <p:nvPr/>
        </p:nvSpPr>
        <p:spPr bwMode="auto">
          <a:xfrm rot="16200000" flipH="1">
            <a:off x="2180755" y="3864112"/>
            <a:ext cx="359380" cy="133010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898357" y="4123303"/>
            <a:ext cx="997472" cy="20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700" b="1" dirty="0" err="1" smtClean="0"/>
              <a:t>Git</a:t>
            </a:r>
            <a:r>
              <a:rPr kumimoji="1" lang="en-US" altLang="ja-JP" sz="700" b="1" dirty="0" smtClean="0"/>
              <a:t> clone/update</a:t>
            </a:r>
            <a:endParaRPr kumimoji="1" lang="ja-JP" altLang="en-US" sz="700" b="1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15" y="3043392"/>
            <a:ext cx="438823" cy="438823"/>
          </a:xfrm>
          <a:prstGeom prst="rect">
            <a:avLst/>
          </a:prstGeom>
        </p:spPr>
      </p:pic>
      <p:sp>
        <p:nvSpPr>
          <p:cNvPr id="23" name="角丸四角形 22"/>
          <p:cNvSpPr/>
          <p:nvPr/>
        </p:nvSpPr>
        <p:spPr bwMode="auto">
          <a:xfrm>
            <a:off x="7037551" y="4630301"/>
            <a:ext cx="1897258" cy="1429584"/>
          </a:xfrm>
          <a:prstGeom prst="roundRect">
            <a:avLst>
              <a:gd name="adj" fmla="val 3359"/>
            </a:avLst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Target system </a:t>
            </a:r>
          </a:p>
          <a:p>
            <a:pPr algn="ctr"/>
            <a:r>
              <a:rPr kumimoji="1" lang="en-US" altLang="ja-JP" sz="1000" b="1" dirty="0" smtClean="0">
                <a:latin typeface="+mn-ea"/>
              </a:rPr>
              <a:t>environment</a:t>
            </a:r>
            <a:endParaRPr kumimoji="1" lang="ja-JP" altLang="en-US" sz="1000" b="1" dirty="0" smtClean="0">
              <a:latin typeface="+mn-ea"/>
            </a:endParaRPr>
          </a:p>
        </p:txBody>
      </p:sp>
      <p:grpSp>
        <p:nvGrpSpPr>
          <p:cNvPr id="24" name="グループ化 23"/>
          <p:cNvGrpSpPr>
            <a:grpSpLocks noChangeAspect="1"/>
          </p:cNvGrpSpPr>
          <p:nvPr/>
        </p:nvGrpSpPr>
        <p:grpSpPr bwMode="gray">
          <a:xfrm>
            <a:off x="7913485" y="5296149"/>
            <a:ext cx="307254" cy="528874"/>
            <a:chOff x="5936838" y="1169393"/>
            <a:chExt cx="484187" cy="833438"/>
          </a:xfrm>
        </p:grpSpPr>
        <p:sp>
          <p:nvSpPr>
            <p:cNvPr id="25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27" name="グループ化 26"/>
          <p:cNvGrpSpPr>
            <a:grpSpLocks noChangeAspect="1"/>
          </p:cNvGrpSpPr>
          <p:nvPr/>
        </p:nvGrpSpPr>
        <p:grpSpPr bwMode="gray">
          <a:xfrm>
            <a:off x="7385709" y="5005596"/>
            <a:ext cx="476051" cy="819427"/>
            <a:chOff x="5936838" y="1169393"/>
            <a:chExt cx="484187" cy="833438"/>
          </a:xfrm>
        </p:grpSpPr>
        <p:sp>
          <p:nvSpPr>
            <p:cNvPr id="2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フリーフォーム 2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0" name="グループ化 29"/>
          <p:cNvGrpSpPr>
            <a:grpSpLocks noChangeAspect="1"/>
          </p:cNvGrpSpPr>
          <p:nvPr/>
        </p:nvGrpSpPr>
        <p:grpSpPr bwMode="gray">
          <a:xfrm>
            <a:off x="8272464" y="5296149"/>
            <a:ext cx="307254" cy="528874"/>
            <a:chOff x="5936838" y="1169393"/>
            <a:chExt cx="484187" cy="833438"/>
          </a:xfrm>
        </p:grpSpPr>
        <p:sp>
          <p:nvSpPr>
            <p:cNvPr id="3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フリーフォーム 3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33" name="正方形/長方形 32"/>
          <p:cNvSpPr/>
          <p:nvPr/>
        </p:nvSpPr>
        <p:spPr bwMode="auto">
          <a:xfrm>
            <a:off x="3016144" y="4426610"/>
            <a:ext cx="1193928" cy="427034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4900254" y="4426610"/>
            <a:ext cx="1340028" cy="427034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36" name="カギ線コネクタ 35"/>
          <p:cNvCxnSpPr>
            <a:stCxn id="33" idx="2"/>
            <a:endCxn id="35" idx="2"/>
          </p:cNvCxnSpPr>
          <p:nvPr/>
        </p:nvCxnSpPr>
        <p:spPr bwMode="auto">
          <a:xfrm rot="16200000" flipH="1">
            <a:off x="4591688" y="3875064"/>
            <a:ext cx="12700" cy="1957160"/>
          </a:xfrm>
          <a:prstGeom prst="bentConnector3">
            <a:avLst>
              <a:gd name="adj1" fmla="val 1800000"/>
            </a:avLst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テキスト ボックス 36"/>
          <p:cNvSpPr txBox="1"/>
          <p:nvPr/>
        </p:nvSpPr>
        <p:spPr>
          <a:xfrm>
            <a:off x="3807251" y="5129649"/>
            <a:ext cx="947108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b="1" dirty="0" smtClean="0"/>
              <a:t>File link</a:t>
            </a:r>
            <a:endParaRPr kumimoji="1" lang="ja-JP" altLang="en-US" sz="800" b="1" dirty="0"/>
          </a:p>
        </p:txBody>
      </p:sp>
      <p:sp>
        <p:nvSpPr>
          <p:cNvPr id="38" name="角丸四角形 37"/>
          <p:cNvSpPr/>
          <p:nvPr/>
        </p:nvSpPr>
        <p:spPr bwMode="auto">
          <a:xfrm>
            <a:off x="4802714" y="5276299"/>
            <a:ext cx="1535107" cy="588258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+mn-ea"/>
              </a:rPr>
              <a:t>“Execute” menu</a:t>
            </a:r>
            <a:endParaRPr kumimoji="1" lang="ja-JP" altLang="en-US" sz="1000" b="1" dirty="0" smtClean="0">
              <a:latin typeface="+mn-ea"/>
            </a:endParaRPr>
          </a:p>
        </p:txBody>
      </p:sp>
      <p:cxnSp>
        <p:nvCxnSpPr>
          <p:cNvPr id="39" name="カギ線コネクタ 38"/>
          <p:cNvCxnSpPr>
            <a:stCxn id="38" idx="0"/>
            <a:endCxn id="35" idx="2"/>
          </p:cNvCxnSpPr>
          <p:nvPr/>
        </p:nvCxnSpPr>
        <p:spPr bwMode="auto">
          <a:xfrm rot="5400000" flipH="1" flipV="1">
            <a:off x="5358941" y="5064972"/>
            <a:ext cx="422655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diamond" w="med" len="med"/>
            <a:tailEnd type="diamond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上矢印 39"/>
          <p:cNvSpPr/>
          <p:nvPr/>
        </p:nvSpPr>
        <p:spPr bwMode="auto">
          <a:xfrm rot="5400000" flipH="1">
            <a:off x="6761664" y="5063153"/>
            <a:ext cx="233541" cy="1014548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02714" y="6124025"/>
            <a:ext cx="434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※1</a:t>
            </a:r>
            <a:r>
              <a:rPr kumimoji="1" lang="ja-JP" altLang="en-US" sz="900" dirty="0" smtClean="0"/>
              <a:t> </a:t>
            </a:r>
            <a:r>
              <a:rPr lang="en-US" altLang="ja-JP" sz="900" dirty="0"/>
              <a:t>The link destination file types depends on the link destination driver. (E.g. If linking to Ansible-Legacy, use "Playbook file collection")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972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956" y="728560"/>
            <a:ext cx="8784976" cy="5760233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The Ci/CD for IaC menu contains 2 functions.</a:t>
            </a:r>
            <a:endParaRPr lang="en-US" altLang="ja-JP" b="1" dirty="0"/>
          </a:p>
          <a:p>
            <a:pPr marL="0" indent="0">
              <a:buNone/>
            </a:pPr>
            <a:endParaRPr lang="en-US" altLang="ja-JP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ja-JP" b="1" dirty="0" err="1"/>
              <a:t>Git</a:t>
            </a:r>
            <a:r>
              <a:rPr lang="ja-JP" altLang="en-US" b="1" dirty="0"/>
              <a:t> </a:t>
            </a:r>
            <a:r>
              <a:rPr lang="en-US" altLang="ja-JP" b="1" dirty="0"/>
              <a:t>link</a:t>
            </a:r>
          </a:p>
          <a:p>
            <a:pPr lvl="1"/>
            <a:r>
              <a:rPr lang="en-US" altLang="ja-JP" dirty="0"/>
              <a:t>Creates </a:t>
            </a:r>
            <a:r>
              <a:rPr lang="en-US" altLang="ja-JP" b="1" dirty="0">
                <a:solidFill>
                  <a:srgbClr val="FF0000"/>
                </a:solidFill>
              </a:rPr>
              <a:t>a Clone of the </a:t>
            </a:r>
            <a:r>
              <a:rPr lang="en-US" altLang="ja-JP" b="1" dirty="0" err="1">
                <a:solidFill>
                  <a:srgbClr val="FF0000"/>
                </a:solidFill>
              </a:rPr>
              <a:t>Git</a:t>
            </a:r>
            <a:r>
              <a:rPr lang="en-US" altLang="ja-JP" b="1" dirty="0">
                <a:solidFill>
                  <a:srgbClr val="FF0000"/>
                </a:solidFill>
              </a:rPr>
              <a:t> repository</a:t>
            </a:r>
            <a:r>
              <a:rPr lang="en-US" altLang="ja-JP" dirty="0"/>
              <a:t> within ITA.</a:t>
            </a:r>
          </a:p>
          <a:p>
            <a:pPr lvl="1"/>
            <a:r>
              <a:rPr lang="en-US" altLang="ja-JP" dirty="0"/>
              <a:t>Leverages the clone to regularly detect any changes in the files and registers them to the “Remote repository file” menu.</a:t>
            </a:r>
          </a:p>
          <a:p>
            <a:pPr lvl="1"/>
            <a:r>
              <a:rPr lang="en-US" altLang="ja-JP" dirty="0"/>
              <a:t>Files registered to the “Remote repository file” menu can be specified by the”</a:t>
            </a:r>
            <a:r>
              <a:rPr lang="ja-JP" altLang="en-US" dirty="0"/>
              <a:t>②</a:t>
            </a:r>
            <a:r>
              <a:rPr lang="en-US" altLang="ja-JP" dirty="0"/>
              <a:t>File link function” as a </a:t>
            </a:r>
            <a:r>
              <a:rPr lang="en-US" altLang="ja-JP" b="1" dirty="0">
                <a:solidFill>
                  <a:srgbClr val="FF0000"/>
                </a:solidFill>
              </a:rPr>
              <a:t>Link source file.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1600" dirty="0">
              <a:solidFill>
                <a:schemeClr val="bg1"/>
              </a:solidFill>
            </a:endParaRPr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2.2</a:t>
            </a:r>
            <a:r>
              <a:rPr lang="ja-JP" altLang="en-US" kern="0" dirty="0"/>
              <a:t>　</a:t>
            </a:r>
            <a:r>
              <a:rPr lang="en-US" altLang="ja-JP" kern="0" dirty="0" smtClean="0"/>
              <a:t>CI/CD for IaC</a:t>
            </a:r>
            <a:r>
              <a:rPr lang="ja-JP" altLang="en-US" kern="0" dirty="0"/>
              <a:t> </a:t>
            </a:r>
            <a:r>
              <a:rPr lang="en-US" altLang="ja-JP" kern="0" dirty="0" smtClean="0"/>
              <a:t>Function</a:t>
            </a:r>
            <a:endParaRPr lang="en-US" kern="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40956" y="3501010"/>
            <a:ext cx="8784976" cy="1656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457200" indent="-457200">
              <a:buFont typeface="+mj-ea"/>
              <a:buAutoNum type="circleNumDbPlain" startAt="2"/>
            </a:pPr>
            <a:r>
              <a:rPr lang="en-US" altLang="ja-JP" b="1" kern="0" dirty="0" smtClean="0"/>
              <a:t>File link function</a:t>
            </a:r>
            <a:endParaRPr lang="ja-JP" altLang="en-US" b="1" kern="0" dirty="0" smtClean="0"/>
          </a:p>
          <a:p>
            <a:pPr lvl="1"/>
            <a:r>
              <a:rPr lang="en-US" altLang="ja-JP" kern="0" dirty="0" smtClean="0"/>
              <a:t>Registers a link between the source files and the destination files.</a:t>
            </a:r>
            <a:endParaRPr lang="en-US" altLang="ja-JP" kern="0" dirty="0"/>
          </a:p>
          <a:p>
            <a:pPr lvl="1"/>
            <a:r>
              <a:rPr lang="en-US" altLang="ja-JP" kern="0" dirty="0" smtClean="0"/>
              <a:t>Registers an Operation and a Movement to check if the link destination files are working correctly.</a:t>
            </a:r>
            <a:endParaRPr lang="en-US" altLang="ja-JP" kern="0" dirty="0"/>
          </a:p>
          <a:p>
            <a:pPr lvl="1"/>
            <a:r>
              <a:rPr lang="en-US" altLang="ja-JP" b="1" kern="0" dirty="0" smtClean="0">
                <a:solidFill>
                  <a:srgbClr val="FF0000"/>
                </a:solidFill>
              </a:rPr>
              <a:t>Automatically updates the Link destination files when the Link source files are updated </a:t>
            </a:r>
            <a:r>
              <a:rPr lang="en-US" altLang="ja-JP" kern="0" dirty="0" smtClean="0"/>
              <a:t>and runs an Operation and Movement to check if they are working correctly.</a:t>
            </a:r>
            <a:endParaRPr lang="ja-JP" altLang="en-US" sz="16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4" y="1340915"/>
            <a:ext cx="1876425" cy="30956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IaC</a:t>
            </a:r>
            <a:r>
              <a:rPr lang="ja-JP" altLang="en-US" dirty="0"/>
              <a:t> </a:t>
            </a:r>
            <a:r>
              <a:rPr lang="en-US" altLang="ja-JP" dirty="0" smtClean="0"/>
              <a:t>Menus</a:t>
            </a:r>
            <a:r>
              <a:rPr lang="ja-JP" altLang="en-US" dirty="0"/>
              <a:t>　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38843" y="2651381"/>
            <a:ext cx="1872260" cy="4424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38843" y="3519713"/>
            <a:ext cx="1872629" cy="4386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339177" y="3954112"/>
            <a:ext cx="1872629" cy="46103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228633" y="2704061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①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246492" y="3554357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232659" y="3999964"/>
            <a:ext cx="423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2691359" y="1531554"/>
            <a:ext cx="6266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①</a:t>
            </a:r>
            <a:r>
              <a:rPr lang="en-US" altLang="ja-JP" b="1" dirty="0" smtClean="0"/>
              <a:t>Remote Repository</a:t>
            </a:r>
          </a:p>
          <a:p>
            <a:r>
              <a:rPr lang="ja-JP" altLang="en-US" b="1" dirty="0" smtClean="0"/>
              <a:t>　</a:t>
            </a:r>
            <a:r>
              <a:rPr lang="en-US" altLang="ja-JP" sz="1600" dirty="0" smtClean="0"/>
              <a:t>This menu manages the Git repository information.</a:t>
            </a:r>
            <a:br>
              <a:rPr lang="en-US" altLang="ja-JP" sz="1600" dirty="0" smtClean="0"/>
            </a:br>
            <a:endParaRPr lang="en-US" altLang="ja-JP" sz="1600" dirty="0" smtClean="0"/>
          </a:p>
          <a:p>
            <a:r>
              <a:rPr lang="ja-JP" altLang="en-US" b="1" dirty="0" smtClean="0"/>
              <a:t>②</a:t>
            </a:r>
            <a:r>
              <a:rPr lang="en-US" altLang="ja-JP" b="1" dirty="0" smtClean="0"/>
              <a:t>Registered account</a:t>
            </a:r>
          </a:p>
          <a:p>
            <a:r>
              <a:rPr lang="ja-JP" altLang="en-US" sz="1600" dirty="0" smtClean="0"/>
              <a:t>　</a:t>
            </a:r>
            <a:r>
              <a:rPr lang="en-US" altLang="ja-JP" sz="1600" dirty="0" smtClean="0"/>
              <a:t>This menu manages the account information needed to</a:t>
            </a:r>
            <a:br>
              <a:rPr lang="en-US" altLang="ja-JP" sz="1600" dirty="0" smtClean="0"/>
            </a:br>
            <a:r>
              <a:rPr lang="en-US" altLang="ja-JP" sz="1600" dirty="0" smtClean="0"/>
              <a:t>   access the cloned files with ITA’s RestAPI.</a:t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b="1" dirty="0" smtClean="0"/>
              <a:t>③</a:t>
            </a:r>
            <a:r>
              <a:rPr lang="en-US" altLang="ja-JP" b="1" dirty="0" smtClean="0"/>
              <a:t>File link</a:t>
            </a:r>
          </a:p>
          <a:p>
            <a:r>
              <a:rPr lang="ja-JP" altLang="en-US" sz="1600" dirty="0" smtClean="0"/>
              <a:t>　</a:t>
            </a:r>
            <a:r>
              <a:rPr lang="en-US" altLang="ja-JP" sz="1600" dirty="0" smtClean="0"/>
              <a:t>This menu manages the link information between the</a:t>
            </a:r>
            <a:br>
              <a:rPr lang="en-US" altLang="ja-JP" sz="1600" dirty="0" smtClean="0"/>
            </a:br>
            <a:r>
              <a:rPr lang="en-US" altLang="ja-JP" sz="1600" dirty="0" smtClean="0"/>
              <a:t>   source files and the cloned files.</a:t>
            </a:r>
          </a:p>
        </p:txBody>
      </p:sp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179512" y="836712"/>
            <a:ext cx="8784976" cy="561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ja-JP" kern="0" dirty="0" smtClean="0"/>
              <a:t>The main menus for the Ci/CD for IaC function are as following.</a:t>
            </a:r>
            <a:endParaRPr lang="en-US" altLang="ja-JP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3015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70594"/>
            <a:ext cx="8784001" cy="77592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7" y="2852920"/>
            <a:ext cx="8779616" cy="82856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</a:t>
            </a:r>
            <a:r>
              <a:rPr lang="en-US" altLang="ja-JP" dirty="0"/>
              <a:t> CI/CD </a:t>
            </a:r>
            <a:r>
              <a:rPr lang="en-US" altLang="ja-JP" dirty="0" smtClean="0"/>
              <a:t>for IaC</a:t>
            </a:r>
            <a:r>
              <a:rPr lang="ja-JP" altLang="en-US" dirty="0" smtClean="0"/>
              <a:t> </a:t>
            </a:r>
            <a:r>
              <a:rPr lang="en-US" altLang="ja-JP" dirty="0" smtClean="0"/>
              <a:t>Menus</a:t>
            </a:r>
            <a:r>
              <a:rPr lang="ja-JP" altLang="en-US" dirty="0"/>
              <a:t>　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ja-JP" b="1" dirty="0" smtClean="0"/>
              <a:t>Remote Repository</a:t>
            </a:r>
          </a:p>
          <a:p>
            <a:pPr lvl="1"/>
            <a:r>
              <a:rPr lang="en-US" altLang="ja-JP" dirty="0" smtClean="0"/>
              <a:t>In the Remote Repository menu, users can register the information of the Git repository they want to link.</a:t>
            </a:r>
            <a:endParaRPr lang="en-US" altLang="ja-JP" b="1" dirty="0"/>
          </a:p>
        </p:txBody>
      </p:sp>
      <p:sp>
        <p:nvSpPr>
          <p:cNvPr id="13" name="角丸四角形吹き出し 12"/>
          <p:cNvSpPr/>
          <p:nvPr/>
        </p:nvSpPr>
        <p:spPr bwMode="auto">
          <a:xfrm>
            <a:off x="683460" y="1760864"/>
            <a:ext cx="2808390" cy="576080"/>
          </a:xfrm>
          <a:prstGeom prst="wedgeRoundRectCallout">
            <a:avLst>
              <a:gd name="adj1" fmla="val -16124"/>
              <a:gd name="adj2" fmla="val 158341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latin typeface="+mn-ea"/>
              </a:rPr>
              <a:t>URL of the Git Repository used </a:t>
            </a:r>
            <a:br>
              <a:rPr lang="en-US" altLang="ja-JP" sz="1200" dirty="0" smtClean="0">
                <a:latin typeface="+mn-ea"/>
              </a:rPr>
            </a:br>
            <a:r>
              <a:rPr lang="en-US" altLang="ja-JP" sz="1200" dirty="0" smtClean="0">
                <a:latin typeface="+mn-ea"/>
              </a:rPr>
              <a:t>when running Git clone command.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4" name="角丸四角形吹き出し 13"/>
          <p:cNvSpPr/>
          <p:nvPr/>
        </p:nvSpPr>
        <p:spPr bwMode="auto">
          <a:xfrm>
            <a:off x="3779768" y="1649235"/>
            <a:ext cx="4896802" cy="687709"/>
          </a:xfrm>
          <a:prstGeom prst="wedgeRoundRectCallout">
            <a:avLst>
              <a:gd name="adj1" fmla="val -42388"/>
              <a:gd name="adj2" fmla="val 157359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/>
              <a:t>If you are connecting to a remote Git repository with https,</a:t>
            </a:r>
            <a:br>
              <a:rPr lang="en-US" altLang="ja-JP" sz="1200" dirty="0" smtClean="0"/>
            </a:br>
            <a:r>
              <a:rPr lang="en-US" altLang="ja-JP" sz="1200" dirty="0" smtClean="0"/>
              <a:t>select https</a:t>
            </a:r>
            <a:br>
              <a:rPr lang="en-US" altLang="ja-JP" sz="1200" dirty="0" smtClean="0"/>
            </a:br>
            <a:r>
              <a:rPr lang="en-US" altLang="ja-JP" sz="1200" dirty="0" smtClean="0"/>
              <a:t>If you are connecting to a local Git, select Local</a:t>
            </a:r>
            <a:endParaRPr kumimoji="1" lang="ja-JP" altLang="en-US" sz="1200" dirty="0" smtClean="0">
              <a:latin typeface="+mn-ea"/>
            </a:endParaRPr>
          </a:p>
        </p:txBody>
      </p:sp>
      <p:sp>
        <p:nvSpPr>
          <p:cNvPr id="15" name="角丸四角形吹き出し 14"/>
          <p:cNvSpPr/>
          <p:nvPr/>
        </p:nvSpPr>
        <p:spPr bwMode="auto">
          <a:xfrm>
            <a:off x="1187530" y="5561811"/>
            <a:ext cx="6465116" cy="576080"/>
          </a:xfrm>
          <a:prstGeom prst="wedgeRoundRectCallout">
            <a:avLst>
              <a:gd name="adj1" fmla="val -37607"/>
              <a:gd name="adj2" fmla="val -150556"/>
              <a:gd name="adj3" fmla="val 16667"/>
            </a:avLst>
          </a:prstGeom>
          <a:noFill/>
          <a:ln w="127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/>
              <a:t>Decides if synchronization with the Git repository is done automatically or not. </a:t>
            </a:r>
            <a:br>
              <a:rPr lang="en-US" altLang="ja-JP" sz="1200" dirty="0" smtClean="0"/>
            </a:br>
            <a:r>
              <a:rPr lang="en-US" altLang="ja-JP" sz="1200" dirty="0" smtClean="0"/>
              <a:t>If the “cycle(seconds)” field is blank, it will be set to the default value (60 seconds)</a:t>
            </a:r>
            <a:endParaRPr kumimoji="1" lang="ja-JP" altLang="en-US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4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1110</Words>
  <Application>Microsoft Office PowerPoint</Application>
  <PresentationFormat>画面に合わせる (4:3)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</vt:lpstr>
      <vt:lpstr>1. Introduction</vt:lpstr>
      <vt:lpstr>1.1　Ansible driverについて　X/X</vt:lpstr>
      <vt:lpstr>2. CI/CD for IaC</vt:lpstr>
      <vt:lpstr>PowerPoint プレゼンテーション</vt:lpstr>
      <vt:lpstr>1.1　Ansible driverについて　X/X</vt:lpstr>
      <vt:lpstr>2.3　 CI/CD for IaC Menus　（1/6）</vt:lpstr>
      <vt:lpstr>2.3　 CI/CD for IaC Menus　（2/6）</vt:lpstr>
      <vt:lpstr>2.3　 CI/CD for IaC Menus　（3/6）</vt:lpstr>
      <vt:lpstr>2.3　 CI/CD for IaC Menus　（4/6）</vt:lpstr>
      <vt:lpstr>2.3　 CI/CD for IaC Menus　（5/6）</vt:lpstr>
      <vt:lpstr>2.3　 CI/CD for IaC Menus　（6/6）</vt:lpstr>
      <vt:lpstr>2.4　CI/CD for IaC workflow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2022-06-29T02:27:19Z</dcterms:modified>
</cp:coreProperties>
</file>