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4"/>
    <p:sldMasterId id="2147483703" r:id="rId5"/>
  </p:sldMasterIdLst>
  <p:notesMasterIdLst>
    <p:notesMasterId r:id="rId49"/>
  </p:notesMasterIdLst>
  <p:handoutMasterIdLst>
    <p:handoutMasterId r:id="rId50"/>
  </p:handoutMasterIdLst>
  <p:sldIdLst>
    <p:sldId id="262" r:id="rId6"/>
    <p:sldId id="551" r:id="rId7"/>
    <p:sldId id="505" r:id="rId8"/>
    <p:sldId id="507" r:id="rId9"/>
    <p:sldId id="553" r:id="rId10"/>
    <p:sldId id="508" r:id="rId11"/>
    <p:sldId id="541" r:id="rId12"/>
    <p:sldId id="511" r:id="rId13"/>
    <p:sldId id="512" r:id="rId14"/>
    <p:sldId id="513" r:id="rId15"/>
    <p:sldId id="514" r:id="rId16"/>
    <p:sldId id="515" r:id="rId17"/>
    <p:sldId id="516" r:id="rId18"/>
    <p:sldId id="542" r:id="rId19"/>
    <p:sldId id="537" r:id="rId20"/>
    <p:sldId id="518" r:id="rId21"/>
    <p:sldId id="519" r:id="rId22"/>
    <p:sldId id="520" r:id="rId23"/>
    <p:sldId id="521" r:id="rId24"/>
    <p:sldId id="522" r:id="rId25"/>
    <p:sldId id="523" r:id="rId26"/>
    <p:sldId id="524" r:id="rId27"/>
    <p:sldId id="525" r:id="rId28"/>
    <p:sldId id="543" r:id="rId29"/>
    <p:sldId id="544" r:id="rId30"/>
    <p:sldId id="545" r:id="rId31"/>
    <p:sldId id="546" r:id="rId32"/>
    <p:sldId id="526" r:id="rId33"/>
    <p:sldId id="538" r:id="rId34"/>
    <p:sldId id="535" r:id="rId35"/>
    <p:sldId id="527" r:id="rId36"/>
    <p:sldId id="528" r:id="rId37"/>
    <p:sldId id="552" r:id="rId38"/>
    <p:sldId id="531" r:id="rId39"/>
    <p:sldId id="547" r:id="rId40"/>
    <p:sldId id="548" r:id="rId41"/>
    <p:sldId id="549" r:id="rId42"/>
    <p:sldId id="550" r:id="rId43"/>
    <p:sldId id="532" r:id="rId44"/>
    <p:sldId id="534" r:id="rId45"/>
    <p:sldId id="539" r:id="rId46"/>
    <p:sldId id="540" r:id="rId47"/>
    <p:sldId id="318" r:id="rId4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51"/>
          </p14:sldIdLst>
        </p14:section>
        <p14:section name="1.　はじめに" id="{B81141D6-5160-4643-8D51-022CC5C4BDB9}">
          <p14:sldIdLst>
            <p14:sldId id="505"/>
            <p14:sldId id="507"/>
            <p14:sldId id="553"/>
            <p14:sldId id="508"/>
            <p14:sldId id="541"/>
            <p14:sldId id="511"/>
            <p14:sldId id="512"/>
            <p14:sldId id="513"/>
            <p14:sldId id="514"/>
            <p14:sldId id="515"/>
            <p14:sldId id="516"/>
            <p14:sldId id="542"/>
            <p14:sldId id="53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43"/>
            <p14:sldId id="544"/>
            <p14:sldId id="545"/>
            <p14:sldId id="546"/>
            <p14:sldId id="526"/>
            <p14:sldId id="538"/>
            <p14:sldId id="535"/>
            <p14:sldId id="527"/>
            <p14:sldId id="528"/>
            <p14:sldId id="552"/>
            <p14:sldId id="531"/>
            <p14:sldId id="547"/>
            <p14:sldId id="548"/>
            <p14:sldId id="549"/>
            <p14:sldId id="550"/>
            <p14:sldId id="532"/>
            <p14:sldId id="534"/>
            <p14:sldId id="539"/>
            <p14:sldId id="540"/>
          </p14:sldIdLst>
        </p14:section>
        <p14:section name="A　付録" id="{A8A060BF-92DF-4F47-AFEF-F5FA058AAEFB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62"/>
    <a:srgbClr val="33CC33"/>
    <a:srgbClr val="009900"/>
    <a:srgbClr val="FB8B03"/>
    <a:srgbClr val="FFE697"/>
    <a:srgbClr val="FFFFCC"/>
    <a:srgbClr val="336600"/>
    <a:srgbClr val="003300"/>
    <a:srgbClr val="0080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5074" autoAdjust="0"/>
  </p:normalViewPr>
  <p:slideViewPr>
    <p:cSldViewPr>
      <p:cViewPr varScale="1">
        <p:scale>
          <a:sx n="141" d="100"/>
          <a:sy n="141" d="100"/>
        </p:scale>
        <p:origin x="115" y="629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2022/6/30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2022/6/30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28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37009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39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0525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40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39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41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1327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42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1078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31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58793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32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98129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58053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t>34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6230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2465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8716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9899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457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slide" Target="slide23.xml"/><Relationship Id="rId18" Type="http://schemas.openxmlformats.org/officeDocument/2006/relationships/slide" Target="slide28.xml"/><Relationship Id="rId26" Type="http://schemas.openxmlformats.org/officeDocument/2006/relationships/slide" Target="slide42.xml"/><Relationship Id="rId3" Type="http://schemas.openxmlformats.org/officeDocument/2006/relationships/slide" Target="slide4.xml"/><Relationship Id="rId21" Type="http://schemas.openxmlformats.org/officeDocument/2006/relationships/slide" Target="slide35.xml"/><Relationship Id="rId7" Type="http://schemas.openxmlformats.org/officeDocument/2006/relationships/slide" Target="slide8.xml"/><Relationship Id="rId12" Type="http://schemas.openxmlformats.org/officeDocument/2006/relationships/slide" Target="slide22.xml"/><Relationship Id="rId17" Type="http://schemas.openxmlformats.org/officeDocument/2006/relationships/slide" Target="slide27.xml"/><Relationship Id="rId25" Type="http://schemas.openxmlformats.org/officeDocument/2006/relationships/slide" Target="slide40.xml"/><Relationship Id="rId2" Type="http://schemas.openxmlformats.org/officeDocument/2006/relationships/slide" Target="slide3.xml"/><Relationship Id="rId16" Type="http://schemas.openxmlformats.org/officeDocument/2006/relationships/slide" Target="slide26.xml"/><Relationship Id="rId20" Type="http://schemas.openxmlformats.org/officeDocument/2006/relationships/slide" Target="slide31.xml"/><Relationship Id="rId1" Type="http://schemas.openxmlformats.org/officeDocument/2006/relationships/slideLayout" Target="../slideLayouts/slideLayout9.xml"/><Relationship Id="rId6" Type="http://schemas.openxmlformats.org/officeDocument/2006/relationships/slide" Target="slide7.xml"/><Relationship Id="rId11" Type="http://schemas.openxmlformats.org/officeDocument/2006/relationships/slide" Target="slide20.xml"/><Relationship Id="rId24" Type="http://schemas.openxmlformats.org/officeDocument/2006/relationships/slide" Target="slide38.xml"/><Relationship Id="rId5" Type="http://schemas.openxmlformats.org/officeDocument/2006/relationships/slide" Target="slide6.xml"/><Relationship Id="rId15" Type="http://schemas.openxmlformats.org/officeDocument/2006/relationships/slide" Target="slide25.xml"/><Relationship Id="rId23" Type="http://schemas.openxmlformats.org/officeDocument/2006/relationships/slide" Target="slide37.xml"/><Relationship Id="rId10" Type="http://schemas.openxmlformats.org/officeDocument/2006/relationships/slide" Target="slide18.xml"/><Relationship Id="rId19" Type="http://schemas.openxmlformats.org/officeDocument/2006/relationships/slide" Target="slide29.xml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slide" Target="slide24.xml"/><Relationship Id="rId22" Type="http://schemas.openxmlformats.org/officeDocument/2006/relationships/slide" Target="slide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altLang="ja-JP" dirty="0"/>
              <a:t>Exastro</a:t>
            </a:r>
            <a:r>
              <a:rPr altLang="en-US" dirty="0"/>
              <a:t> </a:t>
            </a:r>
            <a:r>
              <a:rPr altLang="ja-JP" dirty="0"/>
              <a:t>IT</a:t>
            </a:r>
            <a:r>
              <a:rPr altLang="en-US" dirty="0"/>
              <a:t> </a:t>
            </a:r>
            <a:r>
              <a:rPr altLang="ja-JP" dirty="0"/>
              <a:t>Automation</a:t>
            </a:r>
            <a:r>
              <a:rPr altLang="en-US" dirty="0"/>
              <a:t> </a:t>
            </a:r>
            <a:r>
              <a:rPr altLang="ja-JP" dirty="0" err="1"/>
              <a:t>ver</a:t>
            </a:r>
            <a:r>
              <a:rPr altLang="ja-JP" dirty="0"/>
              <a:t> </a:t>
            </a:r>
            <a:r>
              <a:rPr altLang="ja-JP" dirty="0" smtClean="0"/>
              <a:t>1.</a:t>
            </a:r>
            <a:r>
              <a:rPr lang="en-US" altLang="ja-JP" dirty="0" smtClean="0"/>
              <a:t>10</a:t>
            </a:r>
            <a:endParaRPr altLang="ja-JP" dirty="0"/>
          </a:p>
          <a:p>
            <a:r>
              <a:rPr altLang="ja-JP" dirty="0"/>
              <a:t>Exastro</a:t>
            </a:r>
            <a:r>
              <a:rPr altLang="en-US" dirty="0"/>
              <a:t> </a:t>
            </a:r>
            <a:r>
              <a:rPr altLang="ja-JP" dirty="0"/>
              <a:t>developer</a:t>
            </a:r>
            <a:endParaRPr kumimoji="1" lang="ja-JP" alt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>
              <a:defRPr sz="1400" b="1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pPr>
            <a:r>
              <a:rPr lang="en-US" altLang="ja-JP" dirty="0" smtClean="0"/>
              <a:t>In this Document, “IT Automation” will be written as “ITA”.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  <p:sp>
        <p:nvSpPr>
          <p:cNvPr id="9" name="タイトル 1"/>
          <p:cNvSpPr txBox="1">
            <a:spLocks/>
          </p:cNvSpPr>
          <p:nvPr/>
        </p:nvSpPr>
        <p:spPr bwMode="gray">
          <a:xfrm>
            <a:off x="1" y="3076184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>
              <a:defRPr altLang="ja-JP" sz="4800" b="1">
                <a:solidFill>
                  <a:srgbClr val="002B62"/>
                </a:solidFill>
              </a:defRPr>
            </a:pPr>
            <a:r>
              <a:rPr dirty="0"/>
              <a:t>Terraform Driver</a:t>
            </a:r>
          </a:p>
          <a:p>
            <a:pPr>
              <a:defRPr sz="4800" b="1">
                <a:solidFill>
                  <a:srgbClr val="002B62"/>
                </a:solidFill>
              </a:defRPr>
            </a:pPr>
            <a:r>
              <a:rPr lang="en-US" altLang="ja-JP" sz="4800" b="1" kern="0" spc="-150" dirty="0">
                <a:solidFill>
                  <a:srgbClr val="002B62"/>
                </a:solidFill>
              </a:rPr>
              <a:t>【 </a:t>
            </a:r>
            <a:r>
              <a:rPr altLang="en-US" dirty="0" smtClean="0"/>
              <a:t>Practice</a:t>
            </a:r>
            <a:r>
              <a:rPr lang="en-US" altLang="ja-JP" sz="4800" b="1" kern="0" spc="-150" dirty="0">
                <a:solidFill>
                  <a:srgbClr val="002B62"/>
                </a:solidFill>
              </a:rPr>
              <a:t> 】</a:t>
            </a:r>
            <a:endParaRPr altLang="ja-JP" dirty="0"/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Preparation (3/7)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 b="1"/>
            </a:pPr>
            <a:r>
              <a:rPr lang="en-US" altLang="en-US" dirty="0"/>
              <a:t>Create</a:t>
            </a:r>
            <a:r>
              <a:rPr lang="en-US" altLang="ja-JP" dirty="0"/>
              <a:t> </a:t>
            </a:r>
            <a:r>
              <a:rPr lang="en-US" altLang="ja-JP" dirty="0" smtClean="0"/>
              <a:t>Module</a:t>
            </a:r>
            <a:r>
              <a:rPr lang="ja-JP" altLang="en-US" dirty="0" smtClean="0"/>
              <a:t>③</a:t>
            </a:r>
            <a:endParaRPr lang="en-US" altLang="ja-JP" b="1" dirty="0"/>
          </a:p>
          <a:p>
            <a:pPr lvl="2"/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8086" y="2218944"/>
            <a:ext cx="3528490" cy="4185761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azure_info</a:t>
            </a:r>
            <a:r>
              <a:rPr lang="en-US" altLang="ja-JP" sz="1400" dirty="0"/>
              <a:t>"{</a:t>
            </a:r>
          </a:p>
          <a:p>
            <a:pPr algn="just"/>
            <a:r>
              <a:rPr lang="en-US" altLang="ja-JP" sz="1400" dirty="0"/>
              <a:t>  type = object({</a:t>
            </a:r>
          </a:p>
          <a:p>
            <a:pPr algn="just"/>
            <a:r>
              <a:rPr lang="en-US" altLang="ja-JP" sz="1400" dirty="0"/>
              <a:t>    </a:t>
            </a:r>
            <a:r>
              <a:rPr lang="en-US" altLang="ja-JP" sz="1400" dirty="0" err="1"/>
              <a:t>subscription_id</a:t>
            </a:r>
            <a:r>
              <a:rPr lang="en-US" altLang="ja-JP" sz="1400" dirty="0"/>
              <a:t> = string</a:t>
            </a:r>
          </a:p>
          <a:p>
            <a:pPr algn="just"/>
            <a:r>
              <a:rPr lang="en-US" altLang="ja-JP" sz="1400" dirty="0"/>
              <a:t>    </a:t>
            </a:r>
            <a:r>
              <a:rPr lang="en-US" altLang="ja-JP" sz="1400" dirty="0" err="1"/>
              <a:t>tenant_id</a:t>
            </a:r>
            <a:r>
              <a:rPr lang="en-US" altLang="ja-JP" sz="1400" dirty="0"/>
              <a:t> = string</a:t>
            </a:r>
          </a:p>
          <a:p>
            <a:pPr algn="just"/>
            <a:r>
              <a:rPr lang="en-US" altLang="ja-JP" sz="1400" dirty="0"/>
              <a:t>    </a:t>
            </a:r>
            <a:r>
              <a:rPr lang="en-US" altLang="ja-JP" sz="1400" dirty="0" err="1"/>
              <a:t>client_id</a:t>
            </a:r>
            <a:r>
              <a:rPr lang="en-US" altLang="ja-JP" sz="1400" dirty="0"/>
              <a:t> = string</a:t>
            </a:r>
          </a:p>
          <a:p>
            <a:pPr algn="just"/>
            <a:r>
              <a:rPr lang="en-US" altLang="ja-JP" sz="1400" dirty="0"/>
              <a:t>    </a:t>
            </a:r>
            <a:r>
              <a:rPr lang="en-US" altLang="ja-JP" sz="1400" dirty="0" err="1"/>
              <a:t>client_secret</a:t>
            </a:r>
            <a:r>
              <a:rPr lang="en-US" altLang="ja-JP" sz="1400" dirty="0"/>
              <a:t> = string</a:t>
            </a:r>
          </a:p>
          <a:p>
            <a:pPr algn="just"/>
            <a:r>
              <a:rPr lang="en-US" altLang="ja-JP" sz="1400" dirty="0"/>
              <a:t>  }</a:t>
            </a:r>
          </a:p>
          <a:p>
            <a:pPr algn="just"/>
            <a:r>
              <a:rPr lang="en-US" altLang="ja-JP" sz="1400" dirty="0"/>
              <a:t>)}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resource_group_name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security_group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"location"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Vnet_name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Vnet_address_space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subnet_name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address_prefixes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public_ip_name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allocation_method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domain_name_label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network_interface_name</a:t>
            </a:r>
            <a:r>
              <a:rPr lang="en-US" altLang="ja-JP" sz="1400" dirty="0"/>
              <a:t>" {}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1400" y="1198811"/>
            <a:ext cx="576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kumimoji="1" altLang="en-US" dirty="0" smtClean="0"/>
              <a:t>File </a:t>
            </a:r>
            <a:r>
              <a:rPr kumimoji="1" altLang="en-US" dirty="0" err="1" smtClean="0"/>
              <a:t>name:</a:t>
            </a:r>
            <a:r>
              <a:rPr altLang="ja-JP" dirty="0" err="1" smtClean="0"/>
              <a:t>azure_create_instance_va</a:t>
            </a:r>
            <a:r>
              <a:rPr lang="en-US" altLang="ja-JP" dirty="0" err="1" smtClean="0"/>
              <a:t>r</a:t>
            </a:r>
            <a:r>
              <a:rPr altLang="ja-JP" dirty="0" err="1" smtClean="0"/>
              <a:t>iables.tf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67930" y="3511605"/>
            <a:ext cx="3744520" cy="289310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NIC_name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VM_name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VM_size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"publisher" {}</a:t>
            </a:r>
          </a:p>
          <a:p>
            <a:pPr algn="just"/>
            <a:r>
              <a:rPr lang="en-US" altLang="ja-JP" sz="1400" dirty="0"/>
              <a:t>variable "offer"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sku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source_image_version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admin_username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ssh_public_key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os_disk_name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"caching"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storage_account_type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VM_count</a:t>
            </a:r>
            <a:r>
              <a:rPr lang="en-US" altLang="ja-JP" sz="1400" dirty="0"/>
              <a:t>" {}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54172" y="1631933"/>
            <a:ext cx="71065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kumimoji="1" sz="1400"/>
            </a:pPr>
            <a:r>
              <a:rPr altLang="ja-JP" dirty="0"/>
              <a:t>This</a:t>
            </a:r>
            <a:r>
              <a:rPr altLang="en-US" dirty="0"/>
              <a:t> file defines variables for creating Azure instances.</a:t>
            </a:r>
            <a:r>
              <a:rPr altLang="ja-JP" dirty="0"/>
              <a:t> </a:t>
            </a:r>
            <a:endParaRPr kumimoji="1" lang="en-US" altLang="ja-JP" sz="1400" dirty="0" smtClean="0"/>
          </a:p>
          <a:p>
            <a:pPr>
              <a:defRPr altLang="en-US" sz="1400"/>
            </a:pPr>
            <a:r>
              <a:rPr dirty="0"/>
              <a:t>A concrete value variable will be assigned to the variable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0558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Preparation (4/7)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 b="1"/>
            </a:pPr>
            <a:r>
              <a:rPr lang="en-US" altLang="en-US" dirty="0"/>
              <a:t>Create</a:t>
            </a:r>
            <a:r>
              <a:rPr lang="en-US" altLang="ja-JP" dirty="0"/>
              <a:t> </a:t>
            </a:r>
            <a:r>
              <a:rPr lang="en-US" altLang="ja-JP" dirty="0" smtClean="0"/>
              <a:t>Module</a:t>
            </a:r>
            <a:r>
              <a:rPr lang="ja-JP" altLang="en-US" dirty="0" smtClean="0"/>
              <a:t>④</a:t>
            </a:r>
            <a:endParaRPr lang="en-US" altLang="ja-JP" b="1" dirty="0"/>
          </a:p>
          <a:p>
            <a:pPr lvl="2"/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3716" y="4164436"/>
            <a:ext cx="3240327" cy="1892826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900" dirty="0"/>
              <a:t>provider "</a:t>
            </a:r>
            <a:r>
              <a:rPr lang="en-US" altLang="ja-JP" sz="900" dirty="0" err="1"/>
              <a:t>azurerm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features {}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subscription_id</a:t>
            </a:r>
            <a:r>
              <a:rPr lang="en-US" altLang="ja-JP" sz="900" dirty="0"/>
              <a:t> = var. </a:t>
            </a:r>
            <a:r>
              <a:rPr lang="en-US" altLang="ja-JP" sz="900" dirty="0" err="1"/>
              <a:t>azure_info.subscription_id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client_id</a:t>
            </a:r>
            <a:r>
              <a:rPr lang="en-US" altLang="ja-JP" sz="900" dirty="0"/>
              <a:t>       = var. </a:t>
            </a:r>
            <a:r>
              <a:rPr lang="en-US" altLang="ja-JP" sz="900" dirty="0" err="1"/>
              <a:t>azure_info.client_id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client_secret</a:t>
            </a:r>
            <a:r>
              <a:rPr lang="en-US" altLang="ja-JP" sz="900" dirty="0"/>
              <a:t>   = var. </a:t>
            </a:r>
            <a:r>
              <a:rPr lang="en-US" altLang="ja-JP" sz="900" dirty="0" err="1"/>
              <a:t>azure_info.client_secret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tenant_id</a:t>
            </a:r>
            <a:r>
              <a:rPr lang="en-US" altLang="ja-JP" sz="900" dirty="0"/>
              <a:t>       = var. </a:t>
            </a:r>
            <a:r>
              <a:rPr lang="en-US" altLang="ja-JP" sz="900" dirty="0" err="1"/>
              <a:t>azure_info.tenant_id</a:t>
            </a:r>
            <a:endParaRPr lang="en-US" altLang="ja-JP" sz="900" dirty="0"/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azurerm_resource_group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name = </a:t>
            </a:r>
            <a:r>
              <a:rPr lang="en-US" altLang="ja-JP" sz="900" dirty="0" err="1"/>
              <a:t>var.resource_group_name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location = </a:t>
            </a:r>
            <a:r>
              <a:rPr lang="en-US" altLang="ja-JP" sz="900" dirty="0" err="1"/>
              <a:t>var.location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83960" y="1590541"/>
            <a:ext cx="4392610" cy="4108817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azurerm_network_security_group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  name =</a:t>
            </a:r>
            <a:r>
              <a:rPr lang="en-US" altLang="ja-JP" sz="900" dirty="0" err="1"/>
              <a:t>var.security_group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location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= azurerm_resource_group.hogehoge.name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security_rule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    name                       = "SSH"</a:t>
            </a:r>
          </a:p>
          <a:p>
            <a:pPr algn="just"/>
            <a:r>
              <a:rPr lang="en-US" altLang="ja-JP" sz="900" dirty="0"/>
              <a:t>        priority                   = 1001</a:t>
            </a:r>
          </a:p>
          <a:p>
            <a:pPr algn="just"/>
            <a:r>
              <a:rPr lang="en-US" altLang="ja-JP" sz="900" dirty="0"/>
              <a:t>        direction                  = "Inbound"</a:t>
            </a:r>
          </a:p>
          <a:p>
            <a:pPr algn="just"/>
            <a:r>
              <a:rPr lang="en-US" altLang="ja-JP" sz="900" dirty="0"/>
              <a:t>        access                     = "Allow"</a:t>
            </a:r>
          </a:p>
          <a:p>
            <a:pPr algn="just"/>
            <a:r>
              <a:rPr lang="en-US" altLang="ja-JP" sz="900" dirty="0"/>
              <a:t>        protocol                   = "Tcp"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source_port_range</a:t>
            </a:r>
            <a:r>
              <a:rPr lang="en-US" altLang="ja-JP" sz="900" dirty="0"/>
              <a:t>          = "*"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destination_port_range</a:t>
            </a:r>
            <a:r>
              <a:rPr lang="en-US" altLang="ja-JP" sz="900" dirty="0"/>
              <a:t>     = "22"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source_address_prefix</a:t>
            </a:r>
            <a:r>
              <a:rPr lang="en-US" altLang="ja-JP" sz="900" dirty="0"/>
              <a:t>      = "*"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destination_address_prefix</a:t>
            </a:r>
            <a:r>
              <a:rPr lang="en-US" altLang="ja-JP" sz="900" dirty="0"/>
              <a:t> = "*"</a:t>
            </a:r>
          </a:p>
          <a:p>
            <a:pPr algn="just"/>
            <a:r>
              <a:rPr lang="en-US" altLang="ja-JP" sz="900" dirty="0"/>
              <a:t>    }</a:t>
            </a:r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security_rule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    name                       = "HTTP"</a:t>
            </a:r>
          </a:p>
          <a:p>
            <a:pPr algn="just"/>
            <a:r>
              <a:rPr lang="en-US" altLang="ja-JP" sz="900" dirty="0"/>
              <a:t>        priority                   = 1002</a:t>
            </a:r>
          </a:p>
          <a:p>
            <a:pPr algn="just"/>
            <a:r>
              <a:rPr lang="en-US" altLang="ja-JP" sz="900" dirty="0"/>
              <a:t>        direction                  = "Inbound"</a:t>
            </a:r>
          </a:p>
          <a:p>
            <a:pPr algn="just"/>
            <a:r>
              <a:rPr lang="en-US" altLang="ja-JP" sz="900" dirty="0"/>
              <a:t>        access                     = "Allow"</a:t>
            </a:r>
          </a:p>
          <a:p>
            <a:pPr algn="just"/>
            <a:r>
              <a:rPr lang="en-US" altLang="ja-JP" sz="900" dirty="0"/>
              <a:t>        protocol                   = "Tcp"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source_port_range</a:t>
            </a:r>
            <a:r>
              <a:rPr lang="en-US" altLang="ja-JP" sz="900" dirty="0"/>
              <a:t>          = "*"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destination_port_range</a:t>
            </a:r>
            <a:r>
              <a:rPr lang="en-US" altLang="ja-JP" sz="900" dirty="0"/>
              <a:t>     = "80"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source_address_prefix</a:t>
            </a:r>
            <a:r>
              <a:rPr lang="en-US" altLang="ja-JP" sz="900" dirty="0"/>
              <a:t>      = "*"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destination_address_prefix</a:t>
            </a:r>
            <a:r>
              <a:rPr lang="en-US" altLang="ja-JP" sz="900" dirty="0"/>
              <a:t> = "*"</a:t>
            </a:r>
          </a:p>
          <a:p>
            <a:pPr algn="just"/>
            <a:r>
              <a:rPr lang="en-US" altLang="ja-JP" sz="900" dirty="0"/>
              <a:t>    }</a:t>
            </a:r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9513" y="1267375"/>
            <a:ext cx="4567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kumimoji="1" altLang="en-US" dirty="0"/>
              <a:t>File name</a:t>
            </a:r>
            <a:r>
              <a:rPr kumimoji="1" altLang="en-US" dirty="0" smtClean="0"/>
              <a:t>:</a:t>
            </a:r>
            <a:r>
              <a:rPr kumimoji="1" lang="en-US" altLang="en-US" dirty="0" smtClean="0"/>
              <a:t/>
            </a:r>
            <a:br>
              <a:rPr kumimoji="1" lang="en-US" altLang="en-US" dirty="0" smtClean="0"/>
            </a:br>
            <a:r>
              <a:rPr altLang="ja-JP" dirty="0" smtClean="0"/>
              <a:t>azure_create_instance.tf </a:t>
            </a:r>
            <a:r>
              <a:rPr altLang="ja-JP" dirty="0"/>
              <a:t>(1/3)</a:t>
            </a:r>
            <a:endParaRPr kumimoji="1" lang="ja-JP" altLang="en-US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0767" y="2068721"/>
            <a:ext cx="3921183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rPr altLang="en-US" dirty="0"/>
              <a:t>Resources</a:t>
            </a:r>
            <a:r>
              <a:rPr kumimoji="1" altLang="en-US" dirty="0"/>
              <a:t> for creating</a:t>
            </a:r>
            <a:r>
              <a:rPr kumimoji="1" altLang="ja-JP" dirty="0"/>
              <a:t> Azure</a:t>
            </a:r>
            <a:r>
              <a:rPr kumimoji="1" altLang="en-US" dirty="0"/>
              <a:t> instance</a:t>
            </a:r>
            <a:endParaRPr lang="en-US" altLang="ja-JP" sz="1400" dirty="0" smtClean="0"/>
          </a:p>
          <a:p>
            <a:pPr>
              <a:defRPr altLang="en-US" sz="1400"/>
            </a:pPr>
            <a:r>
              <a:rPr dirty="0"/>
              <a:t>Definition file. 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pPr>
              <a:defRPr altLang="en-US" sz="1400"/>
            </a:pPr>
            <a:r>
              <a:rPr dirty="0"/>
              <a:t>This file creates resource groups, as well as their network security group and virtual networks. 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pPr>
              <a:defRPr sz="1400"/>
            </a:pPr>
            <a:r>
              <a:rPr altLang="en-US" dirty="0"/>
              <a:t>It will also create the a virtual machine, disk and network interface for each</a:t>
            </a:r>
            <a:r>
              <a:rPr altLang="ja-JP" dirty="0"/>
              <a:t> VM</a:t>
            </a:r>
            <a:r>
              <a:rPr altLang="en-US" dirty="0"/>
              <a:t>.</a:t>
            </a:r>
            <a:endParaRPr lang="en-US" altLang="ja-JP" sz="1400" dirty="0" smtClean="0"/>
          </a:p>
          <a:p>
            <a:pPr>
              <a:defRPr altLang="en-US" sz="1400"/>
            </a:pPr>
            <a:endParaRPr lang="en-US" altLang="ja-JP" sz="1400" dirty="0" smtClean="0"/>
          </a:p>
          <a:p>
            <a:endParaRPr kumimoji="1" lang="ja-JP" altLang="en-US" dirty="0"/>
          </a:p>
        </p:txBody>
      </p:sp>
      <p:sp>
        <p:nvSpPr>
          <p:cNvPr id="6" name="右矢印 5"/>
          <p:cNvSpPr/>
          <p:nvPr/>
        </p:nvSpPr>
        <p:spPr bwMode="auto">
          <a:xfrm rot="18501264">
            <a:off x="3310922" y="5688213"/>
            <a:ext cx="661730" cy="394012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右矢印 11"/>
          <p:cNvSpPr/>
          <p:nvPr/>
        </p:nvSpPr>
        <p:spPr bwMode="auto">
          <a:xfrm rot="5400000">
            <a:off x="6264234" y="5697318"/>
            <a:ext cx="648091" cy="432060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147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Preparation (5/7)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 b="1"/>
            </a:pPr>
            <a:r>
              <a:rPr lang="en-US" altLang="en-US" dirty="0"/>
              <a:t>Create</a:t>
            </a:r>
            <a:r>
              <a:rPr lang="en-US" altLang="ja-JP" dirty="0"/>
              <a:t> </a:t>
            </a:r>
            <a:r>
              <a:rPr lang="en-US" altLang="ja-JP" dirty="0" smtClean="0"/>
              <a:t>Module</a:t>
            </a:r>
            <a:r>
              <a:rPr lang="ja-JP" altLang="en-US" dirty="0"/>
              <a:t>④</a:t>
            </a:r>
            <a:endParaRPr lang="en-US" altLang="ja-JP" b="1" dirty="0"/>
          </a:p>
          <a:p>
            <a:pPr>
              <a:defRPr b="1"/>
            </a:pPr>
            <a:endParaRPr lang="en-US" altLang="ja-JP" b="1" dirty="0"/>
          </a:p>
          <a:p>
            <a:pPr lvl="2"/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067930" y="836712"/>
            <a:ext cx="4824547" cy="3139321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azurerm_virtual_network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name = </a:t>
            </a:r>
            <a:r>
              <a:rPr lang="en-US" altLang="ja-JP" sz="900" dirty="0" err="1"/>
              <a:t>var.Vnet_name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address_space</a:t>
            </a:r>
            <a:r>
              <a:rPr lang="en-US" altLang="ja-JP" sz="900" dirty="0"/>
              <a:t> = [</a:t>
            </a:r>
            <a:r>
              <a:rPr lang="en-US" altLang="ja-JP" sz="900" dirty="0" err="1"/>
              <a:t>var.Vnet_address_space</a:t>
            </a:r>
            <a:r>
              <a:rPr lang="en-US" altLang="ja-JP" sz="900" dirty="0"/>
              <a:t>]</a:t>
            </a:r>
          </a:p>
          <a:p>
            <a:pPr algn="just"/>
            <a:r>
              <a:rPr lang="en-US" altLang="ja-JP" sz="900" dirty="0"/>
              <a:t>  location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= azurerm_resource_group.hogehoge.name</a:t>
            </a:r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azurerm_subnet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  name                 = </a:t>
            </a:r>
            <a:r>
              <a:rPr lang="en-US" altLang="ja-JP" sz="900" dirty="0" err="1"/>
              <a:t>var.subnet_name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 = azurerm_resource_group.hogehoge.name</a:t>
            </a:r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virtual_network_name</a:t>
            </a:r>
            <a:r>
              <a:rPr lang="en-US" altLang="ja-JP" sz="900" dirty="0"/>
              <a:t> = azurerm_virtual_network.hogehoge.name</a:t>
            </a:r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address_prefixes</a:t>
            </a:r>
            <a:r>
              <a:rPr lang="en-US" altLang="ja-JP" sz="900" dirty="0"/>
              <a:t>     = [</a:t>
            </a:r>
            <a:r>
              <a:rPr lang="en-US" altLang="ja-JP" sz="900" dirty="0" err="1"/>
              <a:t>var.address_prefixes</a:t>
            </a:r>
            <a:r>
              <a:rPr lang="en-US" altLang="ja-JP" sz="900" dirty="0"/>
              <a:t>]</a:t>
            </a:r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azurerm_public_ip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count                 = </a:t>
            </a:r>
            <a:r>
              <a:rPr lang="en-US" altLang="ja-JP" sz="900" dirty="0" err="1"/>
              <a:t>var.VM_count</a:t>
            </a:r>
            <a:endParaRPr lang="en-US" altLang="ja-JP" sz="900" dirty="0"/>
          </a:p>
          <a:p>
            <a:pPr algn="just"/>
            <a:r>
              <a:rPr lang="en-US" altLang="ja-JP" sz="900" dirty="0"/>
              <a:t>  name                  = "${</a:t>
            </a:r>
            <a:r>
              <a:rPr lang="en-US" altLang="ja-JP" sz="900" dirty="0" err="1"/>
              <a:t>var.public_ip_name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/>
              <a:t>  location             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  = azurerm_resource_group.hogehoge.name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allocation_method</a:t>
            </a:r>
            <a:r>
              <a:rPr lang="en-US" altLang="ja-JP" sz="900" dirty="0"/>
              <a:t>     = </a:t>
            </a:r>
            <a:r>
              <a:rPr lang="en-US" altLang="ja-JP" sz="900" dirty="0" err="1"/>
              <a:t>var.allocation_method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domain_name_label</a:t>
            </a:r>
            <a:r>
              <a:rPr lang="en-US" altLang="ja-JP" sz="900" dirty="0"/>
              <a:t>     = "${</a:t>
            </a:r>
            <a:r>
              <a:rPr lang="en-US" altLang="ja-JP" sz="900" dirty="0" err="1"/>
              <a:t>var.domain_name_label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/>
              <a:t>}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67884" y="3976033"/>
            <a:ext cx="4824547" cy="203132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azurerm_network_interface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  count               = </a:t>
            </a:r>
            <a:r>
              <a:rPr lang="en-US" altLang="ja-JP" sz="900" dirty="0" err="1"/>
              <a:t>var.VM_count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name                = "${</a:t>
            </a:r>
            <a:r>
              <a:rPr lang="en-US" altLang="ja-JP" sz="900" dirty="0" err="1"/>
              <a:t>var.network_interface_name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/>
              <a:t>    location           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= azurerm_resource_group.hogehoge.name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ip_configuration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    name                          = </a:t>
            </a:r>
            <a:r>
              <a:rPr lang="en-US" altLang="ja-JP" sz="900" dirty="0" err="1"/>
              <a:t>var.NIC_name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subnet_id</a:t>
            </a:r>
            <a:r>
              <a:rPr lang="en-US" altLang="ja-JP" sz="900" dirty="0"/>
              <a:t>                     = azurerm_subnet.hogehoge.id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private_ip_address_allocation</a:t>
            </a:r>
            <a:r>
              <a:rPr lang="en-US" altLang="ja-JP" sz="900" dirty="0"/>
              <a:t> = </a:t>
            </a:r>
            <a:r>
              <a:rPr lang="en-US" altLang="ja-JP" sz="900" dirty="0" err="1"/>
              <a:t>var.allocation_method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public_ip_address_id</a:t>
            </a:r>
            <a:r>
              <a:rPr lang="en-US" altLang="ja-JP" sz="900" dirty="0"/>
              <a:t>          = </a:t>
            </a:r>
            <a:r>
              <a:rPr lang="en-US" altLang="ja-JP" sz="900" dirty="0" err="1"/>
              <a:t>azurerm_public_ip.hogehoge</a:t>
            </a:r>
            <a:r>
              <a:rPr lang="en-US" altLang="ja-JP" sz="900" dirty="0"/>
              <a:t>[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].id</a:t>
            </a:r>
          </a:p>
          <a:p>
            <a:pPr algn="just"/>
            <a:r>
              <a:rPr lang="en-US" altLang="ja-JP" sz="900" dirty="0"/>
              <a:t>    }</a:t>
            </a:r>
          </a:p>
          <a:p>
            <a:pPr algn="just"/>
            <a:r>
              <a:rPr lang="en-US" altLang="ja-JP" sz="900" dirty="0"/>
              <a:t>}</a:t>
            </a:r>
          </a:p>
        </p:txBody>
      </p:sp>
      <p:sp>
        <p:nvSpPr>
          <p:cNvPr id="11" name="右矢印 10"/>
          <p:cNvSpPr/>
          <p:nvPr/>
        </p:nvSpPr>
        <p:spPr bwMode="auto">
          <a:xfrm rot="5400000">
            <a:off x="7829430" y="648465"/>
            <a:ext cx="504072" cy="394012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右矢印 11"/>
          <p:cNvSpPr/>
          <p:nvPr/>
        </p:nvSpPr>
        <p:spPr bwMode="auto">
          <a:xfrm rot="5400000">
            <a:off x="7829430" y="5969077"/>
            <a:ext cx="504072" cy="394012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9513" y="1636523"/>
            <a:ext cx="4567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kumimoji="1" altLang="en-US" dirty="0"/>
              <a:t>File name</a:t>
            </a:r>
            <a:r>
              <a:rPr kumimoji="1" altLang="en-US" dirty="0" smtClean="0"/>
              <a:t>:</a:t>
            </a:r>
            <a:endParaRPr kumimoji="1" lang="en-US" altLang="en-US" dirty="0" smtClean="0"/>
          </a:p>
          <a:p>
            <a:pPr>
              <a:defRPr b="1"/>
            </a:pPr>
            <a:r>
              <a:rPr altLang="ja-JP" dirty="0" smtClean="0"/>
              <a:t>azure_create_instance.tf (</a:t>
            </a:r>
            <a:r>
              <a:rPr lang="en-US" altLang="ja-JP" dirty="0" smtClean="0"/>
              <a:t>2</a:t>
            </a:r>
            <a:r>
              <a:rPr altLang="ja-JP" dirty="0" smtClean="0"/>
              <a:t>/3</a:t>
            </a:r>
            <a:r>
              <a:rPr altLang="ja-JP" dirty="0"/>
              <a:t>)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3844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Preparation (6/7)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 b="1"/>
            </a:pPr>
            <a:r>
              <a:rPr lang="en-US" altLang="en-US" dirty="0"/>
              <a:t>Create</a:t>
            </a:r>
            <a:r>
              <a:rPr lang="en-US" altLang="ja-JP" dirty="0"/>
              <a:t> </a:t>
            </a:r>
            <a:r>
              <a:rPr lang="en-US" altLang="ja-JP" dirty="0" smtClean="0"/>
              <a:t>Module</a:t>
            </a:r>
            <a:r>
              <a:rPr lang="ja-JP" altLang="en-US" dirty="0"/>
              <a:t>④</a:t>
            </a:r>
            <a:endParaRPr lang="en-US" altLang="ja-JP" b="1" dirty="0"/>
          </a:p>
          <a:p>
            <a:pPr lvl="2"/>
            <a:endParaRPr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049314" y="1340710"/>
            <a:ext cx="4896681" cy="4801314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azurerm_network_interface_security_group_association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count = </a:t>
            </a:r>
            <a:r>
              <a:rPr lang="en-US" altLang="ja-JP" sz="900" dirty="0" err="1"/>
              <a:t>var.VM_count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network_interface_id</a:t>
            </a:r>
            <a:r>
              <a:rPr lang="en-US" altLang="ja-JP" sz="900" dirty="0"/>
              <a:t>      = </a:t>
            </a:r>
            <a:r>
              <a:rPr lang="en-US" altLang="ja-JP" sz="900" dirty="0" err="1"/>
              <a:t>azurerm_network_interface.hogehoge</a:t>
            </a:r>
            <a:r>
              <a:rPr lang="en-US" altLang="ja-JP" sz="900" dirty="0"/>
              <a:t>[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].id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network_security_group_id</a:t>
            </a:r>
            <a:r>
              <a:rPr lang="en-US" altLang="ja-JP" sz="900" dirty="0"/>
              <a:t> = azurerm_network_security_group.hogehoge.id</a:t>
            </a:r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azurerm_linux_virtual_machine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count                 = </a:t>
            </a:r>
            <a:r>
              <a:rPr lang="en-US" altLang="ja-JP" sz="900" dirty="0" err="1"/>
              <a:t>var.VM_count</a:t>
            </a:r>
            <a:endParaRPr lang="en-US" altLang="ja-JP" sz="900" dirty="0"/>
          </a:p>
          <a:p>
            <a:pPr algn="just"/>
            <a:r>
              <a:rPr lang="en-US" altLang="ja-JP" sz="900" dirty="0"/>
              <a:t>  name                  = "${</a:t>
            </a:r>
            <a:r>
              <a:rPr lang="en-US" altLang="ja-JP" sz="900" dirty="0" err="1"/>
              <a:t>var.VM_name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  = azurerm_resource_group.hogehoge.name</a:t>
            </a:r>
          </a:p>
          <a:p>
            <a:pPr algn="just"/>
            <a:r>
              <a:rPr lang="en-US" altLang="ja-JP" sz="900" dirty="0"/>
              <a:t>  location             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size                  = </a:t>
            </a:r>
            <a:r>
              <a:rPr lang="en-US" altLang="ja-JP" sz="900" dirty="0" err="1"/>
              <a:t>var.VM_size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admin_username</a:t>
            </a:r>
            <a:r>
              <a:rPr lang="en-US" altLang="ja-JP" sz="900" dirty="0"/>
              <a:t>        = </a:t>
            </a:r>
            <a:r>
              <a:rPr lang="en-US" altLang="ja-JP" sz="900" dirty="0" err="1"/>
              <a:t>var.admin_username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network_interface_ids</a:t>
            </a:r>
            <a:r>
              <a:rPr lang="en-US" altLang="ja-JP" sz="900" dirty="0"/>
              <a:t> = [</a:t>
            </a:r>
            <a:r>
              <a:rPr lang="en-US" altLang="ja-JP" sz="900" dirty="0" err="1"/>
              <a:t>azurerm_network_interface.hogehoge</a:t>
            </a:r>
            <a:r>
              <a:rPr lang="en-US" altLang="ja-JP" sz="900" dirty="0"/>
              <a:t>[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].id]</a:t>
            </a:r>
          </a:p>
          <a:p>
            <a:pPr algn="just"/>
            <a:r>
              <a:rPr lang="en-US" altLang="ja-JP" sz="900" dirty="0"/>
              <a:t>  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admin_ssh_key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username   = </a:t>
            </a:r>
            <a:r>
              <a:rPr lang="en-US" altLang="ja-JP" sz="900" dirty="0" err="1"/>
              <a:t>var.admin_username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public_key</a:t>
            </a:r>
            <a:r>
              <a:rPr lang="en-US" altLang="ja-JP" sz="900" dirty="0"/>
              <a:t> = </a:t>
            </a:r>
            <a:r>
              <a:rPr lang="en-US" altLang="ja-JP" sz="900" dirty="0" err="1"/>
              <a:t>var.ssh_public_key</a:t>
            </a:r>
            <a:endParaRPr lang="en-US" altLang="ja-JP" sz="900" dirty="0"/>
          </a:p>
          <a:p>
            <a:pPr algn="just"/>
            <a:r>
              <a:rPr lang="en-US" altLang="ja-JP" sz="900" dirty="0"/>
              <a:t>  }</a:t>
            </a:r>
          </a:p>
          <a:p>
            <a:pPr algn="just"/>
            <a:r>
              <a:rPr lang="en-US" altLang="ja-JP" sz="900" dirty="0"/>
              <a:t>  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os_disk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name                 = "${</a:t>
            </a:r>
            <a:r>
              <a:rPr lang="en-US" altLang="ja-JP" sz="900" dirty="0" err="1"/>
              <a:t>var.os_disk_name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/>
              <a:t>    caching              = </a:t>
            </a:r>
            <a:r>
              <a:rPr lang="en-US" altLang="ja-JP" sz="900" dirty="0" err="1"/>
              <a:t>var.caching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storage_account_type</a:t>
            </a:r>
            <a:r>
              <a:rPr lang="en-US" altLang="ja-JP" sz="900" dirty="0"/>
              <a:t> = </a:t>
            </a:r>
            <a:r>
              <a:rPr lang="en-US" altLang="ja-JP" sz="900" dirty="0" err="1"/>
              <a:t>var.storage_account_type</a:t>
            </a:r>
            <a:endParaRPr lang="en-US" altLang="ja-JP" sz="900" dirty="0"/>
          </a:p>
          <a:p>
            <a:pPr algn="just"/>
            <a:r>
              <a:rPr lang="en-US" altLang="ja-JP" sz="900" dirty="0"/>
              <a:t>  }</a:t>
            </a:r>
          </a:p>
          <a:p>
            <a:pPr algn="just"/>
            <a:r>
              <a:rPr lang="en-US" altLang="ja-JP" sz="900" dirty="0"/>
              <a:t>  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source_image_reference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publisher = </a:t>
            </a:r>
            <a:r>
              <a:rPr lang="en-US" altLang="ja-JP" sz="900" dirty="0" err="1"/>
              <a:t>var.publisher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offer     = </a:t>
            </a:r>
            <a:r>
              <a:rPr lang="en-US" altLang="ja-JP" sz="900" dirty="0" err="1"/>
              <a:t>var.offer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sku</a:t>
            </a:r>
            <a:r>
              <a:rPr lang="en-US" altLang="ja-JP" sz="900" dirty="0"/>
              <a:t>       = </a:t>
            </a:r>
            <a:r>
              <a:rPr lang="en-US" altLang="ja-JP" sz="900" dirty="0" err="1"/>
              <a:t>var.sku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version   = </a:t>
            </a:r>
            <a:r>
              <a:rPr lang="en-US" altLang="ja-JP" sz="900" dirty="0" err="1"/>
              <a:t>var.source_image_version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}</a:t>
            </a:r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</p:txBody>
      </p:sp>
      <p:sp>
        <p:nvSpPr>
          <p:cNvPr id="6" name="右矢印 5"/>
          <p:cNvSpPr/>
          <p:nvPr/>
        </p:nvSpPr>
        <p:spPr bwMode="auto">
          <a:xfrm rot="5400000">
            <a:off x="7829430" y="832540"/>
            <a:ext cx="504072" cy="394012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9513" y="1636523"/>
            <a:ext cx="4567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kumimoji="1" altLang="en-US" dirty="0"/>
              <a:t>File name</a:t>
            </a:r>
            <a:r>
              <a:rPr kumimoji="1" altLang="en-US" dirty="0" smtClean="0"/>
              <a:t>:</a:t>
            </a:r>
            <a:endParaRPr kumimoji="1" lang="en-US" altLang="en-US" dirty="0" smtClean="0"/>
          </a:p>
          <a:p>
            <a:pPr>
              <a:defRPr b="1"/>
            </a:pPr>
            <a:r>
              <a:rPr altLang="ja-JP" dirty="0" smtClean="0"/>
              <a:t>azure_create_instance.tf (</a:t>
            </a:r>
            <a:r>
              <a:rPr lang="en-US" altLang="ja-JP" dirty="0" smtClean="0"/>
              <a:t>3</a:t>
            </a:r>
            <a:r>
              <a:rPr altLang="ja-JP" dirty="0" smtClean="0"/>
              <a:t>/3</a:t>
            </a:r>
            <a:r>
              <a:rPr altLang="ja-JP" dirty="0"/>
              <a:t>)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95985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Preparation (7/7)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 b="1"/>
            </a:pPr>
            <a:r>
              <a:rPr lang="en-US" altLang="en-US" dirty="0"/>
              <a:t>Create</a:t>
            </a:r>
            <a:r>
              <a:rPr lang="en-US" altLang="ja-JP" dirty="0"/>
              <a:t> </a:t>
            </a:r>
            <a:r>
              <a:rPr lang="en-US" altLang="ja-JP" dirty="0" smtClean="0"/>
              <a:t>Policy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049314" y="1340710"/>
            <a:ext cx="4987307" cy="5078313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900" dirty="0"/>
              <a:t>import "</a:t>
            </a:r>
            <a:r>
              <a:rPr lang="en-US" altLang="ja-JP" sz="900" dirty="0" err="1"/>
              <a:t>tfrun</a:t>
            </a:r>
            <a:r>
              <a:rPr lang="en-US" altLang="ja-JP" sz="900" dirty="0"/>
              <a:t>"</a:t>
            </a:r>
          </a:p>
          <a:p>
            <a:pPr algn="just"/>
            <a:r>
              <a:rPr lang="en-US" altLang="ja-JP" sz="900" dirty="0"/>
              <a:t>import "decimal"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limit = </a:t>
            </a:r>
            <a:r>
              <a:rPr lang="en-US" altLang="ja-JP" sz="900" dirty="0" err="1"/>
              <a:t>decimal.new</a:t>
            </a:r>
            <a:r>
              <a:rPr lang="en-US" altLang="ja-JP" sz="900" dirty="0"/>
              <a:t>(50)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 err="1"/>
              <a:t>cost_limit_by_workspace</a:t>
            </a:r>
            <a:r>
              <a:rPr lang="en-US" altLang="ja-JP" sz="900" dirty="0"/>
              <a:t> = </a:t>
            </a:r>
            <a:r>
              <a:rPr lang="en-US" altLang="ja-JP" sz="900" dirty="0" err="1"/>
              <a:t>func</a:t>
            </a:r>
            <a:r>
              <a:rPr lang="en-US" altLang="ja-JP" sz="900" dirty="0"/>
              <a:t>() {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smtClean="0"/>
              <a:t>if </a:t>
            </a:r>
            <a:r>
              <a:rPr lang="en-US" altLang="ja-JP" sz="900" dirty="0" err="1"/>
              <a:t>tfrun.cost_estimate</a:t>
            </a:r>
            <a:r>
              <a:rPr lang="en-US" altLang="ja-JP" sz="900" dirty="0"/>
              <a:t> else null is null {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print</a:t>
            </a:r>
            <a:r>
              <a:rPr lang="en-US" altLang="ja-JP" sz="900" dirty="0"/>
              <a:t>("no cost estimates available")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return </a:t>
            </a:r>
            <a:r>
              <a:rPr lang="en-US" altLang="ja-JP" sz="900" dirty="0"/>
              <a:t>false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}</a:t>
            </a:r>
            <a:endParaRPr lang="en-US" altLang="ja-JP" sz="900" dirty="0"/>
          </a:p>
          <a:p>
            <a:pPr algn="just"/>
            <a:r>
              <a:rPr lang="en-US" altLang="ja-JP" sz="900" dirty="0"/>
              <a:t>	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err="1" smtClean="0"/>
              <a:t>workspace_name</a:t>
            </a:r>
            <a:r>
              <a:rPr lang="en-US" altLang="ja-JP" sz="900" dirty="0" smtClean="0"/>
              <a:t> </a:t>
            </a:r>
            <a:r>
              <a:rPr lang="en-US" altLang="ja-JP" sz="900" dirty="0"/>
              <a:t>= tfrun.workspace.name</a:t>
            </a:r>
          </a:p>
          <a:p>
            <a:pPr algn="just"/>
            <a:r>
              <a:rPr lang="en-US" altLang="ja-JP" sz="900" dirty="0"/>
              <a:t>	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err="1" smtClean="0"/>
              <a:t>proposed_cost</a:t>
            </a:r>
            <a:r>
              <a:rPr lang="en-US" altLang="ja-JP" sz="900" dirty="0" smtClean="0"/>
              <a:t> </a:t>
            </a:r>
            <a:r>
              <a:rPr lang="en-US" altLang="ja-JP" sz="900" dirty="0"/>
              <a:t>= </a:t>
            </a:r>
            <a:r>
              <a:rPr lang="en-US" altLang="ja-JP" sz="900" dirty="0" err="1"/>
              <a:t>decimal.new</a:t>
            </a:r>
            <a:r>
              <a:rPr lang="en-US" altLang="ja-JP" sz="900" dirty="0"/>
              <a:t>(</a:t>
            </a:r>
            <a:r>
              <a:rPr lang="en-US" altLang="ja-JP" sz="900" dirty="0" err="1"/>
              <a:t>tfrun.cost_estimate.proposed_monthly_cost</a:t>
            </a:r>
            <a:r>
              <a:rPr lang="en-US" altLang="ja-JP" sz="900" dirty="0"/>
              <a:t>)</a:t>
            </a:r>
          </a:p>
          <a:p>
            <a:pPr algn="just"/>
            <a:r>
              <a:rPr lang="en-US" altLang="ja-JP" sz="900" dirty="0"/>
              <a:t>	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smtClean="0"/>
              <a:t>if </a:t>
            </a:r>
            <a:r>
              <a:rPr lang="en-US" altLang="ja-JP" sz="900" dirty="0" err="1"/>
              <a:t>proposed_cost.less_than</a:t>
            </a:r>
            <a:r>
              <a:rPr lang="en-US" altLang="ja-JP" sz="900" dirty="0"/>
              <a:t>(limit) {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print</a:t>
            </a:r>
            <a:r>
              <a:rPr lang="en-US" altLang="ja-JP" sz="900" dirty="0"/>
              <a:t>("Proposed monthly cost", </a:t>
            </a:r>
            <a:r>
              <a:rPr lang="en-US" altLang="ja-JP" sz="900" dirty="0" err="1"/>
              <a:t>proposed_cost.string</a:t>
            </a:r>
            <a:r>
              <a:rPr lang="en-US" altLang="ja-JP" sz="900" dirty="0"/>
              <a:t>,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  </a:t>
            </a:r>
            <a:r>
              <a:rPr lang="en-US" altLang="ja-JP" sz="900" dirty="0" smtClean="0"/>
              <a:t>"</a:t>
            </a:r>
            <a:r>
              <a:rPr lang="en-US" altLang="ja-JP" sz="900" dirty="0"/>
              <a:t>of workspace", </a:t>
            </a:r>
            <a:r>
              <a:rPr lang="en-US" altLang="ja-JP" sz="900" dirty="0" err="1"/>
              <a:t>workspace_name</a:t>
            </a:r>
            <a:r>
              <a:rPr lang="en-US" altLang="ja-JP" sz="900" dirty="0"/>
              <a:t>,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  </a:t>
            </a:r>
            <a:r>
              <a:rPr lang="en-US" altLang="ja-JP" sz="900" dirty="0" smtClean="0"/>
              <a:t>"</a:t>
            </a:r>
            <a:r>
              <a:rPr lang="en-US" altLang="ja-JP" sz="900" dirty="0"/>
              <a:t>is under the limit: $", limit)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return </a:t>
            </a:r>
            <a:r>
              <a:rPr lang="en-US" altLang="ja-JP" sz="900" dirty="0"/>
              <a:t>true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smtClean="0"/>
              <a:t>}</a:t>
            </a:r>
            <a:endParaRPr lang="en-US" altLang="ja-JP" sz="900" dirty="0"/>
          </a:p>
          <a:p>
            <a:pPr algn="just"/>
            <a:r>
              <a:rPr lang="en-US" altLang="ja-JP" sz="900" dirty="0"/>
              <a:t>	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smtClean="0"/>
              <a:t>if </a:t>
            </a:r>
            <a:r>
              <a:rPr lang="en-US" altLang="ja-JP" sz="900" dirty="0" err="1"/>
              <a:t>proposed_cost.greater_than</a:t>
            </a:r>
            <a:r>
              <a:rPr lang="en-US" altLang="ja-JP" sz="900" dirty="0"/>
              <a:t>(limit) {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print</a:t>
            </a:r>
            <a:r>
              <a:rPr lang="en-US" altLang="ja-JP" sz="900" dirty="0"/>
              <a:t>("Proposed monthly cost", </a:t>
            </a:r>
            <a:r>
              <a:rPr lang="en-US" altLang="ja-JP" sz="900" dirty="0" err="1"/>
              <a:t>proposed_cost.string</a:t>
            </a:r>
            <a:r>
              <a:rPr lang="en-US" altLang="ja-JP" sz="900" dirty="0"/>
              <a:t>,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   </a:t>
            </a:r>
            <a:r>
              <a:rPr lang="en-US" altLang="ja-JP" sz="900" dirty="0" smtClean="0"/>
              <a:t>"</a:t>
            </a:r>
            <a:r>
              <a:rPr lang="en-US" altLang="ja-JP" sz="900" dirty="0"/>
              <a:t>of workspace", </a:t>
            </a:r>
            <a:r>
              <a:rPr lang="en-US" altLang="ja-JP" sz="900" dirty="0" err="1"/>
              <a:t>workspace_name</a:t>
            </a:r>
            <a:r>
              <a:rPr lang="en-US" altLang="ja-JP" sz="900" dirty="0"/>
              <a:t>,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   </a:t>
            </a:r>
            <a:r>
              <a:rPr lang="en-US" altLang="ja-JP" sz="900" dirty="0" smtClean="0"/>
              <a:t>"</a:t>
            </a:r>
            <a:r>
              <a:rPr lang="en-US" altLang="ja-JP" sz="900" dirty="0"/>
              <a:t>is over the limit: $", limit)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return </a:t>
            </a:r>
            <a:r>
              <a:rPr lang="en-US" altLang="ja-JP" sz="900" dirty="0"/>
              <a:t>false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}</a:t>
            </a:r>
            <a:endParaRPr lang="en-US" altLang="ja-JP" sz="900" dirty="0"/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 err="1"/>
              <a:t>cost_validated</a:t>
            </a:r>
            <a:r>
              <a:rPr lang="en-US" altLang="ja-JP" sz="900" dirty="0"/>
              <a:t> = </a:t>
            </a:r>
            <a:r>
              <a:rPr lang="en-US" altLang="ja-JP" sz="900" dirty="0" err="1"/>
              <a:t>cost_limit_by_workspace</a:t>
            </a:r>
            <a:r>
              <a:rPr lang="en-US" altLang="ja-JP" sz="900" dirty="0"/>
              <a:t>()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main = rule {</a:t>
            </a:r>
          </a:p>
          <a:p>
            <a:pPr algn="just"/>
            <a:r>
              <a:rPr lang="en-US" altLang="ja-JP" sz="900" dirty="0"/>
              <a:t> </a:t>
            </a:r>
            <a:r>
              <a:rPr lang="en-US" altLang="ja-JP" sz="900" dirty="0" smtClean="0"/>
              <a:t> </a:t>
            </a:r>
            <a:r>
              <a:rPr lang="en-US" altLang="ja-JP" sz="900" dirty="0" err="1" smtClean="0"/>
              <a:t>cost_validated</a:t>
            </a:r>
            <a:endParaRPr lang="en-US" altLang="ja-JP" sz="900" dirty="0"/>
          </a:p>
          <a:p>
            <a:pPr algn="just"/>
            <a:r>
              <a:rPr lang="en-US" altLang="ja-JP" sz="900" dirty="0"/>
              <a:t>}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0767" y="1311211"/>
            <a:ext cx="3240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File name</a:t>
            </a:r>
            <a:r>
              <a:rPr kumimoji="1" lang="ja-JP" altLang="en-US" b="1" dirty="0" smtClean="0"/>
              <a:t>：</a:t>
            </a:r>
            <a:endParaRPr kumimoji="1" lang="en-US" altLang="ja-JP" b="1" dirty="0" smtClean="0"/>
          </a:p>
          <a:p>
            <a:r>
              <a:rPr lang="en-US" altLang="ja-JP" b="1" dirty="0" smtClean="0"/>
              <a:t>limit-proposed-monthly-</a:t>
            </a:r>
            <a:r>
              <a:rPr lang="en-US" altLang="ja-JP" b="1" dirty="0" err="1" smtClean="0"/>
              <a:t>cost.sentinel</a:t>
            </a:r>
            <a:endParaRPr kumimoji="1" lang="ja-JP" altLang="en-US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1549" y="2246743"/>
            <a:ext cx="31582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This policy limits the monthly cost.</a:t>
            </a:r>
          </a:p>
          <a:p>
            <a:endParaRPr lang="en-US" altLang="ja-JP" sz="1400" dirty="0"/>
          </a:p>
          <a:p>
            <a:r>
              <a:rPr lang="en-US" altLang="ja-JP" sz="1400" dirty="0" smtClean="0"/>
              <a:t>The Terraform will not apply if the monthly cost exceeds 50$.</a:t>
            </a:r>
          </a:p>
          <a:p>
            <a:endParaRPr lang="en-US" altLang="ja-JP" sz="1400" dirty="0"/>
          </a:p>
          <a:p>
            <a:r>
              <a:rPr lang="en-US" altLang="ja-JP" sz="1400" dirty="0" smtClean="0"/>
              <a:t>It will also output an estimate of the monthly cost.</a:t>
            </a:r>
          </a:p>
          <a:p>
            <a:endParaRPr kumimoji="1" lang="en-US" altLang="ja-JP" sz="1400" dirty="0"/>
          </a:p>
          <a:p>
            <a:r>
              <a:rPr lang="en-US" altLang="ja-JP" sz="1400" dirty="0" smtClean="0"/>
              <a:t>This can be used for both AWS and Azure.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714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altLang="ja-JP" smtClean="0"/>
              <a:t>3. Preparation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23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Register Interface Information(1/2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398896" y="2638428"/>
            <a:ext cx="8964487" cy="485536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pPr>
              <a:defRPr b="1"/>
            </a:pPr>
            <a:r>
              <a:rPr altLang="en-US" dirty="0"/>
              <a:t>Create</a:t>
            </a:r>
            <a:r>
              <a:rPr altLang="ja-JP" dirty="0"/>
              <a:t> User Token</a:t>
            </a:r>
            <a:endParaRPr lang="en-US" altLang="ja-JP" b="1" dirty="0" smtClean="0"/>
          </a:p>
          <a:p>
            <a:pPr lvl="1"/>
            <a:r>
              <a:rPr altLang="ja-JP" dirty="0"/>
              <a:t>In</a:t>
            </a:r>
            <a:r>
              <a:rPr altLang="en-US" dirty="0"/>
              <a:t> order to link Terraform Driver with Terraform,</a:t>
            </a:r>
            <a:r>
              <a:rPr altLang="ja-JP" dirty="0"/>
              <a:t> we</a:t>
            </a:r>
            <a:r>
              <a:rPr altLang="en-US" dirty="0"/>
              <a:t> will need to create a User Token from Terraform</a:t>
            </a:r>
            <a:r>
              <a:rPr altLang="ja-JP" dirty="0"/>
              <a:t> </a:t>
            </a:r>
            <a:endParaRPr lang="en-US" altLang="ja-JP" dirty="0" smtClean="0"/>
          </a:p>
          <a:p>
            <a:pPr lvl="1"/>
            <a:r>
              <a:rPr altLang="en-US" dirty="0"/>
              <a:t>Log in to Terraform from your </a:t>
            </a:r>
            <a:r>
              <a:rPr altLang="en-US" dirty="0" smtClean="0"/>
              <a:t>browser </a:t>
            </a:r>
            <a:r>
              <a:rPr lang="en-US" altLang="en-US" dirty="0" smtClean="0"/>
              <a:t>and go to </a:t>
            </a:r>
            <a:br>
              <a:rPr lang="en-US" altLang="en-US" dirty="0" smtClean="0"/>
            </a:br>
            <a:r>
              <a:rPr altLang="ja-JP" dirty="0" smtClean="0"/>
              <a:t>[User</a:t>
            </a:r>
            <a:r>
              <a:rPr altLang="en-US" dirty="0" smtClean="0"/>
              <a:t> </a:t>
            </a:r>
            <a:r>
              <a:rPr altLang="ja-JP" dirty="0"/>
              <a:t>Setting]</a:t>
            </a:r>
            <a:r>
              <a:rPr altLang="en-US" dirty="0"/>
              <a:t>→</a:t>
            </a:r>
            <a:r>
              <a:rPr altLang="ja-JP" dirty="0"/>
              <a:t>[Tokens]</a:t>
            </a:r>
            <a:r>
              <a:rPr altLang="en-US" dirty="0"/>
              <a:t>→</a:t>
            </a:r>
            <a:r>
              <a:rPr altLang="ja-JP" dirty="0"/>
              <a:t>[Create</a:t>
            </a:r>
            <a:r>
              <a:rPr altLang="en-US" dirty="0"/>
              <a:t> </a:t>
            </a:r>
            <a:r>
              <a:rPr altLang="ja-JP" dirty="0"/>
              <a:t>an</a:t>
            </a:r>
            <a:r>
              <a:rPr altLang="en-US" dirty="0"/>
              <a:t> </a:t>
            </a:r>
            <a:r>
              <a:rPr altLang="ja-JP" dirty="0"/>
              <a:t>API</a:t>
            </a:r>
            <a:r>
              <a:rPr altLang="en-US" dirty="0"/>
              <a:t> </a:t>
            </a:r>
            <a:r>
              <a:rPr altLang="ja-JP" dirty="0"/>
              <a:t>token</a:t>
            </a:r>
            <a:r>
              <a:rPr altLang="ja-JP" dirty="0" smtClean="0"/>
              <a:t>]</a:t>
            </a:r>
            <a:r>
              <a:rPr dirty="0" smtClean="0"/>
              <a:t> </a:t>
            </a:r>
            <a:endParaRPr lang="en-US" altLang="ja-JP" dirty="0"/>
          </a:p>
          <a:p>
            <a:pPr lvl="1"/>
            <a:endParaRPr lang="en-US" altLang="ja-JP" sz="1400" dirty="0" smtClean="0"/>
          </a:p>
          <a:p>
            <a:pPr lvl="2"/>
            <a:endParaRPr lang="en-US" altLang="ja-JP" dirty="0"/>
          </a:p>
          <a:p>
            <a:pPr marL="288000" lvl="2" indent="0">
              <a:buNone/>
            </a:pPr>
            <a:endParaRPr lang="en-US" altLang="ja-JP" dirty="0" smtClean="0"/>
          </a:p>
        </p:txBody>
      </p:sp>
      <p:grpSp>
        <p:nvGrpSpPr>
          <p:cNvPr id="6" name="グループ化 5"/>
          <p:cNvGrpSpPr/>
          <p:nvPr/>
        </p:nvGrpSpPr>
        <p:grpSpPr>
          <a:xfrm>
            <a:off x="755470" y="2492870"/>
            <a:ext cx="6716838" cy="2001067"/>
            <a:chOff x="827480" y="2755563"/>
            <a:chExt cx="6716838" cy="2001067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2"/>
            <a:srcRect l="9108" r="6586" b="51839"/>
            <a:stretch/>
          </p:blipFill>
          <p:spPr>
            <a:xfrm>
              <a:off x="827480" y="2755563"/>
              <a:ext cx="6696930" cy="189760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4" name="正方形/長方形 3"/>
            <p:cNvSpPr/>
            <p:nvPr/>
          </p:nvSpPr>
          <p:spPr bwMode="auto">
            <a:xfrm>
              <a:off x="6732300" y="3115612"/>
              <a:ext cx="288040" cy="1440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" name="正方形/長方形 6"/>
            <p:cNvSpPr/>
            <p:nvPr/>
          </p:nvSpPr>
          <p:spPr bwMode="auto">
            <a:xfrm>
              <a:off x="6300240" y="3259632"/>
              <a:ext cx="936130" cy="2880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9" name="正方形/長方形 8"/>
            <p:cNvSpPr/>
            <p:nvPr/>
          </p:nvSpPr>
          <p:spPr bwMode="auto">
            <a:xfrm>
              <a:off x="930830" y="4195762"/>
              <a:ext cx="1552879" cy="2880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0" name="正方形/長方形 9"/>
            <p:cNvSpPr/>
            <p:nvPr/>
          </p:nvSpPr>
          <p:spPr bwMode="auto">
            <a:xfrm>
              <a:off x="2504319" y="3763622"/>
              <a:ext cx="936130" cy="2880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7184268" y="3070228"/>
              <a:ext cx="360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kumimoji="1" altLang="en-US" b="1">
                  <a:solidFill>
                    <a:srgbClr val="FF0000"/>
                  </a:solidFill>
                </a:defRPr>
              </a:pPr>
              <a:r>
                <a:t>①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407034" y="4387298"/>
              <a:ext cx="360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altLang="en-US" b="1">
                  <a:solidFill>
                    <a:srgbClr val="FF0000"/>
                  </a:solidFill>
                </a:defRPr>
              </a:pPr>
              <a:r>
                <a:t>②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409107" y="3826430"/>
              <a:ext cx="360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altLang="en-US" b="1">
                  <a:solidFill>
                    <a:srgbClr val="FF0000"/>
                  </a:solidFill>
                </a:defRPr>
              </a:pPr>
              <a:r>
                <a:t>③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628812"/>
            <a:ext cx="3587149" cy="1580867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40" y="4484906"/>
            <a:ext cx="3065333" cy="1815175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 bwMode="auto">
          <a:xfrm>
            <a:off x="287405" y="5830677"/>
            <a:ext cx="900125" cy="26269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945008" y="5134111"/>
            <a:ext cx="2867441" cy="31255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80073" y="5592691"/>
            <a:ext cx="360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altLang="en-US" b="1">
                <a:solidFill>
                  <a:srgbClr val="FF0000"/>
                </a:solidFill>
              </a:defRPr>
            </a:pPr>
            <a:r>
              <a:t>④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851247" y="5290387"/>
            <a:ext cx="360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altLang="en-US" b="1">
                <a:solidFill>
                  <a:srgbClr val="FF0000"/>
                </a:solidFill>
              </a:defRPr>
            </a:pPr>
            <a:r>
              <a:t>⑤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角丸四角形吹き出し 16"/>
          <p:cNvSpPr/>
          <p:nvPr/>
        </p:nvSpPr>
        <p:spPr bwMode="auto">
          <a:xfrm>
            <a:off x="5704861" y="3802420"/>
            <a:ext cx="3258651" cy="922760"/>
          </a:xfrm>
          <a:prstGeom prst="wedgeRoundRectCallout">
            <a:avLst>
              <a:gd name="adj1" fmla="val -29211"/>
              <a:gd name="adj2" fmla="val 95329"/>
              <a:gd name="adj3" fmla="val 16667"/>
            </a:avLst>
          </a:prstGeom>
          <a:solidFill>
            <a:schemeClr val="bg1"/>
          </a:solidFill>
          <a:ln w="38100">
            <a:solidFill>
              <a:srgbClr val="12499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kumimoji="1" altLang="en-US" sz="1400">
                <a:latin typeface="+mn-ea"/>
              </a:defRPr>
            </a:pPr>
            <a:r>
              <a:rPr dirty="0"/>
              <a:t>Make sure to write down the token</a:t>
            </a:r>
            <a:endParaRPr kumimoji="1" lang="en-US" altLang="ja-JP" sz="1400" dirty="0" smtClean="0">
              <a:latin typeface="+mn-ea"/>
            </a:endParaRPr>
          </a:p>
          <a:p>
            <a:pPr algn="ctr">
              <a:defRPr sz="1400" b="1">
                <a:solidFill>
                  <a:srgbClr val="FF0000"/>
                </a:solidFill>
                <a:latin typeface="+mn-ea"/>
              </a:defRPr>
            </a:pPr>
            <a:r>
              <a:rPr altLang="ja-JP" dirty="0"/>
              <a:t>*</a:t>
            </a:r>
            <a:r>
              <a:rPr altLang="en-US" dirty="0"/>
              <a:t>It will not be displayed </a:t>
            </a:r>
            <a:r>
              <a:rPr altLang="en-US" dirty="0" smtClean="0"/>
              <a:t>again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altLang="en-US" dirty="0" smtClean="0"/>
              <a:t> </a:t>
            </a:r>
            <a:r>
              <a:rPr altLang="en-US" dirty="0"/>
              <a:t>if you close the screen.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914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2"/>
          <a:srcRect t="9278" b="5105"/>
          <a:stretch/>
        </p:blipFill>
        <p:spPr>
          <a:xfrm>
            <a:off x="179512" y="2742744"/>
            <a:ext cx="6911805" cy="252035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00" y="2862059"/>
            <a:ext cx="9096095" cy="199914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/>
              <a:t>3.1</a:t>
            </a:r>
            <a:r>
              <a:rPr altLang="en-US"/>
              <a:t>　Registration of interface information</a:t>
            </a:r>
            <a:r>
              <a:rPr altLang="ja-JP"/>
              <a:t>(2/2)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403560" y="2492870"/>
            <a:ext cx="8964487" cy="485536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pPr>
              <a:defRPr altLang="en-US" sz="1800" b="1"/>
            </a:pPr>
            <a:r>
              <a:rPr dirty="0"/>
              <a:t>Interface information</a:t>
            </a:r>
            <a:endParaRPr lang="en-US" altLang="ja-JP" sz="1800" b="1" dirty="0" smtClean="0"/>
          </a:p>
          <a:p>
            <a:pPr lvl="1"/>
            <a:r>
              <a:rPr altLang="en-US" dirty="0"/>
              <a:t>Input</a:t>
            </a:r>
            <a:r>
              <a:rPr altLang="ja-JP" dirty="0"/>
              <a:t> the</a:t>
            </a:r>
            <a:r>
              <a:rPr altLang="en-US" dirty="0"/>
              <a:t> Terraform</a:t>
            </a:r>
            <a:r>
              <a:rPr altLang="ja-JP" dirty="0"/>
              <a:t> Hostname</a:t>
            </a:r>
            <a:r>
              <a:rPr altLang="en-US" dirty="0"/>
              <a:t> and</a:t>
            </a:r>
            <a:r>
              <a:rPr altLang="ja-JP" dirty="0"/>
              <a:t> the</a:t>
            </a:r>
            <a:r>
              <a:rPr altLang="en-US" dirty="0"/>
              <a:t> created UserToken</a:t>
            </a:r>
            <a:endParaRPr lang="en-US" altLang="ja-JP" dirty="0"/>
          </a:p>
          <a:p>
            <a:pPr marL="180000" lvl="1" indent="0">
              <a:buNone/>
              <a:defRPr b="1">
                <a:solidFill>
                  <a:srgbClr val="FF0000"/>
                </a:solidFill>
              </a:defRPr>
            </a:pPr>
            <a:r>
              <a:rPr altLang="ja-JP" sz="1100" dirty="0"/>
              <a:t>*</a:t>
            </a:r>
            <a:r>
              <a:rPr altLang="en-US" sz="1100" dirty="0"/>
              <a:t>Since only one Terraform can be linked to ITA, you need to update the item that is already there</a:t>
            </a:r>
            <a:r>
              <a:rPr altLang="en-US" sz="1400" dirty="0"/>
              <a:t>.</a:t>
            </a:r>
            <a:r>
              <a:rPr altLang="ja-JP" sz="1100" dirty="0"/>
              <a:t> </a:t>
            </a:r>
            <a:endParaRPr lang="en-US" altLang="ja-JP" sz="14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  <a:defRPr sz="1600"/>
            </a:pPr>
            <a:r>
              <a:rPr altLang="en-US" dirty="0"/>
              <a:t>Menu:</a:t>
            </a:r>
            <a:r>
              <a:rPr altLang="ja-JP" b="1" dirty="0"/>
              <a:t> Terraform&gt;</a:t>
            </a:r>
            <a:r>
              <a:rPr altLang="en-US" b="1" dirty="0"/>
              <a:t> Interface Information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Open the list and press the </a:t>
            </a:r>
            <a:r>
              <a:rPr lang="en-US" altLang="en-US" dirty="0" smtClean="0"/>
              <a:t>item’s</a:t>
            </a:r>
            <a:r>
              <a:rPr altLang="en-US" dirty="0" smtClean="0"/>
              <a:t> update </a:t>
            </a:r>
            <a:r>
              <a:rPr altLang="ja-JP" dirty="0" smtClean="0"/>
              <a:t>button</a:t>
            </a:r>
            <a:r>
              <a:rPr altLang="en-US" dirty="0" smtClean="0"/>
              <a:t>. 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Enter the following information and press</a:t>
            </a:r>
            <a:r>
              <a:rPr altLang="ja-JP" dirty="0"/>
              <a:t> "Register"</a:t>
            </a:r>
            <a:r>
              <a:rPr altLang="en-US" dirty="0"/>
              <a:t>. </a:t>
            </a:r>
            <a:endParaRPr lang="en-US" altLang="ja-JP" sz="1600" dirty="0"/>
          </a:p>
          <a:p>
            <a:pPr marL="180000" lvl="1" indent="0">
              <a:buNone/>
            </a:pPr>
            <a:endParaRPr lang="en-US" altLang="ja-JP" sz="2000" b="1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sz="1800" b="1" dirty="0" smtClean="0">
              <a:solidFill>
                <a:srgbClr val="FF0000"/>
              </a:solidFill>
            </a:endParaRPr>
          </a:p>
          <a:p>
            <a:pPr marL="288000" lvl="2" indent="0" algn="ctr">
              <a:buNone/>
            </a:pPr>
            <a:endParaRPr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2843761" y="3284981"/>
            <a:ext cx="1872260" cy="10081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475197"/>
              </p:ext>
            </p:extLst>
          </p:nvPr>
        </p:nvGraphicFramePr>
        <p:xfrm>
          <a:off x="323410" y="5411005"/>
          <a:ext cx="4682828" cy="7115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41414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341414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Hostname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/>
                        <a:t>User</a:t>
                      </a:r>
                      <a:r>
                        <a:rPr altLang="en-US"/>
                        <a:t> </a:t>
                      </a:r>
                      <a:r>
                        <a:rPr altLang="ja-JP"/>
                        <a:t>Token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app.terraform.io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lang="en-US" altLang="ja-JP" dirty="0" smtClean="0"/>
                        <a:t>(Input User Token)</a:t>
                      </a:r>
                      <a:endParaRPr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97465"/>
                  </a:ext>
                </a:extLst>
              </a:tr>
            </a:tbl>
          </a:graphicData>
        </a:graphic>
      </p:graphicFrame>
      <p:sp>
        <p:nvSpPr>
          <p:cNvPr id="16" name="正方形/長方形 15"/>
          <p:cNvSpPr/>
          <p:nvPr/>
        </p:nvSpPr>
        <p:spPr bwMode="auto">
          <a:xfrm>
            <a:off x="1620368" y="4994100"/>
            <a:ext cx="359271" cy="1631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179512" y="2870059"/>
            <a:ext cx="863998" cy="27134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128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76" y="2989711"/>
            <a:ext cx="4233914" cy="167961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Register and Link Organization(1/2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Register Organization</a:t>
            </a:r>
          </a:p>
          <a:p>
            <a:pPr marL="0" indent="0">
              <a:buNone/>
            </a:pPr>
            <a:r>
              <a:rPr lang="en-US" altLang="ja-JP" sz="1600" dirty="0" smtClean="0"/>
              <a:t>  In this step, we will create an Organization.</a:t>
            </a:r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lnSpc>
                <a:spcPct val="150000"/>
              </a:lnSpc>
              <a:buNone/>
              <a:defRPr sz="1600"/>
            </a:pPr>
            <a:r>
              <a:rPr kumimoji="1" altLang="en-US" dirty="0"/>
              <a:t>Menu:</a:t>
            </a:r>
            <a:r>
              <a:rPr altLang="ja-JP" b="1" dirty="0"/>
              <a:t> Terraform</a:t>
            </a:r>
            <a:r>
              <a:rPr kumimoji="1" altLang="en-US" b="1" dirty="0"/>
              <a:t> </a:t>
            </a:r>
            <a:r>
              <a:rPr kumimoji="1" altLang="ja-JP" b="1" dirty="0"/>
              <a:t>&gt;</a:t>
            </a:r>
            <a:r>
              <a:rPr kumimoji="1" altLang="en-US" b="1" dirty="0"/>
              <a:t> </a:t>
            </a:r>
            <a:r>
              <a:rPr altLang="en-US" b="1" dirty="0"/>
              <a:t>Organizations</a:t>
            </a:r>
            <a:r>
              <a:rPr kumimoji="1" altLang="en-US" dirty="0"/>
              <a:t> </a:t>
            </a:r>
            <a:r>
              <a:rPr kumimoji="1" altLang="en-US" b="1" dirty="0"/>
              <a:t>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Click</a:t>
            </a:r>
            <a:r>
              <a:rPr kumimoji="1" altLang="en-US" dirty="0"/>
              <a:t> Register</a:t>
            </a:r>
            <a:r>
              <a:rPr altLang="en-US" dirty="0"/>
              <a:t>&gt; Start Registration.</a:t>
            </a:r>
            <a:r>
              <a:rPr altLang="ja-JP" dirty="0"/>
              <a:t> 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Enter the following information and press</a:t>
            </a:r>
            <a:r>
              <a:rPr altLang="ja-JP" dirty="0"/>
              <a:t> "Register"</a:t>
            </a:r>
            <a:r>
              <a:rPr altLang="en-US" dirty="0"/>
              <a:t>. 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240719"/>
              </p:ext>
            </p:extLst>
          </p:nvPr>
        </p:nvGraphicFramePr>
        <p:xfrm>
          <a:off x="177212" y="4922839"/>
          <a:ext cx="4682828" cy="7115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41414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341414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/>
                        <a:t>Organization</a:t>
                      </a:r>
                      <a:r>
                        <a:rPr altLang="en-US"/>
                        <a:t> </a:t>
                      </a:r>
                      <a:r>
                        <a:rPr altLang="ja-JP"/>
                        <a:t>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/>
                        <a:t>Email</a:t>
                      </a:r>
                      <a:r>
                        <a:rPr altLang="en-US"/>
                        <a:t> </a:t>
                      </a:r>
                      <a:r>
                        <a:rPr altLang="ja-JP"/>
                        <a:t>address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ITAlearn_org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lang="en-US" altLang="ja-JP" dirty="0" smtClean="0"/>
                        <a:t>(Input Mail Address)</a:t>
                      </a:r>
                      <a:endParaRPr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97465"/>
                  </a:ext>
                </a:extLst>
              </a:tr>
            </a:tbl>
          </a:graphicData>
        </a:graphic>
      </p:graphicFrame>
      <p:sp>
        <p:nvSpPr>
          <p:cNvPr id="7" name="角丸四角形 6"/>
          <p:cNvSpPr/>
          <p:nvPr/>
        </p:nvSpPr>
        <p:spPr bwMode="auto">
          <a:xfrm>
            <a:off x="1187530" y="3356990"/>
            <a:ext cx="1872260" cy="74706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981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3.2</a:t>
            </a:r>
            <a:r>
              <a:rPr lang="ja-JP" altLang="en-US" dirty="0"/>
              <a:t>　</a:t>
            </a:r>
            <a:r>
              <a:rPr lang="en-US" altLang="ja-JP" dirty="0"/>
              <a:t>Register and Link </a:t>
            </a:r>
            <a:r>
              <a:rPr lang="en-US" altLang="ja-JP" dirty="0" smtClean="0"/>
              <a:t>Organization(2/2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398896" y="2638428"/>
            <a:ext cx="8964487" cy="485536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pPr>
              <a:defRPr sz="1800" b="1"/>
            </a:pPr>
            <a:r>
              <a:rPr altLang="en-US" dirty="0"/>
              <a:t>Link Organization</a:t>
            </a:r>
            <a:endParaRPr lang="en-US" altLang="ja-JP" sz="1800" b="1" dirty="0" smtClean="0"/>
          </a:p>
          <a:p>
            <a:pPr lvl="1"/>
            <a:r>
              <a:rPr altLang="en-US" dirty="0"/>
              <a:t>After creating the Organization item from Organization Management</a:t>
            </a:r>
            <a:r>
              <a:rPr altLang="ja-JP" dirty="0"/>
              <a:t> </a:t>
            </a:r>
            <a:endParaRPr lang="en-US" altLang="ja-JP" dirty="0" smtClean="0"/>
          </a:p>
          <a:p>
            <a:pPr marL="180000" lvl="1" indent="0">
              <a:buNone/>
            </a:pPr>
            <a:r>
              <a:rPr altLang="en-US" dirty="0"/>
              <a:t>You can check if the</a:t>
            </a:r>
            <a:r>
              <a:rPr altLang="ja-JP" dirty="0"/>
              <a:t> Organization</a:t>
            </a:r>
            <a:r>
              <a:rPr altLang="en-US" dirty="0"/>
              <a:t> has been added to the target Terraform by clicking the</a:t>
            </a:r>
            <a:r>
              <a:rPr altLang="ja-JP" dirty="0"/>
              <a:t> [</a:t>
            </a:r>
            <a:r>
              <a:rPr altLang="en-US" dirty="0"/>
              <a:t>Linkage status check</a:t>
            </a:r>
            <a:r>
              <a:rPr altLang="ja-JP" dirty="0"/>
              <a:t>]</a:t>
            </a:r>
            <a:r>
              <a:rPr altLang="en-US" dirty="0"/>
              <a:t>. </a:t>
            </a:r>
            <a:endParaRPr lang="en-US" altLang="ja-JP" dirty="0" smtClean="0"/>
          </a:p>
          <a:p>
            <a:pPr lvl="1"/>
            <a:r>
              <a:rPr altLang="en-US" dirty="0"/>
              <a:t>If it </a:t>
            </a:r>
            <a:r>
              <a:rPr altLang="en-US" dirty="0" smtClean="0"/>
              <a:t>says"</a:t>
            </a:r>
            <a:r>
              <a:rPr lang="en-US" altLang="en-US" dirty="0" smtClean="0"/>
              <a:t>Not registered</a:t>
            </a:r>
            <a:r>
              <a:rPr altLang="en-US" dirty="0" smtClean="0"/>
              <a:t>", </a:t>
            </a:r>
            <a:r>
              <a:rPr altLang="en-US" dirty="0"/>
              <a:t>you can press the register</a:t>
            </a:r>
            <a:r>
              <a:rPr altLang="ja-JP" dirty="0"/>
              <a:t> button</a:t>
            </a:r>
            <a:r>
              <a:rPr altLang="en-US" dirty="0"/>
              <a:t> to create an</a:t>
            </a:r>
            <a:r>
              <a:rPr altLang="ja-JP" dirty="0"/>
              <a:t> Organization</a:t>
            </a:r>
            <a:r>
              <a:rPr altLang="en-US" dirty="0"/>
              <a:t> in Terraform. </a:t>
            </a:r>
            <a:endParaRPr lang="en-US" altLang="ja-JP" dirty="0"/>
          </a:p>
          <a:p>
            <a:pPr lvl="1"/>
            <a:endParaRPr lang="en-US" altLang="ja-JP" dirty="0" smtClean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4788030" y="3356990"/>
            <a:ext cx="360050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4067930" y="5620444"/>
            <a:ext cx="4032560" cy="31315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曲折矢印 6"/>
          <p:cNvSpPr/>
          <p:nvPr/>
        </p:nvSpPr>
        <p:spPr bwMode="auto">
          <a:xfrm rot="10800000" flipH="1">
            <a:off x="783873" y="4749187"/>
            <a:ext cx="1430632" cy="1367064"/>
          </a:xfrm>
          <a:prstGeom prst="ben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0" y="2693959"/>
            <a:ext cx="6729830" cy="176401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539" y="4937103"/>
            <a:ext cx="6259652" cy="116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1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 smtClean="0">
                <a:latin typeface="+mn-ea"/>
                <a:hlinkClick r:id="rId2" action="ppaction://hlinksldjump"/>
              </a:rPr>
              <a:t>1.Introduction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3" action="ppaction://hlinksldjump"/>
              </a:rPr>
              <a:t>1.1</a:t>
            </a:r>
            <a:r>
              <a:rPr lang="ja-JP" altLang="en-US" sz="1400" dirty="0" smtClean="0">
                <a:latin typeface="+mn-ea"/>
                <a:hlinkClick r:id="rId3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3" action="ppaction://hlinksldjump"/>
              </a:rPr>
              <a:t>Introduction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4" action="ppaction://hlinksldjump"/>
              </a:rPr>
              <a:t>1.2</a:t>
            </a:r>
            <a:r>
              <a:rPr lang="ja-JP" altLang="en-US" sz="1400" dirty="0" smtClean="0">
                <a:latin typeface="+mn-ea"/>
                <a:hlinkClick r:id="rId4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4" action="ppaction://hlinksldjump"/>
              </a:rPr>
              <a:t>Environment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  <a:hlinkClick r:id="rId5" action="ppaction://hlinksldjump"/>
              </a:rPr>
              <a:t>2.</a:t>
            </a:r>
            <a:r>
              <a:rPr lang="ja-JP" altLang="en-US" sz="1400" dirty="0" smtClean="0">
                <a:latin typeface="+mn-ea"/>
                <a:hlinkClick r:id="rId5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5" action="ppaction://hlinksldjump"/>
              </a:rPr>
              <a:t>Terraform Driver Practice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6" action="ppaction://hlinksldjump"/>
              </a:rPr>
              <a:t>2.1</a:t>
            </a:r>
            <a:r>
              <a:rPr lang="ja-JP" altLang="en-US" sz="1400" dirty="0" smtClean="0">
                <a:latin typeface="+mn-ea"/>
                <a:hlinkClick r:id="rId6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6" action="ppaction://hlinksldjump"/>
              </a:rPr>
              <a:t>Scenario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7" action="ppaction://hlinksldjump"/>
              </a:rPr>
              <a:t>2.2</a:t>
            </a:r>
            <a:r>
              <a:rPr lang="ja-JP" altLang="en-US" sz="1400" dirty="0" smtClean="0">
                <a:latin typeface="+mn-ea"/>
                <a:hlinkClick r:id="rId7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7" action="ppaction://hlinksldjump"/>
              </a:rPr>
              <a:t>Preparation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 smtClean="0">
                <a:latin typeface="+mn-ea"/>
                <a:hlinkClick r:id="rId8" action="ppaction://hlinksldjump"/>
              </a:rPr>
              <a:t>3.</a:t>
            </a:r>
            <a:r>
              <a:rPr lang="ja-JP" altLang="en-US" sz="1400" dirty="0" smtClean="0">
                <a:latin typeface="+mn-ea"/>
                <a:hlinkClick r:id="rId8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8" action="ppaction://hlinksldjump"/>
              </a:rPr>
              <a:t>Preparation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9" action="ppaction://hlinksldjump"/>
              </a:rPr>
              <a:t>3.1</a:t>
            </a:r>
            <a:r>
              <a:rPr lang="ja-JP" altLang="en-US" sz="1400" dirty="0" smtClean="0">
                <a:latin typeface="+mn-ea"/>
                <a:hlinkClick r:id="rId9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9" action="ppaction://hlinksldjump"/>
              </a:rPr>
              <a:t>Interface Information Registration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0" action="ppaction://hlinksldjump"/>
              </a:rPr>
              <a:t>3.2</a:t>
            </a:r>
            <a:r>
              <a:rPr lang="ja-JP" altLang="en-US" sz="1400" dirty="0" smtClean="0">
                <a:latin typeface="+mn-ea"/>
                <a:hlinkClick r:id="rId10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0" action="ppaction://hlinksldjump"/>
              </a:rPr>
              <a:t>Registering and linking Organization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1" action="ppaction://hlinksldjump"/>
              </a:rPr>
              <a:t>3.3</a:t>
            </a:r>
            <a:r>
              <a:rPr lang="ja-JP" altLang="en-US" sz="1400" dirty="0" smtClean="0">
                <a:latin typeface="+mn-ea"/>
                <a:hlinkClick r:id="rId11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1" action="ppaction://hlinksldjump"/>
              </a:rPr>
              <a:t>Registering and linking Workspace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2" action="ppaction://hlinksldjump"/>
              </a:rPr>
              <a:t>3.4</a:t>
            </a:r>
            <a:r>
              <a:rPr lang="ja-JP" altLang="en-US" sz="1400" dirty="0" smtClean="0">
                <a:latin typeface="+mn-ea"/>
                <a:hlinkClick r:id="rId12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2" action="ppaction://hlinksldjump"/>
              </a:rPr>
              <a:t>Operation pattern (Movement) Registration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3" action="ppaction://hlinksldjump"/>
              </a:rPr>
              <a:t>3.5</a:t>
            </a:r>
            <a:r>
              <a:rPr lang="ja-JP" altLang="en-US" sz="1400" dirty="0" smtClean="0">
                <a:latin typeface="+mn-ea"/>
                <a:hlinkClick r:id="rId13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3" action="ppaction://hlinksldjump"/>
              </a:rPr>
              <a:t>Module file Registration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4" action="ppaction://hlinksldjump"/>
              </a:rPr>
              <a:t>3.6</a:t>
            </a:r>
            <a:r>
              <a:rPr lang="ja-JP" altLang="en-US" sz="1400" dirty="0" smtClean="0">
                <a:latin typeface="+mn-ea"/>
                <a:hlinkClick r:id="rId14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4" action="ppaction://hlinksldjump"/>
              </a:rPr>
              <a:t>Policy file Registration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5" action="ppaction://hlinksldjump"/>
              </a:rPr>
              <a:t>3.7</a:t>
            </a:r>
            <a:r>
              <a:rPr lang="ja-JP" altLang="en-US" sz="1400" dirty="0" smtClean="0">
                <a:latin typeface="+mn-ea"/>
                <a:hlinkClick r:id="rId15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5" action="ppaction://hlinksldjump"/>
              </a:rPr>
              <a:t>Policy Set</a:t>
            </a:r>
            <a:r>
              <a:rPr lang="ja-JP" altLang="en-US" sz="1400" dirty="0" smtClean="0">
                <a:latin typeface="+mn-ea"/>
                <a:hlinkClick r:id="rId15" action="ppaction://hlinksldjump"/>
              </a:rPr>
              <a:t> </a:t>
            </a:r>
            <a:r>
              <a:rPr lang="en-US" altLang="ja-JP" sz="1400" dirty="0" smtClean="0">
                <a:latin typeface="+mn-ea"/>
                <a:hlinkClick r:id="rId15" action="ppaction://hlinksldjump"/>
              </a:rPr>
              <a:t>Registration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6" action="ppaction://hlinksldjump"/>
              </a:rPr>
              <a:t>3.8</a:t>
            </a:r>
            <a:r>
              <a:rPr lang="ja-JP" altLang="en-US" sz="1400" dirty="0" smtClean="0">
                <a:latin typeface="+mn-ea"/>
                <a:hlinkClick r:id="rId16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6" action="ppaction://hlinksldjump"/>
              </a:rPr>
              <a:t>Linking Policy Set and Policy file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7" action="ppaction://hlinksldjump"/>
              </a:rPr>
              <a:t>3.9</a:t>
            </a:r>
            <a:r>
              <a:rPr lang="ja-JP" altLang="en-US" sz="1400" dirty="0" smtClean="0">
                <a:latin typeface="+mn-ea"/>
                <a:hlinkClick r:id="rId17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7" action="ppaction://hlinksldjump"/>
              </a:rPr>
              <a:t>Linking Policy Set and Workspace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  <a:hlinkClick r:id="rId18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8" action="ppaction://hlinksldjump"/>
              </a:rPr>
              <a:t>3.10</a:t>
            </a:r>
            <a:r>
              <a:rPr lang="ja-JP" altLang="en-US" sz="1400" dirty="0" smtClean="0">
                <a:latin typeface="+mn-ea"/>
                <a:hlinkClick r:id="rId18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8" action="ppaction://hlinksldjump"/>
              </a:rPr>
              <a:t>Specifying Module file in Movement</a:t>
            </a:r>
            <a:r>
              <a:rPr lang="ja-JP" altLang="en-US" sz="1400" dirty="0">
                <a:latin typeface="+mn-ea"/>
              </a:rPr>
              <a:t>　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99480" y="557787"/>
            <a:ext cx="748904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+mn-ea"/>
                <a:hlinkClick r:id="rId19" action="ppaction://hlinksldjump"/>
              </a:rPr>
              <a:t>4.</a:t>
            </a:r>
            <a:r>
              <a:rPr lang="ja-JP" altLang="en-US" sz="1400" dirty="0" smtClean="0">
                <a:latin typeface="+mn-ea"/>
                <a:hlinkClick r:id="rId19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9" action="ppaction://hlinksldjump"/>
              </a:rPr>
              <a:t>Execution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15" action="ppaction://hlinksldjump"/>
              </a:rPr>
              <a:t>4.1 </a:t>
            </a:r>
            <a:r>
              <a:rPr lang="en-US" altLang="ja-JP" sz="1400" dirty="0" smtClean="0">
                <a:latin typeface="+mn-ea"/>
                <a:hlinkClick r:id="rId15" action="ppaction://hlinksldjump"/>
              </a:rPr>
              <a:t>Operation Registration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20" action="ppaction://hlinksldjump"/>
              </a:rPr>
              <a:t>4.2</a:t>
            </a:r>
            <a:r>
              <a:rPr lang="ja-JP" altLang="en-US" sz="1400" dirty="0">
                <a:latin typeface="+mn-ea"/>
                <a:hlinkClick r:id="rId20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20" action="ppaction://hlinksldjump"/>
              </a:rPr>
              <a:t>Setting variable values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21" action="ppaction://hlinksldjump"/>
              </a:rPr>
              <a:t>4.3</a:t>
            </a:r>
            <a:r>
              <a:rPr lang="ja-JP" altLang="en-US" sz="1400" dirty="0">
                <a:latin typeface="+mn-ea"/>
                <a:hlinkClick r:id="rId21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21" action="ppaction://hlinksldjump"/>
              </a:rPr>
              <a:t>Confirm Plan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22" action="ppaction://hlinksldjump"/>
              </a:rPr>
              <a:t>4.4</a:t>
            </a:r>
            <a:r>
              <a:rPr lang="ja-JP" altLang="en-US" sz="1400" dirty="0">
                <a:latin typeface="+mn-ea"/>
                <a:hlinkClick r:id="rId22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22" action="ppaction://hlinksldjump"/>
              </a:rPr>
              <a:t>Confirm </a:t>
            </a:r>
            <a:r>
              <a:rPr lang="en-US" altLang="ja-JP" sz="1400" dirty="0" err="1" smtClean="0">
                <a:latin typeface="+mn-ea"/>
                <a:hlinkClick r:id="rId22" action="ppaction://hlinksldjump"/>
              </a:rPr>
              <a:t>PolicyCheck</a:t>
            </a:r>
            <a:r>
              <a:rPr lang="en-US" altLang="ja-JP" sz="1400" dirty="0" smtClean="0">
                <a:latin typeface="+mn-ea"/>
                <a:hlinkClick r:id="rId22" action="ppaction://hlinksldjump"/>
              </a:rPr>
              <a:t> log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23" action="ppaction://hlinksldjump"/>
              </a:rPr>
              <a:t>4.5</a:t>
            </a:r>
            <a:r>
              <a:rPr lang="ja-JP" altLang="en-US" sz="1400" dirty="0">
                <a:latin typeface="+mn-ea"/>
                <a:hlinkClick r:id="rId23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23" action="ppaction://hlinksldjump"/>
              </a:rPr>
              <a:t>Change and check VM size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24" action="ppaction://hlinksldjump"/>
              </a:rPr>
              <a:t>4.6</a:t>
            </a:r>
            <a:r>
              <a:rPr lang="ja-JP" altLang="en-US" sz="1400" dirty="0">
                <a:latin typeface="+mn-ea"/>
                <a:hlinkClick r:id="rId24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24" action="ppaction://hlinksldjump"/>
              </a:rPr>
              <a:t>Re-confirm </a:t>
            </a:r>
            <a:r>
              <a:rPr lang="en-US" altLang="ja-JP" sz="1400" dirty="0" err="1" smtClean="0">
                <a:latin typeface="+mn-ea"/>
                <a:hlinkClick r:id="rId24" action="ppaction://hlinksldjump"/>
              </a:rPr>
              <a:t>PolicyCheck</a:t>
            </a:r>
            <a:r>
              <a:rPr lang="en-US" altLang="ja-JP" sz="1400" dirty="0" smtClean="0">
                <a:latin typeface="+mn-ea"/>
                <a:hlinkClick r:id="rId24" action="ppaction://hlinksldjump"/>
              </a:rPr>
              <a:t> log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21" action="ppaction://hlinksldjump"/>
              </a:rPr>
              <a:t>4.7</a:t>
            </a:r>
            <a:r>
              <a:rPr lang="ja-JP" altLang="en-US" sz="1400" dirty="0">
                <a:latin typeface="+mn-ea"/>
                <a:hlinkClick r:id="rId21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21" action="ppaction://hlinksldjump"/>
              </a:rPr>
              <a:t>Execution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zh-TW" sz="1400" dirty="0">
                <a:latin typeface="+mn-ea"/>
                <a:hlinkClick r:id="rId25" action="ppaction://hlinksldjump"/>
              </a:rPr>
              <a:t>4.8</a:t>
            </a:r>
            <a:r>
              <a:rPr lang="zh-TW" altLang="en-US" sz="1400" dirty="0">
                <a:latin typeface="+mn-ea"/>
                <a:hlinkClick r:id="rId25" action="ppaction://hlinksldjump"/>
              </a:rPr>
              <a:t>　</a:t>
            </a:r>
            <a:r>
              <a:rPr lang="en-US" altLang="zh-TW" sz="1400" dirty="0" smtClean="0">
                <a:latin typeface="+mn-ea"/>
                <a:hlinkClick r:id="rId25" action="ppaction://hlinksldjump"/>
              </a:rPr>
              <a:t>Checking Operation status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26" action="ppaction://hlinksldjump"/>
              </a:rPr>
              <a:t>4.9</a:t>
            </a:r>
            <a:r>
              <a:rPr lang="ja-JP" altLang="en-US" sz="1400" dirty="0" smtClean="0">
                <a:latin typeface="+mn-ea"/>
                <a:hlinkClick r:id="rId26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26" action="ppaction://hlinksldjump"/>
              </a:rPr>
              <a:t>Change and re-run values</a:t>
            </a:r>
            <a:endParaRPr lang="en-US" altLang="ja-JP" sz="1400" dirty="0">
              <a:latin typeface="+mn-ea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361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63" y="3054179"/>
            <a:ext cx="4265483" cy="188116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3.3</a:t>
            </a:r>
            <a:r>
              <a:rPr lang="ja-JP" altLang="en-US" dirty="0" smtClean="0"/>
              <a:t>　</a:t>
            </a:r>
            <a:r>
              <a:rPr lang="en-US" altLang="ja-JP" dirty="0" smtClean="0"/>
              <a:t>Register and Link Workspace(1/2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Register Workspace</a:t>
            </a:r>
            <a:br>
              <a:rPr lang="en-US" altLang="ja-JP" b="1" dirty="0" smtClean="0"/>
            </a:br>
            <a:r>
              <a:rPr lang="en-US" altLang="ja-JP" dirty="0" smtClean="0"/>
              <a:t>In this section, we will create a Workspace.</a:t>
            </a:r>
            <a:endParaRPr lang="en-US" altLang="ja-JP" sz="1600" b="1" dirty="0" smtClean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lnSpc>
                <a:spcPct val="150000"/>
              </a:lnSpc>
              <a:buNone/>
              <a:defRPr sz="1600"/>
            </a:pPr>
            <a:r>
              <a:rPr lang="en-US" altLang="en-US" dirty="0" smtClean="0"/>
              <a:t>Menu</a:t>
            </a:r>
            <a:r>
              <a:rPr kumimoji="1" altLang="en-US" dirty="0" smtClean="0"/>
              <a:t>：</a:t>
            </a:r>
            <a:r>
              <a:rPr altLang="ja-JP" b="1" dirty="0" smtClean="0"/>
              <a:t>Terraform</a:t>
            </a:r>
            <a:r>
              <a:rPr kumimoji="1" altLang="en-US" b="1" dirty="0" smtClean="0"/>
              <a:t> </a:t>
            </a:r>
            <a:r>
              <a:rPr kumimoji="1" altLang="ja-JP" b="1" dirty="0" smtClean="0"/>
              <a:t>&gt;</a:t>
            </a:r>
            <a:r>
              <a:rPr kumimoji="1" altLang="en-US" b="1" dirty="0" smtClean="0"/>
              <a:t> </a:t>
            </a:r>
            <a:r>
              <a:rPr altLang="ja-JP" b="1" dirty="0" smtClean="0"/>
              <a:t>Workspaces</a:t>
            </a:r>
            <a:r>
              <a:rPr altLang="ja-JP" b="1" dirty="0"/>
              <a:t> </a:t>
            </a:r>
            <a:r>
              <a:rPr lang="en-US" altLang="ja-JP" b="1" dirty="0" smtClean="0"/>
              <a:t>list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 smtClean="0"/>
              <a:t>Click</a:t>
            </a:r>
            <a:r>
              <a:rPr kumimoji="1" altLang="en-US" dirty="0" smtClean="0"/>
              <a:t> Register</a:t>
            </a:r>
            <a:r>
              <a:rPr altLang="en-US" dirty="0" smtClean="0"/>
              <a:t>&gt; Start Registration.</a:t>
            </a:r>
            <a:r>
              <a:rPr altLang="ja-JP" dirty="0" smtClean="0"/>
              <a:t> 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 smtClean="0"/>
              <a:t>Enter </a:t>
            </a:r>
            <a:r>
              <a:rPr altLang="en-US" dirty="0"/>
              <a:t>the following information and press</a:t>
            </a:r>
            <a:r>
              <a:rPr altLang="ja-JP" dirty="0"/>
              <a:t> "Register"</a:t>
            </a:r>
            <a:r>
              <a:rPr altLang="en-US" dirty="0"/>
              <a:t>. 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827480" y="3429000"/>
            <a:ext cx="2232310" cy="93613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29076"/>
              </p:ext>
            </p:extLst>
          </p:nvPr>
        </p:nvGraphicFramePr>
        <p:xfrm>
          <a:off x="312716" y="5107738"/>
          <a:ext cx="6096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8012032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0602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Organization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/>
                        <a:t>Workspace</a:t>
                      </a:r>
                      <a:r>
                        <a:rPr altLang="en-US"/>
                        <a:t> </a:t>
                      </a:r>
                      <a:r>
                        <a:rPr altLang="ja-JP"/>
                        <a:t>Name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1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ITAlearn_org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t>ITA-demo-AWS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5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ITAlearn_org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ITA-demo-Azure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770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7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 dirty="0"/>
              <a:t>3.3</a:t>
            </a:r>
            <a:r>
              <a:rPr altLang="en-US" dirty="0"/>
              <a:t>　</a:t>
            </a:r>
            <a:r>
              <a:rPr lang="en-US" altLang="en-US" dirty="0" smtClean="0"/>
              <a:t>Register and Link Workspace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398896" y="2638428"/>
            <a:ext cx="8964487" cy="485536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pPr>
              <a:defRPr sz="1800" b="1"/>
            </a:pPr>
            <a:r>
              <a:rPr altLang="en-US" dirty="0"/>
              <a:t>Link</a:t>
            </a:r>
            <a:r>
              <a:rPr altLang="ja-JP" dirty="0"/>
              <a:t> Workspace</a:t>
            </a:r>
            <a:endParaRPr lang="en-US" altLang="ja-JP" sz="1800" b="1" dirty="0" smtClean="0"/>
          </a:p>
          <a:p>
            <a:pPr lvl="1"/>
            <a:r>
              <a:rPr altLang="en-US" dirty="0"/>
              <a:t>After creating a Workspace item in Workspaces list,</a:t>
            </a:r>
            <a:r>
              <a:rPr altLang="ja-JP" dirty="0"/>
              <a:t> </a:t>
            </a:r>
            <a:r>
              <a:rPr altLang="en-US" dirty="0" smtClean="0"/>
              <a:t>You </a:t>
            </a:r>
            <a:r>
              <a:rPr altLang="en-US" dirty="0"/>
              <a:t>can check if the</a:t>
            </a:r>
            <a:r>
              <a:rPr altLang="ja-JP" dirty="0"/>
              <a:t> Workspace</a:t>
            </a:r>
            <a:r>
              <a:rPr altLang="en-US" dirty="0"/>
              <a:t> has been added to the target Terraform by</a:t>
            </a:r>
            <a:r>
              <a:rPr altLang="ja-JP" dirty="0"/>
              <a:t> clicking</a:t>
            </a:r>
            <a:r>
              <a:rPr altLang="en-US" dirty="0"/>
              <a:t> </a:t>
            </a:r>
            <a:r>
              <a:rPr altLang="en-US" dirty="0" smtClean="0"/>
              <a:t>the </a:t>
            </a:r>
            <a:r>
              <a:rPr lang="en-US" altLang="en-US" dirty="0" smtClean="0"/>
              <a:t>“Association status check” button</a:t>
            </a:r>
            <a:r>
              <a:rPr altLang="en-US" dirty="0" smtClean="0"/>
              <a:t> </a:t>
            </a:r>
            <a:endParaRPr lang="en-US" altLang="ja-JP" dirty="0" smtClean="0"/>
          </a:p>
          <a:p>
            <a:pPr lvl="1"/>
            <a:r>
              <a:rPr lang="en-US" altLang="en-US" dirty="0" smtClean="0"/>
              <a:t>If it says “Not registered”, you can press the “Register” button to create a Workspace on the target Terraform</a:t>
            </a:r>
            <a:endParaRPr lang="en-US" altLang="ja-JP" dirty="0" smtClean="0"/>
          </a:p>
          <a:p>
            <a:pPr marL="180000" lvl="1" indent="0">
              <a:buNone/>
              <a:defRPr b="1">
                <a:solidFill>
                  <a:srgbClr val="FF0000"/>
                </a:solidFill>
              </a:defRPr>
            </a:pPr>
            <a:r>
              <a:rPr altLang="ja-JP" dirty="0" smtClean="0"/>
              <a:t>*</a:t>
            </a:r>
            <a:r>
              <a:rPr altLang="en-US" dirty="0" smtClean="0"/>
              <a:t> As a Workspace is created inside an Organization, make sure to create an Organization first</a:t>
            </a:r>
            <a:r>
              <a:rPr altLang="ja-JP" dirty="0" smtClean="0"/>
              <a:t>.</a:t>
            </a:r>
            <a:endParaRPr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4788030" y="4049461"/>
            <a:ext cx="225390" cy="16173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曲折矢印 6"/>
          <p:cNvSpPr/>
          <p:nvPr/>
        </p:nvSpPr>
        <p:spPr bwMode="auto">
          <a:xfrm rot="10800000" flipH="1">
            <a:off x="796353" y="4956362"/>
            <a:ext cx="1430632" cy="1367064"/>
          </a:xfrm>
          <a:prstGeom prst="ben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0" y="3129559"/>
            <a:ext cx="6563310" cy="1626851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986" y="4795887"/>
            <a:ext cx="6421195" cy="153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6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50" y="2803785"/>
            <a:ext cx="4392609" cy="19639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>
            <a:normAutofit/>
          </a:bodyPr>
          <a:lstStyle/>
          <a:p>
            <a:r>
              <a:rPr lang="en-US" altLang="ja-JP" dirty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Register Operation pattern(Movement)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Create Movement</a:t>
            </a:r>
            <a:br>
              <a:rPr lang="en-US" altLang="ja-JP" b="1" dirty="0" smtClean="0"/>
            </a:br>
            <a:r>
              <a:rPr lang="en-US" altLang="ja-JP" sz="1600" dirty="0" smtClean="0"/>
              <a:t>In this section, we will register a Movement that we can link to the playbook we created earlier.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altLang="en-US" sz="1050" dirty="0"/>
              <a:t> 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altLang="en-US" sz="1600" dirty="0"/>
              <a:t>Menu:</a:t>
            </a:r>
            <a:r>
              <a:rPr altLang="ja-JP" sz="1600" b="1" dirty="0"/>
              <a:t> Terraform&gt; Movement</a:t>
            </a:r>
            <a:r>
              <a:rPr altLang="en-US" sz="1600" b="1" dirty="0"/>
              <a:t> 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  <a:defRPr kumimoji="1" sz="1600"/>
            </a:pPr>
            <a:r>
              <a:rPr altLang="en-US" dirty="0"/>
              <a:t>Click Register</a:t>
            </a:r>
            <a:r>
              <a:rPr altLang="ja-JP" dirty="0"/>
              <a:t>&gt; </a:t>
            </a:r>
            <a:r>
              <a:rPr altLang="en-US" dirty="0"/>
              <a:t>Start Registration. </a:t>
            </a:r>
            <a:endParaRPr kumimoji="1" lang="en-US" altLang="ja-JP" sz="1600" dirty="0" smtClean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Select or enter the following and press</a:t>
            </a:r>
            <a:r>
              <a:rPr altLang="ja-JP" dirty="0"/>
              <a:t> "Register"</a:t>
            </a:r>
            <a:r>
              <a:rPr altLang="en-US" dirty="0"/>
              <a:t>. 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6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39619"/>
              </p:ext>
            </p:extLst>
          </p:nvPr>
        </p:nvGraphicFramePr>
        <p:xfrm>
          <a:off x="179511" y="4797190"/>
          <a:ext cx="5400629" cy="11662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8119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3672510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</a:tblGrid>
              <a:tr h="324045"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/>
                        <a:t>Movement</a:t>
                      </a:r>
                      <a:r>
                        <a:rPr altLang="en-US"/>
                        <a:t> name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 dirty="0" smtClean="0"/>
                        <a:t>Terraform</a:t>
                      </a:r>
                      <a:r>
                        <a:rPr altLang="en-US" dirty="0" smtClean="0"/>
                        <a:t> </a:t>
                      </a:r>
                      <a:r>
                        <a:rPr altLang="en-US" dirty="0"/>
                        <a:t>User information</a:t>
                      </a:r>
                      <a:endParaRPr kumimoji="1" lang="en-US" altLang="ja-JP" sz="1400" dirty="0" smtClean="0"/>
                    </a:p>
                    <a:p>
                      <a:pPr>
                        <a:defRPr kumimoji="1" altLang="ja-JP" sz="1400"/>
                      </a:pPr>
                      <a:r>
                        <a:rPr dirty="0"/>
                        <a:t>Organization: Workspace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9594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t>ITA-demo-AWS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rPr dirty="0"/>
                        <a:t>ITA-demo-Azure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27550"/>
                  </a:ext>
                </a:extLst>
              </a:tr>
            </a:tbl>
          </a:graphicData>
        </a:graphic>
      </p:graphicFrame>
      <p:sp>
        <p:nvSpPr>
          <p:cNvPr id="7" name="角丸四角形 6"/>
          <p:cNvSpPr/>
          <p:nvPr/>
        </p:nvSpPr>
        <p:spPr bwMode="auto">
          <a:xfrm>
            <a:off x="1331550" y="3212970"/>
            <a:ext cx="3672508" cy="864120"/>
          </a:xfrm>
          <a:prstGeom prst="roundRect">
            <a:avLst>
              <a:gd name="adj" fmla="val 10640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356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50" y="2852920"/>
            <a:ext cx="4176580" cy="182578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Register Module files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Register Module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en-US" sz="1600" dirty="0" smtClean="0"/>
              <a:t>In this section, we will register our Modules to ITA.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  <a:defRPr sz="1600"/>
            </a:pPr>
            <a:r>
              <a:rPr altLang="en-US" dirty="0"/>
              <a:t>Menu:</a:t>
            </a:r>
            <a:r>
              <a:rPr altLang="ja-JP" b="1" dirty="0"/>
              <a:t> Terraform&gt; Module</a:t>
            </a:r>
            <a:r>
              <a:rPr altLang="en-US" dirty="0"/>
              <a:t> </a:t>
            </a:r>
            <a:r>
              <a:rPr lang="en-US" altLang="en-US" b="1" dirty="0" smtClean="0"/>
              <a:t>Files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Click Register</a:t>
            </a:r>
            <a:r>
              <a:rPr altLang="ja-JP" dirty="0"/>
              <a:t>&gt; </a:t>
            </a:r>
            <a:r>
              <a:rPr altLang="en-US" dirty="0"/>
              <a:t>Start Registration. 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  <a:defRPr altLang="en-US" sz="1600"/>
            </a:pPr>
            <a:r>
              <a:rPr dirty="0" smtClean="0"/>
              <a:t>Press </a:t>
            </a:r>
            <a:r>
              <a:rPr dirty="0"/>
              <a:t>"Browse" and select your playbook and press "Upload in advance</a:t>
            </a:r>
            <a:r>
              <a:rPr dirty="0" smtClean="0"/>
              <a:t>".</a:t>
            </a:r>
            <a:endParaRPr lang="en-US" dirty="0" smtClean="0"/>
          </a:p>
          <a:p>
            <a:pPr marL="457200" indent="-457200">
              <a:buFont typeface="+mj-ea"/>
              <a:buAutoNum type="circleNumDbPlain"/>
              <a:defRPr altLang="en-US" sz="1600"/>
            </a:pPr>
            <a:r>
              <a:rPr lang="en-US" altLang="ja-JP" sz="1600" dirty="0" smtClean="0"/>
              <a:t>Follow </a:t>
            </a:r>
            <a:r>
              <a:rPr lang="en-US" altLang="ja-JP" sz="1600" dirty="0"/>
              <a:t>the table below and press “Register”</a:t>
            </a:r>
          </a:p>
          <a:p>
            <a:pPr marL="457200" indent="-457200">
              <a:buFont typeface="+mj-ea"/>
              <a:buAutoNum type="circleNumDbPlain"/>
              <a:defRPr altLang="en-US" sz="1600"/>
            </a:pPr>
            <a:endParaRPr lang="en-US" dirty="0" smtClean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745177"/>
              </p:ext>
            </p:extLst>
          </p:nvPr>
        </p:nvGraphicFramePr>
        <p:xfrm>
          <a:off x="1979640" y="4796958"/>
          <a:ext cx="6701760" cy="16562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2761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3658999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/>
                        <a:t>Module</a:t>
                      </a:r>
                      <a:r>
                        <a:rPr altLang="en-US"/>
                        <a:t> file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 dirty="0"/>
                        <a:t>Module </a:t>
                      </a:r>
                      <a:r>
                        <a:rPr altLang="ja-JP" dirty="0" smtClean="0"/>
                        <a:t>file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rPr dirty="0" err="1"/>
                        <a:t>aws_create_instance_variables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aws_create_instance_variables.tf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rPr dirty="0" err="1"/>
                        <a:t>aws_create_instance_body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aws_create_instance.tf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893166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rPr dirty="0" err="1" smtClean="0"/>
                        <a:t>azure_create_instance_va</a:t>
                      </a:r>
                      <a:r>
                        <a:rPr lang="en-US" dirty="0" err="1" smtClean="0"/>
                        <a:t>r</a:t>
                      </a:r>
                      <a:r>
                        <a:rPr dirty="0" err="1" smtClean="0"/>
                        <a:t>iables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rPr dirty="0" smtClean="0"/>
                        <a:t>azure_create_instance_va</a:t>
                      </a:r>
                      <a:r>
                        <a:rPr lang="en-US" dirty="0" smtClean="0"/>
                        <a:t>r</a:t>
                      </a:r>
                      <a:r>
                        <a:rPr dirty="0" smtClean="0"/>
                        <a:t>iables.tf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72602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rPr dirty="0" err="1"/>
                        <a:t>azure_create_instance_body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rPr dirty="0"/>
                        <a:t>azure_create_instance.tf</a:t>
                      </a:r>
                      <a:endParaRPr kumimoji="1" lang="ja-JP" altLang="en-US" sz="14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55075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 bwMode="auto">
          <a:xfrm>
            <a:off x="1619590" y="3356990"/>
            <a:ext cx="3168440" cy="132171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43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Register Policy file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 smtClean="0"/>
              <a:t>In this section, we will register the policy file we created.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 smtClean="0"/>
              <a:t>Menu</a:t>
            </a:r>
            <a:r>
              <a:rPr lang="ja-JP" altLang="en-US" sz="1600" dirty="0" smtClean="0"/>
              <a:t>：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lang="en-US" altLang="ja-JP" sz="1600" b="1" dirty="0" smtClean="0"/>
              <a:t> &gt; Policies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en-US" sz="1600" dirty="0"/>
              <a:t>Click Register</a:t>
            </a:r>
            <a:r>
              <a:rPr lang="en-US" altLang="ja-JP" sz="1600" dirty="0"/>
              <a:t>&gt; </a:t>
            </a:r>
            <a:r>
              <a:rPr lang="en-US" altLang="en-US" sz="1600" dirty="0"/>
              <a:t>Start Registration. 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the policy you want to upload and press “Upload in advance”.</a:t>
            </a:r>
          </a:p>
          <a:p>
            <a:pPr marL="457200" indent="-457200">
              <a:buFont typeface="+mj-ea"/>
              <a:buAutoNum type="circleNumDbPlain"/>
              <a:defRPr altLang="en-US" sz="1600"/>
            </a:pPr>
            <a:r>
              <a:rPr lang="en-US" altLang="ja-JP" sz="1600" dirty="0"/>
              <a:t>Follow the table below and press “Register”</a:t>
            </a:r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3.6</a:t>
            </a:r>
            <a:r>
              <a:rPr lang="ja-JP" altLang="en-US" dirty="0" smtClean="0"/>
              <a:t>　</a:t>
            </a:r>
            <a:r>
              <a:rPr lang="en-US" altLang="ja-JP" dirty="0" smtClean="0"/>
              <a:t>Register Policy file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215527"/>
              </p:ext>
            </p:extLst>
          </p:nvPr>
        </p:nvGraphicFramePr>
        <p:xfrm>
          <a:off x="1979640" y="4969885"/>
          <a:ext cx="6701760" cy="6624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2761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3658999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Policy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Policy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file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limit-proposed-monthly-cost</a:t>
                      </a:r>
                      <a:endParaRPr kumimoji="1" lang="ja-JP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limit-proposed-monthly-</a:t>
                      </a:r>
                      <a:r>
                        <a:rPr kumimoji="1" lang="en-US" altLang="ja-JP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cost.sentinel</a:t>
                      </a:r>
                      <a:endParaRPr kumimoji="1" lang="en-US" altLang="ja-JP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2785767"/>
            <a:ext cx="3960550" cy="2025799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 bwMode="auto">
          <a:xfrm>
            <a:off x="899490" y="3140600"/>
            <a:ext cx="2520350" cy="10805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41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90" y="2782427"/>
            <a:ext cx="3776550" cy="2536134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Register Policy Set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 smtClean="0"/>
              <a:t>In this section, we will register a Policy set.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 smtClean="0"/>
              <a:t>Menu</a:t>
            </a:r>
            <a:r>
              <a:rPr lang="ja-JP" altLang="en-US" sz="1600" dirty="0" smtClean="0"/>
              <a:t>：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lang="en-US" altLang="ja-JP" sz="1600" b="1" dirty="0" smtClean="0"/>
              <a:t> &gt; Policy Sets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en-US" sz="1600" dirty="0"/>
              <a:t>Click Register</a:t>
            </a:r>
            <a:r>
              <a:rPr lang="en-US" altLang="ja-JP" sz="1600" dirty="0"/>
              <a:t>&gt; </a:t>
            </a:r>
            <a:r>
              <a:rPr lang="en-US" altLang="en-US" sz="1600" dirty="0"/>
              <a:t>Start Registration. 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  <a:defRPr altLang="en-US" sz="1600"/>
            </a:pPr>
            <a:r>
              <a:rPr lang="en-US" altLang="ja-JP" sz="1600" dirty="0"/>
              <a:t>Follow the table below and press “Register”</a:t>
            </a:r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3.7</a:t>
            </a:r>
            <a:r>
              <a:rPr lang="ja-JP" altLang="en-US" dirty="0" smtClean="0"/>
              <a:t>　</a:t>
            </a:r>
            <a:r>
              <a:rPr lang="en-US" altLang="ja-JP" dirty="0" smtClean="0"/>
              <a:t>Register Policy Set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64933"/>
              </p:ext>
            </p:extLst>
          </p:nvPr>
        </p:nvGraphicFramePr>
        <p:xfrm>
          <a:off x="5030833" y="5229250"/>
          <a:ext cx="3042761" cy="6624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2761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PolicySet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name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 smtClean="0"/>
                        <a:t>PolicySet_demo</a:t>
                      </a:r>
                      <a:endParaRPr kumimoji="1" lang="ja-JP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 bwMode="auto">
          <a:xfrm>
            <a:off x="1331550" y="3356990"/>
            <a:ext cx="2520350" cy="10805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326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Link Policy Set and Policy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 smtClean="0"/>
              <a:t>In this section, we will link the previously created Policy Set and Policy file.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 smtClean="0"/>
              <a:t>Menu</a:t>
            </a:r>
            <a:r>
              <a:rPr lang="ja-JP" altLang="en-US" sz="1600" dirty="0" smtClean="0"/>
              <a:t>：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lang="en-US" altLang="ja-JP" sz="1600" b="1" dirty="0" smtClean="0"/>
              <a:t> &gt; </a:t>
            </a:r>
            <a:r>
              <a:rPr lang="en-US" altLang="ja-JP" sz="1600" b="1" dirty="0" err="1" smtClean="0"/>
              <a:t>PolicySet</a:t>
            </a:r>
            <a:r>
              <a:rPr lang="en-US" altLang="ja-JP" sz="1600" b="1" dirty="0" smtClean="0"/>
              <a:t>-Policy link 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en-US" sz="1600" dirty="0"/>
              <a:t>Click Register</a:t>
            </a:r>
            <a:r>
              <a:rPr lang="en-US" altLang="ja-JP" sz="1600" dirty="0"/>
              <a:t>&gt; </a:t>
            </a:r>
            <a:r>
              <a:rPr lang="en-US" altLang="en-US" sz="1600" dirty="0"/>
              <a:t>Start Registration. 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  <a:defRPr altLang="en-US" sz="1600"/>
            </a:pPr>
            <a:r>
              <a:rPr lang="en-US" altLang="ja-JP" sz="1600" dirty="0"/>
              <a:t>Follow the table below and press “Register”</a:t>
            </a:r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3.8</a:t>
            </a:r>
            <a:r>
              <a:rPr lang="ja-JP" altLang="en-US" dirty="0" smtClean="0"/>
              <a:t>　</a:t>
            </a:r>
            <a:r>
              <a:rPr lang="en-US" altLang="ja-JP" dirty="0"/>
              <a:t>L</a:t>
            </a:r>
            <a:r>
              <a:rPr lang="en-US" altLang="ja-JP" dirty="0" smtClean="0"/>
              <a:t>ink Policy Set and Policy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1979640" y="4969885"/>
          <a:ext cx="6701760" cy="6624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2761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3658999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Policy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Set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Policy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1:PolicySet_demo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1:limit-proposed-monthly-cost</a:t>
                      </a:r>
                      <a:endParaRPr kumimoji="1" lang="en-US" altLang="ja-JP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0" y="2696412"/>
            <a:ext cx="5666255" cy="2146717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 bwMode="auto">
          <a:xfrm>
            <a:off x="1619590" y="3104695"/>
            <a:ext cx="4104570" cy="104437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289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2606805"/>
            <a:ext cx="5868570" cy="2236324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Link Policy Set and Workspace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 smtClean="0"/>
              <a:t>In this section, we will link the Policy Set and the Workspace.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 smtClean="0"/>
              <a:t>Menu</a:t>
            </a:r>
            <a:r>
              <a:rPr lang="ja-JP" altLang="en-US" sz="1600" dirty="0" smtClean="0"/>
              <a:t>：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lang="en-US" altLang="ja-JP" sz="1600" b="1" dirty="0" smtClean="0"/>
              <a:t> &gt; </a:t>
            </a:r>
            <a:r>
              <a:rPr lang="en-US" altLang="ja-JP" sz="1600" b="1" dirty="0" err="1" smtClean="0"/>
              <a:t>PolicySet</a:t>
            </a:r>
            <a:r>
              <a:rPr lang="en-US" altLang="ja-JP" sz="1600" b="1" dirty="0" smtClean="0"/>
              <a:t>-Workspace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link list</a:t>
            </a:r>
          </a:p>
          <a:p>
            <a:pPr marL="457200" indent="-457200">
              <a:buFont typeface="+mj-ea"/>
              <a:buAutoNum type="circleNumDbPlain"/>
              <a:defRPr sz="1600"/>
            </a:pPr>
            <a:r>
              <a:rPr lang="en-US" altLang="en-US" dirty="0"/>
              <a:t>Click Register</a:t>
            </a:r>
            <a:r>
              <a:rPr lang="en-US" altLang="ja-JP" dirty="0"/>
              <a:t>&gt; </a:t>
            </a:r>
            <a:r>
              <a:rPr lang="en-US" altLang="en-US" dirty="0"/>
              <a:t>Start Registration. 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  <a:defRPr altLang="en-US" sz="1600"/>
            </a:pPr>
            <a:r>
              <a:rPr lang="en-US" altLang="ja-JP" sz="1600" dirty="0"/>
              <a:t>Follow the table below and press “Register”</a:t>
            </a:r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3.9</a:t>
            </a:r>
            <a:r>
              <a:rPr lang="ja-JP" altLang="en-US" dirty="0" smtClean="0"/>
              <a:t>　</a:t>
            </a:r>
            <a:r>
              <a:rPr lang="en-US" altLang="ja-JP" dirty="0" smtClean="0"/>
              <a:t>Link Policy Set and Workspace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1979640" y="4969885"/>
          <a:ext cx="6701760" cy="9937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2761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3658999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Policy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Set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Organization:Workspace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1:PolicySet_demo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ITAlearn_org:ITA-demo-AWS</a:t>
                      </a:r>
                      <a:endParaRPr kumimoji="1" lang="en-US" altLang="ja-JP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1:PolicySet_demo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ITAlearn_org:ITA-demo-Azure</a:t>
                      </a:r>
                      <a:endParaRPr kumimoji="1" lang="en-US" altLang="ja-JP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895711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 bwMode="auto">
          <a:xfrm>
            <a:off x="1835620" y="2996940"/>
            <a:ext cx="4104570" cy="104437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720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60" y="2641414"/>
            <a:ext cx="4592740" cy="215577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ja-JP" dirty="0" smtClean="0"/>
              <a:t>3.</a:t>
            </a:r>
            <a:r>
              <a:rPr lang="en-US" altLang="ja-JP" dirty="0" smtClean="0"/>
              <a:t>10</a:t>
            </a:r>
            <a:r>
              <a:rPr altLang="en-US" dirty="0"/>
              <a:t>　Specify Module file to</a:t>
            </a:r>
            <a:r>
              <a:rPr altLang="ja-JP" dirty="0"/>
              <a:t> Movement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Link Module to Movement</a:t>
            </a:r>
            <a:br>
              <a:rPr lang="en-US" altLang="ja-JP" b="1" dirty="0" smtClean="0"/>
            </a:br>
            <a:r>
              <a:rPr lang="en-US" altLang="ja-JP" sz="1600" dirty="0" smtClean="0"/>
              <a:t>In this section, we will link our Movement and Module file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altLang="en-US" sz="1600" dirty="0"/>
              <a:t> 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altLang="en-US" sz="1600" dirty="0"/>
              <a:t>Menu</a:t>
            </a:r>
            <a:r>
              <a:rPr altLang="ja-JP" sz="1600" b="1" dirty="0"/>
              <a:t>:</a:t>
            </a:r>
            <a:r>
              <a:rPr altLang="en-US" sz="1600" dirty="0"/>
              <a:t> </a:t>
            </a:r>
            <a:r>
              <a:rPr altLang="ja-JP" sz="1600" dirty="0"/>
              <a:t>Terraform&gt; </a:t>
            </a:r>
            <a:r>
              <a:rPr altLang="ja-JP" sz="1600" b="1" dirty="0"/>
              <a:t>Movement-Module</a:t>
            </a:r>
            <a:r>
              <a:rPr altLang="en-US" sz="1600" b="1" dirty="0"/>
              <a:t> Link</a:t>
            </a:r>
            <a:endParaRPr lang="en-US" altLang="ja-JP" sz="1600" b="1" dirty="0"/>
          </a:p>
          <a:p>
            <a:pPr marL="342900" indent="-342900">
              <a:buFont typeface="+mj-ea"/>
              <a:buAutoNum type="circleNumDbPlain"/>
              <a:defRPr sz="1600"/>
            </a:pPr>
            <a:r>
              <a:rPr altLang="en-US" dirty="0"/>
              <a:t>Click Register</a:t>
            </a:r>
            <a:r>
              <a:rPr altLang="ja-JP" dirty="0"/>
              <a:t>&gt; </a:t>
            </a:r>
            <a:r>
              <a:rPr altLang="en-US" dirty="0"/>
              <a:t>Start Registration. </a:t>
            </a:r>
            <a:endParaRPr lang="en-US" altLang="ja-JP" sz="1600" dirty="0" smtClean="0"/>
          </a:p>
          <a:p>
            <a:pPr marL="342900" indent="-342900">
              <a:buFont typeface="+mj-ea"/>
              <a:buAutoNum type="circleNumDbPlain"/>
              <a:defRPr sz="1600"/>
            </a:pPr>
            <a:r>
              <a:rPr altLang="en-US" dirty="0"/>
              <a:t>Select or enter the following and press</a:t>
            </a:r>
            <a:r>
              <a:rPr altLang="ja-JP" dirty="0"/>
              <a:t> "Register"</a:t>
            </a:r>
            <a:r>
              <a:rPr altLang="en-US" dirty="0"/>
              <a:t>. 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0" name="角丸四角形 9"/>
          <p:cNvSpPr/>
          <p:nvPr/>
        </p:nvSpPr>
        <p:spPr bwMode="auto">
          <a:xfrm>
            <a:off x="1835620" y="3092688"/>
            <a:ext cx="3259480" cy="96237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168440"/>
              </p:ext>
            </p:extLst>
          </p:nvPr>
        </p:nvGraphicFramePr>
        <p:xfrm>
          <a:off x="2676690" y="4925068"/>
          <a:ext cx="4991740" cy="15550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67320">
                  <a:extLst>
                    <a:ext uri="{9D8B030D-6E8A-4147-A177-3AD203B41FA5}">
                      <a16:colId xmlns:a16="http://schemas.microsoft.com/office/drawing/2014/main" val="1402159686"/>
                    </a:ext>
                  </a:extLst>
                </a:gridCol>
                <a:gridCol w="3024420">
                  <a:extLst>
                    <a:ext uri="{9D8B030D-6E8A-4147-A177-3AD203B41FA5}">
                      <a16:colId xmlns:a16="http://schemas.microsoft.com/office/drawing/2014/main" val="3655207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rPr dirty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400"/>
                      </a:pPr>
                      <a:r>
                        <a:rPr altLang="ja-JP"/>
                        <a:t>Module file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22025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(AWS)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t>aws_create_instance_variables</a:t>
                      </a:r>
                      <a:endParaRPr kumimoji="1" lang="ja-JP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90631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(AWS)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t>aws_create_instance_body</a:t>
                      </a:r>
                      <a:endParaRPr kumimoji="1" lang="ja-JP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301522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(Azure)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rPr dirty="0" err="1" smtClean="0"/>
                        <a:t>azure_create_instance_</a:t>
                      </a:r>
                      <a:r>
                        <a:rPr lang="en-US" dirty="0" err="1" smtClean="0"/>
                        <a:t>variables</a:t>
                      </a:r>
                      <a:endParaRPr kumimoji="1" lang="ja-JP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74524"/>
                  </a:ext>
                </a:extLst>
              </a:tr>
              <a:tr h="29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altLang="en-US"/>
                        <a:t>Create</a:t>
                      </a:r>
                      <a:r>
                        <a:rPr altLang="ja-JP"/>
                        <a:t> VM (Azure)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400"/>
                      </a:pPr>
                      <a:r>
                        <a:rPr dirty="0" err="1"/>
                        <a:t>azure_create_instance_body</a:t>
                      </a:r>
                      <a:endParaRPr kumimoji="1" lang="ja-JP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84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04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altLang="ja-JP"/>
              <a:t>4.</a:t>
            </a:r>
            <a:r>
              <a:rPr altLang="en-US"/>
              <a:t>　Execution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077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altLang="ja-JP"/>
              <a:t>1.</a:t>
            </a:r>
            <a:r>
              <a:rPr altLang="en-US"/>
              <a:t>　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77" y="2909208"/>
            <a:ext cx="3583013" cy="195082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ja-JP" dirty="0"/>
              <a:t>4.1 </a:t>
            </a:r>
            <a:r>
              <a:rPr kumimoji="1" altLang="en-US" dirty="0" smtClean="0"/>
              <a:t>Operation </a:t>
            </a:r>
            <a:r>
              <a:rPr altLang="en-US" dirty="0" smtClean="0"/>
              <a:t>registration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defRPr altLang="en-US"/>
            </a:pPr>
            <a:r>
              <a:rPr lang="en-US" sz="1800" b="1" dirty="0" smtClean="0"/>
              <a:t>Register new Operation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In this section, we will create an Operation</a:t>
            </a:r>
            <a:endParaRPr lang="en-US" altLang="ja-JP" sz="1600" dirty="0" smtClean="0"/>
          </a:p>
          <a:p>
            <a:pPr marL="0" indent="0">
              <a:lnSpc>
                <a:spcPct val="150000"/>
              </a:lnSpc>
              <a:buNone/>
              <a:defRPr kumimoji="1" sz="1600"/>
            </a:pPr>
            <a:r>
              <a:rPr altLang="en-US" dirty="0"/>
              <a:t>Menu:</a:t>
            </a:r>
            <a:r>
              <a:rPr altLang="en-US" b="1" dirty="0"/>
              <a:t> Basic Console </a:t>
            </a:r>
            <a:r>
              <a:rPr altLang="ja-JP" b="1" dirty="0"/>
              <a:t>&gt;</a:t>
            </a:r>
            <a:r>
              <a:rPr altLang="en-US" b="1" dirty="0"/>
              <a:t> </a:t>
            </a:r>
            <a:r>
              <a:rPr lang="en-US" altLang="en-US" b="1" dirty="0" smtClean="0"/>
              <a:t>Input </a:t>
            </a:r>
            <a:r>
              <a:rPr altLang="en-US" b="1" dirty="0" smtClean="0"/>
              <a:t>Operation </a:t>
            </a:r>
            <a:r>
              <a:rPr altLang="en-US" b="1" dirty="0"/>
              <a:t>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Click</a:t>
            </a:r>
            <a:r>
              <a:rPr kumimoji="1" altLang="en-US" dirty="0"/>
              <a:t> Register</a:t>
            </a:r>
            <a:r>
              <a:rPr altLang="en-US" dirty="0"/>
              <a:t>&gt; Start Registration.</a:t>
            </a:r>
            <a:r>
              <a:rPr altLang="ja-JP" dirty="0"/>
              <a:t> 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  <a:defRPr sz="1600"/>
            </a:pPr>
            <a:r>
              <a:rPr altLang="en-US" dirty="0"/>
              <a:t>Enter the following information and press</a:t>
            </a:r>
            <a:r>
              <a:rPr altLang="ja-JP" dirty="0"/>
              <a:t> "Register"</a:t>
            </a:r>
            <a:r>
              <a:rPr altLang="en-US" dirty="0"/>
              <a:t>. 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95941"/>
              </p:ext>
            </p:extLst>
          </p:nvPr>
        </p:nvGraphicFramePr>
        <p:xfrm>
          <a:off x="177212" y="4922839"/>
          <a:ext cx="5834988" cy="87394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17494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917494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Operation name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Scheduled implementation date and time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Terraform_demo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400"/>
                      </a:pPr>
                      <a:r>
                        <a:rPr lang="en-US" altLang="ja-JP" dirty="0" smtClean="0"/>
                        <a:t>(Free field)</a:t>
                      </a:r>
                      <a:endParaRPr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97465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08366" y="6050292"/>
            <a:ext cx="79218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kumimoji="1" sz="1200"/>
            </a:pPr>
            <a:r>
              <a:rPr altLang="ja-JP" dirty="0"/>
              <a:t>*</a:t>
            </a:r>
            <a:r>
              <a:rPr altLang="en-US" dirty="0"/>
              <a:t> </a:t>
            </a:r>
            <a:r>
              <a:rPr lang="en-US" altLang="en-US" dirty="0"/>
              <a:t>(</a:t>
            </a:r>
            <a:r>
              <a:rPr altLang="en-US" dirty="0" smtClean="0"/>
              <a:t>Scheduled </a:t>
            </a:r>
            <a:r>
              <a:rPr altLang="en-US" dirty="0"/>
              <a:t>implementation date and </a:t>
            </a:r>
            <a:r>
              <a:rPr altLang="en-US" dirty="0" smtClean="0"/>
              <a:t>time</a:t>
            </a:r>
            <a:r>
              <a:rPr lang="en-US" altLang="en-US" dirty="0" smtClean="0"/>
              <a:t>)</a:t>
            </a:r>
            <a:r>
              <a:rPr altLang="en-US" dirty="0" smtClean="0"/>
              <a:t> </a:t>
            </a:r>
            <a:r>
              <a:rPr altLang="en-US" dirty="0"/>
              <a:t>is an item for management. </a:t>
            </a:r>
            <a:r>
              <a:rPr lang="en-US" altLang="en-US" dirty="0" smtClean="0"/>
              <a:t>The operation will not be automatically executed when the scheduled date passes .</a:t>
            </a:r>
            <a:endParaRPr kumimoji="1" lang="ja-JP" altLang="en-US" sz="1200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755470" y="3356990"/>
            <a:ext cx="3024420" cy="7921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442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86" y="2924802"/>
            <a:ext cx="8312526" cy="22978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/>
              <a:t>4.2</a:t>
            </a:r>
            <a:r>
              <a:rPr altLang="en-US"/>
              <a:t> Variable value setting</a:t>
            </a:r>
            <a:r>
              <a:rPr altLang="ja-JP"/>
              <a:t> 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 smtClean="0"/>
              <a:t>Configure values to Variables.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 smtClean="0"/>
              <a:t>In this section, we will configure specific values to the Module variables</a:t>
            </a:r>
            <a:r>
              <a:rPr kumimoji="1" lang="en-US" altLang="ja-JP" sz="1800" dirty="0" smtClean="0"/>
              <a:t/>
            </a:r>
            <a:br>
              <a:rPr kumimoji="1" lang="en-US" altLang="ja-JP" sz="1800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 smtClean="0"/>
              <a:t>Menu</a:t>
            </a:r>
            <a:r>
              <a:rPr altLang="ja-JP" sz="1600" dirty="0" smtClean="0"/>
              <a:t>:</a:t>
            </a:r>
            <a:r>
              <a:rPr altLang="ja-JP" sz="1600" b="1" dirty="0" smtClean="0"/>
              <a:t> </a:t>
            </a:r>
            <a:r>
              <a:rPr altLang="ja-JP" sz="1600" b="1" dirty="0"/>
              <a:t>Terraform&gt;</a:t>
            </a:r>
            <a:r>
              <a:rPr altLang="en-US" sz="1600" b="1" dirty="0"/>
              <a:t> Substitution value </a:t>
            </a:r>
            <a:r>
              <a:rPr lang="en-US" altLang="en-US" sz="1600" b="1" dirty="0" smtClean="0"/>
              <a:t>list</a:t>
            </a:r>
            <a:endParaRPr lang="en-US" altLang="ja-JP" sz="1600" b="1" dirty="0"/>
          </a:p>
          <a:p>
            <a:pPr marL="342900" indent="-342900">
              <a:buFont typeface="+mj-ea"/>
              <a:buAutoNum type="circleNumDbPlain"/>
              <a:defRPr sz="1600"/>
            </a:pPr>
            <a:r>
              <a:rPr altLang="en-US" dirty="0"/>
              <a:t>Click Register</a:t>
            </a:r>
            <a:r>
              <a:rPr altLang="ja-JP" dirty="0"/>
              <a:t>&gt; </a:t>
            </a:r>
            <a:r>
              <a:rPr altLang="en-US" dirty="0"/>
              <a:t>Start Registration. </a:t>
            </a:r>
            <a:endParaRPr lang="en-US" altLang="ja-JP" sz="1600" dirty="0" smtClean="0"/>
          </a:p>
          <a:p>
            <a:pPr marL="342900" indent="-342900">
              <a:buFont typeface="+mj-ea"/>
              <a:buAutoNum type="circleNumDbPlain"/>
              <a:defRPr sz="1600"/>
            </a:pPr>
            <a:r>
              <a:rPr altLang="en-US" dirty="0"/>
              <a:t>Select or enter the following and press</a:t>
            </a:r>
            <a:r>
              <a:rPr altLang="ja-JP" dirty="0"/>
              <a:t> "Register"</a:t>
            </a:r>
            <a:r>
              <a:rPr altLang="en-US" dirty="0"/>
              <a:t>. 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0" name="角丸四角形 9"/>
          <p:cNvSpPr/>
          <p:nvPr/>
        </p:nvSpPr>
        <p:spPr bwMode="auto">
          <a:xfrm>
            <a:off x="1115520" y="3366454"/>
            <a:ext cx="7533992" cy="110186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460" y="6021360"/>
            <a:ext cx="669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※The upcoming slides will explain Specific setting values.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976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/>
              <a:t>4.2</a:t>
            </a:r>
            <a:r>
              <a:rPr altLang="en-US"/>
              <a:t> Variable value setting</a:t>
            </a:r>
            <a:r>
              <a:rPr altLang="ja-JP"/>
              <a:t> (2/4)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b="1" dirty="0"/>
              <a:t>Configure values to </a:t>
            </a:r>
            <a:r>
              <a:rPr lang="en-US" altLang="en-US" b="1" dirty="0" smtClean="0"/>
              <a:t>Variables</a:t>
            </a:r>
            <a:r>
              <a:rPr kumimoji="1" altLang="ja-JP" b="1" dirty="0" smtClean="0"/>
              <a:t>(1/3</a:t>
            </a:r>
            <a:r>
              <a:rPr kumimoji="1" altLang="ja-JP" b="1" dirty="0"/>
              <a:t>)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altLang="en-US" sz="1600" dirty="0"/>
              <a:t> </a:t>
            </a:r>
            <a:r>
              <a:rPr lang="en-US" altLang="en-US" sz="1600" dirty="0"/>
              <a:t>Please refer to the table below and register substitute values. </a:t>
            </a:r>
            <a:endParaRPr lang="en-US" altLang="ja-JP" sz="1200" dirty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pPr>
              <a:buFont typeface="Arial" panose="020B0604020202020204" pitchFamily="34" charset="0"/>
              <a:buChar char="•"/>
              <a:defRPr sz="1000">
                <a:solidFill>
                  <a:srgbClr val="FF0000"/>
                </a:solidFill>
              </a:defRPr>
            </a:pPr>
            <a:r>
              <a:rPr altLang="en-US" sz="1200" dirty="0" smtClean="0"/>
              <a:t>Security </a:t>
            </a:r>
            <a:r>
              <a:rPr altLang="en-US" sz="1200" dirty="0"/>
              <a:t>groups and key pairs must be created in advance.</a:t>
            </a:r>
            <a:r>
              <a:rPr altLang="ja-JP" sz="1200" dirty="0"/>
              <a:t> </a:t>
            </a:r>
            <a:endParaRPr lang="en-US" altLang="ja-JP" sz="1200" dirty="0" smtClean="0"/>
          </a:p>
          <a:p>
            <a:pPr>
              <a:buFont typeface="Arial" panose="020B0604020202020204" pitchFamily="34" charset="0"/>
              <a:buChar char="•"/>
              <a:defRPr sz="1000">
                <a:solidFill>
                  <a:srgbClr val="FF0000"/>
                </a:solidFill>
              </a:defRPr>
            </a:pPr>
            <a:r>
              <a:rPr lang="en-US" altLang="ja-JP" sz="1200" dirty="0">
                <a:solidFill>
                  <a:srgbClr val="FF0000"/>
                </a:solidFill>
              </a:rPr>
              <a:t>Since "</a:t>
            </a:r>
            <a:r>
              <a:rPr lang="en-US" altLang="ja-JP" sz="1200" dirty="0" err="1">
                <a:solidFill>
                  <a:srgbClr val="FF0000"/>
                </a:solidFill>
              </a:rPr>
              <a:t>access_key</a:t>
            </a:r>
            <a:r>
              <a:rPr lang="en-US" altLang="ja-JP" sz="1200" dirty="0">
                <a:solidFill>
                  <a:srgbClr val="FF0000"/>
                </a:solidFill>
              </a:rPr>
              <a:t>, </a:t>
            </a:r>
            <a:r>
              <a:rPr lang="en-US" altLang="ja-JP" sz="1200" dirty="0" err="1">
                <a:solidFill>
                  <a:srgbClr val="FF0000"/>
                </a:solidFill>
              </a:rPr>
              <a:t>secret_key</a:t>
            </a:r>
            <a:r>
              <a:rPr lang="en-US" altLang="ja-JP" sz="1200" dirty="0">
                <a:solidFill>
                  <a:srgbClr val="FF0000"/>
                </a:solidFill>
              </a:rPr>
              <a:t>, region" are written in "aws_create_instance_variables.tf" in object form, the following "member variables" are selected for "Variable </a:t>
            </a:r>
            <a:r>
              <a:rPr lang="en-US" altLang="ja-JP" sz="1200" dirty="0" err="1">
                <a:solidFill>
                  <a:srgbClr val="FF0000"/>
                </a:solidFill>
              </a:rPr>
              <a:t>name:aws_info</a:t>
            </a:r>
            <a:r>
              <a:rPr lang="en-US" altLang="ja-JP" sz="1200" dirty="0">
                <a:solidFill>
                  <a:srgbClr val="FF0000"/>
                </a:solidFill>
              </a:rPr>
              <a:t>"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881436"/>
              </p:ext>
            </p:extLst>
          </p:nvPr>
        </p:nvGraphicFramePr>
        <p:xfrm>
          <a:off x="286917" y="1484731"/>
          <a:ext cx="8533672" cy="38272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91600">
                  <a:extLst>
                    <a:ext uri="{9D8B030D-6E8A-4147-A177-3AD203B41FA5}">
                      <a16:colId xmlns:a16="http://schemas.microsoft.com/office/drawing/2014/main" val="3159846842"/>
                    </a:ext>
                  </a:extLst>
                </a:gridCol>
                <a:gridCol w="1713333">
                  <a:extLst>
                    <a:ext uri="{9D8B030D-6E8A-4147-A177-3AD203B41FA5}">
                      <a16:colId xmlns:a16="http://schemas.microsoft.com/office/drawing/2014/main" val="3851399104"/>
                    </a:ext>
                  </a:extLst>
                </a:gridCol>
                <a:gridCol w="2088290">
                  <a:extLst>
                    <a:ext uri="{9D8B030D-6E8A-4147-A177-3AD203B41FA5}">
                      <a16:colId xmlns:a16="http://schemas.microsoft.com/office/drawing/2014/main" val="1951162364"/>
                    </a:ext>
                  </a:extLst>
                </a:gridCol>
                <a:gridCol w="1533715">
                  <a:extLst>
                    <a:ext uri="{9D8B030D-6E8A-4147-A177-3AD203B41FA5}">
                      <a16:colId xmlns:a16="http://schemas.microsoft.com/office/drawing/2014/main" val="943562251"/>
                    </a:ext>
                  </a:extLst>
                </a:gridCol>
                <a:gridCol w="1706734">
                  <a:extLst>
                    <a:ext uri="{9D8B030D-6E8A-4147-A177-3AD203B41FA5}">
                      <a16:colId xmlns:a16="http://schemas.microsoft.com/office/drawing/2014/main" val="1770958169"/>
                    </a:ext>
                  </a:extLst>
                </a:gridCol>
              </a:tblGrid>
              <a:tr h="281706"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Variable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rPr kumimoji="1" lang="en-US" altLang="ja-JP" sz="1400" dirty="0" smtClean="0"/>
                        <a:t>Member variable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Specific value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434621"/>
                  </a:ext>
                </a:extLst>
              </a:tr>
              <a:tr h="415299">
                <a:tc>
                  <a:txBody>
                    <a:bodyPr/>
                    <a:lstStyle/>
                    <a:p>
                      <a:pPr algn="ctr"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kumimoji="1" altLang="ja-JP" sz="1200"/>
                      </a:pPr>
                      <a:r>
                        <a:t>security_group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kumimoji="1" altLang="ja-JP" sz="1200"/>
                      </a:pP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kumimoji="1" altLang="ja-JP" sz="1200"/>
                      </a:pPr>
                      <a:r>
                        <a:t>ita-demo-sg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 *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959407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kumimoji="1" altLang="ja-JP" sz="1200"/>
                      </a:pPr>
                      <a:r>
                        <a:t>key_name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kumimoji="1" altLang="ja-JP" sz="1200"/>
                      </a:pP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kumimoji="1" altLang="ja-JP" sz="1200"/>
                      </a:pPr>
                      <a:r>
                        <a:t>ita-demo-key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 *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498943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kumimoji="1" altLang="ja-JP" sz="1200"/>
                      </a:pPr>
                      <a:r>
                        <a:rPr lang="en-US" dirty="0" err="1" smtClean="0"/>
                        <a:t>aws_info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kumimoji="1" altLang="ja-JP" sz="1200"/>
                      </a:pPr>
                      <a:r>
                        <a:rPr dirty="0" err="1"/>
                        <a:t>access_key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kumimoji="1" sz="1200"/>
                      </a:pPr>
                      <a:r>
                        <a:rPr altLang="ja-JP"/>
                        <a:t>(AWS</a:t>
                      </a:r>
                      <a:r>
                        <a:rPr altLang="en-US"/>
                        <a:t> access key</a:t>
                      </a:r>
                      <a:r>
                        <a:rPr altLang="ja-JP"/>
                        <a:t> )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22757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kumimoji="1" altLang="ja-JP" sz="1200"/>
                      </a:pPr>
                      <a:r>
                        <a:rPr lang="en-US" altLang="ja-JP" dirty="0" err="1" smtClean="0"/>
                        <a:t>aws_info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kumimoji="1" altLang="ja-JP" sz="1200"/>
                      </a:pPr>
                      <a:r>
                        <a:t>secret_key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kumimoji="1" sz="1200"/>
                      </a:pPr>
                      <a:r>
                        <a:rPr altLang="ja-JP" dirty="0"/>
                        <a:t>(AWS</a:t>
                      </a:r>
                      <a:r>
                        <a:rPr altLang="en-US" dirty="0"/>
                        <a:t> </a:t>
                      </a:r>
                      <a:r>
                        <a:rPr lang="en-US" altLang="en-US" dirty="0" smtClean="0"/>
                        <a:t>s</a:t>
                      </a:r>
                      <a:r>
                        <a:rPr altLang="en-US" dirty="0" smtClean="0"/>
                        <a:t>ecret </a:t>
                      </a:r>
                      <a:r>
                        <a:rPr altLang="en-US" dirty="0"/>
                        <a:t>key</a:t>
                      </a:r>
                      <a:r>
                        <a:rPr altLang="ja-JP" dirty="0"/>
                        <a:t> )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191751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kumimoji="1" altLang="ja-JP" sz="1200"/>
                      </a:pPr>
                      <a:r>
                        <a:rPr lang="en-US" altLang="ja-JP" dirty="0" err="1" smtClean="0"/>
                        <a:t>aws_info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kumimoji="1" altLang="ja-JP" sz="1200"/>
                      </a:pPr>
                      <a:r>
                        <a:rPr dirty="0"/>
                        <a:t>Region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kumimoji="1" sz="1200"/>
                      </a:pPr>
                      <a:r>
                        <a:rPr altLang="ja-JP"/>
                        <a:t>(</a:t>
                      </a:r>
                      <a:r>
                        <a:rPr altLang="en-US"/>
                        <a:t> Any region</a:t>
                      </a:r>
                      <a:r>
                        <a:rPr altLang="ja-JP"/>
                        <a:t> )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684675"/>
                  </a:ext>
                </a:extLst>
              </a:tr>
              <a:tr h="4225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rPr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kumimoji="1" altLang="ja-JP" sz="1200"/>
                      </a:pPr>
                      <a:r>
                        <a:t>tags_name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kumimoji="1" altLang="ja-JP" sz="1200"/>
                      </a:pP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kumimoji="1" altLang="ja-JP" sz="1200"/>
                      </a:pPr>
                      <a:r>
                        <a:t>ita-demo-instance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871582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kumimoji="1" altLang="ja-JP" sz="1200"/>
                      </a:pPr>
                      <a:r>
                        <a:t>hello_tf_instance_type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kumimoji="1" altLang="ja-JP" sz="1200"/>
                      </a:pP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kumimoji="1" altLang="ja-JP" sz="1200"/>
                      </a:pPr>
                      <a:r>
                        <a:rPr dirty="0" smtClean="0"/>
                        <a:t>t2.</a:t>
                      </a:r>
                      <a:r>
                        <a:rPr lang="en-US" dirty="0" smtClean="0"/>
                        <a:t>large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234665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rPr dirty="0" err="1"/>
                        <a:t>Terraform_demo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kumimoji="1" altLang="ja-JP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t>hello_tf_instance_count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kumimoji="1" altLang="ja-JP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defRPr>
                      </a:pP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kumimoji="1" altLang="ja-JP" sz="1200"/>
                      </a:pPr>
                      <a:r>
                        <a:t>3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956377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effectLst/>
                        </a:defRPr>
                      </a:pPr>
                      <a:r>
                        <a:rPr dirty="0"/>
                        <a:t>AMI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effectLst/>
                        </a:defRPr>
                      </a:pP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ctr">
                        <a:defRPr kumimoji="1" sz="1200"/>
                      </a:pPr>
                      <a:r>
                        <a:rPr altLang="ja-JP" dirty="0"/>
                        <a:t>(</a:t>
                      </a:r>
                      <a:r>
                        <a:rPr altLang="en-US" dirty="0"/>
                        <a:t> </a:t>
                      </a:r>
                      <a:r>
                        <a:rPr lang="en-US" altLang="en-US" dirty="0" smtClean="0"/>
                        <a:t>A</a:t>
                      </a:r>
                      <a:r>
                        <a:rPr altLang="en-US" dirty="0" smtClean="0"/>
                        <a:t>ny</a:t>
                      </a:r>
                      <a:r>
                        <a:rPr altLang="ja-JP" dirty="0" smtClean="0"/>
                        <a:t> </a:t>
                      </a:r>
                      <a:r>
                        <a:rPr altLang="ja-JP" dirty="0"/>
                        <a:t>AMI)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617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23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4.2</a:t>
            </a:r>
            <a:r>
              <a:rPr lang="en-US" altLang="en-US" dirty="0"/>
              <a:t> Variable value setting</a:t>
            </a:r>
            <a:r>
              <a:rPr lang="en-US" altLang="ja-JP" dirty="0"/>
              <a:t> (3/4)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b="1" dirty="0"/>
              <a:t>Configure values to Variables</a:t>
            </a:r>
            <a:r>
              <a:rPr lang="en-US" altLang="ja-JP" b="1" dirty="0"/>
              <a:t>(2/3)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en-US" sz="1600" dirty="0"/>
              <a:t> Please refer to the table below and register substitute values. </a:t>
            </a:r>
            <a:endParaRPr lang="en-US" altLang="ja-JP" sz="1200" dirty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/>
          </a:p>
          <a:p>
            <a:pPr marL="0" indent="0">
              <a:buNone/>
              <a:defRPr sz="1000">
                <a:solidFill>
                  <a:srgbClr val="FF0000"/>
                </a:solidFill>
              </a:defRPr>
            </a:pPr>
            <a:r>
              <a:rPr lang="en-US" altLang="ja-JP" sz="1000" dirty="0" smtClean="0">
                <a:solidFill>
                  <a:srgbClr val="FF0000"/>
                </a:solidFill>
              </a:rPr>
              <a:t>*Since "</a:t>
            </a:r>
            <a:r>
              <a:rPr lang="en-US" altLang="ja-JP" sz="1000" dirty="0">
                <a:solidFill>
                  <a:srgbClr val="FF0000"/>
                </a:solidFill>
              </a:rPr>
              <a:t> </a:t>
            </a:r>
            <a:r>
              <a:rPr lang="en-US" altLang="ja-JP" sz="1000" dirty="0" err="1">
                <a:solidFill>
                  <a:srgbClr val="FF0000"/>
                </a:solidFill>
              </a:rPr>
              <a:t>subscription_id</a:t>
            </a:r>
            <a:r>
              <a:rPr lang="en-US" altLang="ja-JP" sz="1000" dirty="0">
                <a:solidFill>
                  <a:srgbClr val="FF0000"/>
                </a:solidFill>
              </a:rPr>
              <a:t>, </a:t>
            </a:r>
            <a:r>
              <a:rPr lang="en-US" altLang="ja-JP" sz="1000" dirty="0" err="1">
                <a:solidFill>
                  <a:srgbClr val="FF0000"/>
                </a:solidFill>
              </a:rPr>
              <a:t>tenant_id</a:t>
            </a:r>
            <a:r>
              <a:rPr lang="en-US" altLang="ja-JP" sz="1000" dirty="0">
                <a:solidFill>
                  <a:srgbClr val="FF0000"/>
                </a:solidFill>
              </a:rPr>
              <a:t>, </a:t>
            </a:r>
            <a:r>
              <a:rPr lang="en-US" altLang="ja-JP" sz="1000" dirty="0" err="1">
                <a:solidFill>
                  <a:srgbClr val="FF0000"/>
                </a:solidFill>
              </a:rPr>
              <a:t>client_id</a:t>
            </a:r>
            <a:r>
              <a:rPr lang="en-US" altLang="ja-JP" sz="1000" dirty="0">
                <a:solidFill>
                  <a:srgbClr val="FF0000"/>
                </a:solidFill>
              </a:rPr>
              <a:t>, </a:t>
            </a:r>
            <a:r>
              <a:rPr lang="en-US" altLang="ja-JP" sz="1000" dirty="0" err="1">
                <a:solidFill>
                  <a:srgbClr val="FF0000"/>
                </a:solidFill>
              </a:rPr>
              <a:t>client_secret</a:t>
            </a:r>
            <a:r>
              <a:rPr lang="en-US" altLang="ja-JP" sz="1000" dirty="0">
                <a:solidFill>
                  <a:srgbClr val="FF0000"/>
                </a:solidFill>
              </a:rPr>
              <a:t> </a:t>
            </a:r>
            <a:r>
              <a:rPr lang="en-US" altLang="ja-JP" sz="1000" dirty="0" smtClean="0">
                <a:solidFill>
                  <a:srgbClr val="FF0000"/>
                </a:solidFill>
              </a:rPr>
              <a:t>" </a:t>
            </a:r>
            <a:r>
              <a:rPr lang="en-US" altLang="ja-JP" sz="1000" dirty="0">
                <a:solidFill>
                  <a:srgbClr val="FF0000"/>
                </a:solidFill>
              </a:rPr>
              <a:t>are written in </a:t>
            </a:r>
            <a:r>
              <a:rPr lang="en-US" altLang="ja-JP" sz="1000" dirty="0" smtClean="0">
                <a:solidFill>
                  <a:srgbClr val="FF0000"/>
                </a:solidFill>
              </a:rPr>
              <a:t>“azure_create_instance_variables.tf</a:t>
            </a:r>
            <a:r>
              <a:rPr lang="en-US" altLang="ja-JP" sz="1000" dirty="0">
                <a:solidFill>
                  <a:srgbClr val="FF0000"/>
                </a:solidFill>
              </a:rPr>
              <a:t>" in object form, the following "member variables" are selected for "Variable </a:t>
            </a:r>
            <a:r>
              <a:rPr lang="en-US" altLang="ja-JP" sz="1000" dirty="0" err="1" smtClean="0">
                <a:solidFill>
                  <a:srgbClr val="FF0000"/>
                </a:solidFill>
              </a:rPr>
              <a:t>name:azure_info</a:t>
            </a:r>
            <a:r>
              <a:rPr lang="en-US" altLang="ja-JP" sz="1000" dirty="0">
                <a:solidFill>
                  <a:srgbClr val="FF0000"/>
                </a:solidFill>
              </a:rPr>
              <a:t>"</a:t>
            </a:r>
          </a:p>
          <a:p>
            <a:pPr marL="0" indent="0">
              <a:buNone/>
              <a:defRPr sz="1000">
                <a:solidFill>
                  <a:srgbClr val="FF0000"/>
                </a:solidFill>
              </a:defRPr>
            </a:pPr>
            <a:endParaRPr lang="en-US" altLang="ja-JP" sz="1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4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493726"/>
              </p:ext>
            </p:extLst>
          </p:nvPr>
        </p:nvGraphicFramePr>
        <p:xfrm>
          <a:off x="107380" y="1340863"/>
          <a:ext cx="8676597" cy="46081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6582">
                  <a:extLst>
                    <a:ext uri="{9D8B030D-6E8A-4147-A177-3AD203B41FA5}">
                      <a16:colId xmlns:a16="http://schemas.microsoft.com/office/drawing/2014/main" val="3159846842"/>
                    </a:ext>
                  </a:extLst>
                </a:gridCol>
                <a:gridCol w="1472321">
                  <a:extLst>
                    <a:ext uri="{9D8B030D-6E8A-4147-A177-3AD203B41FA5}">
                      <a16:colId xmlns:a16="http://schemas.microsoft.com/office/drawing/2014/main" val="3851399104"/>
                    </a:ext>
                  </a:extLst>
                </a:gridCol>
                <a:gridCol w="1872260">
                  <a:extLst>
                    <a:ext uri="{9D8B030D-6E8A-4147-A177-3AD203B41FA5}">
                      <a16:colId xmlns:a16="http://schemas.microsoft.com/office/drawing/2014/main" val="1951162364"/>
                    </a:ext>
                  </a:extLst>
                </a:gridCol>
                <a:gridCol w="1728240">
                  <a:extLst>
                    <a:ext uri="{9D8B030D-6E8A-4147-A177-3AD203B41FA5}">
                      <a16:colId xmlns:a16="http://schemas.microsoft.com/office/drawing/2014/main" val="3036935194"/>
                    </a:ext>
                  </a:extLst>
                </a:gridCol>
                <a:gridCol w="2087194">
                  <a:extLst>
                    <a:ext uri="{9D8B030D-6E8A-4147-A177-3AD203B41FA5}">
                      <a16:colId xmlns:a16="http://schemas.microsoft.com/office/drawing/2014/main" val="1770958169"/>
                    </a:ext>
                  </a:extLst>
                </a:gridCol>
              </a:tblGrid>
              <a:tr h="286053"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rPr sz="1100" dirty="0"/>
                        <a:t>Operation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rPr sz="1100" dirty="0"/>
                        <a:t>Movement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rPr sz="1100" dirty="0"/>
                        <a:t>Variable name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rPr kumimoji="1" lang="en-US" altLang="ja-JP" sz="1100" dirty="0" smtClean="0"/>
                        <a:t>Member Variable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rPr sz="1100" dirty="0"/>
                        <a:t>Specific value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434621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Terraform_demo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err="1" smtClean="0"/>
                        <a:t>CreateVM</a:t>
                      </a:r>
                      <a:r>
                        <a:rPr kumimoji="1" lang="en-US" altLang="ja-JP" sz="1050" dirty="0" smtClean="0"/>
                        <a:t>(Azure)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err="1"/>
                        <a:t>azure_info</a:t>
                      </a:r>
                      <a:endParaRPr kumimoji="1"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err="1"/>
                        <a:t>subscription_id</a:t>
                      </a:r>
                      <a:endParaRPr kumimoji="1" lang="ja-JP" altLang="en-US" sz="105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lang="en-US" altLang="ja-JP" sz="1050" dirty="0" smtClean="0"/>
                        <a:t>(Azure</a:t>
                      </a:r>
                      <a:r>
                        <a:rPr lang="en-US" altLang="ja-JP" sz="1050" baseline="0" dirty="0" smtClean="0"/>
                        <a:t> </a:t>
                      </a:r>
                      <a:r>
                        <a:rPr lang="en-US" altLang="en-US" sz="1050" dirty="0" smtClean="0"/>
                        <a:t>Authentication information</a:t>
                      </a:r>
                      <a:r>
                        <a:rPr lang="en-US" altLang="ja-JP" sz="1050" dirty="0" smtClean="0"/>
                        <a:t> )</a:t>
                      </a:r>
                      <a:endParaRPr kumimoji="1" lang="en-US" altLang="ja-JP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95940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dirty="0" smtClean="0"/>
                        <a:t>Terraform_demo</a:t>
                      </a:r>
                      <a:endParaRPr kumimoji="1" lang="ja-JP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err="1"/>
                        <a:t>azure_info</a:t>
                      </a:r>
                      <a:endParaRPr kumimoji="1"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err="1"/>
                        <a:t>tenant_id</a:t>
                      </a:r>
                      <a:endParaRPr kumimoji="1" lang="ja-JP" altLang="en-US" sz="105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98943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dirty="0" smtClean="0"/>
                        <a:t>Terraform_demo</a:t>
                      </a:r>
                      <a:endParaRPr kumimoji="1" lang="ja-JP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err="1"/>
                        <a:t>azure_info</a:t>
                      </a:r>
                      <a:endParaRPr kumimoji="1"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err="1"/>
                        <a:t>client_id</a:t>
                      </a:r>
                      <a:endParaRPr kumimoji="1" lang="ja-JP" altLang="en-US" sz="105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275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dirty="0" smtClean="0"/>
                        <a:t>Terraform_demo</a:t>
                      </a:r>
                      <a:endParaRPr kumimoji="1" lang="ja-JP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err="1"/>
                        <a:t>azure_info</a:t>
                      </a:r>
                      <a:endParaRPr kumimoji="1"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err="1"/>
                        <a:t>client_secret</a:t>
                      </a:r>
                      <a:endParaRPr kumimoji="1" lang="ja-JP" altLang="en-US" sz="105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91751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dirty="0" smtClean="0"/>
                        <a:t>Terraform_demo</a:t>
                      </a:r>
                      <a:endParaRPr kumimoji="1" lang="ja-JP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err="1" smtClean="0"/>
                        <a:t>resource_group_name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1" lang="en-US" altLang="ja-JP" sz="1050" dirty="0" smtClean="0"/>
                        <a:t>ita-demo-</a:t>
                      </a:r>
                      <a:r>
                        <a:rPr kumimoji="1" lang="en-US" altLang="ja-JP" sz="1050" dirty="0" err="1" smtClean="0"/>
                        <a:t>rg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684675"/>
                  </a:ext>
                </a:extLst>
              </a:tr>
              <a:tr h="277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dirty="0" smtClean="0"/>
                        <a:t>Terraform_demo</a:t>
                      </a:r>
                      <a:endParaRPr kumimoji="1" lang="ja-JP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location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(Input</a:t>
                      </a:r>
                      <a:r>
                        <a:rPr kumimoji="1" lang="en-US" altLang="ja-JP" sz="1050" baseline="0" dirty="0" smtClean="0"/>
                        <a:t> desired Azure location)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871582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dirty="0" smtClean="0"/>
                        <a:t>Terraform_demo</a:t>
                      </a:r>
                      <a:endParaRPr kumimoji="1" lang="ja-JP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err="1" smtClean="0"/>
                        <a:t>security_group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ita-demo-security-group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34665"/>
                  </a:ext>
                </a:extLst>
              </a:tr>
              <a:tr h="229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dirty="0" smtClean="0"/>
                        <a:t>Terraform_demo</a:t>
                      </a:r>
                      <a:endParaRPr kumimoji="1" lang="ja-JP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Vnet_name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ita-demo-</a:t>
                      </a:r>
                      <a:r>
                        <a:rPr kumimoji="1" lang="en-US" altLang="ja-JP" sz="1050" dirty="0" err="1" smtClean="0"/>
                        <a:t>vnet</a:t>
                      </a:r>
                      <a:r>
                        <a:rPr kumimoji="1" lang="en-US" altLang="ja-JP" sz="1050" dirty="0" smtClean="0"/>
                        <a:t>	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56377"/>
                  </a:ext>
                </a:extLst>
              </a:tr>
              <a:tr h="243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dirty="0" smtClean="0"/>
                        <a:t>Terraform_demo</a:t>
                      </a:r>
                      <a:endParaRPr kumimoji="1" lang="ja-JP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 smtClean="0">
                          <a:effectLst/>
                        </a:rPr>
                        <a:t>Vnet_address_space</a:t>
                      </a:r>
                      <a:endParaRPr lang="en-US" sz="105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10.0.0.0/16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617986"/>
                  </a:ext>
                </a:extLst>
              </a:tr>
              <a:tr h="226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 smtClean="0">
                          <a:effectLst/>
                        </a:rPr>
                        <a:t>subnet_name</a:t>
                      </a:r>
                      <a:endParaRPr lang="en-US" sz="105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ita-demo-subnet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597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 smtClean="0">
                          <a:effectLst/>
                        </a:rPr>
                        <a:t>address_prefixes</a:t>
                      </a:r>
                      <a:endParaRPr lang="en-US" sz="105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10.0.2.0/24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939492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 smtClean="0">
                          <a:effectLst/>
                        </a:rPr>
                        <a:t>public_ip_name</a:t>
                      </a:r>
                      <a:endParaRPr lang="en-US" sz="105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ita-demo-public-</a:t>
                      </a:r>
                      <a:r>
                        <a:rPr kumimoji="1" lang="en-US" altLang="ja-JP" sz="1050" dirty="0" err="1" smtClean="0"/>
                        <a:t>ip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732776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 smtClean="0">
                          <a:effectLst/>
                        </a:rPr>
                        <a:t>allocation_method</a:t>
                      </a:r>
                      <a:endParaRPr lang="en-US" sz="105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Dynamic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21154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err="1" smtClean="0">
                          <a:effectLst/>
                        </a:rPr>
                        <a:t>domain_name_label</a:t>
                      </a:r>
                      <a:endParaRPr lang="en-US" sz="105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(Global domain name)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307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0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/>
              <a:t>4.2</a:t>
            </a:r>
            <a:r>
              <a:rPr altLang="en-US"/>
              <a:t>　Setting variable values</a:t>
            </a:r>
            <a:r>
              <a:rPr altLang="ja-JP"/>
              <a:t>(4/4)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Configure values to </a:t>
            </a:r>
            <a:r>
              <a:rPr lang="en-US" altLang="en-US" b="1" dirty="0" smtClean="0"/>
              <a:t>Variables</a:t>
            </a:r>
            <a:r>
              <a:rPr kumimoji="1" altLang="ja-JP" b="1" dirty="0" smtClean="0"/>
              <a:t>(3/3</a:t>
            </a:r>
            <a:r>
              <a:rPr kumimoji="1" altLang="ja-JP" b="1" dirty="0"/>
              <a:t>)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altLang="en-US" dirty="0"/>
              <a:t> </a:t>
            </a:r>
            <a:r>
              <a:rPr kumimoji="1" altLang="en-US" sz="1600" dirty="0"/>
              <a:t>Please refer to the table below and register substitute values.</a:t>
            </a:r>
            <a:r>
              <a:rPr altLang="en-US" sz="1600" dirty="0"/>
              <a:t> </a:t>
            </a:r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pPr marL="0" indent="0">
              <a:buNone/>
            </a:pPr>
            <a:r>
              <a:rPr lang="en-US" altLang="ja-JP" sz="1050" dirty="0" smtClean="0">
                <a:solidFill>
                  <a:srgbClr val="FF0000"/>
                </a:solidFill>
              </a:rPr>
              <a:t>※Use the SSH key that you prepared. The Specific value is the text of the key, ”</a:t>
            </a:r>
            <a:r>
              <a:rPr lang="en-US" altLang="ja-JP" sz="1050" dirty="0" err="1" smtClean="0">
                <a:solidFill>
                  <a:srgbClr val="FF0000"/>
                </a:solidFill>
              </a:rPr>
              <a:t>ssh-rsa</a:t>
            </a:r>
            <a:r>
              <a:rPr lang="en-US" altLang="ja-JP" sz="1050" dirty="0" smtClean="0">
                <a:solidFill>
                  <a:srgbClr val="FF0000"/>
                </a:solidFill>
              </a:rPr>
              <a:t> </a:t>
            </a:r>
            <a:r>
              <a:rPr lang="en-US" altLang="ja-JP" sz="1050" dirty="0" err="1">
                <a:solidFill>
                  <a:srgbClr val="FF0000"/>
                </a:solidFill>
              </a:rPr>
              <a:t>xxxxxxxx</a:t>
            </a:r>
            <a:r>
              <a:rPr lang="ja-JP" altLang="en-US" sz="1050" dirty="0" smtClean="0">
                <a:solidFill>
                  <a:srgbClr val="FF0000"/>
                </a:solidFill>
              </a:rPr>
              <a:t>～</a:t>
            </a:r>
            <a:r>
              <a:rPr lang="en-US" altLang="ja-JP" sz="1050" dirty="0" smtClean="0">
                <a:solidFill>
                  <a:srgbClr val="FF0000"/>
                </a:solidFill>
              </a:rPr>
              <a:t>”</a:t>
            </a:r>
            <a:endParaRPr lang="ja-JP" altLang="en-US" sz="105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142893"/>
              </p:ext>
            </p:extLst>
          </p:nvPr>
        </p:nvGraphicFramePr>
        <p:xfrm>
          <a:off x="179512" y="1484730"/>
          <a:ext cx="8676595" cy="45644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95727">
                  <a:extLst>
                    <a:ext uri="{9D8B030D-6E8A-4147-A177-3AD203B41FA5}">
                      <a16:colId xmlns:a16="http://schemas.microsoft.com/office/drawing/2014/main" val="498264376"/>
                    </a:ext>
                  </a:extLst>
                </a:gridCol>
                <a:gridCol w="2442572">
                  <a:extLst>
                    <a:ext uri="{9D8B030D-6E8A-4147-A177-3AD203B41FA5}">
                      <a16:colId xmlns:a16="http://schemas.microsoft.com/office/drawing/2014/main" val="1190833709"/>
                    </a:ext>
                  </a:extLst>
                </a:gridCol>
                <a:gridCol w="2169148">
                  <a:extLst>
                    <a:ext uri="{9D8B030D-6E8A-4147-A177-3AD203B41FA5}">
                      <a16:colId xmlns:a16="http://schemas.microsoft.com/office/drawing/2014/main" val="1011030130"/>
                    </a:ext>
                  </a:extLst>
                </a:gridCol>
                <a:gridCol w="2169148">
                  <a:extLst>
                    <a:ext uri="{9D8B030D-6E8A-4147-A177-3AD203B41FA5}">
                      <a16:colId xmlns:a16="http://schemas.microsoft.com/office/drawing/2014/main" val="2058876798"/>
                    </a:ext>
                  </a:extLst>
                </a:gridCol>
              </a:tblGrid>
              <a:tr h="286053"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rPr dirty="0"/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rPr dirty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rPr dirty="0"/>
                        <a:t>Variable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rPr dirty="0"/>
                        <a:t>Specific value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706959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network_interface_name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ita-demo-</a:t>
                      </a:r>
                      <a:r>
                        <a:rPr kumimoji="1" lang="en-US" altLang="ja-JP" sz="1200" dirty="0" err="1" smtClean="0"/>
                        <a:t>nwif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452369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CreateVM</a:t>
                      </a:r>
                      <a:r>
                        <a:rPr kumimoji="1" lang="en-US" altLang="ja-JP" sz="1200" dirty="0" smtClean="0"/>
                        <a:t>(Azure)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NIC_name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ita-demo-NIC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27986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VM_name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ita-demo-web-azure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05450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publisher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</a:rPr>
                        <a:t>OpenLogic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547289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offer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CentOS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811937"/>
                  </a:ext>
                </a:extLst>
              </a:tr>
              <a:tr h="277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sku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8_2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939100"/>
                  </a:ext>
                </a:extLst>
              </a:tr>
              <a:tr h="277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source_image_version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latest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44425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os_disk_name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ita-demo-</a:t>
                      </a:r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</a:rPr>
                        <a:t>os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-disk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459748"/>
                  </a:ext>
                </a:extLst>
              </a:tr>
              <a:tr h="240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err="1" smtClean="0"/>
                        <a:t>storage_account_type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</a:rPr>
                        <a:t>Standard_LRS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917379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caching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</a:rPr>
                        <a:t>ReadWrite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61888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admin_username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ita-demo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516586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ssh_public_key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(Public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</a:rPr>
                        <a:t> SSH key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843904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VM_size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Standard_B2MS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584546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VM_count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66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2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318438"/>
            <a:ext cx="7674879" cy="3796960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Plan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 smtClean="0"/>
              <a:t>In the previous section, we have created the Movement and registered the substitute values.</a:t>
            </a:r>
            <a:br>
              <a:rPr lang="en-US" altLang="ja-JP" sz="1600" dirty="0" smtClean="0"/>
            </a:br>
            <a:r>
              <a:rPr lang="en-US" altLang="ja-JP" sz="1600" dirty="0" smtClean="0"/>
              <a:t>In the next section, we are going to check that the module follows the policy.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600" dirty="0" smtClean="0"/>
              <a:t>Menu</a:t>
            </a:r>
            <a:r>
              <a:rPr kumimoji="1" lang="ja-JP" altLang="en-US" sz="1600" dirty="0" smtClean="0"/>
              <a:t>： 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kumimoji="1" lang="ja-JP" altLang="en-US" sz="1600" b="1" dirty="0" smtClean="0"/>
              <a:t> </a:t>
            </a:r>
            <a:r>
              <a:rPr kumimoji="1" lang="en-US" altLang="ja-JP" sz="1600" b="1" dirty="0" smtClean="0"/>
              <a:t>&gt;</a:t>
            </a:r>
            <a:r>
              <a:rPr kumimoji="1" lang="ja-JP" altLang="en-US" sz="1600" b="1" dirty="0" smtClean="0"/>
              <a:t> </a:t>
            </a:r>
            <a:r>
              <a:rPr lang="en-US" altLang="ja-JP" sz="1600" b="1" dirty="0" smtClean="0"/>
              <a:t>Execution</a:t>
            </a:r>
            <a:endParaRPr kumimoji="1" lang="en-US" altLang="ja-JP" sz="1600" b="1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 bwMode="auto">
          <a:xfrm>
            <a:off x="4912364" y="2339866"/>
            <a:ext cx="3260135" cy="51589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Select the movement you want to check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 bwMode="auto">
          <a:xfrm>
            <a:off x="1191162" y="3135607"/>
            <a:ext cx="3812898" cy="27635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4756127" y="2651257"/>
            <a:ext cx="289351" cy="315543"/>
          </a:xfrm>
          <a:prstGeom prst="wedgeEllipseCallout">
            <a:avLst>
              <a:gd name="adj1" fmla="val -101627"/>
              <a:gd name="adj2" fmla="val 10444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32" name="角丸四角形 31"/>
          <p:cNvSpPr/>
          <p:nvPr/>
        </p:nvSpPr>
        <p:spPr bwMode="auto">
          <a:xfrm>
            <a:off x="4752870" y="3707091"/>
            <a:ext cx="2664370" cy="448763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Select Operation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 bwMode="auto">
          <a:xfrm>
            <a:off x="1154072" y="4525049"/>
            <a:ext cx="4363805" cy="1763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円形吹き出し 33"/>
          <p:cNvSpPr/>
          <p:nvPr/>
        </p:nvSpPr>
        <p:spPr bwMode="auto">
          <a:xfrm>
            <a:off x="4602099" y="3989110"/>
            <a:ext cx="289350" cy="312200"/>
          </a:xfrm>
          <a:prstGeom prst="wedgeEllipseCallout">
            <a:avLst>
              <a:gd name="adj1" fmla="val -93727"/>
              <a:gd name="adj2" fmla="val 13108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2194642" y="4968445"/>
            <a:ext cx="1729268" cy="391976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Press 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“Plan check”.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2049967" y="5241354"/>
            <a:ext cx="289350" cy="312200"/>
          </a:xfrm>
          <a:prstGeom prst="wedgeEllipseCallout">
            <a:avLst>
              <a:gd name="adj1" fmla="val -122696"/>
              <a:gd name="adj2" fmla="val 7305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en-US" altLang="ja-JP" dirty="0" smtClean="0"/>
              <a:t>Check Plan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5825613" y="4372568"/>
            <a:ext cx="3197035" cy="1265013"/>
            <a:chOff x="5244298" y="5000704"/>
            <a:chExt cx="3197035" cy="1265013"/>
          </a:xfrm>
        </p:grpSpPr>
        <p:sp>
          <p:nvSpPr>
            <p:cNvPr id="16" name="角丸四角形 15"/>
            <p:cNvSpPr/>
            <p:nvPr/>
          </p:nvSpPr>
          <p:spPr bwMode="auto">
            <a:xfrm>
              <a:off x="5481096" y="5297957"/>
              <a:ext cx="2960237" cy="967760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“Plan Check” runs the operation</a:t>
              </a:r>
              <a:br>
                <a:rPr lang="en-US" altLang="ja-JP" sz="120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 and stops after the Plan/</a:t>
              </a:r>
              <a:r>
                <a:rPr lang="en-US" altLang="ja-JP" sz="1200" dirty="0" err="1">
                  <a:solidFill>
                    <a:schemeClr val="tx1"/>
                  </a:solidFill>
                  <a:latin typeface="+mn-ea"/>
                </a:rPr>
                <a:t>PolicyCheck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.</a:t>
              </a:r>
            </a:p>
          </p:txBody>
        </p:sp>
        <p:sp>
          <p:nvSpPr>
            <p:cNvPr id="17" name="円/楕円 44"/>
            <p:cNvSpPr/>
            <p:nvPr/>
          </p:nvSpPr>
          <p:spPr bwMode="auto">
            <a:xfrm>
              <a:off x="5244298" y="5000704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5267770" y="5161213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20" name="角丸四角形 19"/>
          <p:cNvSpPr/>
          <p:nvPr/>
        </p:nvSpPr>
        <p:spPr bwMode="auto">
          <a:xfrm>
            <a:off x="1158166" y="5639042"/>
            <a:ext cx="864120" cy="19222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079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17" y="1896783"/>
            <a:ext cx="3492073" cy="3567636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</a:t>
            </a:r>
            <a:r>
              <a:rPr lang="en-US" altLang="ja-JP" b="1" dirty="0" err="1" smtClean="0"/>
              <a:t>PolicyCheck</a:t>
            </a:r>
            <a:r>
              <a:rPr lang="en-US" altLang="ja-JP" b="1" dirty="0" smtClean="0"/>
              <a:t> log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1600" dirty="0" smtClean="0"/>
              <a:t>Checking the </a:t>
            </a:r>
            <a:r>
              <a:rPr kumimoji="1" lang="en-US" altLang="ja-JP" sz="1600" dirty="0" err="1" smtClean="0"/>
              <a:t>PolicyCheck</a:t>
            </a:r>
            <a:r>
              <a:rPr kumimoji="1" lang="en-US" altLang="ja-JP" sz="1600" dirty="0" smtClean="0"/>
              <a:t> log will move the user to the screen below and tell that an error has occurred. </a:t>
            </a:r>
            <a:r>
              <a:rPr lang="en-US" altLang="ja-JP" sz="1600" dirty="0" smtClean="0"/>
              <a:t>Scroll down to see the </a:t>
            </a:r>
            <a:r>
              <a:rPr lang="en-US" altLang="ja-JP" sz="1600" dirty="0" err="1" smtClean="0"/>
              <a:t>PolicyCheck</a:t>
            </a:r>
            <a:r>
              <a:rPr lang="en-US" altLang="ja-JP" sz="1600" dirty="0" smtClean="0"/>
              <a:t> log.</a:t>
            </a:r>
            <a:endParaRPr kumimoji="1" lang="en-US" altLang="ja-JP" sz="18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en-US" altLang="ja-JP" dirty="0" smtClean="0"/>
              <a:t>Check </a:t>
            </a:r>
            <a:r>
              <a:rPr lang="en-US" altLang="ja-JP" dirty="0" err="1" smtClean="0"/>
              <a:t>PolicyCheck</a:t>
            </a:r>
            <a:r>
              <a:rPr lang="en-US" altLang="ja-JP" dirty="0" smtClean="0"/>
              <a:t> log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633110" y="2877079"/>
            <a:ext cx="1296180" cy="1918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r="19738"/>
          <a:stretch/>
        </p:blipFill>
        <p:spPr>
          <a:xfrm>
            <a:off x="4257908" y="1844780"/>
            <a:ext cx="4705605" cy="2664370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 bwMode="auto">
          <a:xfrm>
            <a:off x="5098729" y="4555077"/>
            <a:ext cx="3023962" cy="874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We can see that the</a:t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 smtClean="0">
                <a:latin typeface="+mn-ea"/>
              </a:rPr>
              <a:t> proposed cost will exceed 50$</a:t>
            </a:r>
            <a:endParaRPr lang="ja-JP" altLang="en-US" sz="1400" dirty="0">
              <a:latin typeface="+mn-ea"/>
            </a:endParaRPr>
          </a:p>
        </p:txBody>
      </p:sp>
      <p:sp>
        <p:nvSpPr>
          <p:cNvPr id="17" name="円形吹き出し 16"/>
          <p:cNvSpPr/>
          <p:nvPr/>
        </p:nvSpPr>
        <p:spPr bwMode="auto">
          <a:xfrm>
            <a:off x="4721400" y="4067753"/>
            <a:ext cx="720100" cy="562468"/>
          </a:xfrm>
          <a:prstGeom prst="wedgeEllipseCallout">
            <a:avLst>
              <a:gd name="adj1" fmla="val 40216"/>
              <a:gd name="adj2" fmla="val -100069"/>
            </a:avLst>
          </a:prstGeom>
          <a:solidFill>
            <a:srgbClr val="002B62"/>
          </a:solidFill>
          <a:ln w="12700">
            <a:solidFill>
              <a:srgbClr val="002B6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Tips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283502" y="3608201"/>
            <a:ext cx="3096888" cy="18084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788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Change the size of the VM and re-run the operation.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1600" dirty="0" smtClean="0"/>
              <a:t>Lastly, we will change the size of the VM and run the operation again.</a:t>
            </a:r>
          </a:p>
          <a:p>
            <a:pPr marL="0" indent="0">
              <a:buNone/>
            </a:pPr>
            <a:r>
              <a:rPr lang="ja-JP" altLang="en-US" sz="1600" b="1" dirty="0" smtClean="0"/>
              <a:t>　</a:t>
            </a:r>
            <a:r>
              <a:rPr lang="en-US" altLang="ja-JP" sz="1600" b="1" dirty="0" smtClean="0"/>
              <a:t>Go to Terraform</a:t>
            </a:r>
            <a:r>
              <a:rPr lang="ja-JP" altLang="en-US" sz="1600" b="1" dirty="0" smtClean="0"/>
              <a:t> </a:t>
            </a:r>
            <a:r>
              <a:rPr lang="en-US" altLang="ja-JP" sz="1600" b="1" dirty="0"/>
              <a:t>&gt;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Substitute list </a:t>
            </a:r>
            <a:r>
              <a:rPr lang="en-US" altLang="ja-JP" sz="1600" dirty="0" smtClean="0"/>
              <a:t>and use the table below to change the values.</a:t>
            </a:r>
            <a:br>
              <a:rPr lang="en-US" altLang="ja-JP" sz="1600" dirty="0" smtClean="0"/>
            </a:br>
            <a:r>
              <a:rPr lang="en-US" altLang="ja-JP" sz="1600" dirty="0" smtClean="0"/>
              <a:t>	Then check the plan like we did in Chapter 4.3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</a:t>
            </a:r>
            <a:r>
              <a:rPr lang="en-US" altLang="ja-JP" dirty="0" smtClean="0"/>
              <a:t>Change the VM size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49227"/>
              </p:ext>
            </p:extLst>
          </p:nvPr>
        </p:nvGraphicFramePr>
        <p:xfrm>
          <a:off x="179512" y="2420860"/>
          <a:ext cx="7272887" cy="11310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89035">
                  <a:extLst>
                    <a:ext uri="{9D8B030D-6E8A-4147-A177-3AD203B41FA5}">
                      <a16:colId xmlns:a16="http://schemas.microsoft.com/office/drawing/2014/main" val="3292329753"/>
                    </a:ext>
                  </a:extLst>
                </a:gridCol>
                <a:gridCol w="2047410">
                  <a:extLst>
                    <a:ext uri="{9D8B030D-6E8A-4147-A177-3AD203B41FA5}">
                      <a16:colId xmlns:a16="http://schemas.microsoft.com/office/drawing/2014/main" val="3766691189"/>
                    </a:ext>
                  </a:extLst>
                </a:gridCol>
                <a:gridCol w="2136851">
                  <a:extLst>
                    <a:ext uri="{9D8B030D-6E8A-4147-A177-3AD203B41FA5}">
                      <a16:colId xmlns:a16="http://schemas.microsoft.com/office/drawing/2014/main" val="3278184330"/>
                    </a:ext>
                  </a:extLst>
                </a:gridCol>
                <a:gridCol w="1499591">
                  <a:extLst>
                    <a:ext uri="{9D8B030D-6E8A-4147-A177-3AD203B41FA5}">
                      <a16:colId xmlns:a16="http://schemas.microsoft.com/office/drawing/2014/main" val="1602751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Variable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Specific</a:t>
                      </a:r>
                      <a:r>
                        <a:rPr kumimoji="1" lang="en-US" altLang="ja-JP" sz="1400" baseline="0" dirty="0" smtClean="0"/>
                        <a:t> value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719099"/>
                  </a:ext>
                </a:extLst>
              </a:tr>
              <a:tr h="488805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CreateVM</a:t>
                      </a:r>
                      <a:r>
                        <a:rPr kumimoji="1" lang="en-US" altLang="ja-JP" sz="1200" dirty="0" smtClean="0"/>
                        <a:t>(AWS)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hello_tf_instance_type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t2.large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91043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VM_size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Standard_B2MS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41466"/>
                  </a:ext>
                </a:extLst>
              </a:tr>
            </a:tbl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179512" y="2036332"/>
            <a:ext cx="338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rgbClr val="002B62"/>
                </a:solidFill>
              </a:rPr>
              <a:t>Before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17" name="下矢印 16"/>
          <p:cNvSpPr/>
          <p:nvPr/>
        </p:nvSpPr>
        <p:spPr bwMode="auto">
          <a:xfrm>
            <a:off x="2843760" y="3738019"/>
            <a:ext cx="576080" cy="627111"/>
          </a:xfrm>
          <a:prstGeom prst="down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434513"/>
              </p:ext>
            </p:extLst>
          </p:nvPr>
        </p:nvGraphicFramePr>
        <p:xfrm>
          <a:off x="156282" y="4765117"/>
          <a:ext cx="7296117" cy="11310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4111">
                  <a:extLst>
                    <a:ext uri="{9D8B030D-6E8A-4147-A177-3AD203B41FA5}">
                      <a16:colId xmlns:a16="http://schemas.microsoft.com/office/drawing/2014/main" val="3292329753"/>
                    </a:ext>
                  </a:extLst>
                </a:gridCol>
                <a:gridCol w="2053949">
                  <a:extLst>
                    <a:ext uri="{9D8B030D-6E8A-4147-A177-3AD203B41FA5}">
                      <a16:colId xmlns:a16="http://schemas.microsoft.com/office/drawing/2014/main" val="3766691189"/>
                    </a:ext>
                  </a:extLst>
                </a:gridCol>
                <a:gridCol w="2143676">
                  <a:extLst>
                    <a:ext uri="{9D8B030D-6E8A-4147-A177-3AD203B41FA5}">
                      <a16:colId xmlns:a16="http://schemas.microsoft.com/office/drawing/2014/main" val="3278184330"/>
                    </a:ext>
                  </a:extLst>
                </a:gridCol>
                <a:gridCol w="1504381">
                  <a:extLst>
                    <a:ext uri="{9D8B030D-6E8A-4147-A177-3AD203B41FA5}">
                      <a16:colId xmlns:a16="http://schemas.microsoft.com/office/drawing/2014/main" val="1602751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Variable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Specific</a:t>
                      </a:r>
                      <a:r>
                        <a:rPr kumimoji="1" lang="en-US" altLang="ja-JP" sz="1400" baseline="0" dirty="0" smtClean="0"/>
                        <a:t> value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719099"/>
                  </a:ext>
                </a:extLst>
              </a:tr>
              <a:tr h="488805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CreateVM</a:t>
                      </a:r>
                      <a:r>
                        <a:rPr kumimoji="1" lang="en-US" altLang="ja-JP" sz="1200" dirty="0" smtClean="0"/>
                        <a:t> (AWS)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hello_tf_instance_type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t2.micro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91043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CreateVM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VM_size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Standard_B1LS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41466"/>
                  </a:ext>
                </a:extLst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56282" y="4380589"/>
            <a:ext cx="338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rgbClr val="002B62"/>
                </a:solidFill>
              </a:rPr>
              <a:t>After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4387478" y="3667223"/>
            <a:ext cx="3857031" cy="8980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 smtClean="0">
                <a:latin typeface="+mn-ea"/>
              </a:rPr>
              <a:t>Instance size</a:t>
            </a:r>
            <a:endParaRPr kumimoji="1" lang="en-US" altLang="ja-JP" sz="1400" dirty="0" smtClean="0">
              <a:latin typeface="+mn-ea"/>
            </a:endParaRPr>
          </a:p>
          <a:p>
            <a:r>
              <a:rPr kumimoji="1" lang="en-US" altLang="ja-JP" sz="1400" dirty="0" smtClean="0">
                <a:latin typeface="+mn-ea"/>
              </a:rPr>
              <a:t>AWS:</a:t>
            </a:r>
            <a:r>
              <a:rPr lang="en-US" altLang="ja-JP" sz="1400" dirty="0" smtClean="0">
                <a:solidFill>
                  <a:srgbClr val="FF0000"/>
                </a:solidFill>
              </a:rPr>
              <a:t>t2.large	   </a:t>
            </a:r>
            <a:r>
              <a:rPr kumimoji="1" lang="ja-JP" altLang="en-US" sz="1400" dirty="0" smtClean="0">
                <a:latin typeface="+mn-ea"/>
              </a:rPr>
              <a:t>→  </a:t>
            </a:r>
            <a:r>
              <a:rPr lang="en-US" altLang="ja-JP" sz="1400" dirty="0" smtClean="0">
                <a:solidFill>
                  <a:srgbClr val="FF0000"/>
                </a:solidFill>
              </a:rPr>
              <a:t>t2.micro</a:t>
            </a:r>
          </a:p>
          <a:p>
            <a:r>
              <a:rPr lang="en-US" altLang="ja-JP" sz="1400" dirty="0" smtClean="0">
                <a:latin typeface="+mn-ea"/>
              </a:rPr>
              <a:t>Azure:</a:t>
            </a:r>
            <a:r>
              <a:rPr lang="en-US" altLang="ja-JP" sz="1400" dirty="0" smtClean="0">
                <a:solidFill>
                  <a:srgbClr val="FF0000"/>
                </a:solidFill>
              </a:rPr>
              <a:t>Standard_B2MS </a:t>
            </a:r>
            <a:r>
              <a:rPr lang="ja-JP" altLang="en-US" sz="1400" dirty="0" smtClean="0">
                <a:latin typeface="+mn-ea"/>
              </a:rPr>
              <a:t>→  </a:t>
            </a:r>
            <a:r>
              <a:rPr lang="en-US" altLang="ja-JP" sz="1400" dirty="0" smtClean="0">
                <a:solidFill>
                  <a:srgbClr val="FF0000"/>
                </a:solidFill>
              </a:rPr>
              <a:t>Standard_B1LS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7388667" y="4483883"/>
            <a:ext cx="720100" cy="562468"/>
          </a:xfrm>
          <a:prstGeom prst="wedgeEllipseCallout">
            <a:avLst>
              <a:gd name="adj1" fmla="val -82127"/>
              <a:gd name="adj2" fmla="val 100953"/>
            </a:avLst>
          </a:prstGeom>
          <a:solidFill>
            <a:srgbClr val="002B62"/>
          </a:solidFill>
          <a:ln w="12700">
            <a:solidFill>
              <a:srgbClr val="002B6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Tips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728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/>
          <a:srcRect t="170" r="15722"/>
          <a:stretch/>
        </p:blipFill>
        <p:spPr>
          <a:xfrm>
            <a:off x="4151335" y="1916790"/>
            <a:ext cx="4669255" cy="249893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86" y="1877632"/>
            <a:ext cx="3517704" cy="3641985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Confirm </a:t>
            </a:r>
            <a:r>
              <a:rPr lang="en-US" altLang="ja-JP" b="1" dirty="0" err="1" smtClean="0"/>
              <a:t>PolicyCheck</a:t>
            </a:r>
            <a:r>
              <a:rPr lang="en-US" altLang="ja-JP" b="1" dirty="0" smtClean="0"/>
              <a:t> log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1600" dirty="0" smtClean="0"/>
              <a:t>Now if check the </a:t>
            </a:r>
            <a:r>
              <a:rPr kumimoji="1" lang="en-US" altLang="ja-JP" sz="1600" dirty="0" err="1" smtClean="0"/>
              <a:t>PolicyCheck</a:t>
            </a:r>
            <a:r>
              <a:rPr kumimoji="1" lang="en-US" altLang="ja-JP" sz="1600" dirty="0" smtClean="0"/>
              <a:t> log, we can see that it has finished successfully.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 smtClean="0"/>
              <a:t>After checking the log, we can go to the next step and run the Movement.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endParaRPr kumimoji="1" lang="en-US" altLang="ja-JP" sz="18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4.6</a:t>
            </a:r>
            <a:r>
              <a:rPr lang="ja-JP" altLang="en-US" dirty="0"/>
              <a:t>　</a:t>
            </a:r>
            <a:r>
              <a:rPr lang="en-US" altLang="ja-JP" dirty="0" smtClean="0"/>
              <a:t>Confirm </a:t>
            </a:r>
            <a:r>
              <a:rPr lang="en-US" altLang="ja-JP" dirty="0" err="1" smtClean="0"/>
              <a:t>PolicyCheck</a:t>
            </a:r>
            <a:r>
              <a:rPr lang="en-US" altLang="ja-JP" dirty="0" smtClean="0"/>
              <a:t> log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633110" y="2877079"/>
            <a:ext cx="1296180" cy="1918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5098728" y="4555077"/>
            <a:ext cx="3361811" cy="874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smtClean="0">
                <a:latin typeface="+mn-ea"/>
              </a:rPr>
              <a:t>We can now see that the proposed</a:t>
            </a:r>
            <a:br>
              <a:rPr kumimoji="1" lang="en-US" altLang="ja-JP" sz="1400" dirty="0" smtClean="0">
                <a:latin typeface="+mn-ea"/>
              </a:rPr>
            </a:br>
            <a:r>
              <a:rPr kumimoji="1" lang="en-US" altLang="ja-JP" sz="1400" dirty="0" smtClean="0">
                <a:latin typeface="+mn-ea"/>
              </a:rPr>
              <a:t> cost is below 50%</a:t>
            </a:r>
            <a:endParaRPr lang="en-US" altLang="ja-JP" sz="1400" dirty="0">
              <a:latin typeface="+mn-ea"/>
            </a:endParaRPr>
          </a:p>
        </p:txBody>
      </p:sp>
      <p:sp>
        <p:nvSpPr>
          <p:cNvPr id="17" name="円形吹き出し 16"/>
          <p:cNvSpPr/>
          <p:nvPr/>
        </p:nvSpPr>
        <p:spPr bwMode="auto">
          <a:xfrm>
            <a:off x="4721400" y="4067753"/>
            <a:ext cx="720100" cy="562468"/>
          </a:xfrm>
          <a:prstGeom prst="wedgeEllipseCallout">
            <a:avLst>
              <a:gd name="adj1" fmla="val 40216"/>
              <a:gd name="adj2" fmla="val -100069"/>
            </a:avLst>
          </a:prstGeom>
          <a:solidFill>
            <a:srgbClr val="002B62"/>
          </a:solidFill>
          <a:ln w="12700">
            <a:solidFill>
              <a:srgbClr val="002B6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Tips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283502" y="3608201"/>
            <a:ext cx="3096888" cy="18084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46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02" y="2320522"/>
            <a:ext cx="7650189" cy="3819045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Execute Movement</a:t>
            </a:r>
            <a:r>
              <a:rPr kumimoji="1" altLang="en-US" dirty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 smtClean="0"/>
              <a:t>We have now finished creating the Movements and registering the Substitute values we are going to use.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altLang="en-US" sz="1600" dirty="0"/>
              <a:t>Lastly, </a:t>
            </a:r>
            <a:r>
              <a:rPr kumimoji="1" lang="en-US" altLang="en-US" sz="1600" dirty="0" smtClean="0"/>
              <a:t>we will</a:t>
            </a:r>
            <a:r>
              <a:rPr kumimoji="1" altLang="en-US" sz="1600" dirty="0" smtClean="0"/>
              <a:t> execute </a:t>
            </a:r>
            <a:r>
              <a:rPr kumimoji="1" altLang="en-US" sz="1600" dirty="0"/>
              <a:t>the</a:t>
            </a:r>
            <a:r>
              <a:rPr altLang="ja-JP" sz="1600" dirty="0"/>
              <a:t> Movement</a:t>
            </a:r>
            <a:r>
              <a:rPr kumimoji="1" altLang="en-US" sz="1600" dirty="0"/>
              <a:t> and check the result in the target host.</a:t>
            </a:r>
            <a:r>
              <a:rPr altLang="ja-JP" b="1" dirty="0"/>
              <a:t> </a:t>
            </a:r>
            <a:endParaRPr kumimoji="1" lang="en-US" altLang="ja-JP" sz="1800" dirty="0" smtClean="0"/>
          </a:p>
          <a:p>
            <a:pPr marL="0" indent="0">
              <a:buNone/>
              <a:defRPr sz="1600"/>
            </a:pPr>
            <a:r>
              <a:rPr kumimoji="1" altLang="en-US" dirty="0"/>
              <a:t>Menu</a:t>
            </a:r>
            <a:r>
              <a:rPr altLang="ja-JP" b="1" dirty="0"/>
              <a:t>:</a:t>
            </a:r>
            <a:r>
              <a:rPr kumimoji="1" altLang="en-US" b="1" dirty="0"/>
              <a:t> </a:t>
            </a:r>
            <a:r>
              <a:rPr kumimoji="1" altLang="ja-JP" b="1" dirty="0"/>
              <a:t>Terraform&gt;</a:t>
            </a:r>
            <a:r>
              <a:rPr kumimoji="1" altLang="en-US" b="1" dirty="0"/>
              <a:t> </a:t>
            </a:r>
            <a:r>
              <a:rPr altLang="en-US" b="1" dirty="0"/>
              <a:t>Execution</a:t>
            </a:r>
            <a:endParaRPr kumimoji="1" lang="en-US" altLang="ja-JP" sz="1600" b="1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 bwMode="auto">
          <a:xfrm>
            <a:off x="4912365" y="2339866"/>
            <a:ext cx="2664370" cy="51589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200">
                <a:solidFill>
                  <a:schemeClr val="tx1"/>
                </a:solidFill>
                <a:latin typeface="+mn-ea"/>
              </a:defRPr>
            </a:pPr>
            <a:r>
              <a:rPr altLang="en-US" dirty="0"/>
              <a:t>Select the</a:t>
            </a:r>
            <a:r>
              <a:rPr altLang="ja-JP" dirty="0"/>
              <a:t> </a:t>
            </a:r>
            <a:r>
              <a:rPr altLang="ja-JP" dirty="0" smtClean="0"/>
              <a:t>Movement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altLang="en-US" dirty="0" smtClean="0"/>
              <a:t> </a:t>
            </a:r>
            <a:r>
              <a:rPr altLang="en-US" dirty="0"/>
              <a:t>you want to Execute. 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 bwMode="auto">
          <a:xfrm>
            <a:off x="1017512" y="3508875"/>
            <a:ext cx="4706648" cy="36919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4756127" y="2651257"/>
            <a:ext cx="289351" cy="315543"/>
          </a:xfrm>
          <a:prstGeom prst="wedgeEllipseCallout">
            <a:avLst>
              <a:gd name="adj1" fmla="val -101627"/>
              <a:gd name="adj2" fmla="val 10444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defRPr kumimoji="1" altLang="en-US" sz="1400" b="1">
                <a:latin typeface="+mn-ea"/>
              </a:defRPr>
            </a:pPr>
            <a:r>
              <a:t>1</a:t>
            </a:r>
          </a:p>
        </p:txBody>
      </p:sp>
      <p:sp>
        <p:nvSpPr>
          <p:cNvPr id="32" name="角丸四角形 31"/>
          <p:cNvSpPr/>
          <p:nvPr/>
        </p:nvSpPr>
        <p:spPr bwMode="auto">
          <a:xfrm>
            <a:off x="4752870" y="3707091"/>
            <a:ext cx="1835410" cy="448763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altLang="en-US" sz="1200">
                <a:solidFill>
                  <a:schemeClr val="tx1"/>
                </a:solidFill>
                <a:latin typeface="+mn-ea"/>
              </a:defRPr>
            </a:pPr>
            <a:r>
              <a:t>Select an operation. 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 bwMode="auto">
          <a:xfrm>
            <a:off x="1017512" y="4635797"/>
            <a:ext cx="4831573" cy="31565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円形吹き出し 33"/>
          <p:cNvSpPr/>
          <p:nvPr/>
        </p:nvSpPr>
        <p:spPr bwMode="auto">
          <a:xfrm>
            <a:off x="4602099" y="3989110"/>
            <a:ext cx="289350" cy="312200"/>
          </a:xfrm>
          <a:prstGeom prst="wedgeEllipseCallout">
            <a:avLst>
              <a:gd name="adj1" fmla="val -93727"/>
              <a:gd name="adj2" fmla="val 13108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defRPr altLang="en-US" sz="1400" b="1">
                <a:latin typeface="+mn-ea"/>
              </a:defRPr>
            </a:pPr>
            <a:r>
              <a:t>2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2912554" y="5052416"/>
            <a:ext cx="1396512" cy="391976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200">
                <a:latin typeface="+mn-ea"/>
              </a:defRPr>
            </a:pPr>
            <a:r>
              <a:rPr altLang="ja-JP">
                <a:solidFill>
                  <a:schemeClr val="tx1"/>
                </a:solidFill>
              </a:rPr>
              <a:t>Click [</a:t>
            </a:r>
            <a:r>
              <a:rPr altLang="en-US">
                <a:solidFill>
                  <a:srgbClr val="FF0000"/>
                </a:solidFill>
              </a:rPr>
              <a:t>Execute</a:t>
            </a:r>
            <a:r>
              <a:rPr altLang="ja-JP">
                <a:solidFill>
                  <a:schemeClr val="tx1"/>
                </a:solidFill>
              </a:rPr>
              <a:t>]</a:t>
            </a:r>
            <a:r>
              <a:rPr altLang="en-US">
                <a:solidFill>
                  <a:schemeClr val="tx1"/>
                </a:solidFill>
              </a:rPr>
              <a:t>.</a:t>
            </a:r>
            <a:r>
              <a:rPr altLang="ja-JP">
                <a:solidFill>
                  <a:schemeClr val="tx1"/>
                </a:solidFill>
              </a:rPr>
              <a:t> 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2766941" y="5316714"/>
            <a:ext cx="289350" cy="312200"/>
          </a:xfrm>
          <a:prstGeom prst="wedgeEllipseCallout">
            <a:avLst>
              <a:gd name="adj1" fmla="val -122696"/>
              <a:gd name="adj2" fmla="val 7305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defRPr altLang="ja-JP" sz="1400" b="1">
                <a:latin typeface="+mn-ea"/>
              </a:defRPr>
            </a:pPr>
            <a:r>
              <a:rPr dirty="0"/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 dirty="0" smtClean="0"/>
              <a:t>4.</a:t>
            </a:r>
            <a:r>
              <a:rPr lang="en-US" altLang="ja-JP" dirty="0" smtClean="0"/>
              <a:t>7</a:t>
            </a:r>
            <a:r>
              <a:rPr altLang="en-US" dirty="0"/>
              <a:t>　Execution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5825613" y="4372568"/>
            <a:ext cx="3197035" cy="1360752"/>
            <a:chOff x="5244298" y="5000704"/>
            <a:chExt cx="3197035" cy="1360752"/>
          </a:xfrm>
        </p:grpSpPr>
        <p:sp>
          <p:nvSpPr>
            <p:cNvPr id="16" name="角丸四角形 15"/>
            <p:cNvSpPr/>
            <p:nvPr/>
          </p:nvSpPr>
          <p:spPr bwMode="auto">
            <a:xfrm>
              <a:off x="5481096" y="5297956"/>
              <a:ext cx="2960237" cy="1063500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 sz="1200">
                  <a:solidFill>
                    <a:schemeClr val="tx1"/>
                  </a:solidFill>
                  <a:latin typeface="+mn-ea"/>
                </a:defRPr>
              </a:pPr>
              <a:r>
                <a:rPr altLang="en-US" dirty="0" smtClean="0"/>
                <a:t>After execution, the user will</a:t>
              </a:r>
              <a:r>
                <a:rPr lang="en-US" altLang="en-US" dirty="0" smtClean="0"/>
                <a:t/>
              </a:r>
              <a:br>
                <a:rPr lang="en-US" altLang="en-US" dirty="0" smtClean="0"/>
              </a:br>
              <a:r>
                <a:rPr altLang="en-US" dirty="0" smtClean="0"/>
                <a:t> automatically be moved to the</a:t>
              </a:r>
              <a:r>
                <a:rPr lang="en-US" altLang="en-US" dirty="0" smtClean="0"/>
                <a:t/>
              </a:r>
              <a:br>
                <a:rPr lang="en-US" altLang="en-US" dirty="0" smtClean="0"/>
              </a:br>
              <a:r>
                <a:rPr altLang="en-US" dirty="0" smtClean="0"/>
                <a:t> "check operation status" screen. 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円/楕円 44"/>
            <p:cNvSpPr/>
            <p:nvPr/>
          </p:nvSpPr>
          <p:spPr bwMode="auto">
            <a:xfrm>
              <a:off x="5244298" y="5000704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5267770" y="5161213"/>
              <a:ext cx="57608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altLang="ja-JP" sz="1400" b="1">
                  <a:solidFill>
                    <a:schemeClr val="bg1"/>
                  </a:solidFill>
                </a:defRPr>
              </a:pPr>
              <a:r>
                <a:rPr kumimoji="1"/>
                <a:t>Tips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20" name="角丸四角形 19"/>
          <p:cNvSpPr/>
          <p:nvPr/>
        </p:nvSpPr>
        <p:spPr bwMode="auto">
          <a:xfrm>
            <a:off x="1763610" y="5709172"/>
            <a:ext cx="792110" cy="16816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61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0" y="2182300"/>
            <a:ext cx="8101178" cy="398307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ja-JP"/>
              <a:t>1.</a:t>
            </a:r>
            <a:r>
              <a:rPr altLang="en-US"/>
              <a:t>　Introduction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pPr>
              <a:defRPr altLang="en-US" b="1"/>
            </a:pPr>
            <a:r>
              <a:rPr dirty="0"/>
              <a:t>Main Menu</a:t>
            </a:r>
            <a:endParaRPr lang="en-US" altLang="ja-JP" b="1" dirty="0" smtClean="0"/>
          </a:p>
          <a:p>
            <a:pPr lvl="1">
              <a:defRPr sz="1800"/>
            </a:pPr>
            <a:r>
              <a:rPr lang="en-US" altLang="en-US" dirty="0" smtClean="0"/>
              <a:t>This document aims to </a:t>
            </a:r>
            <a:r>
              <a:rPr dirty="0" smtClean="0"/>
              <a:t>teach </a:t>
            </a:r>
            <a:r>
              <a:rPr dirty="0"/>
              <a:t>the readers </a:t>
            </a:r>
            <a:r>
              <a:rPr dirty="0" smtClean="0"/>
              <a:t>about </a:t>
            </a:r>
            <a:r>
              <a:rPr lang="en-US" dirty="0" smtClean="0"/>
              <a:t>the</a:t>
            </a:r>
            <a:r>
              <a:rPr dirty="0" smtClean="0"/>
              <a:t> </a:t>
            </a:r>
            <a:r>
              <a:rPr b="1" dirty="0" smtClean="0"/>
              <a:t>Terraform</a:t>
            </a:r>
            <a:r>
              <a:rPr dirty="0" smtClean="0"/>
              <a:t> </a:t>
            </a:r>
            <a:r>
              <a:rPr lang="en-US" dirty="0" smtClean="0"/>
              <a:t>Menu group</a:t>
            </a:r>
            <a:r>
              <a:rPr dirty="0" smtClean="0"/>
              <a:t> </a:t>
            </a:r>
            <a:r>
              <a:rPr dirty="0"/>
              <a:t>while giving them hands-on </a:t>
            </a:r>
            <a:r>
              <a:rPr dirty="0" smtClean="0"/>
              <a:t>experience</a:t>
            </a:r>
            <a:r>
              <a:rPr lang="en-US" dirty="0" smtClean="0"/>
              <a:t>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3635870" y="4365130"/>
            <a:ext cx="720100" cy="79211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644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6" y="1976096"/>
            <a:ext cx="4644511" cy="3325048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altLang="en-US" b="1" dirty="0"/>
              <a:t>Check the detailed results of the Movement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altLang="en-US" sz="1400" dirty="0" smtClean="0"/>
              <a:t>After</a:t>
            </a:r>
            <a:r>
              <a:rPr altLang="en-US" sz="1400" dirty="0" smtClean="0"/>
              <a:t> </a:t>
            </a:r>
            <a:r>
              <a:rPr altLang="en-US" sz="1400" dirty="0"/>
              <a:t>executing</a:t>
            </a:r>
            <a:r>
              <a:rPr kumimoji="1" altLang="en-US" sz="1400" dirty="0"/>
              <a:t>, the user will be moved to a screen where</a:t>
            </a:r>
            <a:r>
              <a:rPr altLang="en-US" sz="1400" dirty="0"/>
              <a:t> they can see the Execution status and Execution logs.</a:t>
            </a:r>
            <a:r>
              <a:rPr altLang="ja-JP" sz="1400" dirty="0"/>
              <a:t> </a:t>
            </a:r>
            <a:endParaRPr lang="en-US" altLang="ja-JP" sz="1400" dirty="0" smtClean="0"/>
          </a:p>
          <a:p>
            <a:pPr marL="0" indent="0">
              <a:buNone/>
              <a:defRPr kumimoji="1" altLang="en-US" sz="1600"/>
            </a:pPr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sz="1400" dirty="0" smtClean="0"/>
              <a:t>It </a:t>
            </a:r>
            <a:r>
              <a:rPr sz="1400" dirty="0"/>
              <a:t>is also possible to see the input and output data. 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endParaRPr kumimoji="1" lang="en-US" altLang="ja-JP" sz="18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 dirty="0" smtClean="0"/>
              <a:t>4.</a:t>
            </a:r>
            <a:r>
              <a:rPr lang="en-US" altLang="ja-JP" dirty="0" smtClean="0"/>
              <a:t>8</a:t>
            </a:r>
            <a:r>
              <a:rPr altLang="en-US" dirty="0"/>
              <a:t>　Checking Operation status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3470354" y="4578794"/>
            <a:ext cx="1152160" cy="26411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395420" y="5336648"/>
            <a:ext cx="3023962" cy="874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altLang="en-US" sz="1400">
                <a:latin typeface="+mn-ea"/>
              </a:defRPr>
            </a:pPr>
            <a:endParaRPr lang="en-US" dirty="0" smtClean="0"/>
          </a:p>
          <a:p>
            <a:pPr algn="ctr">
              <a:defRPr altLang="en-US" sz="1400">
                <a:latin typeface="+mn-ea"/>
              </a:defRPr>
            </a:pPr>
            <a:r>
              <a:rPr dirty="0" smtClean="0"/>
              <a:t>Users </a:t>
            </a:r>
            <a:r>
              <a:rPr dirty="0"/>
              <a:t>can download a zip </a:t>
            </a:r>
            <a:r>
              <a:rPr dirty="0" smtClean="0"/>
              <a:t>file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dirty="0" smtClean="0"/>
              <a:t> whic</a:t>
            </a:r>
            <a:r>
              <a:rPr lang="en-US" dirty="0" smtClean="0"/>
              <a:t>h </a:t>
            </a:r>
            <a:r>
              <a:rPr dirty="0" smtClean="0"/>
              <a:t>contains </a:t>
            </a:r>
            <a:r>
              <a:rPr dirty="0"/>
              <a:t>the</a:t>
            </a:r>
            <a:r>
              <a:rPr kumimoji="1" dirty="0"/>
              <a:t> input data </a:t>
            </a:r>
            <a:r>
              <a:rPr kumimoji="1" lang="en-US" dirty="0" smtClean="0"/>
              <a:t/>
            </a:r>
            <a:br>
              <a:rPr kumimoji="1" lang="en-US" dirty="0" smtClean="0"/>
            </a:br>
            <a:r>
              <a:rPr kumimoji="1" dirty="0" smtClean="0"/>
              <a:t>and</a:t>
            </a:r>
            <a:r>
              <a:rPr dirty="0" smtClean="0"/>
              <a:t> </a:t>
            </a:r>
            <a:r>
              <a:rPr dirty="0"/>
              <a:t>the result data.</a:t>
            </a:r>
            <a:endParaRPr lang="en-US" altLang="ja-JP" sz="1400" dirty="0" smtClean="0">
              <a:latin typeface="+mn-ea"/>
            </a:endParaRPr>
          </a:p>
          <a:p>
            <a:pPr algn="ctr">
              <a:defRPr kumimoji="1" sz="1400">
                <a:latin typeface="+mn-ea"/>
              </a:defRPr>
            </a:pPr>
            <a:endParaRPr altLang="ja-JP" dirty="0"/>
          </a:p>
        </p:txBody>
      </p:sp>
      <p:sp>
        <p:nvSpPr>
          <p:cNvPr id="8" name="円形吹き出し 7"/>
          <p:cNvSpPr/>
          <p:nvPr/>
        </p:nvSpPr>
        <p:spPr bwMode="auto">
          <a:xfrm>
            <a:off x="3209190" y="5004360"/>
            <a:ext cx="720100" cy="562468"/>
          </a:xfrm>
          <a:prstGeom prst="wedgeEllipseCallout">
            <a:avLst>
              <a:gd name="adj1" fmla="val 35332"/>
              <a:gd name="adj2" fmla="val -86001"/>
            </a:avLst>
          </a:prstGeom>
          <a:solidFill>
            <a:srgbClr val="002B62"/>
          </a:solidFill>
          <a:ln w="12700">
            <a:solidFill>
              <a:srgbClr val="002B6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kumimoji="1" altLang="ja-JP" b="1">
                <a:solidFill>
                  <a:schemeClr val="bg1"/>
                </a:solidFill>
                <a:latin typeface="+mn-ea"/>
              </a:defRPr>
            </a:pPr>
            <a:r>
              <a:t>Tips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4588234" y="4941210"/>
            <a:ext cx="4419516" cy="1341898"/>
            <a:chOff x="5244298" y="5000704"/>
            <a:chExt cx="4419516" cy="1341898"/>
          </a:xfrm>
        </p:grpSpPr>
        <p:sp>
          <p:nvSpPr>
            <p:cNvPr id="12" name="角丸四角形 11"/>
            <p:cNvSpPr/>
            <p:nvPr/>
          </p:nvSpPr>
          <p:spPr bwMode="auto">
            <a:xfrm>
              <a:off x="5481096" y="5297955"/>
              <a:ext cx="4182718" cy="1044647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 sz="1200">
                  <a:solidFill>
                    <a:schemeClr val="tx1"/>
                  </a:solidFill>
                  <a:latin typeface="+mn-ea"/>
                </a:defRPr>
              </a:pPr>
              <a:r>
                <a:rPr altLang="en-US" dirty="0"/>
                <a:t>For the results, please access the</a:t>
              </a:r>
              <a:r>
                <a:rPr altLang="ja-JP" dirty="0"/>
                <a:t> Azure</a:t>
              </a:r>
              <a:r>
                <a:rPr altLang="en-US" dirty="0"/>
                <a:t> account </a:t>
              </a:r>
              <a:r>
                <a:rPr lang="en-US" altLang="en-US" dirty="0" smtClean="0"/>
                <a:t/>
              </a:r>
              <a:br>
                <a:rPr lang="en-US" altLang="en-US" dirty="0" smtClean="0"/>
              </a:br>
              <a:r>
                <a:rPr altLang="en-US" dirty="0" smtClean="0"/>
                <a:t>and </a:t>
              </a:r>
              <a:r>
                <a:rPr altLang="en-US" dirty="0"/>
                <a:t>check</a:t>
              </a:r>
              <a:r>
                <a:rPr altLang="ja-JP" dirty="0"/>
                <a:t> that</a:t>
              </a:r>
              <a:r>
                <a:rPr altLang="en-US" dirty="0"/>
                <a:t> all of the 3 VM has been created</a:t>
              </a:r>
              <a:r>
                <a:rPr altLang="en-US" dirty="0" smtClean="0"/>
                <a:t>.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円/楕円 44"/>
            <p:cNvSpPr/>
            <p:nvPr/>
          </p:nvSpPr>
          <p:spPr bwMode="auto">
            <a:xfrm>
              <a:off x="5244298" y="5000704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267770" y="5161213"/>
              <a:ext cx="57608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altLang="ja-JP" sz="1400" b="1">
                  <a:solidFill>
                    <a:schemeClr val="bg1"/>
                  </a:solidFill>
                </a:defRPr>
              </a:pPr>
              <a:r>
                <a:rPr kumimoji="1"/>
                <a:t>Tips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514" y="2193726"/>
            <a:ext cx="4429140" cy="195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8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 altLang="en-US"/>
            </a:pPr>
            <a:r>
              <a:rPr b="1" dirty="0"/>
              <a:t>Change the number of instances and execute again. 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sz="1600" dirty="0"/>
              <a:t>Finally, change the number of instances to deploy </a:t>
            </a:r>
            <a:r>
              <a:rPr lang="en-US" sz="1600" dirty="0" smtClean="0"/>
              <a:t>and repeat.</a:t>
            </a:r>
            <a:endParaRPr kumimoji="1" lang="en-US" altLang="ja-JP" sz="1600" dirty="0" smtClean="0"/>
          </a:p>
          <a:p>
            <a:pPr marL="0" indent="0">
              <a:buNone/>
              <a:defRPr sz="1600"/>
            </a:pPr>
            <a:r>
              <a:rPr altLang="en-US" b="1" dirty="0"/>
              <a:t>　 </a:t>
            </a:r>
            <a:r>
              <a:rPr altLang="en-US" dirty="0"/>
              <a:t>From</a:t>
            </a:r>
            <a:r>
              <a:rPr altLang="ja-JP" b="1" dirty="0"/>
              <a:t> Terraform&gt;</a:t>
            </a:r>
            <a:r>
              <a:rPr altLang="en-US" b="1" dirty="0"/>
              <a:t> Substitution Value Management</a:t>
            </a:r>
            <a:r>
              <a:rPr altLang="en-US" dirty="0"/>
              <a:t>, refer to the table below and change the specific </a:t>
            </a:r>
            <a:r>
              <a:rPr altLang="en-US" dirty="0" smtClean="0"/>
              <a:t>values</a:t>
            </a:r>
            <a:r>
              <a:rPr altLang="en-US" dirty="0"/>
              <a:t> </a:t>
            </a:r>
            <a:r>
              <a:rPr lang="en-US" altLang="en-US" dirty="0" smtClean="0"/>
              <a:t>and do the same as we did in chapter 4.3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 dirty="0" smtClean="0"/>
              <a:t>4.</a:t>
            </a:r>
            <a:r>
              <a:rPr lang="en-US" altLang="ja-JP" dirty="0" smtClean="0"/>
              <a:t>9</a:t>
            </a:r>
            <a:r>
              <a:rPr altLang="en-US" dirty="0"/>
              <a:t>　Change the value and execute again</a:t>
            </a:r>
            <a:r>
              <a:rPr altLang="ja-JP" dirty="0"/>
              <a:t>(1/2)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965555"/>
              </p:ext>
            </p:extLst>
          </p:nvPr>
        </p:nvGraphicFramePr>
        <p:xfrm>
          <a:off x="179512" y="2420860"/>
          <a:ext cx="6984847" cy="134445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6102">
                  <a:extLst>
                    <a:ext uri="{9D8B030D-6E8A-4147-A177-3AD203B41FA5}">
                      <a16:colId xmlns:a16="http://schemas.microsoft.com/office/drawing/2014/main" val="3292329753"/>
                    </a:ext>
                  </a:extLst>
                </a:gridCol>
                <a:gridCol w="1966323">
                  <a:extLst>
                    <a:ext uri="{9D8B030D-6E8A-4147-A177-3AD203B41FA5}">
                      <a16:colId xmlns:a16="http://schemas.microsoft.com/office/drawing/2014/main" val="3766691189"/>
                    </a:ext>
                  </a:extLst>
                </a:gridCol>
                <a:gridCol w="2052222">
                  <a:extLst>
                    <a:ext uri="{9D8B030D-6E8A-4147-A177-3AD203B41FA5}">
                      <a16:colId xmlns:a16="http://schemas.microsoft.com/office/drawing/2014/main" val="3278184330"/>
                    </a:ext>
                  </a:extLst>
                </a:gridCol>
                <a:gridCol w="1440200">
                  <a:extLst>
                    <a:ext uri="{9D8B030D-6E8A-4147-A177-3AD203B41FA5}">
                      <a16:colId xmlns:a16="http://schemas.microsoft.com/office/drawing/2014/main" val="1602751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Variable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Specific value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719099"/>
                  </a:ext>
                </a:extLst>
              </a:tr>
              <a:tr h="488805"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t>hello_tf_instance_count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t>3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91043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VM_count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rPr dirty="0"/>
                        <a:t>3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41466"/>
                  </a:ext>
                </a:extLst>
              </a:tr>
            </a:tbl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179512" y="2036332"/>
            <a:ext cx="3384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altLang="en-US" b="1">
                <a:solidFill>
                  <a:srgbClr val="002B62"/>
                </a:solidFill>
              </a:defRPr>
            </a:pPr>
            <a:r>
              <a:rPr dirty="0" smtClean="0"/>
              <a:t>Before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17" name="下矢印 16"/>
          <p:cNvSpPr/>
          <p:nvPr/>
        </p:nvSpPr>
        <p:spPr bwMode="auto">
          <a:xfrm>
            <a:off x="2843760" y="3738019"/>
            <a:ext cx="576080" cy="627111"/>
          </a:xfrm>
          <a:prstGeom prst="down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037712"/>
              </p:ext>
            </p:extLst>
          </p:nvPr>
        </p:nvGraphicFramePr>
        <p:xfrm>
          <a:off x="156282" y="4765117"/>
          <a:ext cx="6984847" cy="134445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6102">
                  <a:extLst>
                    <a:ext uri="{9D8B030D-6E8A-4147-A177-3AD203B41FA5}">
                      <a16:colId xmlns:a16="http://schemas.microsoft.com/office/drawing/2014/main" val="3292329753"/>
                    </a:ext>
                  </a:extLst>
                </a:gridCol>
                <a:gridCol w="1966323">
                  <a:extLst>
                    <a:ext uri="{9D8B030D-6E8A-4147-A177-3AD203B41FA5}">
                      <a16:colId xmlns:a16="http://schemas.microsoft.com/office/drawing/2014/main" val="3766691189"/>
                    </a:ext>
                  </a:extLst>
                </a:gridCol>
                <a:gridCol w="2052222">
                  <a:extLst>
                    <a:ext uri="{9D8B030D-6E8A-4147-A177-3AD203B41FA5}">
                      <a16:colId xmlns:a16="http://schemas.microsoft.com/office/drawing/2014/main" val="3278184330"/>
                    </a:ext>
                  </a:extLst>
                </a:gridCol>
                <a:gridCol w="1440200">
                  <a:extLst>
                    <a:ext uri="{9D8B030D-6E8A-4147-A177-3AD203B41FA5}">
                      <a16:colId xmlns:a16="http://schemas.microsoft.com/office/drawing/2014/main" val="1602751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Operation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400"/>
                      </a:pPr>
                      <a:r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Variable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en-US" sz="1400"/>
                      </a:pPr>
                      <a:r>
                        <a:t>Specific value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719099"/>
                  </a:ext>
                </a:extLst>
              </a:tr>
              <a:tr h="488805"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sz="1200"/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(AWS</a:t>
                      </a:r>
                      <a:r>
                        <a:rPr altLang="ja-JP" dirty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t>hello_tf_instance_count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t>5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91043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altLang="ja-JP" sz="1200"/>
                      </a:pPr>
                      <a:r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kumimoji="1" sz="1200" kern="12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defRPr>
                      </a:pPr>
                      <a:r>
                        <a:rPr altLang="en-US" dirty="0" err="1" smtClean="0"/>
                        <a:t>Create</a:t>
                      </a:r>
                      <a:r>
                        <a:rPr altLang="ja-JP" dirty="0" err="1" smtClean="0"/>
                        <a:t>VM</a:t>
                      </a:r>
                      <a:r>
                        <a:rPr altLang="ja-JP" dirty="0" smtClean="0"/>
                        <a:t>(Azure</a:t>
                      </a:r>
                      <a:r>
                        <a:rPr altLang="ja-JP" dirty="0"/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/>
                      </a:pPr>
                      <a:r>
                        <a:t>VM_count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kumimoji="1" altLang="ja-JP" sz="1200">
                          <a:solidFill>
                            <a:schemeClr val="tx1"/>
                          </a:solidFill>
                        </a:defRPr>
                      </a:pPr>
                      <a:r>
                        <a:rPr dirty="0"/>
                        <a:t>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41466"/>
                  </a:ext>
                </a:extLst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56282" y="4380589"/>
            <a:ext cx="3384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altLang="en-US" b="1">
                <a:solidFill>
                  <a:srgbClr val="002B62"/>
                </a:solidFill>
              </a:defRPr>
            </a:pPr>
            <a:r>
              <a:rPr dirty="0" smtClean="0"/>
              <a:t>After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6372250" y="3531347"/>
            <a:ext cx="2745128" cy="8980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altLang="en-US" sz="1400">
                <a:latin typeface="+mn-ea"/>
              </a:defRPr>
            </a:pPr>
            <a:r>
              <a:rPr kumimoji="1" lang="en-US" dirty="0" smtClean="0"/>
              <a:t>Change the Deploy instances:</a:t>
            </a:r>
            <a:endParaRPr kumimoji="1" lang="en-US" altLang="ja-JP" sz="1400" dirty="0" smtClean="0">
              <a:latin typeface="+mn-ea"/>
            </a:endParaRPr>
          </a:p>
          <a:p>
            <a:pPr algn="ctr">
              <a:defRPr sz="1400">
                <a:latin typeface="+mn-ea"/>
              </a:defRPr>
            </a:pPr>
            <a:r>
              <a:rPr kumimoji="1" altLang="ja-JP" dirty="0" smtClean="0"/>
              <a:t>AWS</a:t>
            </a:r>
            <a:r>
              <a:rPr kumimoji="1" altLang="en-US" dirty="0" smtClean="0"/>
              <a:t>:</a:t>
            </a:r>
            <a:r>
              <a:rPr kumimoji="1" lang="en-US" altLang="en-US" dirty="0" smtClean="0"/>
              <a:t> </a:t>
            </a:r>
            <a:r>
              <a:rPr kumimoji="1" lang="en-US" altLang="en-US" dirty="0" smtClean="0">
                <a:solidFill>
                  <a:srgbClr val="FF0000"/>
                </a:solidFill>
              </a:rPr>
              <a:t>Increased</a:t>
            </a:r>
            <a:r>
              <a:rPr lang="en-US" altLang="en-US" dirty="0"/>
              <a:t> </a:t>
            </a:r>
            <a:r>
              <a:rPr lang="en-US" altLang="en-US" dirty="0" smtClean="0"/>
              <a:t>f</a:t>
            </a:r>
            <a:r>
              <a:rPr altLang="en-US" dirty="0" smtClean="0"/>
              <a:t>rom</a:t>
            </a:r>
            <a:r>
              <a:rPr lang="en-US" altLang="en-US" dirty="0" smtClean="0"/>
              <a:t> </a:t>
            </a:r>
            <a:r>
              <a:rPr altLang="en-US" dirty="0" smtClean="0"/>
              <a:t>3</a:t>
            </a:r>
            <a:r>
              <a:rPr lang="en-US" altLang="en-US" dirty="0" smtClean="0"/>
              <a:t> </a:t>
            </a:r>
            <a:r>
              <a:rPr altLang="en-US" dirty="0" smtClean="0"/>
              <a:t>to</a:t>
            </a:r>
            <a:r>
              <a:rPr lang="en-US" altLang="en-US" dirty="0" smtClean="0"/>
              <a:t> </a:t>
            </a:r>
            <a:r>
              <a:rPr altLang="en-US" dirty="0" smtClean="0"/>
              <a:t>5</a:t>
            </a:r>
            <a:endParaRPr kumimoji="1" lang="en-US" altLang="ja-JP" sz="1400" dirty="0" smtClean="0">
              <a:latin typeface="+mn-ea"/>
            </a:endParaRPr>
          </a:p>
          <a:p>
            <a:pPr algn="ctr">
              <a:defRPr sz="1400">
                <a:latin typeface="+mn-ea"/>
              </a:defRPr>
            </a:pPr>
            <a:r>
              <a:rPr altLang="ja-JP" dirty="0" smtClean="0"/>
              <a:t>Azure</a:t>
            </a:r>
            <a:r>
              <a:rPr lang="en-US" altLang="ja-JP" dirty="0" smtClean="0"/>
              <a:t>: </a:t>
            </a:r>
            <a:r>
              <a:rPr lang="en-US" altLang="ja-JP" dirty="0" smtClean="0">
                <a:solidFill>
                  <a:srgbClr val="FF0000"/>
                </a:solidFill>
              </a:rPr>
              <a:t>Decreased</a:t>
            </a:r>
            <a:r>
              <a:rPr lang="en-US" altLang="ja-JP" dirty="0" smtClean="0"/>
              <a:t> f</a:t>
            </a:r>
            <a:r>
              <a:rPr altLang="en-US" dirty="0" smtClean="0"/>
              <a:t>rom</a:t>
            </a:r>
            <a:r>
              <a:rPr lang="en-US" altLang="en-US" dirty="0" smtClean="0"/>
              <a:t> </a:t>
            </a:r>
            <a:r>
              <a:rPr altLang="en-US" dirty="0" smtClean="0"/>
              <a:t>3</a:t>
            </a:r>
            <a:r>
              <a:rPr lang="en-US" altLang="en-US" dirty="0" smtClean="0"/>
              <a:t> </a:t>
            </a:r>
            <a:r>
              <a:rPr altLang="en-US" dirty="0" smtClean="0"/>
              <a:t>to </a:t>
            </a:r>
            <a:r>
              <a:rPr altLang="en-US" dirty="0"/>
              <a:t>1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7325879" y="4284021"/>
            <a:ext cx="720100" cy="562468"/>
          </a:xfrm>
          <a:prstGeom prst="wedgeEllipseCallout">
            <a:avLst>
              <a:gd name="adj1" fmla="val -82127"/>
              <a:gd name="adj2" fmla="val 100953"/>
            </a:avLst>
          </a:prstGeom>
          <a:solidFill>
            <a:srgbClr val="002B62"/>
          </a:solidFill>
          <a:ln w="12700">
            <a:solidFill>
              <a:srgbClr val="002B6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kumimoji="1" altLang="ja-JP" b="1">
                <a:solidFill>
                  <a:schemeClr val="bg1"/>
                </a:solidFill>
                <a:latin typeface="+mn-ea"/>
              </a:defRPr>
            </a:pPr>
            <a:r>
              <a:t>Tips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72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Check that the instances has been reduced.</a:t>
            </a:r>
            <a:br>
              <a:rPr kumimoji="1" lang="en-US" altLang="ja-JP" dirty="0" smtClean="0"/>
            </a:br>
            <a:r>
              <a:rPr lang="en-US" altLang="ja-JP" sz="1600" dirty="0" smtClean="0"/>
              <a:t>Access AWS </a:t>
            </a:r>
            <a:r>
              <a:rPr lang="ja-JP" altLang="en-US" sz="1600" dirty="0" smtClean="0"/>
              <a:t>・</a:t>
            </a:r>
            <a:r>
              <a:rPr lang="en-US" altLang="ja-JP" sz="1600" dirty="0" smtClean="0"/>
              <a:t>Azure from your browser</a:t>
            </a:r>
            <a:br>
              <a:rPr lang="en-US" altLang="ja-JP" sz="1600" dirty="0" smtClean="0"/>
            </a:br>
            <a:r>
              <a:rPr lang="en-US" altLang="ja-JP" sz="1600" dirty="0" smtClean="0"/>
              <a:t>and check that the VM instances has been reduced.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ja-JP" dirty="0" smtClean="0"/>
              <a:t>4.</a:t>
            </a:r>
            <a:r>
              <a:rPr lang="en-US" altLang="ja-JP" dirty="0" smtClean="0"/>
              <a:t>9</a:t>
            </a:r>
            <a:r>
              <a:rPr altLang="en-US" dirty="0"/>
              <a:t>　Change the value and execute again</a:t>
            </a:r>
            <a:r>
              <a:rPr altLang="ja-JP" dirty="0"/>
              <a:t>(2/2)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t="1" r="55399" b="-9957"/>
          <a:stretch/>
        </p:blipFill>
        <p:spPr>
          <a:xfrm>
            <a:off x="395420" y="2415449"/>
            <a:ext cx="2808390" cy="93613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r="52211"/>
          <a:stretch/>
        </p:blipFill>
        <p:spPr>
          <a:xfrm>
            <a:off x="4860040" y="2276760"/>
            <a:ext cx="3096430" cy="136819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0" t="42731" r="39762" b="34732"/>
          <a:stretch/>
        </p:blipFill>
        <p:spPr>
          <a:xfrm>
            <a:off x="4716020" y="4365130"/>
            <a:ext cx="3609417" cy="151221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0" t="42731" r="46062" b="9292"/>
          <a:stretch/>
        </p:blipFill>
        <p:spPr>
          <a:xfrm>
            <a:off x="971500" y="4076858"/>
            <a:ext cx="2088290" cy="237633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sp>
        <p:nvSpPr>
          <p:cNvPr id="9" name="テキスト ボックス 8"/>
          <p:cNvSpPr txBox="1"/>
          <p:nvPr/>
        </p:nvSpPr>
        <p:spPr>
          <a:xfrm>
            <a:off x="395420" y="1844780"/>
            <a:ext cx="936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kumimoji="1" altLang="ja-JP" b="1">
                <a:solidFill>
                  <a:srgbClr val="002B62"/>
                </a:solidFill>
              </a:defRPr>
            </a:pPr>
            <a:r>
              <a:t>AWS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420" y="3573229"/>
            <a:ext cx="936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kumimoji="1" altLang="ja-JP" b="1">
                <a:solidFill>
                  <a:srgbClr val="002B62"/>
                </a:solidFill>
              </a:defRPr>
            </a:pPr>
            <a:r>
              <a:t>Azure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10" name="右矢印 9"/>
          <p:cNvSpPr/>
          <p:nvPr/>
        </p:nvSpPr>
        <p:spPr bwMode="auto">
          <a:xfrm>
            <a:off x="3491850" y="2708900"/>
            <a:ext cx="1079663" cy="513280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右矢印 22"/>
          <p:cNvSpPr/>
          <p:nvPr/>
        </p:nvSpPr>
        <p:spPr bwMode="auto">
          <a:xfrm>
            <a:off x="3348073" y="5008383"/>
            <a:ext cx="1079663" cy="513280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497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1.2</a:t>
            </a:r>
            <a:r>
              <a:rPr lang="ja-JP" altLang="en-US" dirty="0"/>
              <a:t>　</a:t>
            </a:r>
            <a:r>
              <a:rPr lang="en-US" altLang="ja-JP" dirty="0" smtClean="0"/>
              <a:t>Environment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07380" y="836712"/>
            <a:ext cx="8929241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>
            <a:normAutofit lnSpcReduction="10000"/>
          </a:bodyPr>
          <a:lstStyle/>
          <a:p>
            <a:r>
              <a:rPr lang="en-US" altLang="ja-JP" b="1" dirty="0" smtClean="0"/>
              <a:t>Environment</a:t>
            </a:r>
          </a:p>
          <a:p>
            <a:pPr lvl="1">
              <a:defRPr altLang="en-US"/>
            </a:pPr>
            <a:r>
              <a:rPr lang="en-US" altLang="ja-JP" dirty="0" smtClean="0"/>
              <a:t>The environment used in this manual is as follows. </a:t>
            </a:r>
          </a:p>
          <a:p>
            <a:pPr lvl="1"/>
            <a:r>
              <a:rPr lang="en-US" altLang="en-US" dirty="0" smtClean="0"/>
              <a:t>In addition to an ITA Server, please prepare an AWS and Azure account and </a:t>
            </a:r>
            <a:br>
              <a:rPr lang="en-US" altLang="en-US" dirty="0" smtClean="0"/>
            </a:br>
            <a:r>
              <a:rPr lang="en-US" altLang="en-US" dirty="0" smtClean="0"/>
              <a:t>a Terraform environment (Terraform account if you are using Terraform Cloud).</a:t>
            </a:r>
            <a:r>
              <a:rPr lang="en-US" altLang="ja-JP" dirty="0" smtClean="0"/>
              <a:t> 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sz="1200" dirty="0" smtClean="0"/>
          </a:p>
          <a:p>
            <a:pPr marL="180000" lvl="1" indent="0">
              <a:buNone/>
            </a:pPr>
            <a:endParaRPr lang="en-US" altLang="ja-JP" sz="1200" dirty="0" smtClean="0"/>
          </a:p>
          <a:p>
            <a:pPr marL="180000" lvl="1" indent="0">
              <a:buNone/>
            </a:pPr>
            <a:endParaRPr lang="en-US" altLang="ja-JP" sz="1200" dirty="0" smtClean="0"/>
          </a:p>
          <a:p>
            <a:pPr marL="180000" lvl="1" indent="0">
              <a:buNone/>
            </a:pPr>
            <a:endParaRPr lang="en-US" altLang="ja-JP" sz="1200" dirty="0" smtClean="0"/>
          </a:p>
          <a:p>
            <a:pPr marL="180000" lvl="1" indent="0">
              <a:buNone/>
              <a:defRPr sz="1200"/>
            </a:pPr>
            <a:r>
              <a:rPr lang="en-US" altLang="ja-JP" dirty="0"/>
              <a:t>*</a:t>
            </a:r>
            <a:r>
              <a:rPr lang="en-US" altLang="en-US" kern="1200" dirty="0">
                <a:solidFill>
                  <a:srgbClr val="000000"/>
                </a:solidFill>
              </a:rPr>
              <a:t>In this scenario, the host server will be running on CentOS7, but</a:t>
            </a:r>
            <a:r>
              <a:rPr lang="en-US" altLang="ja-JP" kern="1200" dirty="0">
                <a:solidFill>
                  <a:srgbClr val="000000"/>
                </a:solidFill>
              </a:rPr>
              <a:t> ITA</a:t>
            </a:r>
            <a:r>
              <a:rPr lang="en-US" altLang="en-US" kern="1200" dirty="0">
                <a:solidFill>
                  <a:srgbClr val="000000"/>
                </a:solidFill>
              </a:rPr>
              <a:t> can be installed on</a:t>
            </a:r>
            <a:r>
              <a:rPr lang="en-US" altLang="ja-JP" kern="1200" dirty="0">
                <a:solidFill>
                  <a:srgbClr val="000000"/>
                </a:solidFill>
              </a:rPr>
              <a:t> RHEL7</a:t>
            </a:r>
            <a:r>
              <a:rPr lang="en-US" altLang="en-US" kern="1200" dirty="0">
                <a:solidFill>
                  <a:srgbClr val="000000"/>
                </a:solidFill>
              </a:rPr>
              <a:t> and</a:t>
            </a:r>
            <a:r>
              <a:rPr lang="en-US" altLang="ja-JP" kern="1200" dirty="0">
                <a:solidFill>
                  <a:srgbClr val="000000"/>
                </a:solidFill>
              </a:rPr>
              <a:t> RHEL8</a:t>
            </a:r>
            <a:r>
              <a:rPr lang="en-US" altLang="en-US" kern="1200" dirty="0">
                <a:solidFill>
                  <a:srgbClr val="000000"/>
                </a:solidFill>
              </a:rPr>
              <a:t> type</a:t>
            </a:r>
            <a:r>
              <a:rPr lang="en-US" altLang="ja-JP" kern="1200" dirty="0">
                <a:solidFill>
                  <a:srgbClr val="000000"/>
                </a:solidFill>
              </a:rPr>
              <a:t> OS</a:t>
            </a:r>
            <a:r>
              <a:rPr lang="en-US" altLang="en-US" kern="1200" dirty="0">
                <a:solidFill>
                  <a:srgbClr val="000000"/>
                </a:solidFill>
              </a:rPr>
              <a:t> as well.</a:t>
            </a:r>
            <a:r>
              <a:rPr lang="en-US" altLang="ja-JP" dirty="0"/>
              <a:t> </a:t>
            </a:r>
            <a:endParaRPr lang="en-US" altLang="ja-JP" sz="12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95" y="4653170"/>
            <a:ext cx="1232625" cy="722574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2360257" y="4325053"/>
            <a:ext cx="1584220" cy="1309273"/>
          </a:xfrm>
          <a:prstGeom prst="rect">
            <a:avLst/>
          </a:prstGeom>
          <a:solidFill>
            <a:schemeClr val="bg1"/>
          </a:solidFill>
          <a:ln w="28575">
            <a:solidFill>
              <a:srgbClr val="002B62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84" t="-2762" r="-5514" b="-5983"/>
          <a:stretch/>
        </p:blipFill>
        <p:spPr>
          <a:xfrm>
            <a:off x="4348621" y="4580455"/>
            <a:ext cx="1834136" cy="868003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 bwMode="auto">
          <a:xfrm>
            <a:off x="6588280" y="3969075"/>
            <a:ext cx="2088291" cy="18722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65235" y="3975618"/>
            <a:ext cx="13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2B62"/>
                </a:solidFill>
              </a:rPr>
              <a:t>CentOS 7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508217" y="4689175"/>
            <a:ext cx="1224170" cy="650564"/>
          </a:xfrm>
          <a:prstGeom prst="rect">
            <a:avLst/>
          </a:prstGeom>
          <a:solidFill>
            <a:srgbClr val="002B62"/>
          </a:solidFill>
          <a:ln w="12700">
            <a:solidFill>
              <a:srgbClr val="002B62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ITA 1.10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4" name="直線矢印コネクタ 13"/>
          <p:cNvCxnSpPr>
            <a:stCxn id="6" idx="3"/>
            <a:endCxn id="12" idx="1"/>
          </p:cNvCxnSpPr>
          <p:nvPr/>
        </p:nvCxnSpPr>
        <p:spPr bwMode="auto">
          <a:xfrm>
            <a:off x="1835620" y="5014457"/>
            <a:ext cx="672597" cy="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</p:cxnSp>
      <p:cxnSp>
        <p:nvCxnSpPr>
          <p:cNvPr id="19" name="直線矢印コネクタ 18"/>
          <p:cNvCxnSpPr>
            <a:stCxn id="12" idx="3"/>
            <a:endCxn id="8" idx="1"/>
          </p:cNvCxnSpPr>
          <p:nvPr/>
        </p:nvCxnSpPr>
        <p:spPr bwMode="auto">
          <a:xfrm>
            <a:off x="3732387" y="5014457"/>
            <a:ext cx="616234" cy="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4"/>
          <a:srcRect l="41810" t="39149" r="40550" b="39148"/>
          <a:stretch/>
        </p:blipFill>
        <p:spPr>
          <a:xfrm>
            <a:off x="7217731" y="4173258"/>
            <a:ext cx="1008142" cy="648091"/>
          </a:xfrm>
          <a:prstGeom prst="rect">
            <a:avLst/>
          </a:prstGeom>
        </p:spPr>
      </p:pic>
      <p:cxnSp>
        <p:nvCxnSpPr>
          <p:cNvPr id="24" name="直線矢印コネクタ 23"/>
          <p:cNvCxnSpPr>
            <a:stCxn id="8" idx="3"/>
          </p:cNvCxnSpPr>
          <p:nvPr/>
        </p:nvCxnSpPr>
        <p:spPr bwMode="auto">
          <a:xfrm flipV="1">
            <a:off x="6182757" y="5014456"/>
            <a:ext cx="612000" cy="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テキスト ボックス 24"/>
          <p:cNvSpPr txBox="1"/>
          <p:nvPr/>
        </p:nvSpPr>
        <p:spPr>
          <a:xfrm>
            <a:off x="6299604" y="583200"/>
            <a:ext cx="2844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n-US" altLang="ja-JP" sz="16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720307" y="2360951"/>
            <a:ext cx="2448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600" dirty="0"/>
          </a:p>
        </p:txBody>
      </p:sp>
      <p:sp>
        <p:nvSpPr>
          <p:cNvPr id="5" name="テキスト ボックス 12"/>
          <p:cNvSpPr txBox="1"/>
          <p:nvPr/>
        </p:nvSpPr>
        <p:spPr>
          <a:xfrm>
            <a:off x="287239" y="2360951"/>
            <a:ext cx="2376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600" dirty="0">
              <a:latin typeface="+mj-lt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053393"/>
              </p:ext>
            </p:extLst>
          </p:nvPr>
        </p:nvGraphicFramePr>
        <p:xfrm>
          <a:off x="467430" y="2432011"/>
          <a:ext cx="8208000" cy="12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000">
                  <a:extLst>
                    <a:ext uri="{9D8B030D-6E8A-4147-A177-3AD203B41FA5}">
                      <a16:colId xmlns:a16="http://schemas.microsoft.com/office/drawing/2014/main" val="1622861740"/>
                    </a:ext>
                  </a:extLst>
                </a:gridCol>
                <a:gridCol w="2736000">
                  <a:extLst>
                    <a:ext uri="{9D8B030D-6E8A-4147-A177-3AD203B41FA5}">
                      <a16:colId xmlns:a16="http://schemas.microsoft.com/office/drawing/2014/main" val="1201628444"/>
                    </a:ext>
                  </a:extLst>
                </a:gridCol>
                <a:gridCol w="2736000">
                  <a:extLst>
                    <a:ext uri="{9D8B030D-6E8A-4147-A177-3AD203B41FA5}">
                      <a16:colId xmlns:a16="http://schemas.microsoft.com/office/drawing/2014/main" val="3843268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1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ITA</a:t>
                      </a:r>
                      <a:r>
                        <a:rPr lang="ja-JP" altLang="en-US" b="1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en-US" altLang="ja-JP" b="1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 server</a:t>
                      </a:r>
                      <a:r>
                        <a:rPr lang="ja-JP" altLang="en-US" b="1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endParaRPr lang="en-US" altLang="ja-JP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1" dirty="0">
                          <a:solidFill>
                            <a:schemeClr val="bg1"/>
                          </a:solidFill>
                        </a:rPr>
                        <a:t>Terraform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1" dirty="0" smtClean="0">
                          <a:solidFill>
                            <a:schemeClr val="bg1"/>
                          </a:solidFill>
                        </a:rPr>
                        <a:t>Target</a:t>
                      </a:r>
                      <a:endParaRPr lang="en-US" altLang="ja-JP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698356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CentOS7(※)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6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ITA </a:t>
                      </a:r>
                      <a:r>
                        <a:rPr kumimoji="1" lang="en-US" altLang="ja-JP" sz="1600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ver</a:t>
                      </a:r>
                      <a:r>
                        <a:rPr kumimoji="1" lang="en-US" altLang="ja-JP" sz="16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60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  <a:endParaRPr kumimoji="1" lang="en-US" altLang="ja-JP" sz="16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600" dirty="0">
                          <a:solidFill>
                            <a:sysClr val="windowText" lastClr="000000"/>
                          </a:solidFill>
                        </a:rPr>
                        <a:t>Terraform</a:t>
                      </a:r>
                      <a:r>
                        <a:rPr lang="ja-JP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ja-JP" sz="1600" dirty="0">
                          <a:solidFill>
                            <a:sysClr val="windowText" lastClr="000000"/>
                          </a:solidFill>
                        </a:rPr>
                        <a:t>Enterprise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ja-JP" altLang="en-US" sz="1600" dirty="0">
                          <a:solidFill>
                            <a:sysClr val="windowText" lastClr="000000"/>
                          </a:solidFill>
                        </a:rPr>
                        <a:t>　　　</a:t>
                      </a:r>
                      <a:r>
                        <a:rPr lang="en-US" altLang="ja-JP" sz="1600" dirty="0">
                          <a:solidFill>
                            <a:sysClr val="windowText" lastClr="000000"/>
                          </a:solidFill>
                        </a:rPr>
                        <a:t>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600" dirty="0">
                          <a:solidFill>
                            <a:sysClr val="windowText" lastClr="000000"/>
                          </a:solidFill>
                        </a:rPr>
                        <a:t>Terraform</a:t>
                      </a:r>
                      <a:r>
                        <a:rPr lang="ja-JP" altLang="en-US" sz="16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ja-JP" sz="1600" dirty="0">
                          <a:solidFill>
                            <a:sysClr val="windowText" lastClr="000000"/>
                          </a:solidFill>
                        </a:rPr>
                        <a:t>Cloud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600" dirty="0">
                          <a:solidFill>
                            <a:sysClr val="windowText" lastClr="000000"/>
                          </a:solidFill>
                        </a:rPr>
                        <a:t>AWS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600" dirty="0">
                          <a:solidFill>
                            <a:sysClr val="windowText" lastClr="000000"/>
                          </a:solidFill>
                        </a:rPr>
                        <a:t>Microsoft Azure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383334"/>
                  </a:ext>
                </a:extLst>
              </a:tr>
            </a:tbl>
          </a:graphicData>
        </a:graphic>
      </p:graphicFrame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6619" y="5047141"/>
            <a:ext cx="691612" cy="71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4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altLang="ja-JP"/>
              <a:t>2.</a:t>
            </a:r>
            <a:r>
              <a:rPr altLang="en-US"/>
              <a:t>　Terraform Driver Practice 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205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Scenario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 altLang="en-US" b="1"/>
            </a:pPr>
            <a:r>
              <a:rPr lang="en-US" altLang="ja-JP" dirty="0"/>
              <a:t>About the scenario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en-US" sz="1400" dirty="0"/>
              <a:t>This scenario uses</a:t>
            </a:r>
            <a:r>
              <a:rPr lang="en-US" altLang="ja-JP" sz="1400" dirty="0"/>
              <a:t> ITA's Terraform Driver</a:t>
            </a:r>
            <a:r>
              <a:rPr lang="en-US" altLang="en-US" sz="1400" dirty="0"/>
              <a:t> to </a:t>
            </a:r>
            <a:r>
              <a:rPr lang="en-US" altLang="en-US" sz="1400" dirty="0" smtClean="0"/>
              <a:t>check the plan to create the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VM</a:t>
            </a:r>
            <a:r>
              <a:rPr lang="en-US" altLang="en-US" sz="1400" dirty="0"/>
              <a:t>'s on Public cloud</a:t>
            </a:r>
            <a:r>
              <a:rPr lang="en-US" altLang="ja-JP" sz="1400" dirty="0"/>
              <a:t> (</a:t>
            </a:r>
            <a:r>
              <a:rPr lang="en-US" altLang="ja-JP" sz="1400" dirty="0" err="1"/>
              <a:t>AWS</a:t>
            </a:r>
            <a:r>
              <a:rPr lang="en-US" altLang="en-US" sz="1400" dirty="0" err="1"/>
              <a:t>,</a:t>
            </a:r>
            <a:r>
              <a:rPr lang="en-US" altLang="ja-JP" sz="1400" dirty="0" err="1"/>
              <a:t>Azure</a:t>
            </a:r>
            <a:r>
              <a:rPr lang="en-US" altLang="ja-JP" sz="1400" dirty="0"/>
              <a:t>)</a:t>
            </a:r>
            <a:r>
              <a:rPr lang="en-US" altLang="en-US" sz="1400" dirty="0"/>
              <a:t> </a:t>
            </a:r>
            <a:r>
              <a:rPr lang="en-US" altLang="en-US" sz="1400" dirty="0" smtClean="0"/>
              <a:t/>
            </a:r>
            <a:br>
              <a:rPr lang="en-US" altLang="en-US" sz="1400" dirty="0" smtClean="0"/>
            </a:br>
            <a:r>
              <a:rPr lang="en-US" altLang="en-US" sz="1400" dirty="0" smtClean="0"/>
              <a:t>After that, it will use the </a:t>
            </a:r>
            <a:r>
              <a:rPr lang="en-US" altLang="en-US" sz="1400" b="1" dirty="0" smtClean="0"/>
              <a:t>defined policies </a:t>
            </a:r>
            <a:r>
              <a:rPr lang="en-US" altLang="en-US" sz="1400" dirty="0" smtClean="0"/>
              <a:t>to create the VM on the different cloud environments.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en-US" altLang="en-US" sz="1400" dirty="0"/>
              <a:t>Once you have followed the</a:t>
            </a:r>
            <a:r>
              <a:rPr lang="en-US" altLang="en-US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</a:t>
            </a:r>
            <a:r>
              <a:rPr lang="en-US" altLang="en-US" sz="1400" dirty="0">
                <a:solidFill>
                  <a:srgbClr val="FFC000"/>
                </a:solidFill>
              </a:rPr>
              <a:t>Preparation</a:t>
            </a:r>
            <a:r>
              <a:rPr lang="en-US" altLang="en-US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altLang="en-US" sz="1400" dirty="0">
                <a:solidFill>
                  <a:srgbClr val="FFC000"/>
                </a:solidFill>
              </a:rPr>
              <a:t> </a:t>
            </a:r>
            <a:r>
              <a:rPr lang="en-US" altLang="en-US" sz="1400" dirty="0"/>
              <a:t>part of this document and have linked/registered all the necessary parts, you can repeat the </a:t>
            </a:r>
            <a:r>
              <a:rPr lang="en-US" altLang="en-US" sz="1400" dirty="0">
                <a:solidFill>
                  <a:srgbClr val="92D050"/>
                </a:solidFill>
              </a:rPr>
              <a:t>“Execution” </a:t>
            </a:r>
            <a:r>
              <a:rPr lang="en-US" altLang="en-US" sz="1400" dirty="0"/>
              <a:t>part of the scenario and reconfigure/re-register target machines. </a:t>
            </a:r>
            <a:r>
              <a:rPr lang="en-US" altLang="en-US" sz="1400" b="1" dirty="0">
                <a:solidFill>
                  <a:srgbClr val="FF0000"/>
                </a:solidFill>
              </a:rPr>
              <a:t>(Automation)</a:t>
            </a:r>
          </a:p>
          <a:p>
            <a:pPr lvl="2"/>
            <a:endParaRPr lang="en-US" altLang="ja-JP" sz="1200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</p:txBody>
      </p:sp>
      <p:cxnSp>
        <p:nvCxnSpPr>
          <p:cNvPr id="16" name="直線コネクタ 15"/>
          <p:cNvCxnSpPr/>
          <p:nvPr/>
        </p:nvCxnSpPr>
        <p:spPr bwMode="auto">
          <a:xfrm flipH="1">
            <a:off x="2765812" y="3302850"/>
            <a:ext cx="26128" cy="300785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002B6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下矢印 16"/>
          <p:cNvSpPr/>
          <p:nvPr/>
        </p:nvSpPr>
        <p:spPr bwMode="auto">
          <a:xfrm>
            <a:off x="328876" y="3449447"/>
            <a:ext cx="418417" cy="2762958"/>
          </a:xfrm>
          <a:prstGeom prst="downArrow">
            <a:avLst/>
          </a:prstGeom>
          <a:solidFill>
            <a:srgbClr val="FFE697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184855" y="3278427"/>
            <a:ext cx="2384636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①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Register Interface information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182922" y="3822779"/>
            <a:ext cx="2384636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②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Register and link Organization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182922" y="4395295"/>
            <a:ext cx="2384636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③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Register and link Workspace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182922" y="4936425"/>
            <a:ext cx="2384636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④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Register operation pattern</a:t>
            </a:r>
            <a:b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</a:b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 (Movement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182922" y="5477555"/>
            <a:ext cx="2384636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⑤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lang="en-US" altLang="ja-JP" sz="1050" dirty="0" smtClean="0">
                <a:solidFill>
                  <a:srgbClr val="FB8B03"/>
                </a:solidFill>
                <a:latin typeface="+mn-ea"/>
              </a:rPr>
              <a:t>Register Module files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 bwMode="auto">
          <a:xfrm>
            <a:off x="3024299" y="5689190"/>
            <a:ext cx="2483831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⑩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Specify Module files to Movement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19590" y="2780910"/>
            <a:ext cx="208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002B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en-US" altLang="ja-JP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Preparation</a:t>
            </a:r>
            <a:r>
              <a:rPr kumimoji="1" lang="en-US" altLang="ja-JP" b="1" dirty="0" smtClean="0">
                <a:solidFill>
                  <a:srgbClr val="002B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endParaRPr kumimoji="1" lang="ja-JP" altLang="en-US" b="1" dirty="0">
              <a:solidFill>
                <a:srgbClr val="002B6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下矢印 37"/>
          <p:cNvSpPr/>
          <p:nvPr/>
        </p:nvSpPr>
        <p:spPr bwMode="auto">
          <a:xfrm>
            <a:off x="3182997" y="3381006"/>
            <a:ext cx="332274" cy="2308184"/>
          </a:xfrm>
          <a:prstGeom prst="downArrow">
            <a:avLst/>
          </a:prstGeom>
          <a:solidFill>
            <a:srgbClr val="FFE697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2988261" y="3302850"/>
            <a:ext cx="2519869" cy="375518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⑥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lang="en-US" altLang="ja-JP" sz="1050" dirty="0" smtClean="0">
                <a:solidFill>
                  <a:srgbClr val="FB8B03"/>
                </a:solidFill>
                <a:latin typeface="+mn-ea"/>
              </a:rPr>
              <a:t>Register Policy files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 bwMode="auto">
          <a:xfrm>
            <a:off x="2978580" y="3895998"/>
            <a:ext cx="2529550" cy="36005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⑦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Register Policy set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 bwMode="auto">
          <a:xfrm>
            <a:off x="2978579" y="4408656"/>
            <a:ext cx="2529551" cy="36005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⑧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Link Policy to </a:t>
            </a:r>
            <a:r>
              <a:rPr kumimoji="1" lang="en-US" altLang="ja-JP" sz="1050" dirty="0" err="1" smtClean="0">
                <a:solidFill>
                  <a:srgbClr val="FB8B03"/>
                </a:solidFill>
                <a:latin typeface="+mn-ea"/>
              </a:rPr>
              <a:t>PolicySet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37" name="角丸四角形 36"/>
          <p:cNvSpPr/>
          <p:nvPr/>
        </p:nvSpPr>
        <p:spPr bwMode="auto">
          <a:xfrm>
            <a:off x="2983962" y="4921314"/>
            <a:ext cx="2524168" cy="36005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⑨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Link </a:t>
            </a:r>
            <a:r>
              <a:rPr kumimoji="1" lang="en-US" altLang="ja-JP" sz="1050" dirty="0" err="1" smtClean="0">
                <a:solidFill>
                  <a:srgbClr val="FB8B03"/>
                </a:solidFill>
                <a:latin typeface="+mn-ea"/>
              </a:rPr>
              <a:t>PolicySet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 to Workspace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39" name="下矢印 38"/>
          <p:cNvSpPr/>
          <p:nvPr/>
        </p:nvSpPr>
        <p:spPr bwMode="auto">
          <a:xfrm>
            <a:off x="6290756" y="3293523"/>
            <a:ext cx="326132" cy="2374249"/>
          </a:xfrm>
          <a:prstGeom prst="downArrow">
            <a:avLst/>
          </a:prstGeom>
          <a:solidFill>
            <a:schemeClr val="accent3">
              <a:lumMod val="25000"/>
              <a:lumOff val="75000"/>
            </a:schemeClr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6118238" y="3293522"/>
            <a:ext cx="2457063" cy="401729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 smtClean="0">
                <a:solidFill>
                  <a:srgbClr val="33CC33"/>
                </a:solidFill>
                <a:latin typeface="+mn-ea"/>
              </a:rPr>
              <a:t>①</a:t>
            </a:r>
            <a:r>
              <a:rPr kumimoji="1" lang="ja-JP" altLang="en-US" sz="1050" dirty="0" smtClean="0">
                <a:solidFill>
                  <a:srgbClr val="33CC3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33CC33"/>
                </a:solidFill>
                <a:latin typeface="+mn-ea"/>
              </a:rPr>
              <a:t>Register Input operation name</a:t>
            </a:r>
            <a:endParaRPr kumimoji="1" lang="ja-JP" altLang="en-US" sz="1050" dirty="0" smtClean="0">
              <a:solidFill>
                <a:srgbClr val="33CC33"/>
              </a:solidFill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6112293" y="3868840"/>
            <a:ext cx="2440045" cy="401729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33CC33"/>
                </a:solidFill>
                <a:latin typeface="+mn-ea"/>
              </a:rPr>
              <a:t>②</a:t>
            </a:r>
            <a:r>
              <a:rPr kumimoji="1" lang="ja-JP" altLang="en-US" sz="1050" dirty="0" smtClean="0">
                <a:solidFill>
                  <a:srgbClr val="33CC33"/>
                </a:solidFill>
                <a:latin typeface="+mn-ea"/>
              </a:rPr>
              <a:t> </a:t>
            </a:r>
            <a:r>
              <a:rPr lang="en-US" altLang="ja-JP" sz="1050" dirty="0" smtClean="0">
                <a:solidFill>
                  <a:srgbClr val="33CC33"/>
                </a:solidFill>
                <a:latin typeface="+mn-ea"/>
              </a:rPr>
              <a:t>Configure variables</a:t>
            </a:r>
            <a:endParaRPr kumimoji="1" lang="ja-JP" altLang="en-US" sz="1050" dirty="0" smtClean="0">
              <a:solidFill>
                <a:srgbClr val="33CC33"/>
              </a:solidFill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 bwMode="auto">
          <a:xfrm>
            <a:off x="6112293" y="4890496"/>
            <a:ext cx="2434934" cy="395179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 smtClean="0">
                <a:solidFill>
                  <a:srgbClr val="33CC33"/>
                </a:solidFill>
                <a:latin typeface="+mn-ea"/>
              </a:rPr>
              <a:t>④</a:t>
            </a:r>
            <a:r>
              <a:rPr kumimoji="1" lang="en-US" altLang="ja-JP" sz="1050" dirty="0" smtClean="0">
                <a:solidFill>
                  <a:srgbClr val="33CC33"/>
                </a:solidFill>
                <a:latin typeface="+mn-ea"/>
              </a:rPr>
              <a:t>Start Operation</a:t>
            </a:r>
            <a:endParaRPr kumimoji="1" lang="ja-JP" altLang="en-US" sz="1050" dirty="0" smtClean="0">
              <a:solidFill>
                <a:srgbClr val="33CC33"/>
              </a:solidFill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 bwMode="auto">
          <a:xfrm>
            <a:off x="6129839" y="5735160"/>
            <a:ext cx="2440045" cy="429067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33CC33"/>
                </a:solidFill>
                <a:latin typeface="+mn-ea"/>
              </a:rPr>
              <a:t>⑤</a:t>
            </a:r>
            <a:r>
              <a:rPr kumimoji="1" lang="ja-JP" altLang="en-US" sz="1050" dirty="0" smtClean="0">
                <a:solidFill>
                  <a:srgbClr val="33CC3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33CC33"/>
                </a:solidFill>
                <a:latin typeface="+mn-ea"/>
              </a:rPr>
              <a:t>Check Execution status.</a:t>
            </a:r>
            <a:endParaRPr kumimoji="1" lang="ja-JP" altLang="en-US" sz="1050" dirty="0" smtClean="0">
              <a:solidFill>
                <a:srgbClr val="33CC33"/>
              </a:solidFill>
              <a:latin typeface="+mn-ea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417097" y="2780910"/>
            <a:ext cx="186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002B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en-US" altLang="ja-JP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r>
              <a:rPr kumimoji="1" lang="en-US" altLang="ja-JP" b="1" dirty="0" smtClean="0">
                <a:solidFill>
                  <a:srgbClr val="002B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endParaRPr kumimoji="1" lang="ja-JP" altLang="en-US" b="1" dirty="0">
              <a:solidFill>
                <a:srgbClr val="002B6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6129302" y="4391091"/>
            <a:ext cx="2434934" cy="395179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33CC33"/>
                </a:solidFill>
                <a:latin typeface="+mn-ea"/>
              </a:rPr>
              <a:t>③</a:t>
            </a:r>
            <a:r>
              <a:rPr kumimoji="1" lang="ja-JP" altLang="en-US" sz="1050" dirty="0" smtClean="0">
                <a:solidFill>
                  <a:srgbClr val="33CC33"/>
                </a:solidFill>
                <a:latin typeface="+mn-ea"/>
              </a:rPr>
              <a:t> </a:t>
            </a:r>
            <a:r>
              <a:rPr lang="en-US" altLang="ja-JP" sz="1050" dirty="0" smtClean="0">
                <a:solidFill>
                  <a:srgbClr val="33CC33"/>
                </a:solidFill>
                <a:latin typeface="+mn-ea"/>
              </a:rPr>
              <a:t>Check Plan</a:t>
            </a:r>
            <a:endParaRPr kumimoji="1" lang="ja-JP" altLang="en-US" sz="1050" dirty="0" smtClean="0">
              <a:solidFill>
                <a:srgbClr val="33CC3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790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Preparation (1/7)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 b="1"/>
            </a:pPr>
            <a:r>
              <a:rPr altLang="en-US" dirty="0" smtClean="0"/>
              <a:t>Create</a:t>
            </a:r>
            <a:r>
              <a:rPr altLang="ja-JP" dirty="0" smtClean="0"/>
              <a:t> Module</a:t>
            </a:r>
            <a:r>
              <a:rPr lang="ja-JP" altLang="en-US" dirty="0" smtClean="0"/>
              <a:t>①</a:t>
            </a:r>
            <a:endParaRPr lang="en-US" altLang="ja-JP" b="1" dirty="0" smtClean="0"/>
          </a:p>
          <a:p>
            <a:pPr lvl="2">
              <a:buFont typeface="Wingdings" panose="05000000000000000000" pitchFamily="2" charset="2"/>
              <a:buChar char="l"/>
              <a:defRPr sz="1600"/>
            </a:pPr>
            <a:r>
              <a:rPr altLang="en-US" dirty="0"/>
              <a:t>Here, we will create the</a:t>
            </a:r>
            <a:r>
              <a:rPr altLang="ja-JP" dirty="0"/>
              <a:t> 4</a:t>
            </a:r>
            <a:r>
              <a:rPr altLang="en-US" dirty="0"/>
              <a:t> modules that will be used in this scenario </a:t>
            </a:r>
            <a:endParaRPr lang="en-US" altLang="ja-JP" sz="1600" dirty="0" smtClean="0"/>
          </a:p>
          <a:p>
            <a:pPr marL="360000" lvl="2" indent="0">
              <a:buNone/>
              <a:defRPr sz="1600">
                <a:solidFill>
                  <a:srgbClr val="FF0000"/>
                </a:solidFill>
              </a:defRPr>
            </a:pPr>
            <a:r>
              <a:rPr lang="en-US" altLang="ja-JP" sz="1600" dirty="0">
                <a:solidFill>
                  <a:srgbClr val="FF0000"/>
                </a:solidFill>
              </a:rPr>
              <a:t>【 </a:t>
            </a:r>
            <a:r>
              <a:rPr lang="en-US" altLang="ja-JP" dirty="0" smtClean="0"/>
              <a:t>Attention</a:t>
            </a:r>
            <a:r>
              <a:rPr lang="en-US" altLang="ja-JP" sz="1600" dirty="0">
                <a:solidFill>
                  <a:srgbClr val="FF0000"/>
                </a:solidFill>
              </a:rPr>
              <a:t> 】 </a:t>
            </a:r>
            <a:r>
              <a:rPr lang="en-US" altLang="en-US" dirty="0" smtClean="0"/>
              <a:t>Make sure that the character code is “UTF-8”, the Line feed code is LF and the file extension is “</a:t>
            </a:r>
            <a:r>
              <a:rPr lang="en-US" altLang="en-US" dirty="0" err="1" smtClean="0"/>
              <a:t>tf</a:t>
            </a:r>
            <a:r>
              <a:rPr lang="en-US" altLang="en-US" dirty="0" smtClean="0"/>
              <a:t>.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399" y="2060810"/>
            <a:ext cx="3816530" cy="4278094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aws_info</a:t>
            </a:r>
            <a:r>
              <a:rPr lang="en-US" altLang="ja-JP" sz="1600" dirty="0"/>
              <a:t>"{</a:t>
            </a:r>
          </a:p>
          <a:p>
            <a:pPr algn="just"/>
            <a:r>
              <a:rPr lang="en-US" altLang="ja-JP" sz="1600" dirty="0"/>
              <a:t>  type = object({</a:t>
            </a:r>
          </a:p>
          <a:p>
            <a:pPr algn="just"/>
            <a:r>
              <a:rPr lang="en-US" altLang="ja-JP" sz="1600" dirty="0"/>
              <a:t>    </a:t>
            </a:r>
            <a:r>
              <a:rPr lang="en-US" altLang="ja-JP" sz="1600" dirty="0" err="1"/>
              <a:t>access_key</a:t>
            </a:r>
            <a:r>
              <a:rPr lang="en-US" altLang="ja-JP" sz="1600" dirty="0"/>
              <a:t> = string</a:t>
            </a:r>
          </a:p>
          <a:p>
            <a:pPr algn="just"/>
            <a:r>
              <a:rPr lang="en-US" altLang="ja-JP" sz="1600" dirty="0"/>
              <a:t>    </a:t>
            </a:r>
            <a:r>
              <a:rPr lang="en-US" altLang="ja-JP" sz="1600" dirty="0" err="1"/>
              <a:t>secret_key</a:t>
            </a:r>
            <a:r>
              <a:rPr lang="en-US" altLang="ja-JP" sz="1600" dirty="0"/>
              <a:t> = string</a:t>
            </a:r>
          </a:p>
          <a:p>
            <a:pPr algn="just"/>
            <a:r>
              <a:rPr lang="en-US" altLang="ja-JP" sz="1600" dirty="0"/>
              <a:t>    region = string</a:t>
            </a:r>
          </a:p>
          <a:p>
            <a:pPr algn="just"/>
            <a:r>
              <a:rPr lang="en-US" altLang="ja-JP" sz="1600" dirty="0"/>
              <a:t>  })</a:t>
            </a:r>
          </a:p>
          <a:p>
            <a:pPr algn="just"/>
            <a:r>
              <a:rPr lang="en-US" altLang="ja-JP" sz="1600" dirty="0"/>
              <a:t>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ami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key_name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security_group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tags_name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hello_tf_instance_count</a:t>
            </a:r>
            <a:r>
              <a:rPr lang="en-US" altLang="ja-JP" sz="1600" dirty="0"/>
              <a:t>" {</a:t>
            </a:r>
          </a:p>
          <a:p>
            <a:pPr algn="just"/>
            <a:r>
              <a:rPr lang="en-US" altLang="ja-JP" sz="1600" dirty="0"/>
              <a:t>    default = 2</a:t>
            </a:r>
          </a:p>
          <a:p>
            <a:pPr algn="just"/>
            <a:r>
              <a:rPr lang="en-US" altLang="ja-JP" sz="1600" dirty="0"/>
              <a:t>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hello_tf_instance_type</a:t>
            </a:r>
            <a:r>
              <a:rPr lang="en-US" altLang="ja-JP" sz="1600" dirty="0"/>
              <a:t>" {</a:t>
            </a:r>
          </a:p>
          <a:p>
            <a:pPr algn="just"/>
            <a:r>
              <a:rPr lang="en-US" altLang="ja-JP" sz="1600" dirty="0"/>
              <a:t>    default = "t2.micro"</a:t>
            </a:r>
          </a:p>
          <a:p>
            <a:pPr algn="just"/>
            <a:r>
              <a:rPr lang="en-US" altLang="ja-JP" sz="1600" dirty="0"/>
              <a:t>}</a:t>
            </a:r>
            <a:endParaRPr lang="ja-JP" altLang="en-US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1513" y="2780910"/>
            <a:ext cx="4309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kumimoji="1" altLang="en-US" dirty="0"/>
              <a:t>File name</a:t>
            </a:r>
            <a:r>
              <a:rPr kumimoji="1" altLang="en-US" dirty="0" smtClean="0"/>
              <a:t>:</a:t>
            </a:r>
            <a:r>
              <a:rPr kumimoji="1" lang="en-US" altLang="en-US" dirty="0" smtClean="0"/>
              <a:t/>
            </a:r>
            <a:br>
              <a:rPr kumimoji="1" lang="en-US" altLang="en-US" dirty="0" smtClean="0"/>
            </a:br>
            <a:r>
              <a:rPr altLang="ja-JP" dirty="0" smtClean="0"/>
              <a:t>aws_create_instance_variables.tf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71513" y="3680318"/>
            <a:ext cx="4309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kumimoji="1" sz="1400"/>
            </a:pPr>
            <a:r>
              <a:rPr altLang="ja-JP"/>
              <a:t>This</a:t>
            </a:r>
            <a:r>
              <a:rPr altLang="en-US"/>
              <a:t> file defines variables for creating AWS Instances.</a:t>
            </a:r>
            <a:r>
              <a:rPr altLang="ja-JP"/>
              <a:t> </a:t>
            </a:r>
            <a:endParaRPr kumimoji="1" lang="en-US" altLang="ja-JP" sz="1400" dirty="0" smtClean="0"/>
          </a:p>
          <a:p>
            <a:pPr>
              <a:defRPr altLang="en-US" sz="1400"/>
            </a:pPr>
            <a:r>
              <a:t>A concrete value variable will be assigned to the variable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2301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Preparation (2/7)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 b="1"/>
            </a:pPr>
            <a:r>
              <a:rPr lang="en-US" altLang="en-US" dirty="0"/>
              <a:t>Create</a:t>
            </a:r>
            <a:r>
              <a:rPr lang="en-US" altLang="ja-JP" dirty="0"/>
              <a:t> </a:t>
            </a:r>
            <a:r>
              <a:rPr lang="en-US" altLang="ja-JP" dirty="0" smtClean="0"/>
              <a:t>Module</a:t>
            </a:r>
            <a:r>
              <a:rPr lang="ja-JP" altLang="en-US" dirty="0" smtClean="0"/>
              <a:t>②</a:t>
            </a:r>
            <a:endParaRPr lang="en-US" altLang="ja-JP" b="1" dirty="0"/>
          </a:p>
          <a:p>
            <a:pPr lvl="2"/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400" y="1411840"/>
            <a:ext cx="4680164" cy="353943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sz="1400" dirty="0"/>
              <a:t>provider "</a:t>
            </a:r>
            <a:r>
              <a:rPr lang="en-US" altLang="ja-JP" sz="1400" dirty="0" err="1"/>
              <a:t>aws</a:t>
            </a:r>
            <a:r>
              <a:rPr lang="en-US" altLang="ja-JP" sz="1400" dirty="0"/>
              <a:t>" {</a:t>
            </a:r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access_key</a:t>
            </a:r>
            <a:r>
              <a:rPr lang="en-US" altLang="ja-JP" sz="1400" dirty="0"/>
              <a:t> = var. </a:t>
            </a:r>
            <a:r>
              <a:rPr lang="en-US" altLang="ja-JP" sz="1400" dirty="0" err="1"/>
              <a:t>aws_info.access_key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secret_key</a:t>
            </a:r>
            <a:r>
              <a:rPr lang="en-US" altLang="ja-JP" sz="1400" dirty="0"/>
              <a:t> = var. </a:t>
            </a:r>
            <a:r>
              <a:rPr lang="en-US" altLang="ja-JP" sz="1400" dirty="0" err="1"/>
              <a:t>aws_info.secret_key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region = var. </a:t>
            </a:r>
            <a:r>
              <a:rPr lang="en-US" altLang="ja-JP" sz="1400" dirty="0" err="1"/>
              <a:t>aws_info.region</a:t>
            </a:r>
            <a:endParaRPr lang="en-US" altLang="ja-JP" sz="1400" dirty="0"/>
          </a:p>
          <a:p>
            <a:pPr algn="just"/>
            <a:r>
              <a:rPr lang="en-US" altLang="ja-JP" sz="1400" dirty="0"/>
              <a:t>}</a:t>
            </a:r>
          </a:p>
          <a:p>
            <a:pPr algn="just"/>
            <a:endParaRPr lang="en-US" altLang="ja-JP" sz="1400" dirty="0"/>
          </a:p>
          <a:p>
            <a:pPr algn="just"/>
            <a:r>
              <a:rPr lang="en-US" altLang="ja-JP" sz="1400" dirty="0"/>
              <a:t>resource "</a:t>
            </a:r>
            <a:r>
              <a:rPr lang="en-US" altLang="ja-JP" sz="1400" dirty="0" err="1"/>
              <a:t>aws_instance</a:t>
            </a:r>
            <a:r>
              <a:rPr lang="en-US" altLang="ja-JP" sz="1400" dirty="0"/>
              <a:t>" "hello-</a:t>
            </a:r>
            <a:r>
              <a:rPr lang="en-US" altLang="ja-JP" sz="1400" dirty="0" err="1"/>
              <a:t>tf</a:t>
            </a:r>
            <a:r>
              <a:rPr lang="en-US" altLang="ja-JP" sz="1400" dirty="0"/>
              <a:t>-instance" {</a:t>
            </a:r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ami</a:t>
            </a:r>
            <a:r>
              <a:rPr lang="en-US" altLang="ja-JP" sz="1400" dirty="0"/>
              <a:t>             = </a:t>
            </a:r>
            <a:r>
              <a:rPr lang="en-US" altLang="ja-JP" sz="1400" dirty="0" err="1"/>
              <a:t>var.ami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key_name</a:t>
            </a:r>
            <a:r>
              <a:rPr lang="en-US" altLang="ja-JP" sz="1400" dirty="0"/>
              <a:t>        = </a:t>
            </a:r>
            <a:r>
              <a:rPr lang="en-US" altLang="ja-JP" sz="1400" dirty="0" err="1"/>
              <a:t>var.key_name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security_groups</a:t>
            </a:r>
            <a:r>
              <a:rPr lang="en-US" altLang="ja-JP" sz="1400" dirty="0"/>
              <a:t> = [</a:t>
            </a:r>
            <a:r>
              <a:rPr lang="en-US" altLang="ja-JP" sz="1400" dirty="0" err="1"/>
              <a:t>var.security_group</a:t>
            </a:r>
            <a:r>
              <a:rPr lang="en-US" altLang="ja-JP" sz="1400" dirty="0"/>
              <a:t>]</a:t>
            </a:r>
          </a:p>
          <a:p>
            <a:pPr algn="just"/>
            <a:r>
              <a:rPr lang="en-US" altLang="ja-JP" sz="1400" dirty="0"/>
              <a:t>  tags = {</a:t>
            </a:r>
          </a:p>
          <a:p>
            <a:pPr algn="just"/>
            <a:r>
              <a:rPr lang="en-US" altLang="ja-JP" sz="1400" dirty="0"/>
              <a:t>    Name = "${</a:t>
            </a:r>
            <a:r>
              <a:rPr lang="en-US" altLang="ja-JP" sz="1400" dirty="0" err="1"/>
              <a:t>var.tags_name</a:t>
            </a:r>
            <a:r>
              <a:rPr lang="en-US" altLang="ja-JP" sz="1400" dirty="0"/>
              <a:t>}-${count.index+1}"</a:t>
            </a:r>
          </a:p>
          <a:p>
            <a:pPr algn="just"/>
            <a:r>
              <a:rPr lang="en-US" altLang="ja-JP" sz="1400" dirty="0"/>
              <a:t>  }</a:t>
            </a:r>
          </a:p>
          <a:p>
            <a:pPr algn="just"/>
            <a:r>
              <a:rPr lang="en-US" altLang="ja-JP" sz="1400" dirty="0"/>
              <a:t>  count = </a:t>
            </a:r>
            <a:r>
              <a:rPr lang="en-US" altLang="ja-JP" sz="1400" dirty="0" err="1"/>
              <a:t>var.hello_tf_instance_count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instance_type</a:t>
            </a:r>
            <a:r>
              <a:rPr lang="en-US" altLang="ja-JP" sz="1400" dirty="0"/>
              <a:t> = </a:t>
            </a:r>
            <a:r>
              <a:rPr lang="en-US" altLang="ja-JP" sz="1400" dirty="0" err="1"/>
              <a:t>var.hello_tf_instance_type</a:t>
            </a:r>
            <a:endParaRPr lang="en-US" altLang="ja-JP" sz="1400" dirty="0"/>
          </a:p>
          <a:p>
            <a:pPr algn="just"/>
            <a:r>
              <a:rPr lang="en-US" altLang="ja-JP" sz="1400" dirty="0"/>
              <a:t>}</a:t>
            </a:r>
            <a:endParaRPr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92100" y="2098776"/>
            <a:ext cx="4309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kumimoji="1" altLang="en-US" dirty="0"/>
              <a:t>File name</a:t>
            </a:r>
            <a:r>
              <a:rPr kumimoji="1" altLang="en-US" dirty="0" smtClean="0"/>
              <a:t>:</a:t>
            </a:r>
            <a:endParaRPr kumimoji="1" lang="en-US" altLang="en-US" dirty="0" smtClean="0"/>
          </a:p>
          <a:p>
            <a:pPr>
              <a:defRPr b="1"/>
            </a:pPr>
            <a:r>
              <a:rPr altLang="ja-JP" dirty="0" smtClean="0"/>
              <a:t>aws_create_instance.tf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8943" y="3501010"/>
            <a:ext cx="4105057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kumimoji="1" sz="1400"/>
            </a:pPr>
            <a:r>
              <a:rPr altLang="ja-JP" dirty="0"/>
              <a:t>This</a:t>
            </a:r>
            <a:r>
              <a:rPr altLang="en-US" dirty="0"/>
              <a:t> file defines variables for creating AWS Instances</a:t>
            </a:r>
            <a:r>
              <a:rPr altLang="en-US" dirty="0" smtClean="0"/>
              <a:t>.</a:t>
            </a:r>
            <a:endParaRPr lang="en-US" altLang="ja-JP" sz="1400" dirty="0" smtClean="0"/>
          </a:p>
          <a:p>
            <a:pPr>
              <a:defRPr altLang="en-US" sz="1400"/>
            </a:pPr>
            <a:r>
              <a:rPr dirty="0"/>
              <a:t>Create Security groups and key pairs in AWS in advance.</a:t>
            </a:r>
            <a:endParaRPr lang="en-US" altLang="ja-JP" sz="1400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929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893707EDAB102408D641F9B6169E89E" ma:contentTypeVersion="2" ma:contentTypeDescription="新しいドキュメントを作成します。" ma:contentTypeScope="" ma:versionID="916c333d65a09d5e2fab1903d466ce41">
  <xsd:schema xmlns:xsd="http://www.w3.org/2001/XMLSchema" xmlns:xs="http://www.w3.org/2001/XMLSchema" xmlns:p="http://schemas.microsoft.com/office/2006/metadata/properties" xmlns:ns2="ed7d3cbb-6703-464f-aabe-9c28e9bfaaeb" targetNamespace="http://schemas.microsoft.com/office/2006/metadata/properties" ma:root="true" ma:fieldsID="b515156496f3b596260e2d735ae8d656" ns2:_="">
    <xsd:import namespace="ed7d3cbb-6703-464f-aabe-9c28e9bfaa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7d3cbb-6703-464f-aabe-9c28e9bfaa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39A662-EC60-44BC-B3D7-D4D546BB20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510785-ACC4-43A6-B0B4-280C1CCBA641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ed7d3cbb-6703-464f-aabe-9c28e9bfaaeb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F544343-8042-4F6A-8AEC-0E4E280117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7d3cbb-6703-464f-aabe-9c28e9bfaa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3683</Words>
  <Application>Microsoft Office PowerPoint</Application>
  <PresentationFormat>画面に合わせる (4:3)</PresentationFormat>
  <Paragraphs>864</Paragraphs>
  <Slides>43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43</vt:i4>
      </vt:variant>
    </vt:vector>
  </HeadingPairs>
  <TitlesOfParts>
    <vt:vector size="54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　Introduction</vt:lpstr>
      <vt:lpstr>1.2　Environment</vt:lpstr>
      <vt:lpstr>2.　Terraform Driver Practice  </vt:lpstr>
      <vt:lpstr>2.1　Scenario</vt:lpstr>
      <vt:lpstr>2.2　Preparation (1/7)</vt:lpstr>
      <vt:lpstr>2.2　Preparation (2/7)</vt:lpstr>
      <vt:lpstr>2.2　Preparation (3/7)</vt:lpstr>
      <vt:lpstr>2.2　Preparation (4/7)</vt:lpstr>
      <vt:lpstr>2.2　Preparation (5/7)</vt:lpstr>
      <vt:lpstr>2.2　Preparation (6/7)</vt:lpstr>
      <vt:lpstr>2.2　Preparation (7/7)</vt:lpstr>
      <vt:lpstr>3. Preparation</vt:lpstr>
      <vt:lpstr>3.1　Register Interface Information(1/2)</vt:lpstr>
      <vt:lpstr>3.1　Registration of interface information(2/2)</vt:lpstr>
      <vt:lpstr>3.2　Register and Link Organization(1/2)</vt:lpstr>
      <vt:lpstr>3.2　Register and Link Organization(2/2)</vt:lpstr>
      <vt:lpstr>3.3　Register and Link Workspace(1/2)</vt:lpstr>
      <vt:lpstr>3.3　Register and Link Workspace(2/2)</vt:lpstr>
      <vt:lpstr>3.4　Register Operation pattern(Movement)</vt:lpstr>
      <vt:lpstr>3.5　Register Module files</vt:lpstr>
      <vt:lpstr>3.6　Register Policy file</vt:lpstr>
      <vt:lpstr>3.7　Register Policy Set</vt:lpstr>
      <vt:lpstr>3.8　Link Policy Set and Policy</vt:lpstr>
      <vt:lpstr>3.9　Link Policy Set and Workspace</vt:lpstr>
      <vt:lpstr>3.10　Specify Module file to Movement</vt:lpstr>
      <vt:lpstr>4.　Execution</vt:lpstr>
      <vt:lpstr>4.1 Operation registration</vt:lpstr>
      <vt:lpstr>4.2 Variable value setting (1/4)</vt:lpstr>
      <vt:lpstr>4.2 Variable value setting (2/4)</vt:lpstr>
      <vt:lpstr>4.2 Variable value setting (3/4)</vt:lpstr>
      <vt:lpstr>4.2　Setting variable values(4/4)</vt:lpstr>
      <vt:lpstr>4.3　Check Plan</vt:lpstr>
      <vt:lpstr>4.4　Check PolicyCheck log</vt:lpstr>
      <vt:lpstr>4.5　Change the VM size</vt:lpstr>
      <vt:lpstr>4.6　Confirm PolicyCheck log</vt:lpstr>
      <vt:lpstr>4.7　Execution</vt:lpstr>
      <vt:lpstr>4.8　Checking Operation status</vt:lpstr>
      <vt:lpstr>4.9　Change the value and execute again(1/2)</vt:lpstr>
      <vt:lpstr>4.9　Change the value and execute again(2/2)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2022-06-30T02:12:16Z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0x0101001893707EDAB102408D641F9B6169E89E</vt:lpwstr>
  </property>
</Properties>
</file>