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52"/>
  </p:notesMasterIdLst>
  <p:handoutMasterIdLst>
    <p:handoutMasterId r:id="rId53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99" r:id="rId19"/>
    <p:sldId id="301" r:id="rId20"/>
    <p:sldId id="272" r:id="rId21"/>
    <p:sldId id="302" r:id="rId22"/>
    <p:sldId id="274" r:id="rId23"/>
    <p:sldId id="275" r:id="rId24"/>
    <p:sldId id="303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304" r:id="rId42"/>
    <p:sldId id="292" r:id="rId43"/>
    <p:sldId id="293" r:id="rId44"/>
    <p:sldId id="305" r:id="rId45"/>
    <p:sldId id="294" r:id="rId46"/>
    <p:sldId id="295" r:id="rId47"/>
    <p:sldId id="306" r:id="rId48"/>
    <p:sldId id="296" r:id="rId49"/>
    <p:sldId id="297" r:id="rId50"/>
    <p:sldId id="298" r:id="rId51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62"/>
    <a:srgbClr val="124990"/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5" autoAdjust="0"/>
    <p:restoredTop sz="95507" autoAdjust="0"/>
  </p:normalViewPr>
  <p:slideViewPr>
    <p:cSldViewPr>
      <p:cViewPr varScale="1">
        <p:scale>
          <a:sx n="138" d="100"/>
          <a:sy n="138" d="100"/>
        </p:scale>
        <p:origin x="101" y="701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2022/6/22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2022/6/22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3220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2993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41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77010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42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9545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133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86961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671604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15" r:id="rId8"/>
    <p:sldLayoutId id="2147483716" r:id="rId9"/>
    <p:sldLayoutId id="2147483717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2022/6/22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/>
              <a:t>Exastro IT Automation Version </a:t>
            </a:r>
            <a:r>
              <a:rPr lang="en-US" altLang="ja-JP" dirty="0" smtClean="0"/>
              <a:t>1.10</a:t>
            </a:r>
            <a:endParaRPr lang="en-US" altLang="ja-JP" dirty="0" smtClean="0"/>
          </a:p>
          <a:p>
            <a:r>
              <a:rPr lang="en-US" altLang="ja-JP" dirty="0" err="1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 smtClean="0"/>
              <a:t>BASE</a:t>
            </a:r>
            <a:r>
              <a:rPr lang="en-US" altLang="ja-JP" sz="4800" b="1" dirty="0"/>
              <a:t> </a:t>
            </a:r>
            <a:r>
              <a:rPr lang="en-US" altLang="ja-JP" sz="4800" b="1" dirty="0" smtClean="0"/>
              <a:t>Practice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※Exastro IT Automation is written as “ITA” in this document.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97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21" y="2769224"/>
            <a:ext cx="6472851" cy="368735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2.4</a:t>
            </a:r>
            <a:r>
              <a:rPr lang="ja-JP" altLang="en-US" dirty="0"/>
              <a:t> </a:t>
            </a:r>
            <a:r>
              <a:rPr lang="en-US" altLang="ja-JP" dirty="0" smtClean="0"/>
              <a:t>Create and register roles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/>
          <a:lstStyle/>
          <a:p>
            <a:r>
              <a:rPr lang="en-US" altLang="ja-JP" b="1" dirty="0" smtClean="0"/>
              <a:t>Create and register roles</a:t>
            </a:r>
          </a:p>
          <a:p>
            <a:pPr indent="0">
              <a:buNone/>
            </a:pPr>
            <a:r>
              <a:rPr lang="en-US" altLang="ja-JP" sz="1600" dirty="0" smtClean="0"/>
              <a:t>Create and register the roles that controls user access</a:t>
            </a:r>
          </a:p>
          <a:p>
            <a:pPr indent="0">
              <a:buNone/>
            </a:pPr>
            <a:endParaRPr lang="en-US" altLang="ja-JP" sz="1600" dirty="0"/>
          </a:p>
          <a:p>
            <a:pPr indent="0">
              <a:buNone/>
            </a:pPr>
            <a:r>
              <a:rPr lang="en-US" altLang="ja-JP" sz="1600" dirty="0" smtClean="0"/>
              <a:t>Menu: </a:t>
            </a:r>
            <a:r>
              <a:rPr lang="ja-JP" altLang="en-US" sz="1600" dirty="0" smtClean="0"/>
              <a:t> </a:t>
            </a:r>
            <a:r>
              <a:rPr lang="en-US" altLang="ja-JP" sz="1600" b="1" dirty="0" smtClean="0"/>
              <a:t>Management console&gt; Role list</a:t>
            </a:r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Register &gt; Start registration</a:t>
            </a:r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Follow the table below and press “Register”</a:t>
            </a:r>
            <a:endParaRPr lang="en-US" altLang="ja-JP" sz="1600" dirty="0"/>
          </a:p>
          <a:p>
            <a:pPr indent="0">
              <a:buNone/>
            </a:pPr>
            <a:endParaRPr lang="en-US" altLang="ja-JP" sz="1600" dirty="0" smtClean="0"/>
          </a:p>
          <a:p>
            <a:pPr marL="522900" indent="-342900">
              <a:buFont typeface="+mj-ea"/>
              <a:buAutoNum type="circleNumDbPlain"/>
            </a:pPr>
            <a:endParaRPr lang="en-US" altLang="ja-JP" sz="1600" dirty="0" smtClean="0"/>
          </a:p>
        </p:txBody>
      </p:sp>
      <p:sp>
        <p:nvSpPr>
          <p:cNvPr id="6" name="角丸四角形 5"/>
          <p:cNvSpPr/>
          <p:nvPr/>
        </p:nvSpPr>
        <p:spPr bwMode="auto">
          <a:xfrm>
            <a:off x="2484000" y="2916000"/>
            <a:ext cx="3456480" cy="1368190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/>
          </p:nvPr>
        </p:nvGraphicFramePr>
        <p:xfrm>
          <a:off x="2556000" y="2988000"/>
          <a:ext cx="3296621" cy="117787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296621">
                  <a:extLst>
                    <a:ext uri="{9D8B030D-6E8A-4147-A177-3AD203B41FA5}">
                      <a16:colId xmlns:a16="http://schemas.microsoft.com/office/drawing/2014/main" val="3754364112"/>
                    </a:ext>
                  </a:extLst>
                </a:gridCol>
              </a:tblGrid>
              <a:tr h="279467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Role name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242761"/>
                  </a:ext>
                </a:extLst>
              </a:tr>
              <a:tr h="1272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Role A</a:t>
                      </a:r>
                      <a:endParaRPr kumimoji="1" lang="ja-JP" altLang="en-US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85121"/>
                  </a:ext>
                </a:extLst>
              </a:tr>
              <a:tr h="3120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Role B</a:t>
                      </a:r>
                      <a:endParaRPr kumimoji="1" lang="ja-JP" altLang="en-US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030856"/>
                  </a:ext>
                </a:extLst>
              </a:tr>
              <a:tr h="3120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Role C</a:t>
                      </a:r>
                      <a:endParaRPr kumimoji="1" lang="ja-JP" altLang="en-US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551393"/>
                  </a:ext>
                </a:extLst>
              </a:tr>
            </a:tbl>
          </a:graphicData>
        </a:graphic>
      </p:graphicFrame>
      <p:sp>
        <p:nvSpPr>
          <p:cNvPr id="7" name="円形吹き出し 6"/>
          <p:cNvSpPr/>
          <p:nvPr/>
        </p:nvSpPr>
        <p:spPr bwMode="auto">
          <a:xfrm>
            <a:off x="2340000" y="4104000"/>
            <a:ext cx="301542" cy="312200"/>
          </a:xfrm>
          <a:prstGeom prst="wedgeEllipseCallout">
            <a:avLst>
              <a:gd name="adj1" fmla="val -78275"/>
              <a:gd name="adj2" fmla="val 4476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2</a:t>
            </a:r>
          </a:p>
        </p:txBody>
      </p:sp>
      <p:grpSp>
        <p:nvGrpSpPr>
          <p:cNvPr id="8" name="グループ化 7"/>
          <p:cNvGrpSpPr/>
          <p:nvPr/>
        </p:nvGrpSpPr>
        <p:grpSpPr>
          <a:xfrm>
            <a:off x="323411" y="3960001"/>
            <a:ext cx="1085826" cy="405128"/>
            <a:chOff x="395420" y="4284000"/>
            <a:chExt cx="1210195" cy="637274"/>
          </a:xfrm>
        </p:grpSpPr>
        <p:sp>
          <p:nvSpPr>
            <p:cNvPr id="9" name="テキスト ボックス 8"/>
            <p:cNvSpPr txBox="1"/>
            <p:nvPr/>
          </p:nvSpPr>
          <p:spPr>
            <a:xfrm>
              <a:off x="395420" y="4284000"/>
              <a:ext cx="936130" cy="32351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kumimoji="1" lang="ja-JP" altLang="en-US" dirty="0"/>
            </a:p>
          </p:txBody>
        </p:sp>
        <p:sp>
          <p:nvSpPr>
            <p:cNvPr id="10" name="円形吹き出し 9"/>
            <p:cNvSpPr/>
            <p:nvPr/>
          </p:nvSpPr>
          <p:spPr bwMode="auto">
            <a:xfrm>
              <a:off x="1297747" y="4481755"/>
              <a:ext cx="307868" cy="439519"/>
            </a:xfrm>
            <a:prstGeom prst="wedgeEllipseCallout">
              <a:avLst>
                <a:gd name="adj1" fmla="val -92217"/>
                <a:gd name="adj2" fmla="val -32669"/>
              </a:avLst>
            </a:prstGeom>
            <a:solidFill>
              <a:srgbClr val="FF0000"/>
            </a:solidFill>
            <a:ln w="19050">
              <a:solidFill>
                <a:schemeClr val="bg1"/>
              </a:solidFill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1400" b="1" dirty="0">
                  <a:solidFill>
                    <a:srgbClr val="FFFFFF"/>
                  </a:solidFill>
                  <a:latin typeface="メイリオ"/>
                  <a:ea typeface="メイリオ"/>
                </a:rPr>
                <a:t>１</a:t>
              </a:r>
              <a:endPara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</p:grpSp>
      <p:sp>
        <p:nvSpPr>
          <p:cNvPr id="11" name="テキスト ボックス 10"/>
          <p:cNvSpPr txBox="1"/>
          <p:nvPr/>
        </p:nvSpPr>
        <p:spPr>
          <a:xfrm>
            <a:off x="1506765" y="4065290"/>
            <a:ext cx="636171" cy="5590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062637" y="4755819"/>
            <a:ext cx="951712" cy="2380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grpSp>
        <p:nvGrpSpPr>
          <p:cNvPr id="21" name="グループ化 20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22" name="正方形/長方形 21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Create and register new users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rgbClr val="FF0000"/>
                  </a:solidFill>
                  <a:latin typeface="+mn-ea"/>
                </a:rPr>
                <a:t>Create and register Roles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Menus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Users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14049" y="2521765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latin typeface="+mn-ea"/>
                </a:rPr>
                <a:t>Register Device/Operation list</a:t>
              </a:r>
              <a:endParaRPr lang="ja-JP" altLang="en-US" sz="800" b="1" dirty="0"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latin typeface="+mn-ea"/>
                </a:rPr>
                <a:t>Check access permission</a:t>
              </a:r>
              <a:endParaRPr lang="ja-JP" altLang="en-US" sz="8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811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11" y="2733725"/>
            <a:ext cx="6653206" cy="378227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2.5</a:t>
            </a:r>
            <a:r>
              <a:rPr lang="ja-JP" altLang="en-US" dirty="0"/>
              <a:t> </a:t>
            </a:r>
            <a:r>
              <a:rPr lang="en-US" altLang="ja-JP" dirty="0" smtClean="0"/>
              <a:t>Role</a:t>
            </a:r>
            <a:r>
              <a:rPr lang="ja-JP" altLang="en-US" dirty="0" smtClean="0"/>
              <a:t>・</a:t>
            </a:r>
            <a:r>
              <a:rPr lang="en-US" altLang="ja-JP" dirty="0" smtClean="0"/>
              <a:t>Menu link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/>
          <a:lstStyle/>
          <a:p>
            <a:r>
              <a:rPr lang="en-US" altLang="ja-JP" b="1" dirty="0" smtClean="0"/>
              <a:t>Link Role and menus</a:t>
            </a:r>
          </a:p>
          <a:p>
            <a:pPr indent="0">
              <a:buNone/>
            </a:pPr>
            <a:r>
              <a:rPr lang="en-US" altLang="ja-JP" sz="1600" dirty="0" smtClean="0"/>
              <a:t>Link menus to the different roles and select permission type</a:t>
            </a:r>
          </a:p>
          <a:p>
            <a:pPr indent="0">
              <a:buNone/>
            </a:pPr>
            <a:endParaRPr lang="en-US" altLang="ja-JP" sz="1600" dirty="0" smtClean="0"/>
          </a:p>
          <a:p>
            <a:pPr indent="0">
              <a:buNone/>
            </a:pPr>
            <a:r>
              <a:rPr lang="en-US" altLang="ja-JP" sz="1600" dirty="0" smtClean="0"/>
              <a:t>Menu: </a:t>
            </a:r>
            <a:r>
              <a:rPr lang="ja-JP" altLang="en-US" sz="1600" dirty="0" smtClean="0"/>
              <a:t> </a:t>
            </a:r>
            <a:r>
              <a:rPr lang="en-US" altLang="ja-JP" sz="1600" b="1" dirty="0" smtClean="0"/>
              <a:t>Management console&gt; Role </a:t>
            </a:r>
            <a:r>
              <a:rPr lang="ja-JP" altLang="en-US" sz="1600" b="1" dirty="0" smtClean="0"/>
              <a:t>・</a:t>
            </a:r>
            <a:r>
              <a:rPr lang="en-US" altLang="ja-JP" sz="1600" b="1" dirty="0" smtClean="0"/>
              <a:t>Menu link list</a:t>
            </a:r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Register &gt; Start registration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Follow the table below and press “Register”</a:t>
            </a:r>
            <a:endParaRPr lang="en-US" altLang="ja-JP" sz="1600" dirty="0"/>
          </a:p>
          <a:p>
            <a:pPr indent="0">
              <a:buNone/>
            </a:pPr>
            <a:endParaRPr lang="en-US" altLang="ja-JP" sz="1600" dirty="0" smtClean="0"/>
          </a:p>
          <a:p>
            <a:pPr marL="180000" lvl="1" indent="0">
              <a:buNone/>
            </a:pPr>
            <a:endParaRPr lang="en-US" altLang="ja-JP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256897" y="4030979"/>
            <a:ext cx="4104570" cy="6480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323410" y="4325011"/>
            <a:ext cx="1296180" cy="299851"/>
            <a:chOff x="539318" y="4433906"/>
            <a:chExt cx="883767" cy="299851"/>
          </a:xfrm>
        </p:grpSpPr>
        <p:sp>
          <p:nvSpPr>
            <p:cNvPr id="7" name="テキスト ボックス 6"/>
            <p:cNvSpPr txBox="1"/>
            <p:nvPr/>
          </p:nvSpPr>
          <p:spPr>
            <a:xfrm>
              <a:off x="539318" y="4433906"/>
              <a:ext cx="576080" cy="17360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kumimoji="1" lang="ja-JP" altLang="en-US" dirty="0"/>
            </a:p>
          </p:txBody>
        </p:sp>
        <p:sp>
          <p:nvSpPr>
            <p:cNvPr id="8" name="円形吹き出し 7"/>
            <p:cNvSpPr>
              <a:spLocks/>
            </p:cNvSpPr>
            <p:nvPr/>
          </p:nvSpPr>
          <p:spPr bwMode="auto">
            <a:xfrm>
              <a:off x="1175792" y="4481757"/>
              <a:ext cx="247293" cy="252000"/>
            </a:xfrm>
            <a:prstGeom prst="wedgeEllipseCallout">
              <a:avLst>
                <a:gd name="adj1" fmla="val -92217"/>
                <a:gd name="adj2" fmla="val -32669"/>
              </a:avLst>
            </a:prstGeom>
            <a:solidFill>
              <a:srgbClr val="FF0000"/>
            </a:solidFill>
            <a:ln w="19050">
              <a:solidFill>
                <a:schemeClr val="bg1"/>
              </a:solidFill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1400" b="1" dirty="0">
                  <a:solidFill>
                    <a:srgbClr val="FFFFFF"/>
                  </a:solidFill>
                  <a:latin typeface="メイリオ"/>
                  <a:ea typeface="メイリオ"/>
                </a:rPr>
                <a:t>１</a:t>
              </a:r>
              <a:endPara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</p:grpSp>
      <p:sp>
        <p:nvSpPr>
          <p:cNvPr id="15" name="角丸四角形 14"/>
          <p:cNvSpPr/>
          <p:nvPr/>
        </p:nvSpPr>
        <p:spPr bwMode="auto">
          <a:xfrm>
            <a:off x="4493395" y="4175854"/>
            <a:ext cx="4326118" cy="2088145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2" name="表 11"/>
          <p:cNvGraphicFramePr>
            <a:graphicFrameLocks noGrp="1"/>
          </p:cNvGraphicFramePr>
          <p:nvPr>
            <p:extLst/>
          </p:nvPr>
        </p:nvGraphicFramePr>
        <p:xfrm>
          <a:off x="4571513" y="4303158"/>
          <a:ext cx="4193332" cy="183353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52002">
                  <a:extLst>
                    <a:ext uri="{9D8B030D-6E8A-4147-A177-3AD203B41FA5}">
                      <a16:colId xmlns:a16="http://schemas.microsoft.com/office/drawing/2014/main" val="2131603622"/>
                    </a:ext>
                  </a:extLst>
                </a:gridCol>
                <a:gridCol w="1874821">
                  <a:extLst>
                    <a:ext uri="{9D8B030D-6E8A-4147-A177-3AD203B41FA5}">
                      <a16:colId xmlns:a16="http://schemas.microsoft.com/office/drawing/2014/main" val="428160483"/>
                    </a:ext>
                  </a:extLst>
                </a:gridCol>
                <a:gridCol w="1266509">
                  <a:extLst>
                    <a:ext uri="{9D8B030D-6E8A-4147-A177-3AD203B41FA5}">
                      <a16:colId xmlns:a16="http://schemas.microsoft.com/office/drawing/2014/main" val="2290200986"/>
                    </a:ext>
                  </a:extLst>
                </a:gridCol>
              </a:tblGrid>
              <a:tr h="464767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Role name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5398" marR="75398" marT="60319" marB="6031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Menu group:  Menu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5398" marR="75398" marT="60319" marB="6031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Associate</a:t>
                      </a:r>
                      <a:endParaRPr lang="ja-JP" altLang="en-US" sz="1100" b="1" dirty="0">
                        <a:effectLst/>
                        <a:latin typeface="+mn-lt"/>
                      </a:endParaRPr>
                    </a:p>
                  </a:txBody>
                  <a:tcPr marL="75398" marR="75398" marT="60319" marB="60319" anchor="ctr"/>
                </a:tc>
                <a:extLst>
                  <a:ext uri="{0D108BD9-81ED-4DB2-BD59-A6C34878D82A}">
                    <a16:rowId xmlns:a16="http://schemas.microsoft.com/office/drawing/2014/main" val="2119718465"/>
                  </a:ext>
                </a:extLst>
              </a:tr>
              <a:tr h="315808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Role A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Basic console: </a:t>
                      </a:r>
                    </a:p>
                    <a:p>
                      <a:r>
                        <a:rPr kumimoji="1" lang="en-US" altLang="ja-JP" sz="1200" dirty="0" smtClean="0"/>
                        <a:t>Operation list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Edit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extLst>
                  <a:ext uri="{0D108BD9-81ED-4DB2-BD59-A6C34878D82A}">
                    <a16:rowId xmlns:a16="http://schemas.microsoft.com/office/drawing/2014/main" val="3687640512"/>
                  </a:ext>
                </a:extLst>
              </a:tr>
              <a:tr h="456297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Role B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Basic console: </a:t>
                      </a:r>
                    </a:p>
                    <a:p>
                      <a:r>
                        <a:rPr kumimoji="1" lang="en-US" altLang="ja-JP" sz="1200" dirty="0" smtClean="0"/>
                        <a:t>Device list</a:t>
                      </a:r>
                      <a:endParaRPr kumimoji="1" lang="ja-JP" altLang="en-US" sz="1200" dirty="0" smtClean="0"/>
                    </a:p>
                  </a:txBody>
                  <a:tcPr marL="90478" marR="90478" marT="45238" marB="45238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Edit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extLst>
                  <a:ext uri="{0D108BD9-81ED-4DB2-BD59-A6C34878D82A}">
                    <a16:rowId xmlns:a16="http://schemas.microsoft.com/office/drawing/2014/main" val="2043289571"/>
                  </a:ext>
                </a:extLst>
              </a:tr>
              <a:tr h="315808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Role C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Basic console: </a:t>
                      </a:r>
                    </a:p>
                    <a:p>
                      <a:r>
                        <a:rPr kumimoji="1" lang="en-US" altLang="ja-JP" sz="1200" dirty="0" smtClean="0"/>
                        <a:t>Device list</a:t>
                      </a:r>
                      <a:endParaRPr kumimoji="1" lang="ja-JP" altLang="en-US" sz="1200" dirty="0" smtClean="0"/>
                    </a:p>
                  </a:txBody>
                  <a:tcPr marL="90478" marR="90478" marT="45238" marB="45238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View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extLst>
                  <a:ext uri="{0D108BD9-81ED-4DB2-BD59-A6C34878D82A}">
                    <a16:rowId xmlns:a16="http://schemas.microsoft.com/office/drawing/2014/main" val="25306153"/>
                  </a:ext>
                </a:extLst>
              </a:tr>
            </a:tbl>
          </a:graphicData>
        </a:graphic>
      </p:graphicFrame>
      <p:sp>
        <p:nvSpPr>
          <p:cNvPr id="13" name="円形吹き出し 12"/>
          <p:cNvSpPr/>
          <p:nvPr/>
        </p:nvSpPr>
        <p:spPr bwMode="auto">
          <a:xfrm>
            <a:off x="4450509" y="4030979"/>
            <a:ext cx="301542" cy="312200"/>
          </a:xfrm>
          <a:prstGeom prst="wedgeEllipseCallout">
            <a:avLst>
              <a:gd name="adj1" fmla="val -198425"/>
              <a:gd name="adj2" fmla="val 73236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2</a:t>
            </a:r>
          </a:p>
        </p:txBody>
      </p:sp>
      <p:grpSp>
        <p:nvGrpSpPr>
          <p:cNvPr id="23" name="グループ化 22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24" name="正方形/長方形 23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Create and register new users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Create and register Roles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rgbClr val="FF0000"/>
                  </a:solidFill>
                  <a:latin typeface="+mn-ea"/>
                </a:rPr>
                <a:t>Link Roles and Menus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Users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14049" y="2521765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latin typeface="+mn-ea"/>
                </a:rPr>
                <a:t>Register Device/Operation list</a:t>
              </a:r>
              <a:endParaRPr lang="ja-JP" altLang="en-US" sz="800" b="1" dirty="0"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latin typeface="+mn-ea"/>
                </a:rPr>
                <a:t>Check access permission</a:t>
              </a:r>
              <a:endParaRPr lang="ja-JP" altLang="en-US" sz="8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930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797" y="2773987"/>
            <a:ext cx="6487675" cy="369198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797" y="2773986"/>
            <a:ext cx="6513447" cy="370665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2.6</a:t>
            </a:r>
            <a:r>
              <a:rPr lang="ja-JP" altLang="en-US" dirty="0"/>
              <a:t> </a:t>
            </a:r>
            <a:r>
              <a:rPr lang="en-US" altLang="ja-JP" dirty="0" smtClean="0"/>
              <a:t>Role </a:t>
            </a:r>
            <a:r>
              <a:rPr lang="ja-JP" altLang="en-US" dirty="0" smtClean="0"/>
              <a:t>・</a:t>
            </a:r>
            <a:r>
              <a:rPr lang="en-US" altLang="ja-JP" dirty="0" smtClean="0"/>
              <a:t>User link</a:t>
            </a:r>
            <a:r>
              <a:rPr lang="ja-JP" altLang="en-US" dirty="0" smtClean="0"/>
              <a:t>　</a:t>
            </a:r>
            <a:endParaRPr lang="ja-JP" altLang="en-US" dirty="0"/>
          </a:p>
        </p:txBody>
      </p:sp>
      <p:sp>
        <p:nvSpPr>
          <p:cNvPr id="19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/>
          <a:lstStyle/>
          <a:p>
            <a:r>
              <a:rPr lang="en-US" altLang="ja-JP" b="1" dirty="0" smtClean="0"/>
              <a:t>Link Role and user information</a:t>
            </a:r>
          </a:p>
          <a:p>
            <a:pPr indent="0">
              <a:buNone/>
            </a:pPr>
            <a:r>
              <a:rPr lang="en-US" altLang="ja-JP" sz="1600" dirty="0" smtClean="0"/>
              <a:t>Link a roles to the different users</a:t>
            </a:r>
          </a:p>
          <a:p>
            <a:pPr indent="0">
              <a:buNone/>
            </a:pPr>
            <a:endParaRPr lang="en-US" altLang="ja-JP" sz="1600" dirty="0" smtClean="0"/>
          </a:p>
          <a:p>
            <a:pPr indent="0">
              <a:buNone/>
            </a:pPr>
            <a:r>
              <a:rPr lang="en-US" altLang="ja-JP" sz="1600" dirty="0" smtClean="0"/>
              <a:t>Menu: </a:t>
            </a:r>
            <a:r>
              <a:rPr lang="ja-JP" altLang="en-US" sz="1600" dirty="0" smtClean="0"/>
              <a:t> </a:t>
            </a:r>
            <a:r>
              <a:rPr lang="en-US" altLang="ja-JP" sz="1600" b="1" dirty="0" smtClean="0"/>
              <a:t>Management console&gt; Role </a:t>
            </a:r>
            <a:r>
              <a:rPr lang="ja-JP" altLang="en-US" sz="1600" b="1" dirty="0" smtClean="0"/>
              <a:t>・</a:t>
            </a:r>
            <a:r>
              <a:rPr lang="en-US" altLang="ja-JP" sz="1600" b="1" dirty="0" smtClean="0"/>
              <a:t>User link list</a:t>
            </a:r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Register &gt; Start registration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Follow the table below and press “Register”</a:t>
            </a:r>
            <a:endParaRPr lang="en-US" altLang="ja-JP" sz="1600" dirty="0"/>
          </a:p>
          <a:p>
            <a:pPr indent="0">
              <a:buNone/>
            </a:pPr>
            <a:endParaRPr lang="en-US" altLang="ja-JP" sz="1600" dirty="0" smtClean="0"/>
          </a:p>
          <a:p>
            <a:pPr marL="522900" indent="-342900">
              <a:buFont typeface="+mj-ea"/>
              <a:buAutoNum type="circleNumDbPlain"/>
            </a:pP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endParaRPr lang="en-US" altLang="ja-JP" sz="1600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251338" y="4063390"/>
            <a:ext cx="3719992" cy="5897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24000" y="4467620"/>
            <a:ext cx="831292" cy="288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0" name="角丸四角形 9"/>
          <p:cNvSpPr/>
          <p:nvPr/>
        </p:nvSpPr>
        <p:spPr bwMode="auto">
          <a:xfrm>
            <a:off x="4971330" y="3739405"/>
            <a:ext cx="3456480" cy="1836001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/>
          </p:nvPr>
        </p:nvGraphicFramePr>
        <p:xfrm>
          <a:off x="5089040" y="3793405"/>
          <a:ext cx="3254965" cy="17279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89066">
                  <a:extLst>
                    <a:ext uri="{9D8B030D-6E8A-4147-A177-3AD203B41FA5}">
                      <a16:colId xmlns:a16="http://schemas.microsoft.com/office/drawing/2014/main" val="2131603622"/>
                    </a:ext>
                  </a:extLst>
                </a:gridCol>
                <a:gridCol w="793248">
                  <a:extLst>
                    <a:ext uri="{9D8B030D-6E8A-4147-A177-3AD203B41FA5}">
                      <a16:colId xmlns:a16="http://schemas.microsoft.com/office/drawing/2014/main" val="428160483"/>
                    </a:ext>
                  </a:extLst>
                </a:gridCol>
                <a:gridCol w="1572651">
                  <a:extLst>
                    <a:ext uri="{9D8B030D-6E8A-4147-A177-3AD203B41FA5}">
                      <a16:colId xmlns:a16="http://schemas.microsoft.com/office/drawing/2014/main" val="2290200986"/>
                    </a:ext>
                  </a:extLst>
                </a:gridCol>
              </a:tblGrid>
              <a:tr h="464767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Role name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5398" marR="75398" marT="60319" marB="6031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User ID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5398" marR="75398" marT="60319" marB="6031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Default access permission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5398" marR="75398" marT="60319" marB="60319" anchor="ctr"/>
                </a:tc>
                <a:extLst>
                  <a:ext uri="{0D108BD9-81ED-4DB2-BD59-A6C34878D82A}">
                    <a16:rowId xmlns:a16="http://schemas.microsoft.com/office/drawing/2014/main" val="2119718465"/>
                  </a:ext>
                </a:extLst>
              </a:tr>
              <a:tr h="315808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Role A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user1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●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extLst>
                  <a:ext uri="{0D108BD9-81ED-4DB2-BD59-A6C34878D82A}">
                    <a16:rowId xmlns:a16="http://schemas.microsoft.com/office/drawing/2014/main" val="3687640512"/>
                  </a:ext>
                </a:extLst>
              </a:tr>
              <a:tr h="315808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Role B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user1</a:t>
                      </a:r>
                      <a:endParaRPr kumimoji="1" lang="ja-JP" altLang="en-US" sz="1200" dirty="0" smtClean="0"/>
                    </a:p>
                  </a:txBody>
                  <a:tcPr marL="90478" marR="90478" marT="45238" marB="45238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●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extLst>
                  <a:ext uri="{0D108BD9-81ED-4DB2-BD59-A6C34878D82A}">
                    <a16:rowId xmlns:a16="http://schemas.microsoft.com/office/drawing/2014/main" val="2043289571"/>
                  </a:ext>
                </a:extLst>
              </a:tr>
              <a:tr h="315808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Role B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user2</a:t>
                      </a:r>
                      <a:endParaRPr kumimoji="1" lang="ja-JP" altLang="en-US" sz="1200" dirty="0" smtClean="0"/>
                    </a:p>
                  </a:txBody>
                  <a:tcPr marL="90478" marR="90478" marT="45238" marB="45238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●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extLst>
                  <a:ext uri="{0D108BD9-81ED-4DB2-BD59-A6C34878D82A}">
                    <a16:rowId xmlns:a16="http://schemas.microsoft.com/office/drawing/2014/main" val="2734646659"/>
                  </a:ext>
                </a:extLst>
              </a:tr>
              <a:tr h="315808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Role C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user3</a:t>
                      </a:r>
                      <a:endParaRPr kumimoji="1" lang="ja-JP" altLang="en-US" sz="1200" dirty="0" smtClean="0"/>
                    </a:p>
                  </a:txBody>
                  <a:tcPr marL="90478" marR="90478" marT="45238" marB="45238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●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extLst>
                  <a:ext uri="{0D108BD9-81ED-4DB2-BD59-A6C34878D82A}">
                    <a16:rowId xmlns:a16="http://schemas.microsoft.com/office/drawing/2014/main" val="25306153"/>
                  </a:ext>
                </a:extLst>
              </a:tr>
            </a:tbl>
          </a:graphicData>
        </a:graphic>
      </p:graphicFrame>
      <p:sp>
        <p:nvSpPr>
          <p:cNvPr id="11" name="円形吹き出し 10"/>
          <p:cNvSpPr/>
          <p:nvPr/>
        </p:nvSpPr>
        <p:spPr bwMode="auto">
          <a:xfrm>
            <a:off x="4824000" y="4064209"/>
            <a:ext cx="301542" cy="312200"/>
          </a:xfrm>
          <a:prstGeom prst="wedgeEllipseCallout">
            <a:avLst>
              <a:gd name="adj1" fmla="val -78275"/>
              <a:gd name="adj2" fmla="val 4476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2</a:t>
            </a:r>
          </a:p>
        </p:txBody>
      </p:sp>
      <p:sp>
        <p:nvSpPr>
          <p:cNvPr id="22" name="角丸四角形 21"/>
          <p:cNvSpPr/>
          <p:nvPr/>
        </p:nvSpPr>
        <p:spPr bwMode="auto">
          <a:xfrm>
            <a:off x="487405" y="5575405"/>
            <a:ext cx="4601635" cy="877784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>
                <a:latin typeface="+mn-ea"/>
              </a:rPr>
              <a:t>Selecting "●" for "Default access permission" </a:t>
            </a:r>
            <a:r>
              <a:rPr lang="en-US" altLang="ja-JP" sz="1200" dirty="0" smtClean="0">
                <a:latin typeface="+mn-ea"/>
              </a:rPr>
              <a:t/>
            </a:r>
            <a:br>
              <a:rPr lang="en-US" altLang="ja-JP" sz="1200" dirty="0" smtClean="0">
                <a:latin typeface="+mn-ea"/>
              </a:rPr>
            </a:br>
            <a:r>
              <a:rPr lang="en-US" altLang="ja-JP" sz="1200" dirty="0" smtClean="0">
                <a:latin typeface="+mn-ea"/>
              </a:rPr>
              <a:t>will </a:t>
            </a:r>
            <a:r>
              <a:rPr lang="en-US" altLang="ja-JP" sz="1200" dirty="0">
                <a:latin typeface="+mn-ea"/>
              </a:rPr>
              <a:t>make the registered access permission default </a:t>
            </a:r>
            <a:r>
              <a:rPr lang="en-US" altLang="ja-JP" sz="1200" dirty="0" smtClean="0">
                <a:latin typeface="+mn-ea"/>
              </a:rPr>
              <a:t>to</a:t>
            </a:r>
            <a:br>
              <a:rPr lang="en-US" altLang="ja-JP" sz="1200" dirty="0" smtClean="0">
                <a:latin typeface="+mn-ea"/>
              </a:rPr>
            </a:br>
            <a:r>
              <a:rPr lang="en-US" altLang="ja-JP" sz="1200" dirty="0" smtClean="0">
                <a:latin typeface="+mn-ea"/>
              </a:rPr>
              <a:t>the </a:t>
            </a:r>
            <a:r>
              <a:rPr lang="en-US" altLang="ja-JP" sz="1200" dirty="0">
                <a:latin typeface="+mn-ea"/>
              </a:rPr>
              <a:t>role when registering new data.</a:t>
            </a:r>
            <a:endParaRPr lang="en-US" altLang="ja-JP" sz="1200" dirty="0" smtClean="0">
              <a:latin typeface="+mn-ea"/>
            </a:endParaRPr>
          </a:p>
        </p:txBody>
      </p:sp>
      <p:sp>
        <p:nvSpPr>
          <p:cNvPr id="23" name="円形吹き出し 22"/>
          <p:cNvSpPr/>
          <p:nvPr/>
        </p:nvSpPr>
        <p:spPr bwMode="auto">
          <a:xfrm>
            <a:off x="83467" y="5453141"/>
            <a:ext cx="559890" cy="540000"/>
          </a:xfrm>
          <a:prstGeom prst="wedgeEllipseCallout">
            <a:avLst>
              <a:gd name="adj1" fmla="val -47172"/>
              <a:gd name="adj2" fmla="val -125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+mn-ea"/>
              </a:rPr>
              <a:t>Poin</a:t>
            </a:r>
            <a:r>
              <a:rPr lang="en-US" altLang="ja-JP" sz="1400" b="1" dirty="0">
                <a:latin typeface="+mn-ea"/>
              </a:rPr>
              <a:t>t</a:t>
            </a:r>
            <a:endParaRPr kumimoji="1" lang="ja-JP" altLang="en-US" sz="1400" b="1" dirty="0" smtClean="0">
              <a:latin typeface="+mn-ea"/>
            </a:endParaRPr>
          </a:p>
        </p:txBody>
      </p:sp>
      <p:grpSp>
        <p:nvGrpSpPr>
          <p:cNvPr id="24" name="グループ化 23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25" name="正方形/長方形 24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Create and register new users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Create and register Roles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Menus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rgbClr val="FF0000"/>
                  </a:solidFill>
                  <a:latin typeface="+mn-ea"/>
                </a:rPr>
                <a:t>Link Roles and Users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14049" y="2521765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latin typeface="+mn-ea"/>
                </a:rPr>
                <a:t>Register Device/Operation list</a:t>
              </a:r>
              <a:endParaRPr lang="ja-JP" altLang="en-US" sz="800" b="1" dirty="0">
                <a:latin typeface="+mn-ea"/>
              </a:endParaRP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latin typeface="+mn-ea"/>
                </a:rPr>
                <a:t>Check access permission</a:t>
              </a:r>
              <a:endParaRPr lang="ja-JP" altLang="en-US" sz="8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508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33" y="3288606"/>
            <a:ext cx="6009718" cy="342705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2.7</a:t>
            </a:r>
            <a:r>
              <a:rPr lang="ja-JP" altLang="en-US" dirty="0"/>
              <a:t> </a:t>
            </a:r>
            <a:r>
              <a:rPr kumimoji="1" lang="en-US" altLang="ja-JP" dirty="0" smtClean="0"/>
              <a:t>Device list/Operation list</a:t>
            </a:r>
            <a:r>
              <a:rPr lang="ja-JP" altLang="en-US" dirty="0"/>
              <a:t> </a:t>
            </a:r>
            <a:r>
              <a:rPr lang="en-US" altLang="ja-JP" dirty="0" smtClean="0"/>
              <a:t>registration(1/2)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Register new data in the Device list menu.</a:t>
            </a:r>
            <a:endParaRPr kumimoji="1" lang="en-US" altLang="ja-JP" b="1" dirty="0" smtClean="0"/>
          </a:p>
          <a:p>
            <a:pPr indent="0">
              <a:buNone/>
            </a:pPr>
            <a:r>
              <a:rPr kumimoji="1" lang="en-US" altLang="ja-JP" sz="1600" u="sng" dirty="0" smtClean="0"/>
              <a:t>The following must be done while logged in as Administrator.</a:t>
            </a:r>
            <a:r>
              <a:rPr kumimoji="1" lang="en-US" altLang="ja-JP" sz="1600" dirty="0" smtClean="0"/>
              <a:t/>
            </a:r>
            <a:br>
              <a:rPr kumimoji="1" lang="en-US" altLang="ja-JP" sz="1600" dirty="0" smtClean="0"/>
            </a:br>
            <a:r>
              <a:rPr kumimoji="1" lang="en-US" altLang="ja-JP" sz="1600" dirty="0" smtClean="0"/>
              <a:t>	Register a new item in the Device list. 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r>
              <a:rPr lang="en-US" altLang="ja-JP" sz="1600" dirty="0" smtClean="0"/>
              <a:t>	This allows us to check the access</a:t>
            </a:r>
            <a:br>
              <a:rPr lang="en-US" altLang="ja-JP" sz="1600" dirty="0" smtClean="0"/>
            </a:br>
            <a:r>
              <a:rPr lang="en-US" altLang="ja-JP" sz="1600" dirty="0" smtClean="0"/>
              <a:t>	permissions for the different users.</a:t>
            </a:r>
            <a:br>
              <a:rPr lang="en-US" altLang="ja-JP" sz="1600" dirty="0" smtClean="0"/>
            </a:br>
            <a:r>
              <a:rPr lang="en-US" altLang="ja-JP" sz="1600" dirty="0" smtClean="0"/>
              <a:t>	Do not set access permission roles in this step.</a:t>
            </a:r>
            <a:br>
              <a:rPr lang="en-US" altLang="ja-JP" sz="1600" dirty="0" smtClean="0"/>
            </a:br>
            <a:r>
              <a:rPr kumimoji="1" lang="en-US" altLang="ja-JP" sz="1600" dirty="0" smtClean="0"/>
              <a:t>Menu: </a:t>
            </a:r>
            <a:r>
              <a:rPr kumimoji="1" lang="ja-JP" altLang="en-US" sz="1600" dirty="0" smtClean="0"/>
              <a:t> </a:t>
            </a:r>
            <a:r>
              <a:rPr kumimoji="1" lang="en-US" altLang="ja-JP" sz="1600" b="1" dirty="0" smtClean="0"/>
              <a:t>Basic console</a:t>
            </a:r>
            <a:r>
              <a:rPr kumimoji="1" lang="ja-JP" altLang="en-US" sz="1600" b="1" dirty="0" smtClean="0"/>
              <a:t> </a:t>
            </a:r>
            <a:r>
              <a:rPr kumimoji="1" lang="en-US" altLang="ja-JP" sz="1600" b="1" dirty="0" smtClean="0"/>
              <a:t>&gt; Device list</a:t>
            </a:r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Register &gt; Start registration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Follow the table below and press “Register”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endParaRPr lang="en-US" altLang="ja-JP" sz="1600" dirty="0"/>
          </a:p>
          <a:p>
            <a:pPr indent="0">
              <a:buNone/>
            </a:pPr>
            <a:endParaRPr kumimoji="1" lang="ja-JP" altLang="en-US" sz="1600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87530" y="4509150"/>
            <a:ext cx="2448340" cy="8694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0" name="角丸四角形 9"/>
          <p:cNvSpPr/>
          <p:nvPr/>
        </p:nvSpPr>
        <p:spPr bwMode="auto">
          <a:xfrm>
            <a:off x="2771750" y="5166597"/>
            <a:ext cx="6033178" cy="930389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/>
          </p:nvPr>
        </p:nvGraphicFramePr>
        <p:xfrm>
          <a:off x="2881839" y="5256620"/>
          <a:ext cx="5840260" cy="74990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55240">
                  <a:extLst>
                    <a:ext uri="{9D8B030D-6E8A-4147-A177-3AD203B41FA5}">
                      <a16:colId xmlns:a16="http://schemas.microsoft.com/office/drawing/2014/main" val="2131603622"/>
                    </a:ext>
                  </a:extLst>
                </a:gridCol>
                <a:gridCol w="2140865">
                  <a:extLst>
                    <a:ext uri="{9D8B030D-6E8A-4147-A177-3AD203B41FA5}">
                      <a16:colId xmlns:a16="http://schemas.microsoft.com/office/drawing/2014/main" val="428160483"/>
                    </a:ext>
                  </a:extLst>
                </a:gridCol>
                <a:gridCol w="2344155">
                  <a:extLst>
                    <a:ext uri="{9D8B030D-6E8A-4147-A177-3AD203B41FA5}">
                      <a16:colId xmlns:a16="http://schemas.microsoft.com/office/drawing/2014/main" val="2290200986"/>
                    </a:ext>
                  </a:extLst>
                </a:gridCol>
              </a:tblGrid>
              <a:tr h="464767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HW</a:t>
                      </a:r>
                      <a:r>
                        <a:rPr lang="ja-JP" altLang="en-US" sz="1100" b="1" baseline="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n-US" altLang="ja-JP" sz="1100" b="1" baseline="0" dirty="0" smtClean="0">
                          <a:effectLst/>
                          <a:latin typeface="+mn-lt"/>
                        </a:rPr>
                        <a:t>device type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5398" marR="75398" marT="60319" marB="6031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Host</a:t>
                      </a:r>
                      <a:r>
                        <a:rPr lang="en-US" altLang="ja-JP" sz="1100" b="1" baseline="0" dirty="0" smtClean="0">
                          <a:effectLst/>
                          <a:latin typeface="+mn-lt"/>
                        </a:rPr>
                        <a:t> name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5398" marR="75398" marT="60319" marB="6031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IP</a:t>
                      </a:r>
                      <a:r>
                        <a:rPr lang="ja-JP" altLang="en-US" sz="1100" b="1" baseline="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n-US" altLang="ja-JP" sz="1100" b="1" baseline="0" dirty="0" smtClean="0">
                          <a:effectLst/>
                          <a:latin typeface="+mn-lt"/>
                        </a:rPr>
                        <a:t>address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5398" marR="75398" marT="60319" marB="60319" anchor="ctr"/>
                </a:tc>
                <a:extLst>
                  <a:ext uri="{0D108BD9-81ED-4DB2-BD59-A6C34878D82A}">
                    <a16:rowId xmlns:a16="http://schemas.microsoft.com/office/drawing/2014/main" val="2119718465"/>
                  </a:ext>
                </a:extLst>
              </a:tr>
              <a:tr h="285138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SV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（</a:t>
                      </a:r>
                      <a:r>
                        <a:rPr kumimoji="1" lang="en-US" altLang="ja-JP" sz="1200" dirty="0" smtClean="0"/>
                        <a:t>Free</a:t>
                      </a:r>
                      <a:r>
                        <a:rPr kumimoji="1" lang="en-US" altLang="ja-JP" sz="1200" baseline="0" dirty="0" smtClean="0"/>
                        <a:t> host name</a:t>
                      </a:r>
                      <a:r>
                        <a:rPr kumimoji="1" lang="ja-JP" altLang="en-US" sz="1200" dirty="0" smtClean="0"/>
                        <a:t>）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（</a:t>
                      </a:r>
                      <a:r>
                        <a:rPr kumimoji="1" lang="en-US" altLang="ja-JP" sz="1200" dirty="0" smtClean="0"/>
                        <a:t>Free</a:t>
                      </a:r>
                      <a:r>
                        <a:rPr kumimoji="1" lang="en-US" altLang="ja-JP" sz="1200" baseline="0" dirty="0" smtClean="0"/>
                        <a:t> IP address</a:t>
                      </a:r>
                      <a:r>
                        <a:rPr kumimoji="1" lang="ja-JP" altLang="en-US" sz="1200" dirty="0" smtClean="0"/>
                        <a:t>）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extLst>
                  <a:ext uri="{0D108BD9-81ED-4DB2-BD59-A6C34878D82A}">
                    <a16:rowId xmlns:a16="http://schemas.microsoft.com/office/drawing/2014/main" val="3687640512"/>
                  </a:ext>
                </a:extLst>
              </a:tr>
            </a:tbl>
          </a:graphicData>
        </a:graphic>
      </p:graphicFrame>
      <p:sp>
        <p:nvSpPr>
          <p:cNvPr id="6" name="円形吹き出し 5"/>
          <p:cNvSpPr/>
          <p:nvPr/>
        </p:nvSpPr>
        <p:spPr bwMode="auto">
          <a:xfrm>
            <a:off x="2950055" y="4946531"/>
            <a:ext cx="301542" cy="312200"/>
          </a:xfrm>
          <a:prstGeom prst="wedgeEllipseCallout">
            <a:avLst>
              <a:gd name="adj1" fmla="val 694"/>
              <a:gd name="adj2" fmla="val -77276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2</a:t>
            </a:r>
          </a:p>
        </p:txBody>
      </p:sp>
      <p:grpSp>
        <p:nvGrpSpPr>
          <p:cNvPr id="17" name="グループ化 16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18" name="正方形/長方形 17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Create and register new users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Create and register Roles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Menus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Users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6814049" y="2521765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solidFill>
                    <a:srgbClr val="FF0000"/>
                  </a:solidFill>
                  <a:latin typeface="+mn-ea"/>
                </a:rPr>
                <a:t>Register Device/Operation list</a:t>
              </a:r>
              <a:endParaRPr lang="ja-JP" altLang="en-US" sz="8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latin typeface="+mn-ea"/>
                </a:rPr>
                <a:t>Check access permission</a:t>
              </a:r>
              <a:endParaRPr lang="ja-JP" altLang="en-US" sz="800" b="1" dirty="0">
                <a:latin typeface="+mn-ea"/>
              </a:endParaRPr>
            </a:p>
          </p:txBody>
        </p:sp>
      </p:grpSp>
      <p:sp>
        <p:nvSpPr>
          <p:cNvPr id="19" name="テキスト ボックス 18"/>
          <p:cNvSpPr txBox="1"/>
          <p:nvPr/>
        </p:nvSpPr>
        <p:spPr>
          <a:xfrm>
            <a:off x="362532" y="3895264"/>
            <a:ext cx="680978" cy="1963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436120" y="3288606"/>
            <a:ext cx="936130" cy="2844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2340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1" y="3421150"/>
            <a:ext cx="6012090" cy="342134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2.7</a:t>
            </a:r>
            <a:r>
              <a:rPr lang="ja-JP" altLang="en-US" dirty="0"/>
              <a:t> </a:t>
            </a:r>
            <a:r>
              <a:rPr lang="en-US" altLang="ja-JP" dirty="0" smtClean="0"/>
              <a:t>Device list/Operation list</a:t>
            </a:r>
            <a:r>
              <a:rPr lang="ja-JP" altLang="en-US" dirty="0"/>
              <a:t> </a:t>
            </a:r>
            <a:r>
              <a:rPr lang="en-US" altLang="ja-JP" dirty="0" smtClean="0"/>
              <a:t>registration(2/2)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Register new operation</a:t>
            </a:r>
          </a:p>
          <a:p>
            <a:pPr indent="0">
              <a:buNone/>
            </a:pPr>
            <a:r>
              <a:rPr lang="en-US" altLang="ja-JP" sz="1600" u="sng" dirty="0"/>
              <a:t>The following must be done while logged in as Administrator.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r>
              <a:rPr lang="en-US" altLang="ja-JP" sz="1600" dirty="0" smtClean="0"/>
              <a:t>	Create a </a:t>
            </a:r>
            <a:r>
              <a:rPr lang="en-US" altLang="ja-JP" sz="1600" dirty="0"/>
              <a:t>new operation.</a:t>
            </a:r>
            <a:br>
              <a:rPr lang="en-US" altLang="ja-JP" sz="1600" dirty="0"/>
            </a:br>
            <a:r>
              <a:rPr lang="en-US" altLang="ja-JP" sz="1600" dirty="0" smtClean="0"/>
              <a:t>	This </a:t>
            </a:r>
            <a:r>
              <a:rPr lang="en-US" altLang="ja-JP" sz="1600" dirty="0"/>
              <a:t>allows us to check the access</a:t>
            </a:r>
            <a:br>
              <a:rPr lang="en-US" altLang="ja-JP" sz="1600" dirty="0"/>
            </a:br>
            <a:r>
              <a:rPr lang="en-US" altLang="ja-JP" sz="1600" dirty="0" smtClean="0"/>
              <a:t>	permissions </a:t>
            </a:r>
            <a:r>
              <a:rPr lang="en-US" altLang="ja-JP" sz="1600" dirty="0"/>
              <a:t>for the different users.</a:t>
            </a:r>
            <a:br>
              <a:rPr lang="en-US" altLang="ja-JP" sz="1600" dirty="0"/>
            </a:br>
            <a:r>
              <a:rPr lang="en-US" altLang="ja-JP" sz="1600" dirty="0" smtClean="0"/>
              <a:t>	Do </a:t>
            </a:r>
            <a:r>
              <a:rPr lang="en-US" altLang="ja-JP" sz="1600" dirty="0"/>
              <a:t>not set access permission roles in this step. 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kumimoji="1" lang="en-US" altLang="ja-JP" sz="1600" dirty="0" smtClean="0"/>
              <a:t>Menu: </a:t>
            </a:r>
            <a:r>
              <a:rPr kumimoji="1" lang="ja-JP" altLang="en-US" sz="1600" dirty="0" smtClean="0"/>
              <a:t> </a:t>
            </a:r>
            <a:r>
              <a:rPr kumimoji="1" lang="en-US" altLang="ja-JP" sz="1600" b="1" dirty="0" smtClean="0"/>
              <a:t>Basic console</a:t>
            </a:r>
            <a:r>
              <a:rPr kumimoji="1" lang="ja-JP" altLang="en-US" sz="1600" b="1" dirty="0" smtClean="0"/>
              <a:t>  </a:t>
            </a:r>
            <a:r>
              <a:rPr kumimoji="1" lang="en-US" altLang="ja-JP" sz="1600" b="1" dirty="0" smtClean="0"/>
              <a:t>&gt; Operation list</a:t>
            </a:r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Register &gt; Start registration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Follow the table below and press “Register”</a:t>
            </a:r>
            <a:endParaRPr lang="en-US" altLang="ja-JP" sz="1600" dirty="0"/>
          </a:p>
          <a:p>
            <a:pPr indent="0">
              <a:buNone/>
            </a:pPr>
            <a:endParaRPr lang="en-US" altLang="ja-JP" sz="16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99449" y="4200546"/>
            <a:ext cx="738161" cy="1645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184026" y="4615718"/>
            <a:ext cx="2019784" cy="5415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941817" y="5349939"/>
            <a:ext cx="830157" cy="1734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3" name="角丸四角形 12"/>
          <p:cNvSpPr/>
          <p:nvPr/>
        </p:nvSpPr>
        <p:spPr bwMode="auto">
          <a:xfrm>
            <a:off x="3744264" y="4680000"/>
            <a:ext cx="3564116" cy="1278916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/>
          </p:nvPr>
        </p:nvGraphicFramePr>
        <p:xfrm>
          <a:off x="3851900" y="4752000"/>
          <a:ext cx="3378165" cy="109638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16021">
                  <a:extLst>
                    <a:ext uri="{9D8B030D-6E8A-4147-A177-3AD203B41FA5}">
                      <a16:colId xmlns:a16="http://schemas.microsoft.com/office/drawing/2014/main" val="2131603622"/>
                    </a:ext>
                  </a:extLst>
                </a:gridCol>
                <a:gridCol w="2062144">
                  <a:extLst>
                    <a:ext uri="{9D8B030D-6E8A-4147-A177-3AD203B41FA5}">
                      <a16:colId xmlns:a16="http://schemas.microsoft.com/office/drawing/2014/main" val="428160483"/>
                    </a:ext>
                  </a:extLst>
                </a:gridCol>
              </a:tblGrid>
              <a:tr h="464767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Operation name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5398" marR="75398" marT="60319" marB="6031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Scheduled execution date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5398" marR="75398" marT="60319" marB="60319" anchor="ctr"/>
                </a:tc>
                <a:extLst>
                  <a:ext uri="{0D108BD9-81ED-4DB2-BD59-A6C34878D82A}">
                    <a16:rowId xmlns:a16="http://schemas.microsoft.com/office/drawing/2014/main" val="2119718465"/>
                  </a:ext>
                </a:extLst>
              </a:tr>
              <a:tr h="315808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OP1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（</a:t>
                      </a:r>
                      <a:r>
                        <a:rPr kumimoji="1" lang="en-US" altLang="ja-JP" sz="1200" dirty="0" smtClean="0"/>
                        <a:t>Free field</a:t>
                      </a:r>
                      <a:r>
                        <a:rPr kumimoji="1" lang="ja-JP" altLang="en-US" sz="1200" dirty="0" smtClean="0"/>
                        <a:t>）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extLst>
                  <a:ext uri="{0D108BD9-81ED-4DB2-BD59-A6C34878D82A}">
                    <a16:rowId xmlns:a16="http://schemas.microsoft.com/office/drawing/2014/main" val="3687640512"/>
                  </a:ext>
                </a:extLst>
              </a:tr>
              <a:tr h="315808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OP2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/>
                        <a:t>（</a:t>
                      </a:r>
                      <a:r>
                        <a:rPr kumimoji="1" lang="en-US" altLang="ja-JP" sz="1200" dirty="0" smtClean="0"/>
                        <a:t>Free field</a:t>
                      </a:r>
                      <a:r>
                        <a:rPr kumimoji="1" lang="ja-JP" altLang="en-US" sz="1200" dirty="0" smtClean="0"/>
                        <a:t>）</a:t>
                      </a:r>
                    </a:p>
                  </a:txBody>
                  <a:tcPr marL="90478" marR="90478" marT="45238" marB="45238"/>
                </a:tc>
                <a:extLst>
                  <a:ext uri="{0D108BD9-81ED-4DB2-BD59-A6C34878D82A}">
                    <a16:rowId xmlns:a16="http://schemas.microsoft.com/office/drawing/2014/main" val="2043289571"/>
                  </a:ext>
                </a:extLst>
              </a:tr>
            </a:tbl>
          </a:graphicData>
        </a:graphic>
      </p:graphicFrame>
      <p:sp>
        <p:nvSpPr>
          <p:cNvPr id="14" name="円形吹き出し 13"/>
          <p:cNvSpPr/>
          <p:nvPr/>
        </p:nvSpPr>
        <p:spPr bwMode="auto">
          <a:xfrm>
            <a:off x="3593493" y="4618599"/>
            <a:ext cx="301542" cy="312200"/>
          </a:xfrm>
          <a:prstGeom prst="wedgeEllipseCallout">
            <a:avLst>
              <a:gd name="adj1" fmla="val -78275"/>
              <a:gd name="adj2" fmla="val 4476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2</a:t>
            </a:r>
          </a:p>
        </p:txBody>
      </p:sp>
      <p:grpSp>
        <p:nvGrpSpPr>
          <p:cNvPr id="20" name="グループ化 19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21" name="正方形/長方形 20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2" name="角丸四角形 21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Create and register new users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Create and register Roles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Menus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3" name="角丸四角形 32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Users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6814049" y="2521765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solidFill>
                    <a:srgbClr val="FF0000"/>
                  </a:solidFill>
                  <a:latin typeface="+mn-ea"/>
                </a:rPr>
                <a:t>Register Device/Operation list</a:t>
              </a:r>
              <a:endParaRPr lang="ja-JP" altLang="en-US" sz="8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latin typeface="+mn-ea"/>
                </a:rPr>
                <a:t>Check access permission</a:t>
              </a:r>
              <a:endParaRPr lang="ja-JP" altLang="en-US" sz="800" b="1" dirty="0">
                <a:latin typeface="+mn-ea"/>
              </a:endParaRPr>
            </a:p>
          </p:txBody>
        </p:sp>
      </p:grpSp>
      <p:sp>
        <p:nvSpPr>
          <p:cNvPr id="23" name="テキスト ボックス 22"/>
          <p:cNvSpPr txBox="1"/>
          <p:nvPr/>
        </p:nvSpPr>
        <p:spPr>
          <a:xfrm>
            <a:off x="5688000" y="3420000"/>
            <a:ext cx="648090" cy="2250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6104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" y="2271433"/>
            <a:ext cx="6347467" cy="357369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2.8</a:t>
            </a:r>
            <a:r>
              <a:rPr lang="ja-JP" altLang="en-US" dirty="0"/>
              <a:t> </a:t>
            </a:r>
            <a:r>
              <a:rPr lang="en-US" altLang="ja-JP" dirty="0" smtClean="0"/>
              <a:t>Check access permission(1/12)</a:t>
            </a:r>
            <a:r>
              <a:rPr lang="ja-JP" altLang="en-US" dirty="0"/>
              <a:t>　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/>
          <a:lstStyle/>
          <a:p>
            <a:r>
              <a:rPr lang="en-US" altLang="ja-JP" b="1" dirty="0" smtClean="0"/>
              <a:t>Change account</a:t>
            </a:r>
          </a:p>
          <a:p>
            <a:pPr indent="0">
              <a:buNone/>
            </a:pPr>
            <a:r>
              <a:rPr lang="en-US" altLang="ja-JP" sz="1600" dirty="0"/>
              <a:t>Log out from the Admin account and log in as the </a:t>
            </a:r>
            <a:r>
              <a:rPr lang="en-US" altLang="ja-JP" sz="1600" dirty="0" smtClean="0"/>
              <a:t>different</a:t>
            </a:r>
            <a:br>
              <a:rPr lang="en-US" altLang="ja-JP" sz="1600" dirty="0" smtClean="0"/>
            </a:br>
            <a:r>
              <a:rPr lang="en-US" altLang="ja-JP" sz="1600" dirty="0" smtClean="0"/>
              <a:t>users </a:t>
            </a:r>
            <a:r>
              <a:rPr lang="en-US" altLang="ja-JP" sz="1600" dirty="0"/>
              <a:t>we created earlier in chapter 2.3</a:t>
            </a:r>
          </a:p>
        </p:txBody>
      </p:sp>
      <p:sp>
        <p:nvSpPr>
          <p:cNvPr id="34" name="角丸四角形 33"/>
          <p:cNvSpPr/>
          <p:nvPr/>
        </p:nvSpPr>
        <p:spPr bwMode="auto">
          <a:xfrm>
            <a:off x="2650307" y="2708900"/>
            <a:ext cx="1660936" cy="1152160"/>
          </a:xfrm>
          <a:prstGeom prst="roundRect">
            <a:avLst>
              <a:gd name="adj" fmla="val 10561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4288666" y="4014150"/>
            <a:ext cx="2943744" cy="1601850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円形吹き出し 16"/>
          <p:cNvSpPr/>
          <p:nvPr/>
        </p:nvSpPr>
        <p:spPr bwMode="auto">
          <a:xfrm>
            <a:off x="4166078" y="3779335"/>
            <a:ext cx="301542" cy="312200"/>
          </a:xfrm>
          <a:prstGeom prst="wedgeEllipseCallout">
            <a:avLst>
              <a:gd name="adj1" fmla="val -52701"/>
              <a:gd name="adj2" fmla="val -68160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1" dirty="0">
                <a:solidFill>
                  <a:srgbClr val="FFFFFF"/>
                </a:solidFill>
                <a:latin typeface="メイリオ"/>
                <a:ea typeface="メイリオ"/>
              </a:rPr>
              <a:t>１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graphicFrame>
        <p:nvGraphicFramePr>
          <p:cNvPr id="18" name="表 17"/>
          <p:cNvGraphicFramePr>
            <a:graphicFrameLocks noGrp="1"/>
          </p:cNvGraphicFramePr>
          <p:nvPr>
            <p:extLst/>
          </p:nvPr>
        </p:nvGraphicFramePr>
        <p:xfrm>
          <a:off x="4425650" y="4059594"/>
          <a:ext cx="2701906" cy="146710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01906">
                  <a:extLst>
                    <a:ext uri="{9D8B030D-6E8A-4147-A177-3AD203B41FA5}">
                      <a16:colId xmlns:a16="http://schemas.microsoft.com/office/drawing/2014/main" val="2131603622"/>
                    </a:ext>
                  </a:extLst>
                </a:gridCol>
              </a:tblGrid>
              <a:tr h="366777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Login ID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extLst>
                  <a:ext uri="{0D108BD9-81ED-4DB2-BD59-A6C34878D82A}">
                    <a16:rowId xmlns:a16="http://schemas.microsoft.com/office/drawing/2014/main" val="2341450474"/>
                  </a:ext>
                </a:extLst>
              </a:tr>
              <a:tr h="366777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user1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extLst>
                  <a:ext uri="{0D108BD9-81ED-4DB2-BD59-A6C34878D82A}">
                    <a16:rowId xmlns:a16="http://schemas.microsoft.com/office/drawing/2014/main" val="3687640512"/>
                  </a:ext>
                </a:extLst>
              </a:tr>
              <a:tr h="366777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</a:rPr>
                        <a:t>Password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90478" marR="90478" marT="45238" marB="45238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289571"/>
                  </a:ext>
                </a:extLst>
              </a:tr>
              <a:tr h="366777">
                <a:tc>
                  <a:txBody>
                    <a:bodyPr/>
                    <a:lstStyle/>
                    <a:p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</a:rPr>
                        <a:t>(Password</a:t>
                      </a:r>
                      <a:r>
                        <a:rPr kumimoji="1" lang="en-US" altLang="ja-JP" sz="1200" b="0" baseline="0" dirty="0" smtClean="0">
                          <a:solidFill>
                            <a:schemeClr val="tx1"/>
                          </a:solidFill>
                        </a:rPr>
                        <a:t> input in chapter 2.3)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0478" marR="90478" marT="45238" marB="45238"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63319"/>
                  </a:ext>
                </a:extLst>
              </a:tr>
            </a:tbl>
          </a:graphicData>
        </a:graphic>
      </p:graphicFrame>
      <p:grpSp>
        <p:nvGrpSpPr>
          <p:cNvPr id="36" name="グループ化 35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37" name="正方形/長方形 36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8" name="角丸四角形 37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Create and register new users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9" name="角丸四角形 38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Create and register Roles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40" name="角丸四角形 39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Menus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41" name="角丸四角形 40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Users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42" name="角丸四角形 41"/>
            <p:cNvSpPr/>
            <p:nvPr/>
          </p:nvSpPr>
          <p:spPr bwMode="auto">
            <a:xfrm>
              <a:off x="6814049" y="2521765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solidFill>
                    <a:schemeClr val="tx1"/>
                  </a:solidFill>
                  <a:latin typeface="+mn-ea"/>
                </a:rPr>
                <a:t>Register Device/Operation list</a:t>
              </a:r>
              <a:endParaRPr lang="ja-JP" altLang="en-US" sz="8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3" name="角丸四角形 42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solidFill>
                    <a:srgbClr val="FF0000"/>
                  </a:solidFill>
                  <a:latin typeface="+mn-ea"/>
                </a:rPr>
                <a:t>Check access permission</a:t>
              </a:r>
              <a:endParaRPr lang="ja-JP" altLang="en-US" sz="800" b="1" dirty="0">
                <a:solidFill>
                  <a:srgbClr val="FF000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102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30" y="2304655"/>
            <a:ext cx="6379877" cy="321042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2.8</a:t>
            </a:r>
            <a:r>
              <a:rPr lang="ja-JP" altLang="en-US" dirty="0"/>
              <a:t> </a:t>
            </a:r>
            <a:r>
              <a:rPr lang="en-US" altLang="ja-JP" dirty="0" smtClean="0"/>
              <a:t>Check access permission(2/12) </a:t>
            </a:r>
            <a:r>
              <a:rPr lang="ja-JP" altLang="en-US" dirty="0" smtClean="0"/>
              <a:t>　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/>
          <a:lstStyle/>
          <a:p>
            <a:r>
              <a:rPr lang="en-US" altLang="ja-JP" b="1" dirty="0" smtClean="0"/>
              <a:t>Configure new password</a:t>
            </a:r>
            <a:endParaRPr lang="en-US" altLang="ja-JP" b="1" dirty="0"/>
          </a:p>
          <a:p>
            <a:pPr indent="0">
              <a:buNone/>
            </a:pPr>
            <a:r>
              <a:rPr lang="en-US" altLang="ja-JP" sz="1600" dirty="0"/>
              <a:t>Users will be asked to create a new </a:t>
            </a:r>
            <a:r>
              <a:rPr lang="en-US" altLang="ja-JP" sz="1600" dirty="0" smtClean="0"/>
              <a:t>password</a:t>
            </a:r>
            <a:br>
              <a:rPr lang="en-US" altLang="ja-JP" sz="1600" dirty="0" smtClean="0"/>
            </a:br>
            <a:r>
              <a:rPr lang="en-US" altLang="ja-JP" sz="1600" dirty="0" smtClean="0"/>
              <a:t>when </a:t>
            </a:r>
            <a:r>
              <a:rPr lang="en-US" altLang="ja-JP" sz="1600" dirty="0"/>
              <a:t>logging in for the first time.</a:t>
            </a:r>
          </a:p>
          <a:p>
            <a:pPr indent="0">
              <a:buNone/>
            </a:pPr>
            <a:r>
              <a:rPr lang="en-US" altLang="ja-JP" sz="1600" dirty="0"/>
              <a:t>Log in and create a new password for all the users.</a:t>
            </a:r>
            <a:endParaRPr lang="en-US" altLang="ja-JP" sz="1600" dirty="0" smtClean="0"/>
          </a:p>
        </p:txBody>
      </p:sp>
      <p:sp>
        <p:nvSpPr>
          <p:cNvPr id="21" name="角丸四角形 20"/>
          <p:cNvSpPr/>
          <p:nvPr/>
        </p:nvSpPr>
        <p:spPr bwMode="auto">
          <a:xfrm>
            <a:off x="2674624" y="2708900"/>
            <a:ext cx="1970114" cy="145440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4" name="角丸四角形 23"/>
          <p:cNvSpPr/>
          <p:nvPr/>
        </p:nvSpPr>
        <p:spPr bwMode="auto">
          <a:xfrm>
            <a:off x="4807820" y="3851103"/>
            <a:ext cx="2932620" cy="2646797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4" name="表 13"/>
          <p:cNvGraphicFramePr>
            <a:graphicFrameLocks noGrp="1"/>
          </p:cNvGraphicFramePr>
          <p:nvPr>
            <p:extLst/>
          </p:nvPr>
        </p:nvGraphicFramePr>
        <p:xfrm>
          <a:off x="4901841" y="3944042"/>
          <a:ext cx="2701906" cy="24658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01906">
                  <a:extLst>
                    <a:ext uri="{9D8B030D-6E8A-4147-A177-3AD203B41FA5}">
                      <a16:colId xmlns:a16="http://schemas.microsoft.com/office/drawing/2014/main" val="2131603622"/>
                    </a:ext>
                  </a:extLst>
                </a:gridCol>
              </a:tblGrid>
              <a:tr h="308236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Login ID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extLst>
                  <a:ext uri="{0D108BD9-81ED-4DB2-BD59-A6C34878D82A}">
                    <a16:rowId xmlns:a16="http://schemas.microsoft.com/office/drawing/2014/main" val="2341450474"/>
                  </a:ext>
                </a:extLst>
              </a:tr>
              <a:tr h="308236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user1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extLst>
                  <a:ext uri="{0D108BD9-81ED-4DB2-BD59-A6C34878D82A}">
                    <a16:rowId xmlns:a16="http://schemas.microsoft.com/office/drawing/2014/main" val="3687640512"/>
                  </a:ext>
                </a:extLst>
              </a:tr>
              <a:tr h="308236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</a:rPr>
                        <a:t>Old password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90478" marR="90478" marT="45238" marB="45238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289571"/>
                  </a:ext>
                </a:extLst>
              </a:tr>
              <a:tr h="308236">
                <a:tc>
                  <a:txBody>
                    <a:bodyPr/>
                    <a:lstStyle/>
                    <a:p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</a:rPr>
                        <a:t>(Password</a:t>
                      </a:r>
                      <a:r>
                        <a:rPr kumimoji="1" lang="en-US" altLang="ja-JP" sz="1200" b="0" baseline="0" dirty="0" smtClean="0">
                          <a:solidFill>
                            <a:schemeClr val="tx1"/>
                          </a:solidFill>
                        </a:rPr>
                        <a:t> input in chapter 2.3)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0478" marR="90478" marT="45238" marB="45238"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63319"/>
                  </a:ext>
                </a:extLst>
              </a:tr>
              <a:tr h="308236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</a:rPr>
                        <a:t>New</a:t>
                      </a:r>
                      <a:r>
                        <a:rPr kumimoji="1" lang="en-US" altLang="ja-JP" sz="1200" b="1" baseline="0" dirty="0" smtClean="0">
                          <a:solidFill>
                            <a:schemeClr val="bg1"/>
                          </a:solidFill>
                        </a:rPr>
                        <a:t> password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90478" marR="90478" marT="45238" marB="45238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045947"/>
                  </a:ext>
                </a:extLst>
              </a:tr>
              <a:tr h="308236">
                <a:tc>
                  <a:txBody>
                    <a:bodyPr/>
                    <a:lstStyle/>
                    <a:p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</a:rPr>
                        <a:t>（</a:t>
                      </a:r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</a:rPr>
                        <a:t>Free</a:t>
                      </a:r>
                      <a:r>
                        <a:rPr kumimoji="1" lang="en-US" altLang="ja-JP" sz="1200" b="0" baseline="0" dirty="0" smtClean="0">
                          <a:solidFill>
                            <a:schemeClr val="tx1"/>
                          </a:solidFill>
                        </a:rPr>
                        <a:t> value</a:t>
                      </a:r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</a:rPr>
                        <a:t>）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0478" marR="90478" marT="45238" marB="45238"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835358"/>
                  </a:ext>
                </a:extLst>
              </a:tr>
              <a:tr h="308236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</a:rPr>
                        <a:t>New password</a:t>
                      </a:r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</a:rPr>
                        <a:t>（</a:t>
                      </a:r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</a:rPr>
                        <a:t>re-enter</a:t>
                      </a:r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</a:rPr>
                        <a:t>）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90478" marR="90478" marT="45238" marB="45238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625257"/>
                  </a:ext>
                </a:extLst>
              </a:tr>
              <a:tr h="308236">
                <a:tc>
                  <a:txBody>
                    <a:bodyPr/>
                    <a:lstStyle/>
                    <a:p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</a:rPr>
                        <a:t>（</a:t>
                      </a:r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</a:rPr>
                        <a:t>Free value</a:t>
                      </a:r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</a:rPr>
                        <a:t>）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0478" marR="90478" marT="45238" marB="45238"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726831"/>
                  </a:ext>
                </a:extLst>
              </a:tr>
            </a:tbl>
          </a:graphicData>
        </a:graphic>
      </p:graphicFrame>
      <p:sp>
        <p:nvSpPr>
          <p:cNvPr id="25" name="円形吹き出し 24"/>
          <p:cNvSpPr/>
          <p:nvPr/>
        </p:nvSpPr>
        <p:spPr bwMode="auto">
          <a:xfrm>
            <a:off x="4646828" y="3851103"/>
            <a:ext cx="301542" cy="312200"/>
          </a:xfrm>
          <a:prstGeom prst="wedgeEllipseCallout">
            <a:avLst>
              <a:gd name="adj1" fmla="val -52701"/>
              <a:gd name="adj2" fmla="val -68160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2</a:t>
            </a:r>
          </a:p>
        </p:txBody>
      </p:sp>
      <p:grpSp>
        <p:nvGrpSpPr>
          <p:cNvPr id="34" name="グループ化 33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35" name="正方形/長方形 34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Create and register new users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7" name="角丸四角形 36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Create and register Roles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8" name="角丸四角形 37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Menus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9" name="角丸四角形 38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Users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40" name="角丸四角形 39"/>
            <p:cNvSpPr/>
            <p:nvPr/>
          </p:nvSpPr>
          <p:spPr bwMode="auto">
            <a:xfrm>
              <a:off x="6814049" y="2521765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solidFill>
                    <a:schemeClr val="tx1"/>
                  </a:solidFill>
                  <a:latin typeface="+mn-ea"/>
                </a:rPr>
                <a:t>Register Device/Operation list</a:t>
              </a:r>
              <a:endParaRPr lang="ja-JP" altLang="en-US" sz="8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1" name="角丸四角形 40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solidFill>
                    <a:srgbClr val="FF0000"/>
                  </a:solidFill>
                  <a:latin typeface="+mn-ea"/>
                </a:rPr>
                <a:t>Check access permission</a:t>
              </a:r>
              <a:endParaRPr lang="ja-JP" altLang="en-US" sz="800" b="1" dirty="0">
                <a:solidFill>
                  <a:srgbClr val="FF000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138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68" y="2784764"/>
            <a:ext cx="6393166" cy="3615470"/>
          </a:xfrm>
          <a:prstGeom prst="rect">
            <a:avLst/>
          </a:prstGeom>
        </p:spPr>
      </p:pic>
      <p:sp>
        <p:nvSpPr>
          <p:cNvPr id="29" name="角丸四角形 28"/>
          <p:cNvSpPr/>
          <p:nvPr/>
        </p:nvSpPr>
        <p:spPr bwMode="auto">
          <a:xfrm>
            <a:off x="3863575" y="3881132"/>
            <a:ext cx="5064247" cy="1246217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2.8</a:t>
            </a:r>
            <a:r>
              <a:rPr lang="ja-JP" altLang="en-US" dirty="0"/>
              <a:t> </a:t>
            </a:r>
            <a:r>
              <a:rPr lang="en-US" altLang="ja-JP" dirty="0"/>
              <a:t>Check access </a:t>
            </a:r>
            <a:r>
              <a:rPr lang="en-US" altLang="ja-JP" dirty="0" smtClean="0"/>
              <a:t>permission(3/12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Check User 1's access permissions </a:t>
            </a:r>
            <a:endParaRPr lang="en-US" altLang="ja-JP" sz="1600" dirty="0"/>
          </a:p>
          <a:p>
            <a:pPr indent="0">
              <a:buNone/>
            </a:pPr>
            <a:r>
              <a:rPr lang="en-US" altLang="ja-JP" sz="1600" dirty="0" smtClean="0"/>
              <a:t>Log</a:t>
            </a:r>
            <a:r>
              <a:rPr lang="ja-JP" altLang="en-US" sz="1600" dirty="0" smtClean="0"/>
              <a:t> </a:t>
            </a:r>
            <a:r>
              <a:rPr lang="en-US" altLang="ja-JP" sz="1600" dirty="0"/>
              <a:t>in</a:t>
            </a:r>
            <a:r>
              <a:rPr lang="ja-JP" altLang="en-US" sz="1600" dirty="0"/>
              <a:t> </a:t>
            </a:r>
            <a:r>
              <a:rPr lang="en-US" altLang="ja-JP" sz="1600" dirty="0"/>
              <a:t>as</a:t>
            </a:r>
            <a:r>
              <a:rPr lang="ja-JP" altLang="en-US" sz="1600" dirty="0"/>
              <a:t> </a:t>
            </a:r>
            <a:r>
              <a:rPr lang="en-US" altLang="ja-JP" sz="1600" dirty="0"/>
              <a:t>User </a:t>
            </a:r>
            <a:r>
              <a:rPr lang="en-US" altLang="ja-JP" sz="1600" dirty="0" smtClean="0"/>
              <a:t>1 </a:t>
            </a:r>
            <a:r>
              <a:rPr lang="en-US" altLang="ja-JP" sz="1600" dirty="0"/>
              <a:t>and check the access permissions</a:t>
            </a:r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/>
              <a:t>Check that the Login ID is “</a:t>
            </a:r>
            <a:r>
              <a:rPr lang="en-US" altLang="ja-JP" sz="1600" dirty="0" smtClean="0"/>
              <a:t>user1” 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r>
              <a:rPr lang="en-US" altLang="ja-JP" sz="1600" dirty="0"/>
              <a:t>and the Login user is “</a:t>
            </a:r>
            <a:r>
              <a:rPr lang="en-US" altLang="ja-JP" sz="1600" dirty="0" smtClean="0"/>
              <a:t>Test1” </a:t>
            </a:r>
            <a:r>
              <a:rPr lang="en-US" altLang="ja-JP" sz="1600" dirty="0"/>
              <a:t>in the upper right corner</a:t>
            </a:r>
            <a:r>
              <a:rPr lang="en-US" altLang="ja-JP" sz="1600" dirty="0" smtClean="0"/>
              <a:t>.</a:t>
            </a:r>
          </a:p>
          <a:p>
            <a:pPr marL="522900" indent="-342900">
              <a:buFont typeface="+mj-ea"/>
              <a:buAutoNum type="circleNumDbPlain" startAt="2"/>
            </a:pPr>
            <a:r>
              <a:rPr lang="en-US" altLang="ja-JP" sz="1600" dirty="0"/>
              <a:t>Press roll button to see </a:t>
            </a:r>
            <a:r>
              <a:rPr lang="en-US" altLang="ja-JP" sz="1600" dirty="0" smtClean="0"/>
              <a:t>“Role A” and “Role </a:t>
            </a:r>
            <a:r>
              <a:rPr lang="en-US" altLang="ja-JP" sz="1600" dirty="0"/>
              <a:t>B” is </a:t>
            </a:r>
            <a:r>
              <a:rPr lang="en-US" altLang="ja-JP" sz="1600" dirty="0" smtClean="0"/>
              <a:t>displayed</a:t>
            </a:r>
            <a:endParaRPr kumimoji="1" lang="en-US" altLang="ja-JP" sz="1600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436120" y="2766101"/>
            <a:ext cx="1342532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27" name="角丸四角形 26"/>
          <p:cNvSpPr/>
          <p:nvPr/>
        </p:nvSpPr>
        <p:spPr bwMode="auto">
          <a:xfrm>
            <a:off x="487405" y="5575405"/>
            <a:ext cx="4601635" cy="877784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Press role button to check role tied up</a:t>
            </a:r>
            <a:r>
              <a:rPr kumimoji="1" lang="en-US" altLang="ja-JP" sz="12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 with login user</a:t>
            </a:r>
            <a:endParaRPr kumimoji="1" lang="en-US" altLang="ja-JP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28" name="円形吹き出し 27"/>
          <p:cNvSpPr/>
          <p:nvPr/>
        </p:nvSpPr>
        <p:spPr bwMode="auto">
          <a:xfrm>
            <a:off x="83467" y="5453141"/>
            <a:ext cx="559890" cy="540000"/>
          </a:xfrm>
          <a:prstGeom prst="wedgeEllipseCallout">
            <a:avLst>
              <a:gd name="adj1" fmla="val -47172"/>
              <a:gd name="adj2" fmla="val -125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Poin</a:t>
            </a:r>
            <a:r>
              <a:rPr kumimoji="1" lang="en-US" altLang="ja-JP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t</a:t>
            </a:r>
            <a:endParaRPr kumimoji="1" lang="ja-JP" altLang="en-US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30" name="円形吹き出し 29"/>
          <p:cNvSpPr/>
          <p:nvPr/>
        </p:nvSpPr>
        <p:spPr bwMode="auto">
          <a:xfrm>
            <a:off x="6477110" y="3180145"/>
            <a:ext cx="301542" cy="312200"/>
          </a:xfrm>
          <a:prstGeom prst="wedgeEllipseCallout">
            <a:avLst>
              <a:gd name="adj1" fmla="val -78275"/>
              <a:gd name="adj2" fmla="val -6202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１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20" y="3961718"/>
            <a:ext cx="4849930" cy="1091838"/>
          </a:xfrm>
          <a:prstGeom prst="rect">
            <a:avLst/>
          </a:prstGeom>
        </p:spPr>
      </p:pic>
      <p:sp>
        <p:nvSpPr>
          <p:cNvPr id="31" name="円形吹き出し 30"/>
          <p:cNvSpPr/>
          <p:nvPr/>
        </p:nvSpPr>
        <p:spPr bwMode="auto">
          <a:xfrm>
            <a:off x="3755448" y="3815635"/>
            <a:ext cx="301542" cy="312200"/>
          </a:xfrm>
          <a:prstGeom prst="wedgeEllipseCallout">
            <a:avLst>
              <a:gd name="adj1" fmla="val 542822"/>
              <a:gd name="adj2" fmla="val -298450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２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grpSp>
        <p:nvGrpSpPr>
          <p:cNvPr id="25" name="グループ化 24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32" name="正方形/長方形 31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8" name="角丸四角形 37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Create and register new users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9" name="角丸四角形 38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Create and register Roles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40" name="角丸四角形 39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Menus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41" name="角丸四角形 40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Users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42" name="角丸四角形 41"/>
            <p:cNvSpPr/>
            <p:nvPr/>
          </p:nvSpPr>
          <p:spPr bwMode="auto">
            <a:xfrm>
              <a:off x="6814049" y="2521765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solidFill>
                    <a:schemeClr val="tx1"/>
                  </a:solidFill>
                  <a:latin typeface="+mn-ea"/>
                </a:rPr>
                <a:t>Register Device/Operation list</a:t>
              </a:r>
              <a:endParaRPr lang="ja-JP" altLang="en-US" sz="8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3" name="角丸四角形 42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solidFill>
                    <a:srgbClr val="FF0000"/>
                  </a:solidFill>
                  <a:latin typeface="+mn-ea"/>
                </a:rPr>
                <a:t>Check access permission</a:t>
              </a:r>
              <a:endParaRPr lang="ja-JP" altLang="en-US" sz="800" b="1" dirty="0">
                <a:solidFill>
                  <a:srgbClr val="FF000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110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00" y="2556000"/>
            <a:ext cx="6407119" cy="3600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2.8</a:t>
            </a:r>
            <a:r>
              <a:rPr lang="ja-JP" altLang="en-US" dirty="0"/>
              <a:t> </a:t>
            </a:r>
            <a:r>
              <a:rPr lang="en-US" altLang="ja-JP" dirty="0"/>
              <a:t>Check access </a:t>
            </a:r>
            <a:r>
              <a:rPr lang="en-US" altLang="ja-JP" dirty="0" smtClean="0"/>
              <a:t>permission(4/12)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sz="1800" b="1" dirty="0"/>
              <a:t>Check User 1's access permissions </a:t>
            </a:r>
            <a:endParaRPr lang="en-US" altLang="ja-JP" sz="1800" dirty="0"/>
          </a:p>
          <a:p>
            <a:pPr indent="0">
              <a:buNone/>
            </a:pPr>
            <a:r>
              <a:rPr lang="en-US" altLang="ja-JP" sz="1400" dirty="0"/>
              <a:t>Log</a:t>
            </a:r>
            <a:r>
              <a:rPr lang="ja-JP" altLang="en-US" sz="1400" dirty="0"/>
              <a:t> </a:t>
            </a:r>
            <a:r>
              <a:rPr lang="en-US" altLang="ja-JP" sz="1400" dirty="0"/>
              <a:t>in</a:t>
            </a:r>
            <a:r>
              <a:rPr lang="ja-JP" altLang="en-US" sz="1400" dirty="0"/>
              <a:t> </a:t>
            </a:r>
            <a:r>
              <a:rPr lang="en-US" altLang="ja-JP" sz="1400" dirty="0"/>
              <a:t>as</a:t>
            </a:r>
            <a:r>
              <a:rPr lang="ja-JP" altLang="en-US" sz="1400" dirty="0"/>
              <a:t> </a:t>
            </a:r>
            <a:r>
              <a:rPr lang="en-US" altLang="ja-JP" sz="1400" dirty="0"/>
              <a:t>User 1 and check the access permissions</a:t>
            </a:r>
          </a:p>
          <a:p>
            <a:pPr indent="0">
              <a:buNone/>
            </a:pPr>
            <a:r>
              <a:rPr lang="en-US" altLang="ja-JP" sz="1400" dirty="0"/>
              <a:t>Menu: </a:t>
            </a:r>
            <a:r>
              <a:rPr lang="ja-JP" altLang="en-US" sz="1400" dirty="0"/>
              <a:t> </a:t>
            </a:r>
            <a:r>
              <a:rPr lang="en-US" altLang="ja-JP" sz="1400" dirty="0"/>
              <a:t>Basic console &gt; Operation list</a:t>
            </a:r>
            <a:r>
              <a:rPr lang="ja-JP" altLang="en-US" sz="1400" dirty="0"/>
              <a:t> </a:t>
            </a:r>
            <a:endParaRPr lang="en-US" altLang="ja-JP" sz="1400" dirty="0"/>
          </a:p>
          <a:p>
            <a:pPr marL="522900" indent="-342900">
              <a:buFont typeface="+mj-ea"/>
              <a:buAutoNum type="circleNumDbPlain" startAt="2"/>
            </a:pPr>
            <a:r>
              <a:rPr lang="en-US" altLang="ja-JP" sz="1400" dirty="0"/>
              <a:t>Display </a:t>
            </a:r>
            <a:r>
              <a:rPr lang="en-US" altLang="ja-JP" sz="1400" dirty="0" smtClean="0"/>
              <a:t>filter</a:t>
            </a:r>
            <a:r>
              <a:rPr lang="ja-JP" altLang="en-US" sz="1400" dirty="0" smtClean="0"/>
              <a:t> </a:t>
            </a:r>
            <a:r>
              <a:rPr lang="en-US" altLang="ja-JP" sz="1400" dirty="0" smtClean="0"/>
              <a:t>&gt;</a:t>
            </a:r>
            <a:r>
              <a:rPr lang="ja-JP" altLang="en-US" sz="1400" dirty="0" smtClean="0"/>
              <a:t> </a:t>
            </a:r>
            <a:r>
              <a:rPr lang="en-US" altLang="ja-JP" sz="1400" dirty="0"/>
              <a:t>Press “Filter”</a:t>
            </a:r>
          </a:p>
          <a:p>
            <a:pPr marL="522900" indent="-342900">
              <a:buFont typeface="+mj-ea"/>
              <a:buAutoNum type="circleNumDbPlain" startAt="2"/>
            </a:pPr>
            <a:r>
              <a:rPr lang="en-US" altLang="ja-JP" sz="1400" dirty="0"/>
              <a:t>Check that </a:t>
            </a:r>
            <a:r>
              <a:rPr lang="en-US" altLang="ja-JP" sz="1400" dirty="0" smtClean="0"/>
              <a:t>device list are </a:t>
            </a:r>
            <a:r>
              <a:rPr lang="en-US" altLang="ja-JP" sz="1400" dirty="0"/>
              <a:t>displayed </a:t>
            </a:r>
            <a:r>
              <a:rPr lang="en-US" altLang="ja-JP" sz="1400" dirty="0" smtClean="0"/>
              <a:t>and </a:t>
            </a:r>
            <a:r>
              <a:rPr lang="en-US" altLang="ja-JP" sz="1400" dirty="0"/>
              <a:t>that you can edit </a:t>
            </a:r>
            <a:r>
              <a:rPr lang="en-US" altLang="ja-JP" sz="1400" dirty="0" smtClean="0"/>
              <a:t>them</a:t>
            </a:r>
            <a:endParaRPr lang="en-US" altLang="ja-JP" sz="1600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259541" y="4777637"/>
            <a:ext cx="5328740" cy="6480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6" name="線吹き出し 1 (枠付き) 5"/>
          <p:cNvSpPr/>
          <p:nvPr/>
        </p:nvSpPr>
        <p:spPr bwMode="auto">
          <a:xfrm>
            <a:off x="3827234" y="5489992"/>
            <a:ext cx="2975885" cy="609462"/>
          </a:xfrm>
          <a:prstGeom prst="borderCallout1">
            <a:avLst>
              <a:gd name="adj1" fmla="val 42937"/>
              <a:gd name="adj2" fmla="val 289"/>
              <a:gd name="adj3" fmla="val -22198"/>
              <a:gd name="adj4" fmla="val -25767"/>
            </a:avLst>
          </a:prstGeom>
          <a:ln>
            <a:solidFill>
              <a:srgbClr val="FF0000"/>
            </a:solidFill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Users with </a:t>
            </a:r>
            <a:r>
              <a:rPr lang="en-US" altLang="ja-JP" sz="1100" dirty="0">
                <a:solidFill>
                  <a:srgbClr val="FF0000"/>
                </a:solidFill>
                <a:latin typeface="+mn-ea"/>
              </a:rPr>
              <a:t>"Can maintain" 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displayed in</a:t>
            </a:r>
            <a:br>
              <a:rPr lang="en-US" altLang="ja-JP" sz="1100" dirty="0">
                <a:solidFill>
                  <a:schemeClr val="tx1"/>
                </a:solidFill>
                <a:latin typeface="+mn-ea"/>
              </a:rPr>
            </a:b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 the link settings are able to edit. </a:t>
            </a:r>
          </a:p>
          <a:p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(See more information on slide 22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.)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311613" y="4081924"/>
            <a:ext cx="759536" cy="2111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24" name="円形吹き出し 23"/>
          <p:cNvSpPr/>
          <p:nvPr/>
        </p:nvSpPr>
        <p:spPr bwMode="auto">
          <a:xfrm>
            <a:off x="2166705" y="3791710"/>
            <a:ext cx="301542" cy="312200"/>
          </a:xfrm>
          <a:prstGeom prst="wedgeEllipseCallout">
            <a:avLst>
              <a:gd name="adj1" fmla="val -78275"/>
              <a:gd name="adj2" fmla="val 4476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400" b="1" noProof="0" dirty="0">
                <a:solidFill>
                  <a:srgbClr val="FFFFFF"/>
                </a:solidFill>
                <a:latin typeface="メイリオ"/>
                <a:ea typeface="メイリオ"/>
              </a:rPr>
              <a:t>1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25" name="円形吹き出し 24"/>
          <p:cNvSpPr/>
          <p:nvPr/>
        </p:nvSpPr>
        <p:spPr bwMode="auto">
          <a:xfrm>
            <a:off x="2015934" y="4535970"/>
            <a:ext cx="301542" cy="312200"/>
          </a:xfrm>
          <a:prstGeom prst="wedgeEllipseCallout">
            <a:avLst>
              <a:gd name="adj1" fmla="val -63661"/>
              <a:gd name="adj2" fmla="val 69463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1" noProof="0" dirty="0">
                <a:solidFill>
                  <a:srgbClr val="FFFFFF"/>
                </a:solidFill>
                <a:latin typeface="メイリオ"/>
                <a:ea typeface="メイリオ"/>
              </a:rPr>
              <a:t>２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grpSp>
        <p:nvGrpSpPr>
          <p:cNvPr id="18" name="グループ化 17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19" name="正方形/長方形 18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0" name="角丸四角形 19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Create and register new users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1" name="角丸四角形 20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Create and register Roles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2" name="角丸四角形 21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Menus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Users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6814049" y="2521765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solidFill>
                    <a:schemeClr val="tx1"/>
                  </a:solidFill>
                  <a:latin typeface="+mn-ea"/>
                </a:rPr>
                <a:t>Register Device/Operation list</a:t>
              </a:r>
              <a:endParaRPr lang="ja-JP" altLang="en-US" sz="8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solidFill>
                    <a:srgbClr val="FF0000"/>
                  </a:solidFill>
                  <a:latin typeface="+mn-ea"/>
                </a:rPr>
                <a:t>Check access permission</a:t>
              </a:r>
              <a:endParaRPr lang="ja-JP" altLang="en-US" sz="800" b="1" dirty="0">
                <a:solidFill>
                  <a:srgbClr val="FF000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602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" y="3059999"/>
            <a:ext cx="6336290" cy="341184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2.8</a:t>
            </a:r>
            <a:r>
              <a:rPr lang="ja-JP" altLang="en-US" dirty="0"/>
              <a:t> </a:t>
            </a:r>
            <a:r>
              <a:rPr lang="en-US" altLang="ja-JP" dirty="0" smtClean="0"/>
              <a:t>Check access permission(5/12)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sz="1800" b="1" dirty="0"/>
              <a:t>Check User 1's access permissions </a:t>
            </a:r>
            <a:endParaRPr lang="en-US" altLang="ja-JP" sz="1400" dirty="0" smtClean="0"/>
          </a:p>
          <a:p>
            <a:pPr indent="0">
              <a:buNone/>
            </a:pPr>
            <a:r>
              <a:rPr lang="en-US" altLang="ja-JP" sz="1400" dirty="0" smtClean="0"/>
              <a:t>Log</a:t>
            </a:r>
            <a:r>
              <a:rPr lang="ja-JP" altLang="en-US" sz="1400" dirty="0"/>
              <a:t> </a:t>
            </a:r>
            <a:r>
              <a:rPr lang="en-US" altLang="ja-JP" sz="1400" dirty="0" smtClean="0"/>
              <a:t>in</a:t>
            </a:r>
            <a:r>
              <a:rPr lang="ja-JP" altLang="en-US" sz="1400" dirty="0"/>
              <a:t> </a:t>
            </a:r>
            <a:r>
              <a:rPr lang="en-US" altLang="ja-JP" sz="1400" dirty="0" smtClean="0"/>
              <a:t>as</a:t>
            </a:r>
            <a:r>
              <a:rPr lang="ja-JP" altLang="en-US" sz="1400" dirty="0"/>
              <a:t> </a:t>
            </a:r>
            <a:r>
              <a:rPr lang="en-US" altLang="ja-JP" sz="1400" dirty="0" smtClean="0"/>
              <a:t>User 1 and check the access permissions</a:t>
            </a:r>
          </a:p>
          <a:p>
            <a:pPr indent="0">
              <a:buNone/>
            </a:pPr>
            <a:r>
              <a:rPr lang="en-US" altLang="ja-JP" sz="1400" dirty="0" smtClean="0"/>
              <a:t>Menu: </a:t>
            </a:r>
            <a:r>
              <a:rPr lang="ja-JP" altLang="en-US" sz="1400" dirty="0" smtClean="0"/>
              <a:t> </a:t>
            </a:r>
            <a:r>
              <a:rPr lang="en-US" altLang="ja-JP" sz="1400" dirty="0" smtClean="0"/>
              <a:t>Basic console &gt; Operation list</a:t>
            </a:r>
            <a:r>
              <a:rPr lang="ja-JP" altLang="en-US" sz="1400" dirty="0" smtClean="0"/>
              <a:t> </a:t>
            </a:r>
            <a:endParaRPr lang="en-US" altLang="ja-JP" sz="1400" dirty="0" smtClean="0"/>
          </a:p>
          <a:p>
            <a:pPr marL="522900" indent="-342900">
              <a:buFont typeface="+mj-ea"/>
              <a:buAutoNum type="circleNumDbPlain" startAt="2"/>
            </a:pPr>
            <a:r>
              <a:rPr lang="en-US" altLang="ja-JP" sz="1400" dirty="0" smtClean="0"/>
              <a:t>Display filter</a:t>
            </a:r>
            <a:r>
              <a:rPr lang="ja-JP" altLang="en-US" sz="1400" dirty="0" smtClean="0"/>
              <a:t>　</a:t>
            </a:r>
            <a:r>
              <a:rPr lang="en-US" altLang="ja-JP" sz="1400" dirty="0" smtClean="0"/>
              <a:t>&gt;</a:t>
            </a:r>
            <a:r>
              <a:rPr lang="ja-JP" altLang="en-US" sz="1400" dirty="0"/>
              <a:t> </a:t>
            </a:r>
            <a:r>
              <a:rPr lang="en-US" altLang="ja-JP" sz="1400" dirty="0" smtClean="0"/>
              <a:t>Press “Filter”</a:t>
            </a:r>
          </a:p>
          <a:p>
            <a:pPr marL="522900" indent="-342900">
              <a:buFont typeface="+mj-ea"/>
              <a:buAutoNum type="circleNumDbPlain" startAt="2"/>
            </a:pPr>
            <a:r>
              <a:rPr lang="en-US" altLang="ja-JP" sz="1400" dirty="0" smtClean="0"/>
              <a:t>Check that both OP1 and OP2 are displayed and</a:t>
            </a:r>
            <a:br>
              <a:rPr lang="en-US" altLang="ja-JP" sz="1400" dirty="0" smtClean="0"/>
            </a:br>
            <a:r>
              <a:rPr lang="en-US" altLang="ja-JP" sz="1400" dirty="0" smtClean="0"/>
              <a:t> that you can edit them</a:t>
            </a:r>
          </a:p>
          <a:p>
            <a:pPr marL="522900" indent="-342900">
              <a:buFont typeface="+mj-ea"/>
              <a:buAutoNum type="circleNumDbPlain" startAt="2"/>
            </a:pPr>
            <a:endParaRPr lang="en-US" altLang="ja-JP" sz="1400" dirty="0" smtClean="0"/>
          </a:p>
          <a:p>
            <a:pPr indent="0">
              <a:buNone/>
            </a:pPr>
            <a:endParaRPr kumimoji="1" lang="en-US" altLang="ja-JP" sz="1400" dirty="0" smtClean="0"/>
          </a:p>
          <a:p>
            <a:pPr marL="0" indent="0">
              <a:buNone/>
            </a:pPr>
            <a:endParaRPr kumimoji="1" lang="ja-JP" altLang="en-US" sz="18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220343" y="5167379"/>
            <a:ext cx="3495677" cy="5063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220343" y="4437139"/>
            <a:ext cx="831307" cy="1623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2" name="円形吹き出し 11"/>
          <p:cNvSpPr/>
          <p:nvPr/>
        </p:nvSpPr>
        <p:spPr bwMode="auto">
          <a:xfrm>
            <a:off x="1692686" y="3990386"/>
            <a:ext cx="301542" cy="312200"/>
          </a:xfrm>
          <a:prstGeom prst="wedgeEllipseCallout">
            <a:avLst>
              <a:gd name="adj1" fmla="val -45929"/>
              <a:gd name="adj2" fmla="val 107244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400" b="1" noProof="0" dirty="0">
                <a:solidFill>
                  <a:srgbClr val="FFFFFF"/>
                </a:solidFill>
                <a:latin typeface="メイリオ"/>
                <a:ea typeface="メイリオ"/>
              </a:rPr>
              <a:t>1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13" name="円形吹き出し 12"/>
          <p:cNvSpPr/>
          <p:nvPr/>
        </p:nvSpPr>
        <p:spPr bwMode="auto">
          <a:xfrm>
            <a:off x="3341374" y="4765923"/>
            <a:ext cx="301542" cy="312200"/>
          </a:xfrm>
          <a:prstGeom prst="wedgeEllipseCallout">
            <a:avLst>
              <a:gd name="adj1" fmla="val -108599"/>
              <a:gd name="adj2" fmla="val 85766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400" b="1" dirty="0">
                <a:solidFill>
                  <a:srgbClr val="FFFFFF"/>
                </a:solidFill>
                <a:latin typeface="メイリオ"/>
                <a:ea typeface="メイリオ"/>
              </a:rPr>
              <a:t>2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18" name="線吹き出し 1 (枠付き) 17"/>
          <p:cNvSpPr/>
          <p:nvPr/>
        </p:nvSpPr>
        <p:spPr bwMode="auto">
          <a:xfrm>
            <a:off x="4330884" y="5167380"/>
            <a:ext cx="2761466" cy="766381"/>
          </a:xfrm>
          <a:prstGeom prst="borderCallout1">
            <a:avLst>
              <a:gd name="adj1" fmla="val 42937"/>
              <a:gd name="adj2" fmla="val 289"/>
              <a:gd name="adj3" fmla="val 37459"/>
              <a:gd name="adj4" fmla="val -16275"/>
            </a:avLst>
          </a:prstGeom>
          <a:ln>
            <a:solidFill>
              <a:srgbClr val="FF0000"/>
            </a:solidFill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Users with </a:t>
            </a:r>
            <a:r>
              <a:rPr lang="en-US" altLang="ja-JP" sz="1100" dirty="0">
                <a:solidFill>
                  <a:srgbClr val="FF0000"/>
                </a:solidFill>
                <a:latin typeface="+mn-ea"/>
              </a:rPr>
              <a:t>"Can maintain" 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displayed 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in</a:t>
            </a:r>
            <a:br>
              <a:rPr lang="en-US" altLang="ja-JP" sz="1100" dirty="0" smtClean="0">
                <a:solidFill>
                  <a:schemeClr val="tx1"/>
                </a:solidFill>
                <a:latin typeface="+mn-ea"/>
              </a:rPr>
            </a:b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the link settings are able to edit. </a:t>
            </a:r>
          </a:p>
          <a:p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(See more information on slide 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22.)</a:t>
            </a:r>
          </a:p>
        </p:txBody>
      </p:sp>
      <p:grpSp>
        <p:nvGrpSpPr>
          <p:cNvPr id="22" name="グループ化 21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23" name="正方形/長方形 22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Create and register new users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3" name="角丸四角形 32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Create and register Roles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Menus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Users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6814049" y="2521765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solidFill>
                    <a:schemeClr val="tx1"/>
                  </a:solidFill>
                  <a:latin typeface="+mn-ea"/>
                </a:rPr>
                <a:t>Register Device/Operation list</a:t>
              </a:r>
              <a:endParaRPr lang="ja-JP" altLang="en-US" sz="8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7" name="角丸四角形 36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solidFill>
                    <a:srgbClr val="FF0000"/>
                  </a:solidFill>
                  <a:latin typeface="+mn-ea"/>
                </a:rPr>
                <a:t>Check access permission</a:t>
              </a:r>
              <a:endParaRPr lang="ja-JP" altLang="en-US" sz="800" b="1" dirty="0">
                <a:solidFill>
                  <a:srgbClr val="FF000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090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20590" y="533360"/>
            <a:ext cx="7200000" cy="405683"/>
          </a:xfrm>
        </p:spPr>
        <p:txBody>
          <a:bodyPr/>
          <a:lstStyle/>
          <a:p>
            <a:r>
              <a:rPr lang="en-US" altLang="ja-JP" b="1" dirty="0" smtClean="0"/>
              <a:t>Table of contents</a:t>
            </a:r>
            <a:endParaRPr kumimoji="1" lang="ja-JP" altLang="en-US" b="1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980660"/>
            <a:ext cx="7200000" cy="5661310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600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619590" y="980661"/>
            <a:ext cx="7200000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ja-JP" sz="1600" dirty="0" smtClean="0">
                <a:latin typeface="+mn-ea"/>
              </a:rPr>
              <a:t>Introductio</a:t>
            </a:r>
            <a:r>
              <a:rPr lang="en-US" altLang="ja-JP" sz="1600" dirty="0">
                <a:latin typeface="+mn-ea"/>
              </a:rPr>
              <a:t>n</a:t>
            </a:r>
          </a:p>
          <a:p>
            <a:pPr lvl="1"/>
            <a:r>
              <a:rPr lang="en-US" altLang="ja-JP" sz="1600" dirty="0">
                <a:latin typeface="+mn-ea"/>
              </a:rPr>
              <a:t>1.1   </a:t>
            </a:r>
            <a:r>
              <a:rPr lang="en-US" altLang="ja-JP" sz="1600" dirty="0" smtClean="0">
                <a:latin typeface="+mn-ea"/>
              </a:rPr>
              <a:t>Document Overview</a:t>
            </a:r>
          </a:p>
          <a:p>
            <a:pPr lvl="1"/>
            <a:endParaRPr lang="en-US" altLang="ja-JP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ja-JP" sz="1600" dirty="0" smtClean="0">
                <a:latin typeface="+mn-ea"/>
              </a:rPr>
              <a:t>Practice Scenario</a:t>
            </a:r>
            <a:r>
              <a:rPr lang="ja-JP" altLang="en-US" sz="1600" dirty="0">
                <a:latin typeface="+mn-ea"/>
              </a:rPr>
              <a:t> </a:t>
            </a:r>
            <a:r>
              <a:rPr lang="en-US" altLang="ja-JP" sz="1600" dirty="0" smtClean="0">
                <a:latin typeface="+mn-ea"/>
              </a:rPr>
              <a:t>1</a:t>
            </a:r>
            <a:endParaRPr lang="en-US" altLang="ja-JP" sz="1600" dirty="0">
              <a:latin typeface="+mn-ea"/>
            </a:endParaRPr>
          </a:p>
          <a:p>
            <a:pPr lvl="1"/>
            <a:r>
              <a:rPr lang="en-US" altLang="ja-JP" sz="1600" dirty="0">
                <a:latin typeface="+mn-ea"/>
              </a:rPr>
              <a:t>2.1</a:t>
            </a:r>
            <a:r>
              <a:rPr lang="ja-JP" altLang="en-US" sz="1600" dirty="0">
                <a:latin typeface="+mn-ea"/>
              </a:rPr>
              <a:t>　</a:t>
            </a:r>
            <a:r>
              <a:rPr lang="en-US" altLang="ja-JP" sz="1600" dirty="0" smtClean="0"/>
              <a:t>Operation Environment</a:t>
            </a:r>
            <a:endParaRPr lang="en-US" altLang="ja-JP" sz="1600" dirty="0">
              <a:latin typeface="+mn-ea"/>
            </a:endParaRPr>
          </a:p>
          <a:p>
            <a:pPr lvl="1"/>
            <a:r>
              <a:rPr lang="en-US" altLang="ja-JP" sz="1600" dirty="0">
                <a:latin typeface="+mn-ea"/>
              </a:rPr>
              <a:t>2.2</a:t>
            </a:r>
            <a:r>
              <a:rPr lang="ja-JP" altLang="en-US" sz="1600" dirty="0">
                <a:latin typeface="+mn-ea"/>
              </a:rPr>
              <a:t>　</a:t>
            </a:r>
            <a:r>
              <a:rPr lang="en-US" altLang="ja-JP" sz="1600" dirty="0" smtClean="0"/>
              <a:t>RBAC for Menu scenario</a:t>
            </a:r>
            <a:endParaRPr lang="en-US" altLang="ja-JP" sz="1600" dirty="0">
              <a:latin typeface="+mn-ea"/>
            </a:endParaRPr>
          </a:p>
          <a:p>
            <a:pPr lvl="1"/>
            <a:r>
              <a:rPr lang="en-US" altLang="ja-JP" sz="1600" dirty="0" smtClean="0">
                <a:latin typeface="+mn-ea"/>
              </a:rPr>
              <a:t>2.3</a:t>
            </a:r>
            <a:r>
              <a:rPr lang="ja-JP" altLang="en-US" sz="1600" dirty="0" smtClean="0">
                <a:latin typeface="+mn-ea"/>
              </a:rPr>
              <a:t>　</a:t>
            </a:r>
            <a:r>
              <a:rPr lang="en-US" altLang="ja-JP" sz="1600" dirty="0" smtClean="0">
                <a:latin typeface="+mn-ea"/>
              </a:rPr>
              <a:t>Create and register new users</a:t>
            </a:r>
          </a:p>
          <a:p>
            <a:pPr lvl="1"/>
            <a:r>
              <a:rPr lang="en-US" altLang="ja-JP" sz="1600" dirty="0" smtClean="0">
                <a:latin typeface="+mn-ea"/>
              </a:rPr>
              <a:t>2.4</a:t>
            </a:r>
            <a:r>
              <a:rPr lang="ja-JP" altLang="en-US" sz="1600" dirty="0" smtClean="0">
                <a:latin typeface="+mn-ea"/>
              </a:rPr>
              <a:t>　</a:t>
            </a:r>
            <a:r>
              <a:rPr lang="en-US" altLang="ja-JP" sz="1600" dirty="0" smtClean="0">
                <a:latin typeface="+mn-ea"/>
              </a:rPr>
              <a:t>Create and register Roles</a:t>
            </a:r>
          </a:p>
          <a:p>
            <a:pPr lvl="1"/>
            <a:r>
              <a:rPr lang="en-US" altLang="ja-JP" sz="1600" dirty="0" smtClean="0">
                <a:latin typeface="+mn-ea"/>
              </a:rPr>
              <a:t>2.5</a:t>
            </a:r>
            <a:r>
              <a:rPr lang="ja-JP" altLang="en-US" sz="1600" dirty="0" smtClean="0">
                <a:latin typeface="+mn-ea"/>
              </a:rPr>
              <a:t>　</a:t>
            </a:r>
            <a:r>
              <a:rPr lang="en-US" altLang="ja-JP" sz="1600" dirty="0" smtClean="0">
                <a:latin typeface="+mn-ea"/>
              </a:rPr>
              <a:t>Link Roles and Menus</a:t>
            </a:r>
          </a:p>
          <a:p>
            <a:pPr lvl="1"/>
            <a:r>
              <a:rPr lang="en-US" altLang="ja-JP" sz="1600" dirty="0" smtClean="0">
                <a:latin typeface="+mn-ea"/>
              </a:rPr>
              <a:t>2.6</a:t>
            </a:r>
            <a:r>
              <a:rPr lang="ja-JP" altLang="en-US" sz="1600" dirty="0" smtClean="0">
                <a:latin typeface="+mn-ea"/>
              </a:rPr>
              <a:t>　</a:t>
            </a:r>
            <a:r>
              <a:rPr lang="en-US" altLang="ja-JP" sz="1600" dirty="0" smtClean="0">
                <a:latin typeface="+mn-ea"/>
              </a:rPr>
              <a:t>Link Roles and Users</a:t>
            </a:r>
          </a:p>
          <a:p>
            <a:pPr lvl="1"/>
            <a:r>
              <a:rPr lang="en-US" altLang="ja-JP" sz="1600" dirty="0" smtClean="0">
                <a:latin typeface="+mn-ea"/>
              </a:rPr>
              <a:t>2.7</a:t>
            </a:r>
            <a:r>
              <a:rPr lang="ja-JP" altLang="en-US" sz="1600" dirty="0" smtClean="0">
                <a:latin typeface="+mn-ea"/>
              </a:rPr>
              <a:t>　</a:t>
            </a:r>
            <a:r>
              <a:rPr lang="en-US" altLang="ja-JP" sz="1600" dirty="0" smtClean="0">
                <a:latin typeface="+mn-ea"/>
              </a:rPr>
              <a:t>Register Device/Operation list</a:t>
            </a:r>
          </a:p>
          <a:p>
            <a:pPr lvl="1"/>
            <a:r>
              <a:rPr lang="en-US" altLang="ja-JP" sz="1600" dirty="0" smtClean="0">
                <a:latin typeface="+mn-ea"/>
              </a:rPr>
              <a:t>2.8</a:t>
            </a:r>
            <a:r>
              <a:rPr lang="ja-JP" altLang="en-US" sz="1600" dirty="0" smtClean="0">
                <a:latin typeface="+mn-ea"/>
              </a:rPr>
              <a:t>　</a:t>
            </a:r>
            <a:r>
              <a:rPr lang="en-US" altLang="ja-JP" sz="1600" dirty="0" smtClean="0">
                <a:latin typeface="+mn-ea"/>
              </a:rPr>
              <a:t>Check access permission</a:t>
            </a:r>
          </a:p>
          <a:p>
            <a:pPr lvl="1"/>
            <a:endParaRPr lang="en-US" altLang="ja-JP" sz="1600" dirty="0" smtClean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ja-JP" sz="1600" dirty="0" smtClean="0">
                <a:latin typeface="+mn-ea"/>
              </a:rPr>
              <a:t>Practice Scenario 2</a:t>
            </a:r>
            <a:endParaRPr lang="en-US" altLang="ja-JP" sz="1600" dirty="0">
              <a:latin typeface="+mn-ea"/>
            </a:endParaRPr>
          </a:p>
          <a:p>
            <a:pPr lvl="1"/>
            <a:r>
              <a:rPr lang="en-US" altLang="ja-JP" sz="1600" dirty="0">
                <a:latin typeface="+mn-ea"/>
              </a:rPr>
              <a:t>3.1</a:t>
            </a:r>
            <a:r>
              <a:rPr lang="ja-JP" altLang="en-US" sz="1600" dirty="0">
                <a:latin typeface="+mn-ea"/>
              </a:rPr>
              <a:t>　</a:t>
            </a:r>
            <a:r>
              <a:rPr lang="en-US" altLang="ja-JP" sz="1600" dirty="0" smtClean="0"/>
              <a:t>Operation Environment</a:t>
            </a:r>
            <a:endParaRPr lang="en-US" altLang="ja-JP" sz="1600" dirty="0">
              <a:latin typeface="+mn-ea"/>
            </a:endParaRPr>
          </a:p>
          <a:p>
            <a:pPr lvl="1"/>
            <a:r>
              <a:rPr lang="en-US" altLang="ja-JP" sz="1600" dirty="0">
                <a:latin typeface="+mn-ea"/>
              </a:rPr>
              <a:t>3.2</a:t>
            </a:r>
            <a:r>
              <a:rPr lang="ja-JP" altLang="en-US" sz="1600" dirty="0">
                <a:latin typeface="+mn-ea"/>
              </a:rPr>
              <a:t>　</a:t>
            </a:r>
            <a:r>
              <a:rPr lang="en-US" altLang="ja-JP" sz="1600" dirty="0" smtClean="0"/>
              <a:t>RBAC for Data records scenario</a:t>
            </a:r>
            <a:endParaRPr lang="en-US" altLang="ja-JP" sz="1600" dirty="0">
              <a:latin typeface="+mn-ea"/>
            </a:endParaRPr>
          </a:p>
          <a:p>
            <a:pPr lvl="1"/>
            <a:r>
              <a:rPr lang="en-US" altLang="ja-JP" sz="1600" dirty="0">
                <a:latin typeface="+mn-ea"/>
              </a:rPr>
              <a:t>3.3</a:t>
            </a:r>
            <a:r>
              <a:rPr lang="ja-JP" altLang="en-US" sz="1600" dirty="0">
                <a:latin typeface="+mn-ea"/>
              </a:rPr>
              <a:t>　</a:t>
            </a:r>
            <a:r>
              <a:rPr lang="en-US" altLang="ja-JP" sz="1600" dirty="0" smtClean="0"/>
              <a:t>Create and register new users</a:t>
            </a:r>
            <a:endParaRPr lang="en-US" altLang="ja-JP" sz="1600" dirty="0"/>
          </a:p>
          <a:p>
            <a:pPr lvl="1"/>
            <a:r>
              <a:rPr lang="en-US" altLang="ja-JP" sz="1600" dirty="0">
                <a:latin typeface="+mn-ea"/>
              </a:rPr>
              <a:t>3.4   </a:t>
            </a:r>
            <a:r>
              <a:rPr lang="en-US" altLang="ja-JP" sz="1600" dirty="0" smtClean="0">
                <a:latin typeface="+mn-ea"/>
              </a:rPr>
              <a:t>Create and register Roles</a:t>
            </a:r>
          </a:p>
          <a:p>
            <a:pPr lvl="1"/>
            <a:r>
              <a:rPr lang="en-US" altLang="ja-JP" sz="1600" dirty="0" smtClean="0">
                <a:latin typeface="+mn-ea"/>
              </a:rPr>
              <a:t>3.5</a:t>
            </a:r>
            <a:r>
              <a:rPr lang="ja-JP" altLang="en-US" sz="1600" dirty="0" smtClean="0">
                <a:latin typeface="+mn-ea"/>
              </a:rPr>
              <a:t>　</a:t>
            </a:r>
            <a:r>
              <a:rPr lang="en-US" altLang="ja-JP" sz="1600" dirty="0" smtClean="0">
                <a:latin typeface="+mn-ea"/>
              </a:rPr>
              <a:t>Link Roles and Menus</a:t>
            </a:r>
          </a:p>
          <a:p>
            <a:pPr lvl="1"/>
            <a:r>
              <a:rPr lang="en-US" altLang="ja-JP" sz="1600" dirty="0" smtClean="0">
                <a:latin typeface="+mn-ea"/>
              </a:rPr>
              <a:t>3.6</a:t>
            </a:r>
            <a:r>
              <a:rPr lang="ja-JP" altLang="en-US" sz="1600" dirty="0" smtClean="0">
                <a:latin typeface="+mn-ea"/>
              </a:rPr>
              <a:t>　</a:t>
            </a:r>
            <a:r>
              <a:rPr lang="en-US" altLang="ja-JP" sz="1600" dirty="0" smtClean="0">
                <a:latin typeface="+mn-ea"/>
              </a:rPr>
              <a:t>Link Roles and Users</a:t>
            </a:r>
          </a:p>
          <a:p>
            <a:pPr lvl="1"/>
            <a:r>
              <a:rPr lang="en-US" altLang="ja-JP" sz="1600" dirty="0" smtClean="0">
                <a:latin typeface="+mn-ea"/>
              </a:rPr>
              <a:t>3.7</a:t>
            </a:r>
            <a:r>
              <a:rPr lang="ja-JP" altLang="en-US" sz="1600" dirty="0" smtClean="0">
                <a:latin typeface="+mn-ea"/>
              </a:rPr>
              <a:t>　</a:t>
            </a:r>
            <a:r>
              <a:rPr lang="en-US" altLang="ja-JP" sz="1600" dirty="0" smtClean="0">
                <a:latin typeface="+mn-ea"/>
              </a:rPr>
              <a:t>Register Movement list</a:t>
            </a:r>
          </a:p>
          <a:p>
            <a:pPr lvl="1"/>
            <a:r>
              <a:rPr lang="en-US" altLang="ja-JP" sz="1600" dirty="0" smtClean="0">
                <a:latin typeface="+mn-ea"/>
              </a:rPr>
              <a:t>3.8</a:t>
            </a:r>
            <a:r>
              <a:rPr lang="ja-JP" altLang="en-US" sz="1600" dirty="0" smtClean="0">
                <a:latin typeface="+mn-ea"/>
              </a:rPr>
              <a:t>　</a:t>
            </a:r>
            <a:r>
              <a:rPr lang="en-US" altLang="ja-JP" sz="1600" dirty="0" smtClean="0">
                <a:latin typeface="+mn-ea"/>
              </a:rPr>
              <a:t>Check access permission</a:t>
            </a:r>
            <a:endParaRPr lang="en-US" altLang="ja-JP" sz="1600" dirty="0">
              <a:latin typeface="+mn-ea"/>
            </a:endParaRPr>
          </a:p>
          <a:p>
            <a:pPr lvl="1"/>
            <a:endParaRPr lang="en-US" altLang="ja-JP" sz="1600" dirty="0">
              <a:latin typeface="+mn-ea"/>
            </a:endParaRPr>
          </a:p>
          <a:p>
            <a:pPr lvl="1"/>
            <a:endParaRPr lang="en-US" altLang="ja-JP" sz="16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620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図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64" y="2888632"/>
            <a:ext cx="6531668" cy="3564556"/>
          </a:xfrm>
          <a:prstGeom prst="rect">
            <a:avLst/>
          </a:prstGeom>
        </p:spPr>
      </p:pic>
      <p:sp>
        <p:nvSpPr>
          <p:cNvPr id="29" name="角丸四角形 28"/>
          <p:cNvSpPr/>
          <p:nvPr/>
        </p:nvSpPr>
        <p:spPr bwMode="auto">
          <a:xfrm>
            <a:off x="4032593" y="4140007"/>
            <a:ext cx="5064247" cy="1246217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2.8</a:t>
            </a:r>
            <a:r>
              <a:rPr lang="ja-JP" altLang="en-US" dirty="0"/>
              <a:t> </a:t>
            </a:r>
            <a:r>
              <a:rPr lang="en-US" altLang="ja-JP" dirty="0"/>
              <a:t>Check access </a:t>
            </a:r>
            <a:r>
              <a:rPr lang="en-US" altLang="ja-JP" dirty="0" smtClean="0"/>
              <a:t>permission(6/12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Check User </a:t>
            </a:r>
            <a:r>
              <a:rPr lang="en-US" altLang="ja-JP" b="1" dirty="0" smtClean="0"/>
              <a:t>2's </a:t>
            </a:r>
            <a:r>
              <a:rPr lang="en-US" altLang="ja-JP" b="1" dirty="0"/>
              <a:t>access permissions </a:t>
            </a:r>
            <a:endParaRPr lang="en-US" altLang="ja-JP" sz="1600" dirty="0"/>
          </a:p>
          <a:p>
            <a:pPr indent="0">
              <a:buNone/>
            </a:pPr>
            <a:r>
              <a:rPr lang="en-US" altLang="ja-JP" sz="1600" dirty="0" smtClean="0"/>
              <a:t>Log</a:t>
            </a:r>
            <a:r>
              <a:rPr lang="ja-JP" altLang="en-US" sz="1600" dirty="0" smtClean="0"/>
              <a:t> </a:t>
            </a:r>
            <a:r>
              <a:rPr lang="en-US" altLang="ja-JP" sz="1600" dirty="0"/>
              <a:t>in</a:t>
            </a:r>
            <a:r>
              <a:rPr lang="ja-JP" altLang="en-US" sz="1600" dirty="0"/>
              <a:t> </a:t>
            </a:r>
            <a:r>
              <a:rPr lang="en-US" altLang="ja-JP" sz="1600" dirty="0"/>
              <a:t>as</a:t>
            </a:r>
            <a:r>
              <a:rPr lang="ja-JP" altLang="en-US" sz="1600" dirty="0"/>
              <a:t> </a:t>
            </a:r>
            <a:r>
              <a:rPr lang="en-US" altLang="ja-JP" sz="1600" dirty="0"/>
              <a:t>User </a:t>
            </a:r>
            <a:r>
              <a:rPr lang="en-US" altLang="ja-JP" sz="1600" dirty="0" smtClean="0"/>
              <a:t>2 and </a:t>
            </a:r>
            <a:r>
              <a:rPr lang="en-US" altLang="ja-JP" sz="1600" dirty="0"/>
              <a:t>check the access permissions</a:t>
            </a:r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/>
              <a:t>Check that the Login ID is “</a:t>
            </a:r>
            <a:r>
              <a:rPr lang="en-US" altLang="ja-JP" sz="1600" dirty="0" smtClean="0"/>
              <a:t>user2” 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r>
              <a:rPr lang="en-US" altLang="ja-JP" sz="1600" dirty="0"/>
              <a:t>and the Login user is “</a:t>
            </a:r>
            <a:r>
              <a:rPr lang="en-US" altLang="ja-JP" sz="1600" dirty="0" smtClean="0"/>
              <a:t>Test2” </a:t>
            </a:r>
            <a:r>
              <a:rPr lang="en-US" altLang="ja-JP" sz="1600" dirty="0"/>
              <a:t>in the upper right corner</a:t>
            </a:r>
            <a:r>
              <a:rPr lang="en-US" altLang="ja-JP" sz="1600" dirty="0" smtClean="0"/>
              <a:t>.</a:t>
            </a:r>
          </a:p>
          <a:p>
            <a:pPr marL="522900" indent="-342900">
              <a:buFont typeface="+mj-ea"/>
              <a:buAutoNum type="circleNumDbPlain" startAt="2"/>
            </a:pPr>
            <a:r>
              <a:rPr lang="en-US" altLang="ja-JP" sz="1600" dirty="0"/>
              <a:t>Press roll button to see </a:t>
            </a:r>
            <a:r>
              <a:rPr lang="en-US" altLang="ja-JP" sz="1600" dirty="0" smtClean="0"/>
              <a:t>“Role </a:t>
            </a:r>
            <a:r>
              <a:rPr lang="en-US" altLang="ja-JP" sz="1600" dirty="0"/>
              <a:t>B” is </a:t>
            </a:r>
            <a:r>
              <a:rPr lang="en-US" altLang="ja-JP" sz="1600" dirty="0" smtClean="0"/>
              <a:t>displayed</a:t>
            </a:r>
            <a:endParaRPr kumimoji="1" lang="en-US" altLang="ja-JP" sz="1600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497712" y="2888632"/>
            <a:ext cx="1342532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30" name="円形吹き出し 29"/>
          <p:cNvSpPr/>
          <p:nvPr/>
        </p:nvSpPr>
        <p:spPr bwMode="auto">
          <a:xfrm>
            <a:off x="6477110" y="3180145"/>
            <a:ext cx="301542" cy="312200"/>
          </a:xfrm>
          <a:prstGeom prst="wedgeEllipseCallout">
            <a:avLst>
              <a:gd name="adj1" fmla="val -78275"/>
              <a:gd name="adj2" fmla="val -6202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１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31" name="円形吹き出し 30"/>
          <p:cNvSpPr/>
          <p:nvPr/>
        </p:nvSpPr>
        <p:spPr bwMode="auto">
          <a:xfrm>
            <a:off x="3959254" y="3964559"/>
            <a:ext cx="301542" cy="312200"/>
          </a:xfrm>
          <a:prstGeom prst="wedgeEllipseCallout">
            <a:avLst>
              <a:gd name="adj1" fmla="val 542822"/>
              <a:gd name="adj2" fmla="val -298450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２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grpSp>
        <p:nvGrpSpPr>
          <p:cNvPr id="25" name="グループ化 24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32" name="正方形/長方形 31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8" name="角丸四角形 37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Create and register new users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9" name="角丸四角形 38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Create and register Roles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40" name="角丸四角形 39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Menus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41" name="角丸四角形 40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Users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42" name="角丸四角形 41"/>
            <p:cNvSpPr/>
            <p:nvPr/>
          </p:nvSpPr>
          <p:spPr bwMode="auto">
            <a:xfrm>
              <a:off x="6814049" y="2521765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solidFill>
                    <a:schemeClr val="tx1"/>
                  </a:solidFill>
                  <a:latin typeface="+mn-ea"/>
                </a:rPr>
                <a:t>Register Device/Operation list</a:t>
              </a:r>
              <a:endParaRPr lang="ja-JP" altLang="en-US" sz="8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3" name="角丸四角形 42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solidFill>
                    <a:srgbClr val="FF0000"/>
                  </a:solidFill>
                  <a:latin typeface="+mn-ea"/>
                </a:rPr>
                <a:t>Check access permission</a:t>
              </a:r>
              <a:endParaRPr lang="ja-JP" altLang="en-US" sz="800" b="1" dirty="0">
                <a:solidFill>
                  <a:srgbClr val="FF0000"/>
                </a:solidFill>
                <a:latin typeface="+mn-ea"/>
              </a:endParaRPr>
            </a:p>
          </p:txBody>
        </p:sp>
      </p:grp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4090" y="4302785"/>
            <a:ext cx="4864199" cy="96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08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" y="3060609"/>
            <a:ext cx="6400000" cy="345420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2.8</a:t>
            </a:r>
            <a:r>
              <a:rPr lang="ja-JP" altLang="en-US" dirty="0"/>
              <a:t> </a:t>
            </a:r>
            <a:r>
              <a:rPr lang="en-US" altLang="ja-JP" dirty="0" smtClean="0"/>
              <a:t>Check access permission(7/12)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Check User </a:t>
            </a:r>
            <a:r>
              <a:rPr lang="en-US" altLang="ja-JP" b="1" dirty="0" smtClean="0"/>
              <a:t>2's </a:t>
            </a:r>
            <a:r>
              <a:rPr lang="en-US" altLang="ja-JP" b="1" dirty="0"/>
              <a:t>access permissions </a:t>
            </a:r>
            <a:endParaRPr lang="en-US" altLang="ja-JP" sz="1600" dirty="0"/>
          </a:p>
          <a:p>
            <a:pPr indent="0">
              <a:buNone/>
            </a:pPr>
            <a:r>
              <a:rPr lang="en-US" altLang="ja-JP" sz="1600" dirty="0"/>
              <a:t>Log</a:t>
            </a:r>
            <a:r>
              <a:rPr lang="ja-JP" altLang="en-US" sz="1600" dirty="0"/>
              <a:t> </a:t>
            </a:r>
            <a:r>
              <a:rPr lang="en-US" altLang="ja-JP" sz="1600" dirty="0"/>
              <a:t>in</a:t>
            </a:r>
            <a:r>
              <a:rPr lang="ja-JP" altLang="en-US" sz="1600" dirty="0"/>
              <a:t> </a:t>
            </a:r>
            <a:r>
              <a:rPr lang="en-US" altLang="ja-JP" sz="1600" dirty="0"/>
              <a:t>as</a:t>
            </a:r>
            <a:r>
              <a:rPr lang="ja-JP" altLang="en-US" sz="1600" dirty="0"/>
              <a:t> </a:t>
            </a:r>
            <a:r>
              <a:rPr lang="en-US" altLang="ja-JP" sz="1600" dirty="0"/>
              <a:t>User </a:t>
            </a:r>
            <a:r>
              <a:rPr lang="en-US" altLang="ja-JP" sz="1600" dirty="0" smtClean="0"/>
              <a:t>2 </a:t>
            </a:r>
            <a:r>
              <a:rPr lang="en-US" altLang="ja-JP" sz="1600" dirty="0"/>
              <a:t>and check the access </a:t>
            </a:r>
            <a:r>
              <a:rPr lang="en-US" altLang="ja-JP" sz="1600" dirty="0" smtClean="0"/>
              <a:t>permissions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/>
              <a:t>Check that the Login ID is “</a:t>
            </a:r>
            <a:r>
              <a:rPr lang="en-US" altLang="ja-JP" sz="1600" dirty="0" smtClean="0"/>
              <a:t>user2” 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r>
              <a:rPr lang="en-US" altLang="ja-JP" sz="1600" dirty="0"/>
              <a:t>and the Login user is “</a:t>
            </a:r>
            <a:r>
              <a:rPr lang="en-US" altLang="ja-JP" sz="1600" dirty="0" smtClean="0"/>
              <a:t>Test2” </a:t>
            </a:r>
            <a:r>
              <a:rPr lang="en-US" altLang="ja-JP" sz="1600" dirty="0"/>
              <a:t>in the upper right corner.</a:t>
            </a:r>
          </a:p>
          <a:p>
            <a:pPr marL="522900" indent="-342900">
              <a:buFont typeface="+mj-ea"/>
              <a:buAutoNum type="circleNumDbPlain" startAt="2"/>
            </a:pPr>
            <a:r>
              <a:rPr lang="en-US" altLang="ja-JP" sz="1600" dirty="0" smtClean="0"/>
              <a:t>Press roll button to see “Role B” is displayed</a:t>
            </a:r>
            <a:endParaRPr lang="en-US" altLang="ja-JP" sz="1400" dirty="0"/>
          </a:p>
          <a:p>
            <a:pPr indent="0">
              <a:buNone/>
            </a:pPr>
            <a:endParaRPr lang="en-US" altLang="ja-JP" sz="1600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88197" y="5302939"/>
            <a:ext cx="2015613" cy="6660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223871" y="4638473"/>
            <a:ext cx="812790" cy="2013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0" name="円形吹き出し 9"/>
          <p:cNvSpPr/>
          <p:nvPr/>
        </p:nvSpPr>
        <p:spPr bwMode="auto">
          <a:xfrm>
            <a:off x="1957043" y="4358700"/>
            <a:ext cx="254131" cy="312200"/>
          </a:xfrm>
          <a:prstGeom prst="wedgeEllipseCallout">
            <a:avLst>
              <a:gd name="adj1" fmla="val -78275"/>
              <a:gd name="adj2" fmla="val 4476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400" b="1" noProof="0" dirty="0">
                <a:solidFill>
                  <a:srgbClr val="FFFFFF"/>
                </a:solidFill>
                <a:latin typeface="メイリオ"/>
                <a:ea typeface="メイリオ"/>
              </a:rPr>
              <a:t>1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13" name="円形吹き出し 12"/>
          <p:cNvSpPr/>
          <p:nvPr/>
        </p:nvSpPr>
        <p:spPr bwMode="auto">
          <a:xfrm>
            <a:off x="3286297" y="5096128"/>
            <a:ext cx="267088" cy="312200"/>
          </a:xfrm>
          <a:prstGeom prst="wedgeEllipseCallout">
            <a:avLst>
              <a:gd name="adj1" fmla="val -78275"/>
              <a:gd name="adj2" fmla="val 4476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400" b="1" dirty="0">
                <a:solidFill>
                  <a:srgbClr val="FFFFFF"/>
                </a:solidFill>
                <a:latin typeface="メイリオ"/>
                <a:ea typeface="メイリオ"/>
              </a:rPr>
              <a:t>2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grpSp>
        <p:nvGrpSpPr>
          <p:cNvPr id="30" name="グループ化 29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31" name="正方形/長方形 30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Create and register new users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3" name="角丸四角形 32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Create and register Roles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Menus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Users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6814049" y="2521765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solidFill>
                    <a:schemeClr val="tx1"/>
                  </a:solidFill>
                  <a:latin typeface="+mn-ea"/>
                </a:rPr>
                <a:t>Register Device/Operation list</a:t>
              </a:r>
              <a:endParaRPr lang="ja-JP" altLang="en-US" sz="8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7" name="角丸四角形 36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solidFill>
                    <a:srgbClr val="FF0000"/>
                  </a:solidFill>
                  <a:latin typeface="+mn-ea"/>
                </a:rPr>
                <a:t>Check access permission</a:t>
              </a:r>
              <a:endParaRPr lang="ja-JP" altLang="en-US" sz="800" b="1" dirty="0">
                <a:solidFill>
                  <a:srgbClr val="FF0000"/>
                </a:solidFill>
                <a:latin typeface="+mn-ea"/>
              </a:endParaRPr>
            </a:p>
          </p:txBody>
        </p:sp>
      </p:grpSp>
      <p:sp>
        <p:nvSpPr>
          <p:cNvPr id="22" name="線吹き出し 1 (枠付き) 21"/>
          <p:cNvSpPr/>
          <p:nvPr/>
        </p:nvSpPr>
        <p:spPr bwMode="auto">
          <a:xfrm>
            <a:off x="3676551" y="5863075"/>
            <a:ext cx="2761466" cy="766381"/>
          </a:xfrm>
          <a:prstGeom prst="borderCallout1">
            <a:avLst>
              <a:gd name="adj1" fmla="val 42937"/>
              <a:gd name="adj2" fmla="val 289"/>
              <a:gd name="adj3" fmla="val 8028"/>
              <a:gd name="adj4" fmla="val -29078"/>
            </a:avLst>
          </a:prstGeom>
          <a:ln>
            <a:solidFill>
              <a:srgbClr val="FF0000"/>
            </a:solidFill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Users with </a:t>
            </a:r>
            <a:r>
              <a:rPr lang="en-US" altLang="ja-JP" sz="1100" dirty="0">
                <a:solidFill>
                  <a:srgbClr val="FF0000"/>
                </a:solidFill>
                <a:latin typeface="+mn-ea"/>
              </a:rPr>
              <a:t>"Can maintain" 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displayed 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in</a:t>
            </a:r>
            <a:br>
              <a:rPr lang="en-US" altLang="ja-JP" sz="1100" dirty="0" smtClean="0">
                <a:solidFill>
                  <a:schemeClr val="tx1"/>
                </a:solidFill>
                <a:latin typeface="+mn-ea"/>
              </a:rPr>
            </a:b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the link settings are able to edit. </a:t>
            </a:r>
          </a:p>
          <a:p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(See more information on slide 20.)</a:t>
            </a:r>
            <a:endParaRPr lang="en-US" altLang="ja-JP" sz="11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4052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76" y="2088000"/>
            <a:ext cx="6407224" cy="345033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2.8</a:t>
            </a:r>
            <a:r>
              <a:rPr lang="ja-JP" altLang="en-US" dirty="0"/>
              <a:t> </a:t>
            </a:r>
            <a:r>
              <a:rPr lang="en-US" altLang="ja-JP" dirty="0" smtClean="0"/>
              <a:t>Check access permission(8/12)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b="1" dirty="0" smtClean="0">
                <a:solidFill>
                  <a:srgbClr val="FF0000"/>
                </a:solidFill>
              </a:rPr>
              <a:t>“Can maintain” </a:t>
            </a:r>
            <a:r>
              <a:rPr kumimoji="1" lang="en-US" altLang="ja-JP" b="1" dirty="0" smtClean="0"/>
              <a:t>access permission settings</a:t>
            </a:r>
          </a:p>
          <a:p>
            <a:pPr indent="0">
              <a:buNone/>
            </a:pPr>
            <a:r>
              <a:rPr lang="en-US" altLang="ja-JP" sz="1600" dirty="0"/>
              <a:t>If the link settings says "Can maintain", 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>the </a:t>
            </a:r>
            <a:r>
              <a:rPr lang="en-US" altLang="ja-JP" sz="1600" dirty="0"/>
              <a:t>user will have access to the different edit functions.</a:t>
            </a:r>
            <a:endParaRPr kumimoji="1" lang="ja-JP" altLang="en-US" sz="1600" dirty="0"/>
          </a:p>
        </p:txBody>
      </p:sp>
      <p:sp>
        <p:nvSpPr>
          <p:cNvPr id="5" name="角丸四角形 4"/>
          <p:cNvSpPr/>
          <p:nvPr/>
        </p:nvSpPr>
        <p:spPr bwMode="auto">
          <a:xfrm>
            <a:off x="4300618" y="5478659"/>
            <a:ext cx="4808358" cy="829087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 smtClean="0">
                <a:latin typeface="+mn-ea"/>
              </a:rPr>
              <a:t>If the user has “Can maintain” permissions,</a:t>
            </a:r>
            <a:br>
              <a:rPr kumimoji="1" lang="en-US" altLang="ja-JP" sz="1200" dirty="0" smtClean="0">
                <a:latin typeface="+mn-ea"/>
              </a:rPr>
            </a:br>
            <a:r>
              <a:rPr kumimoji="1" lang="en-US" altLang="ja-JP" sz="1200" dirty="0" smtClean="0">
                <a:latin typeface="+mn-ea"/>
              </a:rPr>
              <a:t>functions such as “Update”, “Register”, “Upload file” </a:t>
            </a:r>
            <a:br>
              <a:rPr kumimoji="1" lang="en-US" altLang="ja-JP" sz="1200" dirty="0" smtClean="0">
                <a:latin typeface="+mn-ea"/>
              </a:rPr>
            </a:br>
            <a:r>
              <a:rPr kumimoji="1" lang="en-US" altLang="ja-JP" sz="1200" dirty="0" smtClean="0">
                <a:latin typeface="+mn-ea"/>
              </a:rPr>
              <a:t>and others will be available.</a:t>
            </a:r>
          </a:p>
        </p:txBody>
      </p:sp>
      <p:sp>
        <p:nvSpPr>
          <p:cNvPr id="6" name="円形吹き出し 5"/>
          <p:cNvSpPr/>
          <p:nvPr/>
        </p:nvSpPr>
        <p:spPr bwMode="auto">
          <a:xfrm>
            <a:off x="4211950" y="5179306"/>
            <a:ext cx="559890" cy="540000"/>
          </a:xfrm>
          <a:prstGeom prst="wedgeEllipseCallout">
            <a:avLst>
              <a:gd name="adj1" fmla="val -47172"/>
              <a:gd name="adj2" fmla="val -125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+mn-ea"/>
              </a:rPr>
              <a:t>Poin</a:t>
            </a:r>
            <a:r>
              <a:rPr lang="en-US" altLang="ja-JP" sz="1400" b="1" dirty="0">
                <a:latin typeface="+mn-ea"/>
              </a:rPr>
              <a:t>t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15520" y="2348850"/>
            <a:ext cx="5472760" cy="6480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5520" y="4941210"/>
            <a:ext cx="1080150" cy="2160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grpSp>
        <p:nvGrpSpPr>
          <p:cNvPr id="25" name="グループ化 24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26" name="正方形/長方形 25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Create and register new users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Create and register Roles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Menus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Users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6814049" y="2521765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solidFill>
                    <a:schemeClr val="tx1"/>
                  </a:solidFill>
                  <a:latin typeface="+mn-ea"/>
                </a:rPr>
                <a:t>Register Device/Operation list</a:t>
              </a:r>
              <a:endParaRPr lang="ja-JP" altLang="en-US" sz="8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solidFill>
                    <a:srgbClr val="FF0000"/>
                  </a:solidFill>
                  <a:latin typeface="+mn-ea"/>
                </a:rPr>
                <a:t>Check access permission</a:t>
              </a:r>
              <a:endParaRPr lang="ja-JP" altLang="en-US" sz="800" b="1" dirty="0">
                <a:solidFill>
                  <a:srgbClr val="FF000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249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19" y="2521765"/>
            <a:ext cx="6400000" cy="3600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2.8</a:t>
            </a:r>
            <a:r>
              <a:rPr lang="ja-JP" altLang="en-US" dirty="0"/>
              <a:t> </a:t>
            </a:r>
            <a:r>
              <a:rPr lang="en-US" altLang="ja-JP" dirty="0"/>
              <a:t>Check access </a:t>
            </a:r>
            <a:r>
              <a:rPr lang="en-US" altLang="ja-JP" dirty="0" smtClean="0"/>
              <a:t>permission(9/12)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sz="1800" b="1" dirty="0"/>
              <a:t>Check User </a:t>
            </a:r>
            <a:r>
              <a:rPr lang="en-US" altLang="ja-JP" sz="1800" b="1" dirty="0" smtClean="0"/>
              <a:t>3's </a:t>
            </a:r>
            <a:r>
              <a:rPr lang="en-US" altLang="ja-JP" sz="1800" b="1" dirty="0"/>
              <a:t>access permissions </a:t>
            </a:r>
            <a:endParaRPr lang="en-US" altLang="ja-JP" sz="1800" dirty="0"/>
          </a:p>
          <a:p>
            <a:pPr indent="0">
              <a:buNone/>
            </a:pPr>
            <a:r>
              <a:rPr lang="en-US" altLang="ja-JP" sz="1400" dirty="0"/>
              <a:t>Log</a:t>
            </a:r>
            <a:r>
              <a:rPr lang="ja-JP" altLang="en-US" sz="1400" dirty="0"/>
              <a:t> </a:t>
            </a:r>
            <a:r>
              <a:rPr lang="en-US" altLang="ja-JP" sz="1400" dirty="0"/>
              <a:t>in</a:t>
            </a:r>
            <a:r>
              <a:rPr lang="ja-JP" altLang="en-US" sz="1400" dirty="0"/>
              <a:t> </a:t>
            </a:r>
            <a:r>
              <a:rPr lang="en-US" altLang="ja-JP" sz="1400" dirty="0"/>
              <a:t>as</a:t>
            </a:r>
            <a:r>
              <a:rPr lang="ja-JP" altLang="en-US" sz="1400" dirty="0"/>
              <a:t> </a:t>
            </a:r>
            <a:r>
              <a:rPr lang="en-US" altLang="ja-JP" sz="1400" dirty="0"/>
              <a:t>User </a:t>
            </a:r>
            <a:r>
              <a:rPr lang="en-US" altLang="ja-JP" sz="1400" dirty="0" smtClean="0"/>
              <a:t>3 </a:t>
            </a:r>
            <a:r>
              <a:rPr lang="en-US" altLang="ja-JP" sz="1400" dirty="0"/>
              <a:t>and check the access permissions</a:t>
            </a:r>
          </a:p>
          <a:p>
            <a:pPr marL="522900" indent="-342900">
              <a:buFont typeface="+mj-ea"/>
              <a:buAutoNum type="circleNumDbPlain"/>
            </a:pPr>
            <a:r>
              <a:rPr lang="en-US" altLang="ja-JP" sz="1400" dirty="0"/>
              <a:t>Check that the Login ID is “</a:t>
            </a:r>
            <a:r>
              <a:rPr lang="en-US" altLang="ja-JP" sz="1400" dirty="0" smtClean="0"/>
              <a:t>user3” </a:t>
            </a:r>
            <a:r>
              <a:rPr lang="en-US" altLang="ja-JP" sz="1400" dirty="0"/>
              <a:t/>
            </a:r>
            <a:br>
              <a:rPr lang="en-US" altLang="ja-JP" sz="1400" dirty="0"/>
            </a:br>
            <a:r>
              <a:rPr lang="en-US" altLang="ja-JP" sz="1400" dirty="0"/>
              <a:t>and the Login user is “</a:t>
            </a:r>
            <a:r>
              <a:rPr lang="en-US" altLang="ja-JP" sz="1400" dirty="0" smtClean="0"/>
              <a:t>Test3” </a:t>
            </a:r>
            <a:r>
              <a:rPr lang="en-US" altLang="ja-JP" sz="1400" dirty="0"/>
              <a:t>in the upper right corner.</a:t>
            </a:r>
          </a:p>
          <a:p>
            <a:pPr marL="522900" indent="-342900">
              <a:buFont typeface="+mj-ea"/>
              <a:buAutoNum type="circleNumDbPlain" startAt="2"/>
            </a:pPr>
            <a:r>
              <a:rPr lang="en-US" altLang="ja-JP" sz="1400" dirty="0"/>
              <a:t>Press roll button to see “Role </a:t>
            </a:r>
            <a:r>
              <a:rPr lang="en-US" altLang="ja-JP" sz="1400" dirty="0" smtClean="0"/>
              <a:t>C” </a:t>
            </a:r>
            <a:r>
              <a:rPr lang="en-US" altLang="ja-JP" sz="1400" dirty="0"/>
              <a:t>is displayed</a:t>
            </a:r>
          </a:p>
        </p:txBody>
      </p:sp>
      <p:sp>
        <p:nvSpPr>
          <p:cNvPr id="24" name="角丸四角形 38"/>
          <p:cNvSpPr/>
          <p:nvPr/>
        </p:nvSpPr>
        <p:spPr bwMode="auto">
          <a:xfrm>
            <a:off x="3824633" y="3506176"/>
            <a:ext cx="4923947" cy="1173824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25" name="テキスト ボックス 39"/>
          <p:cNvSpPr txBox="1"/>
          <p:nvPr/>
        </p:nvSpPr>
        <p:spPr>
          <a:xfrm>
            <a:off x="5362233" y="2539297"/>
            <a:ext cx="1353286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26" name="円形吹き出し 40"/>
          <p:cNvSpPr/>
          <p:nvPr/>
        </p:nvSpPr>
        <p:spPr bwMode="auto">
          <a:xfrm>
            <a:off x="6463415" y="2953919"/>
            <a:ext cx="301542" cy="312200"/>
          </a:xfrm>
          <a:prstGeom prst="wedgeEllipseCallout">
            <a:avLst>
              <a:gd name="adj1" fmla="val -78275"/>
              <a:gd name="adj2" fmla="val -6202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１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27" name="円形吹き出し 41"/>
          <p:cNvSpPr/>
          <p:nvPr/>
        </p:nvSpPr>
        <p:spPr bwMode="auto">
          <a:xfrm>
            <a:off x="3700645" y="3403350"/>
            <a:ext cx="301542" cy="312200"/>
          </a:xfrm>
          <a:prstGeom prst="wedgeEllipseCallout">
            <a:avLst>
              <a:gd name="adj1" fmla="val 550129"/>
              <a:gd name="adj2" fmla="val -259634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２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pic>
        <p:nvPicPr>
          <p:cNvPr id="6" name="図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4794" y="3678742"/>
            <a:ext cx="4703623" cy="865988"/>
          </a:xfrm>
          <a:prstGeom prst="rect">
            <a:avLst/>
          </a:prstGeom>
        </p:spPr>
      </p:pic>
      <p:grpSp>
        <p:nvGrpSpPr>
          <p:cNvPr id="18" name="グループ化 17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19" name="正方形/長方形 18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0" name="角丸四角形 19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Create and register new users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1" name="角丸四角形 20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Create and register Roles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Menus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Users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14049" y="2521765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solidFill>
                    <a:schemeClr val="tx1"/>
                  </a:solidFill>
                  <a:latin typeface="+mn-ea"/>
                </a:rPr>
                <a:t>Register Device/Operation list</a:t>
              </a:r>
              <a:endParaRPr lang="ja-JP" altLang="en-US" sz="8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solidFill>
                    <a:srgbClr val="FF0000"/>
                  </a:solidFill>
                  <a:latin typeface="+mn-ea"/>
                </a:rPr>
                <a:t>Check access permission</a:t>
              </a:r>
              <a:endParaRPr lang="ja-JP" altLang="en-US" sz="800" b="1" dirty="0">
                <a:solidFill>
                  <a:srgbClr val="FF000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298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78" y="3229902"/>
            <a:ext cx="6097243" cy="328696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2.8</a:t>
            </a:r>
            <a:r>
              <a:rPr lang="ja-JP" altLang="en-US" dirty="0"/>
              <a:t> </a:t>
            </a:r>
            <a:r>
              <a:rPr lang="en-US" altLang="ja-JP" dirty="0" smtClean="0"/>
              <a:t>Check access permission(10/12)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Check User 3’s access permissions</a:t>
            </a:r>
            <a:endParaRPr lang="en-US" altLang="ja-JP" sz="1600" dirty="0"/>
          </a:p>
          <a:p>
            <a:pPr indent="0">
              <a:buNone/>
            </a:pPr>
            <a:r>
              <a:rPr lang="en-US" altLang="ja-JP" sz="1600" dirty="0" smtClean="0"/>
              <a:t>Log in as User 3 and check the access permissions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Check that the Login ID is user3 </a:t>
            </a:r>
            <a:br>
              <a:rPr lang="en-US" altLang="ja-JP" sz="1600" dirty="0" smtClean="0"/>
            </a:br>
            <a:r>
              <a:rPr lang="en-US" altLang="ja-JP" sz="1600" dirty="0" smtClean="0"/>
              <a:t>and the Login user is “Test3” in the upper right corner</a:t>
            </a:r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Menu: 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Basic console </a:t>
            </a:r>
            <a:r>
              <a:rPr lang="en-US" altLang="ja-JP" sz="1600" dirty="0"/>
              <a:t>&gt; </a:t>
            </a:r>
            <a:r>
              <a:rPr lang="en-US" altLang="ja-JP" sz="1600" dirty="0" smtClean="0"/>
              <a:t>Device list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Display filter</a:t>
            </a:r>
            <a:r>
              <a:rPr lang="ja-JP" altLang="en-US" sz="1600" dirty="0" smtClean="0"/>
              <a:t>　</a:t>
            </a:r>
            <a:r>
              <a:rPr lang="en-US" altLang="ja-JP" sz="1600" dirty="0" smtClean="0"/>
              <a:t>&gt; Press “Filter”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Check that the user can view ,but not edit contents.</a:t>
            </a:r>
            <a:endParaRPr lang="en-US" altLang="ja-JP" sz="1400" dirty="0"/>
          </a:p>
          <a:p>
            <a:pPr marL="0" indent="0">
              <a:buNone/>
            </a:pPr>
            <a:endParaRPr kumimoji="1" lang="ja-JP" altLang="en-US" sz="16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33071" y="5432301"/>
            <a:ext cx="2424793" cy="6046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46186" y="4729872"/>
            <a:ext cx="833180" cy="2226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1" name="円形吹き出し 10"/>
          <p:cNvSpPr/>
          <p:nvPr/>
        </p:nvSpPr>
        <p:spPr bwMode="auto">
          <a:xfrm>
            <a:off x="3547537" y="5120101"/>
            <a:ext cx="301542" cy="312200"/>
          </a:xfrm>
          <a:prstGeom prst="wedgeEllipseCallout">
            <a:avLst>
              <a:gd name="adj1" fmla="val -78275"/>
              <a:gd name="adj2" fmla="val 4476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400" b="1" dirty="0">
                <a:solidFill>
                  <a:srgbClr val="FFFFFF"/>
                </a:solidFill>
                <a:latin typeface="メイリオ"/>
                <a:ea typeface="メイリオ"/>
              </a:rPr>
              <a:t>2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12" name="円形吹き出し 11"/>
          <p:cNvSpPr/>
          <p:nvPr/>
        </p:nvSpPr>
        <p:spPr bwMode="auto">
          <a:xfrm>
            <a:off x="1907630" y="4492205"/>
            <a:ext cx="282324" cy="312200"/>
          </a:xfrm>
          <a:prstGeom prst="wedgeEllipseCallout">
            <a:avLst>
              <a:gd name="adj1" fmla="val -78275"/>
              <a:gd name="adj2" fmla="val 4476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400" b="1" dirty="0">
                <a:solidFill>
                  <a:srgbClr val="FFFFFF"/>
                </a:solidFill>
                <a:latin typeface="メイリオ"/>
                <a:ea typeface="メイリオ"/>
              </a:rPr>
              <a:t>1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14" name="線吹き出し 1 (枠付き) 13"/>
          <p:cNvSpPr/>
          <p:nvPr/>
        </p:nvSpPr>
        <p:spPr bwMode="auto">
          <a:xfrm>
            <a:off x="3693506" y="5858409"/>
            <a:ext cx="3088587" cy="691948"/>
          </a:xfrm>
          <a:prstGeom prst="borderCallout1">
            <a:avLst>
              <a:gd name="adj1" fmla="val 42937"/>
              <a:gd name="adj2" fmla="val 289"/>
              <a:gd name="adj3" fmla="val -22198"/>
              <a:gd name="adj4" fmla="val -25767"/>
            </a:avLst>
          </a:prstGeom>
          <a:ln>
            <a:solidFill>
              <a:srgbClr val="FF0000"/>
            </a:solidFill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The user will not be able to edit contents if </a:t>
            </a:r>
            <a:br>
              <a:rPr lang="en-US" altLang="ja-JP" sz="1100" dirty="0" smtClean="0">
                <a:solidFill>
                  <a:schemeClr val="tx1"/>
                </a:solidFill>
                <a:latin typeface="+mn-ea"/>
              </a:rPr>
            </a:b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the permission settings is set to “View only”.</a:t>
            </a:r>
          </a:p>
          <a:p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（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See Slide 22)</a:t>
            </a:r>
          </a:p>
        </p:txBody>
      </p:sp>
      <p:grpSp>
        <p:nvGrpSpPr>
          <p:cNvPr id="22" name="グループ化 21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31" name="正方形/長方形 30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Create and register new users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3" name="角丸四角形 32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Create and register Roles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Menus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Users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6814049" y="2521765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solidFill>
                    <a:schemeClr val="tx1"/>
                  </a:solidFill>
                  <a:latin typeface="+mn-ea"/>
                </a:rPr>
                <a:t>Register Device/Operation list</a:t>
              </a:r>
              <a:endParaRPr lang="ja-JP" altLang="en-US" sz="8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7" name="角丸四角形 36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solidFill>
                    <a:srgbClr val="FF0000"/>
                  </a:solidFill>
                  <a:latin typeface="+mn-ea"/>
                </a:rPr>
                <a:t>Check access permission</a:t>
              </a:r>
              <a:endParaRPr lang="ja-JP" altLang="en-US" sz="800" b="1" dirty="0">
                <a:solidFill>
                  <a:srgbClr val="FF000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05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1" y="2022867"/>
            <a:ext cx="6660000" cy="359243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2.8</a:t>
            </a:r>
            <a:r>
              <a:rPr lang="ja-JP" altLang="en-US" dirty="0"/>
              <a:t> </a:t>
            </a:r>
            <a:r>
              <a:rPr lang="en-US" altLang="ja-JP" dirty="0" smtClean="0"/>
              <a:t>Check access permission(11/12)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“</a:t>
            </a:r>
            <a:r>
              <a:rPr lang="en-US" altLang="ja-JP" b="1" dirty="0" smtClean="0">
                <a:solidFill>
                  <a:srgbClr val="FF0000"/>
                </a:solidFill>
              </a:rPr>
              <a:t>View Only</a:t>
            </a:r>
            <a:r>
              <a:rPr lang="en-US" altLang="ja-JP" b="1" dirty="0" smtClean="0"/>
              <a:t>” access permission settings</a:t>
            </a:r>
          </a:p>
          <a:p>
            <a:pPr indent="0">
              <a:buNone/>
            </a:pPr>
            <a:r>
              <a:rPr lang="en-US" altLang="ja-JP" sz="1600" dirty="0" smtClean="0"/>
              <a:t>If the permission settings set to the link is set to “View only”,</a:t>
            </a:r>
            <a:br>
              <a:rPr lang="en-US" altLang="ja-JP" sz="1600" dirty="0" smtClean="0"/>
            </a:br>
            <a:r>
              <a:rPr lang="en-US" altLang="ja-JP" sz="1600" dirty="0" smtClean="0"/>
              <a:t>the user will not be able to edit the contents.</a:t>
            </a:r>
            <a:endParaRPr lang="ja-JP" altLang="en-US" sz="1600" dirty="0"/>
          </a:p>
          <a:p>
            <a:pPr indent="0">
              <a:buNone/>
            </a:pPr>
            <a:endParaRPr lang="en-US" altLang="ja-JP" sz="1600" b="1" dirty="0" smtClean="0"/>
          </a:p>
          <a:p>
            <a:pPr indent="0">
              <a:buNone/>
            </a:pPr>
            <a:endParaRPr lang="en-US" altLang="ja-JP" sz="1600" b="1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50954" y="2990844"/>
            <a:ext cx="5699917" cy="6480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0" name="角丸四角形 9"/>
          <p:cNvSpPr/>
          <p:nvPr/>
        </p:nvSpPr>
        <p:spPr bwMode="auto">
          <a:xfrm>
            <a:off x="4300618" y="5478659"/>
            <a:ext cx="4808358" cy="829087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 smtClean="0">
                <a:latin typeface="+mn-ea"/>
              </a:rPr>
              <a:t>Edit functions such as “Edit,” “Abolish” and “Restore” </a:t>
            </a:r>
            <a:br>
              <a:rPr lang="en-US" altLang="ja-JP" sz="1200" dirty="0" smtClean="0">
                <a:latin typeface="+mn-ea"/>
              </a:rPr>
            </a:br>
            <a:r>
              <a:rPr lang="en-US" altLang="ja-JP" sz="1200" dirty="0" smtClean="0">
                <a:latin typeface="+mn-ea"/>
              </a:rPr>
              <a:t>will not be available for users with “View only” permission.</a:t>
            </a:r>
            <a:endParaRPr kumimoji="1" lang="en-US" altLang="ja-JP" sz="1200" dirty="0" smtClean="0">
              <a:latin typeface="+mn-ea"/>
            </a:endParaRPr>
          </a:p>
        </p:txBody>
      </p:sp>
      <p:sp>
        <p:nvSpPr>
          <p:cNvPr id="11" name="円形吹き出し 10"/>
          <p:cNvSpPr/>
          <p:nvPr/>
        </p:nvSpPr>
        <p:spPr bwMode="auto">
          <a:xfrm>
            <a:off x="4211950" y="5179306"/>
            <a:ext cx="559890" cy="540000"/>
          </a:xfrm>
          <a:prstGeom prst="wedgeEllipseCallout">
            <a:avLst>
              <a:gd name="adj1" fmla="val -47172"/>
              <a:gd name="adj2" fmla="val -125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+mn-ea"/>
              </a:rPr>
              <a:t>Poin</a:t>
            </a:r>
            <a:r>
              <a:rPr lang="en-US" altLang="ja-JP" sz="1400" b="1" dirty="0">
                <a:latin typeface="+mn-ea"/>
              </a:rPr>
              <a:t>t</a:t>
            </a:r>
            <a:endParaRPr kumimoji="1" lang="ja-JP" altLang="en-US" sz="1400" b="1" dirty="0" smtClean="0">
              <a:latin typeface="+mn-ea"/>
            </a:endParaRPr>
          </a:p>
        </p:txBody>
      </p:sp>
      <p:grpSp>
        <p:nvGrpSpPr>
          <p:cNvPr id="20" name="グループ化 19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21" name="正方形/長方形 20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2" name="角丸四角形 21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Create and register new users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Create and register Roles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Menus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Users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14049" y="2521765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solidFill>
                    <a:schemeClr val="tx1"/>
                  </a:solidFill>
                  <a:latin typeface="+mn-ea"/>
                </a:rPr>
                <a:t>Register Device/Operation list</a:t>
              </a:r>
              <a:endParaRPr lang="ja-JP" altLang="en-US" sz="8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solidFill>
                    <a:srgbClr val="FF0000"/>
                  </a:solidFill>
                  <a:latin typeface="+mn-ea"/>
                </a:rPr>
                <a:t>Check access permission</a:t>
              </a:r>
              <a:endParaRPr lang="ja-JP" altLang="en-US" sz="800" b="1" dirty="0">
                <a:solidFill>
                  <a:srgbClr val="FF000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805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36" y="2925270"/>
            <a:ext cx="6498708" cy="358534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2.8</a:t>
            </a:r>
            <a:r>
              <a:rPr lang="ja-JP" altLang="en-US" dirty="0"/>
              <a:t> </a:t>
            </a:r>
            <a:r>
              <a:rPr lang="en-US" altLang="ja-JP" dirty="0" smtClean="0"/>
              <a:t>Check access permission(12/12)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Check user 4’s access permissions</a:t>
            </a:r>
          </a:p>
          <a:p>
            <a:pPr indent="0">
              <a:buNone/>
            </a:pPr>
            <a:r>
              <a:rPr lang="en-US" altLang="ja-JP" sz="1600" dirty="0" smtClean="0"/>
              <a:t>Log in as User 4 and check the access permissions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Login ID: Log in as user4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Check that the Login ID is user4 </a:t>
            </a:r>
            <a:br>
              <a:rPr lang="en-US" altLang="ja-JP" sz="1600" dirty="0" smtClean="0"/>
            </a:br>
            <a:r>
              <a:rPr lang="en-US" altLang="ja-JP" sz="1600" dirty="0" smtClean="0"/>
              <a:t>and the Login user says “Test4” in the upper right corner</a:t>
            </a:r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As this user does not have permission to anything, </a:t>
            </a:r>
            <a:br>
              <a:rPr lang="en-US" altLang="ja-JP" sz="1600" dirty="0" smtClean="0"/>
            </a:br>
            <a:r>
              <a:rPr lang="en-US" altLang="ja-JP" sz="1600" dirty="0" smtClean="0"/>
              <a:t>they should not be able to see anything.</a:t>
            </a:r>
            <a:endParaRPr lang="en-US" altLang="ja-JP" sz="1600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946126" y="2925270"/>
            <a:ext cx="870317" cy="3886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6" name="円形吹き出し 5"/>
          <p:cNvSpPr/>
          <p:nvPr/>
        </p:nvSpPr>
        <p:spPr bwMode="auto">
          <a:xfrm>
            <a:off x="6526803" y="3430646"/>
            <a:ext cx="301542" cy="312200"/>
          </a:xfrm>
          <a:prstGeom prst="wedgeEllipseCallout">
            <a:avLst>
              <a:gd name="adj1" fmla="val -59322"/>
              <a:gd name="adj2" fmla="val -9253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400" b="1" noProof="0" dirty="0">
                <a:solidFill>
                  <a:srgbClr val="FFFFFF"/>
                </a:solidFill>
                <a:latin typeface="メイリオ"/>
                <a:ea typeface="メイリオ"/>
              </a:rPr>
              <a:t>2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grpSp>
        <p:nvGrpSpPr>
          <p:cNvPr id="23" name="グループ化 22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24" name="正方形/長方形 23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Create and register new users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Create and register Roles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Menus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Users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14049" y="2521765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solidFill>
                    <a:schemeClr val="tx1"/>
                  </a:solidFill>
                  <a:latin typeface="+mn-ea"/>
                </a:rPr>
                <a:t>Register Device/Operation list</a:t>
              </a:r>
              <a:endParaRPr lang="ja-JP" altLang="en-US" sz="8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solidFill>
                    <a:srgbClr val="FF0000"/>
                  </a:solidFill>
                  <a:latin typeface="+mn-ea"/>
                </a:rPr>
                <a:t>Check access permission</a:t>
              </a:r>
              <a:endParaRPr lang="ja-JP" altLang="en-US" sz="800" b="1" dirty="0">
                <a:solidFill>
                  <a:srgbClr val="FF000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260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</a:t>
            </a:r>
            <a:r>
              <a:rPr lang="ja-JP" altLang="en-US" dirty="0"/>
              <a:t>　</a:t>
            </a:r>
            <a:r>
              <a:rPr lang="en-US" altLang="ja-JP" dirty="0" smtClean="0"/>
              <a:t>Scenario 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223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</a:t>
            </a:r>
            <a:r>
              <a:rPr kumimoji="1" lang="en-US" altLang="ja-JP" dirty="0" smtClean="0"/>
              <a:t>.1 </a:t>
            </a:r>
            <a:r>
              <a:rPr lang="en-US" altLang="ja-JP" dirty="0" smtClean="0"/>
              <a:t>Operation Environment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Operation Environment</a:t>
            </a:r>
          </a:p>
          <a:p>
            <a:pPr indent="0">
              <a:buNone/>
            </a:pPr>
            <a:r>
              <a:rPr lang="en-US" altLang="ja-JP" sz="1600" dirty="0"/>
              <a:t>The following is required in order to finish this document’s scenarios.</a:t>
            </a:r>
          </a:p>
          <a:p>
            <a:pPr indent="0">
              <a:buNone/>
            </a:pPr>
            <a:r>
              <a:rPr lang="en-US" altLang="ja-JP" sz="1600" dirty="0"/>
              <a:t>You will need 1 server</a:t>
            </a:r>
            <a:r>
              <a:rPr lang="en-US" altLang="ja-JP" sz="1600" dirty="0" smtClean="0"/>
              <a:t>.</a:t>
            </a:r>
            <a:br>
              <a:rPr lang="en-US" altLang="ja-JP" sz="1600" dirty="0" smtClean="0"/>
            </a:br>
            <a:endParaRPr lang="en-US" altLang="ja-JP" sz="1600" dirty="0"/>
          </a:p>
          <a:p>
            <a:pPr indent="0">
              <a:buNone/>
            </a:pPr>
            <a:r>
              <a:rPr lang="en-US" altLang="ja-JP" sz="1600" b="1" dirty="0" smtClean="0"/>
              <a:t>Client Device           </a:t>
            </a:r>
            <a:endParaRPr kumimoji="1" lang="en-US" altLang="ja-JP" sz="1600" b="1" dirty="0" smtClean="0"/>
          </a:p>
          <a:p>
            <a:pPr indent="0">
              <a:buNone/>
            </a:pPr>
            <a:r>
              <a:rPr lang="ja-JP" altLang="en-US" sz="1600" dirty="0" smtClean="0"/>
              <a:t>・</a:t>
            </a:r>
            <a:r>
              <a:rPr lang="en-US" altLang="ja-JP" sz="1600" dirty="0" smtClean="0"/>
              <a:t>Windows10</a:t>
            </a:r>
            <a:r>
              <a:rPr lang="ja-JP" altLang="en-US" sz="1600" dirty="0" smtClean="0"/>
              <a:t>　　　　　  </a:t>
            </a:r>
            <a:endParaRPr lang="en-US" altLang="ja-JP" sz="1600" dirty="0" smtClean="0"/>
          </a:p>
          <a:p>
            <a:pPr indent="0">
              <a:buNone/>
            </a:pPr>
            <a:r>
              <a:rPr kumimoji="1" lang="ja-JP" altLang="en-US" sz="1600" dirty="0" smtClean="0"/>
              <a:t>・</a:t>
            </a:r>
            <a:r>
              <a:rPr kumimoji="1" lang="en-US" altLang="ja-JP" sz="1600" dirty="0" smtClean="0"/>
              <a:t>Google</a:t>
            </a:r>
            <a:r>
              <a:rPr kumimoji="1" lang="ja-JP" altLang="en-US" sz="1600" dirty="0" smtClean="0"/>
              <a:t> </a:t>
            </a:r>
            <a:r>
              <a:rPr kumimoji="1" lang="en-US" altLang="ja-JP" sz="1600" dirty="0" smtClean="0"/>
              <a:t>Chrome           </a:t>
            </a:r>
          </a:p>
          <a:p>
            <a:pPr indent="0">
              <a:buNone/>
            </a:pPr>
            <a:r>
              <a:rPr lang="en-US" altLang="ja-JP" sz="1600" dirty="0"/>
              <a:t> </a:t>
            </a:r>
            <a:r>
              <a:rPr lang="en-US" altLang="ja-JP" sz="1600" dirty="0" smtClean="0"/>
              <a:t>                                   </a:t>
            </a:r>
          </a:p>
          <a:p>
            <a:pPr indent="0">
              <a:buNone/>
            </a:pPr>
            <a:r>
              <a:rPr lang="en-US" altLang="ja-JP" sz="1600" b="1" dirty="0" smtClean="0"/>
              <a:t>ITA</a:t>
            </a:r>
            <a:r>
              <a:rPr lang="ja-JP" altLang="en-US" sz="1600" b="1" dirty="0"/>
              <a:t> </a:t>
            </a:r>
            <a:r>
              <a:rPr lang="en-US" altLang="ja-JP" sz="1600" b="1" dirty="0" smtClean="0"/>
              <a:t>Server</a:t>
            </a:r>
            <a:endParaRPr lang="en-US" altLang="ja-JP" sz="1600" b="1" dirty="0"/>
          </a:p>
          <a:p>
            <a:pPr indent="0">
              <a:buNone/>
            </a:pPr>
            <a:r>
              <a:rPr lang="ja-JP" altLang="en-US" sz="1600" dirty="0"/>
              <a:t>・</a:t>
            </a:r>
            <a:r>
              <a:rPr lang="en-US" altLang="ja-JP" sz="1600" dirty="0"/>
              <a:t>CentOS7 (※1)</a:t>
            </a:r>
          </a:p>
          <a:p>
            <a:pPr indent="0">
              <a:buNone/>
            </a:pPr>
            <a:r>
              <a:rPr lang="ja-JP" altLang="en-US" sz="1600" dirty="0"/>
              <a:t>・</a:t>
            </a:r>
            <a:r>
              <a:rPr lang="en-US" altLang="ja-JP" sz="1600" dirty="0"/>
              <a:t>ITA </a:t>
            </a:r>
            <a:r>
              <a:rPr lang="en-US" altLang="ja-JP" sz="1600" dirty="0" smtClean="0"/>
              <a:t>1.10.0</a:t>
            </a:r>
            <a:endParaRPr lang="en-US" altLang="ja-JP" sz="1600" dirty="0"/>
          </a:p>
          <a:p>
            <a:pPr indent="0">
              <a:buNone/>
            </a:pPr>
            <a:r>
              <a:rPr lang="ja-JP" altLang="en-US" sz="1600" dirty="0"/>
              <a:t>・</a:t>
            </a:r>
            <a:r>
              <a:rPr lang="en-US" altLang="ja-JP" sz="1600" dirty="0"/>
              <a:t>Ansible</a:t>
            </a:r>
            <a:r>
              <a:rPr lang="ja-JP" altLang="en-US" sz="1600" dirty="0"/>
              <a:t> </a:t>
            </a:r>
            <a:r>
              <a:rPr lang="en-US" altLang="ja-JP" sz="1600" dirty="0" smtClean="0"/>
              <a:t>2.11.10</a:t>
            </a:r>
            <a:endParaRPr kumimoji="1" lang="en-US" altLang="ja-JP" sz="1600" dirty="0" smtClean="0"/>
          </a:p>
        </p:txBody>
      </p:sp>
      <p:grpSp>
        <p:nvGrpSpPr>
          <p:cNvPr id="4" name="グループ化 3"/>
          <p:cNvGrpSpPr/>
          <p:nvPr/>
        </p:nvGrpSpPr>
        <p:grpSpPr>
          <a:xfrm>
            <a:off x="2464810" y="2636890"/>
            <a:ext cx="1872260" cy="1602242"/>
            <a:chOff x="539440" y="2774589"/>
            <a:chExt cx="1339566" cy="1158402"/>
          </a:xfrm>
        </p:grpSpPr>
        <p:grpSp>
          <p:nvGrpSpPr>
            <p:cNvPr id="5" name="グループ化 4"/>
            <p:cNvGrpSpPr>
              <a:grpSpLocks noChangeAspect="1"/>
            </p:cNvGrpSpPr>
            <p:nvPr/>
          </p:nvGrpSpPr>
          <p:grpSpPr bwMode="gray">
            <a:xfrm>
              <a:off x="727432" y="3028068"/>
              <a:ext cx="961136" cy="634348"/>
              <a:chOff x="2385390" y="1237172"/>
              <a:chExt cx="1111251" cy="733425"/>
            </a:xfrm>
          </p:grpSpPr>
          <p:sp>
            <p:nvSpPr>
              <p:cNvPr id="9" name="フリーフォーム 8"/>
              <p:cNvSpPr>
                <a:spLocks noChangeAspect="1"/>
              </p:cNvSpPr>
              <p:nvPr/>
            </p:nvSpPr>
            <p:spPr bwMode="gray">
              <a:xfrm>
                <a:off x="2385390" y="1237172"/>
                <a:ext cx="1111251" cy="733425"/>
              </a:xfrm>
              <a:custGeom>
                <a:avLst/>
                <a:gdLst>
                  <a:gd name="connsiteX0" fmla="*/ 15037 w 1111251"/>
                  <a:gd name="connsiteY0" fmla="*/ 703262 h 733425"/>
                  <a:gd name="connsiteX1" fmla="*/ 1096966 w 1111251"/>
                  <a:gd name="connsiteY1" fmla="*/ 703262 h 733425"/>
                  <a:gd name="connsiteX2" fmla="*/ 1111251 w 1111251"/>
                  <a:gd name="connsiteY2" fmla="*/ 718730 h 733425"/>
                  <a:gd name="connsiteX3" fmla="*/ 1096966 w 1111251"/>
                  <a:gd name="connsiteY3" fmla="*/ 733425 h 733425"/>
                  <a:gd name="connsiteX4" fmla="*/ 15037 w 1111251"/>
                  <a:gd name="connsiteY4" fmla="*/ 733425 h 733425"/>
                  <a:gd name="connsiteX5" fmla="*/ 0 w 1111251"/>
                  <a:gd name="connsiteY5" fmla="*/ 718730 h 733425"/>
                  <a:gd name="connsiteX6" fmla="*/ 15037 w 1111251"/>
                  <a:gd name="connsiteY6" fmla="*/ 703262 h 733425"/>
                  <a:gd name="connsiteX7" fmla="*/ 195422 w 1111251"/>
                  <a:gd name="connsiteY7" fmla="*/ 517525 h 733425"/>
                  <a:gd name="connsiteX8" fmla="*/ 917417 w 1111251"/>
                  <a:gd name="connsiteY8" fmla="*/ 517525 h 733425"/>
                  <a:gd name="connsiteX9" fmla="*/ 951977 w 1111251"/>
                  <a:gd name="connsiteY9" fmla="*/ 531011 h 733425"/>
                  <a:gd name="connsiteX10" fmla="*/ 1102987 w 1111251"/>
                  <a:gd name="connsiteY10" fmla="*/ 664377 h 733425"/>
                  <a:gd name="connsiteX11" fmla="*/ 1097728 w 1111251"/>
                  <a:gd name="connsiteY11" fmla="*/ 677863 h 733425"/>
                  <a:gd name="connsiteX12" fmla="*/ 15111 w 1111251"/>
                  <a:gd name="connsiteY12" fmla="*/ 677863 h 733425"/>
                  <a:gd name="connsiteX13" fmla="*/ 9852 w 1111251"/>
                  <a:gd name="connsiteY13" fmla="*/ 664377 h 733425"/>
                  <a:gd name="connsiteX14" fmla="*/ 160111 w 1111251"/>
                  <a:gd name="connsiteY14" fmla="*/ 531011 h 733425"/>
                  <a:gd name="connsiteX15" fmla="*/ 195422 w 1111251"/>
                  <a:gd name="connsiteY15" fmla="*/ 517525 h 733425"/>
                  <a:gd name="connsiteX16" fmla="*/ 194915 w 1111251"/>
                  <a:gd name="connsiteY16" fmla="*/ 0 h 733425"/>
                  <a:gd name="connsiteX17" fmla="*/ 917087 w 1111251"/>
                  <a:gd name="connsiteY17" fmla="*/ 0 h 733425"/>
                  <a:gd name="connsiteX18" fmla="*/ 936625 w 1111251"/>
                  <a:gd name="connsiteY18" fmla="*/ 20252 h 733425"/>
                  <a:gd name="connsiteX19" fmla="*/ 936625 w 1111251"/>
                  <a:gd name="connsiteY19" fmla="*/ 470286 h 733425"/>
                  <a:gd name="connsiteX20" fmla="*/ 917087 w 1111251"/>
                  <a:gd name="connsiteY20" fmla="*/ 490538 h 733425"/>
                  <a:gd name="connsiteX21" fmla="*/ 194915 w 1111251"/>
                  <a:gd name="connsiteY21" fmla="*/ 490538 h 733425"/>
                  <a:gd name="connsiteX22" fmla="*/ 174625 w 1111251"/>
                  <a:gd name="connsiteY22" fmla="*/ 470286 h 733425"/>
                  <a:gd name="connsiteX23" fmla="*/ 174625 w 1111251"/>
                  <a:gd name="connsiteY23" fmla="*/ 20252 h 733425"/>
                  <a:gd name="connsiteX24" fmla="*/ 194915 w 1111251"/>
                  <a:gd name="connsiteY24" fmla="*/ 0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111251" h="733425">
                    <a:moveTo>
                      <a:pt x="15037" y="703262"/>
                    </a:moveTo>
                    <a:cubicBezTo>
                      <a:pt x="15037" y="703262"/>
                      <a:pt x="15037" y="703262"/>
                      <a:pt x="1096966" y="703262"/>
                    </a:cubicBezTo>
                    <a:cubicBezTo>
                      <a:pt x="1105236" y="703262"/>
                      <a:pt x="1111251" y="710223"/>
                      <a:pt x="1111251" y="718730"/>
                    </a:cubicBezTo>
                    <a:cubicBezTo>
                      <a:pt x="1111251" y="727238"/>
                      <a:pt x="1105236" y="733425"/>
                      <a:pt x="1096966" y="733425"/>
                    </a:cubicBezTo>
                    <a:cubicBezTo>
                      <a:pt x="1096966" y="733425"/>
                      <a:pt x="1096966" y="733425"/>
                      <a:pt x="15037" y="733425"/>
                    </a:cubicBezTo>
                    <a:cubicBezTo>
                      <a:pt x="6767" y="733425"/>
                      <a:pt x="0" y="727238"/>
                      <a:pt x="0" y="718730"/>
                    </a:cubicBezTo>
                    <a:cubicBezTo>
                      <a:pt x="0" y="710223"/>
                      <a:pt x="6767" y="703262"/>
                      <a:pt x="15037" y="703262"/>
                    </a:cubicBezTo>
                    <a:close/>
                    <a:moveTo>
                      <a:pt x="195422" y="517525"/>
                    </a:moveTo>
                    <a:cubicBezTo>
                      <a:pt x="195422" y="517525"/>
                      <a:pt x="195422" y="517525"/>
                      <a:pt x="917417" y="517525"/>
                    </a:cubicBezTo>
                    <a:cubicBezTo>
                      <a:pt x="927935" y="517525"/>
                      <a:pt x="943712" y="523519"/>
                      <a:pt x="951977" y="531011"/>
                    </a:cubicBezTo>
                    <a:cubicBezTo>
                      <a:pt x="951977" y="531011"/>
                      <a:pt x="951977" y="531011"/>
                      <a:pt x="1102987" y="664377"/>
                    </a:cubicBezTo>
                    <a:cubicBezTo>
                      <a:pt x="1111251" y="671869"/>
                      <a:pt x="1108997" y="677863"/>
                      <a:pt x="1097728" y="677863"/>
                    </a:cubicBezTo>
                    <a:lnTo>
                      <a:pt x="15111" y="677863"/>
                    </a:lnTo>
                    <a:cubicBezTo>
                      <a:pt x="3842" y="677863"/>
                      <a:pt x="1588" y="671869"/>
                      <a:pt x="9852" y="664377"/>
                    </a:cubicBezTo>
                    <a:cubicBezTo>
                      <a:pt x="9852" y="664377"/>
                      <a:pt x="9852" y="664377"/>
                      <a:pt x="160111" y="531011"/>
                    </a:cubicBezTo>
                    <a:cubicBezTo>
                      <a:pt x="168376" y="523519"/>
                      <a:pt x="184153" y="517525"/>
                      <a:pt x="195422" y="517525"/>
                    </a:cubicBezTo>
                    <a:close/>
                    <a:moveTo>
                      <a:pt x="194915" y="0"/>
                    </a:moveTo>
                    <a:cubicBezTo>
                      <a:pt x="194915" y="0"/>
                      <a:pt x="194915" y="0"/>
                      <a:pt x="917087" y="0"/>
                    </a:cubicBezTo>
                    <a:cubicBezTo>
                      <a:pt x="927607" y="0"/>
                      <a:pt x="936625" y="9001"/>
                      <a:pt x="936625" y="20252"/>
                    </a:cubicBezTo>
                    <a:cubicBezTo>
                      <a:pt x="936625" y="20252"/>
                      <a:pt x="936625" y="20252"/>
                      <a:pt x="936625" y="470286"/>
                    </a:cubicBezTo>
                    <a:cubicBezTo>
                      <a:pt x="936625" y="481537"/>
                      <a:pt x="927607" y="490538"/>
                      <a:pt x="917087" y="490538"/>
                    </a:cubicBezTo>
                    <a:cubicBezTo>
                      <a:pt x="917087" y="490538"/>
                      <a:pt x="917087" y="490538"/>
                      <a:pt x="194915" y="490538"/>
                    </a:cubicBezTo>
                    <a:cubicBezTo>
                      <a:pt x="183643" y="490538"/>
                      <a:pt x="174625" y="481537"/>
                      <a:pt x="174625" y="470286"/>
                    </a:cubicBezTo>
                    <a:cubicBezTo>
                      <a:pt x="174625" y="470286"/>
                      <a:pt x="174625" y="470286"/>
                      <a:pt x="174625" y="20252"/>
                    </a:cubicBezTo>
                    <a:cubicBezTo>
                      <a:pt x="174625" y="9001"/>
                      <a:pt x="183643" y="0"/>
                      <a:pt x="194915" y="0"/>
                    </a:cubicBezTo>
                    <a:close/>
                  </a:path>
                </a:pathLst>
              </a:custGeom>
              <a:solidFill>
                <a:srgbClr val="002B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</a:endParaRPr>
              </a:p>
            </p:txBody>
          </p:sp>
          <p:sp>
            <p:nvSpPr>
              <p:cNvPr id="10" name="フリーフォーム 9"/>
              <p:cNvSpPr>
                <a:spLocks noChangeAspect="1"/>
              </p:cNvSpPr>
              <p:nvPr/>
            </p:nvSpPr>
            <p:spPr bwMode="gray">
              <a:xfrm>
                <a:off x="2615578" y="1292734"/>
                <a:ext cx="652463" cy="593726"/>
              </a:xfrm>
              <a:custGeom>
                <a:avLst/>
                <a:gdLst>
                  <a:gd name="connsiteX0" fmla="*/ 239712 w 652463"/>
                  <a:gd name="connsiteY0" fmla="*/ 560388 h 593726"/>
                  <a:gd name="connsiteX1" fmla="*/ 420688 w 652463"/>
                  <a:gd name="connsiteY1" fmla="*/ 560388 h 593726"/>
                  <a:gd name="connsiteX2" fmla="*/ 441325 w 652463"/>
                  <a:gd name="connsiteY2" fmla="*/ 593726 h 593726"/>
                  <a:gd name="connsiteX3" fmla="*/ 220662 w 652463"/>
                  <a:gd name="connsiteY3" fmla="*/ 593726 h 593726"/>
                  <a:gd name="connsiteX4" fmla="*/ 0 w 652463"/>
                  <a:gd name="connsiteY4" fmla="*/ 0 h 593726"/>
                  <a:gd name="connsiteX5" fmla="*/ 652463 w 652463"/>
                  <a:gd name="connsiteY5" fmla="*/ 0 h 593726"/>
                  <a:gd name="connsiteX6" fmla="*/ 652463 w 652463"/>
                  <a:gd name="connsiteY6" fmla="*/ 381000 h 593726"/>
                  <a:gd name="connsiteX7" fmla="*/ 0 w 652463"/>
                  <a:gd name="connsiteY7" fmla="*/ 381000 h 593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2463" h="593726">
                    <a:moveTo>
                      <a:pt x="239712" y="560388"/>
                    </a:moveTo>
                    <a:lnTo>
                      <a:pt x="420688" y="560388"/>
                    </a:lnTo>
                    <a:lnTo>
                      <a:pt x="441325" y="593726"/>
                    </a:lnTo>
                    <a:lnTo>
                      <a:pt x="220662" y="593726"/>
                    </a:lnTo>
                    <a:close/>
                    <a:moveTo>
                      <a:pt x="0" y="0"/>
                    </a:moveTo>
                    <a:lnTo>
                      <a:pt x="652463" y="0"/>
                    </a:lnTo>
                    <a:lnTo>
                      <a:pt x="652463" y="381000"/>
                    </a:lnTo>
                    <a:lnTo>
                      <a:pt x="0" y="3810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</a:endParaRPr>
              </a:p>
            </p:txBody>
          </p:sp>
        </p:grpSp>
        <p:sp>
          <p:nvSpPr>
            <p:cNvPr id="6" name="テキスト ボックス 5"/>
            <p:cNvSpPr txBox="1"/>
            <p:nvPr/>
          </p:nvSpPr>
          <p:spPr>
            <a:xfrm>
              <a:off x="727432" y="3710472"/>
              <a:ext cx="923498" cy="222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b="1" dirty="0" smtClean="0">
                  <a:solidFill>
                    <a:srgbClr val="002B62"/>
                  </a:solidFill>
                </a:rPr>
                <a:t>Windows10</a:t>
              </a:r>
              <a:endParaRPr kumimoji="1" lang="ja-JP" altLang="en-US" sz="1400" b="1" dirty="0">
                <a:solidFill>
                  <a:srgbClr val="002B62"/>
                </a:solidFill>
              </a:endParaRPr>
            </a:p>
          </p:txBody>
        </p:sp>
        <p:pic>
          <p:nvPicPr>
            <p:cNvPr id="7" name="図 6"/>
            <p:cNvPicPr>
              <a:picLocks noChangeAspect="1"/>
            </p:cNvPicPr>
            <p:nvPr/>
          </p:nvPicPr>
          <p:blipFill rotWithShape="1">
            <a:blip r:embed="rId2"/>
            <a:srcRect l="10139" t="10638" r="9010" b="9118"/>
            <a:stretch/>
          </p:blipFill>
          <p:spPr>
            <a:xfrm>
              <a:off x="1048655" y="3080591"/>
              <a:ext cx="318689" cy="316292"/>
            </a:xfrm>
            <a:prstGeom prst="rect">
              <a:avLst/>
            </a:prstGeom>
          </p:spPr>
        </p:pic>
        <p:sp>
          <p:nvSpPr>
            <p:cNvPr id="8" name="テキスト ボックス 7"/>
            <p:cNvSpPr txBox="1"/>
            <p:nvPr/>
          </p:nvSpPr>
          <p:spPr>
            <a:xfrm>
              <a:off x="539440" y="2774589"/>
              <a:ext cx="1339566" cy="222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b="1" dirty="0" smtClean="0">
                  <a:solidFill>
                    <a:srgbClr val="002B62"/>
                  </a:solidFill>
                </a:rPr>
                <a:t>Google Chrome</a:t>
              </a:r>
            </a:p>
          </p:txBody>
        </p:sp>
      </p:grpSp>
      <p:grpSp>
        <p:nvGrpSpPr>
          <p:cNvPr id="11" name="グループ化 10"/>
          <p:cNvGrpSpPr/>
          <p:nvPr/>
        </p:nvGrpSpPr>
        <p:grpSpPr>
          <a:xfrm>
            <a:off x="5940190" y="2242612"/>
            <a:ext cx="2663967" cy="2332966"/>
            <a:chOff x="2544779" y="2383384"/>
            <a:chExt cx="2663967" cy="2332966"/>
          </a:xfrm>
        </p:grpSpPr>
        <p:sp>
          <p:nvSpPr>
            <p:cNvPr id="12" name="正方形/長方形 11"/>
            <p:cNvSpPr/>
            <p:nvPr/>
          </p:nvSpPr>
          <p:spPr bwMode="auto">
            <a:xfrm>
              <a:off x="2544779" y="2383384"/>
              <a:ext cx="2663967" cy="233296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100" b="1" dirty="0" smtClean="0">
                  <a:solidFill>
                    <a:srgbClr val="002B62"/>
                  </a:solidFill>
                  <a:ea typeface="+mj-ea"/>
                </a:rPr>
                <a:t>CentOS 7.8</a:t>
              </a:r>
              <a:endParaRPr kumimoji="1" lang="ja-JP" altLang="en-US" sz="1100" b="1" dirty="0">
                <a:solidFill>
                  <a:srgbClr val="002B62"/>
                </a:solidFill>
                <a:ea typeface="+mj-ea"/>
              </a:endParaRPr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2857303" y="2853419"/>
              <a:ext cx="2038918" cy="543464"/>
            </a:xfrm>
            <a:prstGeom prst="rect">
              <a:avLst/>
            </a:prstGeom>
            <a:solidFill>
              <a:srgbClr val="002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b="1" dirty="0" smtClean="0">
                  <a:solidFill>
                    <a:schemeClr val="bg1"/>
                  </a:solidFill>
                </a:rPr>
                <a:t>Exastro IT Automation</a:t>
              </a:r>
            </a:p>
            <a:p>
              <a:pPr algn="ctr"/>
              <a:r>
                <a:rPr lang="en-US" altLang="ja-JP" sz="1100" b="1" dirty="0" smtClean="0">
                  <a:solidFill>
                    <a:schemeClr val="bg1"/>
                  </a:solidFill>
                </a:rPr>
                <a:t>1.</a:t>
              </a:r>
              <a:r>
                <a:rPr lang="en-US" altLang="ja-JP" sz="1100" b="1" dirty="0" smtClean="0">
                  <a:solidFill>
                    <a:schemeClr val="bg1"/>
                  </a:solidFill>
                </a:rPr>
                <a:t>10</a:t>
              </a:r>
              <a:r>
                <a:rPr lang="en-US" altLang="ja-JP" sz="1100" b="1" dirty="0" smtClean="0">
                  <a:solidFill>
                    <a:schemeClr val="bg1"/>
                  </a:solidFill>
                </a:rPr>
                <a:t>.0</a:t>
              </a:r>
              <a:endParaRPr kumimoji="1" lang="ja-JP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2858612" y="3705735"/>
              <a:ext cx="2037609" cy="532693"/>
            </a:xfrm>
            <a:prstGeom prst="rect">
              <a:avLst/>
            </a:prstGeom>
            <a:solidFill>
              <a:srgbClr val="002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b="1" dirty="0" smtClean="0">
                  <a:solidFill>
                    <a:schemeClr val="bg1"/>
                  </a:solidFill>
                </a:rPr>
                <a:t>Ansible</a:t>
              </a:r>
              <a:r>
                <a:rPr lang="en-US" altLang="ja-JP" sz="1100" b="1" dirty="0">
                  <a:solidFill>
                    <a:schemeClr val="bg1"/>
                  </a:solidFill>
                </a:rPr>
                <a:t> </a:t>
              </a:r>
              <a:r>
                <a:rPr lang="en-US" altLang="ja-JP" sz="1100" b="1" dirty="0" smtClean="0">
                  <a:solidFill>
                    <a:schemeClr val="bg1"/>
                  </a:solidFill>
                </a:rPr>
                <a:t>2.11.10</a:t>
              </a:r>
              <a:endParaRPr kumimoji="1" lang="ja-JP" altLang="en-US" sz="1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5" name="直線矢印コネクタ 14"/>
          <p:cNvCxnSpPr/>
          <p:nvPr/>
        </p:nvCxnSpPr>
        <p:spPr bwMode="auto">
          <a:xfrm>
            <a:off x="4420131" y="3282618"/>
            <a:ext cx="985502" cy="3962"/>
          </a:xfrm>
          <a:prstGeom prst="straightConnector1">
            <a:avLst/>
          </a:prstGeom>
          <a:solidFill>
            <a:srgbClr val="FFFFFF"/>
          </a:solidFill>
          <a:ln w="38100" cap="flat" cmpd="sng" algn="ctr">
            <a:solidFill>
              <a:srgbClr val="002B62"/>
            </a:solidFill>
            <a:prstDash val="solid"/>
            <a:round/>
            <a:headEnd type="none" w="med" len="med"/>
            <a:tailEnd type="triangle"/>
          </a:ln>
          <a:effectLst>
            <a:glow rad="25400">
              <a:srgbClr val="FFFFFF">
                <a:alpha val="80000"/>
              </a:srgbClr>
            </a:glow>
          </a:effectLst>
          <a:extLst/>
        </p:spPr>
      </p:cxnSp>
      <p:sp>
        <p:nvSpPr>
          <p:cNvPr id="16" name="テキスト ボックス 15"/>
          <p:cNvSpPr txBox="1"/>
          <p:nvPr/>
        </p:nvSpPr>
        <p:spPr>
          <a:xfrm>
            <a:off x="359476" y="5940543"/>
            <a:ext cx="8424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※1 In this scenario,  the host server will be running CentOS7. However, ITA can be implemented to any RHEL7 or RHEL8 type OS. 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9597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004" y="3769649"/>
            <a:ext cx="7311361" cy="720000"/>
          </a:xfrm>
          <a:prstGeom prst="rect">
            <a:avLst/>
          </a:prstGeom>
        </p:spPr>
      </p:pic>
      <p:sp>
        <p:nvSpPr>
          <p:cNvPr id="46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41397" y="876922"/>
            <a:ext cx="8784976" cy="5472528"/>
          </a:xfrm>
        </p:spPr>
        <p:txBody>
          <a:bodyPr/>
          <a:lstStyle/>
          <a:p>
            <a:r>
              <a:rPr lang="en-US" altLang="ja-JP" b="1" dirty="0" smtClean="0"/>
              <a:t>Scenario 1</a:t>
            </a:r>
          </a:p>
          <a:p>
            <a:pPr marL="180000" lvl="1" indent="0">
              <a:buNone/>
            </a:pPr>
            <a:r>
              <a:rPr lang="en-US" altLang="ja-JP" dirty="0" smtClean="0"/>
              <a:t>In this scenario, we will give the different roles access permission for all the different data records. That way, the reader can experience the RBAC for Data records function.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/>
              <a:t>user1, who is linked to Role A, B and C, will be able to see </a:t>
            </a:r>
            <a:r>
              <a:rPr lang="en-US" altLang="ja-JP" dirty="0" smtClean="0"/>
              <a:t>Move1~4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/>
              <a:t>user2, who is linked to Role B, will be able to see </a:t>
            </a:r>
            <a:r>
              <a:rPr lang="en-US" altLang="ja-JP" dirty="0" smtClean="0"/>
              <a:t>Move1~3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/>
              <a:t>user3, who is linked to Role B and Role C, will be able to see Move 1,3 and </a:t>
            </a:r>
            <a:r>
              <a:rPr lang="en-US" altLang="ja-JP" dirty="0" smtClean="0"/>
              <a:t>4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/>
              <a:t> </a:t>
            </a:r>
            <a:r>
              <a:rPr lang="en-US" altLang="ja-JP" dirty="0" smtClean="0"/>
              <a:t>RBAC for Data records(1/3)</a:t>
            </a:r>
            <a:endParaRPr kumimoji="1" lang="ja-JP" altLang="en-US" dirty="0"/>
          </a:p>
        </p:txBody>
      </p:sp>
      <p:sp>
        <p:nvSpPr>
          <p:cNvPr id="128" name="角丸四角形 127"/>
          <p:cNvSpPr/>
          <p:nvPr/>
        </p:nvSpPr>
        <p:spPr bwMode="auto">
          <a:xfrm>
            <a:off x="576000" y="2996940"/>
            <a:ext cx="7975604" cy="1601423"/>
          </a:xfrm>
          <a:prstGeom prst="roundRect">
            <a:avLst/>
          </a:prstGeom>
          <a:noFill/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29" name="角丸四角形 128"/>
          <p:cNvSpPr/>
          <p:nvPr/>
        </p:nvSpPr>
        <p:spPr bwMode="auto">
          <a:xfrm>
            <a:off x="576000" y="5148000"/>
            <a:ext cx="7974319" cy="1263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31" name="下矢印 130"/>
          <p:cNvSpPr/>
          <p:nvPr/>
        </p:nvSpPr>
        <p:spPr bwMode="auto">
          <a:xfrm>
            <a:off x="4093810" y="4643441"/>
            <a:ext cx="1080150" cy="432060"/>
          </a:xfrm>
          <a:prstGeom prst="downArrow">
            <a:avLst/>
          </a:prstGeom>
          <a:solidFill>
            <a:srgbClr val="FFC000"/>
          </a:solidFill>
          <a:ln w="12700">
            <a:solidFill>
              <a:srgbClr val="FFC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33" name="正方形/長方形 132"/>
          <p:cNvSpPr/>
          <p:nvPr/>
        </p:nvSpPr>
        <p:spPr bwMode="auto">
          <a:xfrm>
            <a:off x="646715" y="3184072"/>
            <a:ext cx="7849596" cy="513078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b="1" dirty="0" smtClean="0">
                <a:latin typeface="+mn-ea"/>
              </a:rPr>
              <a:t>■ </a:t>
            </a:r>
            <a:r>
              <a:rPr lang="en-US" altLang="ja-JP" sz="1200" b="1" dirty="0" smtClean="0">
                <a:latin typeface="+mn-ea"/>
              </a:rPr>
              <a:t>User name</a:t>
            </a:r>
            <a:r>
              <a:rPr lang="ja-JP" altLang="en-US" sz="1200" b="1" dirty="0" smtClean="0">
                <a:latin typeface="+mn-ea"/>
              </a:rPr>
              <a:t>    </a:t>
            </a:r>
            <a:r>
              <a:rPr lang="en-US" altLang="ja-JP" sz="1200" b="1" dirty="0" smtClean="0">
                <a:latin typeface="+mn-ea"/>
              </a:rPr>
              <a:t>: System administrator</a:t>
            </a:r>
            <a:r>
              <a:rPr lang="ja-JP" altLang="en-US" sz="1200" b="1" dirty="0" smtClean="0">
                <a:latin typeface="+mn-ea"/>
              </a:rPr>
              <a:t>  </a:t>
            </a:r>
            <a:endParaRPr lang="en-US" altLang="ja-JP" sz="1200" b="1" dirty="0" smtClean="0">
              <a:latin typeface="+mn-ea"/>
            </a:endParaRPr>
          </a:p>
          <a:p>
            <a:r>
              <a:rPr lang="ja-JP" altLang="en-US" sz="1200" b="1" dirty="0" smtClean="0">
                <a:latin typeface="+mn-ea"/>
              </a:rPr>
              <a:t>    </a:t>
            </a:r>
            <a:r>
              <a:rPr lang="en-US" altLang="ja-JP" sz="1200" b="1" dirty="0" smtClean="0">
                <a:latin typeface="+mn-ea"/>
              </a:rPr>
              <a:t>Login ID: administrator</a:t>
            </a:r>
            <a:endParaRPr lang="en-US" altLang="ja-JP" sz="1200" b="1" dirty="0">
              <a:latin typeface="+mn-ea"/>
            </a:endParaRPr>
          </a:p>
          <a:p>
            <a:r>
              <a:rPr lang="en-US" altLang="ja-JP" sz="1200" b="1" dirty="0">
                <a:latin typeface="+mn-ea"/>
              </a:rPr>
              <a:t>    </a:t>
            </a:r>
            <a:r>
              <a:rPr lang="en-US" altLang="ja-JP" sz="1200" b="1" dirty="0" smtClean="0">
                <a:latin typeface="+mn-ea"/>
              </a:rPr>
              <a:t>Role </a:t>
            </a:r>
            <a:r>
              <a:rPr lang="ja-JP" altLang="en-US" sz="1200" b="1" dirty="0" smtClean="0">
                <a:latin typeface="+mn-ea"/>
              </a:rPr>
              <a:t>       </a:t>
            </a:r>
            <a:r>
              <a:rPr lang="en-US" altLang="ja-JP" sz="1200" b="1" dirty="0" smtClean="0">
                <a:latin typeface="+mn-ea"/>
              </a:rPr>
              <a:t>: System administrator</a:t>
            </a:r>
            <a:endParaRPr lang="ja-JP" altLang="en-US" sz="1200" b="1" dirty="0">
              <a:latin typeface="+mn-ea"/>
            </a:endParaRPr>
          </a:p>
        </p:txBody>
      </p:sp>
      <p:sp>
        <p:nvSpPr>
          <p:cNvPr id="142" name="正方形/長方形 141"/>
          <p:cNvSpPr/>
          <p:nvPr/>
        </p:nvSpPr>
        <p:spPr bwMode="auto">
          <a:xfrm>
            <a:off x="646715" y="5221803"/>
            <a:ext cx="7849596" cy="513078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 smtClean="0">
                <a:latin typeface="+mn-ea"/>
              </a:rPr>
              <a:t>■</a:t>
            </a:r>
            <a:r>
              <a:rPr lang="ja-JP" altLang="en-US" sz="1200" b="1" dirty="0" smtClean="0">
                <a:latin typeface="+mn-ea"/>
              </a:rPr>
              <a:t> </a:t>
            </a:r>
            <a:r>
              <a:rPr lang="en-US" altLang="ja-JP" sz="1200" b="1" dirty="0" smtClean="0">
                <a:latin typeface="+mn-ea"/>
              </a:rPr>
              <a:t>User name</a:t>
            </a:r>
            <a:r>
              <a:rPr lang="ja-JP" altLang="en-US" sz="1200" b="1" dirty="0" smtClean="0">
                <a:latin typeface="+mn-ea"/>
              </a:rPr>
              <a:t>    </a:t>
            </a:r>
            <a:r>
              <a:rPr lang="en-US" altLang="ja-JP" sz="1200" b="1" dirty="0" smtClean="0">
                <a:latin typeface="+mn-ea"/>
              </a:rPr>
              <a:t>: Test2</a:t>
            </a:r>
            <a:r>
              <a:rPr lang="ja-JP" altLang="en-US" sz="1200" b="1" dirty="0" smtClean="0">
                <a:latin typeface="+mn-ea"/>
              </a:rPr>
              <a:t> </a:t>
            </a:r>
            <a:endParaRPr lang="en-US" altLang="ja-JP" sz="1200" b="1" dirty="0" smtClean="0">
              <a:latin typeface="+mn-ea"/>
            </a:endParaRPr>
          </a:p>
          <a:p>
            <a:r>
              <a:rPr lang="ja-JP" altLang="en-US" sz="1200" b="1" dirty="0" smtClean="0">
                <a:latin typeface="+mn-ea"/>
              </a:rPr>
              <a:t>    </a:t>
            </a:r>
            <a:r>
              <a:rPr lang="en-US" altLang="ja-JP" sz="1200" b="1" dirty="0" smtClean="0">
                <a:latin typeface="+mn-ea"/>
              </a:rPr>
              <a:t>Login ID: user2</a:t>
            </a:r>
          </a:p>
          <a:p>
            <a:r>
              <a:rPr lang="en-US" altLang="ja-JP" sz="1200" b="1" dirty="0" smtClean="0">
                <a:latin typeface="+mn-ea"/>
              </a:rPr>
              <a:t>    Role </a:t>
            </a:r>
            <a:r>
              <a:rPr lang="ja-JP" altLang="en-US" sz="1200" b="1" dirty="0" smtClean="0">
                <a:latin typeface="+mn-ea"/>
              </a:rPr>
              <a:t>       </a:t>
            </a:r>
            <a:r>
              <a:rPr lang="en-US" altLang="ja-JP" sz="1200" b="1" dirty="0" smtClean="0">
                <a:latin typeface="+mn-ea"/>
              </a:rPr>
              <a:t>: Role B</a:t>
            </a:r>
            <a:endParaRPr lang="ja-JP" altLang="en-US" sz="1200" b="1" dirty="0">
              <a:latin typeface="+mn-ea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004" y="5753160"/>
            <a:ext cx="7419600" cy="557738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5736" y="5185594"/>
            <a:ext cx="2590235" cy="584427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5735" y="3108531"/>
            <a:ext cx="2582629" cy="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06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1.</a:t>
            </a:r>
            <a:r>
              <a:rPr lang="ja-JP" altLang="en-US" dirty="0"/>
              <a:t>　</a:t>
            </a:r>
            <a:r>
              <a:rPr lang="en-US" altLang="ja-JP" dirty="0" smtClean="0"/>
              <a:t>Introduction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7422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3.2</a:t>
            </a:r>
            <a:r>
              <a:rPr lang="ja-JP" altLang="en-US" dirty="0"/>
              <a:t> </a:t>
            </a:r>
            <a:r>
              <a:rPr lang="en-US" altLang="ja-JP" dirty="0"/>
              <a:t>RBAC for Data </a:t>
            </a:r>
            <a:r>
              <a:rPr lang="en-US" altLang="ja-JP" dirty="0" smtClean="0"/>
              <a:t>records(2/3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Scenario</a:t>
            </a:r>
            <a:r>
              <a:rPr lang="ja-JP" altLang="en-US" b="1" dirty="0" smtClean="0"/>
              <a:t> </a:t>
            </a:r>
            <a:r>
              <a:rPr lang="en-US" altLang="ja-JP" b="1" dirty="0" smtClean="0"/>
              <a:t>2(Figure)</a:t>
            </a:r>
          </a:p>
          <a:p>
            <a:pPr indent="0">
              <a:buNone/>
            </a:pPr>
            <a:endParaRPr kumimoji="1" lang="ja-JP" altLang="en-US" sz="1600" b="1" dirty="0"/>
          </a:p>
        </p:txBody>
      </p:sp>
      <p:graphicFrame>
        <p:nvGraphicFramePr>
          <p:cNvPr id="11" name="表 10"/>
          <p:cNvGraphicFramePr>
            <a:graphicFrameLocks noGrp="1"/>
          </p:cNvGraphicFramePr>
          <p:nvPr>
            <p:extLst/>
          </p:nvPr>
        </p:nvGraphicFramePr>
        <p:xfrm>
          <a:off x="298704" y="2102751"/>
          <a:ext cx="3438208" cy="136819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28980">
                  <a:extLst>
                    <a:ext uri="{9D8B030D-6E8A-4147-A177-3AD203B41FA5}">
                      <a16:colId xmlns:a16="http://schemas.microsoft.com/office/drawing/2014/main" val="428542633"/>
                    </a:ext>
                  </a:extLst>
                </a:gridCol>
                <a:gridCol w="906780">
                  <a:extLst>
                    <a:ext uri="{9D8B030D-6E8A-4147-A177-3AD203B41FA5}">
                      <a16:colId xmlns:a16="http://schemas.microsoft.com/office/drawing/2014/main" val="1441099850"/>
                    </a:ext>
                  </a:extLst>
                </a:gridCol>
                <a:gridCol w="905193">
                  <a:extLst>
                    <a:ext uri="{9D8B030D-6E8A-4147-A177-3AD203B41FA5}">
                      <a16:colId xmlns:a16="http://schemas.microsoft.com/office/drawing/2014/main" val="502657339"/>
                    </a:ext>
                  </a:extLst>
                </a:gridCol>
                <a:gridCol w="897255">
                  <a:extLst>
                    <a:ext uri="{9D8B030D-6E8A-4147-A177-3AD203B41FA5}">
                      <a16:colId xmlns:a16="http://schemas.microsoft.com/office/drawing/2014/main" val="166425978"/>
                    </a:ext>
                  </a:extLst>
                </a:gridCol>
              </a:tblGrid>
              <a:tr h="342048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Role A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Role B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Role C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09104"/>
                  </a:ext>
                </a:extLst>
              </a:tr>
              <a:tr h="342048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user1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●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○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○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301438"/>
                  </a:ext>
                </a:extLst>
              </a:tr>
              <a:tr h="342048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user2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●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448880"/>
                  </a:ext>
                </a:extLst>
              </a:tr>
              <a:tr h="342048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user3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●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●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148633"/>
                  </a:ext>
                </a:extLst>
              </a:tr>
            </a:tbl>
          </a:graphicData>
        </a:graphic>
      </p:graphicFrame>
      <p:sp>
        <p:nvSpPr>
          <p:cNvPr id="13" name="テキスト ボックス 12"/>
          <p:cNvSpPr txBox="1"/>
          <p:nvPr/>
        </p:nvSpPr>
        <p:spPr>
          <a:xfrm>
            <a:off x="282148" y="1585090"/>
            <a:ext cx="3024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u="sng" dirty="0" smtClean="0"/>
              <a:t>Role and User link</a:t>
            </a:r>
            <a:endParaRPr kumimoji="1" lang="ja-JP" altLang="en-US" sz="1600" u="sng" dirty="0"/>
          </a:p>
        </p:txBody>
      </p:sp>
      <p:graphicFrame>
        <p:nvGraphicFramePr>
          <p:cNvPr id="22" name="表 21"/>
          <p:cNvGraphicFramePr>
            <a:graphicFrameLocks noGrp="1"/>
          </p:cNvGraphicFramePr>
          <p:nvPr>
            <p:extLst/>
          </p:nvPr>
        </p:nvGraphicFramePr>
        <p:xfrm>
          <a:off x="4563850" y="2045167"/>
          <a:ext cx="4399663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97255">
                  <a:extLst>
                    <a:ext uri="{9D8B030D-6E8A-4147-A177-3AD203B41FA5}">
                      <a16:colId xmlns:a16="http://schemas.microsoft.com/office/drawing/2014/main" val="4214108715"/>
                    </a:ext>
                  </a:extLst>
                </a:gridCol>
                <a:gridCol w="875602">
                  <a:extLst>
                    <a:ext uri="{9D8B030D-6E8A-4147-A177-3AD203B41FA5}">
                      <a16:colId xmlns:a16="http://schemas.microsoft.com/office/drawing/2014/main" val="2925237196"/>
                    </a:ext>
                  </a:extLst>
                </a:gridCol>
                <a:gridCol w="875602">
                  <a:extLst>
                    <a:ext uri="{9D8B030D-6E8A-4147-A177-3AD203B41FA5}">
                      <a16:colId xmlns:a16="http://schemas.microsoft.com/office/drawing/2014/main" val="253528507"/>
                    </a:ext>
                  </a:extLst>
                </a:gridCol>
                <a:gridCol w="875602">
                  <a:extLst>
                    <a:ext uri="{9D8B030D-6E8A-4147-A177-3AD203B41FA5}">
                      <a16:colId xmlns:a16="http://schemas.microsoft.com/office/drawing/2014/main" val="717835708"/>
                    </a:ext>
                  </a:extLst>
                </a:gridCol>
                <a:gridCol w="875602">
                  <a:extLst>
                    <a:ext uri="{9D8B030D-6E8A-4147-A177-3AD203B41FA5}">
                      <a16:colId xmlns:a16="http://schemas.microsoft.com/office/drawing/2014/main" val="1767166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move1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move2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move3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move4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041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Role A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●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●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973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Role B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●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●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678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Role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●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479896"/>
                  </a:ext>
                </a:extLst>
              </a:tr>
            </a:tbl>
          </a:graphicData>
        </a:graphic>
      </p:graphicFrame>
      <p:sp>
        <p:nvSpPr>
          <p:cNvPr id="23" name="テキスト ボックス 22"/>
          <p:cNvSpPr txBox="1"/>
          <p:nvPr/>
        </p:nvSpPr>
        <p:spPr>
          <a:xfrm>
            <a:off x="1530465" y="3636000"/>
            <a:ext cx="22064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/>
              <a:t>●</a:t>
            </a:r>
            <a:r>
              <a:rPr lang="en-US" altLang="ja-JP" sz="1100" dirty="0" smtClean="0"/>
              <a:t>…With Default access permission</a:t>
            </a:r>
          </a:p>
          <a:p>
            <a:r>
              <a:rPr lang="ja-JP" altLang="en-US" sz="1100" dirty="0" smtClean="0"/>
              <a:t>○</a:t>
            </a:r>
            <a:r>
              <a:rPr lang="en-US" altLang="ja-JP" sz="1100" dirty="0" smtClean="0"/>
              <a:t>…Without Default access permission</a:t>
            </a:r>
            <a:endParaRPr kumimoji="1" lang="ja-JP" altLang="en-US" sz="11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536000" y="1584000"/>
            <a:ext cx="4212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u="sng" dirty="0" smtClean="0"/>
              <a:t>Access permission per Movement</a:t>
            </a:r>
            <a:endParaRPr kumimoji="1" lang="ja-JP" altLang="en-US" sz="1600" u="sng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397184" y="3636000"/>
            <a:ext cx="15663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/>
              <a:t>●</a:t>
            </a:r>
            <a:r>
              <a:rPr lang="en-US" altLang="ja-JP" sz="1100" dirty="0" smtClean="0"/>
              <a:t>…Has access</a:t>
            </a:r>
            <a:endParaRPr kumimoji="1" lang="ja-JP" altLang="en-US" sz="1100" dirty="0"/>
          </a:p>
        </p:txBody>
      </p:sp>
      <p:graphicFrame>
        <p:nvGraphicFramePr>
          <p:cNvPr id="26" name="表 25"/>
          <p:cNvGraphicFramePr>
            <a:graphicFrameLocks noGrp="1"/>
          </p:cNvGraphicFramePr>
          <p:nvPr>
            <p:extLst/>
          </p:nvPr>
        </p:nvGraphicFramePr>
        <p:xfrm>
          <a:off x="2050444" y="4785573"/>
          <a:ext cx="4399663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97255">
                  <a:extLst>
                    <a:ext uri="{9D8B030D-6E8A-4147-A177-3AD203B41FA5}">
                      <a16:colId xmlns:a16="http://schemas.microsoft.com/office/drawing/2014/main" val="4214108715"/>
                    </a:ext>
                  </a:extLst>
                </a:gridCol>
                <a:gridCol w="875602">
                  <a:extLst>
                    <a:ext uri="{9D8B030D-6E8A-4147-A177-3AD203B41FA5}">
                      <a16:colId xmlns:a16="http://schemas.microsoft.com/office/drawing/2014/main" val="2925237196"/>
                    </a:ext>
                  </a:extLst>
                </a:gridCol>
                <a:gridCol w="875602">
                  <a:extLst>
                    <a:ext uri="{9D8B030D-6E8A-4147-A177-3AD203B41FA5}">
                      <a16:colId xmlns:a16="http://schemas.microsoft.com/office/drawing/2014/main" val="253528507"/>
                    </a:ext>
                  </a:extLst>
                </a:gridCol>
                <a:gridCol w="875602">
                  <a:extLst>
                    <a:ext uri="{9D8B030D-6E8A-4147-A177-3AD203B41FA5}">
                      <a16:colId xmlns:a16="http://schemas.microsoft.com/office/drawing/2014/main" val="717835708"/>
                    </a:ext>
                  </a:extLst>
                </a:gridCol>
                <a:gridCol w="875602">
                  <a:extLst>
                    <a:ext uri="{9D8B030D-6E8A-4147-A177-3AD203B41FA5}">
                      <a16:colId xmlns:a16="http://schemas.microsoft.com/office/drawing/2014/main" val="1767166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move1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move2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move3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move4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041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user1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rgbClr val="FF0000"/>
                          </a:solidFill>
                        </a:rPr>
                        <a:t>●</a:t>
                      </a:r>
                      <a:endParaRPr kumimoji="1" lang="ja-JP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rgbClr val="FF0000"/>
                          </a:solidFill>
                        </a:rPr>
                        <a:t>●</a:t>
                      </a:r>
                      <a:endParaRPr kumimoji="1" lang="ja-JP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rgbClr val="FF0000"/>
                          </a:solidFill>
                        </a:rPr>
                        <a:t>●</a:t>
                      </a:r>
                      <a:endParaRPr kumimoji="1" lang="ja-JP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rgbClr val="FF0000"/>
                          </a:solidFill>
                        </a:rPr>
                        <a:t>●</a:t>
                      </a:r>
                      <a:endParaRPr kumimoji="1" lang="ja-JP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973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user2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rgbClr val="FF0000"/>
                          </a:solidFill>
                        </a:rPr>
                        <a:t>●</a:t>
                      </a:r>
                      <a:endParaRPr kumimoji="1" lang="ja-JP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rgbClr val="FF0000"/>
                          </a:solidFill>
                        </a:rPr>
                        <a:t>●</a:t>
                      </a:r>
                      <a:endParaRPr kumimoji="1" lang="ja-JP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678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user3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rgbClr val="FF0000"/>
                          </a:solidFill>
                        </a:rPr>
                        <a:t>●</a:t>
                      </a:r>
                      <a:endParaRPr kumimoji="1" lang="ja-JP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rgbClr val="FF0000"/>
                          </a:solidFill>
                        </a:rPr>
                        <a:t>●</a:t>
                      </a:r>
                      <a:endParaRPr kumimoji="1" lang="ja-JP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rgbClr val="FF0000"/>
                          </a:solidFill>
                        </a:rPr>
                        <a:t>●</a:t>
                      </a:r>
                      <a:endParaRPr kumimoji="1" lang="ja-JP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479896"/>
                  </a:ext>
                </a:extLst>
              </a:tr>
            </a:tbl>
          </a:graphicData>
        </a:graphic>
      </p:graphicFrame>
      <p:sp>
        <p:nvSpPr>
          <p:cNvPr id="28" name="テキスト ボックス 27"/>
          <p:cNvSpPr txBox="1"/>
          <p:nvPr/>
        </p:nvSpPr>
        <p:spPr>
          <a:xfrm>
            <a:off x="2052000" y="4290222"/>
            <a:ext cx="3757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u="sng" dirty="0" smtClean="0"/>
              <a:t>What Movement can be seen by which user</a:t>
            </a:r>
            <a:endParaRPr kumimoji="1" lang="ja-JP" altLang="en-US" sz="1600" u="sng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561730" y="6283706"/>
            <a:ext cx="25387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>
                <a:solidFill>
                  <a:srgbClr val="FF0000"/>
                </a:solidFill>
              </a:rPr>
              <a:t>●</a:t>
            </a:r>
            <a:r>
              <a:rPr lang="en-US" altLang="ja-JP" sz="1100" dirty="0" smtClean="0"/>
              <a:t>…Movement displayed</a:t>
            </a:r>
            <a:endParaRPr kumimoji="1" lang="ja-JP" altLang="en-US" sz="1100" dirty="0"/>
          </a:p>
        </p:txBody>
      </p:sp>
      <p:sp>
        <p:nvSpPr>
          <p:cNvPr id="31" name="下矢印 30"/>
          <p:cNvSpPr/>
          <p:nvPr/>
        </p:nvSpPr>
        <p:spPr bwMode="auto">
          <a:xfrm>
            <a:off x="3924000" y="3492000"/>
            <a:ext cx="468000" cy="576000"/>
          </a:xfrm>
          <a:prstGeom prst="down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9518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3.2</a:t>
            </a:r>
            <a:r>
              <a:rPr lang="ja-JP" altLang="en-US" dirty="0"/>
              <a:t> </a:t>
            </a:r>
            <a:r>
              <a:rPr lang="en-US" altLang="ja-JP" dirty="0"/>
              <a:t>RBAC for Data </a:t>
            </a:r>
            <a:r>
              <a:rPr lang="en-US" altLang="ja-JP" dirty="0" smtClean="0"/>
              <a:t>records(3/3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Scenario Procedure</a:t>
            </a:r>
            <a:endParaRPr kumimoji="1" lang="en-US" altLang="ja-JP" b="1" dirty="0" smtClean="0"/>
          </a:p>
          <a:p>
            <a:pPr indent="0">
              <a:buNone/>
            </a:pPr>
            <a:r>
              <a:rPr lang="en-US" altLang="ja-JP" sz="1600" dirty="0"/>
              <a:t>※Users who have completed Scenario 1 can start from chapter 3.5</a:t>
            </a:r>
            <a:endParaRPr lang="en-US" altLang="ja-JP" sz="1600" dirty="0" smtClean="0"/>
          </a:p>
        </p:txBody>
      </p:sp>
      <p:grpSp>
        <p:nvGrpSpPr>
          <p:cNvPr id="19" name="グループ化 18"/>
          <p:cNvGrpSpPr/>
          <p:nvPr/>
        </p:nvGrpSpPr>
        <p:grpSpPr>
          <a:xfrm>
            <a:off x="2340000" y="1548000"/>
            <a:ext cx="4320000" cy="4932060"/>
            <a:chOff x="2340000" y="1260000"/>
            <a:chExt cx="4320000" cy="4932060"/>
          </a:xfrm>
        </p:grpSpPr>
        <p:sp>
          <p:nvSpPr>
            <p:cNvPr id="20" name="角丸四角形 19"/>
            <p:cNvSpPr/>
            <p:nvPr/>
          </p:nvSpPr>
          <p:spPr bwMode="auto">
            <a:xfrm>
              <a:off x="2340000" y="1260000"/>
              <a:ext cx="4320000" cy="432060"/>
            </a:xfrm>
            <a:prstGeom prst="roundRect">
              <a:avLst/>
            </a:prstGeom>
            <a:solidFill>
              <a:schemeClr val="accent6">
                <a:lumMod val="25000"/>
                <a:lumOff val="75000"/>
              </a:schemeClr>
            </a:solidFill>
            <a:ln>
              <a:solidFill>
                <a:schemeClr val="accent6">
                  <a:lumMod val="25000"/>
                  <a:lumOff val="75000"/>
                </a:schemeClr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600" b="1" dirty="0">
                  <a:latin typeface="+mn-ea"/>
                </a:rPr>
                <a:t>3</a:t>
              </a:r>
              <a:r>
                <a:rPr kumimoji="1" lang="en-US" altLang="ja-JP" sz="1600" b="1" dirty="0" smtClean="0">
                  <a:latin typeface="+mn-ea"/>
                </a:rPr>
                <a:t>.3</a:t>
              </a:r>
              <a:r>
                <a:rPr kumimoji="1" lang="ja-JP" altLang="en-US" sz="1600" b="1" dirty="0" smtClean="0">
                  <a:latin typeface="+mn-ea"/>
                </a:rPr>
                <a:t>　</a:t>
              </a:r>
              <a:r>
                <a:rPr kumimoji="1" lang="en-US" altLang="ja-JP" sz="1600" b="1" dirty="0" smtClean="0">
                  <a:latin typeface="+mn-ea"/>
                </a:rPr>
                <a:t>Create and register new users</a:t>
              </a:r>
              <a:endParaRPr kumimoji="1" lang="ja-JP" altLang="en-US" sz="1600" b="1" dirty="0" smtClean="0">
                <a:latin typeface="+mn-ea"/>
              </a:endParaRPr>
            </a:p>
          </p:txBody>
        </p:sp>
        <p:sp>
          <p:nvSpPr>
            <p:cNvPr id="21" name="角丸四角形 20"/>
            <p:cNvSpPr/>
            <p:nvPr/>
          </p:nvSpPr>
          <p:spPr bwMode="auto">
            <a:xfrm>
              <a:off x="2340000" y="2160000"/>
              <a:ext cx="4320000" cy="432060"/>
            </a:xfrm>
            <a:prstGeom prst="roundRect">
              <a:avLst/>
            </a:prstGeom>
            <a:solidFill>
              <a:schemeClr val="accent6">
                <a:lumMod val="25000"/>
                <a:lumOff val="75000"/>
              </a:schemeClr>
            </a:solidFill>
            <a:ln>
              <a:solidFill>
                <a:schemeClr val="accent6">
                  <a:lumMod val="25000"/>
                  <a:lumOff val="75000"/>
                </a:schemeClr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b="1" dirty="0">
                  <a:latin typeface="+mn-ea"/>
                </a:rPr>
                <a:t>3</a:t>
              </a:r>
              <a:r>
                <a:rPr lang="en-US" altLang="ja-JP" b="1" dirty="0" smtClean="0">
                  <a:latin typeface="+mn-ea"/>
                </a:rPr>
                <a:t>.4</a:t>
              </a:r>
              <a:r>
                <a:rPr lang="ja-JP" altLang="en-US" b="1" dirty="0" smtClean="0">
                  <a:latin typeface="+mn-ea"/>
                </a:rPr>
                <a:t>　</a:t>
              </a:r>
              <a:r>
                <a:rPr lang="en-US" altLang="ja-JP" b="1" dirty="0" smtClean="0">
                  <a:latin typeface="+mn-ea"/>
                </a:rPr>
                <a:t>Create and register roles</a:t>
              </a:r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2" name="角丸四角形 21"/>
            <p:cNvSpPr/>
            <p:nvPr/>
          </p:nvSpPr>
          <p:spPr bwMode="auto">
            <a:xfrm>
              <a:off x="2340000" y="3060000"/>
              <a:ext cx="4320000" cy="432060"/>
            </a:xfrm>
            <a:prstGeom prst="roundRect">
              <a:avLst/>
            </a:prstGeom>
            <a:solidFill>
              <a:schemeClr val="accent6">
                <a:lumMod val="25000"/>
                <a:lumOff val="75000"/>
              </a:schemeClr>
            </a:solidFill>
            <a:ln>
              <a:solidFill>
                <a:schemeClr val="accent6">
                  <a:lumMod val="25000"/>
                  <a:lumOff val="75000"/>
                </a:schemeClr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b="1" dirty="0">
                  <a:latin typeface="+mn-ea"/>
                </a:rPr>
                <a:t>3</a:t>
              </a:r>
              <a:r>
                <a:rPr lang="en-US" altLang="ja-JP" b="1" dirty="0" smtClean="0">
                  <a:latin typeface="+mn-ea"/>
                </a:rPr>
                <a:t>.5</a:t>
              </a:r>
              <a:r>
                <a:rPr lang="ja-JP" altLang="en-US" b="1" dirty="0" smtClean="0">
                  <a:latin typeface="+mn-ea"/>
                </a:rPr>
                <a:t>　</a:t>
              </a:r>
              <a:r>
                <a:rPr lang="en-US" altLang="ja-JP" b="1" dirty="0" smtClean="0">
                  <a:latin typeface="+mn-ea"/>
                </a:rPr>
                <a:t>Role </a:t>
              </a:r>
              <a:r>
                <a:rPr lang="ja-JP" altLang="en-US" b="1" dirty="0" smtClean="0">
                  <a:latin typeface="+mn-ea"/>
                </a:rPr>
                <a:t>・</a:t>
              </a:r>
              <a:r>
                <a:rPr lang="en-US" altLang="ja-JP" b="1" dirty="0" smtClean="0">
                  <a:latin typeface="+mn-ea"/>
                </a:rPr>
                <a:t>Menu</a:t>
              </a:r>
              <a:r>
                <a:rPr lang="ja-JP" altLang="en-US" b="1" dirty="0">
                  <a:latin typeface="+mn-ea"/>
                </a:rPr>
                <a:t> </a:t>
              </a:r>
              <a:r>
                <a:rPr lang="en-US" altLang="ja-JP" b="1" dirty="0" smtClean="0">
                  <a:latin typeface="+mn-ea"/>
                </a:rPr>
                <a:t>link</a:t>
              </a:r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2340000" y="4860000"/>
              <a:ext cx="4320000" cy="432060"/>
            </a:xfrm>
            <a:prstGeom prst="roundRect">
              <a:avLst/>
            </a:prstGeom>
            <a:solidFill>
              <a:schemeClr val="accent6">
                <a:lumMod val="25000"/>
                <a:lumOff val="75000"/>
              </a:schemeClr>
            </a:solidFill>
            <a:ln>
              <a:solidFill>
                <a:schemeClr val="accent6">
                  <a:lumMod val="25000"/>
                  <a:lumOff val="75000"/>
                </a:schemeClr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b="1" dirty="0">
                  <a:latin typeface="+mn-ea"/>
                </a:rPr>
                <a:t>3</a:t>
              </a:r>
              <a:r>
                <a:rPr lang="en-US" altLang="ja-JP" b="1" dirty="0" smtClean="0">
                  <a:latin typeface="+mn-ea"/>
                </a:rPr>
                <a:t>.7</a:t>
              </a:r>
              <a:r>
                <a:rPr lang="ja-JP" altLang="en-US" b="1" dirty="0" smtClean="0">
                  <a:latin typeface="+mn-ea"/>
                </a:rPr>
                <a:t>　</a:t>
              </a:r>
              <a:r>
                <a:rPr lang="en-US" altLang="ja-JP" b="1" dirty="0" smtClean="0">
                  <a:latin typeface="+mn-ea"/>
                </a:rPr>
                <a:t>Movement</a:t>
              </a:r>
              <a:r>
                <a:rPr lang="ja-JP" altLang="en-US" b="1" dirty="0">
                  <a:latin typeface="+mn-ea"/>
                </a:rPr>
                <a:t> </a:t>
              </a:r>
              <a:r>
                <a:rPr lang="en-US" altLang="ja-JP" b="1" dirty="0" smtClean="0">
                  <a:latin typeface="+mn-ea"/>
                </a:rPr>
                <a:t>list registration</a:t>
              </a:r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2340000" y="3960000"/>
              <a:ext cx="4320000" cy="432060"/>
            </a:xfrm>
            <a:prstGeom prst="roundRect">
              <a:avLst/>
            </a:prstGeom>
            <a:solidFill>
              <a:schemeClr val="accent6">
                <a:lumMod val="25000"/>
                <a:lumOff val="75000"/>
              </a:schemeClr>
            </a:solidFill>
            <a:ln>
              <a:solidFill>
                <a:schemeClr val="accent6">
                  <a:lumMod val="25000"/>
                  <a:lumOff val="75000"/>
                </a:schemeClr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b="1" dirty="0">
                  <a:latin typeface="+mn-ea"/>
                </a:rPr>
                <a:t>3</a:t>
              </a:r>
              <a:r>
                <a:rPr lang="en-US" altLang="ja-JP" b="1" dirty="0" smtClean="0">
                  <a:latin typeface="+mn-ea"/>
                </a:rPr>
                <a:t>.6</a:t>
              </a:r>
              <a:r>
                <a:rPr lang="ja-JP" altLang="en-US" b="1" dirty="0" smtClean="0">
                  <a:latin typeface="+mn-ea"/>
                </a:rPr>
                <a:t>　</a:t>
              </a:r>
              <a:r>
                <a:rPr lang="en-US" altLang="ja-JP" b="1" dirty="0" smtClean="0">
                  <a:latin typeface="+mn-ea"/>
                </a:rPr>
                <a:t>Role </a:t>
              </a:r>
              <a:r>
                <a:rPr lang="ja-JP" altLang="en-US" b="1" dirty="0" smtClean="0">
                  <a:latin typeface="+mn-ea"/>
                </a:rPr>
                <a:t>・</a:t>
              </a:r>
              <a:r>
                <a:rPr lang="en-US" altLang="ja-JP" b="1" dirty="0" smtClean="0">
                  <a:latin typeface="+mn-ea"/>
                </a:rPr>
                <a:t>User link</a:t>
              </a:r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2340000" y="5760000"/>
              <a:ext cx="4320000" cy="432060"/>
            </a:xfrm>
            <a:prstGeom prst="roundRect">
              <a:avLst/>
            </a:prstGeom>
            <a:solidFill>
              <a:schemeClr val="accent6">
                <a:lumMod val="25000"/>
                <a:lumOff val="75000"/>
              </a:schemeClr>
            </a:solidFill>
            <a:ln>
              <a:solidFill>
                <a:schemeClr val="accent6">
                  <a:lumMod val="25000"/>
                  <a:lumOff val="75000"/>
                </a:schemeClr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b="1" dirty="0">
                  <a:latin typeface="+mn-ea"/>
                </a:rPr>
                <a:t>3</a:t>
              </a:r>
              <a:r>
                <a:rPr lang="en-US" altLang="ja-JP" b="1" dirty="0" smtClean="0">
                  <a:latin typeface="+mn-ea"/>
                </a:rPr>
                <a:t>.8</a:t>
              </a:r>
              <a:r>
                <a:rPr lang="ja-JP" altLang="en-US" b="1" dirty="0" smtClean="0">
                  <a:latin typeface="+mn-ea"/>
                </a:rPr>
                <a:t>　</a:t>
              </a:r>
              <a:r>
                <a:rPr lang="en-US" altLang="ja-JP" b="1" dirty="0" smtClean="0">
                  <a:latin typeface="+mn-ea"/>
                </a:rPr>
                <a:t>Check access permission</a:t>
              </a:r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6" name="下矢印 25"/>
            <p:cNvSpPr/>
            <p:nvPr/>
          </p:nvSpPr>
          <p:spPr bwMode="auto">
            <a:xfrm>
              <a:off x="4320000" y="1787962"/>
              <a:ext cx="504070" cy="315220"/>
            </a:xfrm>
            <a:prstGeom prst="downArrow">
              <a:avLst/>
            </a:prstGeom>
            <a:solidFill>
              <a:srgbClr val="FFC000"/>
            </a:solidFill>
            <a:ln w="12700">
              <a:solidFill>
                <a:srgbClr val="FFC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7" name="下矢印 26"/>
            <p:cNvSpPr/>
            <p:nvPr/>
          </p:nvSpPr>
          <p:spPr bwMode="auto">
            <a:xfrm>
              <a:off x="4320000" y="2666577"/>
              <a:ext cx="504070" cy="315220"/>
            </a:xfrm>
            <a:prstGeom prst="downArrow">
              <a:avLst/>
            </a:prstGeom>
            <a:solidFill>
              <a:srgbClr val="FFC000"/>
            </a:solidFill>
            <a:ln w="12700">
              <a:solidFill>
                <a:srgbClr val="FFC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8" name="下矢印 27"/>
            <p:cNvSpPr/>
            <p:nvPr/>
          </p:nvSpPr>
          <p:spPr bwMode="auto">
            <a:xfrm>
              <a:off x="4320000" y="3614305"/>
              <a:ext cx="504070" cy="315220"/>
            </a:xfrm>
            <a:prstGeom prst="downArrow">
              <a:avLst/>
            </a:prstGeom>
            <a:solidFill>
              <a:srgbClr val="FFC000"/>
            </a:solidFill>
            <a:ln w="12700">
              <a:solidFill>
                <a:srgbClr val="FFC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9" name="下矢印 28"/>
            <p:cNvSpPr/>
            <p:nvPr/>
          </p:nvSpPr>
          <p:spPr bwMode="auto">
            <a:xfrm>
              <a:off x="4320000" y="5387962"/>
              <a:ext cx="504070" cy="315220"/>
            </a:xfrm>
            <a:prstGeom prst="downArrow">
              <a:avLst/>
            </a:prstGeom>
            <a:solidFill>
              <a:srgbClr val="FFC000"/>
            </a:solidFill>
            <a:ln w="12700">
              <a:solidFill>
                <a:srgbClr val="FFC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sp>
        <p:nvSpPr>
          <p:cNvPr id="15" name="下矢印 14"/>
          <p:cNvSpPr/>
          <p:nvPr/>
        </p:nvSpPr>
        <p:spPr bwMode="auto">
          <a:xfrm>
            <a:off x="4320000" y="4775962"/>
            <a:ext cx="504070" cy="315220"/>
          </a:xfrm>
          <a:prstGeom prst="downArrow">
            <a:avLst/>
          </a:prstGeom>
          <a:solidFill>
            <a:srgbClr val="FFC000"/>
          </a:solidFill>
          <a:ln w="12700">
            <a:solidFill>
              <a:srgbClr val="FFC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3734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" y="2778200"/>
            <a:ext cx="6688950" cy="367498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3.3</a:t>
            </a:r>
            <a:r>
              <a:rPr lang="ja-JP" altLang="en-US" dirty="0"/>
              <a:t> </a:t>
            </a:r>
            <a:r>
              <a:rPr lang="en-US" altLang="ja-JP" dirty="0" smtClean="0"/>
              <a:t>Create and register new users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r>
              <a:rPr lang="en-US" altLang="ja-JP" sz="1600" b="1" dirty="0"/>
              <a:t>Create and register new users</a:t>
            </a:r>
          </a:p>
          <a:p>
            <a:pPr indent="0">
              <a:buNone/>
            </a:pPr>
            <a:r>
              <a:rPr lang="en-US" altLang="ja-JP" sz="1600" dirty="0"/>
              <a:t>In order to check the different access permissions,  </a:t>
            </a:r>
            <a:br>
              <a:rPr lang="en-US" altLang="ja-JP" sz="1600" dirty="0"/>
            </a:br>
            <a:r>
              <a:rPr lang="en-US" altLang="ja-JP" sz="1600" dirty="0"/>
              <a:t>we will create </a:t>
            </a:r>
            <a:r>
              <a:rPr lang="en-US" altLang="ja-JP" sz="1600" dirty="0" smtClean="0"/>
              <a:t>3 </a:t>
            </a:r>
            <a:r>
              <a:rPr lang="en-US" altLang="ja-JP" sz="1600" dirty="0"/>
              <a:t>different users.</a:t>
            </a:r>
          </a:p>
          <a:p>
            <a:pPr indent="0">
              <a:buNone/>
            </a:pPr>
            <a:r>
              <a:rPr lang="en-US" altLang="ja-JP" sz="1600" dirty="0"/>
              <a:t>Menu: </a:t>
            </a:r>
            <a:r>
              <a:rPr lang="ja-JP" altLang="en-US" sz="1600" dirty="0"/>
              <a:t> </a:t>
            </a:r>
            <a:r>
              <a:rPr lang="en-US" altLang="ja-JP" sz="1600" b="1" dirty="0"/>
              <a:t>Management console</a:t>
            </a:r>
            <a:r>
              <a:rPr lang="ja-JP" altLang="en-US" sz="1600" b="1" dirty="0"/>
              <a:t> </a:t>
            </a:r>
            <a:r>
              <a:rPr lang="en-US" altLang="ja-JP" sz="1600" b="1" dirty="0"/>
              <a:t>&gt; User list</a:t>
            </a:r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/>
              <a:t>Register</a:t>
            </a:r>
            <a:r>
              <a:rPr lang="ja-JP" altLang="en-US" sz="1600" dirty="0"/>
              <a:t> </a:t>
            </a:r>
            <a:r>
              <a:rPr lang="en-US" altLang="ja-JP" sz="1600" dirty="0"/>
              <a:t>&gt; </a:t>
            </a:r>
            <a:r>
              <a:rPr lang="en-US" altLang="ja-JP" sz="1600" dirty="0" smtClean="0"/>
              <a:t>Start registration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/>
              <a:t>Follow the table below and press “Register”</a:t>
            </a:r>
          </a:p>
          <a:p>
            <a:pPr indent="0">
              <a:buNone/>
            </a:pPr>
            <a:endParaRPr lang="en-US" altLang="ja-JP" sz="1400" b="1" dirty="0" smtClean="0"/>
          </a:p>
        </p:txBody>
      </p:sp>
      <p:sp>
        <p:nvSpPr>
          <p:cNvPr id="16" name="角丸四角形 15"/>
          <p:cNvSpPr/>
          <p:nvPr/>
        </p:nvSpPr>
        <p:spPr bwMode="auto">
          <a:xfrm>
            <a:off x="3623547" y="3420000"/>
            <a:ext cx="4248460" cy="1521210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273739" y="4085712"/>
            <a:ext cx="2447803" cy="6480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1" name="円形吹き出し 10"/>
          <p:cNvSpPr/>
          <p:nvPr/>
        </p:nvSpPr>
        <p:spPr bwMode="auto">
          <a:xfrm>
            <a:off x="3420000" y="4356000"/>
            <a:ext cx="301542" cy="312200"/>
          </a:xfrm>
          <a:prstGeom prst="wedgeEllipseCallout">
            <a:avLst>
              <a:gd name="adj1" fmla="val -78275"/>
              <a:gd name="adj2" fmla="val 4476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2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123660" y="4915120"/>
            <a:ext cx="936130" cy="2175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/>
          </p:nvPr>
        </p:nvGraphicFramePr>
        <p:xfrm>
          <a:off x="3712806" y="3551060"/>
          <a:ext cx="4069942" cy="124706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97762">
                  <a:extLst>
                    <a:ext uri="{9D8B030D-6E8A-4147-A177-3AD203B41FA5}">
                      <a16:colId xmlns:a16="http://schemas.microsoft.com/office/drawing/2014/main" val="2131603622"/>
                    </a:ext>
                  </a:extLst>
                </a:gridCol>
                <a:gridCol w="2064068">
                  <a:extLst>
                    <a:ext uri="{9D8B030D-6E8A-4147-A177-3AD203B41FA5}">
                      <a16:colId xmlns:a16="http://schemas.microsoft.com/office/drawing/2014/main" val="42816048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290200986"/>
                    </a:ext>
                  </a:extLst>
                </a:gridCol>
              </a:tblGrid>
              <a:tr h="269915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Login ID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Login PW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User name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extLst>
                  <a:ext uri="{0D108BD9-81ED-4DB2-BD59-A6C34878D82A}">
                    <a16:rowId xmlns:a16="http://schemas.microsoft.com/office/drawing/2014/main" val="2119718465"/>
                  </a:ext>
                </a:extLst>
              </a:tr>
              <a:tr h="319168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user1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（</a:t>
                      </a:r>
                      <a:r>
                        <a:rPr kumimoji="1" lang="en-US" altLang="ja-JP" sz="1200" dirty="0" smtClean="0"/>
                        <a:t>Free field</a:t>
                      </a:r>
                      <a:r>
                        <a:rPr kumimoji="1" lang="ja-JP" altLang="en-US" sz="1200" dirty="0" smtClean="0"/>
                        <a:t>）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Test1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640512"/>
                  </a:ext>
                </a:extLst>
              </a:tr>
              <a:tr h="319168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user2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/>
                        <a:t>（</a:t>
                      </a:r>
                      <a:r>
                        <a:rPr kumimoji="1" lang="en-US" altLang="ja-JP" sz="1200" dirty="0" smtClean="0"/>
                        <a:t>Free field</a:t>
                      </a:r>
                      <a:r>
                        <a:rPr kumimoji="1" lang="ja-JP" altLang="en-US" sz="1200" dirty="0" smtClean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Test2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289571"/>
                  </a:ext>
                </a:extLst>
              </a:tr>
              <a:tr h="319168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user3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/>
                        <a:t>（</a:t>
                      </a:r>
                      <a:r>
                        <a:rPr kumimoji="1" lang="en-US" altLang="ja-JP" sz="1200" dirty="0" smtClean="0"/>
                        <a:t>Free field</a:t>
                      </a:r>
                      <a:r>
                        <a:rPr kumimoji="1" lang="ja-JP" altLang="en-US" sz="1200" dirty="0" smtClean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Test3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646659"/>
                  </a:ext>
                </a:extLst>
              </a:tr>
            </a:tbl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332139" y="4166026"/>
            <a:ext cx="833138" cy="2818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25" name="正方形/長方形 24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rgbClr val="FF0000"/>
                  </a:solidFill>
                  <a:latin typeface="+mn-ea"/>
                </a:rPr>
                <a:t>Create and register new users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Create and register Roles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Menus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Users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14060" y="2520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latin typeface="+mn-ea"/>
                </a:rPr>
                <a:t>Register Movement list</a:t>
              </a:r>
              <a:endParaRPr lang="ja-JP" altLang="en-US" sz="800" b="1" dirty="0">
                <a:latin typeface="+mn-ea"/>
              </a:endParaRP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latin typeface="+mn-ea"/>
                </a:rPr>
                <a:t>Check access permission</a:t>
              </a:r>
              <a:endParaRPr lang="ja-JP" altLang="en-US" sz="8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296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21" y="2769224"/>
            <a:ext cx="6472851" cy="368735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3.4</a:t>
            </a:r>
            <a:r>
              <a:rPr lang="ja-JP" altLang="en-US" dirty="0"/>
              <a:t> </a:t>
            </a:r>
            <a:r>
              <a:rPr lang="en-US" altLang="ja-JP" dirty="0" smtClean="0"/>
              <a:t>Create and register roles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r>
              <a:rPr lang="en-US" altLang="ja-JP" sz="1600" b="1" dirty="0"/>
              <a:t>Create and register roles</a:t>
            </a:r>
          </a:p>
          <a:p>
            <a:pPr indent="0">
              <a:buNone/>
            </a:pPr>
            <a:r>
              <a:rPr lang="en-US" altLang="ja-JP" sz="1600" dirty="0"/>
              <a:t>Create and register the roles that controls user access</a:t>
            </a:r>
          </a:p>
          <a:p>
            <a:pPr indent="0">
              <a:buNone/>
            </a:pPr>
            <a:endParaRPr lang="en-US" altLang="ja-JP" sz="1600" dirty="0"/>
          </a:p>
          <a:p>
            <a:pPr indent="0">
              <a:buNone/>
            </a:pPr>
            <a:r>
              <a:rPr lang="en-US" altLang="ja-JP" sz="1600" dirty="0"/>
              <a:t>Menu: </a:t>
            </a:r>
            <a:r>
              <a:rPr lang="ja-JP" altLang="en-US" sz="1600" dirty="0"/>
              <a:t> </a:t>
            </a:r>
            <a:r>
              <a:rPr lang="en-US" altLang="ja-JP" sz="1600" b="1" dirty="0"/>
              <a:t>Management console&gt; Role list</a:t>
            </a:r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/>
              <a:t>Register &gt; </a:t>
            </a:r>
            <a:r>
              <a:rPr lang="en-US" altLang="ja-JP" sz="1600" dirty="0" smtClean="0"/>
              <a:t>Start registration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/>
              <a:t>Follow the table below and press “Register”</a:t>
            </a:r>
          </a:p>
          <a:p>
            <a:pPr indent="0">
              <a:buNone/>
            </a:pP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endParaRPr lang="en-US" altLang="ja-JP" sz="1600" dirty="0"/>
          </a:p>
        </p:txBody>
      </p:sp>
      <p:sp>
        <p:nvSpPr>
          <p:cNvPr id="6" name="角丸四角形 5"/>
          <p:cNvSpPr/>
          <p:nvPr/>
        </p:nvSpPr>
        <p:spPr bwMode="auto">
          <a:xfrm>
            <a:off x="2484000" y="2916000"/>
            <a:ext cx="3456480" cy="1368190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/>
          </p:nvPr>
        </p:nvGraphicFramePr>
        <p:xfrm>
          <a:off x="2556000" y="2988000"/>
          <a:ext cx="3296621" cy="117787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296621">
                  <a:extLst>
                    <a:ext uri="{9D8B030D-6E8A-4147-A177-3AD203B41FA5}">
                      <a16:colId xmlns:a16="http://schemas.microsoft.com/office/drawing/2014/main" val="3754364112"/>
                    </a:ext>
                  </a:extLst>
                </a:gridCol>
              </a:tblGrid>
              <a:tr h="279467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Role name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242761"/>
                  </a:ext>
                </a:extLst>
              </a:tr>
              <a:tr h="1272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Role A</a:t>
                      </a:r>
                      <a:endParaRPr kumimoji="1" lang="ja-JP" altLang="en-US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85121"/>
                  </a:ext>
                </a:extLst>
              </a:tr>
              <a:tr h="3120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Role B</a:t>
                      </a:r>
                      <a:endParaRPr kumimoji="1" lang="ja-JP" altLang="en-US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030856"/>
                  </a:ext>
                </a:extLst>
              </a:tr>
              <a:tr h="3120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Role C</a:t>
                      </a:r>
                      <a:endParaRPr kumimoji="1" lang="ja-JP" altLang="en-US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551393"/>
                  </a:ext>
                </a:extLst>
              </a:tr>
            </a:tbl>
          </a:graphicData>
        </a:graphic>
      </p:graphicFrame>
      <p:sp>
        <p:nvSpPr>
          <p:cNvPr id="7" name="円形吹き出し 6"/>
          <p:cNvSpPr/>
          <p:nvPr/>
        </p:nvSpPr>
        <p:spPr bwMode="auto">
          <a:xfrm>
            <a:off x="1797925" y="3576936"/>
            <a:ext cx="301542" cy="312200"/>
          </a:xfrm>
          <a:prstGeom prst="wedgeEllipseCallout">
            <a:avLst>
              <a:gd name="adj1" fmla="val -23991"/>
              <a:gd name="adj2" fmla="val 82728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2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23411" y="3960000"/>
            <a:ext cx="839926" cy="3235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246626" y="4033300"/>
            <a:ext cx="852841" cy="5478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123661" y="4767284"/>
            <a:ext cx="864120" cy="2241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grpSp>
        <p:nvGrpSpPr>
          <p:cNvPr id="19" name="グループ化 18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20" name="正方形/長方形 19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Create and register new users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rgbClr val="FF0000"/>
                  </a:solidFill>
                  <a:latin typeface="+mn-ea"/>
                </a:rPr>
                <a:t>Create and register Roles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Menus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3" name="角丸四角形 32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Users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6814060" y="2520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latin typeface="+mn-ea"/>
                </a:rPr>
                <a:t>Register Movement list</a:t>
              </a:r>
              <a:endParaRPr lang="ja-JP" altLang="en-US" sz="800" b="1" dirty="0">
                <a:latin typeface="+mn-ea"/>
              </a:endParaRP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latin typeface="+mn-ea"/>
                </a:rPr>
                <a:t>Check access permission</a:t>
              </a:r>
              <a:endParaRPr lang="ja-JP" altLang="en-US" sz="8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320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00" y="2592000"/>
            <a:ext cx="6662899" cy="360598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3.5</a:t>
            </a:r>
            <a:r>
              <a:rPr lang="ja-JP" altLang="en-US" dirty="0"/>
              <a:t> </a:t>
            </a:r>
            <a:r>
              <a:rPr kumimoji="1" lang="en-US" altLang="ja-JP" dirty="0" smtClean="0"/>
              <a:t>Role </a:t>
            </a:r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Menu</a:t>
            </a:r>
            <a:r>
              <a:rPr lang="ja-JP" altLang="en-US" dirty="0"/>
              <a:t> </a:t>
            </a:r>
            <a:r>
              <a:rPr lang="en-US" altLang="ja-JP" dirty="0" smtClean="0"/>
              <a:t>link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b="1" dirty="0" smtClean="0"/>
              <a:t>Link role and Menu information</a:t>
            </a:r>
            <a:endParaRPr lang="en-US" altLang="ja-JP" b="1" dirty="0" smtClean="0"/>
          </a:p>
          <a:p>
            <a:pPr indent="0">
              <a:buNone/>
            </a:pPr>
            <a:r>
              <a:rPr lang="en-US" altLang="ja-JP" sz="1600" dirty="0" smtClean="0"/>
              <a:t>Link Menu to role and grant access permissions.</a:t>
            </a:r>
            <a:endParaRPr kumimoji="1" lang="en-US" altLang="ja-JP" sz="1600" dirty="0" smtClean="0"/>
          </a:p>
          <a:p>
            <a:pPr indent="0">
              <a:buNone/>
            </a:pPr>
            <a:r>
              <a:rPr lang="en-US" altLang="ja-JP" sz="1600" dirty="0" smtClean="0"/>
              <a:t>Menu: </a:t>
            </a:r>
            <a:r>
              <a:rPr lang="en-US" altLang="ja-JP" sz="1600" b="1" dirty="0" smtClean="0"/>
              <a:t>Management console&gt; Role </a:t>
            </a:r>
            <a:r>
              <a:rPr lang="ja-JP" altLang="en-US" sz="1600" b="1" dirty="0" smtClean="0"/>
              <a:t>・</a:t>
            </a:r>
            <a:r>
              <a:rPr lang="en-US" altLang="ja-JP" sz="1600" b="1" dirty="0" smtClean="0"/>
              <a:t>Menu</a:t>
            </a:r>
            <a:r>
              <a:rPr lang="ja-JP" altLang="en-US" sz="1600" b="1" dirty="0"/>
              <a:t> </a:t>
            </a:r>
            <a:r>
              <a:rPr lang="en-US" altLang="ja-JP" sz="1600" b="1" dirty="0" smtClean="0"/>
              <a:t>link list</a:t>
            </a:r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Register &gt; Start registration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Follow the table below and press “Register”</a:t>
            </a:r>
            <a:endParaRPr lang="en-US" altLang="ja-JP" sz="1600" dirty="0"/>
          </a:p>
          <a:p>
            <a:pPr indent="0">
              <a:buNone/>
            </a:pPr>
            <a:endParaRPr lang="en-US" altLang="ja-JP" sz="1600" b="1" dirty="0" smtClean="0"/>
          </a:p>
          <a:p>
            <a:pPr indent="0">
              <a:buNone/>
            </a:pPr>
            <a:endParaRPr kumimoji="1" lang="ja-JP" altLang="en-US" sz="1600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94302" y="4017953"/>
            <a:ext cx="719510" cy="2060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11628" y="3717040"/>
            <a:ext cx="5800371" cy="10432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 bwMode="auto">
          <a:xfrm>
            <a:off x="2760090" y="4297537"/>
            <a:ext cx="4908340" cy="1723824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0" name="表 9"/>
          <p:cNvGraphicFramePr>
            <a:graphicFrameLocks noGrp="1"/>
          </p:cNvGraphicFramePr>
          <p:nvPr>
            <p:extLst/>
          </p:nvPr>
        </p:nvGraphicFramePr>
        <p:xfrm>
          <a:off x="2857907" y="4351698"/>
          <a:ext cx="4666502" cy="1595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51569">
                  <a:extLst>
                    <a:ext uri="{9D8B030D-6E8A-4147-A177-3AD203B41FA5}">
                      <a16:colId xmlns:a16="http://schemas.microsoft.com/office/drawing/2014/main" val="1452743222"/>
                    </a:ext>
                  </a:extLst>
                </a:gridCol>
                <a:gridCol w="2511204">
                  <a:extLst>
                    <a:ext uri="{9D8B030D-6E8A-4147-A177-3AD203B41FA5}">
                      <a16:colId xmlns:a16="http://schemas.microsoft.com/office/drawing/2014/main" val="1827751847"/>
                    </a:ext>
                  </a:extLst>
                </a:gridCol>
                <a:gridCol w="1303729">
                  <a:extLst>
                    <a:ext uri="{9D8B030D-6E8A-4147-A177-3AD203B41FA5}">
                      <a16:colId xmlns:a16="http://schemas.microsoft.com/office/drawing/2014/main" val="1478602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Role 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Menu</a:t>
                      </a:r>
                      <a:r>
                        <a:rPr kumimoji="1" lang="ja-JP" altLang="en-US" sz="1100" baseline="0" dirty="0" smtClean="0"/>
                        <a:t> </a:t>
                      </a:r>
                      <a:r>
                        <a:rPr kumimoji="1" lang="en-US" altLang="ja-JP" sz="1100" baseline="0" dirty="0" smtClean="0"/>
                        <a:t>group</a:t>
                      </a:r>
                      <a:r>
                        <a:rPr kumimoji="1" lang="en-US" altLang="ja-JP" sz="1100" dirty="0" smtClean="0"/>
                        <a:t>: Menu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Link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840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Role A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err="1" smtClean="0"/>
                        <a:t>AnsibleLegacy</a:t>
                      </a:r>
                      <a:r>
                        <a:rPr kumimoji="1" lang="en-US" altLang="ja-JP" sz="1100" dirty="0" smtClean="0"/>
                        <a:t>: Movement</a:t>
                      </a:r>
                      <a:r>
                        <a:rPr kumimoji="1" lang="ja-JP" altLang="en-US" sz="1100" baseline="0" dirty="0" smtClean="0"/>
                        <a:t> </a:t>
                      </a:r>
                      <a:r>
                        <a:rPr kumimoji="1" lang="en-US" altLang="ja-JP" sz="1100" baseline="0" dirty="0" smtClean="0"/>
                        <a:t>list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Can Maintain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873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Role B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 err="1" smtClean="0"/>
                        <a:t>AnsibleLegacy</a:t>
                      </a:r>
                      <a:r>
                        <a:rPr kumimoji="1" lang="en-US" altLang="ja-JP" sz="1100" dirty="0" smtClean="0"/>
                        <a:t>: Movement</a:t>
                      </a:r>
                      <a:r>
                        <a:rPr kumimoji="1" lang="ja-JP" altLang="en-US" sz="1100" baseline="0" dirty="0" smtClean="0"/>
                        <a:t> </a:t>
                      </a:r>
                      <a:r>
                        <a:rPr kumimoji="1" lang="en-US" altLang="ja-JP" sz="1100" baseline="0" dirty="0" smtClean="0"/>
                        <a:t>list</a:t>
                      </a:r>
                      <a:endParaRPr kumimoji="1" lang="ja-JP" altLang="en-US" sz="1100" dirty="0" smtClean="0"/>
                    </a:p>
                    <a:p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Can Maintain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732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Role C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 err="1" smtClean="0"/>
                        <a:t>AnsibleLegacy</a:t>
                      </a:r>
                      <a:r>
                        <a:rPr kumimoji="1" lang="en-US" altLang="ja-JP" sz="1100" dirty="0" smtClean="0"/>
                        <a:t>: Movement</a:t>
                      </a:r>
                      <a:r>
                        <a:rPr kumimoji="1" lang="ja-JP" altLang="en-US" sz="1100" baseline="0" dirty="0" smtClean="0"/>
                        <a:t> </a:t>
                      </a:r>
                      <a:r>
                        <a:rPr kumimoji="1" lang="en-US" altLang="ja-JP" sz="1100" baseline="0" dirty="0" smtClean="0"/>
                        <a:t>list</a:t>
                      </a:r>
                      <a:endParaRPr kumimoji="1" lang="ja-JP" altLang="en-US" sz="1100" dirty="0" smtClean="0"/>
                    </a:p>
                    <a:p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Can Maintain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408938"/>
                  </a:ext>
                </a:extLst>
              </a:tr>
            </a:tbl>
          </a:graphicData>
        </a:graphic>
      </p:graphicFrame>
      <p:sp>
        <p:nvSpPr>
          <p:cNvPr id="11" name="円形吹き出し 10"/>
          <p:cNvSpPr/>
          <p:nvPr/>
        </p:nvSpPr>
        <p:spPr bwMode="auto">
          <a:xfrm>
            <a:off x="2548847" y="4141437"/>
            <a:ext cx="301542" cy="312200"/>
          </a:xfrm>
          <a:prstGeom prst="wedgeEllipseCallout">
            <a:avLst>
              <a:gd name="adj1" fmla="val -56354"/>
              <a:gd name="adj2" fmla="val -57574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1" dirty="0">
                <a:solidFill>
                  <a:srgbClr val="FFFFFF"/>
                </a:solidFill>
                <a:latin typeface="メイリオ"/>
                <a:ea typeface="メイリオ"/>
              </a:rPr>
              <a:t>２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grpSp>
        <p:nvGrpSpPr>
          <p:cNvPr id="18" name="グループ化 17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19" name="正方形/長方形 18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0" name="角丸四角形 19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Create and register new users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1" name="角丸四角形 20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Create and register Roles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2" name="角丸四角形 21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rgbClr val="FF0000"/>
                  </a:solidFill>
                  <a:latin typeface="+mn-ea"/>
                </a:rPr>
                <a:t>Link Roles and Menus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Users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14060" y="2520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latin typeface="+mn-ea"/>
                </a:rPr>
                <a:t>Register Movement list</a:t>
              </a:r>
              <a:endParaRPr lang="ja-JP" altLang="en-US" sz="800" b="1" dirty="0"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latin typeface="+mn-ea"/>
                </a:rPr>
                <a:t>Check access permission</a:t>
              </a:r>
              <a:endParaRPr lang="ja-JP" altLang="en-US" sz="8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626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" y="2772627"/>
            <a:ext cx="6336290" cy="341583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3.6</a:t>
            </a:r>
            <a:r>
              <a:rPr lang="ja-JP" altLang="en-US" dirty="0"/>
              <a:t> </a:t>
            </a:r>
            <a:r>
              <a:rPr lang="en-US" altLang="ja-JP" dirty="0" smtClean="0"/>
              <a:t>Role </a:t>
            </a:r>
            <a:r>
              <a:rPr lang="ja-JP" altLang="en-US" dirty="0" smtClean="0"/>
              <a:t>・</a:t>
            </a:r>
            <a:r>
              <a:rPr lang="en-US" altLang="ja-JP" dirty="0" smtClean="0"/>
              <a:t>User link(1/4)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Link Role and User information</a:t>
            </a:r>
            <a:endParaRPr lang="en-US" altLang="ja-JP" sz="1600" dirty="0"/>
          </a:p>
          <a:p>
            <a:pPr indent="0">
              <a:buNone/>
            </a:pPr>
            <a:r>
              <a:rPr lang="en-US" altLang="ja-JP" sz="1600" dirty="0" smtClean="0"/>
              <a:t>Link roles to the users.</a:t>
            </a:r>
            <a:endParaRPr lang="en-US" altLang="ja-JP" sz="1600" dirty="0"/>
          </a:p>
          <a:p>
            <a:pPr indent="0">
              <a:buNone/>
            </a:pPr>
            <a:endParaRPr kumimoji="1" lang="en-US" altLang="ja-JP" sz="1600" b="1" dirty="0"/>
          </a:p>
          <a:p>
            <a:pPr indent="0">
              <a:buNone/>
            </a:pPr>
            <a:r>
              <a:rPr lang="en-US" altLang="ja-JP" sz="1600" dirty="0" smtClean="0"/>
              <a:t>Menu: </a:t>
            </a:r>
            <a:r>
              <a:rPr lang="en-US" altLang="ja-JP" sz="1600" b="1" dirty="0" smtClean="0"/>
              <a:t>Management console&gt; Role </a:t>
            </a:r>
            <a:r>
              <a:rPr lang="ja-JP" altLang="en-US" sz="1600" b="1" dirty="0" smtClean="0"/>
              <a:t>・</a:t>
            </a:r>
            <a:r>
              <a:rPr lang="en-US" altLang="ja-JP" sz="1600" b="1" dirty="0" smtClean="0"/>
              <a:t>User link list</a:t>
            </a:r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Register &gt; Start registration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Follow the table below and press “Register”(See next page</a:t>
            </a:r>
            <a:r>
              <a:rPr lang="ja-JP" altLang="en-US" sz="1600" dirty="0" smtClean="0"/>
              <a:t>）</a:t>
            </a:r>
            <a:endParaRPr lang="en-US" altLang="ja-JP" sz="1600" dirty="0"/>
          </a:p>
          <a:p>
            <a:pPr indent="0">
              <a:buNone/>
            </a:pPr>
            <a:endParaRPr kumimoji="1" lang="en-US" altLang="ja-JP" b="1" dirty="0" smtClean="0"/>
          </a:p>
        </p:txBody>
      </p:sp>
      <p:sp>
        <p:nvSpPr>
          <p:cNvPr id="9" name="角丸四角形 8"/>
          <p:cNvSpPr/>
          <p:nvPr/>
        </p:nvSpPr>
        <p:spPr bwMode="auto">
          <a:xfrm>
            <a:off x="2447853" y="4305828"/>
            <a:ext cx="4376650" cy="1699605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/>
          </p:nvPr>
        </p:nvGraphicFramePr>
        <p:xfrm>
          <a:off x="2573894" y="4388696"/>
          <a:ext cx="4182429" cy="1539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27418">
                  <a:extLst>
                    <a:ext uri="{9D8B030D-6E8A-4147-A177-3AD203B41FA5}">
                      <a16:colId xmlns:a16="http://schemas.microsoft.com/office/drawing/2014/main" val="1452743222"/>
                    </a:ext>
                  </a:extLst>
                </a:gridCol>
                <a:gridCol w="1629093">
                  <a:extLst>
                    <a:ext uri="{9D8B030D-6E8A-4147-A177-3AD203B41FA5}">
                      <a16:colId xmlns:a16="http://schemas.microsoft.com/office/drawing/2014/main" val="1827751847"/>
                    </a:ext>
                  </a:extLst>
                </a:gridCol>
                <a:gridCol w="1625918">
                  <a:extLst>
                    <a:ext uri="{9D8B030D-6E8A-4147-A177-3AD203B41FA5}">
                      <a16:colId xmlns:a16="http://schemas.microsoft.com/office/drawing/2014/main" val="1609117979"/>
                    </a:ext>
                  </a:extLst>
                </a:gridCol>
              </a:tblGrid>
              <a:tr h="353468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Role name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User ID: Login ID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Default access permission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840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Role A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administrator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（</a:t>
                      </a:r>
                      <a:r>
                        <a:rPr kumimoji="1" lang="en-US" altLang="ja-JP" sz="1100" dirty="0" smtClean="0"/>
                        <a:t>blank</a:t>
                      </a:r>
                      <a:r>
                        <a:rPr kumimoji="1" lang="ja-JP" altLang="en-US" sz="1100" dirty="0" smtClean="0"/>
                        <a:t>）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873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Role B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administrator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（</a:t>
                      </a:r>
                      <a:r>
                        <a:rPr kumimoji="1" lang="en-US" altLang="ja-JP" sz="1100" dirty="0" smtClean="0"/>
                        <a:t>blank</a:t>
                      </a:r>
                      <a:r>
                        <a:rPr kumimoji="1" lang="ja-JP" altLang="en-US" sz="1100" dirty="0" smtClean="0"/>
                        <a:t>）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62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Role C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administrator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（</a:t>
                      </a:r>
                      <a:r>
                        <a:rPr kumimoji="1" lang="en-US" altLang="ja-JP" sz="1100" dirty="0" smtClean="0"/>
                        <a:t>blank</a:t>
                      </a:r>
                      <a:r>
                        <a:rPr kumimoji="1" lang="ja-JP" altLang="en-US" sz="1100" dirty="0" smtClean="0"/>
                        <a:t>）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405134"/>
                  </a:ext>
                </a:extLst>
              </a:tr>
            </a:tbl>
          </a:graphicData>
        </a:graphic>
      </p:graphicFrame>
      <p:sp>
        <p:nvSpPr>
          <p:cNvPr id="12" name="円形吹き出し 11"/>
          <p:cNvSpPr/>
          <p:nvPr/>
        </p:nvSpPr>
        <p:spPr bwMode="auto">
          <a:xfrm>
            <a:off x="2253096" y="4285152"/>
            <a:ext cx="301542" cy="312200"/>
          </a:xfrm>
          <a:prstGeom prst="wedgeEllipseCallout">
            <a:avLst>
              <a:gd name="adj1" fmla="val -75116"/>
              <a:gd name="adj2" fmla="val -67333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1" dirty="0">
                <a:solidFill>
                  <a:srgbClr val="FFFFFF"/>
                </a:solidFill>
                <a:latin typeface="メイリオ"/>
                <a:ea typeface="メイリオ"/>
              </a:rPr>
              <a:t>２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grpSp>
        <p:nvGrpSpPr>
          <p:cNvPr id="19" name="グループ化 18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20" name="正方形/長方形 19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1" name="角丸四角形 20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Create and register new users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2" name="角丸四角形 21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Create and register Roles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Menus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rgbClr val="FF0000"/>
                  </a:solidFill>
                  <a:latin typeface="+mn-ea"/>
                </a:rPr>
                <a:t>Link Roles and Users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14060" y="2520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latin typeface="+mn-ea"/>
                </a:rPr>
                <a:t>Register Movement list</a:t>
              </a:r>
              <a:endParaRPr lang="ja-JP" altLang="en-US" sz="800" b="1" dirty="0"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latin typeface="+mn-ea"/>
                </a:rPr>
                <a:t>Check access permission</a:t>
              </a:r>
              <a:endParaRPr lang="ja-JP" altLang="en-US" sz="8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449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図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" y="2772627"/>
            <a:ext cx="6336290" cy="341583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3.6</a:t>
            </a:r>
            <a:r>
              <a:rPr lang="ja-JP" altLang="en-US" dirty="0"/>
              <a:t> </a:t>
            </a:r>
            <a:r>
              <a:rPr lang="en-US" altLang="ja-JP" dirty="0" smtClean="0"/>
              <a:t>Role </a:t>
            </a:r>
            <a:r>
              <a:rPr lang="ja-JP" altLang="en-US" dirty="0" smtClean="0"/>
              <a:t>・</a:t>
            </a:r>
            <a:r>
              <a:rPr lang="en-US" altLang="ja-JP" dirty="0" smtClean="0"/>
              <a:t>User link(2/4)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b="1" dirty="0" smtClean="0"/>
              <a:t>Link Role and User information</a:t>
            </a:r>
            <a:endParaRPr lang="en-US" altLang="ja-JP" sz="1600" dirty="0" smtClean="0"/>
          </a:p>
          <a:p>
            <a:pPr indent="0">
              <a:buNone/>
            </a:pPr>
            <a:r>
              <a:rPr lang="en-US" altLang="ja-JP" sz="1600" dirty="0"/>
              <a:t>Link roles to the users.</a:t>
            </a:r>
          </a:p>
          <a:p>
            <a:pPr indent="0">
              <a:buNone/>
            </a:pPr>
            <a:endParaRPr kumimoji="1" lang="en-US" altLang="ja-JP" sz="1600" b="1" dirty="0"/>
          </a:p>
          <a:p>
            <a:pPr indent="0">
              <a:buNone/>
            </a:pPr>
            <a:r>
              <a:rPr lang="en-US" altLang="ja-JP" sz="1600" dirty="0" smtClean="0"/>
              <a:t>Menu: </a:t>
            </a:r>
            <a:r>
              <a:rPr lang="en-US" altLang="ja-JP" sz="1600" b="1" dirty="0" smtClean="0"/>
              <a:t>Management console&gt; Role </a:t>
            </a:r>
            <a:r>
              <a:rPr lang="ja-JP" altLang="en-US" sz="1600" b="1" dirty="0" smtClean="0"/>
              <a:t>・</a:t>
            </a:r>
            <a:r>
              <a:rPr lang="en-US" altLang="ja-JP" sz="1600" b="1" dirty="0" smtClean="0"/>
              <a:t>User link list</a:t>
            </a:r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Register &gt; Start registration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Follow the table below and press “Register”(See next page</a:t>
            </a:r>
            <a:r>
              <a:rPr lang="ja-JP" altLang="en-US" sz="1600" dirty="0" smtClean="0"/>
              <a:t>）</a:t>
            </a:r>
            <a:endParaRPr lang="en-US" altLang="ja-JP" sz="1600" dirty="0"/>
          </a:p>
          <a:p>
            <a:pPr indent="0">
              <a:buNone/>
            </a:pPr>
            <a:endParaRPr kumimoji="1" lang="en-US" altLang="ja-JP" b="1" dirty="0" smtClean="0"/>
          </a:p>
        </p:txBody>
      </p:sp>
      <p:sp>
        <p:nvSpPr>
          <p:cNvPr id="9" name="角丸四角形 8"/>
          <p:cNvSpPr/>
          <p:nvPr/>
        </p:nvSpPr>
        <p:spPr bwMode="auto">
          <a:xfrm>
            <a:off x="2412000" y="4247647"/>
            <a:ext cx="4392609" cy="1591682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/>
          </p:nvPr>
        </p:nvGraphicFramePr>
        <p:xfrm>
          <a:off x="2520000" y="4312700"/>
          <a:ext cx="4182429" cy="1539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27418">
                  <a:extLst>
                    <a:ext uri="{9D8B030D-6E8A-4147-A177-3AD203B41FA5}">
                      <a16:colId xmlns:a16="http://schemas.microsoft.com/office/drawing/2014/main" val="1452743222"/>
                    </a:ext>
                  </a:extLst>
                </a:gridCol>
                <a:gridCol w="1629093">
                  <a:extLst>
                    <a:ext uri="{9D8B030D-6E8A-4147-A177-3AD203B41FA5}">
                      <a16:colId xmlns:a16="http://schemas.microsoft.com/office/drawing/2014/main" val="1827751847"/>
                    </a:ext>
                  </a:extLst>
                </a:gridCol>
                <a:gridCol w="1625918">
                  <a:extLst>
                    <a:ext uri="{9D8B030D-6E8A-4147-A177-3AD203B41FA5}">
                      <a16:colId xmlns:a16="http://schemas.microsoft.com/office/drawing/2014/main" val="1478602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Role name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User ID: Login ID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Default access permission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840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Role A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user1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●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873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Role B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user1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(blank)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62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Role C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user1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(blank</a:t>
                      </a:r>
                      <a:r>
                        <a:rPr kumimoji="1" lang="ja-JP" altLang="en-US" sz="1100" dirty="0" smtClean="0"/>
                        <a:t>）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405134"/>
                  </a:ext>
                </a:extLst>
              </a:tr>
            </a:tbl>
          </a:graphicData>
        </a:graphic>
      </p:graphicFrame>
      <p:sp>
        <p:nvSpPr>
          <p:cNvPr id="12" name="円形吹き出し 11"/>
          <p:cNvSpPr/>
          <p:nvPr/>
        </p:nvSpPr>
        <p:spPr bwMode="auto">
          <a:xfrm>
            <a:off x="2288620" y="4162762"/>
            <a:ext cx="301542" cy="312200"/>
          </a:xfrm>
          <a:prstGeom prst="wedgeEllipseCallout">
            <a:avLst>
              <a:gd name="adj1" fmla="val -80732"/>
              <a:gd name="adj2" fmla="val -29365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1" dirty="0">
                <a:solidFill>
                  <a:srgbClr val="FFFFFF"/>
                </a:solidFill>
                <a:latin typeface="メイリオ"/>
                <a:ea typeface="メイリオ"/>
              </a:rPr>
              <a:t>２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grpSp>
        <p:nvGrpSpPr>
          <p:cNvPr id="20" name="グループ化 19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21" name="正方形/長方形 20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2" name="角丸四角形 21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Create and register new users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Create and register Roles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Menus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rgbClr val="FF0000"/>
                  </a:solidFill>
                  <a:latin typeface="+mn-ea"/>
                </a:rPr>
                <a:t>Link Roles and Users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14060" y="2520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latin typeface="+mn-ea"/>
                </a:rPr>
                <a:t>Register Movement list</a:t>
              </a:r>
              <a:endParaRPr lang="ja-JP" altLang="en-US" sz="800" b="1" dirty="0"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latin typeface="+mn-ea"/>
                </a:rPr>
                <a:t>Check access permission</a:t>
              </a:r>
              <a:endParaRPr lang="ja-JP" altLang="en-US" sz="8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099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図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" y="2772627"/>
            <a:ext cx="6336290" cy="341583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3.6</a:t>
            </a:r>
            <a:r>
              <a:rPr lang="ja-JP" altLang="en-US" dirty="0"/>
              <a:t> </a:t>
            </a:r>
            <a:r>
              <a:rPr lang="en-US" altLang="ja-JP" dirty="0" smtClean="0"/>
              <a:t>Role </a:t>
            </a:r>
            <a:r>
              <a:rPr lang="ja-JP" altLang="en-US" dirty="0" smtClean="0"/>
              <a:t>・</a:t>
            </a:r>
            <a:r>
              <a:rPr lang="en-US" altLang="ja-JP" dirty="0" smtClean="0"/>
              <a:t>User link(3/4)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Link Role and User information</a:t>
            </a:r>
            <a:endParaRPr lang="en-US" altLang="ja-JP" sz="1600" dirty="0"/>
          </a:p>
          <a:p>
            <a:pPr indent="0">
              <a:buNone/>
            </a:pPr>
            <a:r>
              <a:rPr lang="en-US" altLang="ja-JP" sz="1600" dirty="0" smtClean="0"/>
              <a:t>Link roles to the users.</a:t>
            </a:r>
            <a:endParaRPr lang="en-US" altLang="ja-JP" sz="1600" dirty="0"/>
          </a:p>
          <a:p>
            <a:pPr indent="0">
              <a:buNone/>
            </a:pPr>
            <a:endParaRPr kumimoji="1" lang="en-US" altLang="ja-JP" sz="1600" b="1" dirty="0"/>
          </a:p>
          <a:p>
            <a:pPr indent="0">
              <a:buNone/>
            </a:pPr>
            <a:r>
              <a:rPr lang="en-US" altLang="ja-JP" sz="1600" dirty="0" smtClean="0"/>
              <a:t>Menu: </a:t>
            </a:r>
            <a:r>
              <a:rPr lang="en-US" altLang="ja-JP" sz="1600" b="1" dirty="0" smtClean="0"/>
              <a:t>Management console&gt; Role </a:t>
            </a:r>
            <a:r>
              <a:rPr lang="ja-JP" altLang="en-US" sz="1600" b="1" dirty="0" smtClean="0"/>
              <a:t>・</a:t>
            </a:r>
            <a:r>
              <a:rPr lang="en-US" altLang="ja-JP" sz="1600" b="1" dirty="0" smtClean="0"/>
              <a:t>User link list</a:t>
            </a:r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Register &gt; Start registration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Follow the table below and press “Register”(See next page</a:t>
            </a:r>
            <a:r>
              <a:rPr lang="ja-JP" altLang="en-US" sz="1600" dirty="0" smtClean="0"/>
              <a:t>）</a:t>
            </a:r>
            <a:endParaRPr lang="en-US" altLang="ja-JP" sz="1600" dirty="0"/>
          </a:p>
          <a:p>
            <a:pPr indent="0">
              <a:buNone/>
            </a:pPr>
            <a:endParaRPr kumimoji="1" lang="en-US" altLang="ja-JP" b="1" dirty="0" smtClean="0"/>
          </a:p>
        </p:txBody>
      </p:sp>
      <p:sp>
        <p:nvSpPr>
          <p:cNvPr id="9" name="角丸四角形 8"/>
          <p:cNvSpPr/>
          <p:nvPr/>
        </p:nvSpPr>
        <p:spPr bwMode="auto">
          <a:xfrm>
            <a:off x="2002412" y="4244567"/>
            <a:ext cx="4392609" cy="894970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/>
          </p:nvPr>
        </p:nvGraphicFramePr>
        <p:xfrm>
          <a:off x="2120233" y="4298728"/>
          <a:ext cx="4182429" cy="797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27418">
                  <a:extLst>
                    <a:ext uri="{9D8B030D-6E8A-4147-A177-3AD203B41FA5}">
                      <a16:colId xmlns:a16="http://schemas.microsoft.com/office/drawing/2014/main" val="1452743222"/>
                    </a:ext>
                  </a:extLst>
                </a:gridCol>
                <a:gridCol w="1629093">
                  <a:extLst>
                    <a:ext uri="{9D8B030D-6E8A-4147-A177-3AD203B41FA5}">
                      <a16:colId xmlns:a16="http://schemas.microsoft.com/office/drawing/2014/main" val="1827751847"/>
                    </a:ext>
                  </a:extLst>
                </a:gridCol>
                <a:gridCol w="1625918">
                  <a:extLst>
                    <a:ext uri="{9D8B030D-6E8A-4147-A177-3AD203B41FA5}">
                      <a16:colId xmlns:a16="http://schemas.microsoft.com/office/drawing/2014/main" val="1478602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Role name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User ID: Login ID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Default access permission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840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Role B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user2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●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873431"/>
                  </a:ext>
                </a:extLst>
              </a:tr>
            </a:tbl>
          </a:graphicData>
        </a:graphic>
      </p:graphicFrame>
      <p:sp>
        <p:nvSpPr>
          <p:cNvPr id="12" name="円形吹き出し 11"/>
          <p:cNvSpPr/>
          <p:nvPr/>
        </p:nvSpPr>
        <p:spPr bwMode="auto">
          <a:xfrm>
            <a:off x="1877678" y="4244567"/>
            <a:ext cx="301542" cy="312200"/>
          </a:xfrm>
          <a:prstGeom prst="wedgeEllipseCallout">
            <a:avLst>
              <a:gd name="adj1" fmla="val -73244"/>
              <a:gd name="adj2" fmla="val -47445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1" dirty="0">
                <a:solidFill>
                  <a:srgbClr val="FFFFFF"/>
                </a:solidFill>
                <a:latin typeface="メイリオ"/>
                <a:ea typeface="メイリオ"/>
              </a:rPr>
              <a:t>２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grpSp>
        <p:nvGrpSpPr>
          <p:cNvPr id="22" name="グループ化 21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23" name="正方形/長方形 22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Create and register new users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Create and register Roles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Menus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rgbClr val="FF0000"/>
                  </a:solidFill>
                  <a:latin typeface="+mn-ea"/>
                </a:rPr>
                <a:t>Link Roles and Users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14060" y="2520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latin typeface="+mn-ea"/>
                </a:rPr>
                <a:t>Register Movement list</a:t>
              </a:r>
              <a:endParaRPr lang="ja-JP" altLang="en-US" sz="800" b="1" dirty="0"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latin typeface="+mn-ea"/>
                </a:rPr>
                <a:t>Check access permission</a:t>
              </a:r>
              <a:endParaRPr lang="ja-JP" altLang="en-US" sz="8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946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図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" y="2772627"/>
            <a:ext cx="6336290" cy="3415830"/>
          </a:xfrm>
          <a:prstGeom prst="rect">
            <a:avLst/>
          </a:prstGeom>
        </p:spPr>
      </p:pic>
      <p:grpSp>
        <p:nvGrpSpPr>
          <p:cNvPr id="18" name="グループ化 17"/>
          <p:cNvGrpSpPr/>
          <p:nvPr/>
        </p:nvGrpSpPr>
        <p:grpSpPr>
          <a:xfrm>
            <a:off x="292705" y="3878103"/>
            <a:ext cx="6192269" cy="626451"/>
            <a:chOff x="292705" y="3878103"/>
            <a:chExt cx="6192269" cy="626451"/>
          </a:xfrm>
        </p:grpSpPr>
        <p:sp>
          <p:nvSpPr>
            <p:cNvPr id="20" name="テキスト ボックス 19"/>
            <p:cNvSpPr txBox="1"/>
            <p:nvPr/>
          </p:nvSpPr>
          <p:spPr>
            <a:xfrm>
              <a:off x="1125407" y="3878103"/>
              <a:ext cx="5359567" cy="62103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kumimoji="1" lang="ja-JP" altLang="en-US" dirty="0"/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292705" y="4255204"/>
              <a:ext cx="719510" cy="2493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kumimoji="1" lang="ja-JP" altLang="en-US" dirty="0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3.6</a:t>
            </a:r>
            <a:r>
              <a:rPr lang="ja-JP" altLang="en-US" dirty="0"/>
              <a:t> </a:t>
            </a:r>
            <a:r>
              <a:rPr lang="en-US" altLang="ja-JP" dirty="0" smtClean="0"/>
              <a:t>Role </a:t>
            </a:r>
            <a:r>
              <a:rPr lang="ja-JP" altLang="en-US" dirty="0" smtClean="0"/>
              <a:t>・</a:t>
            </a:r>
            <a:r>
              <a:rPr lang="en-US" altLang="ja-JP" dirty="0" smtClean="0"/>
              <a:t>User link(4/4)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Link Role and User information</a:t>
            </a:r>
            <a:endParaRPr lang="en-US" altLang="ja-JP" sz="1600" dirty="0"/>
          </a:p>
          <a:p>
            <a:pPr indent="0">
              <a:buNone/>
            </a:pPr>
            <a:r>
              <a:rPr lang="en-US" altLang="ja-JP" sz="1600" dirty="0" smtClean="0"/>
              <a:t>Link roles to the users.</a:t>
            </a:r>
            <a:endParaRPr lang="en-US" altLang="ja-JP" sz="1600" dirty="0"/>
          </a:p>
          <a:p>
            <a:pPr indent="0">
              <a:buNone/>
            </a:pPr>
            <a:endParaRPr kumimoji="1" lang="en-US" altLang="ja-JP" sz="1600" b="1" dirty="0"/>
          </a:p>
          <a:p>
            <a:pPr indent="0">
              <a:buNone/>
            </a:pPr>
            <a:r>
              <a:rPr lang="en-US" altLang="ja-JP" sz="1600" dirty="0" smtClean="0"/>
              <a:t>Menu: </a:t>
            </a:r>
            <a:r>
              <a:rPr lang="en-US" altLang="ja-JP" sz="1600" b="1" dirty="0" smtClean="0"/>
              <a:t>Management console&gt; Role </a:t>
            </a:r>
            <a:r>
              <a:rPr lang="ja-JP" altLang="en-US" sz="1600" b="1" dirty="0" smtClean="0"/>
              <a:t>・</a:t>
            </a:r>
            <a:r>
              <a:rPr lang="en-US" altLang="ja-JP" sz="1600" b="1" dirty="0" smtClean="0"/>
              <a:t>User link list</a:t>
            </a:r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Register &gt; Start registration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Follow the table below and press “Register”</a:t>
            </a:r>
            <a:endParaRPr lang="en-US" altLang="ja-JP" sz="1600" dirty="0"/>
          </a:p>
          <a:p>
            <a:pPr indent="0">
              <a:buNone/>
            </a:pPr>
            <a:endParaRPr kumimoji="1" lang="en-US" altLang="ja-JP" b="1" dirty="0" smtClean="0"/>
          </a:p>
        </p:txBody>
      </p:sp>
      <p:sp>
        <p:nvSpPr>
          <p:cNvPr id="9" name="角丸四角形 8"/>
          <p:cNvSpPr/>
          <p:nvPr/>
        </p:nvSpPr>
        <p:spPr bwMode="auto">
          <a:xfrm>
            <a:off x="1975358" y="4142834"/>
            <a:ext cx="4392609" cy="1283132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/>
          </p:nvPr>
        </p:nvGraphicFramePr>
        <p:xfrm>
          <a:off x="2080449" y="4183816"/>
          <a:ext cx="4182429" cy="1168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27418">
                  <a:extLst>
                    <a:ext uri="{9D8B030D-6E8A-4147-A177-3AD203B41FA5}">
                      <a16:colId xmlns:a16="http://schemas.microsoft.com/office/drawing/2014/main" val="1452743222"/>
                    </a:ext>
                  </a:extLst>
                </a:gridCol>
                <a:gridCol w="1629093">
                  <a:extLst>
                    <a:ext uri="{9D8B030D-6E8A-4147-A177-3AD203B41FA5}">
                      <a16:colId xmlns:a16="http://schemas.microsoft.com/office/drawing/2014/main" val="1827751847"/>
                    </a:ext>
                  </a:extLst>
                </a:gridCol>
                <a:gridCol w="1625918">
                  <a:extLst>
                    <a:ext uri="{9D8B030D-6E8A-4147-A177-3AD203B41FA5}">
                      <a16:colId xmlns:a16="http://schemas.microsoft.com/office/drawing/2014/main" val="1478602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Role name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User ID: Login ID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Default access permission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840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Role B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user3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●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873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Role C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user3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●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732489"/>
                  </a:ext>
                </a:extLst>
              </a:tr>
            </a:tbl>
          </a:graphicData>
        </a:graphic>
      </p:graphicFrame>
      <p:sp>
        <p:nvSpPr>
          <p:cNvPr id="12" name="円形吹き出し 11"/>
          <p:cNvSpPr/>
          <p:nvPr/>
        </p:nvSpPr>
        <p:spPr bwMode="auto">
          <a:xfrm>
            <a:off x="1837894" y="4129655"/>
            <a:ext cx="301542" cy="312200"/>
          </a:xfrm>
          <a:prstGeom prst="wedgeEllipseCallout">
            <a:avLst>
              <a:gd name="adj1" fmla="val -75116"/>
              <a:gd name="adj2" fmla="val -101684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1" dirty="0">
                <a:solidFill>
                  <a:srgbClr val="FFFFFF"/>
                </a:solidFill>
                <a:latin typeface="メイリオ"/>
                <a:ea typeface="メイリオ"/>
              </a:rPr>
              <a:t>２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grpSp>
        <p:nvGrpSpPr>
          <p:cNvPr id="22" name="グループ化 21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23" name="正方形/長方形 22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Create and register new users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Create and register Roles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Menus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rgbClr val="FF0000"/>
                  </a:solidFill>
                  <a:latin typeface="+mn-ea"/>
                </a:rPr>
                <a:t>Link Roles and Users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14060" y="2520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latin typeface="+mn-ea"/>
                </a:rPr>
                <a:t>Register Movement list</a:t>
              </a:r>
              <a:endParaRPr lang="ja-JP" altLang="en-US" sz="800" b="1" dirty="0"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latin typeface="+mn-ea"/>
                </a:rPr>
                <a:t>Check access permission</a:t>
              </a:r>
              <a:endParaRPr lang="ja-JP" altLang="en-US" sz="8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841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234" y="3760405"/>
            <a:ext cx="2376610" cy="760634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83" y="2996941"/>
            <a:ext cx="6613742" cy="355946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3.7</a:t>
            </a:r>
            <a:r>
              <a:rPr lang="ja-JP" altLang="en-US" dirty="0"/>
              <a:t> </a:t>
            </a:r>
            <a:r>
              <a:rPr lang="en-US" altLang="ja-JP" dirty="0" smtClean="0"/>
              <a:t>Movement list registration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sz="1800" b="1" dirty="0" smtClean="0"/>
              <a:t>Register new movement as Admin</a:t>
            </a:r>
          </a:p>
          <a:p>
            <a:pPr indent="0">
              <a:buNone/>
            </a:pPr>
            <a:r>
              <a:rPr lang="en-US" altLang="ja-JP" sz="1400" dirty="0"/>
              <a:t>In this section, we will register a new Movement so we can see the how </a:t>
            </a:r>
            <a:endParaRPr lang="en-US" altLang="ja-JP" sz="1400" dirty="0" smtClean="0"/>
          </a:p>
          <a:p>
            <a:pPr indent="0">
              <a:buNone/>
            </a:pPr>
            <a:r>
              <a:rPr lang="en-US" altLang="ja-JP" sz="1400" dirty="0" smtClean="0"/>
              <a:t>the </a:t>
            </a:r>
            <a:r>
              <a:rPr lang="en-US" altLang="ja-JP" sz="1400" dirty="0"/>
              <a:t>Default access permissions work.</a:t>
            </a:r>
          </a:p>
          <a:p>
            <a:pPr indent="0">
              <a:buNone/>
            </a:pPr>
            <a:r>
              <a:rPr lang="en-US" altLang="ja-JP" sz="1400" dirty="0"/>
              <a:t>We can then configure access permissions </a:t>
            </a:r>
            <a:r>
              <a:rPr lang="en-US" altLang="ja-JP" sz="1400" dirty="0" smtClean="0"/>
              <a:t/>
            </a:r>
            <a:br>
              <a:rPr lang="en-US" altLang="ja-JP" sz="1400" dirty="0" smtClean="0"/>
            </a:br>
            <a:r>
              <a:rPr lang="en-US" altLang="ja-JP" sz="1400" dirty="0" smtClean="0"/>
              <a:t>to </a:t>
            </a:r>
            <a:r>
              <a:rPr lang="en-US" altLang="ja-JP" sz="1400" dirty="0"/>
              <a:t>the data we </a:t>
            </a:r>
            <a:r>
              <a:rPr lang="en-US" altLang="ja-JP" sz="1400" dirty="0" smtClean="0"/>
              <a:t>register</a:t>
            </a:r>
            <a:br>
              <a:rPr lang="en-US" altLang="ja-JP" sz="1400" dirty="0" smtClean="0"/>
            </a:br>
            <a:r>
              <a:rPr kumimoji="1" lang="en-US" altLang="ja-JP" sz="1400" dirty="0" smtClean="0"/>
              <a:t>Menu: </a:t>
            </a:r>
            <a:r>
              <a:rPr kumimoji="1" lang="en-US" altLang="ja-JP" sz="1400" b="1" dirty="0" smtClean="0"/>
              <a:t>Ansible-Legacy</a:t>
            </a:r>
            <a:r>
              <a:rPr kumimoji="1" lang="ja-JP" altLang="en-US" sz="1400" b="1" dirty="0" smtClean="0"/>
              <a:t> </a:t>
            </a:r>
            <a:r>
              <a:rPr kumimoji="1" lang="en-US" altLang="ja-JP" sz="1400" b="1" dirty="0" smtClean="0"/>
              <a:t>&gt;</a:t>
            </a:r>
            <a:r>
              <a:rPr kumimoji="1" lang="ja-JP" altLang="en-US" sz="1400" b="1" dirty="0" smtClean="0"/>
              <a:t> </a:t>
            </a:r>
            <a:r>
              <a:rPr kumimoji="1" lang="en-US" altLang="ja-JP" sz="1400" b="1" dirty="0" smtClean="0"/>
              <a:t>Movement</a:t>
            </a:r>
            <a:r>
              <a:rPr lang="ja-JP" altLang="en-US" sz="1400" b="1" dirty="0"/>
              <a:t> </a:t>
            </a:r>
            <a:r>
              <a:rPr lang="en-US" altLang="ja-JP" sz="1400" b="1" dirty="0" smtClean="0"/>
              <a:t>list</a:t>
            </a:r>
            <a:endParaRPr kumimoji="1" lang="en-US" altLang="ja-JP" sz="1400" b="1" dirty="0" smtClean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400" dirty="0" smtClean="0"/>
              <a:t>Register &gt; Start registration</a:t>
            </a:r>
            <a:endParaRPr lang="en-US" altLang="ja-JP" sz="1400" dirty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400" dirty="0" smtClean="0"/>
              <a:t>Follow the table below and press “Register”</a:t>
            </a:r>
            <a:endParaRPr lang="en-US" altLang="ja-JP" sz="1400" dirty="0"/>
          </a:p>
          <a:p>
            <a:pPr indent="0">
              <a:buNone/>
            </a:pPr>
            <a:endParaRPr lang="en-US" altLang="ja-JP" sz="1400" b="1" dirty="0"/>
          </a:p>
          <a:p>
            <a:pPr indent="0">
              <a:buNone/>
            </a:pPr>
            <a:endParaRPr kumimoji="1" lang="en-US" altLang="ja-JP" sz="1400" b="1" dirty="0" smtClean="0"/>
          </a:p>
          <a:p>
            <a:pPr indent="0">
              <a:buNone/>
            </a:pPr>
            <a:endParaRPr kumimoji="1" lang="ja-JP" altLang="en-US" sz="1400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7380" y="3595626"/>
            <a:ext cx="719510" cy="2060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69627" y="4053270"/>
            <a:ext cx="5505787" cy="9432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2" name="角丸四角形 11"/>
          <p:cNvSpPr/>
          <p:nvPr/>
        </p:nvSpPr>
        <p:spPr bwMode="auto">
          <a:xfrm>
            <a:off x="2663884" y="4524880"/>
            <a:ext cx="3966672" cy="1973330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3" name="表 12"/>
          <p:cNvGraphicFramePr>
            <a:graphicFrameLocks noGrp="1"/>
          </p:cNvGraphicFramePr>
          <p:nvPr>
            <p:extLst/>
          </p:nvPr>
        </p:nvGraphicFramePr>
        <p:xfrm>
          <a:off x="2762644" y="4576116"/>
          <a:ext cx="3809440" cy="2077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16404">
                  <a:extLst>
                    <a:ext uri="{9D8B030D-6E8A-4147-A177-3AD203B41FA5}">
                      <a16:colId xmlns:a16="http://schemas.microsoft.com/office/drawing/2014/main" val="1452743222"/>
                    </a:ext>
                  </a:extLst>
                </a:gridCol>
                <a:gridCol w="1206818">
                  <a:extLst>
                    <a:ext uri="{9D8B030D-6E8A-4147-A177-3AD203B41FA5}">
                      <a16:colId xmlns:a16="http://schemas.microsoft.com/office/drawing/2014/main" val="1827751847"/>
                    </a:ext>
                  </a:extLst>
                </a:gridCol>
                <a:gridCol w="1486218">
                  <a:extLst>
                    <a:ext uri="{9D8B030D-6E8A-4147-A177-3AD203B41FA5}">
                      <a16:colId xmlns:a16="http://schemas.microsoft.com/office/drawing/2014/main" val="1478602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Movement</a:t>
                      </a:r>
                      <a:r>
                        <a:rPr kumimoji="1" lang="ja-JP" altLang="en-US" sz="1100" baseline="0" dirty="0" smtClean="0"/>
                        <a:t> </a:t>
                      </a:r>
                      <a:r>
                        <a:rPr kumimoji="1" lang="en-US" altLang="ja-JP" sz="1100" baseline="0" dirty="0" smtClean="0"/>
                        <a:t>name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Host specification format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Access permission Role 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840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move1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IP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Role A</a:t>
                      </a:r>
                      <a:r>
                        <a:rPr kumimoji="1" lang="ja-JP" altLang="en-US" sz="1100" dirty="0" smtClean="0"/>
                        <a:t>　</a:t>
                      </a:r>
                      <a:r>
                        <a:rPr kumimoji="1" lang="en-US" altLang="ja-JP" sz="1100" dirty="0" smtClean="0"/>
                        <a:t>Role B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873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move2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IP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Role A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732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move3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IP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Role B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408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move4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IP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Role C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317290"/>
                  </a:ext>
                </a:extLst>
              </a:tr>
            </a:tbl>
          </a:graphicData>
        </a:graphic>
      </p:graphicFrame>
      <p:sp>
        <p:nvSpPr>
          <p:cNvPr id="11" name="円形吹き出し 10"/>
          <p:cNvSpPr/>
          <p:nvPr/>
        </p:nvSpPr>
        <p:spPr bwMode="auto">
          <a:xfrm>
            <a:off x="2448284" y="4493454"/>
            <a:ext cx="314360" cy="312200"/>
          </a:xfrm>
          <a:prstGeom prst="wedgeEllipseCallout">
            <a:avLst>
              <a:gd name="adj1" fmla="val -64257"/>
              <a:gd name="adj2" fmla="val -75218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1" dirty="0">
                <a:solidFill>
                  <a:srgbClr val="FFFFFF"/>
                </a:solidFill>
                <a:latin typeface="メイリオ"/>
                <a:ea typeface="メイリオ"/>
              </a:rPr>
              <a:t>２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715449" y="3425973"/>
            <a:ext cx="23689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/>
              <a:t>Change Access permission role</a:t>
            </a:r>
            <a:endParaRPr kumimoji="1" lang="ja-JP" altLang="en-US" sz="1100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6829879" y="4603176"/>
            <a:ext cx="2333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Only users that are linked to access permission roles can see and edit the data.</a:t>
            </a:r>
            <a:endParaRPr kumimoji="1" lang="ja-JP" altLang="en-US" sz="1200" dirty="0"/>
          </a:p>
        </p:txBody>
      </p:sp>
      <p:grpSp>
        <p:nvGrpSpPr>
          <p:cNvPr id="23" name="グループ化 22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24" name="正方形/長方形 23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Create and register new users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Create and register Roles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Menus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Link Roles and Users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14060" y="2520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solidFill>
                    <a:srgbClr val="FF0000"/>
                  </a:solidFill>
                  <a:latin typeface="+mn-ea"/>
                </a:rPr>
                <a:t>Register Movement list</a:t>
              </a:r>
              <a:endParaRPr lang="ja-JP" altLang="en-US" sz="8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latin typeface="+mn-ea"/>
                </a:rPr>
                <a:t>Check access permission</a:t>
              </a:r>
              <a:endParaRPr lang="ja-JP" altLang="en-US" sz="800" b="1" dirty="0">
                <a:latin typeface="+mn-ea"/>
              </a:endParaRPr>
            </a:p>
          </p:txBody>
        </p:sp>
      </p:grpSp>
      <p:sp>
        <p:nvSpPr>
          <p:cNvPr id="31" name="テキスト ボックス 30"/>
          <p:cNvSpPr txBox="1"/>
          <p:nvPr/>
        </p:nvSpPr>
        <p:spPr>
          <a:xfrm>
            <a:off x="5769495" y="2996940"/>
            <a:ext cx="934775" cy="2948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8258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10" y="2420860"/>
            <a:ext cx="4248590" cy="410411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1.1 </a:t>
            </a:r>
            <a:r>
              <a:rPr lang="en-US" altLang="ja-JP" dirty="0" smtClean="0"/>
              <a:t>Document overview</a:t>
            </a:r>
            <a:r>
              <a:rPr lang="ja-JP" altLang="en-US" dirty="0" smtClean="0"/>
              <a:t>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About this document</a:t>
            </a:r>
          </a:p>
          <a:p>
            <a:pPr indent="0">
              <a:buNone/>
            </a:pPr>
            <a:r>
              <a:rPr lang="en-US" altLang="ja-JP" sz="1600" dirty="0" smtClean="0"/>
              <a:t>This document will have the reader go through a couple of sample scenarios in order to learn more about the Role based access restriction function.</a:t>
            </a:r>
          </a:p>
          <a:p>
            <a:pPr indent="0">
              <a:buNone/>
            </a:pPr>
            <a:r>
              <a:rPr lang="en-US" altLang="ja-JP" sz="1600" dirty="0" smtClean="0"/>
              <a:t>Scenario 1 will have to user experience RBAC for Menus.</a:t>
            </a:r>
          </a:p>
          <a:p>
            <a:pPr indent="0">
              <a:buNone/>
            </a:pPr>
            <a:r>
              <a:rPr lang="en-US" altLang="ja-JP" sz="1600" dirty="0" smtClean="0"/>
              <a:t>Scenario 2 will have the user experience RBAC for data records.</a:t>
            </a:r>
          </a:p>
          <a:p>
            <a:pPr indent="0">
              <a:buNone/>
            </a:pP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endParaRPr kumimoji="1" lang="ja-JP" altLang="en-US" sz="1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471639" y="3114336"/>
            <a:ext cx="554477" cy="6970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376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図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00" y="2718546"/>
            <a:ext cx="6453318" cy="344683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3.7</a:t>
            </a:r>
            <a:r>
              <a:rPr lang="ja-JP" altLang="en-US" dirty="0"/>
              <a:t> </a:t>
            </a:r>
            <a:r>
              <a:rPr lang="en-US" altLang="ja-JP" dirty="0" smtClean="0"/>
              <a:t>Check access permissions(1/9)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Check User 1's access permissions </a:t>
            </a:r>
            <a:endParaRPr lang="en-US" altLang="ja-JP" dirty="0"/>
          </a:p>
          <a:p>
            <a:pPr indent="0">
              <a:buNone/>
            </a:pPr>
            <a:r>
              <a:rPr lang="en-US" altLang="ja-JP" sz="1400" dirty="0"/>
              <a:t>Log</a:t>
            </a:r>
            <a:r>
              <a:rPr lang="ja-JP" altLang="en-US" sz="1400" dirty="0"/>
              <a:t> </a:t>
            </a:r>
            <a:r>
              <a:rPr lang="en-US" altLang="ja-JP" sz="1400" dirty="0"/>
              <a:t>in</a:t>
            </a:r>
            <a:r>
              <a:rPr lang="ja-JP" altLang="en-US" sz="1400" dirty="0"/>
              <a:t> </a:t>
            </a:r>
            <a:r>
              <a:rPr lang="en-US" altLang="ja-JP" sz="1400" dirty="0"/>
              <a:t>as</a:t>
            </a:r>
            <a:r>
              <a:rPr lang="ja-JP" altLang="en-US" sz="1400" dirty="0"/>
              <a:t> </a:t>
            </a:r>
            <a:r>
              <a:rPr lang="en-US" altLang="ja-JP" sz="1400" dirty="0"/>
              <a:t>User 1 and check the access permissions</a:t>
            </a:r>
          </a:p>
          <a:p>
            <a:pPr marL="522900" indent="-342900">
              <a:buFont typeface="+mj-ea"/>
              <a:buAutoNum type="circleNumDbPlain"/>
            </a:pPr>
            <a:r>
              <a:rPr lang="en-US" altLang="ja-JP" sz="1400" dirty="0"/>
              <a:t>Check that the Login ID is “user1” </a:t>
            </a:r>
            <a:br>
              <a:rPr lang="en-US" altLang="ja-JP" sz="1400" dirty="0"/>
            </a:br>
            <a:r>
              <a:rPr lang="en-US" altLang="ja-JP" sz="1400" dirty="0"/>
              <a:t>and the Login user is “Test1” in the upper right corner.</a:t>
            </a:r>
          </a:p>
          <a:p>
            <a:pPr marL="522900" indent="-342900">
              <a:buFont typeface="+mj-ea"/>
              <a:buAutoNum type="circleNumDbPlain" startAt="2"/>
            </a:pPr>
            <a:r>
              <a:rPr lang="en-US" altLang="ja-JP" sz="1400" dirty="0"/>
              <a:t>Press roll button to see “Role A</a:t>
            </a:r>
            <a:r>
              <a:rPr lang="en-US" altLang="ja-JP" sz="1400" dirty="0" smtClean="0"/>
              <a:t>”, </a:t>
            </a:r>
            <a:r>
              <a:rPr lang="en-US" altLang="ja-JP" sz="1400" dirty="0"/>
              <a:t>“Role B</a:t>
            </a:r>
            <a:r>
              <a:rPr lang="en-US" altLang="ja-JP" sz="1400" dirty="0" smtClean="0"/>
              <a:t>”, and “Role C” </a:t>
            </a:r>
            <a:r>
              <a:rPr lang="en-US" altLang="ja-JP" sz="1400" dirty="0"/>
              <a:t>is displayed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364110" y="2712509"/>
            <a:ext cx="1340608" cy="3564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10" name="円形吹き出し 9"/>
          <p:cNvSpPr/>
          <p:nvPr/>
        </p:nvSpPr>
        <p:spPr bwMode="auto">
          <a:xfrm>
            <a:off x="6521989" y="2992678"/>
            <a:ext cx="365459" cy="391321"/>
          </a:xfrm>
          <a:prstGeom prst="wedgeEllipseCallout">
            <a:avLst>
              <a:gd name="adj1" fmla="val -52212"/>
              <a:gd name="adj2" fmla="val -62338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１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28" name="角丸四角形 27"/>
          <p:cNvSpPr/>
          <p:nvPr/>
        </p:nvSpPr>
        <p:spPr bwMode="auto">
          <a:xfrm>
            <a:off x="3707881" y="3726031"/>
            <a:ext cx="4176579" cy="1225142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29" name="円形吹き出し 28"/>
          <p:cNvSpPr/>
          <p:nvPr/>
        </p:nvSpPr>
        <p:spPr bwMode="auto">
          <a:xfrm>
            <a:off x="3612323" y="3610245"/>
            <a:ext cx="301542" cy="312200"/>
          </a:xfrm>
          <a:prstGeom prst="wedgeEllipseCallout">
            <a:avLst>
              <a:gd name="adj1" fmla="val 550129"/>
              <a:gd name="adj2" fmla="val -259634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２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986" y="3836982"/>
            <a:ext cx="3978367" cy="1003240"/>
          </a:xfrm>
          <a:prstGeom prst="rect">
            <a:avLst/>
          </a:prstGeom>
        </p:spPr>
      </p:pic>
      <p:grpSp>
        <p:nvGrpSpPr>
          <p:cNvPr id="38" name="グループ化 37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39" name="正方形/長方形 38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40" name="角丸四角形 39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Create and register new users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1" name="角丸四角形 40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Create and register Roles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42" name="角丸四角形 41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Menus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43" name="角丸四角形 42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Link Roles and Users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4" name="角丸四角形 43"/>
            <p:cNvSpPr/>
            <p:nvPr/>
          </p:nvSpPr>
          <p:spPr bwMode="auto">
            <a:xfrm>
              <a:off x="6814060" y="2520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latin typeface="+mn-ea"/>
                </a:rPr>
                <a:t>Register Movement list</a:t>
              </a:r>
              <a:endParaRPr lang="ja-JP" altLang="en-US" sz="800" b="1" dirty="0">
                <a:latin typeface="+mn-ea"/>
              </a:endParaRPr>
            </a:p>
          </p:txBody>
        </p:sp>
        <p:sp>
          <p:nvSpPr>
            <p:cNvPr id="45" name="角丸四角形 44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solidFill>
                    <a:srgbClr val="FF0000"/>
                  </a:solidFill>
                  <a:latin typeface="+mn-ea"/>
                </a:rPr>
                <a:t>Check access permission</a:t>
              </a:r>
              <a:endParaRPr lang="ja-JP" altLang="en-US" sz="800" b="1" dirty="0">
                <a:solidFill>
                  <a:srgbClr val="FF000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230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80" y="2808001"/>
            <a:ext cx="6349320" cy="342655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3.7</a:t>
            </a:r>
            <a:r>
              <a:rPr lang="ja-JP" altLang="en-US" dirty="0"/>
              <a:t> </a:t>
            </a:r>
            <a:r>
              <a:rPr lang="en-US" altLang="ja-JP" dirty="0" smtClean="0"/>
              <a:t>Check access permission(2/9)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b="1" dirty="0" smtClean="0"/>
              <a:t>Check User 1’s access permissions</a:t>
            </a:r>
          </a:p>
          <a:p>
            <a:pPr indent="0">
              <a:buNone/>
            </a:pPr>
            <a:r>
              <a:rPr lang="en-US" altLang="ja-JP" sz="1600" dirty="0" smtClean="0"/>
              <a:t>Log in as User 1 and check the access permissions</a:t>
            </a:r>
            <a:endParaRPr lang="en-US" altLang="ja-JP" sz="1600" dirty="0"/>
          </a:p>
          <a:p>
            <a:pPr indent="0">
              <a:buNone/>
            </a:pPr>
            <a:r>
              <a:rPr lang="en-US" altLang="ja-JP" sz="1600" dirty="0" smtClean="0"/>
              <a:t>Menu: </a:t>
            </a:r>
            <a:r>
              <a:rPr lang="ja-JP" altLang="en-US" sz="1600" dirty="0" smtClean="0"/>
              <a:t> </a:t>
            </a:r>
            <a:r>
              <a:rPr lang="en-US" altLang="ja-JP" sz="1600" b="1" dirty="0" smtClean="0"/>
              <a:t>Ansible-Legac</a:t>
            </a:r>
            <a:r>
              <a:rPr lang="en-US" altLang="ja-JP" sz="1600" b="1" dirty="0"/>
              <a:t>y</a:t>
            </a:r>
            <a:r>
              <a:rPr lang="en-US" altLang="ja-JP" sz="1600" b="1" dirty="0" smtClean="0"/>
              <a:t> </a:t>
            </a:r>
            <a:r>
              <a:rPr lang="en-US" altLang="ja-JP" sz="1600" b="1" dirty="0"/>
              <a:t>&gt; </a:t>
            </a:r>
            <a:r>
              <a:rPr lang="en-US" altLang="ja-JP" sz="1600" b="1" dirty="0" smtClean="0"/>
              <a:t>Movement</a:t>
            </a:r>
            <a:r>
              <a:rPr lang="ja-JP" altLang="en-US" sz="1600" b="1" dirty="0"/>
              <a:t> </a:t>
            </a:r>
            <a:r>
              <a:rPr lang="en-US" altLang="ja-JP" sz="1600" b="1" dirty="0" smtClean="0"/>
              <a:t>list</a:t>
            </a:r>
            <a:endParaRPr lang="en-US" altLang="ja-JP" sz="1600" b="1" dirty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Display </a:t>
            </a:r>
            <a:r>
              <a:rPr lang="en-US" altLang="ja-JP" sz="1600" dirty="0" smtClean="0"/>
              <a:t>filter</a:t>
            </a:r>
            <a:r>
              <a:rPr lang="ja-JP" altLang="en-US" sz="1600" dirty="0"/>
              <a:t> </a:t>
            </a:r>
            <a:r>
              <a:rPr lang="en-US" altLang="ja-JP" sz="1600" dirty="0" smtClean="0"/>
              <a:t>&gt; </a:t>
            </a:r>
            <a:r>
              <a:rPr lang="en-US" altLang="ja-JP" sz="1600" dirty="0" smtClean="0"/>
              <a:t>Press “Filter”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endParaRPr lang="en-US" altLang="ja-JP" sz="1600" dirty="0" smtClean="0"/>
          </a:p>
          <a:p>
            <a:pPr marL="522900" indent="-342900">
              <a:buFont typeface="+mj-ea"/>
              <a:buAutoNum type="circleNumDbPlain"/>
            </a:pPr>
            <a:endParaRPr lang="en-US" altLang="ja-JP" sz="1600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55028" y="4757426"/>
            <a:ext cx="4353102" cy="5978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6" name="線吹き出し 1 (枠付き) 5"/>
          <p:cNvSpPr/>
          <p:nvPr/>
        </p:nvSpPr>
        <p:spPr bwMode="auto">
          <a:xfrm>
            <a:off x="5388022" y="5664265"/>
            <a:ext cx="2970728" cy="720100"/>
          </a:xfrm>
          <a:prstGeom prst="borderCallout1">
            <a:avLst>
              <a:gd name="adj1" fmla="val 42937"/>
              <a:gd name="adj2" fmla="val 289"/>
              <a:gd name="adj3" fmla="val -62465"/>
              <a:gd name="adj4" fmla="val -38799"/>
            </a:avLst>
          </a:prstGeom>
          <a:ln>
            <a:solidFill>
              <a:srgbClr val="FF0000"/>
            </a:solidFill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User 1 is linked to Role A, B and C, 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ja-JP" sz="1100" dirty="0" smtClean="0">
                <a:solidFill>
                  <a:schemeClr val="tx1"/>
                </a:solidFill>
                <a:latin typeface="+mn-ea"/>
              </a:rPr>
            </a:b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meaning 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that it has permission to see </a:t>
            </a:r>
          </a:p>
          <a:p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all the 4 registered Movements.</a:t>
            </a:r>
            <a:endParaRPr lang="en-US" altLang="ja-JP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155028" y="4063673"/>
            <a:ext cx="792110" cy="208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2" name="円形吹き出し 11"/>
          <p:cNvSpPr/>
          <p:nvPr/>
        </p:nvSpPr>
        <p:spPr bwMode="auto">
          <a:xfrm>
            <a:off x="1815446" y="3706761"/>
            <a:ext cx="301542" cy="312200"/>
          </a:xfrm>
          <a:prstGeom prst="wedgeEllipseCallout">
            <a:avLst>
              <a:gd name="adj1" fmla="val -78275"/>
              <a:gd name="adj2" fmla="val 4476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400" b="1" dirty="0">
                <a:solidFill>
                  <a:srgbClr val="FFFFFF"/>
                </a:solidFill>
                <a:latin typeface="メイリオ"/>
                <a:ea typeface="メイリオ"/>
              </a:rPr>
              <a:t>1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grpSp>
        <p:nvGrpSpPr>
          <p:cNvPr id="21" name="グループ化 20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22" name="正方形/長方形 21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Create and register new users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Create and register Roles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Menus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Link Roles and Users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14060" y="2520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latin typeface="+mn-ea"/>
                </a:rPr>
                <a:t>Register Movement list</a:t>
              </a:r>
              <a:endParaRPr lang="ja-JP" altLang="en-US" sz="800" b="1" dirty="0">
                <a:latin typeface="+mn-ea"/>
              </a:endParaRP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solidFill>
                    <a:srgbClr val="FF0000"/>
                  </a:solidFill>
                  <a:latin typeface="+mn-ea"/>
                </a:rPr>
                <a:t>Check access permission</a:t>
              </a:r>
              <a:endParaRPr lang="ja-JP" altLang="en-US" sz="800" b="1" dirty="0">
                <a:solidFill>
                  <a:srgbClr val="FF000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101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02" y="2986534"/>
            <a:ext cx="6264280" cy="337927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3.7</a:t>
            </a:r>
            <a:r>
              <a:rPr lang="ja-JP" altLang="en-US" dirty="0"/>
              <a:t> </a:t>
            </a:r>
            <a:r>
              <a:rPr lang="en-US" altLang="ja-JP" dirty="0" smtClean="0"/>
              <a:t>Check access permission(3/9)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Register new Movement as User 1 </a:t>
            </a:r>
          </a:p>
          <a:p>
            <a:pPr indent="0">
              <a:buNone/>
            </a:pPr>
            <a:r>
              <a:rPr lang="en-US" altLang="ja-JP" sz="1600" dirty="0"/>
              <a:t>In this section, we will register a new Movement so we can 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>check </a:t>
            </a:r>
            <a:r>
              <a:rPr lang="en-US" altLang="ja-JP" sz="1600" dirty="0"/>
              <a:t>how Default access permissions work</a:t>
            </a:r>
            <a:r>
              <a:rPr lang="en-US" altLang="ja-JP" sz="1600" dirty="0" smtClean="0"/>
              <a:t>.</a:t>
            </a:r>
          </a:p>
          <a:p>
            <a:pPr indent="0">
              <a:buNone/>
            </a:pPr>
            <a:r>
              <a:rPr lang="en-US" altLang="ja-JP" sz="1600" dirty="0" smtClean="0"/>
              <a:t>Menu: </a:t>
            </a:r>
            <a:r>
              <a:rPr lang="en-US" altLang="ja-JP" sz="1600" b="1" dirty="0" smtClean="0"/>
              <a:t>Ansible-Legacy</a:t>
            </a:r>
            <a:r>
              <a:rPr lang="ja-JP" altLang="en-US" sz="1600" b="1" dirty="0" smtClean="0"/>
              <a:t> </a:t>
            </a:r>
            <a:r>
              <a:rPr lang="en-US" altLang="ja-JP" sz="1600" b="1" dirty="0" smtClean="0"/>
              <a:t>&gt;</a:t>
            </a:r>
            <a:r>
              <a:rPr lang="ja-JP" altLang="en-US" sz="1600" b="1" dirty="0" smtClean="0"/>
              <a:t> </a:t>
            </a:r>
            <a:r>
              <a:rPr lang="en-US" altLang="ja-JP" sz="1600" b="1" dirty="0" smtClean="0"/>
              <a:t>Movement list</a:t>
            </a:r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Register &gt; Start registration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Follow the table below and press “Register”</a:t>
            </a:r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/>
              <a:t>Check that Role A is set as access permission role</a:t>
            </a:r>
            <a:endParaRPr kumimoji="1" lang="en-US" altLang="ja-JP" sz="1600" dirty="0" smtClean="0"/>
          </a:p>
        </p:txBody>
      </p:sp>
      <p:sp>
        <p:nvSpPr>
          <p:cNvPr id="7" name="角丸四角形 6"/>
          <p:cNvSpPr/>
          <p:nvPr/>
        </p:nvSpPr>
        <p:spPr bwMode="auto">
          <a:xfrm>
            <a:off x="2848172" y="3077766"/>
            <a:ext cx="3236038" cy="927313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/>
          </p:nvPr>
        </p:nvGraphicFramePr>
        <p:xfrm>
          <a:off x="2948714" y="3138987"/>
          <a:ext cx="3063485" cy="797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90355">
                  <a:extLst>
                    <a:ext uri="{9D8B030D-6E8A-4147-A177-3AD203B41FA5}">
                      <a16:colId xmlns:a16="http://schemas.microsoft.com/office/drawing/2014/main" val="1452743222"/>
                    </a:ext>
                  </a:extLst>
                </a:gridCol>
                <a:gridCol w="1573130">
                  <a:extLst>
                    <a:ext uri="{9D8B030D-6E8A-4147-A177-3AD203B41FA5}">
                      <a16:colId xmlns:a16="http://schemas.microsoft.com/office/drawing/2014/main" val="1827751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Movement</a:t>
                      </a:r>
                      <a:r>
                        <a:rPr kumimoji="1" lang="ja-JP" altLang="en-US" sz="1100" baseline="0" dirty="0" smtClean="0"/>
                        <a:t> </a:t>
                      </a:r>
                      <a:r>
                        <a:rPr kumimoji="1" lang="en-US" altLang="ja-JP" sz="1100" baseline="0" dirty="0" smtClean="0"/>
                        <a:t>name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Host specification format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840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movement1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IP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873431"/>
                  </a:ext>
                </a:extLst>
              </a:tr>
            </a:tbl>
          </a:graphicData>
        </a:graphic>
      </p:graphicFrame>
      <p:sp>
        <p:nvSpPr>
          <p:cNvPr id="13" name="角丸四角形 12"/>
          <p:cNvSpPr/>
          <p:nvPr/>
        </p:nvSpPr>
        <p:spPr bwMode="auto">
          <a:xfrm>
            <a:off x="4067930" y="5708489"/>
            <a:ext cx="4968690" cy="829087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>
                <a:latin typeface="+mn-ea"/>
              </a:rPr>
              <a:t>user1 has "Role A" set with "With Default access permission", </a:t>
            </a:r>
            <a:r>
              <a:rPr lang="en-US" altLang="ja-JP" sz="1200" dirty="0" smtClean="0">
                <a:latin typeface="+mn-ea"/>
              </a:rPr>
              <a:t/>
            </a:r>
            <a:br>
              <a:rPr lang="en-US" altLang="ja-JP" sz="1200" dirty="0" smtClean="0">
                <a:latin typeface="+mn-ea"/>
              </a:rPr>
            </a:br>
            <a:r>
              <a:rPr lang="en-US" altLang="ja-JP" sz="1200" dirty="0" smtClean="0">
                <a:latin typeface="+mn-ea"/>
              </a:rPr>
              <a:t>meaning </a:t>
            </a:r>
            <a:r>
              <a:rPr lang="en-US" altLang="ja-JP" sz="1200" dirty="0">
                <a:latin typeface="+mn-ea"/>
              </a:rPr>
              <a:t>that Role A will automatically be set as </a:t>
            </a:r>
            <a:r>
              <a:rPr lang="en-US" altLang="ja-JP" sz="1200" dirty="0" smtClean="0">
                <a:latin typeface="+mn-ea"/>
              </a:rPr>
              <a:t/>
            </a:r>
            <a:br>
              <a:rPr lang="en-US" altLang="ja-JP" sz="1200" dirty="0" smtClean="0">
                <a:latin typeface="+mn-ea"/>
              </a:rPr>
            </a:br>
            <a:r>
              <a:rPr lang="en-US" altLang="ja-JP" sz="1200" dirty="0" smtClean="0">
                <a:latin typeface="+mn-ea"/>
              </a:rPr>
              <a:t>Access </a:t>
            </a:r>
            <a:r>
              <a:rPr lang="en-US" altLang="ja-JP" sz="1200" dirty="0">
                <a:latin typeface="+mn-ea"/>
              </a:rPr>
              <a:t>permission role.</a:t>
            </a:r>
            <a:endParaRPr lang="en-US" altLang="ja-JP" sz="1200" dirty="0" smtClean="0">
              <a:latin typeface="+mn-ea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115521" y="4066300"/>
            <a:ext cx="864120" cy="946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4" name="円形吹き出し 13"/>
          <p:cNvSpPr/>
          <p:nvPr/>
        </p:nvSpPr>
        <p:spPr bwMode="auto">
          <a:xfrm>
            <a:off x="3787985" y="5391358"/>
            <a:ext cx="559890" cy="540000"/>
          </a:xfrm>
          <a:prstGeom prst="wedgeEllipseCallout">
            <a:avLst>
              <a:gd name="adj1" fmla="val -47172"/>
              <a:gd name="adj2" fmla="val -125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+mn-ea"/>
              </a:rPr>
              <a:t>Poin</a:t>
            </a:r>
            <a:r>
              <a:rPr lang="en-US" altLang="ja-JP" sz="1400" b="1" dirty="0">
                <a:latin typeface="+mn-ea"/>
              </a:rPr>
              <a:t>t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505358" y="4114526"/>
            <a:ext cx="670336" cy="5084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7" name="円形吹き出し 16"/>
          <p:cNvSpPr/>
          <p:nvPr/>
        </p:nvSpPr>
        <p:spPr bwMode="auto">
          <a:xfrm>
            <a:off x="5220090" y="4520069"/>
            <a:ext cx="301542" cy="312200"/>
          </a:xfrm>
          <a:prstGeom prst="wedgeEllipseCallout">
            <a:avLst>
              <a:gd name="adj1" fmla="val -11941"/>
              <a:gd name="adj2" fmla="val -68123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1" dirty="0">
                <a:solidFill>
                  <a:srgbClr val="FFFFFF"/>
                </a:solidFill>
                <a:latin typeface="メイリオ"/>
                <a:ea typeface="メイリオ"/>
              </a:rPr>
              <a:t>３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6" name="円形吹き出し 5"/>
          <p:cNvSpPr/>
          <p:nvPr/>
        </p:nvSpPr>
        <p:spPr bwMode="auto">
          <a:xfrm>
            <a:off x="2697401" y="3799926"/>
            <a:ext cx="301542" cy="312200"/>
          </a:xfrm>
          <a:prstGeom prst="wedgeEllipseCallout">
            <a:avLst>
              <a:gd name="adj1" fmla="val -65640"/>
              <a:gd name="adj2" fmla="val 29507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２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grpSp>
        <p:nvGrpSpPr>
          <p:cNvPr id="21" name="グループ化 20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22" name="正方形/長方形 21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Create and register new users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Create and register Roles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Menus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Link Roles and Users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14060" y="2520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latin typeface="+mn-ea"/>
                </a:rPr>
                <a:t>Register Movement list</a:t>
              </a:r>
              <a:endParaRPr lang="ja-JP" altLang="en-US" sz="800" b="1" dirty="0"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solidFill>
                    <a:srgbClr val="FF0000"/>
                  </a:solidFill>
                  <a:latin typeface="+mn-ea"/>
                </a:rPr>
                <a:t>Check access permission</a:t>
              </a:r>
              <a:endParaRPr lang="ja-JP" altLang="en-US" sz="800" b="1" dirty="0">
                <a:solidFill>
                  <a:srgbClr val="FF000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963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66" y="2507793"/>
            <a:ext cx="6584878" cy="3585577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Check User </a:t>
            </a:r>
            <a:r>
              <a:rPr lang="en-US" altLang="ja-JP" b="1" dirty="0" smtClean="0"/>
              <a:t>2's </a:t>
            </a:r>
            <a:r>
              <a:rPr lang="en-US" altLang="ja-JP" b="1" dirty="0"/>
              <a:t>access permissions </a:t>
            </a:r>
            <a:endParaRPr lang="en-US" altLang="ja-JP" dirty="0"/>
          </a:p>
          <a:p>
            <a:pPr indent="0">
              <a:buNone/>
            </a:pPr>
            <a:r>
              <a:rPr lang="en-US" altLang="ja-JP" sz="1400" dirty="0"/>
              <a:t>Log</a:t>
            </a:r>
            <a:r>
              <a:rPr lang="ja-JP" altLang="en-US" sz="1400" dirty="0"/>
              <a:t> </a:t>
            </a:r>
            <a:r>
              <a:rPr lang="en-US" altLang="ja-JP" sz="1400" dirty="0"/>
              <a:t>in</a:t>
            </a:r>
            <a:r>
              <a:rPr lang="ja-JP" altLang="en-US" sz="1400" dirty="0"/>
              <a:t> </a:t>
            </a:r>
            <a:r>
              <a:rPr lang="en-US" altLang="ja-JP" sz="1400" dirty="0"/>
              <a:t>as</a:t>
            </a:r>
            <a:r>
              <a:rPr lang="ja-JP" altLang="en-US" sz="1400" dirty="0"/>
              <a:t> </a:t>
            </a:r>
            <a:r>
              <a:rPr lang="en-US" altLang="ja-JP" sz="1400" dirty="0"/>
              <a:t>User </a:t>
            </a:r>
            <a:r>
              <a:rPr lang="en-US" altLang="ja-JP" sz="1400" dirty="0" smtClean="0"/>
              <a:t>2 </a:t>
            </a:r>
            <a:r>
              <a:rPr lang="en-US" altLang="ja-JP" sz="1400" dirty="0"/>
              <a:t>and check the access permissions</a:t>
            </a:r>
          </a:p>
          <a:p>
            <a:pPr marL="522900" indent="-342900">
              <a:buFont typeface="+mj-ea"/>
              <a:buAutoNum type="circleNumDbPlain"/>
            </a:pPr>
            <a:r>
              <a:rPr lang="en-US" altLang="ja-JP" sz="1400" dirty="0"/>
              <a:t>Check that the Login ID is “</a:t>
            </a:r>
            <a:r>
              <a:rPr lang="en-US" altLang="ja-JP" sz="1400" dirty="0" smtClean="0"/>
              <a:t>user2” </a:t>
            </a:r>
            <a:r>
              <a:rPr lang="en-US" altLang="ja-JP" sz="1400" dirty="0"/>
              <a:t/>
            </a:r>
            <a:br>
              <a:rPr lang="en-US" altLang="ja-JP" sz="1400" dirty="0"/>
            </a:br>
            <a:r>
              <a:rPr lang="en-US" altLang="ja-JP" sz="1400" dirty="0"/>
              <a:t>and the Login user is “</a:t>
            </a:r>
            <a:r>
              <a:rPr lang="en-US" altLang="ja-JP" sz="1400" dirty="0" smtClean="0"/>
              <a:t>Test2” </a:t>
            </a:r>
            <a:r>
              <a:rPr lang="en-US" altLang="ja-JP" sz="1400" dirty="0"/>
              <a:t>in the upper right corner.</a:t>
            </a:r>
          </a:p>
          <a:p>
            <a:pPr marL="522900" indent="-342900">
              <a:buFont typeface="+mj-ea"/>
              <a:buAutoNum type="circleNumDbPlain" startAt="2"/>
            </a:pPr>
            <a:r>
              <a:rPr lang="en-US" altLang="ja-JP" sz="1400" dirty="0"/>
              <a:t>Press roll button to see </a:t>
            </a:r>
            <a:r>
              <a:rPr lang="en-US" altLang="ja-JP" sz="1400" dirty="0" smtClean="0"/>
              <a:t>“</a:t>
            </a:r>
            <a:r>
              <a:rPr lang="en-US" altLang="ja-JP" sz="1400" dirty="0"/>
              <a:t>Role </a:t>
            </a:r>
            <a:r>
              <a:rPr lang="en-US" altLang="ja-JP" sz="1400" dirty="0" smtClean="0"/>
              <a:t>B” is </a:t>
            </a:r>
            <a:r>
              <a:rPr lang="en-US" altLang="ja-JP" sz="1400" dirty="0"/>
              <a:t>displayed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3.7</a:t>
            </a:r>
            <a:r>
              <a:rPr lang="ja-JP" altLang="en-US" dirty="0"/>
              <a:t> </a:t>
            </a:r>
            <a:r>
              <a:rPr lang="en-US" altLang="ja-JP" dirty="0" smtClean="0"/>
              <a:t>Check access permission(4/9)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503861" y="2507793"/>
            <a:ext cx="1332125" cy="3213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1" name="円形吹き出し 10"/>
          <p:cNvSpPr/>
          <p:nvPr/>
        </p:nvSpPr>
        <p:spPr bwMode="auto">
          <a:xfrm>
            <a:off x="6523745" y="2795900"/>
            <a:ext cx="331721" cy="312200"/>
          </a:xfrm>
          <a:prstGeom prst="wedgeEllipseCallout">
            <a:avLst>
              <a:gd name="adj1" fmla="val -98375"/>
              <a:gd name="adj2" fmla="val -34563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1</a:t>
            </a:r>
          </a:p>
        </p:txBody>
      </p:sp>
      <p:sp>
        <p:nvSpPr>
          <p:cNvPr id="28" name="角丸四角形 27"/>
          <p:cNvSpPr/>
          <p:nvPr/>
        </p:nvSpPr>
        <p:spPr bwMode="auto">
          <a:xfrm>
            <a:off x="3778828" y="3600569"/>
            <a:ext cx="4248590" cy="952021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3171" y="3674357"/>
            <a:ext cx="4059904" cy="794876"/>
          </a:xfrm>
          <a:prstGeom prst="rect">
            <a:avLst/>
          </a:prstGeom>
        </p:spPr>
      </p:pic>
      <p:sp>
        <p:nvSpPr>
          <p:cNvPr id="29" name="円形吹き出し 28"/>
          <p:cNvSpPr/>
          <p:nvPr/>
        </p:nvSpPr>
        <p:spPr bwMode="auto">
          <a:xfrm>
            <a:off x="3778828" y="3463447"/>
            <a:ext cx="301542" cy="312200"/>
          </a:xfrm>
          <a:prstGeom prst="wedgeEllipseCallout">
            <a:avLst>
              <a:gd name="adj1" fmla="val 550129"/>
              <a:gd name="adj2" fmla="val -259634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1" noProof="0" dirty="0">
                <a:solidFill>
                  <a:srgbClr val="FFFFFF"/>
                </a:solidFill>
                <a:latin typeface="メイリオ"/>
                <a:ea typeface="メイリオ"/>
              </a:rPr>
              <a:t>２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grpSp>
        <p:nvGrpSpPr>
          <p:cNvPr id="20" name="グループ化 19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30" name="正方形/長方形 29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Create and register new users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Create and register Roles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3" name="角丸四角形 32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Menus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Link Roles and Users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6814060" y="2520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latin typeface="+mn-ea"/>
                </a:rPr>
                <a:t>Register Movement list</a:t>
              </a:r>
              <a:endParaRPr lang="ja-JP" altLang="en-US" sz="800" b="1" dirty="0">
                <a:latin typeface="+mn-ea"/>
              </a:endParaRPr>
            </a:p>
          </p:txBody>
        </p:sp>
        <p:sp>
          <p:nvSpPr>
            <p:cNvPr id="37" name="角丸四角形 36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solidFill>
                    <a:srgbClr val="FF0000"/>
                  </a:solidFill>
                  <a:latin typeface="+mn-ea"/>
                </a:rPr>
                <a:t>Check access permission</a:t>
              </a:r>
              <a:endParaRPr lang="ja-JP" altLang="en-US" sz="800" b="1" dirty="0">
                <a:solidFill>
                  <a:srgbClr val="FF000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379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20" y="2742405"/>
            <a:ext cx="6461849" cy="347771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3.7</a:t>
            </a:r>
            <a:r>
              <a:rPr lang="ja-JP" altLang="en-US" dirty="0"/>
              <a:t> </a:t>
            </a:r>
            <a:r>
              <a:rPr lang="en-US" altLang="ja-JP" dirty="0" smtClean="0"/>
              <a:t>Check access permission(5/9)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Check User 2</a:t>
            </a:r>
            <a:r>
              <a:rPr lang="en-US" altLang="ja-JP" b="1" dirty="0" smtClean="0"/>
              <a:t>'s </a:t>
            </a:r>
            <a:r>
              <a:rPr lang="en-US" altLang="ja-JP" b="1" dirty="0"/>
              <a:t>access </a:t>
            </a:r>
            <a:r>
              <a:rPr lang="en-US" altLang="ja-JP" b="1" dirty="0" smtClean="0"/>
              <a:t>permissions</a:t>
            </a:r>
          </a:p>
          <a:p>
            <a:pPr indent="0">
              <a:buNone/>
            </a:pPr>
            <a:r>
              <a:rPr lang="en-US" altLang="ja-JP" sz="1600" dirty="0" smtClean="0"/>
              <a:t>Log in as User 2 and check the access permissions</a:t>
            </a:r>
          </a:p>
          <a:p>
            <a:pPr indent="0">
              <a:buNone/>
            </a:pPr>
            <a:r>
              <a:rPr lang="en-US" altLang="ja-JP" sz="1600" dirty="0" smtClean="0"/>
              <a:t>Menu: </a:t>
            </a:r>
            <a:r>
              <a:rPr lang="ja-JP" altLang="en-US" sz="1600" dirty="0" smtClean="0"/>
              <a:t> </a:t>
            </a:r>
            <a:r>
              <a:rPr lang="en-US" altLang="ja-JP" sz="1600" b="1" dirty="0"/>
              <a:t>Ansible-Legacy &gt; </a:t>
            </a:r>
            <a:r>
              <a:rPr lang="en-US" altLang="ja-JP" sz="1600" b="1" dirty="0" smtClean="0"/>
              <a:t>Movement list</a:t>
            </a:r>
            <a:endParaRPr lang="en-US" altLang="ja-JP" sz="1600" b="1" dirty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Display filter</a:t>
            </a:r>
            <a:r>
              <a:rPr lang="ja-JP" altLang="en-US" sz="1600" dirty="0" smtClean="0"/>
              <a:t>　</a:t>
            </a:r>
            <a:r>
              <a:rPr lang="en-US" altLang="ja-JP" sz="1600" dirty="0" smtClean="0"/>
              <a:t>&gt; Press “Filter”</a:t>
            </a:r>
            <a:endParaRPr lang="en-US" altLang="ja-JP" sz="1600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5" name="線吹き出し 1 (枠付き) 4"/>
          <p:cNvSpPr/>
          <p:nvPr/>
        </p:nvSpPr>
        <p:spPr bwMode="auto">
          <a:xfrm>
            <a:off x="5285408" y="5598043"/>
            <a:ext cx="3186758" cy="720100"/>
          </a:xfrm>
          <a:prstGeom prst="borderCallout1">
            <a:avLst>
              <a:gd name="adj1" fmla="val 4689"/>
              <a:gd name="adj2" fmla="val 289"/>
              <a:gd name="adj3" fmla="val -74875"/>
              <a:gd name="adj4" fmla="val -22680"/>
            </a:avLst>
          </a:prstGeom>
          <a:ln>
            <a:solidFill>
              <a:srgbClr val="FF0000"/>
            </a:solidFill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User 2 has Role B set to it, meaning that </a:t>
            </a:r>
          </a:p>
          <a:p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only 2 Movements will be displayed.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243422" y="3991822"/>
            <a:ext cx="729150" cy="2255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9" name="円形吹き出し 8"/>
          <p:cNvSpPr/>
          <p:nvPr/>
        </p:nvSpPr>
        <p:spPr bwMode="auto">
          <a:xfrm>
            <a:off x="1671030" y="3520902"/>
            <a:ext cx="301542" cy="312200"/>
          </a:xfrm>
          <a:prstGeom prst="wedgeEllipseCallout">
            <a:avLst>
              <a:gd name="adj1" fmla="val -47951"/>
              <a:gd name="adj2" fmla="val 87718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400" b="1" noProof="0" dirty="0">
                <a:solidFill>
                  <a:srgbClr val="FFFFFF"/>
                </a:solidFill>
                <a:latin typeface="メイリオ"/>
                <a:ea typeface="メイリオ"/>
              </a:rPr>
              <a:t>1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43423" y="4725179"/>
            <a:ext cx="4336718" cy="3573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grpSp>
        <p:nvGrpSpPr>
          <p:cNvPr id="21" name="グループ化 20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22" name="正方形/長方形 21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Create and register new users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Create and register Roles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Menus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Link Roles and Users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14060" y="2520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latin typeface="+mn-ea"/>
                </a:rPr>
                <a:t>Register Movement list</a:t>
              </a:r>
              <a:endParaRPr lang="ja-JP" altLang="en-US" sz="800" b="1" dirty="0">
                <a:latin typeface="+mn-ea"/>
              </a:endParaRP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solidFill>
                    <a:srgbClr val="FF0000"/>
                  </a:solidFill>
                  <a:latin typeface="+mn-ea"/>
                </a:rPr>
                <a:t>Check access permission</a:t>
              </a:r>
              <a:endParaRPr lang="ja-JP" altLang="en-US" sz="800" b="1" dirty="0">
                <a:solidFill>
                  <a:srgbClr val="FF000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798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" y="2988000"/>
            <a:ext cx="6157531" cy="331034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00" y="2988000"/>
            <a:ext cx="6157531" cy="33214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3.7</a:t>
            </a:r>
            <a:r>
              <a:rPr lang="ja-JP" altLang="en-US" dirty="0"/>
              <a:t> </a:t>
            </a:r>
            <a:r>
              <a:rPr lang="en-US" altLang="ja-JP" dirty="0" smtClean="0"/>
              <a:t>Check access permission(6/9)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Register new Movement as User2</a:t>
            </a:r>
            <a:endParaRPr lang="en-US" altLang="ja-JP" b="1" dirty="0"/>
          </a:p>
          <a:p>
            <a:pPr indent="0">
              <a:buNone/>
            </a:pPr>
            <a:r>
              <a:rPr lang="en-US" altLang="ja-JP" sz="1600" dirty="0"/>
              <a:t>In this section, we will register a new Movement so we can </a:t>
            </a:r>
            <a:br>
              <a:rPr lang="en-US" altLang="ja-JP" sz="1600" dirty="0"/>
            </a:br>
            <a:r>
              <a:rPr lang="en-US" altLang="ja-JP" sz="1600" dirty="0"/>
              <a:t>check how Default access permissions work.</a:t>
            </a:r>
          </a:p>
          <a:p>
            <a:pPr indent="0">
              <a:buNone/>
            </a:pPr>
            <a:r>
              <a:rPr lang="en-US" altLang="ja-JP" sz="1600" dirty="0" smtClean="0"/>
              <a:t>Menu: </a:t>
            </a:r>
            <a:r>
              <a:rPr lang="en-US" altLang="ja-JP" sz="1600" b="1" dirty="0" smtClean="0"/>
              <a:t>Ansible-Legacy</a:t>
            </a:r>
            <a:r>
              <a:rPr lang="ja-JP" altLang="en-US" sz="1600" b="1" dirty="0" smtClean="0"/>
              <a:t> </a:t>
            </a:r>
            <a:r>
              <a:rPr lang="en-US" altLang="ja-JP" sz="1600" b="1" dirty="0"/>
              <a:t>&gt;</a:t>
            </a:r>
            <a:r>
              <a:rPr lang="ja-JP" altLang="en-US" sz="1600" b="1" dirty="0"/>
              <a:t> </a:t>
            </a:r>
            <a:r>
              <a:rPr lang="en-US" altLang="ja-JP" sz="1600" b="1" dirty="0" smtClean="0"/>
              <a:t>Movement list</a:t>
            </a:r>
            <a:endParaRPr lang="en-US" altLang="ja-JP" sz="1600" b="1" dirty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Register &gt; Start registration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Follow the table below and press “Register”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Check that Role B is set as access permission role</a:t>
            </a:r>
            <a:endParaRPr lang="en-US" altLang="ja-JP" sz="1600" dirty="0"/>
          </a:p>
          <a:p>
            <a:pPr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 bwMode="auto">
          <a:xfrm>
            <a:off x="3310792" y="3086002"/>
            <a:ext cx="2593930" cy="1135108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/>
          </p:nvPr>
        </p:nvGraphicFramePr>
        <p:xfrm>
          <a:off x="3432689" y="3141492"/>
          <a:ext cx="2350136" cy="965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43318">
                  <a:extLst>
                    <a:ext uri="{9D8B030D-6E8A-4147-A177-3AD203B41FA5}">
                      <a16:colId xmlns:a16="http://schemas.microsoft.com/office/drawing/2014/main" val="1452743222"/>
                    </a:ext>
                  </a:extLst>
                </a:gridCol>
                <a:gridCol w="1206818">
                  <a:extLst>
                    <a:ext uri="{9D8B030D-6E8A-4147-A177-3AD203B41FA5}">
                      <a16:colId xmlns:a16="http://schemas.microsoft.com/office/drawing/2014/main" val="1827751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Movement</a:t>
                      </a:r>
                      <a:r>
                        <a:rPr kumimoji="1" lang="ja-JP" altLang="en-US" sz="1100" baseline="0" dirty="0" smtClean="0"/>
                        <a:t> </a:t>
                      </a:r>
                      <a:r>
                        <a:rPr kumimoji="1" lang="en-US" altLang="ja-JP" sz="1100" baseline="0" dirty="0" smtClean="0"/>
                        <a:t>name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Host</a:t>
                      </a:r>
                      <a:r>
                        <a:rPr kumimoji="1" lang="en-US" altLang="ja-JP" sz="1100" baseline="0" dirty="0" smtClean="0"/>
                        <a:t> specification format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840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movement2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IP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873431"/>
                  </a:ext>
                </a:extLst>
              </a:tr>
            </a:tbl>
          </a:graphicData>
        </a:graphic>
      </p:graphicFrame>
      <p:sp>
        <p:nvSpPr>
          <p:cNvPr id="12" name="角丸四角形 11"/>
          <p:cNvSpPr/>
          <p:nvPr/>
        </p:nvSpPr>
        <p:spPr bwMode="auto">
          <a:xfrm>
            <a:off x="4377004" y="5708489"/>
            <a:ext cx="4659616" cy="829087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latin typeface="+mn-ea"/>
              </a:rPr>
              <a:t>user2 has "</a:t>
            </a:r>
            <a:r>
              <a:rPr lang="en-US" altLang="ja-JP" sz="1200" dirty="0" err="1">
                <a:latin typeface="+mn-ea"/>
              </a:rPr>
              <a:t>RoleB</a:t>
            </a:r>
            <a:r>
              <a:rPr lang="en-US" altLang="ja-JP" sz="1200" dirty="0">
                <a:latin typeface="+mn-ea"/>
              </a:rPr>
              <a:t>" set with "With Default access permission</a:t>
            </a:r>
            <a:r>
              <a:rPr lang="en-US" altLang="ja-JP" sz="1200" dirty="0" smtClean="0">
                <a:latin typeface="+mn-ea"/>
              </a:rPr>
              <a:t>",</a:t>
            </a:r>
            <a:br>
              <a:rPr lang="en-US" altLang="ja-JP" sz="1200" dirty="0" smtClean="0">
                <a:latin typeface="+mn-ea"/>
              </a:rPr>
            </a:br>
            <a:r>
              <a:rPr lang="en-US" altLang="ja-JP" sz="1200" dirty="0" smtClean="0">
                <a:latin typeface="+mn-ea"/>
              </a:rPr>
              <a:t> </a:t>
            </a:r>
            <a:r>
              <a:rPr lang="en-US" altLang="ja-JP" sz="1200" dirty="0">
                <a:latin typeface="+mn-ea"/>
              </a:rPr>
              <a:t>meaning that Role B will automatically be set </a:t>
            </a:r>
            <a:r>
              <a:rPr lang="en-US" altLang="ja-JP" sz="1200" dirty="0" smtClean="0">
                <a:latin typeface="+mn-ea"/>
              </a:rPr>
              <a:t>as</a:t>
            </a:r>
            <a:br>
              <a:rPr lang="en-US" altLang="ja-JP" sz="1200" dirty="0" smtClean="0">
                <a:latin typeface="+mn-ea"/>
              </a:rPr>
            </a:br>
            <a:r>
              <a:rPr lang="en-US" altLang="ja-JP" sz="1200" dirty="0" smtClean="0">
                <a:latin typeface="+mn-ea"/>
              </a:rPr>
              <a:t> </a:t>
            </a:r>
            <a:r>
              <a:rPr lang="en-US" altLang="ja-JP" sz="1200" dirty="0">
                <a:latin typeface="+mn-ea"/>
              </a:rPr>
              <a:t>Access permission role.</a:t>
            </a:r>
          </a:p>
        </p:txBody>
      </p:sp>
      <p:sp>
        <p:nvSpPr>
          <p:cNvPr id="13" name="円形吹き出し 12"/>
          <p:cNvSpPr/>
          <p:nvPr/>
        </p:nvSpPr>
        <p:spPr bwMode="auto">
          <a:xfrm>
            <a:off x="3983227" y="5307252"/>
            <a:ext cx="559890" cy="540000"/>
          </a:xfrm>
          <a:prstGeom prst="wedgeEllipseCallout">
            <a:avLst>
              <a:gd name="adj1" fmla="val -47172"/>
              <a:gd name="adj2" fmla="val -125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+mn-ea"/>
              </a:rPr>
              <a:t>Poin</a:t>
            </a:r>
            <a:r>
              <a:rPr lang="en-US" altLang="ja-JP" sz="1400" b="1" dirty="0">
                <a:latin typeface="+mn-ea"/>
              </a:rPr>
              <a:t>t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079426" y="4049196"/>
            <a:ext cx="1781753" cy="9134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5" name="円形吹き出し 4"/>
          <p:cNvSpPr/>
          <p:nvPr/>
        </p:nvSpPr>
        <p:spPr bwMode="auto">
          <a:xfrm>
            <a:off x="2387469" y="3641792"/>
            <a:ext cx="301542" cy="312200"/>
          </a:xfrm>
          <a:prstGeom prst="wedgeEllipseCallout">
            <a:avLst>
              <a:gd name="adj1" fmla="val -81802"/>
              <a:gd name="adj2" fmla="val 4476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２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grpSp>
        <p:nvGrpSpPr>
          <p:cNvPr id="21" name="グループ化 20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22" name="正方形/長方形 21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Create and register new users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Create and register Roles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Menus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Link Roles and Users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14060" y="2520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latin typeface="+mn-ea"/>
                </a:rPr>
                <a:t>Register Movement list</a:t>
              </a:r>
              <a:endParaRPr lang="ja-JP" altLang="en-US" sz="800" b="1" dirty="0"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solidFill>
                    <a:srgbClr val="FF0000"/>
                  </a:solidFill>
                  <a:latin typeface="+mn-ea"/>
                </a:rPr>
                <a:t>Check access permission</a:t>
              </a:r>
              <a:endParaRPr lang="ja-JP" altLang="en-US" sz="800" b="1" dirty="0">
                <a:solidFill>
                  <a:srgbClr val="FF000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905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58" y="2719829"/>
            <a:ext cx="6635385" cy="322952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3.7</a:t>
            </a:r>
            <a:r>
              <a:rPr lang="ja-JP" altLang="en-US" dirty="0"/>
              <a:t> </a:t>
            </a:r>
            <a:r>
              <a:rPr lang="en-US" altLang="ja-JP" dirty="0" smtClean="0"/>
              <a:t>Check access permission(7/9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Check User </a:t>
            </a:r>
            <a:r>
              <a:rPr lang="en-US" altLang="ja-JP" b="1" dirty="0" smtClean="0"/>
              <a:t>3's </a:t>
            </a:r>
            <a:r>
              <a:rPr lang="en-US" altLang="ja-JP" b="1" dirty="0"/>
              <a:t>access permissions </a:t>
            </a:r>
            <a:endParaRPr lang="en-US" altLang="ja-JP" dirty="0"/>
          </a:p>
          <a:p>
            <a:pPr indent="0">
              <a:buNone/>
            </a:pPr>
            <a:r>
              <a:rPr lang="en-US" altLang="ja-JP" sz="1400" dirty="0"/>
              <a:t>Log</a:t>
            </a:r>
            <a:r>
              <a:rPr lang="ja-JP" altLang="en-US" sz="1400" dirty="0"/>
              <a:t> </a:t>
            </a:r>
            <a:r>
              <a:rPr lang="en-US" altLang="ja-JP" sz="1400" dirty="0"/>
              <a:t>in</a:t>
            </a:r>
            <a:r>
              <a:rPr lang="ja-JP" altLang="en-US" sz="1400" dirty="0"/>
              <a:t> </a:t>
            </a:r>
            <a:r>
              <a:rPr lang="en-US" altLang="ja-JP" sz="1400" dirty="0"/>
              <a:t>as</a:t>
            </a:r>
            <a:r>
              <a:rPr lang="ja-JP" altLang="en-US" sz="1400" dirty="0"/>
              <a:t> </a:t>
            </a:r>
            <a:r>
              <a:rPr lang="en-US" altLang="ja-JP" sz="1400" dirty="0"/>
              <a:t>User </a:t>
            </a:r>
            <a:r>
              <a:rPr lang="en-US" altLang="ja-JP" sz="1400" dirty="0" smtClean="0"/>
              <a:t>3 </a:t>
            </a:r>
            <a:r>
              <a:rPr lang="en-US" altLang="ja-JP" sz="1400" dirty="0"/>
              <a:t>and check the access permissions</a:t>
            </a:r>
          </a:p>
          <a:p>
            <a:pPr marL="522900" indent="-342900">
              <a:buFont typeface="+mj-ea"/>
              <a:buAutoNum type="circleNumDbPlain"/>
            </a:pPr>
            <a:r>
              <a:rPr lang="en-US" altLang="ja-JP" sz="1400" dirty="0"/>
              <a:t>Check that the Login ID is “</a:t>
            </a:r>
            <a:r>
              <a:rPr lang="en-US" altLang="ja-JP" sz="1400" dirty="0" smtClean="0"/>
              <a:t>user3” </a:t>
            </a:r>
            <a:r>
              <a:rPr lang="en-US" altLang="ja-JP" sz="1400" dirty="0"/>
              <a:t/>
            </a:r>
            <a:br>
              <a:rPr lang="en-US" altLang="ja-JP" sz="1400" dirty="0"/>
            </a:br>
            <a:r>
              <a:rPr lang="en-US" altLang="ja-JP" sz="1400" dirty="0"/>
              <a:t>and the Login user is “</a:t>
            </a:r>
            <a:r>
              <a:rPr lang="en-US" altLang="ja-JP" sz="1400" dirty="0" smtClean="0"/>
              <a:t>Test3” </a:t>
            </a:r>
            <a:r>
              <a:rPr lang="en-US" altLang="ja-JP" sz="1400" dirty="0"/>
              <a:t>in the upper right corner.</a:t>
            </a:r>
          </a:p>
          <a:p>
            <a:pPr marL="522900" indent="-342900">
              <a:buFont typeface="+mj-ea"/>
              <a:buAutoNum type="circleNumDbPlain" startAt="2"/>
            </a:pPr>
            <a:r>
              <a:rPr lang="en-US" altLang="ja-JP" sz="1400" dirty="0"/>
              <a:t>Press roll button to see “Role B</a:t>
            </a:r>
            <a:r>
              <a:rPr lang="en-US" altLang="ja-JP" sz="1400" dirty="0" smtClean="0"/>
              <a:t>” and “Role C” </a:t>
            </a:r>
            <a:r>
              <a:rPr lang="en-US" altLang="ja-JP" sz="1400" dirty="0"/>
              <a:t>is </a:t>
            </a:r>
            <a:r>
              <a:rPr lang="en-US" altLang="ja-JP" sz="1400" dirty="0" smtClean="0"/>
              <a:t>displayed</a:t>
            </a:r>
            <a:endParaRPr lang="en-US" altLang="ja-JP" sz="1400" dirty="0"/>
          </a:p>
        </p:txBody>
      </p:sp>
      <p:sp>
        <p:nvSpPr>
          <p:cNvPr id="30" name="テキスト ボックス 36"/>
          <p:cNvSpPr txBox="1"/>
          <p:nvPr/>
        </p:nvSpPr>
        <p:spPr>
          <a:xfrm>
            <a:off x="5504923" y="2719829"/>
            <a:ext cx="1332125" cy="3213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31" name="円形吹き出し 37"/>
          <p:cNvSpPr/>
          <p:nvPr/>
        </p:nvSpPr>
        <p:spPr bwMode="auto">
          <a:xfrm>
            <a:off x="6524807" y="3007936"/>
            <a:ext cx="331721" cy="312200"/>
          </a:xfrm>
          <a:prstGeom prst="wedgeEllipseCallout">
            <a:avLst>
              <a:gd name="adj1" fmla="val -98375"/>
              <a:gd name="adj2" fmla="val -34563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1</a:t>
            </a:r>
          </a:p>
        </p:txBody>
      </p:sp>
      <p:sp>
        <p:nvSpPr>
          <p:cNvPr id="32" name="角丸四角形 38"/>
          <p:cNvSpPr/>
          <p:nvPr/>
        </p:nvSpPr>
        <p:spPr bwMode="auto">
          <a:xfrm>
            <a:off x="3779890" y="3812605"/>
            <a:ext cx="4248590" cy="1111708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8801" y="3913246"/>
            <a:ext cx="4090767" cy="915843"/>
          </a:xfrm>
          <a:prstGeom prst="rect">
            <a:avLst/>
          </a:prstGeom>
        </p:spPr>
      </p:pic>
      <p:sp>
        <p:nvSpPr>
          <p:cNvPr id="33" name="円形吹き出し 40"/>
          <p:cNvSpPr/>
          <p:nvPr/>
        </p:nvSpPr>
        <p:spPr bwMode="auto">
          <a:xfrm>
            <a:off x="3779890" y="3675483"/>
            <a:ext cx="301542" cy="312200"/>
          </a:xfrm>
          <a:prstGeom prst="wedgeEllipseCallout">
            <a:avLst>
              <a:gd name="adj1" fmla="val 550129"/>
              <a:gd name="adj2" fmla="val -259634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２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grpSp>
        <p:nvGrpSpPr>
          <p:cNvPr id="19" name="グループ化 18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20" name="正方形/長方形 19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1" name="角丸四角形 20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Create and register new users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Create and register Roles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Menus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Link Roles and Users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7" name="角丸四角形 36"/>
            <p:cNvSpPr/>
            <p:nvPr/>
          </p:nvSpPr>
          <p:spPr bwMode="auto">
            <a:xfrm>
              <a:off x="6814060" y="2520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latin typeface="+mn-ea"/>
                </a:rPr>
                <a:t>Register Movement list</a:t>
              </a:r>
              <a:endParaRPr lang="ja-JP" altLang="en-US" sz="800" b="1" dirty="0">
                <a:latin typeface="+mn-ea"/>
              </a:endParaRPr>
            </a:p>
          </p:txBody>
        </p:sp>
        <p:sp>
          <p:nvSpPr>
            <p:cNvPr id="38" name="角丸四角形 37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solidFill>
                    <a:srgbClr val="FF0000"/>
                  </a:solidFill>
                  <a:latin typeface="+mn-ea"/>
                </a:rPr>
                <a:t>Check access permission</a:t>
              </a:r>
              <a:endParaRPr lang="ja-JP" altLang="en-US" sz="800" b="1" dirty="0">
                <a:solidFill>
                  <a:srgbClr val="FF000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794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" y="2772000"/>
            <a:ext cx="6232419" cy="336040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3.7</a:t>
            </a:r>
            <a:r>
              <a:rPr lang="ja-JP" altLang="en-US" dirty="0"/>
              <a:t> </a:t>
            </a:r>
            <a:r>
              <a:rPr lang="en-US" altLang="ja-JP" dirty="0" smtClean="0"/>
              <a:t>Check access permission(8/9)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Check User 3’s access permissions</a:t>
            </a:r>
          </a:p>
          <a:p>
            <a:pPr indent="0">
              <a:buNone/>
            </a:pPr>
            <a:r>
              <a:rPr lang="en-US" altLang="ja-JP" sz="1600" dirty="0" smtClean="0"/>
              <a:t>Log in as User 3 and check the access permissions</a:t>
            </a:r>
            <a:endParaRPr lang="en-US" altLang="ja-JP" sz="1600" dirty="0"/>
          </a:p>
          <a:p>
            <a:pPr indent="0">
              <a:buNone/>
            </a:pPr>
            <a:r>
              <a:rPr lang="en-US" altLang="ja-JP" sz="1600" dirty="0" smtClean="0"/>
              <a:t>Menu: </a:t>
            </a:r>
            <a:r>
              <a:rPr lang="ja-JP" altLang="en-US" sz="1600" dirty="0" smtClean="0"/>
              <a:t> </a:t>
            </a:r>
            <a:r>
              <a:rPr lang="en-US" altLang="ja-JP" sz="1600" b="1" dirty="0"/>
              <a:t>Ansible-Legacy &gt; </a:t>
            </a:r>
            <a:r>
              <a:rPr lang="en-US" altLang="ja-JP" sz="1600" b="1" dirty="0" smtClean="0"/>
              <a:t>Movement list</a:t>
            </a:r>
            <a:endParaRPr lang="en-US" altLang="ja-JP" sz="1600" b="1" dirty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Display filter</a:t>
            </a:r>
            <a:r>
              <a:rPr lang="ja-JP" altLang="en-US" sz="1600" dirty="0" smtClean="0"/>
              <a:t>　</a:t>
            </a:r>
            <a:r>
              <a:rPr lang="en-US" altLang="ja-JP" sz="1600" dirty="0" smtClean="0"/>
              <a:t>&gt; Press “Filter”</a:t>
            </a:r>
            <a:endParaRPr lang="en-US" altLang="ja-JP" sz="1600" dirty="0"/>
          </a:p>
          <a:p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29305" y="3996577"/>
            <a:ext cx="719510" cy="1873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9" name="円形吹き出し 8"/>
          <p:cNvSpPr/>
          <p:nvPr/>
        </p:nvSpPr>
        <p:spPr bwMode="auto">
          <a:xfrm>
            <a:off x="1676103" y="3628964"/>
            <a:ext cx="301542" cy="312200"/>
          </a:xfrm>
          <a:prstGeom prst="wedgeEllipseCallout">
            <a:avLst>
              <a:gd name="adj1" fmla="val -78275"/>
              <a:gd name="adj2" fmla="val 4476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400" b="1" dirty="0">
                <a:solidFill>
                  <a:srgbClr val="FFFFFF"/>
                </a:solidFill>
                <a:latin typeface="メイリオ"/>
                <a:ea typeface="メイリオ"/>
              </a:rPr>
              <a:t>2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115519" y="4653171"/>
            <a:ext cx="4248591" cy="6054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1" name="線吹き出し 1 (枠付き) 10"/>
          <p:cNvSpPr/>
          <p:nvPr/>
        </p:nvSpPr>
        <p:spPr bwMode="auto">
          <a:xfrm>
            <a:off x="4644011" y="5651900"/>
            <a:ext cx="4380612" cy="801288"/>
          </a:xfrm>
          <a:prstGeom prst="borderCallout1">
            <a:avLst>
              <a:gd name="adj1" fmla="val 6219"/>
              <a:gd name="adj2" fmla="val -257"/>
              <a:gd name="adj3" fmla="val -60874"/>
              <a:gd name="adj4" fmla="val -14568"/>
            </a:avLst>
          </a:prstGeom>
          <a:ln>
            <a:solidFill>
              <a:srgbClr val="FF0000"/>
            </a:solidFill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User 3 has Role B and Role C set to it, 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ja-JP" sz="1100" dirty="0" smtClean="0">
                <a:solidFill>
                  <a:schemeClr val="tx1"/>
                </a:solidFill>
                <a:latin typeface="+mn-ea"/>
              </a:rPr>
            </a:b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meaning 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that 3 Movements will be displayed.</a:t>
            </a:r>
          </a:p>
          <a:p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The Movement registered using User 2 will also be displayed.</a:t>
            </a:r>
            <a:endParaRPr lang="en-US" altLang="ja-JP" sz="1100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2" name="グループ化 21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23" name="正方形/長方形 22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Create and register new users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Create and register Roles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Menus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Link Roles and Users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14060" y="2520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latin typeface="+mn-ea"/>
                </a:rPr>
                <a:t>Register Movement list</a:t>
              </a:r>
              <a:endParaRPr lang="ja-JP" altLang="en-US" sz="800" b="1" dirty="0"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solidFill>
                    <a:srgbClr val="FF0000"/>
                  </a:solidFill>
                  <a:latin typeface="+mn-ea"/>
                </a:rPr>
                <a:t>Check access permission</a:t>
              </a:r>
              <a:endParaRPr lang="ja-JP" altLang="en-US" sz="800" b="1" dirty="0">
                <a:solidFill>
                  <a:srgbClr val="FF000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532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52" y="3270566"/>
            <a:ext cx="5646091" cy="304935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3.7</a:t>
            </a:r>
            <a:r>
              <a:rPr lang="ja-JP" altLang="en-US" dirty="0"/>
              <a:t> </a:t>
            </a:r>
            <a:r>
              <a:rPr lang="en-US" altLang="ja-JP" dirty="0" smtClean="0"/>
              <a:t>Check </a:t>
            </a:r>
            <a:r>
              <a:rPr lang="en-US" altLang="ja-JP" smtClean="0"/>
              <a:t>access permission(9/9)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Register new Movement as role 3</a:t>
            </a:r>
          </a:p>
          <a:p>
            <a:pPr indent="0">
              <a:buNone/>
            </a:pPr>
            <a:r>
              <a:rPr lang="en-US" altLang="ja-JP" sz="1600" dirty="0"/>
              <a:t>In this section, we will register a new Movement so we can </a:t>
            </a:r>
            <a:br>
              <a:rPr lang="en-US" altLang="ja-JP" sz="1600" dirty="0"/>
            </a:br>
            <a:r>
              <a:rPr lang="en-US" altLang="ja-JP" sz="1600" dirty="0"/>
              <a:t>check how Default access permissions work.</a:t>
            </a:r>
          </a:p>
          <a:p>
            <a:pPr indent="0">
              <a:buNone/>
            </a:pPr>
            <a:r>
              <a:rPr lang="en-US" altLang="ja-JP" sz="1600" dirty="0" smtClean="0"/>
              <a:t>Menu: </a:t>
            </a:r>
            <a:r>
              <a:rPr lang="en-US" altLang="ja-JP" sz="1600" b="1" dirty="0" smtClean="0"/>
              <a:t>Ansible-Legacy</a:t>
            </a:r>
            <a:r>
              <a:rPr lang="ja-JP" altLang="en-US" sz="1600" b="1" dirty="0" smtClean="0"/>
              <a:t> </a:t>
            </a:r>
            <a:r>
              <a:rPr lang="en-US" altLang="ja-JP" sz="1600" b="1" dirty="0"/>
              <a:t>&gt;</a:t>
            </a:r>
            <a:r>
              <a:rPr lang="ja-JP" altLang="en-US" sz="1600" b="1" dirty="0"/>
              <a:t> </a:t>
            </a:r>
            <a:r>
              <a:rPr lang="en-US" altLang="ja-JP" sz="1600" b="1" dirty="0" smtClean="0"/>
              <a:t>Movement list</a:t>
            </a:r>
            <a:endParaRPr lang="en-US" altLang="ja-JP" sz="1600" b="1" dirty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Register &gt; Start registration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Follow the table below and press “Register”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Check that Role B and Role C is set as access permission role</a:t>
            </a:r>
            <a:endParaRPr lang="en-US" altLang="ja-JP" sz="1600" dirty="0"/>
          </a:p>
          <a:p>
            <a:pPr indent="0">
              <a:buNone/>
            </a:pPr>
            <a:endParaRPr lang="en-US" altLang="ja-JP" dirty="0"/>
          </a:p>
          <a:p>
            <a:pPr indent="0">
              <a:buNone/>
            </a:pPr>
            <a:endParaRPr lang="en-US" altLang="ja-JP" b="1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2652" y="3758644"/>
            <a:ext cx="576462" cy="222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1" name="角丸四角形 10"/>
          <p:cNvSpPr/>
          <p:nvPr/>
        </p:nvSpPr>
        <p:spPr bwMode="auto">
          <a:xfrm>
            <a:off x="3347830" y="5591579"/>
            <a:ext cx="5640470" cy="918986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 smtClean="0">
                <a:latin typeface="+mn-ea"/>
              </a:rPr>
              <a:t>User3 has “</a:t>
            </a:r>
            <a:r>
              <a:rPr lang="en-US" altLang="ja-JP" sz="1200" dirty="0" err="1" smtClean="0">
                <a:latin typeface="+mn-ea"/>
              </a:rPr>
              <a:t>RoleB</a:t>
            </a:r>
            <a:r>
              <a:rPr lang="en-US" altLang="ja-JP" sz="1200" dirty="0" smtClean="0">
                <a:latin typeface="+mn-ea"/>
              </a:rPr>
              <a:t>” and “</a:t>
            </a:r>
            <a:r>
              <a:rPr lang="en-US" altLang="ja-JP" sz="1200" dirty="0" err="1" smtClean="0">
                <a:latin typeface="+mn-ea"/>
              </a:rPr>
              <a:t>RoleC</a:t>
            </a:r>
            <a:r>
              <a:rPr lang="en-US" altLang="ja-JP" sz="1200" dirty="0" smtClean="0">
                <a:latin typeface="+mn-ea"/>
              </a:rPr>
              <a:t>” set with “With Default access permission”,</a:t>
            </a:r>
          </a:p>
          <a:p>
            <a:pPr algn="ctr"/>
            <a:r>
              <a:rPr lang="en-US" altLang="ja-JP" sz="1200" dirty="0" smtClean="0">
                <a:latin typeface="+mn-ea"/>
              </a:rPr>
              <a:t> meaning that  both Role B and C will automatically be set as </a:t>
            </a:r>
          </a:p>
          <a:p>
            <a:pPr algn="ctr"/>
            <a:r>
              <a:rPr lang="en-US" altLang="ja-JP" sz="1200" dirty="0" smtClean="0">
                <a:latin typeface="+mn-ea"/>
              </a:rPr>
              <a:t>access permission role.</a:t>
            </a:r>
          </a:p>
        </p:txBody>
      </p:sp>
      <p:sp>
        <p:nvSpPr>
          <p:cNvPr id="12" name="円形吹き出し 11"/>
          <p:cNvSpPr/>
          <p:nvPr/>
        </p:nvSpPr>
        <p:spPr bwMode="auto">
          <a:xfrm>
            <a:off x="3169190" y="5229250"/>
            <a:ext cx="559890" cy="540000"/>
          </a:xfrm>
          <a:prstGeom prst="wedgeEllipseCallout">
            <a:avLst>
              <a:gd name="adj1" fmla="val -47172"/>
              <a:gd name="adj2" fmla="val -125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+mn-ea"/>
              </a:rPr>
              <a:t>Poin</a:t>
            </a:r>
            <a:r>
              <a:rPr lang="en-US" altLang="ja-JP" sz="1400" b="1" dirty="0">
                <a:latin typeface="+mn-ea"/>
              </a:rPr>
              <a:t>t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 bwMode="auto">
          <a:xfrm>
            <a:off x="2411699" y="3126396"/>
            <a:ext cx="2542531" cy="1019189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4" name="表 13"/>
          <p:cNvGraphicFramePr>
            <a:graphicFrameLocks noGrp="1"/>
          </p:cNvGraphicFramePr>
          <p:nvPr>
            <p:extLst/>
          </p:nvPr>
        </p:nvGraphicFramePr>
        <p:xfrm>
          <a:off x="2527678" y="3140960"/>
          <a:ext cx="2350136" cy="965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43318">
                  <a:extLst>
                    <a:ext uri="{9D8B030D-6E8A-4147-A177-3AD203B41FA5}">
                      <a16:colId xmlns:a16="http://schemas.microsoft.com/office/drawing/2014/main" val="1452743222"/>
                    </a:ext>
                  </a:extLst>
                </a:gridCol>
                <a:gridCol w="1206818">
                  <a:extLst>
                    <a:ext uri="{9D8B030D-6E8A-4147-A177-3AD203B41FA5}">
                      <a16:colId xmlns:a16="http://schemas.microsoft.com/office/drawing/2014/main" val="1827751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Movement</a:t>
                      </a:r>
                      <a:r>
                        <a:rPr kumimoji="1" lang="ja-JP" altLang="en-US" sz="1100" baseline="0" dirty="0" smtClean="0"/>
                        <a:t> </a:t>
                      </a:r>
                      <a:r>
                        <a:rPr kumimoji="1" lang="en-US" altLang="ja-JP" sz="1100" baseline="0" dirty="0" smtClean="0"/>
                        <a:t>name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Host specification format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840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movement3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IP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873431"/>
                  </a:ext>
                </a:extLst>
              </a:tr>
            </a:tbl>
          </a:graphicData>
        </a:graphic>
      </p:graphicFrame>
      <p:sp>
        <p:nvSpPr>
          <p:cNvPr id="17" name="テキスト ボックス 16"/>
          <p:cNvSpPr txBox="1"/>
          <p:nvPr/>
        </p:nvSpPr>
        <p:spPr>
          <a:xfrm>
            <a:off x="1103328" y="4278855"/>
            <a:ext cx="4752660" cy="5183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5" name="円形吹き出し 14"/>
          <p:cNvSpPr/>
          <p:nvPr/>
        </p:nvSpPr>
        <p:spPr bwMode="auto">
          <a:xfrm>
            <a:off x="2293219" y="3822485"/>
            <a:ext cx="301542" cy="312200"/>
          </a:xfrm>
          <a:prstGeom prst="wedgeEllipseCallout">
            <a:avLst>
              <a:gd name="adj1" fmla="val -55062"/>
              <a:gd name="adj2" fmla="val 6186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２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6912000" y="719999"/>
            <a:ext cx="2148045" cy="2664000"/>
            <a:chOff x="6912000" y="719999"/>
            <a:chExt cx="2148045" cy="2664000"/>
          </a:xfrm>
        </p:grpSpPr>
        <p:sp>
          <p:nvSpPr>
            <p:cNvPr id="23" name="正方形/長方形 22"/>
            <p:cNvSpPr/>
            <p:nvPr/>
          </p:nvSpPr>
          <p:spPr bwMode="auto">
            <a:xfrm>
              <a:off x="6912000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984011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Create and register new users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984011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Create and register Roles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984011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Menus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984011" y="2088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Link Roles and Users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984011" y="2520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latin typeface="+mn-ea"/>
                </a:rPr>
                <a:t>Register Movement list</a:t>
              </a:r>
              <a:endParaRPr lang="ja-JP" altLang="en-US" sz="800" b="1" dirty="0"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984751" y="2952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solidFill>
                    <a:srgbClr val="FF0000"/>
                  </a:solidFill>
                  <a:latin typeface="+mn-ea"/>
                </a:rPr>
                <a:t>Check access permission</a:t>
              </a:r>
              <a:endParaRPr lang="ja-JP" altLang="en-US" sz="800" b="1" dirty="0">
                <a:solidFill>
                  <a:srgbClr val="FF000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441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793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</a:t>
            </a:r>
            <a:r>
              <a:rPr lang="ja-JP" altLang="en-US" dirty="0"/>
              <a:t>　</a:t>
            </a:r>
            <a:r>
              <a:rPr lang="en-US" altLang="ja-JP" dirty="0" smtClean="0"/>
              <a:t>Scenario 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6001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</a:t>
            </a:r>
            <a:r>
              <a:rPr kumimoji="1" lang="en-US" altLang="ja-JP" dirty="0" smtClean="0"/>
              <a:t>.1 </a:t>
            </a:r>
            <a:r>
              <a:rPr lang="en-US" altLang="ja-JP" dirty="0" smtClean="0"/>
              <a:t>Operation environment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Environment</a:t>
            </a:r>
          </a:p>
          <a:p>
            <a:pPr indent="0">
              <a:buNone/>
            </a:pPr>
            <a:r>
              <a:rPr lang="en-US" altLang="ja-JP" sz="1600" dirty="0" smtClean="0"/>
              <a:t>The following is required in order to finish this document’s scenarios.</a:t>
            </a:r>
          </a:p>
          <a:p>
            <a:pPr indent="0">
              <a:buNone/>
            </a:pPr>
            <a:r>
              <a:rPr kumimoji="1" lang="en-US" altLang="ja-JP" sz="1600" dirty="0" smtClean="0"/>
              <a:t>You will need 1 server.</a:t>
            </a:r>
          </a:p>
          <a:p>
            <a:pPr indent="0">
              <a:buNone/>
            </a:pPr>
            <a:endParaRPr lang="en-US" altLang="ja-JP" sz="1600" dirty="0"/>
          </a:p>
          <a:p>
            <a:pPr indent="0">
              <a:buNone/>
            </a:pPr>
            <a:r>
              <a:rPr lang="en-US" altLang="ja-JP" sz="1600" b="1" dirty="0" smtClean="0"/>
              <a:t>Client device</a:t>
            </a:r>
            <a:r>
              <a:rPr kumimoji="1" lang="ja-JP" altLang="en-US" sz="1600" b="1" dirty="0" smtClean="0"/>
              <a:t> </a:t>
            </a:r>
            <a:r>
              <a:rPr lang="en-US" altLang="ja-JP" sz="1600" b="1" dirty="0" smtClean="0"/>
              <a:t>           </a:t>
            </a:r>
            <a:endParaRPr kumimoji="1" lang="en-US" altLang="ja-JP" sz="1600" b="1" dirty="0" smtClean="0"/>
          </a:p>
          <a:p>
            <a:pPr indent="0">
              <a:buNone/>
            </a:pPr>
            <a:r>
              <a:rPr lang="ja-JP" altLang="en-US" sz="1600" dirty="0" smtClean="0"/>
              <a:t>・</a:t>
            </a:r>
            <a:r>
              <a:rPr lang="en-US" altLang="ja-JP" sz="1600" dirty="0" smtClean="0"/>
              <a:t>Windows10</a:t>
            </a:r>
            <a:r>
              <a:rPr lang="ja-JP" altLang="en-US" sz="1600" dirty="0" smtClean="0"/>
              <a:t>　　　　　  </a:t>
            </a:r>
            <a:endParaRPr lang="en-US" altLang="ja-JP" sz="1600" dirty="0" smtClean="0"/>
          </a:p>
          <a:p>
            <a:pPr indent="0">
              <a:buNone/>
            </a:pPr>
            <a:r>
              <a:rPr kumimoji="1" lang="ja-JP" altLang="en-US" sz="1600" dirty="0" smtClean="0"/>
              <a:t>・</a:t>
            </a:r>
            <a:r>
              <a:rPr kumimoji="1" lang="en-US" altLang="ja-JP" sz="1600" dirty="0" smtClean="0"/>
              <a:t>Google</a:t>
            </a:r>
            <a:r>
              <a:rPr kumimoji="1" lang="ja-JP" altLang="en-US" sz="1600" dirty="0" smtClean="0"/>
              <a:t> </a:t>
            </a:r>
            <a:r>
              <a:rPr kumimoji="1" lang="en-US" altLang="ja-JP" sz="1600" dirty="0" smtClean="0"/>
              <a:t>Chrome           </a:t>
            </a:r>
          </a:p>
          <a:p>
            <a:pPr indent="0">
              <a:buNone/>
            </a:pPr>
            <a:r>
              <a:rPr lang="en-US" altLang="ja-JP" sz="1600" dirty="0"/>
              <a:t> </a:t>
            </a:r>
            <a:r>
              <a:rPr lang="en-US" altLang="ja-JP" sz="1600" dirty="0" smtClean="0"/>
              <a:t>                                   </a:t>
            </a:r>
          </a:p>
          <a:p>
            <a:pPr indent="0">
              <a:buNone/>
            </a:pPr>
            <a:r>
              <a:rPr lang="en-US" altLang="ja-JP" sz="1600" b="1" dirty="0" smtClean="0"/>
              <a:t>ITA</a:t>
            </a:r>
            <a:r>
              <a:rPr lang="ja-JP" altLang="en-US" sz="1600" b="1" dirty="0"/>
              <a:t> </a:t>
            </a:r>
            <a:r>
              <a:rPr lang="en-US" altLang="ja-JP" sz="1600" b="1" dirty="0" smtClean="0"/>
              <a:t>server</a:t>
            </a:r>
            <a:endParaRPr lang="en-US" altLang="ja-JP" sz="1600" b="1" dirty="0"/>
          </a:p>
          <a:p>
            <a:pPr indent="0">
              <a:buNone/>
            </a:pPr>
            <a:r>
              <a:rPr lang="ja-JP" altLang="en-US" sz="1600" dirty="0"/>
              <a:t>・</a:t>
            </a:r>
            <a:r>
              <a:rPr lang="en-US" altLang="ja-JP" sz="1600" dirty="0"/>
              <a:t>CentOS7 (※1)</a:t>
            </a:r>
          </a:p>
          <a:p>
            <a:pPr indent="0">
              <a:buNone/>
            </a:pPr>
            <a:r>
              <a:rPr lang="ja-JP" altLang="en-US" sz="1600" dirty="0"/>
              <a:t>・</a:t>
            </a:r>
            <a:r>
              <a:rPr lang="en-US" altLang="ja-JP" sz="1600" dirty="0"/>
              <a:t>ITA </a:t>
            </a:r>
            <a:r>
              <a:rPr lang="en-US" altLang="ja-JP" sz="1600" dirty="0" smtClean="0"/>
              <a:t>1.10.0</a:t>
            </a:r>
            <a:endParaRPr lang="en-US" altLang="ja-JP" sz="1600" dirty="0"/>
          </a:p>
          <a:p>
            <a:pPr indent="0">
              <a:buNone/>
            </a:pPr>
            <a:r>
              <a:rPr lang="ja-JP" altLang="en-US" sz="1600" dirty="0"/>
              <a:t>・</a:t>
            </a:r>
            <a:r>
              <a:rPr lang="en-US" altLang="ja-JP" sz="1600" dirty="0"/>
              <a:t>Ansible</a:t>
            </a:r>
            <a:r>
              <a:rPr lang="ja-JP" altLang="en-US" sz="1600" dirty="0"/>
              <a:t> </a:t>
            </a:r>
            <a:r>
              <a:rPr lang="en-US" altLang="ja-JP" sz="1600" dirty="0" smtClean="0"/>
              <a:t>2.11.10</a:t>
            </a:r>
            <a:endParaRPr kumimoji="1" lang="en-US" altLang="ja-JP" sz="1600" dirty="0" smtClean="0"/>
          </a:p>
        </p:txBody>
      </p:sp>
      <p:grpSp>
        <p:nvGrpSpPr>
          <p:cNvPr id="4" name="グループ化 3"/>
          <p:cNvGrpSpPr/>
          <p:nvPr/>
        </p:nvGrpSpPr>
        <p:grpSpPr>
          <a:xfrm>
            <a:off x="2464810" y="2636890"/>
            <a:ext cx="1872260" cy="1602242"/>
            <a:chOff x="539440" y="2774589"/>
            <a:chExt cx="1339566" cy="1158402"/>
          </a:xfrm>
        </p:grpSpPr>
        <p:grpSp>
          <p:nvGrpSpPr>
            <p:cNvPr id="5" name="グループ化 4"/>
            <p:cNvGrpSpPr>
              <a:grpSpLocks noChangeAspect="1"/>
            </p:cNvGrpSpPr>
            <p:nvPr/>
          </p:nvGrpSpPr>
          <p:grpSpPr bwMode="gray">
            <a:xfrm>
              <a:off x="727432" y="3028068"/>
              <a:ext cx="961136" cy="634348"/>
              <a:chOff x="2385390" y="1237172"/>
              <a:chExt cx="1111251" cy="733425"/>
            </a:xfrm>
          </p:grpSpPr>
          <p:sp>
            <p:nvSpPr>
              <p:cNvPr id="9" name="フリーフォーム 8"/>
              <p:cNvSpPr>
                <a:spLocks noChangeAspect="1"/>
              </p:cNvSpPr>
              <p:nvPr/>
            </p:nvSpPr>
            <p:spPr bwMode="gray">
              <a:xfrm>
                <a:off x="2385390" y="1237172"/>
                <a:ext cx="1111251" cy="733425"/>
              </a:xfrm>
              <a:custGeom>
                <a:avLst/>
                <a:gdLst>
                  <a:gd name="connsiteX0" fmla="*/ 15037 w 1111251"/>
                  <a:gd name="connsiteY0" fmla="*/ 703262 h 733425"/>
                  <a:gd name="connsiteX1" fmla="*/ 1096966 w 1111251"/>
                  <a:gd name="connsiteY1" fmla="*/ 703262 h 733425"/>
                  <a:gd name="connsiteX2" fmla="*/ 1111251 w 1111251"/>
                  <a:gd name="connsiteY2" fmla="*/ 718730 h 733425"/>
                  <a:gd name="connsiteX3" fmla="*/ 1096966 w 1111251"/>
                  <a:gd name="connsiteY3" fmla="*/ 733425 h 733425"/>
                  <a:gd name="connsiteX4" fmla="*/ 15037 w 1111251"/>
                  <a:gd name="connsiteY4" fmla="*/ 733425 h 733425"/>
                  <a:gd name="connsiteX5" fmla="*/ 0 w 1111251"/>
                  <a:gd name="connsiteY5" fmla="*/ 718730 h 733425"/>
                  <a:gd name="connsiteX6" fmla="*/ 15037 w 1111251"/>
                  <a:gd name="connsiteY6" fmla="*/ 703262 h 733425"/>
                  <a:gd name="connsiteX7" fmla="*/ 195422 w 1111251"/>
                  <a:gd name="connsiteY7" fmla="*/ 517525 h 733425"/>
                  <a:gd name="connsiteX8" fmla="*/ 917417 w 1111251"/>
                  <a:gd name="connsiteY8" fmla="*/ 517525 h 733425"/>
                  <a:gd name="connsiteX9" fmla="*/ 951977 w 1111251"/>
                  <a:gd name="connsiteY9" fmla="*/ 531011 h 733425"/>
                  <a:gd name="connsiteX10" fmla="*/ 1102987 w 1111251"/>
                  <a:gd name="connsiteY10" fmla="*/ 664377 h 733425"/>
                  <a:gd name="connsiteX11" fmla="*/ 1097728 w 1111251"/>
                  <a:gd name="connsiteY11" fmla="*/ 677863 h 733425"/>
                  <a:gd name="connsiteX12" fmla="*/ 15111 w 1111251"/>
                  <a:gd name="connsiteY12" fmla="*/ 677863 h 733425"/>
                  <a:gd name="connsiteX13" fmla="*/ 9852 w 1111251"/>
                  <a:gd name="connsiteY13" fmla="*/ 664377 h 733425"/>
                  <a:gd name="connsiteX14" fmla="*/ 160111 w 1111251"/>
                  <a:gd name="connsiteY14" fmla="*/ 531011 h 733425"/>
                  <a:gd name="connsiteX15" fmla="*/ 195422 w 1111251"/>
                  <a:gd name="connsiteY15" fmla="*/ 517525 h 733425"/>
                  <a:gd name="connsiteX16" fmla="*/ 194915 w 1111251"/>
                  <a:gd name="connsiteY16" fmla="*/ 0 h 733425"/>
                  <a:gd name="connsiteX17" fmla="*/ 917087 w 1111251"/>
                  <a:gd name="connsiteY17" fmla="*/ 0 h 733425"/>
                  <a:gd name="connsiteX18" fmla="*/ 936625 w 1111251"/>
                  <a:gd name="connsiteY18" fmla="*/ 20252 h 733425"/>
                  <a:gd name="connsiteX19" fmla="*/ 936625 w 1111251"/>
                  <a:gd name="connsiteY19" fmla="*/ 470286 h 733425"/>
                  <a:gd name="connsiteX20" fmla="*/ 917087 w 1111251"/>
                  <a:gd name="connsiteY20" fmla="*/ 490538 h 733425"/>
                  <a:gd name="connsiteX21" fmla="*/ 194915 w 1111251"/>
                  <a:gd name="connsiteY21" fmla="*/ 490538 h 733425"/>
                  <a:gd name="connsiteX22" fmla="*/ 174625 w 1111251"/>
                  <a:gd name="connsiteY22" fmla="*/ 470286 h 733425"/>
                  <a:gd name="connsiteX23" fmla="*/ 174625 w 1111251"/>
                  <a:gd name="connsiteY23" fmla="*/ 20252 h 733425"/>
                  <a:gd name="connsiteX24" fmla="*/ 194915 w 1111251"/>
                  <a:gd name="connsiteY24" fmla="*/ 0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111251" h="733425">
                    <a:moveTo>
                      <a:pt x="15037" y="703262"/>
                    </a:moveTo>
                    <a:cubicBezTo>
                      <a:pt x="15037" y="703262"/>
                      <a:pt x="15037" y="703262"/>
                      <a:pt x="1096966" y="703262"/>
                    </a:cubicBezTo>
                    <a:cubicBezTo>
                      <a:pt x="1105236" y="703262"/>
                      <a:pt x="1111251" y="710223"/>
                      <a:pt x="1111251" y="718730"/>
                    </a:cubicBezTo>
                    <a:cubicBezTo>
                      <a:pt x="1111251" y="727238"/>
                      <a:pt x="1105236" y="733425"/>
                      <a:pt x="1096966" y="733425"/>
                    </a:cubicBezTo>
                    <a:cubicBezTo>
                      <a:pt x="1096966" y="733425"/>
                      <a:pt x="1096966" y="733425"/>
                      <a:pt x="15037" y="733425"/>
                    </a:cubicBezTo>
                    <a:cubicBezTo>
                      <a:pt x="6767" y="733425"/>
                      <a:pt x="0" y="727238"/>
                      <a:pt x="0" y="718730"/>
                    </a:cubicBezTo>
                    <a:cubicBezTo>
                      <a:pt x="0" y="710223"/>
                      <a:pt x="6767" y="703262"/>
                      <a:pt x="15037" y="703262"/>
                    </a:cubicBezTo>
                    <a:close/>
                    <a:moveTo>
                      <a:pt x="195422" y="517525"/>
                    </a:moveTo>
                    <a:cubicBezTo>
                      <a:pt x="195422" y="517525"/>
                      <a:pt x="195422" y="517525"/>
                      <a:pt x="917417" y="517525"/>
                    </a:cubicBezTo>
                    <a:cubicBezTo>
                      <a:pt x="927935" y="517525"/>
                      <a:pt x="943712" y="523519"/>
                      <a:pt x="951977" y="531011"/>
                    </a:cubicBezTo>
                    <a:cubicBezTo>
                      <a:pt x="951977" y="531011"/>
                      <a:pt x="951977" y="531011"/>
                      <a:pt x="1102987" y="664377"/>
                    </a:cubicBezTo>
                    <a:cubicBezTo>
                      <a:pt x="1111251" y="671869"/>
                      <a:pt x="1108997" y="677863"/>
                      <a:pt x="1097728" y="677863"/>
                    </a:cubicBezTo>
                    <a:lnTo>
                      <a:pt x="15111" y="677863"/>
                    </a:lnTo>
                    <a:cubicBezTo>
                      <a:pt x="3842" y="677863"/>
                      <a:pt x="1588" y="671869"/>
                      <a:pt x="9852" y="664377"/>
                    </a:cubicBezTo>
                    <a:cubicBezTo>
                      <a:pt x="9852" y="664377"/>
                      <a:pt x="9852" y="664377"/>
                      <a:pt x="160111" y="531011"/>
                    </a:cubicBezTo>
                    <a:cubicBezTo>
                      <a:pt x="168376" y="523519"/>
                      <a:pt x="184153" y="517525"/>
                      <a:pt x="195422" y="517525"/>
                    </a:cubicBezTo>
                    <a:close/>
                    <a:moveTo>
                      <a:pt x="194915" y="0"/>
                    </a:moveTo>
                    <a:cubicBezTo>
                      <a:pt x="194915" y="0"/>
                      <a:pt x="194915" y="0"/>
                      <a:pt x="917087" y="0"/>
                    </a:cubicBezTo>
                    <a:cubicBezTo>
                      <a:pt x="927607" y="0"/>
                      <a:pt x="936625" y="9001"/>
                      <a:pt x="936625" y="20252"/>
                    </a:cubicBezTo>
                    <a:cubicBezTo>
                      <a:pt x="936625" y="20252"/>
                      <a:pt x="936625" y="20252"/>
                      <a:pt x="936625" y="470286"/>
                    </a:cubicBezTo>
                    <a:cubicBezTo>
                      <a:pt x="936625" y="481537"/>
                      <a:pt x="927607" y="490538"/>
                      <a:pt x="917087" y="490538"/>
                    </a:cubicBezTo>
                    <a:cubicBezTo>
                      <a:pt x="917087" y="490538"/>
                      <a:pt x="917087" y="490538"/>
                      <a:pt x="194915" y="490538"/>
                    </a:cubicBezTo>
                    <a:cubicBezTo>
                      <a:pt x="183643" y="490538"/>
                      <a:pt x="174625" y="481537"/>
                      <a:pt x="174625" y="470286"/>
                    </a:cubicBezTo>
                    <a:cubicBezTo>
                      <a:pt x="174625" y="470286"/>
                      <a:pt x="174625" y="470286"/>
                      <a:pt x="174625" y="20252"/>
                    </a:cubicBezTo>
                    <a:cubicBezTo>
                      <a:pt x="174625" y="9001"/>
                      <a:pt x="183643" y="0"/>
                      <a:pt x="194915" y="0"/>
                    </a:cubicBezTo>
                    <a:close/>
                  </a:path>
                </a:pathLst>
              </a:custGeom>
              <a:solidFill>
                <a:srgbClr val="002B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</a:endParaRPr>
              </a:p>
            </p:txBody>
          </p:sp>
          <p:sp>
            <p:nvSpPr>
              <p:cNvPr id="10" name="フリーフォーム 9"/>
              <p:cNvSpPr>
                <a:spLocks noChangeAspect="1"/>
              </p:cNvSpPr>
              <p:nvPr/>
            </p:nvSpPr>
            <p:spPr bwMode="gray">
              <a:xfrm>
                <a:off x="2615578" y="1292734"/>
                <a:ext cx="652463" cy="593726"/>
              </a:xfrm>
              <a:custGeom>
                <a:avLst/>
                <a:gdLst>
                  <a:gd name="connsiteX0" fmla="*/ 239712 w 652463"/>
                  <a:gd name="connsiteY0" fmla="*/ 560388 h 593726"/>
                  <a:gd name="connsiteX1" fmla="*/ 420688 w 652463"/>
                  <a:gd name="connsiteY1" fmla="*/ 560388 h 593726"/>
                  <a:gd name="connsiteX2" fmla="*/ 441325 w 652463"/>
                  <a:gd name="connsiteY2" fmla="*/ 593726 h 593726"/>
                  <a:gd name="connsiteX3" fmla="*/ 220662 w 652463"/>
                  <a:gd name="connsiteY3" fmla="*/ 593726 h 593726"/>
                  <a:gd name="connsiteX4" fmla="*/ 0 w 652463"/>
                  <a:gd name="connsiteY4" fmla="*/ 0 h 593726"/>
                  <a:gd name="connsiteX5" fmla="*/ 652463 w 652463"/>
                  <a:gd name="connsiteY5" fmla="*/ 0 h 593726"/>
                  <a:gd name="connsiteX6" fmla="*/ 652463 w 652463"/>
                  <a:gd name="connsiteY6" fmla="*/ 381000 h 593726"/>
                  <a:gd name="connsiteX7" fmla="*/ 0 w 652463"/>
                  <a:gd name="connsiteY7" fmla="*/ 381000 h 593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2463" h="593726">
                    <a:moveTo>
                      <a:pt x="239712" y="560388"/>
                    </a:moveTo>
                    <a:lnTo>
                      <a:pt x="420688" y="560388"/>
                    </a:lnTo>
                    <a:lnTo>
                      <a:pt x="441325" y="593726"/>
                    </a:lnTo>
                    <a:lnTo>
                      <a:pt x="220662" y="593726"/>
                    </a:lnTo>
                    <a:close/>
                    <a:moveTo>
                      <a:pt x="0" y="0"/>
                    </a:moveTo>
                    <a:lnTo>
                      <a:pt x="652463" y="0"/>
                    </a:lnTo>
                    <a:lnTo>
                      <a:pt x="652463" y="381000"/>
                    </a:lnTo>
                    <a:lnTo>
                      <a:pt x="0" y="3810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</a:endParaRPr>
              </a:p>
            </p:txBody>
          </p:sp>
        </p:grpSp>
        <p:sp>
          <p:nvSpPr>
            <p:cNvPr id="6" name="テキスト ボックス 5"/>
            <p:cNvSpPr txBox="1"/>
            <p:nvPr/>
          </p:nvSpPr>
          <p:spPr>
            <a:xfrm>
              <a:off x="727432" y="3710472"/>
              <a:ext cx="923498" cy="222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b="1" dirty="0" smtClean="0">
                  <a:solidFill>
                    <a:srgbClr val="002B62"/>
                  </a:solidFill>
                </a:rPr>
                <a:t>Windows10</a:t>
              </a:r>
              <a:endParaRPr kumimoji="1" lang="ja-JP" altLang="en-US" sz="1400" b="1" dirty="0">
                <a:solidFill>
                  <a:srgbClr val="002B62"/>
                </a:solidFill>
              </a:endParaRPr>
            </a:p>
          </p:txBody>
        </p:sp>
        <p:pic>
          <p:nvPicPr>
            <p:cNvPr id="7" name="図 6"/>
            <p:cNvPicPr>
              <a:picLocks noChangeAspect="1"/>
            </p:cNvPicPr>
            <p:nvPr/>
          </p:nvPicPr>
          <p:blipFill rotWithShape="1">
            <a:blip r:embed="rId2"/>
            <a:srcRect l="10139" t="10638" r="9010" b="9118"/>
            <a:stretch/>
          </p:blipFill>
          <p:spPr>
            <a:xfrm>
              <a:off x="1048655" y="3080591"/>
              <a:ext cx="318689" cy="316292"/>
            </a:xfrm>
            <a:prstGeom prst="rect">
              <a:avLst/>
            </a:prstGeom>
          </p:spPr>
        </p:pic>
        <p:sp>
          <p:nvSpPr>
            <p:cNvPr id="8" name="テキスト ボックス 7"/>
            <p:cNvSpPr txBox="1"/>
            <p:nvPr/>
          </p:nvSpPr>
          <p:spPr>
            <a:xfrm>
              <a:off x="539440" y="2774589"/>
              <a:ext cx="1339566" cy="222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b="1" dirty="0" smtClean="0">
                  <a:solidFill>
                    <a:srgbClr val="002B62"/>
                  </a:solidFill>
                </a:rPr>
                <a:t>Google Chrome</a:t>
              </a:r>
            </a:p>
          </p:txBody>
        </p:sp>
      </p:grpSp>
      <p:grpSp>
        <p:nvGrpSpPr>
          <p:cNvPr id="11" name="グループ化 10"/>
          <p:cNvGrpSpPr/>
          <p:nvPr/>
        </p:nvGrpSpPr>
        <p:grpSpPr>
          <a:xfrm>
            <a:off x="5940190" y="2242612"/>
            <a:ext cx="2663967" cy="2332966"/>
            <a:chOff x="2544779" y="2383384"/>
            <a:chExt cx="2663967" cy="2332966"/>
          </a:xfrm>
        </p:grpSpPr>
        <p:sp>
          <p:nvSpPr>
            <p:cNvPr id="12" name="正方形/長方形 11"/>
            <p:cNvSpPr/>
            <p:nvPr/>
          </p:nvSpPr>
          <p:spPr bwMode="auto">
            <a:xfrm>
              <a:off x="2544779" y="2383384"/>
              <a:ext cx="2663967" cy="233296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100" b="1" dirty="0" smtClean="0">
                  <a:solidFill>
                    <a:srgbClr val="002B62"/>
                  </a:solidFill>
                  <a:ea typeface="+mj-ea"/>
                </a:rPr>
                <a:t>CentOS 7.8</a:t>
              </a:r>
              <a:endParaRPr kumimoji="1" lang="ja-JP" altLang="en-US" sz="1100" b="1" dirty="0">
                <a:solidFill>
                  <a:srgbClr val="002B62"/>
                </a:solidFill>
                <a:ea typeface="+mj-ea"/>
              </a:endParaRPr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2857303" y="2853419"/>
              <a:ext cx="2038918" cy="543464"/>
            </a:xfrm>
            <a:prstGeom prst="rect">
              <a:avLst/>
            </a:prstGeom>
            <a:solidFill>
              <a:srgbClr val="002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b="1" dirty="0" smtClean="0">
                  <a:solidFill>
                    <a:schemeClr val="bg1"/>
                  </a:solidFill>
                </a:rPr>
                <a:t>Exastro IT Automation</a:t>
              </a:r>
            </a:p>
            <a:p>
              <a:pPr algn="ctr"/>
              <a:r>
                <a:rPr lang="en-US" altLang="ja-JP" sz="1100" b="1" dirty="0" smtClean="0">
                  <a:solidFill>
                    <a:schemeClr val="bg1"/>
                  </a:solidFill>
                </a:rPr>
                <a:t>1.</a:t>
              </a:r>
              <a:r>
                <a:rPr lang="en-US" altLang="ja-JP" sz="1100" b="1" dirty="0" smtClean="0">
                  <a:solidFill>
                    <a:schemeClr val="bg1"/>
                  </a:solidFill>
                </a:rPr>
                <a:t>10</a:t>
              </a:r>
              <a:r>
                <a:rPr lang="en-US" altLang="ja-JP" sz="1100" b="1" dirty="0" smtClean="0">
                  <a:solidFill>
                    <a:schemeClr val="bg1"/>
                  </a:solidFill>
                </a:rPr>
                <a:t>.0</a:t>
              </a:r>
              <a:endParaRPr kumimoji="1" lang="ja-JP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2858612" y="3705735"/>
              <a:ext cx="2037609" cy="532693"/>
            </a:xfrm>
            <a:prstGeom prst="rect">
              <a:avLst/>
            </a:prstGeom>
            <a:solidFill>
              <a:srgbClr val="002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b="1" dirty="0" smtClean="0">
                  <a:solidFill>
                    <a:schemeClr val="bg1"/>
                  </a:solidFill>
                </a:rPr>
                <a:t>Ansible</a:t>
              </a:r>
              <a:r>
                <a:rPr lang="en-US" altLang="ja-JP" sz="1100" b="1" dirty="0">
                  <a:solidFill>
                    <a:schemeClr val="bg1"/>
                  </a:solidFill>
                </a:rPr>
                <a:t> </a:t>
              </a:r>
              <a:r>
                <a:rPr lang="en-US" altLang="ja-JP" sz="1100" b="1" dirty="0" smtClean="0">
                  <a:solidFill>
                    <a:schemeClr val="bg1"/>
                  </a:solidFill>
                </a:rPr>
                <a:t>2.11.10</a:t>
              </a:r>
              <a:endParaRPr kumimoji="1" lang="ja-JP" altLang="en-US" sz="1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5" name="直線矢印コネクタ 14"/>
          <p:cNvCxnSpPr/>
          <p:nvPr/>
        </p:nvCxnSpPr>
        <p:spPr bwMode="auto">
          <a:xfrm>
            <a:off x="4420131" y="3282618"/>
            <a:ext cx="985502" cy="3962"/>
          </a:xfrm>
          <a:prstGeom prst="straightConnector1">
            <a:avLst/>
          </a:prstGeom>
          <a:solidFill>
            <a:srgbClr val="FFFFFF"/>
          </a:solidFill>
          <a:ln w="38100" cap="flat" cmpd="sng" algn="ctr">
            <a:solidFill>
              <a:srgbClr val="002B62"/>
            </a:solidFill>
            <a:prstDash val="solid"/>
            <a:round/>
            <a:headEnd type="none" w="med" len="med"/>
            <a:tailEnd type="triangle"/>
          </a:ln>
          <a:effectLst>
            <a:glow rad="25400">
              <a:srgbClr val="FFFFFF">
                <a:alpha val="80000"/>
              </a:srgbClr>
            </a:glow>
          </a:effectLst>
          <a:extLst/>
        </p:spPr>
      </p:cxnSp>
      <p:sp>
        <p:nvSpPr>
          <p:cNvPr id="16" name="テキスト ボックス 15"/>
          <p:cNvSpPr txBox="1"/>
          <p:nvPr/>
        </p:nvSpPr>
        <p:spPr>
          <a:xfrm>
            <a:off x="359476" y="5940543"/>
            <a:ext cx="8424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※1</a:t>
            </a:r>
            <a:r>
              <a:rPr lang="ja-JP" altLang="en-US" sz="1200" dirty="0"/>
              <a:t> </a:t>
            </a:r>
            <a:r>
              <a:rPr lang="en-US" altLang="ja-JP" sz="1200" dirty="0"/>
              <a:t>In this </a:t>
            </a:r>
            <a:r>
              <a:rPr lang="en-US" altLang="ja-JP" sz="1200" dirty="0" smtClean="0"/>
              <a:t>scenario,  </a:t>
            </a:r>
            <a:r>
              <a:rPr lang="en-US" altLang="ja-JP" sz="1200" dirty="0"/>
              <a:t>the host server will be running CentOS7. </a:t>
            </a:r>
            <a:r>
              <a:rPr lang="en-US" altLang="ja-JP" sz="1200" dirty="0" smtClean="0"/>
              <a:t>However,  </a:t>
            </a:r>
            <a:r>
              <a:rPr lang="en-US" altLang="ja-JP" sz="1200" dirty="0"/>
              <a:t>ITA can be implemented to any </a:t>
            </a:r>
            <a:r>
              <a:rPr lang="en-US" altLang="ja-JP" sz="1200" dirty="0" smtClean="0"/>
              <a:t>RHEL7 or </a:t>
            </a:r>
            <a:r>
              <a:rPr lang="en-US" altLang="ja-JP" sz="1200" dirty="0"/>
              <a:t>RHEL8 type OS. 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7622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2.2 </a:t>
            </a:r>
            <a:r>
              <a:rPr lang="en-US" altLang="ja-JP" dirty="0" smtClean="0"/>
              <a:t>RBAC for </a:t>
            </a:r>
            <a:r>
              <a:rPr lang="en-US" altLang="ja-JP" dirty="0"/>
              <a:t>M</a:t>
            </a:r>
            <a:r>
              <a:rPr lang="en-US" altLang="ja-JP" dirty="0" smtClean="0"/>
              <a:t>enus scenario</a:t>
            </a:r>
            <a:r>
              <a:rPr lang="ja-JP" altLang="en-US" dirty="0" smtClean="0"/>
              <a:t>（</a:t>
            </a:r>
            <a:r>
              <a:rPr lang="en-US" altLang="ja-JP" dirty="0"/>
              <a:t>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Scenario</a:t>
            </a:r>
            <a:endParaRPr lang="en-US" altLang="ja-JP" b="1" dirty="0"/>
          </a:p>
          <a:p>
            <a:pPr indent="0">
              <a:buNone/>
            </a:pPr>
            <a:r>
              <a:rPr lang="en-US" altLang="ja-JP" sz="1600" dirty="0"/>
              <a:t>This scenario will have the reader use the Management console -&gt; Menu link list function to control RBAC for different menus</a:t>
            </a:r>
            <a:r>
              <a:rPr lang="en-US" altLang="ja-JP" sz="1600" dirty="0" smtClean="0"/>
              <a:t>.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kumimoji="1" lang="en-US" altLang="ja-JP" sz="1600" dirty="0" smtClean="0"/>
              <a:t>User 1 </a:t>
            </a:r>
            <a:r>
              <a:rPr lang="en-US" altLang="ja-JP" sz="1600" dirty="0" smtClean="0"/>
              <a:t>is linked to Role A and Role B,  meaning that they can edit contents in both the “Operation list” and the “Device list”.</a:t>
            </a:r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User 2 is linked to Role B,  meaning that they can edit in “Device list”.</a:t>
            </a:r>
            <a:endParaRPr kumimoji="1" lang="en-US" altLang="ja-JP" sz="1600" dirty="0" smtClean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User 3 is linked to Role C,  meaning that they can view in the “Device list”.</a:t>
            </a:r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User 4 is not linked to any role,  meaning that they cannot view any of the menus.</a:t>
            </a:r>
            <a:endParaRPr kumimoji="1" lang="en-US" altLang="ja-JP" sz="1600" dirty="0" smtClean="0"/>
          </a:p>
          <a:p>
            <a:pPr indent="0">
              <a:buNone/>
            </a:pPr>
            <a:endParaRPr kumimoji="1" lang="ja-JP" altLang="en-US" sz="1600" dirty="0"/>
          </a:p>
        </p:txBody>
      </p:sp>
      <p:grpSp>
        <p:nvGrpSpPr>
          <p:cNvPr id="4" name="グループ化 3"/>
          <p:cNvGrpSpPr>
            <a:grpSpLocks noChangeAspect="1"/>
          </p:cNvGrpSpPr>
          <p:nvPr/>
        </p:nvGrpSpPr>
        <p:grpSpPr>
          <a:xfrm>
            <a:off x="539438" y="3432960"/>
            <a:ext cx="689341" cy="792094"/>
            <a:chOff x="1055172" y="1856195"/>
            <a:chExt cx="1071738" cy="1143528"/>
          </a:xfrm>
        </p:grpSpPr>
        <p:sp>
          <p:nvSpPr>
            <p:cNvPr id="5" name="フリーフォーム 4"/>
            <p:cNvSpPr>
              <a:spLocks noChangeAspect="1"/>
            </p:cNvSpPr>
            <p:nvPr/>
          </p:nvSpPr>
          <p:spPr bwMode="auto">
            <a:xfrm>
              <a:off x="1184340" y="1856195"/>
              <a:ext cx="589491" cy="716551"/>
            </a:xfrm>
            <a:custGeom>
              <a:avLst/>
              <a:gdLst>
                <a:gd name="connsiteX0" fmla="*/ 1991846 w 5641975"/>
                <a:gd name="connsiteY0" fmla="*/ 3543300 h 6858000"/>
                <a:gd name="connsiteX1" fmla="*/ 2868639 w 5641975"/>
                <a:gd name="connsiteY1" fmla="*/ 4038600 h 6858000"/>
                <a:gd name="connsiteX2" fmla="*/ 3735902 w 5641975"/>
                <a:gd name="connsiteY2" fmla="*/ 3552825 h 6858000"/>
                <a:gd name="connsiteX3" fmla="*/ 5641975 w 5641975"/>
                <a:gd name="connsiteY3" fmla="*/ 5514975 h 6858000"/>
                <a:gd name="connsiteX4" fmla="*/ 5641975 w 5641975"/>
                <a:gd name="connsiteY4" fmla="*/ 6696075 h 6858000"/>
                <a:gd name="connsiteX5" fmla="*/ 5470429 w 5641975"/>
                <a:gd name="connsiteY5" fmla="*/ 6858000 h 6858000"/>
                <a:gd name="connsiteX6" fmla="*/ 2859109 w 5641975"/>
                <a:gd name="connsiteY6" fmla="*/ 6858000 h 6858000"/>
                <a:gd name="connsiteX7" fmla="*/ 2830518 w 5641975"/>
                <a:gd name="connsiteY7" fmla="*/ 6858000 h 6858000"/>
                <a:gd name="connsiteX8" fmla="*/ 2820988 w 5641975"/>
                <a:gd name="connsiteY8" fmla="*/ 6858000 h 6858000"/>
                <a:gd name="connsiteX9" fmla="*/ 2811457 w 5641975"/>
                <a:gd name="connsiteY9" fmla="*/ 6858000 h 6858000"/>
                <a:gd name="connsiteX10" fmla="*/ 2801927 w 5641975"/>
                <a:gd name="connsiteY10" fmla="*/ 6858000 h 6858000"/>
                <a:gd name="connsiteX11" fmla="*/ 2782866 w 5641975"/>
                <a:gd name="connsiteY11" fmla="*/ 6858000 h 6858000"/>
                <a:gd name="connsiteX12" fmla="*/ 162016 w 5641975"/>
                <a:gd name="connsiteY12" fmla="*/ 6858000 h 6858000"/>
                <a:gd name="connsiteX13" fmla="*/ 0 w 5641975"/>
                <a:gd name="connsiteY13" fmla="*/ 6696075 h 6858000"/>
                <a:gd name="connsiteX14" fmla="*/ 0 w 5641975"/>
                <a:gd name="connsiteY14" fmla="*/ 5514975 h 6858000"/>
                <a:gd name="connsiteX15" fmla="*/ 1991846 w 5641975"/>
                <a:gd name="connsiteY15" fmla="*/ 3543300 h 6858000"/>
                <a:gd name="connsiteX16" fmla="*/ 2868613 w 5641975"/>
                <a:gd name="connsiteY16" fmla="*/ 0 h 6858000"/>
                <a:gd name="connsiteX17" fmla="*/ 4135438 w 5641975"/>
                <a:gd name="connsiteY17" fmla="*/ 1419225 h 6858000"/>
                <a:gd name="connsiteX18" fmla="*/ 2868613 w 5641975"/>
                <a:gd name="connsiteY18" fmla="*/ 3228975 h 6858000"/>
                <a:gd name="connsiteX19" fmla="*/ 1601788 w 5641975"/>
                <a:gd name="connsiteY19" fmla="*/ 1419225 h 6858000"/>
                <a:gd name="connsiteX20" fmla="*/ 2868613 w 5641975"/>
                <a:gd name="connsiteY20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641975" h="6858000">
                  <a:moveTo>
                    <a:pt x="1991846" y="3543300"/>
                  </a:moveTo>
                  <a:cubicBezTo>
                    <a:pt x="2153862" y="3838575"/>
                    <a:pt x="2487425" y="4038600"/>
                    <a:pt x="2868639" y="4038600"/>
                  </a:cubicBezTo>
                  <a:cubicBezTo>
                    <a:pt x="3240324" y="4038600"/>
                    <a:pt x="3573886" y="3838575"/>
                    <a:pt x="3735902" y="3552825"/>
                  </a:cubicBezTo>
                  <a:cubicBezTo>
                    <a:pt x="5632445" y="3952875"/>
                    <a:pt x="5641975" y="5514975"/>
                    <a:pt x="5641975" y="5514975"/>
                  </a:cubicBezTo>
                  <a:cubicBezTo>
                    <a:pt x="5641975" y="5514975"/>
                    <a:pt x="5641975" y="5514975"/>
                    <a:pt x="5641975" y="6696075"/>
                  </a:cubicBezTo>
                  <a:cubicBezTo>
                    <a:pt x="5641975" y="6781800"/>
                    <a:pt x="5565732" y="6858000"/>
                    <a:pt x="5470429" y="6858000"/>
                  </a:cubicBezTo>
                  <a:cubicBezTo>
                    <a:pt x="5470429" y="6858000"/>
                    <a:pt x="5470429" y="6858000"/>
                    <a:pt x="2859109" y="6858000"/>
                  </a:cubicBezTo>
                  <a:cubicBezTo>
                    <a:pt x="2859109" y="6858000"/>
                    <a:pt x="2859109" y="6858000"/>
                    <a:pt x="2830518" y="6858000"/>
                  </a:cubicBezTo>
                  <a:cubicBezTo>
                    <a:pt x="2830518" y="6858000"/>
                    <a:pt x="2830518" y="6858000"/>
                    <a:pt x="2820988" y="6858000"/>
                  </a:cubicBezTo>
                  <a:cubicBezTo>
                    <a:pt x="2820988" y="6858000"/>
                    <a:pt x="2820988" y="6858000"/>
                    <a:pt x="2811457" y="6858000"/>
                  </a:cubicBezTo>
                  <a:cubicBezTo>
                    <a:pt x="2811457" y="6858000"/>
                    <a:pt x="2811457" y="6858000"/>
                    <a:pt x="2801927" y="6858000"/>
                  </a:cubicBezTo>
                  <a:cubicBezTo>
                    <a:pt x="2801927" y="6858000"/>
                    <a:pt x="2801927" y="6858000"/>
                    <a:pt x="2782866" y="6858000"/>
                  </a:cubicBezTo>
                  <a:cubicBezTo>
                    <a:pt x="2782866" y="6858000"/>
                    <a:pt x="2782866" y="6858000"/>
                    <a:pt x="162016" y="6858000"/>
                  </a:cubicBezTo>
                  <a:cubicBezTo>
                    <a:pt x="76243" y="6858000"/>
                    <a:pt x="0" y="6781800"/>
                    <a:pt x="0" y="6696075"/>
                  </a:cubicBezTo>
                  <a:cubicBezTo>
                    <a:pt x="0" y="6696075"/>
                    <a:pt x="0" y="6696075"/>
                    <a:pt x="0" y="5514975"/>
                  </a:cubicBezTo>
                  <a:cubicBezTo>
                    <a:pt x="0" y="5514975"/>
                    <a:pt x="0" y="3905250"/>
                    <a:pt x="1991846" y="3543300"/>
                  </a:cubicBezTo>
                  <a:close/>
                  <a:moveTo>
                    <a:pt x="2868613" y="0"/>
                  </a:moveTo>
                  <a:cubicBezTo>
                    <a:pt x="3640138" y="0"/>
                    <a:pt x="4135438" y="619125"/>
                    <a:pt x="4135438" y="1419225"/>
                  </a:cubicBezTo>
                  <a:cubicBezTo>
                    <a:pt x="4135438" y="2085975"/>
                    <a:pt x="3716338" y="3228975"/>
                    <a:pt x="2868613" y="3228975"/>
                  </a:cubicBezTo>
                  <a:cubicBezTo>
                    <a:pt x="2011363" y="3228975"/>
                    <a:pt x="1601788" y="2085975"/>
                    <a:pt x="1601788" y="1419225"/>
                  </a:cubicBezTo>
                  <a:cubicBezTo>
                    <a:pt x="1601788" y="619125"/>
                    <a:pt x="2087563" y="0"/>
                    <a:pt x="28686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1055172" y="2572745"/>
              <a:ext cx="1071738" cy="426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 smtClean="0"/>
                <a:t>user1</a:t>
              </a:r>
              <a:endParaRPr kumimoji="1" lang="ja-JP" altLang="en-US" sz="1200" dirty="0"/>
            </a:p>
          </p:txBody>
        </p:sp>
      </p:grpSp>
      <p:grpSp>
        <p:nvGrpSpPr>
          <p:cNvPr id="7" name="グループ化 6"/>
          <p:cNvGrpSpPr>
            <a:grpSpLocks noChangeAspect="1"/>
          </p:cNvGrpSpPr>
          <p:nvPr/>
        </p:nvGrpSpPr>
        <p:grpSpPr>
          <a:xfrm>
            <a:off x="539438" y="4267616"/>
            <a:ext cx="689341" cy="773336"/>
            <a:chOff x="1055172" y="1856195"/>
            <a:chExt cx="1071738" cy="1116447"/>
          </a:xfrm>
        </p:grpSpPr>
        <p:sp>
          <p:nvSpPr>
            <p:cNvPr id="8" name="フリーフォーム 7"/>
            <p:cNvSpPr>
              <a:spLocks noChangeAspect="1"/>
            </p:cNvSpPr>
            <p:nvPr/>
          </p:nvSpPr>
          <p:spPr bwMode="auto">
            <a:xfrm>
              <a:off x="1184340" y="1856195"/>
              <a:ext cx="589491" cy="716551"/>
            </a:xfrm>
            <a:custGeom>
              <a:avLst/>
              <a:gdLst>
                <a:gd name="connsiteX0" fmla="*/ 1991846 w 5641975"/>
                <a:gd name="connsiteY0" fmla="*/ 3543300 h 6858000"/>
                <a:gd name="connsiteX1" fmla="*/ 2868639 w 5641975"/>
                <a:gd name="connsiteY1" fmla="*/ 4038600 h 6858000"/>
                <a:gd name="connsiteX2" fmla="*/ 3735902 w 5641975"/>
                <a:gd name="connsiteY2" fmla="*/ 3552825 h 6858000"/>
                <a:gd name="connsiteX3" fmla="*/ 5641975 w 5641975"/>
                <a:gd name="connsiteY3" fmla="*/ 5514975 h 6858000"/>
                <a:gd name="connsiteX4" fmla="*/ 5641975 w 5641975"/>
                <a:gd name="connsiteY4" fmla="*/ 6696075 h 6858000"/>
                <a:gd name="connsiteX5" fmla="*/ 5470429 w 5641975"/>
                <a:gd name="connsiteY5" fmla="*/ 6858000 h 6858000"/>
                <a:gd name="connsiteX6" fmla="*/ 2859109 w 5641975"/>
                <a:gd name="connsiteY6" fmla="*/ 6858000 h 6858000"/>
                <a:gd name="connsiteX7" fmla="*/ 2830518 w 5641975"/>
                <a:gd name="connsiteY7" fmla="*/ 6858000 h 6858000"/>
                <a:gd name="connsiteX8" fmla="*/ 2820988 w 5641975"/>
                <a:gd name="connsiteY8" fmla="*/ 6858000 h 6858000"/>
                <a:gd name="connsiteX9" fmla="*/ 2811457 w 5641975"/>
                <a:gd name="connsiteY9" fmla="*/ 6858000 h 6858000"/>
                <a:gd name="connsiteX10" fmla="*/ 2801927 w 5641975"/>
                <a:gd name="connsiteY10" fmla="*/ 6858000 h 6858000"/>
                <a:gd name="connsiteX11" fmla="*/ 2782866 w 5641975"/>
                <a:gd name="connsiteY11" fmla="*/ 6858000 h 6858000"/>
                <a:gd name="connsiteX12" fmla="*/ 162016 w 5641975"/>
                <a:gd name="connsiteY12" fmla="*/ 6858000 h 6858000"/>
                <a:gd name="connsiteX13" fmla="*/ 0 w 5641975"/>
                <a:gd name="connsiteY13" fmla="*/ 6696075 h 6858000"/>
                <a:gd name="connsiteX14" fmla="*/ 0 w 5641975"/>
                <a:gd name="connsiteY14" fmla="*/ 5514975 h 6858000"/>
                <a:gd name="connsiteX15" fmla="*/ 1991846 w 5641975"/>
                <a:gd name="connsiteY15" fmla="*/ 3543300 h 6858000"/>
                <a:gd name="connsiteX16" fmla="*/ 2868613 w 5641975"/>
                <a:gd name="connsiteY16" fmla="*/ 0 h 6858000"/>
                <a:gd name="connsiteX17" fmla="*/ 4135438 w 5641975"/>
                <a:gd name="connsiteY17" fmla="*/ 1419225 h 6858000"/>
                <a:gd name="connsiteX18" fmla="*/ 2868613 w 5641975"/>
                <a:gd name="connsiteY18" fmla="*/ 3228975 h 6858000"/>
                <a:gd name="connsiteX19" fmla="*/ 1601788 w 5641975"/>
                <a:gd name="connsiteY19" fmla="*/ 1419225 h 6858000"/>
                <a:gd name="connsiteX20" fmla="*/ 2868613 w 5641975"/>
                <a:gd name="connsiteY20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641975" h="6858000">
                  <a:moveTo>
                    <a:pt x="1991846" y="3543300"/>
                  </a:moveTo>
                  <a:cubicBezTo>
                    <a:pt x="2153862" y="3838575"/>
                    <a:pt x="2487425" y="4038600"/>
                    <a:pt x="2868639" y="4038600"/>
                  </a:cubicBezTo>
                  <a:cubicBezTo>
                    <a:pt x="3240324" y="4038600"/>
                    <a:pt x="3573886" y="3838575"/>
                    <a:pt x="3735902" y="3552825"/>
                  </a:cubicBezTo>
                  <a:cubicBezTo>
                    <a:pt x="5632445" y="3952875"/>
                    <a:pt x="5641975" y="5514975"/>
                    <a:pt x="5641975" y="5514975"/>
                  </a:cubicBezTo>
                  <a:cubicBezTo>
                    <a:pt x="5641975" y="5514975"/>
                    <a:pt x="5641975" y="5514975"/>
                    <a:pt x="5641975" y="6696075"/>
                  </a:cubicBezTo>
                  <a:cubicBezTo>
                    <a:pt x="5641975" y="6781800"/>
                    <a:pt x="5565732" y="6858000"/>
                    <a:pt x="5470429" y="6858000"/>
                  </a:cubicBezTo>
                  <a:cubicBezTo>
                    <a:pt x="5470429" y="6858000"/>
                    <a:pt x="5470429" y="6858000"/>
                    <a:pt x="2859109" y="6858000"/>
                  </a:cubicBezTo>
                  <a:cubicBezTo>
                    <a:pt x="2859109" y="6858000"/>
                    <a:pt x="2859109" y="6858000"/>
                    <a:pt x="2830518" y="6858000"/>
                  </a:cubicBezTo>
                  <a:cubicBezTo>
                    <a:pt x="2830518" y="6858000"/>
                    <a:pt x="2830518" y="6858000"/>
                    <a:pt x="2820988" y="6858000"/>
                  </a:cubicBezTo>
                  <a:cubicBezTo>
                    <a:pt x="2820988" y="6858000"/>
                    <a:pt x="2820988" y="6858000"/>
                    <a:pt x="2811457" y="6858000"/>
                  </a:cubicBezTo>
                  <a:cubicBezTo>
                    <a:pt x="2811457" y="6858000"/>
                    <a:pt x="2811457" y="6858000"/>
                    <a:pt x="2801927" y="6858000"/>
                  </a:cubicBezTo>
                  <a:cubicBezTo>
                    <a:pt x="2801927" y="6858000"/>
                    <a:pt x="2801927" y="6858000"/>
                    <a:pt x="2782866" y="6858000"/>
                  </a:cubicBezTo>
                  <a:cubicBezTo>
                    <a:pt x="2782866" y="6858000"/>
                    <a:pt x="2782866" y="6858000"/>
                    <a:pt x="162016" y="6858000"/>
                  </a:cubicBezTo>
                  <a:cubicBezTo>
                    <a:pt x="76243" y="6858000"/>
                    <a:pt x="0" y="6781800"/>
                    <a:pt x="0" y="6696075"/>
                  </a:cubicBezTo>
                  <a:cubicBezTo>
                    <a:pt x="0" y="6696075"/>
                    <a:pt x="0" y="6696075"/>
                    <a:pt x="0" y="5514975"/>
                  </a:cubicBezTo>
                  <a:cubicBezTo>
                    <a:pt x="0" y="5514975"/>
                    <a:pt x="0" y="3905250"/>
                    <a:pt x="1991846" y="3543300"/>
                  </a:cubicBezTo>
                  <a:close/>
                  <a:moveTo>
                    <a:pt x="2868613" y="0"/>
                  </a:moveTo>
                  <a:cubicBezTo>
                    <a:pt x="3640138" y="0"/>
                    <a:pt x="4135438" y="619125"/>
                    <a:pt x="4135438" y="1419225"/>
                  </a:cubicBezTo>
                  <a:cubicBezTo>
                    <a:pt x="4135438" y="2085975"/>
                    <a:pt x="3716338" y="3228975"/>
                    <a:pt x="2868613" y="3228975"/>
                  </a:cubicBezTo>
                  <a:cubicBezTo>
                    <a:pt x="2011363" y="3228975"/>
                    <a:pt x="1601788" y="2085975"/>
                    <a:pt x="1601788" y="1419225"/>
                  </a:cubicBezTo>
                  <a:cubicBezTo>
                    <a:pt x="1601788" y="619125"/>
                    <a:pt x="2087563" y="0"/>
                    <a:pt x="28686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1055172" y="2572745"/>
              <a:ext cx="1071738" cy="399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 smtClean="0"/>
                <a:t>user2</a:t>
              </a:r>
              <a:endParaRPr kumimoji="1" lang="ja-JP" altLang="en-US" sz="1200" dirty="0"/>
            </a:p>
          </p:txBody>
        </p:sp>
      </p:grpSp>
      <p:grpSp>
        <p:nvGrpSpPr>
          <p:cNvPr id="10" name="グループ化 9"/>
          <p:cNvGrpSpPr>
            <a:grpSpLocks noChangeAspect="1"/>
          </p:cNvGrpSpPr>
          <p:nvPr/>
        </p:nvGrpSpPr>
        <p:grpSpPr>
          <a:xfrm>
            <a:off x="536289" y="5040953"/>
            <a:ext cx="689341" cy="773336"/>
            <a:chOff x="1055172" y="1856195"/>
            <a:chExt cx="1071738" cy="1116447"/>
          </a:xfrm>
        </p:grpSpPr>
        <p:sp>
          <p:nvSpPr>
            <p:cNvPr id="11" name="フリーフォーム 10"/>
            <p:cNvSpPr>
              <a:spLocks noChangeAspect="1"/>
            </p:cNvSpPr>
            <p:nvPr/>
          </p:nvSpPr>
          <p:spPr bwMode="auto">
            <a:xfrm>
              <a:off x="1184340" y="1856195"/>
              <a:ext cx="589491" cy="716551"/>
            </a:xfrm>
            <a:custGeom>
              <a:avLst/>
              <a:gdLst>
                <a:gd name="connsiteX0" fmla="*/ 1991846 w 5641975"/>
                <a:gd name="connsiteY0" fmla="*/ 3543300 h 6858000"/>
                <a:gd name="connsiteX1" fmla="*/ 2868639 w 5641975"/>
                <a:gd name="connsiteY1" fmla="*/ 4038600 h 6858000"/>
                <a:gd name="connsiteX2" fmla="*/ 3735902 w 5641975"/>
                <a:gd name="connsiteY2" fmla="*/ 3552825 h 6858000"/>
                <a:gd name="connsiteX3" fmla="*/ 5641975 w 5641975"/>
                <a:gd name="connsiteY3" fmla="*/ 5514975 h 6858000"/>
                <a:gd name="connsiteX4" fmla="*/ 5641975 w 5641975"/>
                <a:gd name="connsiteY4" fmla="*/ 6696075 h 6858000"/>
                <a:gd name="connsiteX5" fmla="*/ 5470429 w 5641975"/>
                <a:gd name="connsiteY5" fmla="*/ 6858000 h 6858000"/>
                <a:gd name="connsiteX6" fmla="*/ 2859109 w 5641975"/>
                <a:gd name="connsiteY6" fmla="*/ 6858000 h 6858000"/>
                <a:gd name="connsiteX7" fmla="*/ 2830518 w 5641975"/>
                <a:gd name="connsiteY7" fmla="*/ 6858000 h 6858000"/>
                <a:gd name="connsiteX8" fmla="*/ 2820988 w 5641975"/>
                <a:gd name="connsiteY8" fmla="*/ 6858000 h 6858000"/>
                <a:gd name="connsiteX9" fmla="*/ 2811457 w 5641975"/>
                <a:gd name="connsiteY9" fmla="*/ 6858000 h 6858000"/>
                <a:gd name="connsiteX10" fmla="*/ 2801927 w 5641975"/>
                <a:gd name="connsiteY10" fmla="*/ 6858000 h 6858000"/>
                <a:gd name="connsiteX11" fmla="*/ 2782866 w 5641975"/>
                <a:gd name="connsiteY11" fmla="*/ 6858000 h 6858000"/>
                <a:gd name="connsiteX12" fmla="*/ 162016 w 5641975"/>
                <a:gd name="connsiteY12" fmla="*/ 6858000 h 6858000"/>
                <a:gd name="connsiteX13" fmla="*/ 0 w 5641975"/>
                <a:gd name="connsiteY13" fmla="*/ 6696075 h 6858000"/>
                <a:gd name="connsiteX14" fmla="*/ 0 w 5641975"/>
                <a:gd name="connsiteY14" fmla="*/ 5514975 h 6858000"/>
                <a:gd name="connsiteX15" fmla="*/ 1991846 w 5641975"/>
                <a:gd name="connsiteY15" fmla="*/ 3543300 h 6858000"/>
                <a:gd name="connsiteX16" fmla="*/ 2868613 w 5641975"/>
                <a:gd name="connsiteY16" fmla="*/ 0 h 6858000"/>
                <a:gd name="connsiteX17" fmla="*/ 4135438 w 5641975"/>
                <a:gd name="connsiteY17" fmla="*/ 1419225 h 6858000"/>
                <a:gd name="connsiteX18" fmla="*/ 2868613 w 5641975"/>
                <a:gd name="connsiteY18" fmla="*/ 3228975 h 6858000"/>
                <a:gd name="connsiteX19" fmla="*/ 1601788 w 5641975"/>
                <a:gd name="connsiteY19" fmla="*/ 1419225 h 6858000"/>
                <a:gd name="connsiteX20" fmla="*/ 2868613 w 5641975"/>
                <a:gd name="connsiteY20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641975" h="6858000">
                  <a:moveTo>
                    <a:pt x="1991846" y="3543300"/>
                  </a:moveTo>
                  <a:cubicBezTo>
                    <a:pt x="2153862" y="3838575"/>
                    <a:pt x="2487425" y="4038600"/>
                    <a:pt x="2868639" y="4038600"/>
                  </a:cubicBezTo>
                  <a:cubicBezTo>
                    <a:pt x="3240324" y="4038600"/>
                    <a:pt x="3573886" y="3838575"/>
                    <a:pt x="3735902" y="3552825"/>
                  </a:cubicBezTo>
                  <a:cubicBezTo>
                    <a:pt x="5632445" y="3952875"/>
                    <a:pt x="5641975" y="5514975"/>
                    <a:pt x="5641975" y="5514975"/>
                  </a:cubicBezTo>
                  <a:cubicBezTo>
                    <a:pt x="5641975" y="5514975"/>
                    <a:pt x="5641975" y="5514975"/>
                    <a:pt x="5641975" y="6696075"/>
                  </a:cubicBezTo>
                  <a:cubicBezTo>
                    <a:pt x="5641975" y="6781800"/>
                    <a:pt x="5565732" y="6858000"/>
                    <a:pt x="5470429" y="6858000"/>
                  </a:cubicBezTo>
                  <a:cubicBezTo>
                    <a:pt x="5470429" y="6858000"/>
                    <a:pt x="5470429" y="6858000"/>
                    <a:pt x="2859109" y="6858000"/>
                  </a:cubicBezTo>
                  <a:cubicBezTo>
                    <a:pt x="2859109" y="6858000"/>
                    <a:pt x="2859109" y="6858000"/>
                    <a:pt x="2830518" y="6858000"/>
                  </a:cubicBezTo>
                  <a:cubicBezTo>
                    <a:pt x="2830518" y="6858000"/>
                    <a:pt x="2830518" y="6858000"/>
                    <a:pt x="2820988" y="6858000"/>
                  </a:cubicBezTo>
                  <a:cubicBezTo>
                    <a:pt x="2820988" y="6858000"/>
                    <a:pt x="2820988" y="6858000"/>
                    <a:pt x="2811457" y="6858000"/>
                  </a:cubicBezTo>
                  <a:cubicBezTo>
                    <a:pt x="2811457" y="6858000"/>
                    <a:pt x="2811457" y="6858000"/>
                    <a:pt x="2801927" y="6858000"/>
                  </a:cubicBezTo>
                  <a:cubicBezTo>
                    <a:pt x="2801927" y="6858000"/>
                    <a:pt x="2801927" y="6858000"/>
                    <a:pt x="2782866" y="6858000"/>
                  </a:cubicBezTo>
                  <a:cubicBezTo>
                    <a:pt x="2782866" y="6858000"/>
                    <a:pt x="2782866" y="6858000"/>
                    <a:pt x="162016" y="6858000"/>
                  </a:cubicBezTo>
                  <a:cubicBezTo>
                    <a:pt x="76243" y="6858000"/>
                    <a:pt x="0" y="6781800"/>
                    <a:pt x="0" y="6696075"/>
                  </a:cubicBezTo>
                  <a:cubicBezTo>
                    <a:pt x="0" y="6696075"/>
                    <a:pt x="0" y="6696075"/>
                    <a:pt x="0" y="5514975"/>
                  </a:cubicBezTo>
                  <a:cubicBezTo>
                    <a:pt x="0" y="5514975"/>
                    <a:pt x="0" y="3905250"/>
                    <a:pt x="1991846" y="3543300"/>
                  </a:cubicBezTo>
                  <a:close/>
                  <a:moveTo>
                    <a:pt x="2868613" y="0"/>
                  </a:moveTo>
                  <a:cubicBezTo>
                    <a:pt x="3640138" y="0"/>
                    <a:pt x="4135438" y="619125"/>
                    <a:pt x="4135438" y="1419225"/>
                  </a:cubicBezTo>
                  <a:cubicBezTo>
                    <a:pt x="4135438" y="2085975"/>
                    <a:pt x="3716338" y="3228975"/>
                    <a:pt x="2868613" y="3228975"/>
                  </a:cubicBezTo>
                  <a:cubicBezTo>
                    <a:pt x="2011363" y="3228975"/>
                    <a:pt x="1601788" y="2085975"/>
                    <a:pt x="1601788" y="1419225"/>
                  </a:cubicBezTo>
                  <a:cubicBezTo>
                    <a:pt x="1601788" y="619125"/>
                    <a:pt x="2087563" y="0"/>
                    <a:pt x="28686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1055172" y="2572745"/>
              <a:ext cx="1071738" cy="399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 smtClean="0"/>
                <a:t>user3</a:t>
              </a:r>
              <a:endParaRPr kumimoji="1" lang="ja-JP" altLang="en-US" sz="1200" dirty="0"/>
            </a:p>
          </p:txBody>
        </p:sp>
      </p:grpSp>
      <p:grpSp>
        <p:nvGrpSpPr>
          <p:cNvPr id="13" name="グループ化 12"/>
          <p:cNvGrpSpPr>
            <a:grpSpLocks noChangeAspect="1"/>
          </p:cNvGrpSpPr>
          <p:nvPr/>
        </p:nvGrpSpPr>
        <p:grpSpPr>
          <a:xfrm>
            <a:off x="529991" y="5826228"/>
            <a:ext cx="689341" cy="773336"/>
            <a:chOff x="1055172" y="1856195"/>
            <a:chExt cx="1071738" cy="1116447"/>
          </a:xfrm>
        </p:grpSpPr>
        <p:sp>
          <p:nvSpPr>
            <p:cNvPr id="14" name="フリーフォーム 13"/>
            <p:cNvSpPr>
              <a:spLocks noChangeAspect="1"/>
            </p:cNvSpPr>
            <p:nvPr/>
          </p:nvSpPr>
          <p:spPr bwMode="auto">
            <a:xfrm>
              <a:off x="1184340" y="1856195"/>
              <a:ext cx="589491" cy="716551"/>
            </a:xfrm>
            <a:custGeom>
              <a:avLst/>
              <a:gdLst>
                <a:gd name="connsiteX0" fmla="*/ 1991846 w 5641975"/>
                <a:gd name="connsiteY0" fmla="*/ 3543300 h 6858000"/>
                <a:gd name="connsiteX1" fmla="*/ 2868639 w 5641975"/>
                <a:gd name="connsiteY1" fmla="*/ 4038600 h 6858000"/>
                <a:gd name="connsiteX2" fmla="*/ 3735902 w 5641975"/>
                <a:gd name="connsiteY2" fmla="*/ 3552825 h 6858000"/>
                <a:gd name="connsiteX3" fmla="*/ 5641975 w 5641975"/>
                <a:gd name="connsiteY3" fmla="*/ 5514975 h 6858000"/>
                <a:gd name="connsiteX4" fmla="*/ 5641975 w 5641975"/>
                <a:gd name="connsiteY4" fmla="*/ 6696075 h 6858000"/>
                <a:gd name="connsiteX5" fmla="*/ 5470429 w 5641975"/>
                <a:gd name="connsiteY5" fmla="*/ 6858000 h 6858000"/>
                <a:gd name="connsiteX6" fmla="*/ 2859109 w 5641975"/>
                <a:gd name="connsiteY6" fmla="*/ 6858000 h 6858000"/>
                <a:gd name="connsiteX7" fmla="*/ 2830518 w 5641975"/>
                <a:gd name="connsiteY7" fmla="*/ 6858000 h 6858000"/>
                <a:gd name="connsiteX8" fmla="*/ 2820988 w 5641975"/>
                <a:gd name="connsiteY8" fmla="*/ 6858000 h 6858000"/>
                <a:gd name="connsiteX9" fmla="*/ 2811457 w 5641975"/>
                <a:gd name="connsiteY9" fmla="*/ 6858000 h 6858000"/>
                <a:gd name="connsiteX10" fmla="*/ 2801927 w 5641975"/>
                <a:gd name="connsiteY10" fmla="*/ 6858000 h 6858000"/>
                <a:gd name="connsiteX11" fmla="*/ 2782866 w 5641975"/>
                <a:gd name="connsiteY11" fmla="*/ 6858000 h 6858000"/>
                <a:gd name="connsiteX12" fmla="*/ 162016 w 5641975"/>
                <a:gd name="connsiteY12" fmla="*/ 6858000 h 6858000"/>
                <a:gd name="connsiteX13" fmla="*/ 0 w 5641975"/>
                <a:gd name="connsiteY13" fmla="*/ 6696075 h 6858000"/>
                <a:gd name="connsiteX14" fmla="*/ 0 w 5641975"/>
                <a:gd name="connsiteY14" fmla="*/ 5514975 h 6858000"/>
                <a:gd name="connsiteX15" fmla="*/ 1991846 w 5641975"/>
                <a:gd name="connsiteY15" fmla="*/ 3543300 h 6858000"/>
                <a:gd name="connsiteX16" fmla="*/ 2868613 w 5641975"/>
                <a:gd name="connsiteY16" fmla="*/ 0 h 6858000"/>
                <a:gd name="connsiteX17" fmla="*/ 4135438 w 5641975"/>
                <a:gd name="connsiteY17" fmla="*/ 1419225 h 6858000"/>
                <a:gd name="connsiteX18" fmla="*/ 2868613 w 5641975"/>
                <a:gd name="connsiteY18" fmla="*/ 3228975 h 6858000"/>
                <a:gd name="connsiteX19" fmla="*/ 1601788 w 5641975"/>
                <a:gd name="connsiteY19" fmla="*/ 1419225 h 6858000"/>
                <a:gd name="connsiteX20" fmla="*/ 2868613 w 5641975"/>
                <a:gd name="connsiteY20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641975" h="6858000">
                  <a:moveTo>
                    <a:pt x="1991846" y="3543300"/>
                  </a:moveTo>
                  <a:cubicBezTo>
                    <a:pt x="2153862" y="3838575"/>
                    <a:pt x="2487425" y="4038600"/>
                    <a:pt x="2868639" y="4038600"/>
                  </a:cubicBezTo>
                  <a:cubicBezTo>
                    <a:pt x="3240324" y="4038600"/>
                    <a:pt x="3573886" y="3838575"/>
                    <a:pt x="3735902" y="3552825"/>
                  </a:cubicBezTo>
                  <a:cubicBezTo>
                    <a:pt x="5632445" y="3952875"/>
                    <a:pt x="5641975" y="5514975"/>
                    <a:pt x="5641975" y="5514975"/>
                  </a:cubicBezTo>
                  <a:cubicBezTo>
                    <a:pt x="5641975" y="5514975"/>
                    <a:pt x="5641975" y="5514975"/>
                    <a:pt x="5641975" y="6696075"/>
                  </a:cubicBezTo>
                  <a:cubicBezTo>
                    <a:pt x="5641975" y="6781800"/>
                    <a:pt x="5565732" y="6858000"/>
                    <a:pt x="5470429" y="6858000"/>
                  </a:cubicBezTo>
                  <a:cubicBezTo>
                    <a:pt x="5470429" y="6858000"/>
                    <a:pt x="5470429" y="6858000"/>
                    <a:pt x="2859109" y="6858000"/>
                  </a:cubicBezTo>
                  <a:cubicBezTo>
                    <a:pt x="2859109" y="6858000"/>
                    <a:pt x="2859109" y="6858000"/>
                    <a:pt x="2830518" y="6858000"/>
                  </a:cubicBezTo>
                  <a:cubicBezTo>
                    <a:pt x="2830518" y="6858000"/>
                    <a:pt x="2830518" y="6858000"/>
                    <a:pt x="2820988" y="6858000"/>
                  </a:cubicBezTo>
                  <a:cubicBezTo>
                    <a:pt x="2820988" y="6858000"/>
                    <a:pt x="2820988" y="6858000"/>
                    <a:pt x="2811457" y="6858000"/>
                  </a:cubicBezTo>
                  <a:cubicBezTo>
                    <a:pt x="2811457" y="6858000"/>
                    <a:pt x="2811457" y="6858000"/>
                    <a:pt x="2801927" y="6858000"/>
                  </a:cubicBezTo>
                  <a:cubicBezTo>
                    <a:pt x="2801927" y="6858000"/>
                    <a:pt x="2801927" y="6858000"/>
                    <a:pt x="2782866" y="6858000"/>
                  </a:cubicBezTo>
                  <a:cubicBezTo>
                    <a:pt x="2782866" y="6858000"/>
                    <a:pt x="2782866" y="6858000"/>
                    <a:pt x="162016" y="6858000"/>
                  </a:cubicBezTo>
                  <a:cubicBezTo>
                    <a:pt x="76243" y="6858000"/>
                    <a:pt x="0" y="6781800"/>
                    <a:pt x="0" y="6696075"/>
                  </a:cubicBezTo>
                  <a:cubicBezTo>
                    <a:pt x="0" y="6696075"/>
                    <a:pt x="0" y="6696075"/>
                    <a:pt x="0" y="5514975"/>
                  </a:cubicBezTo>
                  <a:cubicBezTo>
                    <a:pt x="0" y="5514975"/>
                    <a:pt x="0" y="3905250"/>
                    <a:pt x="1991846" y="3543300"/>
                  </a:cubicBezTo>
                  <a:close/>
                  <a:moveTo>
                    <a:pt x="2868613" y="0"/>
                  </a:moveTo>
                  <a:cubicBezTo>
                    <a:pt x="3640138" y="0"/>
                    <a:pt x="4135438" y="619125"/>
                    <a:pt x="4135438" y="1419225"/>
                  </a:cubicBezTo>
                  <a:cubicBezTo>
                    <a:pt x="4135438" y="2085975"/>
                    <a:pt x="3716338" y="3228975"/>
                    <a:pt x="2868613" y="3228975"/>
                  </a:cubicBezTo>
                  <a:cubicBezTo>
                    <a:pt x="2011363" y="3228975"/>
                    <a:pt x="1601788" y="2085975"/>
                    <a:pt x="1601788" y="1419225"/>
                  </a:cubicBezTo>
                  <a:cubicBezTo>
                    <a:pt x="1601788" y="619125"/>
                    <a:pt x="2087563" y="0"/>
                    <a:pt x="28686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1055172" y="2572745"/>
              <a:ext cx="1071738" cy="399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 smtClean="0"/>
                <a:t>user4</a:t>
              </a:r>
              <a:endParaRPr kumimoji="1" lang="ja-JP" altLang="en-US" sz="1200" dirty="0"/>
            </a:p>
          </p:txBody>
        </p:sp>
      </p:grpSp>
      <p:cxnSp>
        <p:nvCxnSpPr>
          <p:cNvPr id="16" name="直線コネクタ 15"/>
          <p:cNvCxnSpPr/>
          <p:nvPr/>
        </p:nvCxnSpPr>
        <p:spPr bwMode="auto">
          <a:xfrm>
            <a:off x="1002532" y="3673368"/>
            <a:ext cx="2607089" cy="10899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直線コネクタ 16"/>
          <p:cNvCxnSpPr>
            <a:stCxn id="8" idx="3"/>
          </p:cNvCxnSpPr>
          <p:nvPr/>
        </p:nvCxnSpPr>
        <p:spPr bwMode="auto">
          <a:xfrm>
            <a:off x="1001679" y="4666754"/>
            <a:ext cx="2691848" cy="31297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直線コネクタ 17"/>
          <p:cNvCxnSpPr/>
          <p:nvPr/>
        </p:nvCxnSpPr>
        <p:spPr bwMode="auto">
          <a:xfrm>
            <a:off x="992232" y="3694055"/>
            <a:ext cx="2617389" cy="992718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直線コネクタ 21"/>
          <p:cNvCxnSpPr/>
          <p:nvPr/>
        </p:nvCxnSpPr>
        <p:spPr bwMode="auto">
          <a:xfrm>
            <a:off x="992232" y="5427010"/>
            <a:ext cx="2607089" cy="10899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23" name="グループ化 22"/>
          <p:cNvGrpSpPr/>
          <p:nvPr/>
        </p:nvGrpSpPr>
        <p:grpSpPr>
          <a:xfrm>
            <a:off x="3575422" y="3082276"/>
            <a:ext cx="877071" cy="1088615"/>
            <a:chOff x="3870539" y="1838862"/>
            <a:chExt cx="877071" cy="1088615"/>
          </a:xfrm>
        </p:grpSpPr>
        <p:sp>
          <p:nvSpPr>
            <p:cNvPr id="24" name="テキスト ボックス 23"/>
            <p:cNvSpPr txBox="1"/>
            <p:nvPr/>
          </p:nvSpPr>
          <p:spPr>
            <a:xfrm>
              <a:off x="3983409" y="2619700"/>
              <a:ext cx="7423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400" dirty="0" smtClean="0"/>
                <a:t>Role A</a:t>
              </a:r>
              <a:endParaRPr kumimoji="1" lang="ja-JP" altLang="en-US" sz="1400" dirty="0"/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3870539" y="1838862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ja-JP" altLang="en-US" sz="1400" dirty="0"/>
            </a:p>
          </p:txBody>
        </p:sp>
        <p:sp>
          <p:nvSpPr>
            <p:cNvPr id="26" name="Oval 97"/>
            <p:cNvSpPr>
              <a:spLocks noChangeAspect="1" noChangeArrowheads="1"/>
            </p:cNvSpPr>
            <p:nvPr/>
          </p:nvSpPr>
          <p:spPr bwMode="gray">
            <a:xfrm>
              <a:off x="3988644" y="2245238"/>
              <a:ext cx="758966" cy="379312"/>
            </a:xfrm>
            <a:custGeom>
              <a:avLst/>
              <a:gdLst/>
              <a:ahLst/>
              <a:cxnLst/>
              <a:rect l="l" t="t" r="r" b="b"/>
              <a:pathLst>
                <a:path w="674688" h="654050">
                  <a:moveTo>
                    <a:pt x="0" y="136525"/>
                  </a:moveTo>
                  <a:cubicBezTo>
                    <a:pt x="60857" y="181035"/>
                    <a:pt x="202106" y="205177"/>
                    <a:pt x="337344" y="205177"/>
                  </a:cubicBezTo>
                  <a:cubicBezTo>
                    <a:pt x="472582" y="205177"/>
                    <a:pt x="614581" y="181035"/>
                    <a:pt x="674687" y="136525"/>
                  </a:cubicBezTo>
                  <a:cubicBezTo>
                    <a:pt x="674687" y="136525"/>
                    <a:pt x="674687" y="136525"/>
                    <a:pt x="673936" y="570311"/>
                  </a:cubicBezTo>
                  <a:cubicBezTo>
                    <a:pt x="665671" y="606522"/>
                    <a:pt x="539449" y="654050"/>
                    <a:pt x="337344" y="654050"/>
                  </a:cubicBezTo>
                  <a:cubicBezTo>
                    <a:pt x="135238" y="654050"/>
                    <a:pt x="9016" y="606522"/>
                    <a:pt x="752" y="570311"/>
                  </a:cubicBezTo>
                  <a:cubicBezTo>
                    <a:pt x="752" y="570311"/>
                    <a:pt x="752" y="570311"/>
                    <a:pt x="0" y="136525"/>
                  </a:cubicBezTo>
                  <a:close/>
                  <a:moveTo>
                    <a:pt x="337344" y="0"/>
                  </a:moveTo>
                  <a:cubicBezTo>
                    <a:pt x="523654" y="0"/>
                    <a:pt x="674688" y="39091"/>
                    <a:pt x="674688" y="87313"/>
                  </a:cubicBezTo>
                  <a:cubicBezTo>
                    <a:pt x="674688" y="135535"/>
                    <a:pt x="523654" y="174626"/>
                    <a:pt x="337344" y="174626"/>
                  </a:cubicBezTo>
                  <a:cubicBezTo>
                    <a:pt x="151034" y="174626"/>
                    <a:pt x="0" y="135535"/>
                    <a:pt x="0" y="87313"/>
                  </a:cubicBezTo>
                  <a:cubicBezTo>
                    <a:pt x="0" y="39091"/>
                    <a:pt x="151034" y="0"/>
                    <a:pt x="3373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</p:grpSp>
      <p:grpSp>
        <p:nvGrpSpPr>
          <p:cNvPr id="27" name="グループ化 26"/>
          <p:cNvGrpSpPr/>
          <p:nvPr/>
        </p:nvGrpSpPr>
        <p:grpSpPr>
          <a:xfrm>
            <a:off x="3549150" y="4040486"/>
            <a:ext cx="877071" cy="1088615"/>
            <a:chOff x="3870539" y="1838862"/>
            <a:chExt cx="877071" cy="1088615"/>
          </a:xfrm>
        </p:grpSpPr>
        <p:sp>
          <p:nvSpPr>
            <p:cNvPr id="28" name="テキスト ボックス 27"/>
            <p:cNvSpPr txBox="1"/>
            <p:nvPr/>
          </p:nvSpPr>
          <p:spPr>
            <a:xfrm>
              <a:off x="3984210" y="2619700"/>
              <a:ext cx="7407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400" dirty="0" smtClean="0"/>
                <a:t>Role B</a:t>
              </a:r>
              <a:endParaRPr kumimoji="1" lang="ja-JP" altLang="en-US" sz="1400" dirty="0"/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3870539" y="1838862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ja-JP" altLang="en-US" sz="1400" dirty="0"/>
            </a:p>
          </p:txBody>
        </p:sp>
        <p:sp>
          <p:nvSpPr>
            <p:cNvPr id="30" name="Oval 97"/>
            <p:cNvSpPr>
              <a:spLocks noChangeAspect="1" noChangeArrowheads="1"/>
            </p:cNvSpPr>
            <p:nvPr/>
          </p:nvSpPr>
          <p:spPr bwMode="gray">
            <a:xfrm>
              <a:off x="3988644" y="2245238"/>
              <a:ext cx="758966" cy="379312"/>
            </a:xfrm>
            <a:custGeom>
              <a:avLst/>
              <a:gdLst/>
              <a:ahLst/>
              <a:cxnLst/>
              <a:rect l="l" t="t" r="r" b="b"/>
              <a:pathLst>
                <a:path w="674688" h="654050">
                  <a:moveTo>
                    <a:pt x="0" y="136525"/>
                  </a:moveTo>
                  <a:cubicBezTo>
                    <a:pt x="60857" y="181035"/>
                    <a:pt x="202106" y="205177"/>
                    <a:pt x="337344" y="205177"/>
                  </a:cubicBezTo>
                  <a:cubicBezTo>
                    <a:pt x="472582" y="205177"/>
                    <a:pt x="614581" y="181035"/>
                    <a:pt x="674687" y="136525"/>
                  </a:cubicBezTo>
                  <a:cubicBezTo>
                    <a:pt x="674687" y="136525"/>
                    <a:pt x="674687" y="136525"/>
                    <a:pt x="673936" y="570311"/>
                  </a:cubicBezTo>
                  <a:cubicBezTo>
                    <a:pt x="665671" y="606522"/>
                    <a:pt x="539449" y="654050"/>
                    <a:pt x="337344" y="654050"/>
                  </a:cubicBezTo>
                  <a:cubicBezTo>
                    <a:pt x="135238" y="654050"/>
                    <a:pt x="9016" y="606522"/>
                    <a:pt x="752" y="570311"/>
                  </a:cubicBezTo>
                  <a:cubicBezTo>
                    <a:pt x="752" y="570311"/>
                    <a:pt x="752" y="570311"/>
                    <a:pt x="0" y="136525"/>
                  </a:cubicBezTo>
                  <a:close/>
                  <a:moveTo>
                    <a:pt x="337344" y="0"/>
                  </a:moveTo>
                  <a:cubicBezTo>
                    <a:pt x="523654" y="0"/>
                    <a:pt x="674688" y="39091"/>
                    <a:pt x="674688" y="87313"/>
                  </a:cubicBezTo>
                  <a:cubicBezTo>
                    <a:pt x="674688" y="135535"/>
                    <a:pt x="523654" y="174626"/>
                    <a:pt x="337344" y="174626"/>
                  </a:cubicBezTo>
                  <a:cubicBezTo>
                    <a:pt x="151034" y="174626"/>
                    <a:pt x="0" y="135535"/>
                    <a:pt x="0" y="87313"/>
                  </a:cubicBezTo>
                  <a:cubicBezTo>
                    <a:pt x="0" y="39091"/>
                    <a:pt x="151034" y="0"/>
                    <a:pt x="3373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</p:grpSp>
      <p:grpSp>
        <p:nvGrpSpPr>
          <p:cNvPr id="31" name="グループ化 30"/>
          <p:cNvGrpSpPr/>
          <p:nvPr/>
        </p:nvGrpSpPr>
        <p:grpSpPr>
          <a:xfrm>
            <a:off x="3536438" y="4920266"/>
            <a:ext cx="877071" cy="1088615"/>
            <a:chOff x="3870539" y="1838862"/>
            <a:chExt cx="877071" cy="1088615"/>
          </a:xfrm>
        </p:grpSpPr>
        <p:sp>
          <p:nvSpPr>
            <p:cNvPr id="32" name="テキスト ボックス 31"/>
            <p:cNvSpPr txBox="1"/>
            <p:nvPr/>
          </p:nvSpPr>
          <p:spPr>
            <a:xfrm>
              <a:off x="3984210" y="2619700"/>
              <a:ext cx="7407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400" dirty="0" smtClean="0"/>
                <a:t>Role C</a:t>
              </a:r>
              <a:endParaRPr kumimoji="1" lang="ja-JP" altLang="en-US" sz="1400" dirty="0"/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3870539" y="1838862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ja-JP" altLang="en-US" sz="1400" dirty="0"/>
            </a:p>
          </p:txBody>
        </p:sp>
        <p:sp>
          <p:nvSpPr>
            <p:cNvPr id="34" name="Oval 97"/>
            <p:cNvSpPr>
              <a:spLocks noChangeAspect="1" noChangeArrowheads="1"/>
            </p:cNvSpPr>
            <p:nvPr/>
          </p:nvSpPr>
          <p:spPr bwMode="gray">
            <a:xfrm>
              <a:off x="3988644" y="2245238"/>
              <a:ext cx="758966" cy="379312"/>
            </a:xfrm>
            <a:custGeom>
              <a:avLst/>
              <a:gdLst/>
              <a:ahLst/>
              <a:cxnLst/>
              <a:rect l="l" t="t" r="r" b="b"/>
              <a:pathLst>
                <a:path w="674688" h="654050">
                  <a:moveTo>
                    <a:pt x="0" y="136525"/>
                  </a:moveTo>
                  <a:cubicBezTo>
                    <a:pt x="60857" y="181035"/>
                    <a:pt x="202106" y="205177"/>
                    <a:pt x="337344" y="205177"/>
                  </a:cubicBezTo>
                  <a:cubicBezTo>
                    <a:pt x="472582" y="205177"/>
                    <a:pt x="614581" y="181035"/>
                    <a:pt x="674687" y="136525"/>
                  </a:cubicBezTo>
                  <a:cubicBezTo>
                    <a:pt x="674687" y="136525"/>
                    <a:pt x="674687" y="136525"/>
                    <a:pt x="673936" y="570311"/>
                  </a:cubicBezTo>
                  <a:cubicBezTo>
                    <a:pt x="665671" y="606522"/>
                    <a:pt x="539449" y="654050"/>
                    <a:pt x="337344" y="654050"/>
                  </a:cubicBezTo>
                  <a:cubicBezTo>
                    <a:pt x="135238" y="654050"/>
                    <a:pt x="9016" y="606522"/>
                    <a:pt x="752" y="570311"/>
                  </a:cubicBezTo>
                  <a:cubicBezTo>
                    <a:pt x="752" y="570311"/>
                    <a:pt x="752" y="570311"/>
                    <a:pt x="0" y="136525"/>
                  </a:cubicBezTo>
                  <a:close/>
                  <a:moveTo>
                    <a:pt x="337344" y="0"/>
                  </a:moveTo>
                  <a:cubicBezTo>
                    <a:pt x="523654" y="0"/>
                    <a:pt x="674688" y="39091"/>
                    <a:pt x="674688" y="87313"/>
                  </a:cubicBezTo>
                  <a:cubicBezTo>
                    <a:pt x="674688" y="135535"/>
                    <a:pt x="523654" y="174626"/>
                    <a:pt x="337344" y="174626"/>
                  </a:cubicBezTo>
                  <a:cubicBezTo>
                    <a:pt x="151034" y="174626"/>
                    <a:pt x="0" y="135535"/>
                    <a:pt x="0" y="87313"/>
                  </a:cubicBezTo>
                  <a:cubicBezTo>
                    <a:pt x="0" y="39091"/>
                    <a:pt x="151034" y="0"/>
                    <a:pt x="3373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</p:grpSp>
      <p:sp>
        <p:nvSpPr>
          <p:cNvPr id="35" name="テキスト ボックス 34"/>
          <p:cNvSpPr txBox="1"/>
          <p:nvPr/>
        </p:nvSpPr>
        <p:spPr>
          <a:xfrm>
            <a:off x="1228779" y="5984195"/>
            <a:ext cx="576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&lt;</a:t>
            </a:r>
            <a:r>
              <a:rPr kumimoji="1" lang="en-US" altLang="ja-JP" sz="1600" dirty="0" smtClean="0"/>
              <a:t>- User 4 is not linked to any role,  meaning that they cannot see or change data.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grpSp>
        <p:nvGrpSpPr>
          <p:cNvPr id="36" name="グループ化 35"/>
          <p:cNvGrpSpPr/>
          <p:nvPr/>
        </p:nvGrpSpPr>
        <p:grpSpPr>
          <a:xfrm>
            <a:off x="6352178" y="3264233"/>
            <a:ext cx="2259549" cy="394196"/>
            <a:chOff x="5868180" y="1034192"/>
            <a:chExt cx="2376330" cy="615898"/>
          </a:xfrm>
        </p:grpSpPr>
        <p:sp>
          <p:nvSpPr>
            <p:cNvPr id="37" name="正方形/長方形 36"/>
            <p:cNvSpPr/>
            <p:nvPr/>
          </p:nvSpPr>
          <p:spPr bwMode="auto">
            <a:xfrm>
              <a:off x="5868180" y="1034192"/>
              <a:ext cx="2376330" cy="605984"/>
            </a:xfrm>
            <a:prstGeom prst="rect">
              <a:avLst/>
            </a:prstGeom>
            <a:ln w="15875">
              <a:prstDash val="soli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100" dirty="0" smtClean="0"/>
                <a:t>                   </a:t>
              </a:r>
              <a:endParaRPr lang="en-US" altLang="ja-JP" sz="1100" dirty="0" smtClean="0">
                <a:solidFill>
                  <a:srgbClr val="000000"/>
                </a:solidFill>
              </a:endParaRPr>
            </a:p>
            <a:p>
              <a:r>
                <a:rPr lang="en-US" altLang="ja-JP" sz="1100" dirty="0" smtClean="0"/>
                <a:t>                   </a:t>
              </a:r>
              <a:endParaRPr lang="ja-JP" altLang="en-US" sz="1100" dirty="0">
                <a:solidFill>
                  <a:srgbClr val="000000"/>
                </a:solidFill>
              </a:endParaRPr>
            </a:p>
          </p:txBody>
        </p:sp>
        <p:sp>
          <p:nvSpPr>
            <p:cNvPr id="38" name="正方形/長方形 37"/>
            <p:cNvSpPr/>
            <p:nvPr/>
          </p:nvSpPr>
          <p:spPr bwMode="auto">
            <a:xfrm>
              <a:off x="7053529" y="1323115"/>
              <a:ext cx="792110" cy="326975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 smtClean="0">
                  <a:latin typeface="+mn-ea"/>
                </a:rPr>
                <a:t>View</a:t>
              </a:r>
              <a:endParaRPr kumimoji="1" lang="ja-JP" altLang="en-US" sz="1400" b="1" dirty="0" smtClean="0">
                <a:latin typeface="+mn-ea"/>
              </a:endParaRPr>
            </a:p>
          </p:txBody>
        </p:sp>
        <p:sp>
          <p:nvSpPr>
            <p:cNvPr id="39" name="正方形/長方形 38"/>
            <p:cNvSpPr/>
            <p:nvPr/>
          </p:nvSpPr>
          <p:spPr bwMode="auto">
            <a:xfrm>
              <a:off x="6823696" y="1042236"/>
              <a:ext cx="1368190" cy="326975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400" b="1" dirty="0" smtClean="0">
                  <a:latin typeface="+mn-ea"/>
                </a:rPr>
                <a:t>Edit</a:t>
              </a:r>
              <a:endParaRPr kumimoji="1" lang="ja-JP" altLang="en-US" sz="1400" b="1" dirty="0" smtClean="0">
                <a:latin typeface="+mn-ea"/>
              </a:endParaRPr>
            </a:p>
          </p:txBody>
        </p:sp>
        <p:cxnSp>
          <p:nvCxnSpPr>
            <p:cNvPr id="40" name="直線コネクタ 39"/>
            <p:cNvCxnSpPr/>
            <p:nvPr/>
          </p:nvCxnSpPr>
          <p:spPr bwMode="auto">
            <a:xfrm>
              <a:off x="5975694" y="1189121"/>
              <a:ext cx="740488" cy="545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1" name="直線コネクタ 40"/>
            <p:cNvCxnSpPr/>
            <p:nvPr/>
          </p:nvCxnSpPr>
          <p:spPr bwMode="auto">
            <a:xfrm>
              <a:off x="5970839" y="1459092"/>
              <a:ext cx="745343" cy="1026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42" name="正方形/長方形 41"/>
          <p:cNvSpPr/>
          <p:nvPr/>
        </p:nvSpPr>
        <p:spPr bwMode="auto">
          <a:xfrm>
            <a:off x="6352178" y="3982283"/>
            <a:ext cx="2305496" cy="684471"/>
          </a:xfrm>
          <a:prstGeom prst="rect">
            <a:avLst/>
          </a:prstGeom>
          <a:ln>
            <a:prstDash val="soli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 smtClean="0">
                <a:solidFill>
                  <a:srgbClr val="000000"/>
                </a:solidFill>
              </a:rPr>
              <a:t>Basic console: </a:t>
            </a:r>
            <a:br>
              <a:rPr lang="en-US" altLang="ja-JP" sz="1600" b="1" dirty="0" smtClean="0">
                <a:solidFill>
                  <a:srgbClr val="000000"/>
                </a:solidFill>
              </a:rPr>
            </a:br>
            <a:r>
              <a:rPr lang="en-US" altLang="ja-JP" sz="1600" b="1" dirty="0" smtClean="0">
                <a:solidFill>
                  <a:srgbClr val="000000"/>
                </a:solidFill>
              </a:rPr>
              <a:t>Operation list</a:t>
            </a:r>
            <a:endParaRPr lang="ja-JP" altLang="en-US" sz="1600" b="1" dirty="0">
              <a:solidFill>
                <a:srgbClr val="000000"/>
              </a:solidFill>
            </a:endParaRPr>
          </a:p>
        </p:txBody>
      </p:sp>
      <p:sp>
        <p:nvSpPr>
          <p:cNvPr id="43" name="正方形/長方形 42"/>
          <p:cNvSpPr>
            <a:spLocks noChangeAspect="1"/>
          </p:cNvSpPr>
          <p:nvPr/>
        </p:nvSpPr>
        <p:spPr bwMode="auto">
          <a:xfrm>
            <a:off x="6352178" y="4960672"/>
            <a:ext cx="2304000" cy="680525"/>
          </a:xfrm>
          <a:prstGeom prst="rect">
            <a:avLst/>
          </a:prstGeom>
          <a:ln>
            <a:prstDash val="soli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 smtClean="0">
                <a:solidFill>
                  <a:srgbClr val="000000"/>
                </a:solidFill>
              </a:rPr>
              <a:t>Basic console: </a:t>
            </a:r>
          </a:p>
          <a:p>
            <a:pPr algn="ctr"/>
            <a:r>
              <a:rPr lang="en-US" altLang="ja-JP" sz="1600" b="1" dirty="0" smtClean="0">
                <a:solidFill>
                  <a:srgbClr val="000000"/>
                </a:solidFill>
              </a:rPr>
              <a:t>Device list</a:t>
            </a:r>
            <a:endParaRPr lang="ja-JP" altLang="en-US" sz="1600" b="1" dirty="0">
              <a:solidFill>
                <a:srgbClr val="000000"/>
              </a:solidFill>
            </a:endParaRPr>
          </a:p>
        </p:txBody>
      </p:sp>
      <p:cxnSp>
        <p:nvCxnSpPr>
          <p:cNvPr id="44" name="直線コネクタ 43"/>
          <p:cNvCxnSpPr/>
          <p:nvPr/>
        </p:nvCxnSpPr>
        <p:spPr bwMode="auto">
          <a:xfrm>
            <a:off x="4442217" y="3781640"/>
            <a:ext cx="1876303" cy="508582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6" name="直線コネクタ 45"/>
          <p:cNvCxnSpPr>
            <a:endCxn id="43" idx="1"/>
          </p:cNvCxnSpPr>
          <p:nvPr/>
        </p:nvCxnSpPr>
        <p:spPr bwMode="auto">
          <a:xfrm>
            <a:off x="4413509" y="4698051"/>
            <a:ext cx="1938669" cy="602884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5" name="直線コネクタ 54"/>
          <p:cNvCxnSpPr>
            <a:endCxn id="43" idx="1"/>
          </p:cNvCxnSpPr>
          <p:nvPr/>
        </p:nvCxnSpPr>
        <p:spPr bwMode="auto">
          <a:xfrm flipV="1">
            <a:off x="4375208" y="5300935"/>
            <a:ext cx="1976970" cy="25119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752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2.2 RBAC for Menus Scenario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2/2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Scenario procedure</a:t>
            </a:r>
            <a:endParaRPr kumimoji="1" lang="en-US" altLang="ja-JP" b="1" dirty="0" smtClean="0"/>
          </a:p>
          <a:p>
            <a:pPr indent="0">
              <a:buNone/>
            </a:pPr>
            <a:endParaRPr lang="en-US" altLang="ja-JP" sz="1600" dirty="0" smtClean="0"/>
          </a:p>
        </p:txBody>
      </p:sp>
      <p:sp>
        <p:nvSpPr>
          <p:cNvPr id="15" name="下矢印 14"/>
          <p:cNvSpPr/>
          <p:nvPr/>
        </p:nvSpPr>
        <p:spPr bwMode="auto">
          <a:xfrm>
            <a:off x="4320000" y="4500000"/>
            <a:ext cx="504070" cy="315220"/>
          </a:xfrm>
          <a:prstGeom prst="downArrow">
            <a:avLst/>
          </a:prstGeom>
          <a:solidFill>
            <a:srgbClr val="FFC000"/>
          </a:solidFill>
          <a:ln w="12700">
            <a:solidFill>
              <a:srgbClr val="FFC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2304000" y="1260000"/>
            <a:ext cx="4572000" cy="4932060"/>
            <a:chOff x="2340000" y="1260000"/>
            <a:chExt cx="4572000" cy="4932060"/>
          </a:xfrm>
        </p:grpSpPr>
        <p:sp>
          <p:nvSpPr>
            <p:cNvPr id="4" name="角丸四角形 3"/>
            <p:cNvSpPr/>
            <p:nvPr/>
          </p:nvSpPr>
          <p:spPr bwMode="auto">
            <a:xfrm>
              <a:off x="2340000" y="1260000"/>
              <a:ext cx="4572000" cy="432060"/>
            </a:xfrm>
            <a:prstGeom prst="roundRect">
              <a:avLst/>
            </a:prstGeom>
            <a:solidFill>
              <a:schemeClr val="accent6">
                <a:lumMod val="25000"/>
                <a:lumOff val="75000"/>
              </a:schemeClr>
            </a:solidFill>
            <a:ln>
              <a:solidFill>
                <a:schemeClr val="accent6">
                  <a:lumMod val="25000"/>
                  <a:lumOff val="75000"/>
                </a:schemeClr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ja-JP" b="1" dirty="0" smtClean="0">
                  <a:latin typeface="+mn-ea"/>
                </a:rPr>
                <a:t>2.3</a:t>
              </a:r>
              <a:r>
                <a:rPr kumimoji="1" lang="ja-JP" altLang="en-US" b="1" dirty="0" smtClean="0">
                  <a:latin typeface="+mn-ea"/>
                </a:rPr>
                <a:t>　</a:t>
              </a:r>
              <a:r>
                <a:rPr kumimoji="1" lang="en-US" altLang="ja-JP" b="1" dirty="0" smtClean="0">
                  <a:latin typeface="+mn-ea"/>
                </a:rPr>
                <a:t>Create and register new users</a:t>
              </a:r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5" name="角丸四角形 4"/>
            <p:cNvSpPr/>
            <p:nvPr/>
          </p:nvSpPr>
          <p:spPr bwMode="auto">
            <a:xfrm>
              <a:off x="2340000" y="2160000"/>
              <a:ext cx="4572000" cy="432060"/>
            </a:xfrm>
            <a:prstGeom prst="roundRect">
              <a:avLst/>
            </a:prstGeom>
            <a:solidFill>
              <a:schemeClr val="accent6">
                <a:lumMod val="25000"/>
                <a:lumOff val="75000"/>
              </a:schemeClr>
            </a:solidFill>
            <a:ln>
              <a:solidFill>
                <a:schemeClr val="accent6">
                  <a:lumMod val="25000"/>
                  <a:lumOff val="75000"/>
                </a:schemeClr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b="1" dirty="0" smtClean="0">
                  <a:latin typeface="+mn-ea"/>
                </a:rPr>
                <a:t>2.4</a:t>
              </a:r>
              <a:r>
                <a:rPr lang="ja-JP" altLang="en-US" b="1" dirty="0" smtClean="0">
                  <a:latin typeface="+mn-ea"/>
                </a:rPr>
                <a:t>　</a:t>
              </a:r>
              <a:r>
                <a:rPr lang="en-US" altLang="ja-JP" b="1" dirty="0" smtClean="0">
                  <a:latin typeface="+mn-ea"/>
                </a:rPr>
                <a:t>Create and register roles</a:t>
              </a:r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6" name="角丸四角形 5"/>
            <p:cNvSpPr/>
            <p:nvPr/>
          </p:nvSpPr>
          <p:spPr bwMode="auto">
            <a:xfrm>
              <a:off x="2340000" y="3060000"/>
              <a:ext cx="4572000" cy="432060"/>
            </a:xfrm>
            <a:prstGeom prst="roundRect">
              <a:avLst/>
            </a:prstGeom>
            <a:solidFill>
              <a:schemeClr val="accent6">
                <a:lumMod val="25000"/>
                <a:lumOff val="75000"/>
              </a:schemeClr>
            </a:solidFill>
            <a:ln>
              <a:solidFill>
                <a:schemeClr val="accent6">
                  <a:lumMod val="25000"/>
                  <a:lumOff val="75000"/>
                </a:schemeClr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b="1" dirty="0" smtClean="0">
                  <a:latin typeface="+mn-ea"/>
                </a:rPr>
                <a:t>2.5</a:t>
              </a:r>
              <a:r>
                <a:rPr lang="ja-JP" altLang="en-US" b="1" dirty="0" smtClean="0">
                  <a:latin typeface="+mn-ea"/>
                </a:rPr>
                <a:t>　</a:t>
              </a:r>
              <a:r>
                <a:rPr lang="en-US" altLang="ja-JP" b="1" dirty="0" smtClean="0">
                  <a:latin typeface="+mn-ea"/>
                </a:rPr>
                <a:t>Link roles and menus</a:t>
              </a:r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7" name="角丸四角形 6"/>
            <p:cNvSpPr/>
            <p:nvPr/>
          </p:nvSpPr>
          <p:spPr bwMode="auto">
            <a:xfrm>
              <a:off x="2340000" y="4860000"/>
              <a:ext cx="4572000" cy="495220"/>
            </a:xfrm>
            <a:prstGeom prst="roundRect">
              <a:avLst/>
            </a:prstGeom>
            <a:solidFill>
              <a:schemeClr val="accent6">
                <a:lumMod val="25000"/>
                <a:lumOff val="75000"/>
              </a:schemeClr>
            </a:solidFill>
            <a:ln>
              <a:solidFill>
                <a:schemeClr val="accent6">
                  <a:lumMod val="25000"/>
                  <a:lumOff val="75000"/>
                </a:schemeClr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600" b="1" dirty="0" smtClean="0">
                  <a:latin typeface="+mn-ea"/>
                </a:rPr>
                <a:t>2.7</a:t>
              </a:r>
              <a:r>
                <a:rPr lang="ja-JP" altLang="en-US" sz="1600" b="1" dirty="0" smtClean="0">
                  <a:latin typeface="+mn-ea"/>
                </a:rPr>
                <a:t>　</a:t>
              </a:r>
              <a:r>
                <a:rPr lang="en-US" altLang="ja-JP" sz="1600" b="1" dirty="0" smtClean="0">
                  <a:latin typeface="+mn-ea"/>
                </a:rPr>
                <a:t>Register data in the “Device list”</a:t>
              </a:r>
              <a:br>
                <a:rPr lang="en-US" altLang="ja-JP" sz="1600" b="1" dirty="0" smtClean="0">
                  <a:latin typeface="+mn-ea"/>
                </a:rPr>
              </a:br>
              <a:r>
                <a:rPr lang="en-US" altLang="ja-JP" sz="1600" b="1" dirty="0" smtClean="0">
                  <a:latin typeface="+mn-ea"/>
                </a:rPr>
                <a:t> and “Operation list” menus.</a:t>
              </a:r>
              <a:endParaRPr kumimoji="1" lang="ja-JP" altLang="en-US" sz="1600" b="1" dirty="0" smtClean="0">
                <a:latin typeface="+mn-ea"/>
              </a:endParaRPr>
            </a:p>
          </p:txBody>
        </p:sp>
        <p:sp>
          <p:nvSpPr>
            <p:cNvPr id="8" name="角丸四角形 7"/>
            <p:cNvSpPr/>
            <p:nvPr/>
          </p:nvSpPr>
          <p:spPr bwMode="auto">
            <a:xfrm>
              <a:off x="2340000" y="3960000"/>
              <a:ext cx="4572000" cy="432060"/>
            </a:xfrm>
            <a:prstGeom prst="roundRect">
              <a:avLst/>
            </a:prstGeom>
            <a:solidFill>
              <a:schemeClr val="accent6">
                <a:lumMod val="25000"/>
                <a:lumOff val="75000"/>
              </a:schemeClr>
            </a:solidFill>
            <a:ln>
              <a:solidFill>
                <a:schemeClr val="accent6">
                  <a:lumMod val="25000"/>
                  <a:lumOff val="75000"/>
                </a:schemeClr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b="1" dirty="0" smtClean="0">
                  <a:latin typeface="+mn-ea"/>
                </a:rPr>
                <a:t>2.6</a:t>
              </a:r>
              <a:r>
                <a:rPr lang="ja-JP" altLang="en-US" b="1" dirty="0" smtClean="0">
                  <a:latin typeface="+mn-ea"/>
                </a:rPr>
                <a:t>　</a:t>
              </a:r>
              <a:r>
                <a:rPr lang="en-US" altLang="ja-JP" b="1" dirty="0" smtClean="0">
                  <a:latin typeface="+mn-ea"/>
                </a:rPr>
                <a:t>Link roles and users</a:t>
              </a:r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9" name="角丸四角形 8"/>
            <p:cNvSpPr/>
            <p:nvPr/>
          </p:nvSpPr>
          <p:spPr bwMode="auto">
            <a:xfrm>
              <a:off x="2340000" y="5760000"/>
              <a:ext cx="4572000" cy="432060"/>
            </a:xfrm>
            <a:prstGeom prst="roundRect">
              <a:avLst/>
            </a:prstGeom>
            <a:solidFill>
              <a:schemeClr val="accent6">
                <a:lumMod val="25000"/>
                <a:lumOff val="75000"/>
              </a:schemeClr>
            </a:solidFill>
            <a:ln>
              <a:solidFill>
                <a:schemeClr val="accent6">
                  <a:lumMod val="25000"/>
                  <a:lumOff val="75000"/>
                </a:schemeClr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b="1" dirty="0" smtClean="0">
                  <a:latin typeface="+mn-ea"/>
                </a:rPr>
                <a:t>2.8</a:t>
              </a:r>
              <a:r>
                <a:rPr lang="ja-JP" altLang="en-US" b="1" dirty="0" smtClean="0">
                  <a:latin typeface="+mn-ea"/>
                </a:rPr>
                <a:t>　</a:t>
              </a:r>
              <a:r>
                <a:rPr lang="en-US" altLang="ja-JP" b="1" dirty="0" smtClean="0">
                  <a:latin typeface="+mn-ea"/>
                </a:rPr>
                <a:t>Check RBAC</a:t>
              </a:r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1" name="下矢印 10"/>
            <p:cNvSpPr/>
            <p:nvPr/>
          </p:nvSpPr>
          <p:spPr bwMode="auto">
            <a:xfrm>
              <a:off x="4356000" y="1800000"/>
              <a:ext cx="504070" cy="315220"/>
            </a:xfrm>
            <a:prstGeom prst="downArrow">
              <a:avLst/>
            </a:prstGeom>
            <a:solidFill>
              <a:srgbClr val="FFC000"/>
            </a:solidFill>
            <a:ln w="12700">
              <a:solidFill>
                <a:srgbClr val="FFC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3" name="下矢印 12"/>
            <p:cNvSpPr/>
            <p:nvPr/>
          </p:nvSpPr>
          <p:spPr bwMode="auto">
            <a:xfrm>
              <a:off x="4356000" y="2700000"/>
              <a:ext cx="504070" cy="315220"/>
            </a:xfrm>
            <a:prstGeom prst="downArrow">
              <a:avLst/>
            </a:prstGeom>
            <a:solidFill>
              <a:srgbClr val="FFC000"/>
            </a:solidFill>
            <a:ln w="12700">
              <a:solidFill>
                <a:srgbClr val="FFC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4" name="下矢印 13"/>
            <p:cNvSpPr/>
            <p:nvPr/>
          </p:nvSpPr>
          <p:spPr bwMode="auto">
            <a:xfrm>
              <a:off x="4356000" y="3600000"/>
              <a:ext cx="504070" cy="315220"/>
            </a:xfrm>
            <a:prstGeom prst="downArrow">
              <a:avLst/>
            </a:prstGeom>
            <a:solidFill>
              <a:srgbClr val="FFC000"/>
            </a:solidFill>
            <a:ln w="12700">
              <a:solidFill>
                <a:srgbClr val="FFC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6" name="下矢印 15"/>
            <p:cNvSpPr/>
            <p:nvPr/>
          </p:nvSpPr>
          <p:spPr bwMode="auto">
            <a:xfrm>
              <a:off x="4320000" y="5400000"/>
              <a:ext cx="504070" cy="315220"/>
            </a:xfrm>
            <a:prstGeom prst="downArrow">
              <a:avLst/>
            </a:prstGeom>
            <a:solidFill>
              <a:srgbClr val="FFC000"/>
            </a:solidFill>
            <a:ln w="12700">
              <a:solidFill>
                <a:srgbClr val="FFC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804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" y="2778200"/>
            <a:ext cx="6688950" cy="367498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2.3</a:t>
            </a:r>
            <a:r>
              <a:rPr lang="ja-JP" altLang="en-US" dirty="0"/>
              <a:t> </a:t>
            </a:r>
            <a:r>
              <a:rPr lang="en-US" altLang="ja-JP" dirty="0" smtClean="0"/>
              <a:t>Create and Register new users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/>
          <a:lstStyle/>
          <a:p>
            <a:r>
              <a:rPr lang="en-US" altLang="ja-JP" b="1" dirty="0" smtClean="0"/>
              <a:t>Create and register new users</a:t>
            </a:r>
          </a:p>
          <a:p>
            <a:pPr indent="0">
              <a:buNone/>
            </a:pPr>
            <a:r>
              <a:rPr lang="en-US" altLang="ja-JP" sz="1600" dirty="0" smtClean="0"/>
              <a:t>In order to check the different access permissions,  </a:t>
            </a:r>
            <a:br>
              <a:rPr lang="en-US" altLang="ja-JP" sz="1600" dirty="0" smtClean="0"/>
            </a:br>
            <a:r>
              <a:rPr lang="en-US" altLang="ja-JP" sz="1600" dirty="0" smtClean="0"/>
              <a:t>we will create 4 different users.</a:t>
            </a:r>
          </a:p>
          <a:p>
            <a:pPr indent="0">
              <a:buNone/>
            </a:pPr>
            <a:r>
              <a:rPr lang="en-US" altLang="ja-JP" sz="1600" dirty="0" smtClean="0"/>
              <a:t>Menu: </a:t>
            </a:r>
            <a:r>
              <a:rPr lang="ja-JP" altLang="en-US" sz="1600" dirty="0" smtClean="0"/>
              <a:t> </a:t>
            </a:r>
            <a:r>
              <a:rPr lang="en-US" altLang="ja-JP" sz="1600" b="1" dirty="0" smtClean="0"/>
              <a:t>Management console</a:t>
            </a:r>
            <a:r>
              <a:rPr lang="ja-JP" altLang="en-US" sz="1600" b="1" dirty="0" smtClean="0"/>
              <a:t> </a:t>
            </a:r>
            <a:r>
              <a:rPr lang="en-US" altLang="ja-JP" sz="1600" b="1" dirty="0" smtClean="0"/>
              <a:t>&gt; User list</a:t>
            </a:r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Register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&gt; Start registration</a:t>
            </a:r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Follow the table below and press “Register”</a:t>
            </a:r>
          </a:p>
          <a:p>
            <a:pPr indent="0">
              <a:buNone/>
            </a:pPr>
            <a:endParaRPr lang="en-US" altLang="ja-JP" sz="1800" b="1" dirty="0" smtClean="0"/>
          </a:p>
        </p:txBody>
      </p:sp>
      <p:sp>
        <p:nvSpPr>
          <p:cNvPr id="16" name="角丸四角形 15"/>
          <p:cNvSpPr/>
          <p:nvPr/>
        </p:nvSpPr>
        <p:spPr bwMode="auto">
          <a:xfrm>
            <a:off x="3636000" y="3420000"/>
            <a:ext cx="4188264" cy="1953270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595710" y="4082734"/>
            <a:ext cx="1844551" cy="6480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1" name="円形吹き出し 10"/>
          <p:cNvSpPr/>
          <p:nvPr/>
        </p:nvSpPr>
        <p:spPr bwMode="auto">
          <a:xfrm>
            <a:off x="3420000" y="4356000"/>
            <a:ext cx="301542" cy="312200"/>
          </a:xfrm>
          <a:prstGeom prst="wedgeEllipseCallout">
            <a:avLst>
              <a:gd name="adj1" fmla="val -78275"/>
              <a:gd name="adj2" fmla="val 4476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2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089796" y="4918634"/>
            <a:ext cx="1008140" cy="2175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661268"/>
              </p:ext>
            </p:extLst>
          </p:nvPr>
        </p:nvGraphicFramePr>
        <p:xfrm>
          <a:off x="3708000" y="3492000"/>
          <a:ext cx="4069942" cy="152621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97762">
                  <a:extLst>
                    <a:ext uri="{9D8B030D-6E8A-4147-A177-3AD203B41FA5}">
                      <a16:colId xmlns:a16="http://schemas.microsoft.com/office/drawing/2014/main" val="2131603622"/>
                    </a:ext>
                  </a:extLst>
                </a:gridCol>
                <a:gridCol w="2064068">
                  <a:extLst>
                    <a:ext uri="{9D8B030D-6E8A-4147-A177-3AD203B41FA5}">
                      <a16:colId xmlns:a16="http://schemas.microsoft.com/office/drawing/2014/main" val="42816048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290200986"/>
                    </a:ext>
                  </a:extLst>
                </a:gridCol>
              </a:tblGrid>
              <a:tr h="274676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Login ID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Login PW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User name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extLst>
                  <a:ext uri="{0D108BD9-81ED-4DB2-BD59-A6C34878D82A}">
                    <a16:rowId xmlns:a16="http://schemas.microsoft.com/office/drawing/2014/main" val="2119718465"/>
                  </a:ext>
                </a:extLst>
              </a:tr>
              <a:tr h="302762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user1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（</a:t>
                      </a:r>
                      <a:r>
                        <a:rPr kumimoji="1" lang="en-US" altLang="ja-JP" sz="1200" dirty="0" smtClean="0"/>
                        <a:t>Free field</a:t>
                      </a:r>
                      <a:r>
                        <a:rPr kumimoji="1" lang="ja-JP" altLang="en-US" sz="1200" dirty="0" smtClean="0"/>
                        <a:t>）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Test1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640512"/>
                  </a:ext>
                </a:extLst>
              </a:tr>
              <a:tr h="302762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user2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/>
                        <a:t>（</a:t>
                      </a:r>
                      <a:r>
                        <a:rPr kumimoji="1" lang="en-US" altLang="ja-JP" sz="1200" dirty="0" smtClean="0"/>
                        <a:t>Free field</a:t>
                      </a:r>
                      <a:r>
                        <a:rPr kumimoji="1" lang="ja-JP" altLang="en-US" sz="1200" dirty="0" smtClean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Test2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289571"/>
                  </a:ext>
                </a:extLst>
              </a:tr>
              <a:tr h="302762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user3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/>
                        <a:t>（</a:t>
                      </a:r>
                      <a:r>
                        <a:rPr kumimoji="1" lang="en-US" altLang="ja-JP" sz="1200" dirty="0" smtClean="0"/>
                        <a:t>Free field</a:t>
                      </a:r>
                      <a:r>
                        <a:rPr kumimoji="1" lang="ja-JP" altLang="en-US" sz="1200" dirty="0" smtClean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Test3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646659"/>
                  </a:ext>
                </a:extLst>
              </a:tr>
              <a:tr h="328372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user4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/>
                        <a:t>（</a:t>
                      </a:r>
                      <a:r>
                        <a:rPr kumimoji="1" lang="en-US" altLang="ja-JP" sz="1200" dirty="0" smtClean="0"/>
                        <a:t>Free field</a:t>
                      </a:r>
                      <a:r>
                        <a:rPr kumimoji="1" lang="ja-JP" altLang="en-US" sz="1200" dirty="0" smtClean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Test4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6153"/>
                  </a:ext>
                </a:extLst>
              </a:tr>
            </a:tbl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312712" y="4189424"/>
            <a:ext cx="851576" cy="2251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25" name="正方形/長方形 24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rgbClr val="FF0000"/>
                  </a:solidFill>
                  <a:latin typeface="+mn-ea"/>
                </a:rPr>
                <a:t>Create and register new users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Create and register Roles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Menus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Roles and Users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14049" y="2521765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latin typeface="+mn-ea"/>
                </a:rPr>
                <a:t>Register Device/Operation list</a:t>
              </a:r>
              <a:endParaRPr lang="ja-JP" altLang="en-US" sz="800" b="1" dirty="0">
                <a:latin typeface="+mn-ea"/>
              </a:endParaRP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latin typeface="+mn-ea"/>
                </a:rPr>
                <a:t>Check access permission</a:t>
              </a:r>
              <a:endParaRPr lang="ja-JP" altLang="en-US" sz="800" b="1" dirty="0">
                <a:latin typeface="+mn-ea"/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3729965" y="4981042"/>
            <a:ext cx="3821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*Remember the Login ID and password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8243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4242</Words>
  <Application>Microsoft Office PowerPoint</Application>
  <PresentationFormat>画面に合わせる (4:3)</PresentationFormat>
  <Paragraphs>1089</Paragraphs>
  <Slides>49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49</vt:i4>
      </vt:variant>
    </vt:vector>
  </HeadingPairs>
  <TitlesOfParts>
    <vt:vector size="60" baseType="lpstr">
      <vt:lpstr>HGP創英角ｺﾞｼｯｸUB</vt:lpstr>
      <vt:lpstr>ＭＳ Ｐゴシック</vt:lpstr>
      <vt:lpstr>メイリオ</vt:lpstr>
      <vt:lpstr>游ゴシック</vt:lpstr>
      <vt:lpstr>游ゴシック Light</vt:lpstr>
      <vt:lpstr>Arial</vt:lpstr>
      <vt:lpstr>Calibri</vt:lpstr>
      <vt:lpstr>Tahoma</vt:lpstr>
      <vt:lpstr>Wingdings</vt:lpstr>
      <vt:lpstr>NEC_standard4_3</vt:lpstr>
      <vt:lpstr>デザインの設定</vt:lpstr>
      <vt:lpstr>PowerPoint プレゼンテーション</vt:lpstr>
      <vt:lpstr>Table of contents</vt:lpstr>
      <vt:lpstr>1.　Introduction</vt:lpstr>
      <vt:lpstr>1.1 Document overview </vt:lpstr>
      <vt:lpstr>2.　Scenario 1</vt:lpstr>
      <vt:lpstr>2.1 Operation environment</vt:lpstr>
      <vt:lpstr>2.2 RBAC for Menus scenario（1/2)</vt:lpstr>
      <vt:lpstr>2.2 RBAC for Menus Scenario（2/2)</vt:lpstr>
      <vt:lpstr>2.3 Create and Register new users</vt:lpstr>
      <vt:lpstr>2.4 Create and register roles</vt:lpstr>
      <vt:lpstr>2.5 Role・Menu link</vt:lpstr>
      <vt:lpstr>2.6 Role ・User link　</vt:lpstr>
      <vt:lpstr>2.7 Device list/Operation list registration(1/2)</vt:lpstr>
      <vt:lpstr>2.7 Device list/Operation list registration(2/2)</vt:lpstr>
      <vt:lpstr>2.8 Check access permission(1/12)　</vt:lpstr>
      <vt:lpstr>2.8 Check access permission(2/12) 　</vt:lpstr>
      <vt:lpstr>2.8 Check access permission(3/12)</vt:lpstr>
      <vt:lpstr>2.8 Check access permission(4/12)</vt:lpstr>
      <vt:lpstr>2.8 Check access permission(5/12)</vt:lpstr>
      <vt:lpstr>2.8 Check access permission(6/12)</vt:lpstr>
      <vt:lpstr>2.8 Check access permission(7/12)</vt:lpstr>
      <vt:lpstr>2.8 Check access permission(8/12)</vt:lpstr>
      <vt:lpstr>2.8 Check access permission(9/12)</vt:lpstr>
      <vt:lpstr>2.8 Check access permission(10/12)</vt:lpstr>
      <vt:lpstr>2.8 Check access permission(11/12)</vt:lpstr>
      <vt:lpstr>2.8 Check access permission(12/12)</vt:lpstr>
      <vt:lpstr>3.　Scenario 2</vt:lpstr>
      <vt:lpstr>3.1 Operation Environment</vt:lpstr>
      <vt:lpstr>3.2 RBAC for Data records(1/3)</vt:lpstr>
      <vt:lpstr>3.2 RBAC for Data records(2/3)</vt:lpstr>
      <vt:lpstr>3.2 RBAC for Data records(3/3)</vt:lpstr>
      <vt:lpstr>3.3 Create and register new users</vt:lpstr>
      <vt:lpstr>3.4 Create and register roles</vt:lpstr>
      <vt:lpstr>3.5 Role ・Menu link</vt:lpstr>
      <vt:lpstr>3.6 Role ・User link(1/4)</vt:lpstr>
      <vt:lpstr>3.6 Role ・User link(2/4)</vt:lpstr>
      <vt:lpstr>3.6 Role ・User link(3/4)</vt:lpstr>
      <vt:lpstr>3.6 Role ・User link(4/4)</vt:lpstr>
      <vt:lpstr>3.7 Movement list registration</vt:lpstr>
      <vt:lpstr>3.7 Check access permissions(1/9)</vt:lpstr>
      <vt:lpstr>3.7 Check access permission(2/9)</vt:lpstr>
      <vt:lpstr>3.7 Check access permission(3/9)</vt:lpstr>
      <vt:lpstr>3.7 Check access permission(4/9)</vt:lpstr>
      <vt:lpstr>3.7 Check access permission(5/9)</vt:lpstr>
      <vt:lpstr>3.7 Check access permission(6/9)</vt:lpstr>
      <vt:lpstr>3.7 Check access permission(7/9)</vt:lpstr>
      <vt:lpstr>3.7 Check access permission(8/9)</vt:lpstr>
      <vt:lpstr>3.7 Check access permission(9/9)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2022-06-22T08:51:19Z</dcterms:modified>
</cp:coreProperties>
</file>