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87"/>
  </p:notesMasterIdLst>
  <p:handoutMasterIdLst>
    <p:handoutMasterId r:id="rId88"/>
  </p:handoutMasterIdLst>
  <p:sldIdLst>
    <p:sldId id="262" r:id="rId3"/>
    <p:sldId id="692" r:id="rId4"/>
    <p:sldId id="693" r:id="rId5"/>
    <p:sldId id="508" r:id="rId6"/>
    <p:sldId id="582" r:id="rId7"/>
    <p:sldId id="594" r:id="rId8"/>
    <p:sldId id="595" r:id="rId9"/>
    <p:sldId id="513" r:id="rId10"/>
    <p:sldId id="583" r:id="rId11"/>
    <p:sldId id="599" r:id="rId12"/>
    <p:sldId id="600" r:id="rId13"/>
    <p:sldId id="601" r:id="rId14"/>
    <p:sldId id="614" r:id="rId15"/>
    <p:sldId id="694" r:id="rId16"/>
    <p:sldId id="609" r:id="rId17"/>
    <p:sldId id="689" r:id="rId18"/>
    <p:sldId id="612" r:id="rId19"/>
    <p:sldId id="617" r:id="rId20"/>
    <p:sldId id="602" r:id="rId21"/>
    <p:sldId id="603" r:id="rId22"/>
    <p:sldId id="604" r:id="rId23"/>
    <p:sldId id="618" r:id="rId24"/>
    <p:sldId id="619" r:id="rId25"/>
    <p:sldId id="681" r:id="rId26"/>
    <p:sldId id="605" r:id="rId27"/>
    <p:sldId id="620" r:id="rId28"/>
    <p:sldId id="621" r:id="rId29"/>
    <p:sldId id="606" r:id="rId30"/>
    <p:sldId id="607" r:id="rId31"/>
    <p:sldId id="682" r:id="rId32"/>
    <p:sldId id="615" r:id="rId33"/>
    <p:sldId id="616" r:id="rId34"/>
    <p:sldId id="586" r:id="rId35"/>
    <p:sldId id="592" r:id="rId36"/>
    <p:sldId id="622" r:id="rId37"/>
    <p:sldId id="623" r:id="rId38"/>
    <p:sldId id="628" r:id="rId39"/>
    <p:sldId id="629" r:id="rId40"/>
    <p:sldId id="624" r:id="rId41"/>
    <p:sldId id="625" r:id="rId42"/>
    <p:sldId id="626" r:id="rId43"/>
    <p:sldId id="631" r:id="rId44"/>
    <p:sldId id="627" r:id="rId45"/>
    <p:sldId id="634" r:id="rId46"/>
    <p:sldId id="635" r:id="rId47"/>
    <p:sldId id="636" r:id="rId48"/>
    <p:sldId id="637" r:id="rId49"/>
    <p:sldId id="632" r:id="rId50"/>
    <p:sldId id="691" r:id="rId51"/>
    <p:sldId id="638" r:id="rId52"/>
    <p:sldId id="639" r:id="rId53"/>
    <p:sldId id="640" r:id="rId54"/>
    <p:sldId id="695" r:id="rId55"/>
    <p:sldId id="641" r:id="rId56"/>
    <p:sldId id="690" r:id="rId57"/>
    <p:sldId id="643" r:id="rId58"/>
    <p:sldId id="644" r:id="rId59"/>
    <p:sldId id="645" r:id="rId60"/>
    <p:sldId id="647" r:id="rId61"/>
    <p:sldId id="685" r:id="rId62"/>
    <p:sldId id="648" r:id="rId63"/>
    <p:sldId id="646" r:id="rId64"/>
    <p:sldId id="649" r:id="rId65"/>
    <p:sldId id="650" r:id="rId66"/>
    <p:sldId id="651" r:id="rId67"/>
    <p:sldId id="652" r:id="rId68"/>
    <p:sldId id="655" r:id="rId69"/>
    <p:sldId id="656" r:id="rId70"/>
    <p:sldId id="683" r:id="rId71"/>
    <p:sldId id="658" r:id="rId72"/>
    <p:sldId id="659" r:id="rId73"/>
    <p:sldId id="660" r:id="rId74"/>
    <p:sldId id="680" r:id="rId75"/>
    <p:sldId id="684" r:id="rId76"/>
    <p:sldId id="662" r:id="rId77"/>
    <p:sldId id="663" r:id="rId78"/>
    <p:sldId id="676" r:id="rId79"/>
    <p:sldId id="677" r:id="rId80"/>
    <p:sldId id="678" r:id="rId81"/>
    <p:sldId id="668" r:id="rId82"/>
    <p:sldId id="669" r:id="rId83"/>
    <p:sldId id="686" r:id="rId84"/>
    <p:sldId id="670" r:id="rId85"/>
    <p:sldId id="588" r:id="rId86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692"/>
            <p14:sldId id="693"/>
          </p14:sldIdLst>
        </p14:section>
        <p14:section name="はじめに" id="{B81141D6-5160-4643-8D51-022CC5C4BDB9}">
          <p14:sldIdLst>
            <p14:sldId id="508"/>
            <p14:sldId id="582"/>
            <p14:sldId id="594"/>
            <p14:sldId id="595"/>
          </p14:sldIdLst>
        </p14:section>
        <p14:section name="1.　実習１【収集機能】ターゲットホストのOS情報を収集する" id="{A8A060BF-92DF-4F47-AFEF-F5FA058AAEFB}">
          <p14:sldIdLst>
            <p14:sldId id="513"/>
            <p14:sldId id="583"/>
            <p14:sldId id="599"/>
            <p14:sldId id="600"/>
            <p14:sldId id="601"/>
            <p14:sldId id="614"/>
            <p14:sldId id="694"/>
            <p14:sldId id="609"/>
            <p14:sldId id="689"/>
            <p14:sldId id="612"/>
            <p14:sldId id="617"/>
            <p14:sldId id="602"/>
            <p14:sldId id="603"/>
            <p14:sldId id="604"/>
            <p14:sldId id="618"/>
            <p14:sldId id="619"/>
            <p14:sldId id="681"/>
            <p14:sldId id="605"/>
            <p14:sldId id="620"/>
            <p14:sldId id="621"/>
            <p14:sldId id="606"/>
            <p14:sldId id="607"/>
            <p14:sldId id="682"/>
            <p14:sldId id="615"/>
            <p14:sldId id="616"/>
          </p14:sldIdLst>
        </p14:section>
        <p14:section name="2.　実習２【比較機能】実習１で収集した値と期待値を比較する" id="{BA154EAA-6AFD-4FFC-B3DB-3A85951358C1}">
          <p14:sldIdLst>
            <p14:sldId id="586"/>
            <p14:sldId id="592"/>
            <p14:sldId id="622"/>
            <p14:sldId id="623"/>
            <p14:sldId id="628"/>
            <p14:sldId id="629"/>
            <p14:sldId id="624"/>
            <p14:sldId id="625"/>
            <p14:sldId id="626"/>
            <p14:sldId id="631"/>
            <p14:sldId id="627"/>
            <p14:sldId id="634"/>
            <p14:sldId id="635"/>
            <p14:sldId id="636"/>
            <p14:sldId id="637"/>
          </p14:sldIdLst>
        </p14:section>
        <p14:section name="3.　実習３【収集機能】ターゲットホストのSSL証明書ファイルを収集する" id="{C3B2700A-6D1D-4D16-822E-C0C10A1444E2}">
          <p14:sldIdLst>
            <p14:sldId id="632"/>
            <p14:sldId id="691"/>
            <p14:sldId id="638"/>
            <p14:sldId id="639"/>
            <p14:sldId id="640"/>
            <p14:sldId id="695"/>
            <p14:sldId id="641"/>
            <p14:sldId id="690"/>
            <p14:sldId id="643"/>
            <p14:sldId id="644"/>
            <p14:sldId id="645"/>
            <p14:sldId id="647"/>
            <p14:sldId id="685"/>
            <p14:sldId id="648"/>
            <p14:sldId id="646"/>
            <p14:sldId id="649"/>
            <p14:sldId id="650"/>
            <p14:sldId id="651"/>
            <p14:sldId id="652"/>
            <p14:sldId id="655"/>
            <p14:sldId id="656"/>
            <p14:sldId id="683"/>
            <p14:sldId id="658"/>
            <p14:sldId id="659"/>
          </p14:sldIdLst>
        </p14:section>
        <p14:section name="4.　実習４【比較機能】実習３で収集したSSL証明書ファイルを、異なる日時に収集したファイルと比較する" id="{2B329C1A-A226-4ADD-BDBD-E38F8B37FEDF}">
          <p14:sldIdLst>
            <p14:sldId id="660"/>
            <p14:sldId id="680"/>
            <p14:sldId id="684"/>
            <p14:sldId id="662"/>
            <p14:sldId id="663"/>
            <p14:sldId id="676"/>
            <p14:sldId id="677"/>
            <p14:sldId id="678"/>
            <p14:sldId id="668"/>
            <p14:sldId id="669"/>
            <p14:sldId id="686"/>
            <p14:sldId id="670"/>
          </p14:sldIdLst>
        </p14:section>
        <p14:section name="末尾" id="{002195B8-3B80-4C92-AA0C-B8C141384753}">
          <p14:sldIdLst>
            <p14:sldId id="5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6D"/>
    <a:srgbClr val="FAE6E7"/>
    <a:srgbClr val="FFCCFF"/>
    <a:srgbClr val="C8E5E6"/>
    <a:srgbClr val="FFFFCC"/>
    <a:srgbClr val="FF8585"/>
    <a:srgbClr val="F6F4D6"/>
    <a:srgbClr val="FFCC99"/>
    <a:srgbClr val="FFFFE5"/>
    <a:srgbClr val="3A97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4" autoAdjust="0"/>
    <p:restoredTop sz="96391" autoAdjust="0"/>
  </p:normalViewPr>
  <p:slideViewPr>
    <p:cSldViewPr>
      <p:cViewPr varScale="1">
        <p:scale>
          <a:sx n="152" d="100"/>
          <a:sy n="152" d="100"/>
        </p:scale>
        <p:origin x="115" y="39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commentAuthors" Target="commentAuthor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handoutMaster" Target="handoutMasters/handout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2022/6/29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2022/6/29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0.xml"/><Relationship Id="rId18" Type="http://schemas.openxmlformats.org/officeDocument/2006/relationships/slide" Target="slide31.xml"/><Relationship Id="rId26" Type="http://schemas.openxmlformats.org/officeDocument/2006/relationships/slide" Target="slide44.xml"/><Relationship Id="rId3" Type="http://schemas.openxmlformats.org/officeDocument/2006/relationships/slide" Target="slide6.xml"/><Relationship Id="rId21" Type="http://schemas.openxmlformats.org/officeDocument/2006/relationships/slide" Target="slide36.xml"/><Relationship Id="rId7" Type="http://schemas.openxmlformats.org/officeDocument/2006/relationships/slide" Target="slide11.xml"/><Relationship Id="rId12" Type="http://schemas.openxmlformats.org/officeDocument/2006/relationships/slide" Target="slide19.xml"/><Relationship Id="rId17" Type="http://schemas.openxmlformats.org/officeDocument/2006/relationships/slide" Target="slide29.xml"/><Relationship Id="rId25" Type="http://schemas.openxmlformats.org/officeDocument/2006/relationships/slide" Target="slide43.xml"/><Relationship Id="rId2" Type="http://schemas.openxmlformats.org/officeDocument/2006/relationships/slide" Target="slide5.xml"/><Relationship Id="rId16" Type="http://schemas.openxmlformats.org/officeDocument/2006/relationships/slide" Target="slide28.xml"/><Relationship Id="rId20" Type="http://schemas.openxmlformats.org/officeDocument/2006/relationships/slide" Target="slide35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0.xml"/><Relationship Id="rId11" Type="http://schemas.openxmlformats.org/officeDocument/2006/relationships/slide" Target="slide17.xml"/><Relationship Id="rId24" Type="http://schemas.openxmlformats.org/officeDocument/2006/relationships/slide" Target="slide41.xml"/><Relationship Id="rId5" Type="http://schemas.openxmlformats.org/officeDocument/2006/relationships/slide" Target="slide9.xml"/><Relationship Id="rId15" Type="http://schemas.openxmlformats.org/officeDocument/2006/relationships/slide" Target="slide25.xml"/><Relationship Id="rId23" Type="http://schemas.openxmlformats.org/officeDocument/2006/relationships/slide" Target="slide40.xml"/><Relationship Id="rId10" Type="http://schemas.openxmlformats.org/officeDocument/2006/relationships/slide" Target="slide15.xml"/><Relationship Id="rId19" Type="http://schemas.openxmlformats.org/officeDocument/2006/relationships/slide" Target="slide34.xml"/><Relationship Id="rId4" Type="http://schemas.openxmlformats.org/officeDocument/2006/relationships/slide" Target="slide7.xml"/><Relationship Id="rId9" Type="http://schemas.openxmlformats.org/officeDocument/2006/relationships/slide" Target="slide13.xml"/><Relationship Id="rId14" Type="http://schemas.openxmlformats.org/officeDocument/2006/relationships/slide" Target="slide21.xml"/><Relationship Id="rId22" Type="http://schemas.openxmlformats.org/officeDocument/2006/relationships/slide" Target="slide3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slide" Target="slide63.xml"/><Relationship Id="rId18" Type="http://schemas.openxmlformats.org/officeDocument/2006/relationships/slide" Target="slide73.xml"/><Relationship Id="rId3" Type="http://schemas.openxmlformats.org/officeDocument/2006/relationships/slide" Target="slide47.xml"/><Relationship Id="rId21" Type="http://schemas.openxmlformats.org/officeDocument/2006/relationships/slide" Target="slide77.xml"/><Relationship Id="rId7" Type="http://schemas.openxmlformats.org/officeDocument/2006/relationships/slide" Target="slide52.xml"/><Relationship Id="rId12" Type="http://schemas.openxmlformats.org/officeDocument/2006/relationships/slide" Target="slide62.xml"/><Relationship Id="rId17" Type="http://schemas.openxmlformats.org/officeDocument/2006/relationships/slide" Target="slide70.xml"/><Relationship Id="rId25" Type="http://schemas.openxmlformats.org/officeDocument/2006/relationships/slide" Target="slide81.xml"/><Relationship Id="rId2" Type="http://schemas.openxmlformats.org/officeDocument/2006/relationships/slide" Target="slide45.xml"/><Relationship Id="rId16" Type="http://schemas.openxmlformats.org/officeDocument/2006/relationships/slide" Target="slide68.xml"/><Relationship Id="rId20" Type="http://schemas.openxmlformats.org/officeDocument/2006/relationships/slide" Target="slide76.xml"/><Relationship Id="rId1" Type="http://schemas.openxmlformats.org/officeDocument/2006/relationships/slideLayout" Target="../slideLayouts/slideLayout9.xml"/><Relationship Id="rId6" Type="http://schemas.openxmlformats.org/officeDocument/2006/relationships/slide" Target="slide51.xml"/><Relationship Id="rId11" Type="http://schemas.openxmlformats.org/officeDocument/2006/relationships/slide" Target="slide59.xml"/><Relationship Id="rId24" Type="http://schemas.openxmlformats.org/officeDocument/2006/relationships/slide" Target="slide80.xml"/><Relationship Id="rId5" Type="http://schemas.openxmlformats.org/officeDocument/2006/relationships/slide" Target="slide50.xml"/><Relationship Id="rId15" Type="http://schemas.openxmlformats.org/officeDocument/2006/relationships/slide" Target="slide67.xml"/><Relationship Id="rId23" Type="http://schemas.openxmlformats.org/officeDocument/2006/relationships/slide" Target="slide79.xml"/><Relationship Id="rId10" Type="http://schemas.openxmlformats.org/officeDocument/2006/relationships/slide" Target="slide58.xml"/><Relationship Id="rId19" Type="http://schemas.openxmlformats.org/officeDocument/2006/relationships/slide" Target="slide75.xml"/><Relationship Id="rId4" Type="http://schemas.openxmlformats.org/officeDocument/2006/relationships/slide" Target="slide49.xml"/><Relationship Id="rId9" Type="http://schemas.openxmlformats.org/officeDocument/2006/relationships/slide" Target="slide56.xml"/><Relationship Id="rId14" Type="http://schemas.openxmlformats.org/officeDocument/2006/relationships/slide" Target="slide66.xml"/><Relationship Id="rId22" Type="http://schemas.openxmlformats.org/officeDocument/2006/relationships/slide" Target="slide7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56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4" Type="http://schemas.openxmlformats.org/officeDocument/2006/relationships/slide" Target="slide5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Exastro IT Automation Version </a:t>
            </a:r>
            <a:r>
              <a:rPr lang="en-US" altLang="ja-JP" dirty="0" smtClean="0"/>
              <a:t>1.10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356990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Collect/Compare function</a:t>
            </a:r>
          </a:p>
          <a:p>
            <a:r>
              <a:rPr lang="en-US" altLang="ja-JP" sz="48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【Practice】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※In this document, “IT Automation” will be written as “ITA”,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901" y="3214405"/>
            <a:ext cx="2109591" cy="93656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01" y="3201752"/>
            <a:ext cx="5802979" cy="94598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</a:t>
            </a:r>
            <a:r>
              <a:rPr lang="ja-JP" altLang="en-US" dirty="0" smtClean="0"/>
              <a:t> </a:t>
            </a:r>
            <a:r>
              <a:rPr lang="en-US" altLang="ja-JP" dirty="0" smtClean="0"/>
              <a:t>Register target host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the target host connection information</a:t>
            </a:r>
          </a:p>
          <a:p>
            <a:pPr marL="180000" lvl="1" indent="0">
              <a:buNone/>
            </a:pPr>
            <a:r>
              <a:rPr lang="en-US" altLang="ja-JP" dirty="0" smtClean="0"/>
              <a:t>Go to “Device list” and start the registration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</a:t>
            </a:r>
            <a:r>
              <a:rPr lang="ja-JP" altLang="en-US" dirty="0" smtClean="0"/>
              <a:t>：</a:t>
            </a:r>
            <a:r>
              <a:rPr lang="en-US" altLang="ja-JP" b="1" dirty="0" smtClean="0"/>
              <a:t>Basic console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Device list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433708"/>
              </p:ext>
            </p:extLst>
          </p:nvPr>
        </p:nvGraphicFramePr>
        <p:xfrm>
          <a:off x="539440" y="4344246"/>
          <a:ext cx="8026528" cy="2057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349693">
                  <a:extLst>
                    <a:ext uri="{9D8B030D-6E8A-4147-A177-3AD203B41FA5}">
                      <a16:colId xmlns:a16="http://schemas.microsoft.com/office/drawing/2014/main" val="621221898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311871197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55054434"/>
                    </a:ext>
                  </a:extLst>
                </a:gridCol>
                <a:gridCol w="1313269">
                  <a:extLst>
                    <a:ext uri="{9D8B030D-6E8A-4147-A177-3AD203B41FA5}">
                      <a16:colId xmlns:a16="http://schemas.microsoft.com/office/drawing/2014/main" val="1892676084"/>
                    </a:ext>
                  </a:extLst>
                </a:gridCol>
                <a:gridCol w="1545628">
                  <a:extLst>
                    <a:ext uri="{9D8B030D-6E8A-4147-A177-3AD203B41FA5}">
                      <a16:colId xmlns:a16="http://schemas.microsoft.com/office/drawing/2014/main" val="2088706341"/>
                    </a:ext>
                  </a:extLst>
                </a:gridCol>
              </a:tblGrid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HW</a:t>
                      </a:r>
                    </a:p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device type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Host name</a:t>
                      </a:r>
                    </a:p>
                    <a:p>
                      <a:pPr algn="ctr"/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(Free space) 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IP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 address</a:t>
                      </a:r>
                    </a:p>
                    <a:p>
                      <a:pPr algn="ctr"/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(Depends 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on your 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environment) </a:t>
                      </a:r>
                      <a:endParaRPr lang="en-US" altLang="ja-JP" sz="11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Login user 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(Depends 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on your 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environment) </a:t>
                      </a:r>
                      <a:endParaRPr lang="en-US" altLang="ja-JP" sz="11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Login password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Ansible</a:t>
                      </a:r>
                      <a:r>
                        <a:rPr lang="ja-JP" altLang="en-US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dedicated information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504000"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Management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Login</a:t>
                      </a:r>
                    </a:p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password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(Depends 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on your 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environment) </a:t>
                      </a:r>
                      <a:endParaRPr lang="en-US" altLang="ja-JP" sz="11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Dedicated information for Legacy/Role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89349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Authentication</a:t>
                      </a:r>
                      <a:r>
                        <a:rPr lang="en-US" altLang="ja-JP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method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82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SV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targethost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dirty="0" smtClean="0"/>
                        <a:t>192.0.2.1</a:t>
                      </a:r>
                      <a:endParaRPr kumimoji="1" lang="en-US" altLang="ja-JP" sz="1100" dirty="0" smtClean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root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 smtClean="0"/>
                        <a:t>●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********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Password authentication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3" name="正方形/長方形 12"/>
          <p:cNvSpPr/>
          <p:nvPr/>
        </p:nvSpPr>
        <p:spPr>
          <a:xfrm>
            <a:off x="1196810" y="3214405"/>
            <a:ext cx="658722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228205" y="3214405"/>
            <a:ext cx="589489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855532" y="3214405"/>
            <a:ext cx="614770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470302" y="3214405"/>
            <a:ext cx="589488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4817695" y="3355626"/>
            <a:ext cx="578869" cy="792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396564" y="3355626"/>
            <a:ext cx="741025" cy="792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10"/>
          <p:cNvSpPr/>
          <p:nvPr/>
        </p:nvSpPr>
        <p:spPr>
          <a:xfrm>
            <a:off x="6032099" y="3171623"/>
            <a:ext cx="165617" cy="1041233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269901" y="3427636"/>
            <a:ext cx="1520102" cy="7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17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81" y="3359915"/>
            <a:ext cx="4667250" cy="11525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1.2 Register operation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87359" y="833557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the operation we will use in Scenario 1.</a:t>
            </a:r>
          </a:p>
          <a:p>
            <a:pPr marL="180000" lvl="1" indent="0">
              <a:buNone/>
            </a:pPr>
            <a:r>
              <a:rPr lang="en-US" altLang="ja-JP" dirty="0" smtClean="0"/>
              <a:t>In ITA, we call automated operation units for “Operations”.</a:t>
            </a:r>
          </a:p>
          <a:p>
            <a:pPr marL="180000" lvl="1" indent="0">
              <a:buNone/>
            </a:pPr>
            <a:r>
              <a:rPr lang="en-US" altLang="ja-JP" dirty="0" smtClean="0"/>
              <a:t>Hereinafter, we will link all the necessary data to this operation.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</a:t>
            </a:r>
            <a:r>
              <a:rPr lang="ja-JP" altLang="en-US" dirty="0" smtClean="0"/>
              <a:t>：</a:t>
            </a:r>
            <a:r>
              <a:rPr lang="en-US" altLang="ja-JP" b="1" dirty="0" smtClean="0"/>
              <a:t>Basic Console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Operation list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309340"/>
              </p:ext>
            </p:extLst>
          </p:nvPr>
        </p:nvGraphicFramePr>
        <p:xfrm>
          <a:off x="564317" y="4581160"/>
          <a:ext cx="3645218" cy="1071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184718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Operation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name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(Free space) 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Scheduled date for execution</a:t>
                      </a: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(Free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space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) 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GatherFacts1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2021/04/22 17:09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22" name="正方形/長方形 21"/>
          <p:cNvSpPr/>
          <p:nvPr/>
        </p:nvSpPr>
        <p:spPr>
          <a:xfrm>
            <a:off x="2036409" y="3344450"/>
            <a:ext cx="1073095" cy="1149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吹き出し 8"/>
          <p:cNvSpPr/>
          <p:nvPr/>
        </p:nvSpPr>
        <p:spPr bwMode="auto">
          <a:xfrm flipH="1">
            <a:off x="755469" y="5806855"/>
            <a:ext cx="3781943" cy="650302"/>
          </a:xfrm>
          <a:prstGeom prst="wedgeRoundRectCallout">
            <a:avLst>
              <a:gd name="adj1" fmla="val 32604"/>
              <a:gd name="adj2" fmla="val -73338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112798" y="3344450"/>
            <a:ext cx="2025293" cy="1149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882279" y="5841349"/>
            <a:ext cx="35283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You can name the operation to whatever you want.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角丸四角形吹き出し 11"/>
          <p:cNvSpPr/>
          <p:nvPr/>
        </p:nvSpPr>
        <p:spPr bwMode="auto">
          <a:xfrm flipH="1">
            <a:off x="4644010" y="4719025"/>
            <a:ext cx="3960550" cy="1707099"/>
          </a:xfrm>
          <a:prstGeom prst="wedgeRoundRectCallout">
            <a:avLst>
              <a:gd name="adj1" fmla="val 62475"/>
              <a:gd name="adj2" fmla="val 4280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801278" y="4856465"/>
            <a:ext cx="36966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This item indicates the planned date and time for the operation. It is not a timer and will therefore not automatically run the operation after the specified time has passed.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61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30" y="3516645"/>
            <a:ext cx="8371201" cy="96193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1.3 Register movement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Movement in Ansible-Legacy</a:t>
            </a:r>
          </a:p>
          <a:p>
            <a:pPr marL="180000" lvl="1" indent="0">
              <a:buNone/>
            </a:pPr>
            <a:r>
              <a:rPr lang="en-US" altLang="ja-JP" dirty="0" smtClean="0"/>
              <a:t>In ITA, the smallest automatic operation </a:t>
            </a:r>
            <a:r>
              <a:rPr lang="en-US" altLang="ja-JP" dirty="0" smtClean="0"/>
              <a:t>unit (A.K.A </a:t>
            </a:r>
            <a:r>
              <a:rPr lang="en-US" altLang="ja-JP" dirty="0" smtClean="0"/>
              <a:t>a “job</a:t>
            </a:r>
            <a:r>
              <a:rPr lang="en-US" altLang="ja-JP" dirty="0" smtClean="0"/>
              <a:t>”)  </a:t>
            </a:r>
            <a:r>
              <a:rPr lang="en-US" altLang="ja-JP" dirty="0" smtClean="0"/>
              <a:t>is called a “Movement”.</a:t>
            </a:r>
            <a:endParaRPr lang="ja-JP" altLang="en-US" dirty="0" smtClean="0"/>
          </a:p>
          <a:p>
            <a:pPr marL="180000" lvl="1" indent="0">
              <a:buNone/>
            </a:pPr>
            <a:r>
              <a:rPr lang="en-US" altLang="ja-JP" dirty="0" smtClean="0"/>
              <a:t>After this, we will link a Playbook to it, making it a Movement that collects OS Information.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</a:t>
            </a:r>
            <a:r>
              <a:rPr lang="ja-JP" altLang="en-US" dirty="0" smtClean="0"/>
              <a:t>：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Movement</a:t>
            </a:r>
            <a:r>
              <a:rPr lang="ja-JP" altLang="en-US" b="1" dirty="0"/>
              <a:t> </a:t>
            </a:r>
            <a:r>
              <a:rPr lang="en-US" altLang="ja-JP" b="1" dirty="0" smtClean="0"/>
              <a:t>list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681921"/>
              </p:ext>
            </p:extLst>
          </p:nvPr>
        </p:nvGraphicFramePr>
        <p:xfrm>
          <a:off x="560821" y="4684200"/>
          <a:ext cx="5685155" cy="1706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3068955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Movement</a:t>
                      </a:r>
                      <a:r>
                        <a:rPr lang="ja-JP" altLang="en-US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(Free space) 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Ansible</a:t>
                      </a:r>
                      <a:r>
                        <a:rPr lang="ja-JP" altLang="en-US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user information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75016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Host specific format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Header section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/>
                        <a:t>GatherFacts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IP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- hosts: all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  remote_user: "{{ __</a:t>
                      </a:r>
                      <a:r>
                        <a:rPr kumimoji="1" lang="en-US" altLang="ja-JP" sz="1200" dirty="0" err="1" smtClean="0"/>
                        <a:t>loginuser</a:t>
                      </a:r>
                      <a:r>
                        <a:rPr kumimoji="1" lang="en-US" altLang="ja-JP" sz="1200" dirty="0" smtClean="0"/>
                        <a:t>__ }}"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  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gather_facts: yes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  become: yes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142287" y="3531885"/>
            <a:ext cx="984006" cy="921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080956" y="3675510"/>
            <a:ext cx="1491043" cy="7856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5724160" y="3675510"/>
            <a:ext cx="3094671" cy="7856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吹き出し 12"/>
          <p:cNvSpPr/>
          <p:nvPr/>
        </p:nvSpPr>
        <p:spPr bwMode="auto">
          <a:xfrm flipH="1">
            <a:off x="6444251" y="4937487"/>
            <a:ext cx="2591259" cy="1453593"/>
          </a:xfrm>
          <a:prstGeom prst="wedgeRoundRectCallout">
            <a:avLst>
              <a:gd name="adj1" fmla="val 68230"/>
              <a:gd name="adj2" fmla="val 3638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516260" y="5066527"/>
            <a:ext cx="262773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This activates “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gather_facts</a:t>
            </a:r>
            <a:r>
              <a:rPr lang="en-US" altLang="ja-JP" sz="1600" dirty="0" smtClean="0">
                <a:solidFill>
                  <a:srgbClr val="FF0000"/>
                </a:solidFill>
              </a:rPr>
              <a:t>”.</a:t>
            </a:r>
          </a:p>
          <a:p>
            <a:r>
              <a:rPr lang="en-US" altLang="ja-JP" sz="1200" dirty="0" smtClean="0">
                <a:solidFill>
                  <a:srgbClr val="FF0000"/>
                </a:solidFill>
              </a:rPr>
              <a:t>※</a:t>
            </a:r>
            <a:r>
              <a:rPr lang="ja-JP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ja-JP" sz="1200" dirty="0" smtClean="0">
                <a:solidFill>
                  <a:srgbClr val="FF0000"/>
                </a:solidFill>
              </a:rPr>
              <a:t>For more information, see chapter</a:t>
            </a:r>
            <a:r>
              <a:rPr lang="en-US" altLang="ja-JP" sz="1200" dirty="0" smtClean="0">
                <a:solidFill>
                  <a:srgbClr val="FF0000"/>
                </a:solidFill>
                <a:hlinkClick r:id="rId3" action="ppaction://hlinksldjump"/>
              </a:rPr>
              <a:t>『1.3.1 Header section and </a:t>
            </a:r>
            <a:r>
              <a:rPr lang="en-US" altLang="ja-JP" sz="1200" dirty="0" err="1" smtClean="0">
                <a:solidFill>
                  <a:srgbClr val="FF0000"/>
                </a:solidFill>
                <a:hlinkClick r:id="rId3" action="ppaction://hlinksldjump"/>
              </a:rPr>
              <a:t>gather_facts</a:t>
            </a:r>
            <a:r>
              <a:rPr lang="en-US" altLang="ja-JP" sz="1200" dirty="0" smtClean="0">
                <a:solidFill>
                  <a:srgbClr val="FF0000"/>
                </a:solidFill>
                <a:hlinkClick r:id="rId3" action="ppaction://hlinksldjump"/>
              </a:rPr>
              <a:t>』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29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1.3.1 Header section and </a:t>
            </a:r>
            <a:r>
              <a:rPr lang="en-US" altLang="ja-JP" dirty="0" err="1" smtClean="0"/>
              <a:t>gather_facts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Activate </a:t>
            </a:r>
            <a:r>
              <a:rPr lang="en-US" altLang="ja-JP" b="1" dirty="0" err="1" smtClean="0"/>
              <a:t>gather_facts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dirty="0" smtClean="0"/>
              <a:t>The </a:t>
            </a:r>
            <a:r>
              <a:rPr lang="en-US" altLang="ja-JP" dirty="0" err="1" smtClean="0"/>
              <a:t>Ansible’s</a:t>
            </a:r>
            <a:r>
              <a:rPr lang="en-US" altLang="ja-JP" dirty="0" smtClean="0"/>
              <a:t> Playbook Header section’s “</a:t>
            </a:r>
            <a:r>
              <a:rPr lang="en-US" altLang="ja-JP" dirty="0" err="1" smtClean="0"/>
              <a:t>gather_facts</a:t>
            </a:r>
            <a:r>
              <a:rPr lang="en-US" altLang="ja-JP" dirty="0" smtClean="0"/>
              <a:t>” is deactivated by default when installing ITA.</a:t>
            </a:r>
          </a:p>
          <a:p>
            <a:pPr lvl="1"/>
            <a:r>
              <a:rPr lang="en-US" altLang="ja-JP" dirty="0" smtClean="0"/>
              <a:t>In this scenario, we will </a:t>
            </a:r>
            <a:r>
              <a:rPr lang="en-US" altLang="ja-JP" dirty="0"/>
              <a:t>use “</a:t>
            </a:r>
            <a:r>
              <a:rPr lang="en-US" altLang="ja-JP" dirty="0" err="1" smtClean="0"/>
              <a:t>gather_facts</a:t>
            </a:r>
            <a:r>
              <a:rPr lang="en-US" altLang="ja-JP" dirty="0" smtClean="0"/>
              <a:t>” to collect the OS information, so we will need to input the following under the header section and activate it.</a:t>
            </a:r>
          </a:p>
          <a:p>
            <a:pPr lvl="1"/>
            <a:r>
              <a:rPr lang="en-US" altLang="ja-JP" dirty="0" smtClean="0"/>
              <a:t>If you don’t need to change the default value, you can leave the header section blank.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pSp>
        <p:nvGrpSpPr>
          <p:cNvPr id="5" name="グループ化 4"/>
          <p:cNvGrpSpPr/>
          <p:nvPr/>
        </p:nvGrpSpPr>
        <p:grpSpPr>
          <a:xfrm>
            <a:off x="611450" y="3007365"/>
            <a:ext cx="7884620" cy="1813933"/>
            <a:chOff x="647698" y="2587078"/>
            <a:chExt cx="7884620" cy="1813933"/>
          </a:xfrm>
        </p:grpSpPr>
        <p:sp>
          <p:nvSpPr>
            <p:cNvPr id="12" name="正方形/長方形 11"/>
            <p:cNvSpPr/>
            <p:nvPr/>
          </p:nvSpPr>
          <p:spPr bwMode="auto">
            <a:xfrm>
              <a:off x="647698" y="3249011"/>
              <a:ext cx="3420000" cy="115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noFill/>
              <a:prstDash val="sysDash"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hosts: all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remote_user: "{{ __</a:t>
              </a:r>
              <a:r>
                <a:rPr lang="en-US" altLang="ja-JP" sz="16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loginuser</a:t>
              </a:r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 }}"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gather_facts: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  <a:p>
              <a:r>
                <a:rPr lang="en-US" altLang="ja-JP" sz="1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become: yes</a:t>
              </a:r>
              <a:endParaRPr kumimoji="1" lang="ja-JP" alt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正方形/長方形 14"/>
            <p:cNvSpPr/>
            <p:nvPr/>
          </p:nvSpPr>
          <p:spPr bwMode="auto">
            <a:xfrm>
              <a:off x="5112318" y="3249011"/>
              <a:ext cx="3420000" cy="115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noFill/>
              <a:prstDash val="sysDash"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hosts: all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remote_user: "{{ __</a:t>
              </a:r>
              <a:r>
                <a:rPr lang="en-US" altLang="ja-JP" sz="16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loginuser</a:t>
              </a:r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 }}"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gather_facts: yes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become: yes</a:t>
              </a:r>
              <a:endParaRPr kumimoji="1" lang="ja-JP" alt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下矢印 15"/>
            <p:cNvSpPr/>
            <p:nvPr/>
          </p:nvSpPr>
          <p:spPr bwMode="auto">
            <a:xfrm rot="5400000" flipV="1">
              <a:off x="4449945" y="3639991"/>
              <a:ext cx="316607" cy="391227"/>
            </a:xfrm>
            <a:prstGeom prst="downArrow">
              <a:avLst/>
            </a:prstGeom>
            <a:solidFill>
              <a:srgbClr val="FF000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152312" y="2864694"/>
              <a:ext cx="244725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000" b="1" dirty="0" smtClean="0">
                  <a:solidFill>
                    <a:srgbClr val="FF0000"/>
                  </a:solidFill>
                </a:rPr>
                <a:t>Default</a:t>
              </a:r>
              <a:endParaRPr lang="en-US" altLang="ja-JP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5004100" y="2587078"/>
              <a:ext cx="345648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000" b="1" dirty="0" smtClean="0">
                  <a:solidFill>
                    <a:srgbClr val="FF0000"/>
                  </a:solidFill>
                </a:rPr>
                <a:t>Set </a:t>
              </a:r>
              <a:r>
                <a:rPr lang="en-US" altLang="ja-JP" sz="2000" b="1" dirty="0" err="1" smtClean="0">
                  <a:solidFill>
                    <a:srgbClr val="FF0000"/>
                  </a:solidFill>
                </a:rPr>
                <a:t>gather_facts</a:t>
              </a:r>
              <a:r>
                <a:rPr lang="en-US" altLang="ja-JP" sz="2000" b="1" dirty="0" smtClean="0">
                  <a:solidFill>
                    <a:srgbClr val="FF0000"/>
                  </a:solidFill>
                </a:rPr>
                <a:t> to “yes”</a:t>
              </a:r>
              <a:endParaRPr lang="en-US" altLang="ja-JP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5220528" y="3804458"/>
              <a:ext cx="1692040" cy="3094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60246" y="3804458"/>
              <a:ext cx="1692040" cy="3094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角丸四角形吹き出し 12"/>
          <p:cNvSpPr/>
          <p:nvPr/>
        </p:nvSpPr>
        <p:spPr bwMode="auto">
          <a:xfrm flipH="1">
            <a:off x="3635870" y="5143300"/>
            <a:ext cx="3311354" cy="1044000"/>
          </a:xfrm>
          <a:prstGeom prst="wedgeRoundRectCallout">
            <a:avLst>
              <a:gd name="adj1" fmla="val -21750"/>
              <a:gd name="adj2" fmla="val -87308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779890" y="5263093"/>
            <a:ext cx="30953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Input all the necessary lines to the header section and change this value.</a:t>
            </a:r>
          </a:p>
        </p:txBody>
      </p:sp>
    </p:spTree>
    <p:extLst>
      <p:ext uri="{BB962C8B-B14F-4D97-AF65-F5344CB8AC3E}">
        <p14:creationId xmlns:p14="http://schemas.microsoft.com/office/powerpoint/2010/main" val="33749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1.4 </a:t>
            </a:r>
            <a:r>
              <a:rPr lang="en-US" altLang="ja-JP" dirty="0" smtClean="0"/>
              <a:t>Register Playbook</a:t>
            </a:r>
            <a:r>
              <a:rPr lang="ja-JP" altLang="en-US" dirty="0" smtClean="0"/>
              <a:t> </a:t>
            </a:r>
            <a:r>
              <a:rPr lang="en-US" altLang="ja-JP" dirty="0" smtClean="0"/>
              <a:t>(1/3) 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Playbook for operations (1/2) </a:t>
            </a:r>
            <a:endParaRPr lang="en-US" altLang="ja-JP" b="1" dirty="0"/>
          </a:p>
          <a:p>
            <a:pPr lvl="1"/>
            <a:r>
              <a:rPr lang="en-US" altLang="ja-JP" dirty="0"/>
              <a:t>The playbook that we will register in this guide contains a workflow which consists of "Generate YAML file containing gathered OS information under the Target host's /</a:t>
            </a:r>
            <a:r>
              <a:rPr lang="en-US" altLang="ja-JP" dirty="0" err="1"/>
              <a:t>tmp</a:t>
            </a:r>
            <a:r>
              <a:rPr lang="en-US" altLang="ja-JP" dirty="0"/>
              <a:t>/ directory"</a:t>
            </a:r>
            <a:r>
              <a:rPr lang="ja-JP" altLang="en-US" dirty="0"/>
              <a:t>　→ </a:t>
            </a:r>
            <a:r>
              <a:rPr lang="en-US" altLang="ja-JP" dirty="0"/>
              <a:t>Copy the generated YAML file to the ITA host server's collection directory</a:t>
            </a:r>
            <a:r>
              <a:rPr lang="en-US" altLang="ja-JP" dirty="0" smtClean="0"/>
              <a:t>".</a:t>
            </a:r>
          </a:p>
          <a:p>
            <a:pPr lvl="1"/>
            <a:r>
              <a:rPr lang="en-US" altLang="ja-JP" dirty="0" smtClean="0"/>
              <a:t>For more information regarding the YAML file and the Collect directory, please see Chapter </a:t>
            </a:r>
            <a:r>
              <a:rPr lang="en-US" altLang="ja-JP" dirty="0" smtClean="0">
                <a:hlinkClick r:id="rId2" action="ppaction://hlinksldjump"/>
              </a:rPr>
              <a:t>1.4.1 Directory for YAML files and collection</a:t>
            </a:r>
            <a:r>
              <a:rPr lang="en-US" altLang="ja-JP" dirty="0" smtClean="0"/>
              <a:t>.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854956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1.4 Register </a:t>
            </a:r>
            <a:r>
              <a:rPr lang="en-US" altLang="ja-JP" dirty="0" smtClean="0"/>
              <a:t>Playbook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(2/3) 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/>
              <a:t>Register Playbook for operations (1/2) </a:t>
            </a:r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538953" y="1412720"/>
            <a:ext cx="8065120" cy="51127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name: make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blockinfile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create: yes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mode: 0644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insertbefore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EOF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marker: ""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"/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gatherfacts.yml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content: |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ansible_architecture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: {{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ansible_architecture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ansible_bios_version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: {{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ansible_bios_version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ansible_default_ipv4__address     : {{ ansible_default_ipv4.address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ansible_default_ipv4__interface   : {{ ansible_default_ipv4.interface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ansible_default_ipv4__network     : {{ ansible_default_ipv4.network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ansible_distribution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: {{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ansible_distribution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ansible_distribution_file_path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: {{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ansible_distribution_file_path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ansible_distribution_file_variety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{{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ansible_distribution_file_variety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ansible_distribution_major_version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{{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ansible_distribution_major_version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ansible_distribution_release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: {{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ansible_distribution_release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ansible_distribution_version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: {{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ansible_distribution_version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ansible_machine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: {{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ansible_machine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ansible_memtotal_mb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: {{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ansible_memtotal_mb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ansible_nodename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: {{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ansible_nodename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ansible_os_family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: {{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ansible_os_family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ansible_pkg_mgr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: {{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ansible_pkg_mgr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ansible_processor_cores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: {{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ansible_processor_cores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</a:t>
            </a:r>
          </a:p>
          <a:p>
            <a:endParaRPr lang="en-US" altLang="ja-JP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name: copy the make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to local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fetch: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"/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gatherfacts.yml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"{{ __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parameter_dir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 }}/{{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inventory_hostname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}}/"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flat: yes</a:t>
            </a:r>
          </a:p>
          <a:p>
            <a:endParaRPr lang="en-US" altLang="ja-JP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127183" y="1484730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FFFF00"/>
                </a:solidFill>
              </a:rPr>
              <a:t>File name</a:t>
            </a:r>
            <a:r>
              <a:rPr lang="ja-JP" altLang="en-US" sz="1200" b="1" dirty="0" smtClean="0">
                <a:solidFill>
                  <a:srgbClr val="FFFF00"/>
                </a:solidFill>
              </a:rPr>
              <a:t>：</a:t>
            </a:r>
            <a:r>
              <a:rPr lang="en-US" altLang="ja-JP" sz="1200" b="1" dirty="0" err="1" smtClean="0">
                <a:solidFill>
                  <a:srgbClr val="FFFF00"/>
                </a:solidFill>
              </a:rPr>
              <a:t>GatherFacts.yml</a:t>
            </a:r>
            <a:endParaRPr lang="ja-JP" altLang="en-US" sz="1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9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13" y="3347382"/>
            <a:ext cx="3492717" cy="137779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1.4 Register </a:t>
            </a:r>
            <a:r>
              <a:rPr lang="en-US" altLang="ja-JP" dirty="0" smtClean="0"/>
              <a:t>Playbook</a:t>
            </a:r>
            <a:r>
              <a:rPr lang="ja-JP" altLang="en-US" dirty="0" smtClean="0"/>
              <a:t> </a:t>
            </a:r>
            <a:r>
              <a:rPr lang="en-US" altLang="ja-JP" dirty="0" smtClean="0"/>
              <a:t>(3/3) 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Playbook in Ansible-Legacy</a:t>
            </a:r>
          </a:p>
          <a:p>
            <a:pPr marL="180000" lvl="1" indent="0">
              <a:buNone/>
            </a:pPr>
            <a:r>
              <a:rPr lang="en-US" altLang="ja-JP" dirty="0" smtClean="0"/>
              <a:t>Register the playbook we created in the last slide.</a:t>
            </a:r>
            <a:r>
              <a:rPr lang="ja-JP" altLang="en-US" dirty="0" smtClean="0"/>
              <a:t> 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Playbook file collection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499018"/>
              </p:ext>
            </p:extLst>
          </p:nvPr>
        </p:nvGraphicFramePr>
        <p:xfrm>
          <a:off x="539440" y="4920309"/>
          <a:ext cx="2873819" cy="1071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30909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44291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Playbook</a:t>
                      </a:r>
                      <a:r>
                        <a:rPr lang="ja-JP" altLang="en-US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file name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(Free space) 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Playbook</a:t>
                      </a:r>
                      <a:r>
                        <a:rPr lang="ja-JP" altLang="en-US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file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/>
                        <a:t>GatherFacts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/>
                        <a:t>GatherFacts.yml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138380" y="3350184"/>
            <a:ext cx="864120" cy="13681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979640" y="3350184"/>
            <a:ext cx="1660791" cy="13681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 bwMode="auto">
          <a:xfrm flipH="1">
            <a:off x="3743884" y="3791889"/>
            <a:ext cx="4716655" cy="1030856"/>
          </a:xfrm>
          <a:prstGeom prst="wedgeRoundRectCallout">
            <a:avLst>
              <a:gd name="adj1" fmla="val 62475"/>
              <a:gd name="adj2" fmla="val 4280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 smtClean="0">
                <a:solidFill>
                  <a:srgbClr val="FF0000"/>
                </a:solidFill>
                <a:latin typeface="+mn-ea"/>
              </a:rPr>
              <a:t>Make sure to press the “Register” button</a:t>
            </a:r>
            <a:br>
              <a:rPr kumimoji="1" lang="en-US" altLang="ja-JP" sz="1600" dirty="0" smtClean="0">
                <a:solidFill>
                  <a:srgbClr val="FF0000"/>
                </a:solidFill>
                <a:latin typeface="+mn-ea"/>
              </a:rPr>
            </a:br>
            <a:r>
              <a:rPr kumimoji="1" lang="en-US" altLang="ja-JP" sz="1600" dirty="0" smtClean="0">
                <a:solidFill>
                  <a:srgbClr val="FF0000"/>
                </a:solidFill>
                <a:latin typeface="+mn-ea"/>
              </a:rPr>
              <a:t> after you have pressed “Upload in advance”.</a:t>
            </a:r>
            <a:endParaRPr kumimoji="1" lang="ja-JP" altLang="en-US" sz="16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951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1.4.1</a:t>
            </a:r>
            <a:r>
              <a:rPr lang="ja-JP" altLang="en-US" dirty="0" smtClean="0"/>
              <a:t> </a:t>
            </a:r>
            <a:r>
              <a:rPr lang="en-US" altLang="ja-JP" dirty="0" smtClean="0"/>
              <a:t>Directory for YAML files and </a:t>
            </a:r>
            <a:r>
              <a:rPr lang="en-US" altLang="ja-JP" dirty="0" smtClean="0"/>
              <a:t>collection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(1/2) 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Create directory for YAML files and collecting files.</a:t>
            </a:r>
          </a:p>
          <a:p>
            <a:pPr lvl="1"/>
            <a:r>
              <a:rPr lang="en-US" altLang="ja-JP" dirty="0" smtClean="0"/>
              <a:t>Since Collect result files in ITA is specified in a YAML file format, we need to create a YAML file.</a:t>
            </a:r>
          </a:p>
          <a:p>
            <a:pPr lvl="1"/>
            <a:r>
              <a:rPr lang="en-US" altLang="ja-JP" dirty="0" smtClean="0"/>
              <a:t>The generated YAML file will be stored in the Collection directory specified by the ITA reserved variables.</a:t>
            </a:r>
            <a:endParaRPr lang="en-US" altLang="ja-JP" sz="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>
              <a:solidFill>
                <a:schemeClr val="accent5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6" name="表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681356"/>
              </p:ext>
            </p:extLst>
          </p:nvPr>
        </p:nvGraphicFramePr>
        <p:xfrm>
          <a:off x="519040" y="4653170"/>
          <a:ext cx="8085032" cy="1188720"/>
        </p:xfrm>
        <a:graphic>
          <a:graphicData uri="http://schemas.openxmlformats.org/drawingml/2006/table">
            <a:tbl>
              <a:tblPr firstRow="1" bandRow="1"/>
              <a:tblGrid>
                <a:gridCol w="1597374">
                  <a:extLst>
                    <a:ext uri="{9D8B030D-6E8A-4147-A177-3AD203B41FA5}">
                      <a16:colId xmlns:a16="http://schemas.microsoft.com/office/drawing/2014/main" val="3417584668"/>
                    </a:ext>
                  </a:extLst>
                </a:gridCol>
                <a:gridCol w="2112962">
                  <a:extLst>
                    <a:ext uri="{9D8B030D-6E8A-4147-A177-3AD203B41FA5}">
                      <a16:colId xmlns:a16="http://schemas.microsoft.com/office/drawing/2014/main" val="3039157672"/>
                    </a:ext>
                  </a:extLst>
                </a:gridCol>
                <a:gridCol w="4374696">
                  <a:extLst>
                    <a:ext uri="{9D8B030D-6E8A-4147-A177-3AD203B41FA5}">
                      <a16:colId xmlns:a16="http://schemas.microsoft.com/office/drawing/2014/main" val="2585859975"/>
                    </a:ext>
                  </a:extLst>
                </a:gridCol>
              </a:tblGrid>
              <a:tr h="234197">
                <a:tc>
                  <a:txBody>
                    <a:bodyPr/>
                    <a:lstStyle/>
                    <a:p>
                      <a:endParaRPr kumimoji="1" lang="ja-JP" altLang="en-US" sz="1200" b="1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ITA</a:t>
                      </a:r>
                      <a:r>
                        <a:rPr lang="ja-JP" altLang="en-US" sz="1200" b="1" baseline="0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  <a:r>
                        <a:rPr lang="en-US" altLang="ja-JP" sz="1200" b="1" baseline="0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reserved variable </a:t>
                      </a:r>
                      <a:endParaRPr kumimoji="1" lang="ja-JP" altLang="en-US" sz="1200" b="1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200" b="1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Variable specified contents</a:t>
                      </a:r>
                      <a:endParaRPr kumimoji="1" lang="ja-JP" altLang="en-US" sz="1200" b="1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8447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Source file storage location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__parameter_dir__ 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“_parameters” path under the operation result directory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9014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en-US" altLang="ja-JP" sz="1200" b="1" kern="1200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Collected file storage location</a:t>
                      </a:r>
                      <a:endParaRPr kumimoji="1" lang="ja-JP" altLang="en-US" sz="1200" b="1" kern="1200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__parameters_file_dir__ 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“_</a:t>
                      </a:r>
                      <a:r>
                        <a:rPr lang="en-US" altLang="ja-JP" sz="1200" b="1" dirty="0" err="1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parameters_file</a:t>
                      </a:r>
                      <a:r>
                        <a:rPr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” path under the operation result</a:t>
                      </a:r>
                      <a:r>
                        <a:rPr lang="en-US" altLang="ja-JP" sz="1200" b="1" baseline="0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directory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50616"/>
                  </a:ext>
                </a:extLst>
              </a:tr>
            </a:tbl>
          </a:graphicData>
        </a:graphic>
      </p:graphicFrame>
      <p:sp>
        <p:nvSpPr>
          <p:cNvPr id="38" name="正方形/長方形 37"/>
          <p:cNvSpPr/>
          <p:nvPr/>
        </p:nvSpPr>
        <p:spPr bwMode="auto">
          <a:xfrm>
            <a:off x="538953" y="2780910"/>
            <a:ext cx="8065120" cy="10266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dest: "{{ __parameter_dir__ }}/{{ </a:t>
            </a:r>
            <a:r>
              <a:rPr lang="en-US" altLang="ja-JP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inventory_hostname</a:t>
            </a:r>
            <a:r>
              <a:rPr lang="en-US" altLang="ja-JP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}}/"</a:t>
            </a:r>
            <a:endParaRPr lang="en-US" altLang="ja-JP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1403560" y="3116903"/>
            <a:ext cx="2160300" cy="432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6084210" y="2780910"/>
            <a:ext cx="2448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1200" b="1" dirty="0" err="1" smtClean="0">
                <a:solidFill>
                  <a:srgbClr val="FFFF00"/>
                </a:solidFill>
              </a:rPr>
              <a:t>GatherFacts.yml</a:t>
            </a:r>
            <a:r>
              <a:rPr lang="ja-JP" altLang="en-US" sz="1200" b="1" dirty="0">
                <a:solidFill>
                  <a:srgbClr val="FFFF00"/>
                </a:solidFill>
              </a:rPr>
              <a:t> </a:t>
            </a:r>
            <a:r>
              <a:rPr lang="ja-JP" altLang="en-US" sz="1200" b="1" dirty="0" smtClean="0">
                <a:solidFill>
                  <a:srgbClr val="FFFF00"/>
                </a:solidFill>
              </a:rPr>
              <a:t>                            </a:t>
            </a:r>
            <a:r>
              <a:rPr lang="en-US" altLang="ja-JP" sz="1200" b="1" dirty="0" smtClean="0">
                <a:solidFill>
                  <a:srgbClr val="FFFF00"/>
                </a:solidFill>
              </a:rPr>
              <a:t>Line 7</a:t>
            </a:r>
            <a:endParaRPr lang="ja-JP" altLang="en-US" sz="1200" b="1" dirty="0">
              <a:solidFill>
                <a:srgbClr val="FFFF00"/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467430" y="4372958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Path variables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538953" y="4923159"/>
            <a:ext cx="8065119" cy="4581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矢印コネクタ 77"/>
          <p:cNvCxnSpPr/>
          <p:nvPr/>
        </p:nvCxnSpPr>
        <p:spPr bwMode="auto">
          <a:xfrm>
            <a:off x="3203810" y="3548963"/>
            <a:ext cx="0" cy="137419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ysDot"/>
            <a:round/>
            <a:headEnd type="oval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正方形/長方形 11"/>
          <p:cNvSpPr/>
          <p:nvPr/>
        </p:nvSpPr>
        <p:spPr>
          <a:xfrm>
            <a:off x="3268145" y="4056232"/>
            <a:ext cx="46647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smtClean="0">
                <a:solidFill>
                  <a:srgbClr val="FF0000"/>
                </a:solidFill>
              </a:rPr>
              <a:t>This directory will be specified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83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1.4.2</a:t>
            </a:r>
            <a:r>
              <a:rPr lang="ja-JP" altLang="en-US" dirty="0" smtClean="0"/>
              <a:t> </a:t>
            </a:r>
            <a:r>
              <a:rPr lang="en-US" altLang="ja-JP" dirty="0"/>
              <a:t>Directory for YAML files and </a:t>
            </a:r>
            <a:r>
              <a:rPr lang="en-US" altLang="ja-JP" dirty="0" smtClean="0"/>
              <a:t>collection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(2/2) 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180000" lvl="1" indent="0">
              <a:buNone/>
            </a:pPr>
            <a:r>
              <a:rPr lang="en-US" altLang="ja-JP" dirty="0" smtClean="0"/>
              <a:t>The following figure displays the file hierarchy for the Collect file directory.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32" name="正方形/長方形 31"/>
          <p:cNvSpPr/>
          <p:nvPr/>
        </p:nvSpPr>
        <p:spPr>
          <a:xfrm>
            <a:off x="538953" y="1988800"/>
            <a:ext cx="8086517" cy="367251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  <a:lumOff val="50000"/>
                </a:schemeClr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33" name="グループ化 32"/>
          <p:cNvGrpSpPr/>
          <p:nvPr/>
        </p:nvGrpSpPr>
        <p:grpSpPr>
          <a:xfrm>
            <a:off x="1137738" y="2408454"/>
            <a:ext cx="3202551" cy="2593606"/>
            <a:chOff x="4015310" y="4181171"/>
            <a:chExt cx="2993458" cy="2625684"/>
          </a:xfrm>
        </p:grpSpPr>
        <p:sp>
          <p:nvSpPr>
            <p:cNvPr id="34" name="正方形/長方形 33"/>
            <p:cNvSpPr/>
            <p:nvPr/>
          </p:nvSpPr>
          <p:spPr>
            <a:xfrm>
              <a:off x="4015310" y="4181171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Upper directory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4731161" y="4568635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_parameters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5164433" y="4956100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localhost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5577061" y="5343565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 defTabSz="457200"/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SAMPLE.yml</a:t>
              </a:r>
              <a:endPara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731161" y="5731030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_</a:t>
              </a:r>
              <a:r>
                <a:rPr kumimoji="0" lang="en-US" altLang="ja-JP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parameters_file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5164433" y="6118495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localhost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5577064" y="6505960"/>
              <a:ext cx="1431704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test.txt</a:t>
              </a:r>
            </a:p>
          </p:txBody>
        </p:sp>
        <p:cxnSp>
          <p:nvCxnSpPr>
            <p:cNvPr id="41" name="カギ線コネクタ 40"/>
            <p:cNvCxnSpPr>
              <a:endCxn id="38" idx="1"/>
            </p:cNvCxnSpPr>
            <p:nvPr/>
          </p:nvCxnSpPr>
          <p:spPr>
            <a:xfrm rot="16200000" flipH="1">
              <a:off x="3808335" y="4958651"/>
              <a:ext cx="1399413" cy="446240"/>
            </a:xfrm>
            <a:prstGeom prst="bentConnector2">
              <a:avLst/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42" name="直線コネクタ 41"/>
            <p:cNvCxnSpPr>
              <a:stCxn id="35" idx="1"/>
            </p:cNvCxnSpPr>
            <p:nvPr/>
          </p:nvCxnSpPr>
          <p:spPr>
            <a:xfrm flipH="1" flipV="1">
              <a:off x="4284921" y="4719082"/>
              <a:ext cx="446240" cy="1"/>
            </a:xfrm>
            <a:prstGeom prst="line">
              <a:avLst/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43" name="カギ線コネクタ 42"/>
            <p:cNvCxnSpPr>
              <a:endCxn id="36" idx="1"/>
            </p:cNvCxnSpPr>
            <p:nvPr/>
          </p:nvCxnSpPr>
          <p:spPr>
            <a:xfrm>
              <a:off x="4792601" y="4869529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44" name="カギ線コネクタ 43"/>
            <p:cNvCxnSpPr/>
            <p:nvPr/>
          </p:nvCxnSpPr>
          <p:spPr>
            <a:xfrm>
              <a:off x="5205229" y="5256993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45" name="カギ線コネクタ 44"/>
            <p:cNvCxnSpPr/>
            <p:nvPr/>
          </p:nvCxnSpPr>
          <p:spPr>
            <a:xfrm>
              <a:off x="4792601" y="6031923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46" name="カギ線コネクタ 45"/>
            <p:cNvCxnSpPr/>
            <p:nvPr/>
          </p:nvCxnSpPr>
          <p:spPr>
            <a:xfrm>
              <a:off x="5205229" y="6412904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</p:grpSp>
      <p:cxnSp>
        <p:nvCxnSpPr>
          <p:cNvPr id="47" name="直線コネクタ 46"/>
          <p:cNvCxnSpPr/>
          <p:nvPr/>
        </p:nvCxnSpPr>
        <p:spPr>
          <a:xfrm>
            <a:off x="3569893" y="2926165"/>
            <a:ext cx="363801" cy="0"/>
          </a:xfrm>
          <a:prstGeom prst="line">
            <a:avLst/>
          </a:prstGeom>
          <a:noFill/>
          <a:ln w="12700" cap="flat" cmpd="sng" algn="ctr">
            <a:solidFill>
              <a:schemeClr val="accent5">
                <a:lumMod val="75000"/>
                <a:lumOff val="25000"/>
              </a:schemeClr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48" name="テキスト ボックス 47"/>
          <p:cNvSpPr txBox="1"/>
          <p:nvPr/>
        </p:nvSpPr>
        <p:spPr>
          <a:xfrm>
            <a:off x="3917285" y="2791186"/>
            <a:ext cx="28870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Collect result </a:t>
            </a: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directory</a:t>
            </a: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 </a:t>
            </a: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(Fixed name) 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</a:endParaRPr>
          </a:p>
        </p:txBody>
      </p:sp>
      <p:cxnSp>
        <p:nvCxnSpPr>
          <p:cNvPr id="49" name="直線コネクタ 48"/>
          <p:cNvCxnSpPr/>
          <p:nvPr/>
        </p:nvCxnSpPr>
        <p:spPr>
          <a:xfrm>
            <a:off x="4014981" y="3315168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0" name="テキスト ボックス 49"/>
          <p:cNvSpPr txBox="1"/>
          <p:nvPr/>
        </p:nvSpPr>
        <p:spPr>
          <a:xfrm>
            <a:off x="4362372" y="3180190"/>
            <a:ext cx="41701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Host </a:t>
            </a:r>
            <a:r>
              <a:rPr kumimoji="0" lang="en-US" altLang="ja-JP" sz="1200" b="1" kern="0" dirty="0" smtClean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name</a:t>
            </a: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 </a:t>
            </a: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(</a:t>
            </a:r>
            <a:r>
              <a:rPr kumimoji="0" lang="en-US" altLang="ja-JP" sz="1200" b="1" kern="0" dirty="0" smtClean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Hosts</a:t>
            </a: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 </a:t>
            </a: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registered in the “Device list</a:t>
            </a: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”) 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</a:endParaRPr>
          </a:p>
        </p:txBody>
      </p:sp>
      <p:cxnSp>
        <p:nvCxnSpPr>
          <p:cNvPr id="51" name="直線コネクタ 50"/>
          <p:cNvCxnSpPr/>
          <p:nvPr/>
        </p:nvCxnSpPr>
        <p:spPr>
          <a:xfrm>
            <a:off x="4479140" y="3704172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2" name="テキスト ボックス 51"/>
          <p:cNvSpPr txBox="1"/>
          <p:nvPr/>
        </p:nvSpPr>
        <p:spPr>
          <a:xfrm>
            <a:off x="4826532" y="3569193"/>
            <a:ext cx="37989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Collect result file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</a:endParaRPr>
          </a:p>
        </p:txBody>
      </p:sp>
      <p:cxnSp>
        <p:nvCxnSpPr>
          <p:cNvPr id="53" name="直線コネクタ 52"/>
          <p:cNvCxnSpPr/>
          <p:nvPr/>
        </p:nvCxnSpPr>
        <p:spPr>
          <a:xfrm>
            <a:off x="3569893" y="4080638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4" name="テキスト ボックス 53"/>
          <p:cNvSpPr txBox="1"/>
          <p:nvPr/>
        </p:nvSpPr>
        <p:spPr>
          <a:xfrm>
            <a:off x="3917284" y="3945659"/>
            <a:ext cx="461526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Directory</a:t>
            </a:r>
            <a:r>
              <a:rPr kumimoji="0" lang="en-US" altLang="ja-JP" sz="1200" b="1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 for Collect result file </a:t>
            </a:r>
            <a:r>
              <a:rPr kumimoji="0" lang="en-US" altLang="ja-JP" sz="1200" b="1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uploads</a:t>
            </a: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 </a:t>
            </a: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(</a:t>
            </a:r>
            <a:r>
              <a:rPr kumimoji="0" lang="en-US" altLang="ja-JP" sz="1200" b="1" kern="0" dirty="0" smtClean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 </a:t>
            </a:r>
            <a:r>
              <a:rPr kumimoji="0" lang="en-US" altLang="ja-JP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Fixed name </a:t>
            </a: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) 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</a:endParaRPr>
          </a:p>
        </p:txBody>
      </p:sp>
      <p:cxnSp>
        <p:nvCxnSpPr>
          <p:cNvPr id="55" name="直線コネクタ 54"/>
          <p:cNvCxnSpPr/>
          <p:nvPr/>
        </p:nvCxnSpPr>
        <p:spPr>
          <a:xfrm>
            <a:off x="4031390" y="4457103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6" name="テキスト ボックス 55"/>
          <p:cNvSpPr txBox="1"/>
          <p:nvPr/>
        </p:nvSpPr>
        <p:spPr>
          <a:xfrm>
            <a:off x="4378781" y="4322125"/>
            <a:ext cx="415376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Host </a:t>
            </a:r>
            <a:r>
              <a:rPr kumimoji="0" lang="en-US" altLang="ja-JP" sz="1200" b="1" kern="0" dirty="0" smtClean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name</a:t>
            </a: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 </a:t>
            </a: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(</a:t>
            </a:r>
            <a:r>
              <a:rPr kumimoji="0" lang="en-US" altLang="ja-JP" sz="1200" b="1" kern="0" dirty="0" smtClean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 </a:t>
            </a:r>
            <a:r>
              <a:rPr kumimoji="0" lang="en-US" altLang="ja-JP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Hosts registered in the “Device </a:t>
            </a:r>
            <a:r>
              <a:rPr kumimoji="0" lang="en-US" altLang="ja-JP" sz="1200" b="1" kern="0" dirty="0" smtClean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list” </a:t>
            </a: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) 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</a:endParaRPr>
          </a:p>
        </p:txBody>
      </p:sp>
      <p:cxnSp>
        <p:nvCxnSpPr>
          <p:cNvPr id="57" name="直線コネクタ 56"/>
          <p:cNvCxnSpPr/>
          <p:nvPr/>
        </p:nvCxnSpPr>
        <p:spPr>
          <a:xfrm>
            <a:off x="4495549" y="4833569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8" name="テキスト ボックス 57"/>
          <p:cNvSpPr txBox="1"/>
          <p:nvPr/>
        </p:nvSpPr>
        <p:spPr>
          <a:xfrm>
            <a:off x="4842941" y="4698590"/>
            <a:ext cx="293936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</a:rPr>
              <a:t>Files for File upload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467430" y="1703470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File hierarchy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713394" y="5117957"/>
            <a:ext cx="63789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smtClean="0">
                <a:solidFill>
                  <a:srgbClr val="FF0000"/>
                </a:solidFill>
              </a:rPr>
              <a:t>YAML file with the gathered OS Information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1" name="直線コネクタ 60"/>
          <p:cNvCxnSpPr/>
          <p:nvPr/>
        </p:nvCxnSpPr>
        <p:spPr>
          <a:xfrm flipH="1">
            <a:off x="2051650" y="3834223"/>
            <a:ext cx="739172" cy="12837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4213290" y="2233153"/>
            <a:ext cx="44121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smtClean="0">
                <a:solidFill>
                  <a:srgbClr val="FF0000"/>
                </a:solidFill>
              </a:rPr>
              <a:t>Directory for Collect result files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1903590" y="2801064"/>
            <a:ext cx="6268910" cy="293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/>
          <p:nvPr/>
        </p:nvCxnSpPr>
        <p:spPr>
          <a:xfrm flipV="1">
            <a:off x="3893265" y="2402022"/>
            <a:ext cx="291692" cy="4098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2808576" y="3549614"/>
            <a:ext cx="5363923" cy="293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99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50" y="3166278"/>
            <a:ext cx="6848475" cy="11525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1.5 Movement-Playbook link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Link Movement and</a:t>
            </a:r>
            <a:r>
              <a:rPr lang="ja-JP" altLang="en-US" b="1" dirty="0" smtClean="0"/>
              <a:t> </a:t>
            </a:r>
            <a:r>
              <a:rPr lang="en-US" altLang="ja-JP" b="1" dirty="0" smtClean="0"/>
              <a:t>Playbook</a:t>
            </a:r>
            <a:br>
              <a:rPr lang="en-US" altLang="ja-JP" b="1" dirty="0" smtClean="0"/>
            </a:br>
            <a:r>
              <a:rPr lang="en-US" altLang="ja-JP" dirty="0" smtClean="0"/>
              <a:t>Link the previously registered Movement and Playbook.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Movement-Playbook link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737928"/>
              </p:ext>
            </p:extLst>
          </p:nvPr>
        </p:nvGraphicFramePr>
        <p:xfrm>
          <a:off x="539440" y="4457155"/>
          <a:ext cx="3858069" cy="874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906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278509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Movement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Playbook</a:t>
                      </a:r>
                      <a:r>
                        <a:rPr lang="ja-JP" altLang="en-US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file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Include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order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/>
                        <a:t>GatherFacts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/>
                        <a:t>GatherFacts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7" name="正方形/長方形 6"/>
          <p:cNvSpPr/>
          <p:nvPr/>
        </p:nvSpPr>
        <p:spPr>
          <a:xfrm>
            <a:off x="1835620" y="3212971"/>
            <a:ext cx="2016280" cy="10613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851900" y="3213503"/>
            <a:ext cx="1800250" cy="10613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652150" y="3212971"/>
            <a:ext cx="1189321" cy="10613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 bwMode="auto">
          <a:xfrm flipH="1">
            <a:off x="4684116" y="4683905"/>
            <a:ext cx="4064464" cy="1584220"/>
          </a:xfrm>
          <a:prstGeom prst="wedgeRoundRectCallout">
            <a:avLst>
              <a:gd name="adj1" fmla="val 61232"/>
              <a:gd name="adj2" fmla="val -20467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758036" y="4725180"/>
            <a:ext cx="39166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The “Include order” specified the order in which the Playbook will be executed if there are multiple Playbooks linked to the Movement.</a:t>
            </a:r>
          </a:p>
          <a:p>
            <a:r>
              <a:rPr lang="en-US" altLang="ja-JP" sz="1600" dirty="0" smtClean="0">
                <a:solidFill>
                  <a:srgbClr val="FF0000"/>
                </a:solidFill>
              </a:rPr>
              <a:t>In this scenario, we will only link 1 Playbook.</a:t>
            </a:r>
          </a:p>
        </p:txBody>
      </p:sp>
    </p:spTree>
    <p:extLst>
      <p:ext uri="{BB962C8B-B14F-4D97-AF65-F5344CB8AC3E}">
        <p14:creationId xmlns:p14="http://schemas.microsoft.com/office/powerpoint/2010/main" val="250385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672" y="620610"/>
            <a:ext cx="7345020" cy="623739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 smtClean="0">
                <a:latin typeface="+mn-ea"/>
              </a:rPr>
              <a:t>Introduction</a:t>
            </a:r>
          </a:p>
          <a:p>
            <a:pPr lvl="1"/>
            <a:r>
              <a:rPr lang="en-US" altLang="ja-JP" sz="1200" dirty="0" smtClean="0">
                <a:latin typeface="+mn-ea"/>
                <a:hlinkClick r:id="rId2" action="ppaction://hlinksldjump"/>
              </a:rPr>
              <a:t> (1) </a:t>
            </a:r>
            <a:r>
              <a:rPr lang="ja-JP" altLang="en-US" sz="1200" dirty="0" smtClean="0">
                <a:latin typeface="+mn-ea"/>
                <a:hlinkClick r:id="rId2" action="ppaction://hlinksldjump"/>
              </a:rPr>
              <a:t>　</a:t>
            </a:r>
            <a:r>
              <a:rPr lang="en-US" altLang="ja-JP" sz="1200" dirty="0" smtClean="0">
                <a:latin typeface="+mn-ea"/>
                <a:hlinkClick r:id="rId2" action="ppaction://hlinksldjump"/>
              </a:rPr>
              <a:t>About this document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3" action="ppaction://hlinksldjump"/>
              </a:rPr>
              <a:t> (2) </a:t>
            </a:r>
            <a:r>
              <a:rPr lang="ja-JP" altLang="en-US" sz="1200" dirty="0" smtClean="0">
                <a:latin typeface="+mn-ea"/>
                <a:hlinkClick r:id="rId3" action="ppaction://hlinksldjump"/>
              </a:rPr>
              <a:t>　</a:t>
            </a:r>
            <a:r>
              <a:rPr lang="en-US" altLang="ja-JP" sz="1200" dirty="0" smtClean="0">
                <a:latin typeface="+mn-ea"/>
                <a:hlinkClick r:id="rId3" action="ppaction://hlinksldjump"/>
              </a:rPr>
              <a:t>Operation environment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4" action="ppaction://hlinksldjump"/>
              </a:rPr>
              <a:t> (3) </a:t>
            </a:r>
            <a:r>
              <a:rPr lang="ja-JP" altLang="en-US" sz="1200" dirty="0" smtClean="0">
                <a:latin typeface="+mn-ea"/>
                <a:hlinkClick r:id="rId4" action="ppaction://hlinksldjump"/>
              </a:rPr>
              <a:t>　</a:t>
            </a:r>
            <a:r>
              <a:rPr lang="en-US" altLang="ja-JP" sz="1200" dirty="0" smtClean="0">
                <a:latin typeface="+mn-ea"/>
                <a:hlinkClick r:id="rId4" action="ppaction://hlinksldjump"/>
              </a:rPr>
              <a:t>Scenario</a:t>
            </a:r>
            <a:endParaRPr lang="en-US" altLang="ja-JP" sz="1200" dirty="0" smtClean="0">
              <a:latin typeface="+mn-ea"/>
            </a:endParaRPr>
          </a:p>
          <a:p>
            <a:pPr lvl="1"/>
            <a:endParaRPr lang="en-US" altLang="ja-JP" sz="1600" dirty="0" smtClean="0">
              <a:latin typeface="+mn-ea"/>
            </a:endParaRPr>
          </a:p>
          <a:p>
            <a:r>
              <a:rPr lang="en-US" altLang="ja-JP" sz="1600" dirty="0" smtClean="0">
                <a:latin typeface="+mn-ea"/>
              </a:rPr>
              <a:t>1.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/>
              <a:t>Scenario</a:t>
            </a:r>
            <a:r>
              <a:rPr lang="ja-JP" altLang="en-US" sz="1600" dirty="0"/>
              <a:t>１</a:t>
            </a:r>
            <a:r>
              <a:rPr lang="en-US" altLang="ja-JP" sz="1600" dirty="0"/>
              <a:t>【Collect </a:t>
            </a:r>
            <a:r>
              <a:rPr lang="en-US" altLang="ja-JP" sz="1600" dirty="0" err="1" smtClean="0"/>
              <a:t>function】</a:t>
            </a:r>
            <a:r>
              <a:rPr lang="en-US" altLang="ja-JP" sz="1400" dirty="0" err="1" smtClean="0"/>
              <a:t>Collect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target host OS Information</a:t>
            </a:r>
            <a:endParaRPr lang="en-US" altLang="ja-JP" sz="16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5" action="ppaction://hlinksldjump"/>
              </a:rPr>
              <a:t>Scenario 1 Overall diagram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6" action="ppaction://hlinksldjump"/>
              </a:rPr>
              <a:t>1.1</a:t>
            </a:r>
            <a:r>
              <a:rPr lang="ja-JP" altLang="en-US" sz="1200" dirty="0">
                <a:latin typeface="+mn-ea"/>
                <a:hlinkClick r:id="rId6" action="ppaction://hlinksldjump"/>
              </a:rPr>
              <a:t>　</a:t>
            </a:r>
            <a:r>
              <a:rPr lang="en-US" altLang="ja-JP" sz="1200" dirty="0" smtClean="0">
                <a:latin typeface="+mn-ea"/>
                <a:hlinkClick r:id="rId6" action="ppaction://hlinksldjump"/>
              </a:rPr>
              <a:t>Register target host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7" action="ppaction://hlinksldjump"/>
              </a:rPr>
              <a:t>1.2</a:t>
            </a:r>
            <a:r>
              <a:rPr lang="ja-JP" altLang="en-US" sz="1200" dirty="0">
                <a:latin typeface="+mn-ea"/>
                <a:hlinkClick r:id="rId7" action="ppaction://hlinksldjump"/>
              </a:rPr>
              <a:t>　</a:t>
            </a:r>
            <a:r>
              <a:rPr lang="en-US" altLang="ja-JP" sz="1200" dirty="0" smtClean="0">
                <a:latin typeface="+mn-ea"/>
                <a:hlinkClick r:id="rId7" action="ppaction://hlinksldjump"/>
              </a:rPr>
              <a:t>Register operation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8" action="ppaction://hlinksldjump"/>
              </a:rPr>
              <a:t>1.3</a:t>
            </a:r>
            <a:r>
              <a:rPr lang="ja-JP" altLang="en-US" sz="1200" dirty="0">
                <a:latin typeface="+mn-ea"/>
                <a:hlinkClick r:id="rId8" action="ppaction://hlinksldjump"/>
              </a:rPr>
              <a:t>　</a:t>
            </a:r>
            <a:r>
              <a:rPr lang="en-US" altLang="ja-JP" sz="1200" dirty="0" smtClean="0">
                <a:latin typeface="+mn-ea"/>
                <a:hlinkClick r:id="rId8" action="ppaction://hlinksldjump"/>
              </a:rPr>
              <a:t>Register movement</a:t>
            </a:r>
            <a:endParaRPr lang="en-US" altLang="ja-JP" sz="1200" dirty="0">
              <a:latin typeface="+mn-ea"/>
            </a:endParaRPr>
          </a:p>
          <a:p>
            <a:pPr lvl="2"/>
            <a:r>
              <a:rPr lang="en-US" altLang="ja-JP" sz="1200" dirty="0" smtClean="0">
                <a:latin typeface="+mn-ea"/>
                <a:hlinkClick r:id="rId9" action="ppaction://hlinksldjump"/>
              </a:rPr>
              <a:t>1.3.1</a:t>
            </a:r>
            <a:r>
              <a:rPr lang="ja-JP" altLang="en-US" sz="1200" dirty="0">
                <a:latin typeface="+mn-ea"/>
                <a:hlinkClick r:id="rId9" action="ppaction://hlinksldjump"/>
              </a:rPr>
              <a:t> </a:t>
            </a:r>
            <a:r>
              <a:rPr lang="en-US" altLang="ja-JP" sz="1200" dirty="0" smtClean="0">
                <a:latin typeface="+mn-ea"/>
                <a:hlinkClick r:id="rId9" action="ppaction://hlinksldjump"/>
              </a:rPr>
              <a:t>Header section and </a:t>
            </a:r>
            <a:r>
              <a:rPr lang="en-US" altLang="ja-JP" sz="1200" dirty="0" err="1" smtClean="0">
                <a:latin typeface="+mn-ea"/>
                <a:hlinkClick r:id="rId9" action="ppaction://hlinksldjump"/>
              </a:rPr>
              <a:t>gather_facts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0" action="ppaction://hlinksldjump"/>
              </a:rPr>
              <a:t>1.4</a:t>
            </a:r>
            <a:r>
              <a:rPr lang="ja-JP" altLang="en-US" sz="1200" dirty="0">
                <a:latin typeface="+mn-ea"/>
                <a:hlinkClick r:id="rId10" action="ppaction://hlinksldjump"/>
              </a:rPr>
              <a:t>　</a:t>
            </a:r>
            <a:r>
              <a:rPr lang="en-US" altLang="ja-JP" sz="1200" dirty="0" smtClean="0">
                <a:latin typeface="+mn-ea"/>
                <a:hlinkClick r:id="rId10" action="ppaction://hlinksldjump"/>
              </a:rPr>
              <a:t>Register</a:t>
            </a:r>
            <a:r>
              <a:rPr lang="ja-JP" altLang="en-US" sz="1200" dirty="0" smtClean="0">
                <a:latin typeface="+mn-ea"/>
                <a:hlinkClick r:id="rId10" action="ppaction://hlinksldjump"/>
              </a:rPr>
              <a:t> </a:t>
            </a:r>
            <a:r>
              <a:rPr lang="en-US" altLang="ja-JP" sz="1200" dirty="0" smtClean="0">
                <a:latin typeface="+mn-ea"/>
                <a:hlinkClick r:id="rId10" action="ppaction://hlinksldjump"/>
              </a:rPr>
              <a:t>Playbook</a:t>
            </a:r>
            <a:endParaRPr lang="en-US" altLang="ja-JP" sz="1200" dirty="0">
              <a:latin typeface="+mn-ea"/>
            </a:endParaRPr>
          </a:p>
          <a:p>
            <a:pPr lvl="2"/>
            <a:r>
              <a:rPr lang="en-US" altLang="ja-JP" sz="1200" dirty="0" smtClean="0">
                <a:latin typeface="+mn-ea"/>
                <a:hlinkClick r:id="rId11" action="ppaction://hlinksldjump"/>
              </a:rPr>
              <a:t>1.4.1</a:t>
            </a:r>
            <a:r>
              <a:rPr lang="ja-JP" altLang="en-US" sz="1200" dirty="0">
                <a:latin typeface="+mn-ea"/>
                <a:hlinkClick r:id="rId11" action="ppaction://hlinksldjump"/>
              </a:rPr>
              <a:t>　</a:t>
            </a:r>
            <a:r>
              <a:rPr lang="en-US" altLang="ja-JP" sz="1200" dirty="0">
                <a:hlinkClick r:id="rId11" action="ppaction://hlinksldjump"/>
              </a:rPr>
              <a:t> Directory for YAML files and </a:t>
            </a:r>
            <a:r>
              <a:rPr lang="en-US" altLang="ja-JP" sz="1200" dirty="0" smtClean="0">
                <a:hlinkClick r:id="rId11" action="ppaction://hlinksldjump"/>
              </a:rPr>
              <a:t>collection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2" action="ppaction://hlinksldjump"/>
              </a:rPr>
              <a:t>1.5</a:t>
            </a:r>
            <a:r>
              <a:rPr lang="ja-JP" altLang="en-US" sz="1200" dirty="0">
                <a:latin typeface="+mn-ea"/>
                <a:hlinkClick r:id="rId12" action="ppaction://hlinksldjump"/>
              </a:rPr>
              <a:t>　</a:t>
            </a:r>
            <a:r>
              <a:rPr lang="en-US" altLang="ja-JP" sz="1200" dirty="0" smtClean="0">
                <a:latin typeface="+mn-ea"/>
                <a:hlinkClick r:id="rId12" action="ppaction://hlinksldjump"/>
              </a:rPr>
              <a:t>Movement-Playbook link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3" action="ppaction://hlinksldjump"/>
              </a:rPr>
              <a:t>1.6</a:t>
            </a:r>
            <a:r>
              <a:rPr lang="ja-JP" altLang="en-US" sz="1200" dirty="0">
                <a:latin typeface="+mn-ea"/>
                <a:hlinkClick r:id="rId13" action="ppaction://hlinksldjump"/>
              </a:rPr>
              <a:t>　</a:t>
            </a:r>
            <a:r>
              <a:rPr lang="en-US" altLang="ja-JP" sz="1200" dirty="0" smtClean="0">
                <a:latin typeface="+mn-ea"/>
                <a:hlinkClick r:id="rId13" action="ppaction://hlinksldjump"/>
              </a:rPr>
              <a:t>Register target host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4" action="ppaction://hlinksldjump"/>
              </a:rPr>
              <a:t>1.7</a:t>
            </a:r>
            <a:r>
              <a:rPr lang="ja-JP" altLang="en-US" sz="1200" dirty="0" smtClean="0">
                <a:latin typeface="+mn-ea"/>
                <a:hlinkClick r:id="rId14" action="ppaction://hlinksldjump"/>
              </a:rPr>
              <a:t>　</a:t>
            </a:r>
            <a:r>
              <a:rPr lang="en-US" altLang="ja-JP" sz="1200" dirty="0">
                <a:hlinkClick r:id="rId14" action="ppaction://hlinksldjump"/>
              </a:rPr>
              <a:t> Create Parameter sheet for registering collected </a:t>
            </a:r>
            <a:r>
              <a:rPr lang="en-US" altLang="ja-JP" sz="1200" dirty="0" smtClean="0">
                <a:hlinkClick r:id="rId14" action="ppaction://hlinksldjump"/>
              </a:rPr>
              <a:t>values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5" action="ppaction://hlinksldjump"/>
              </a:rPr>
              <a:t>1.8</a:t>
            </a:r>
            <a:r>
              <a:rPr lang="ja-JP" altLang="en-US" sz="1200" dirty="0">
                <a:latin typeface="+mn-ea"/>
                <a:hlinkClick r:id="rId15" action="ppaction://hlinksldjump"/>
              </a:rPr>
              <a:t>　</a:t>
            </a:r>
            <a:r>
              <a:rPr lang="en-US" altLang="ja-JP" sz="1200" dirty="0">
                <a:hlinkClick r:id="rId15" action="ppaction://hlinksldjump"/>
              </a:rPr>
              <a:t> Register Collected item value list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6" action="ppaction://hlinksldjump"/>
              </a:rPr>
              <a:t>1.9</a:t>
            </a:r>
            <a:r>
              <a:rPr lang="ja-JP" altLang="en-US" sz="1200" dirty="0">
                <a:latin typeface="+mn-ea"/>
                <a:hlinkClick r:id="rId16" action="ppaction://hlinksldjump"/>
              </a:rPr>
              <a:t>　</a:t>
            </a:r>
            <a:r>
              <a:rPr lang="en-US" altLang="ja-JP" sz="1200" dirty="0">
                <a:hlinkClick r:id="rId16" action="ppaction://hlinksldjump"/>
              </a:rPr>
              <a:t>Register Collect interface information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7" action="ppaction://hlinksldjump"/>
              </a:rPr>
              <a:t>1.10</a:t>
            </a:r>
            <a:r>
              <a:rPr lang="ja-JP" altLang="en-US" sz="1200" dirty="0" smtClean="0">
                <a:latin typeface="+mn-ea"/>
                <a:hlinkClick r:id="rId17" action="ppaction://hlinksldjump"/>
              </a:rPr>
              <a:t>　</a:t>
            </a:r>
            <a:r>
              <a:rPr lang="en-US" altLang="ja-JP" sz="1200" dirty="0">
                <a:hlinkClick r:id="rId17" action="ppaction://hlinksldjump"/>
              </a:rPr>
              <a:t> Run </a:t>
            </a:r>
            <a:r>
              <a:rPr lang="en-US" altLang="ja-JP" sz="1200" dirty="0" smtClean="0">
                <a:hlinkClick r:id="rId17" action="ppaction://hlinksldjump"/>
              </a:rPr>
              <a:t>operation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  <a:hlinkClick r:id="rId18" action="ppaction://hlinksldjump"/>
              </a:rPr>
              <a:t>1.11</a:t>
            </a:r>
            <a:r>
              <a:rPr lang="ja-JP" altLang="en-US" sz="1200" dirty="0" smtClean="0">
                <a:latin typeface="+mn-ea"/>
                <a:hlinkClick r:id="rId18" action="ppaction://hlinksldjump"/>
              </a:rPr>
              <a:t>　</a:t>
            </a:r>
            <a:r>
              <a:rPr lang="en-US" altLang="ja-JP" sz="1200" dirty="0">
                <a:hlinkClick r:id="rId18" action="ppaction://hlinksldjump"/>
              </a:rPr>
              <a:t> Confirm the collection </a:t>
            </a:r>
            <a:r>
              <a:rPr lang="en-US" altLang="ja-JP" sz="1200" dirty="0" smtClean="0">
                <a:hlinkClick r:id="rId18" action="ppaction://hlinksldjump"/>
              </a:rPr>
              <a:t>results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endParaRPr lang="en-US" altLang="ja-JP" sz="1600" dirty="0" smtClean="0">
              <a:latin typeface="+mn-ea"/>
            </a:endParaRPr>
          </a:p>
          <a:p>
            <a:r>
              <a:rPr lang="en-US" altLang="ja-JP" sz="1600" dirty="0" smtClean="0">
                <a:latin typeface="+mn-ea"/>
              </a:rPr>
              <a:t>2.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/>
              <a:t>Scenario </a:t>
            </a:r>
            <a:r>
              <a:rPr lang="ja-JP" altLang="en-US" sz="1600" dirty="0"/>
              <a:t>２</a:t>
            </a:r>
            <a:r>
              <a:rPr lang="en-US" altLang="ja-JP" sz="1600" dirty="0"/>
              <a:t>【Compare </a:t>
            </a:r>
            <a:r>
              <a:rPr lang="en-US" altLang="ja-JP" sz="1600" dirty="0" smtClean="0"/>
              <a:t>function】</a:t>
            </a:r>
            <a:br>
              <a:rPr lang="en-US" altLang="ja-JP" sz="1600" dirty="0" smtClean="0"/>
            </a:br>
            <a:r>
              <a:rPr lang="en-US" altLang="ja-JP" sz="1400" dirty="0" smtClean="0"/>
              <a:t>Compare </a:t>
            </a:r>
            <a:r>
              <a:rPr lang="en-US" altLang="ja-JP" sz="1400" dirty="0"/>
              <a:t>the values and the expected values of the one collected in Scenario 1.</a:t>
            </a:r>
            <a:endParaRPr lang="en-US" altLang="ja-JP" sz="1400" dirty="0" smtClean="0">
              <a:latin typeface="+mn-ea"/>
            </a:endParaRPr>
          </a:p>
          <a:p>
            <a:pPr lvl="1"/>
            <a:r>
              <a:rPr lang="en-US" altLang="ja-JP" sz="1200" dirty="0">
                <a:hlinkClick r:id="rId19" action="ppaction://hlinksldjump"/>
              </a:rPr>
              <a:t>Scenario 2 Overall </a:t>
            </a:r>
            <a:r>
              <a:rPr lang="en-US" altLang="ja-JP" sz="1200" dirty="0" smtClean="0">
                <a:hlinkClick r:id="rId19" action="ppaction://hlinksldjump"/>
              </a:rPr>
              <a:t>diagram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>
                <a:latin typeface="+mn-ea"/>
                <a:hlinkClick r:id="rId20" action="ppaction://hlinksldjump"/>
              </a:rPr>
              <a:t>2.1</a:t>
            </a:r>
            <a:r>
              <a:rPr lang="ja-JP" altLang="en-US" sz="1200" dirty="0">
                <a:latin typeface="+mn-ea"/>
                <a:hlinkClick r:id="rId20" action="ppaction://hlinksldjump"/>
              </a:rPr>
              <a:t>　</a:t>
            </a:r>
            <a:r>
              <a:rPr lang="en-US" altLang="ja-JP" sz="1200" dirty="0">
                <a:hlinkClick r:id="rId20" action="ppaction://hlinksldjump"/>
              </a:rPr>
              <a:t>Register </a:t>
            </a:r>
            <a:r>
              <a:rPr lang="en-US" altLang="ja-JP" sz="1200" dirty="0" smtClean="0">
                <a:hlinkClick r:id="rId20" action="ppaction://hlinksldjump"/>
              </a:rPr>
              <a:t>Operation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>
                <a:latin typeface="+mn-ea"/>
                <a:hlinkClick r:id="rId21" action="ppaction://hlinksldjump"/>
              </a:rPr>
              <a:t>2.2</a:t>
            </a:r>
            <a:r>
              <a:rPr lang="ja-JP" altLang="en-US" sz="1200" dirty="0">
                <a:latin typeface="+mn-ea"/>
                <a:hlinkClick r:id="rId21" action="ppaction://hlinksldjump"/>
              </a:rPr>
              <a:t>　</a:t>
            </a:r>
            <a:r>
              <a:rPr lang="en-US" altLang="ja-JP" sz="1200" dirty="0">
                <a:hlinkClick r:id="rId21" action="ppaction://hlinksldjump"/>
              </a:rPr>
              <a:t> Create parameter sheet for expected values 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>
                <a:latin typeface="+mn-ea"/>
                <a:hlinkClick r:id="rId22" action="ppaction://hlinksldjump"/>
              </a:rPr>
              <a:t>2.3</a:t>
            </a:r>
            <a:r>
              <a:rPr lang="ja-JP" altLang="en-US" sz="1200" dirty="0">
                <a:latin typeface="+mn-ea"/>
                <a:hlinkClick r:id="rId22" action="ppaction://hlinksldjump"/>
              </a:rPr>
              <a:t>　</a:t>
            </a:r>
            <a:r>
              <a:rPr lang="en-US" altLang="ja-JP" sz="1200" dirty="0">
                <a:hlinkClick r:id="rId22" action="ppaction://hlinksldjump"/>
              </a:rPr>
              <a:t>Register expected </a:t>
            </a:r>
            <a:r>
              <a:rPr lang="en-US" altLang="ja-JP" sz="1200" dirty="0" smtClean="0">
                <a:hlinkClick r:id="rId22" action="ppaction://hlinksldjump"/>
              </a:rPr>
              <a:t>values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>
                <a:latin typeface="+mn-ea"/>
                <a:hlinkClick r:id="rId23" action="ppaction://hlinksldjump"/>
              </a:rPr>
              <a:t>2.4</a:t>
            </a:r>
            <a:r>
              <a:rPr lang="ja-JP" altLang="en-US" sz="1200" dirty="0">
                <a:latin typeface="+mn-ea"/>
                <a:hlinkClick r:id="rId23" action="ppaction://hlinksldjump"/>
              </a:rPr>
              <a:t>　</a:t>
            </a:r>
            <a:r>
              <a:rPr lang="en-US" altLang="ja-JP" sz="1200" dirty="0">
                <a:hlinkClick r:id="rId23" action="ppaction://hlinksldjump"/>
              </a:rPr>
              <a:t>Register a </a:t>
            </a:r>
            <a:r>
              <a:rPr lang="en-US" altLang="ja-JP" sz="1200" dirty="0" smtClean="0">
                <a:hlinkClick r:id="rId23" action="ppaction://hlinksldjump"/>
              </a:rPr>
              <a:t>Comparison</a:t>
            </a:r>
            <a:br>
              <a:rPr lang="en-US" altLang="ja-JP" sz="1200" dirty="0" smtClean="0">
                <a:hlinkClick r:id="rId23" action="ppaction://hlinksldjump"/>
              </a:rPr>
            </a:br>
            <a:r>
              <a:rPr lang="en-US" altLang="ja-JP" sz="1200" dirty="0" smtClean="0">
                <a:latin typeface="+mn-ea"/>
                <a:hlinkClick r:id="rId24" action="ppaction://hlinksldjump"/>
              </a:rPr>
              <a:t>2.5</a:t>
            </a:r>
            <a:r>
              <a:rPr lang="ja-JP" altLang="en-US" sz="1200" dirty="0">
                <a:latin typeface="+mn-ea"/>
                <a:hlinkClick r:id="rId24" action="ppaction://hlinksldjump"/>
              </a:rPr>
              <a:t>　</a:t>
            </a:r>
            <a:r>
              <a:rPr lang="en-US" altLang="ja-JP" sz="1200" dirty="0">
                <a:hlinkClick r:id="rId24" action="ppaction://hlinksldjump"/>
              </a:rPr>
              <a:t> Run comparison 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>
                <a:hlinkClick r:id="rId25" action="ppaction://hlinksldjump"/>
              </a:rPr>
              <a:t>【Reference】 Compare details</a:t>
            </a:r>
            <a:endParaRPr lang="en-US" altLang="ja-JP" sz="1200" dirty="0">
              <a:latin typeface="+mn-ea"/>
            </a:endParaRPr>
          </a:p>
          <a:p>
            <a:pPr lvl="2"/>
            <a:r>
              <a:rPr lang="en-US" altLang="ja-JP" sz="1200" dirty="0" smtClean="0">
                <a:hlinkClick r:id="rId26" action="ppaction://hlinksldjump"/>
              </a:rPr>
              <a:t>【</a:t>
            </a:r>
            <a:r>
              <a:rPr lang="en-US" altLang="ja-JP" sz="1200" dirty="0">
                <a:hlinkClick r:id="rId26" action="ppaction://hlinksldjump"/>
              </a:rPr>
              <a:t>Reference</a:t>
            </a:r>
            <a:r>
              <a:rPr lang="en-US" altLang="ja-JP" sz="1200" dirty="0" smtClean="0">
                <a:hlinkClick r:id="rId26" action="ppaction://hlinksldjump"/>
              </a:rPr>
              <a:t>】</a:t>
            </a:r>
            <a:r>
              <a:rPr lang="ja-JP" altLang="en-US" sz="1200" dirty="0" smtClean="0">
                <a:hlinkClick r:id="rId26" action="ppaction://hlinksldjump"/>
              </a:rPr>
              <a:t> </a:t>
            </a:r>
            <a:r>
              <a:rPr lang="en-US" altLang="ja-JP" sz="1200" dirty="0" smtClean="0">
                <a:hlinkClick r:id="rId26" action="ppaction://hlinksldjump"/>
              </a:rPr>
              <a:t>(1) Register </a:t>
            </a:r>
            <a:r>
              <a:rPr lang="en-US" altLang="ja-JP" sz="1200" dirty="0">
                <a:hlinkClick r:id="rId26" action="ppaction://hlinksldjump"/>
              </a:rPr>
              <a:t>Comparison details</a:t>
            </a:r>
            <a:endParaRPr lang="en-US" altLang="ja-JP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150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99" y="3340362"/>
            <a:ext cx="7844684" cy="127410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1.6 Register target host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Link Operation, Movement and the Target host.</a:t>
            </a:r>
          </a:p>
          <a:p>
            <a:pPr marL="180000" lvl="1" indent="0">
              <a:buNone/>
            </a:pPr>
            <a:r>
              <a:rPr lang="en-US" altLang="ja-JP" dirty="0" smtClean="0"/>
              <a:t>Link the previously registered Operation, Movement and Target host.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Target host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589884"/>
              </p:ext>
            </p:extLst>
          </p:nvPr>
        </p:nvGraphicFramePr>
        <p:xfrm>
          <a:off x="539440" y="4741222"/>
          <a:ext cx="3426015" cy="874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11906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998855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Operation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Movement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Host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GatherFacts1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/>
                        <a:t>GatherFacts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targethost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1259540" y="3356990"/>
            <a:ext cx="2232310" cy="1257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491850" y="3356990"/>
            <a:ext cx="2232310" cy="1257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724161" y="3356990"/>
            <a:ext cx="2088290" cy="1257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2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016" y="3044332"/>
            <a:ext cx="7191201" cy="338943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 smtClean="0"/>
              <a:t>1.7 Create Parameter sheet for registering collected </a:t>
            </a:r>
            <a:r>
              <a:rPr lang="en-US" altLang="ja-JP" sz="2000" dirty="0" smtClean="0"/>
              <a:t>values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(1/4) </a:t>
            </a:r>
            <a:endParaRPr lang="ja-JP" altLang="en-US" sz="2000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Create Parameter sheet that registers collected values.</a:t>
            </a:r>
          </a:p>
          <a:p>
            <a:pPr marL="180000" lvl="1" indent="0">
              <a:buNone/>
            </a:pPr>
            <a:r>
              <a:rPr lang="en-US" altLang="ja-JP" dirty="0" smtClean="0"/>
              <a:t>Create a Menu called “Gathered Facts”. This will be a parameter sheet where the collected values will be automatically registered to.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Create Menu</a:t>
            </a:r>
            <a:r>
              <a:rPr lang="ja-JP" altLang="en-US" b="1" dirty="0" smtClean="0"/>
              <a:t> ＞</a:t>
            </a:r>
            <a:r>
              <a:rPr lang="en-US" altLang="ja-JP" b="1" dirty="0" smtClean="0"/>
              <a:t>Create/Define menu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Use the table on the next page and fill out the following fields/items.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“Create” button.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pSp>
        <p:nvGrpSpPr>
          <p:cNvPr id="3" name="グループ化 2"/>
          <p:cNvGrpSpPr/>
          <p:nvPr/>
        </p:nvGrpSpPr>
        <p:grpSpPr>
          <a:xfrm>
            <a:off x="1794295" y="2506148"/>
            <a:ext cx="7905915" cy="3960186"/>
            <a:chOff x="2455195" y="2565654"/>
            <a:chExt cx="7240323" cy="3626782"/>
          </a:xfrm>
        </p:grpSpPr>
        <p:sp>
          <p:nvSpPr>
            <p:cNvPr id="26" name="正方形/長方形 25"/>
            <p:cNvSpPr/>
            <p:nvPr/>
          </p:nvSpPr>
          <p:spPr>
            <a:xfrm>
              <a:off x="7862819" y="3328045"/>
              <a:ext cx="1093081" cy="954171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2493041" y="3212970"/>
              <a:ext cx="5341751" cy="1069246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8106995" y="2565654"/>
              <a:ext cx="1588523" cy="648290"/>
            </a:xfrm>
            <a:prstGeom prst="rect">
              <a:avLst/>
            </a:prstGeom>
            <a:noFill/>
            <a:effectLst>
              <a:glow rad="63500">
                <a:schemeClr val="bg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 smtClean="0">
                  <a:solidFill>
                    <a:srgbClr val="FF0000"/>
                  </a:solidFill>
                  <a:effectLst>
                    <a:glow rad="63500">
                      <a:schemeClr val="bg1"/>
                    </a:glow>
                  </a:effectLst>
                </a:rPr>
                <a:t>1.</a:t>
              </a:r>
              <a:r>
                <a:rPr lang="en-US" altLang="ja-JP" sz="2000" b="1" dirty="0" smtClean="0">
                  <a:solidFill>
                    <a:srgbClr val="FF0000"/>
                  </a:solidFill>
                  <a:effectLst>
                    <a:glow rad="63500">
                      <a:schemeClr val="bg1"/>
                    </a:glow>
                  </a:effectLst>
                </a:rPr>
                <a:t>Basic info</a:t>
              </a:r>
              <a:endParaRPr kumimoji="1" lang="ja-JP" altLang="en-US" sz="2000" b="1" dirty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7098881" y="5372419"/>
              <a:ext cx="1831926" cy="648290"/>
            </a:xfrm>
            <a:prstGeom prst="rect">
              <a:avLst/>
            </a:prstGeom>
            <a:noFill/>
            <a:effectLst>
              <a:glow rad="127000">
                <a:schemeClr val="bg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 smtClean="0">
                  <a:solidFill>
                    <a:srgbClr val="FF0000"/>
                  </a:solidFill>
                  <a:effectLst>
                    <a:glow rad="63500">
                      <a:schemeClr val="bg1"/>
                    </a:glow>
                  </a:effectLst>
                </a:rPr>
                <a:t>2.Target Menu group</a:t>
              </a:r>
              <a:endParaRPr kumimoji="1" lang="ja-JP" altLang="en-US" sz="2000" b="1" dirty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4200193" y="4577627"/>
              <a:ext cx="1442918" cy="366425"/>
            </a:xfrm>
            <a:prstGeom prst="rect">
              <a:avLst/>
            </a:prstGeom>
            <a:noFill/>
            <a:effectLst>
              <a:glow rad="127000">
                <a:schemeClr val="bg1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 smtClean="0">
                  <a:solidFill>
                    <a:srgbClr val="FF0000"/>
                  </a:solidFill>
                  <a:effectLst>
                    <a:glow rad="63500">
                      <a:schemeClr val="bg1"/>
                    </a:glow>
                  </a:effectLst>
                </a:rPr>
                <a:t>3.</a:t>
              </a:r>
              <a:r>
                <a:rPr lang="en-US" altLang="ja-JP" sz="2000" b="1" dirty="0" smtClean="0">
                  <a:solidFill>
                    <a:srgbClr val="FF0000"/>
                  </a:solidFill>
                  <a:effectLst>
                    <a:glow rad="63500">
                      <a:schemeClr val="bg1"/>
                    </a:glow>
                  </a:effectLst>
                </a:rPr>
                <a:t>Items</a:t>
              </a:r>
              <a:endParaRPr kumimoji="1" lang="ja-JP" altLang="en-US" sz="2000" b="1" dirty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endParaRPr>
            </a:p>
          </p:txBody>
        </p:sp>
        <p:cxnSp>
          <p:nvCxnSpPr>
            <p:cNvPr id="31" name="直線コネクタ 30"/>
            <p:cNvCxnSpPr/>
            <p:nvPr/>
          </p:nvCxnSpPr>
          <p:spPr>
            <a:xfrm flipV="1">
              <a:off x="8182463" y="3129606"/>
              <a:ext cx="122985" cy="144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 flipV="1">
              <a:off x="7585109" y="4891427"/>
              <a:ext cx="269290" cy="45030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>
              <a:off x="4289735" y="4408906"/>
              <a:ext cx="198889" cy="1816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正方形/長方形 33"/>
            <p:cNvSpPr/>
            <p:nvPr/>
          </p:nvSpPr>
          <p:spPr>
            <a:xfrm>
              <a:off x="7862819" y="4334340"/>
              <a:ext cx="1093081" cy="530947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2455195" y="6007926"/>
              <a:ext cx="515261" cy="1845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角丸四角形吹き出し 47"/>
          <p:cNvSpPr/>
          <p:nvPr/>
        </p:nvSpPr>
        <p:spPr bwMode="auto">
          <a:xfrm>
            <a:off x="412836" y="3338623"/>
            <a:ext cx="1992466" cy="2448943"/>
          </a:xfrm>
          <a:prstGeom prst="wedgeRoundRectCallout">
            <a:avLst>
              <a:gd name="adj1" fmla="val 87401"/>
              <a:gd name="adj2" fmla="val -20071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50" name="グループ化 49"/>
          <p:cNvGrpSpPr/>
          <p:nvPr/>
        </p:nvGrpSpPr>
        <p:grpSpPr>
          <a:xfrm>
            <a:off x="569703" y="4344106"/>
            <a:ext cx="2141827" cy="1353251"/>
            <a:chOff x="3323259" y="4452088"/>
            <a:chExt cx="3012261" cy="1903210"/>
          </a:xfrm>
        </p:grpSpPr>
        <p:pic>
          <p:nvPicPr>
            <p:cNvPr id="51" name="図 50"/>
            <p:cNvPicPr>
              <a:picLocks noChangeAspect="1"/>
            </p:cNvPicPr>
            <p:nvPr/>
          </p:nvPicPr>
          <p:blipFill rotWithShape="1">
            <a:blip r:embed="rId3"/>
            <a:srcRect t="5837" r="84675" b="46066"/>
            <a:stretch/>
          </p:blipFill>
          <p:spPr>
            <a:xfrm>
              <a:off x="3323259" y="4452088"/>
              <a:ext cx="1207944" cy="1725409"/>
            </a:xfrm>
            <a:prstGeom prst="rect">
              <a:avLst/>
            </a:prstGeom>
          </p:spPr>
        </p:pic>
        <p:sp>
          <p:nvSpPr>
            <p:cNvPr id="52" name="正方形/長方形 51"/>
            <p:cNvSpPr/>
            <p:nvPr/>
          </p:nvSpPr>
          <p:spPr>
            <a:xfrm>
              <a:off x="3485647" y="4583332"/>
              <a:ext cx="861237" cy="191386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3371937" y="4849137"/>
              <a:ext cx="1100544" cy="152511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4697220" y="4494359"/>
              <a:ext cx="1638300" cy="38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b="1" dirty="0" smtClean="0">
                  <a:solidFill>
                    <a:srgbClr val="FF0000"/>
                  </a:solidFill>
                </a:rPr>
                <a:t>Item name</a:t>
              </a:r>
              <a:endParaRPr kumimoji="1" lang="ja-JP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5" name="直線コネクタ 54"/>
            <p:cNvCxnSpPr>
              <a:stCxn id="54" idx="1"/>
            </p:cNvCxnSpPr>
            <p:nvPr/>
          </p:nvCxnSpPr>
          <p:spPr>
            <a:xfrm flipH="1" flipV="1">
              <a:off x="4346886" y="4679027"/>
              <a:ext cx="350334" cy="101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テキスト ボックス 55"/>
            <p:cNvSpPr txBox="1"/>
            <p:nvPr/>
          </p:nvSpPr>
          <p:spPr>
            <a:xfrm>
              <a:off x="4697220" y="4849135"/>
              <a:ext cx="1638300" cy="649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b="1" dirty="0" smtClean="0">
                  <a:solidFill>
                    <a:srgbClr val="FF0000"/>
                  </a:solidFill>
                </a:rPr>
                <a:t>Input method</a:t>
              </a:r>
              <a:endParaRPr kumimoji="1" lang="ja-JP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直線コネクタ 56"/>
            <p:cNvCxnSpPr>
              <a:stCxn id="56" idx="1"/>
              <a:endCxn id="53" idx="3"/>
            </p:cNvCxnSpPr>
            <p:nvPr/>
          </p:nvCxnSpPr>
          <p:spPr>
            <a:xfrm flipH="1" flipV="1">
              <a:off x="4472482" y="4925393"/>
              <a:ext cx="224738" cy="24838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正方形/長方形 57"/>
            <p:cNvSpPr/>
            <p:nvPr/>
          </p:nvSpPr>
          <p:spPr>
            <a:xfrm>
              <a:off x="3371937" y="5001647"/>
              <a:ext cx="1100544" cy="152511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4697220" y="5446299"/>
              <a:ext cx="1638300" cy="908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b="1" dirty="0" smtClean="0">
                  <a:solidFill>
                    <a:srgbClr val="FF0000"/>
                  </a:solidFill>
                </a:rPr>
                <a:t>Maximum number of bytes</a:t>
              </a:r>
              <a:endParaRPr kumimoji="1" lang="ja-JP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直線コネクタ 59"/>
            <p:cNvCxnSpPr>
              <a:stCxn id="59" idx="1"/>
              <a:endCxn id="58" idx="3"/>
            </p:cNvCxnSpPr>
            <p:nvPr/>
          </p:nvCxnSpPr>
          <p:spPr>
            <a:xfrm flipH="1" flipV="1">
              <a:off x="4472482" y="5077903"/>
              <a:ext cx="224738" cy="8228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正方形/長方形 60"/>
          <p:cNvSpPr/>
          <p:nvPr/>
        </p:nvSpPr>
        <p:spPr>
          <a:xfrm>
            <a:off x="510610" y="3541286"/>
            <a:ext cx="18605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Fill out the following for each item</a:t>
            </a:r>
          </a:p>
        </p:txBody>
      </p:sp>
    </p:spTree>
    <p:extLst>
      <p:ext uri="{BB962C8B-B14F-4D97-AF65-F5344CB8AC3E}">
        <p14:creationId xmlns:p14="http://schemas.microsoft.com/office/powerpoint/2010/main" val="20835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/>
              <a:t>1.7 Create Parameter sheet for registering collected values 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(2/4) </a:t>
            </a:r>
            <a:endParaRPr lang="ja-JP" altLang="en-US" sz="2000" dirty="0"/>
          </a:p>
        </p:txBody>
      </p:sp>
      <p:sp>
        <p:nvSpPr>
          <p:cNvPr id="17" name="正方形/長方形 16"/>
          <p:cNvSpPr/>
          <p:nvPr/>
        </p:nvSpPr>
        <p:spPr>
          <a:xfrm>
            <a:off x="467430" y="829908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</a:rPr>
              <a:t>1.Basic information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075615"/>
              </p:ext>
            </p:extLst>
          </p:nvPr>
        </p:nvGraphicFramePr>
        <p:xfrm>
          <a:off x="539440" y="1109935"/>
          <a:ext cx="7486830" cy="792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365633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7604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Menu name</a:t>
                      </a:r>
                      <a:b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(Free field) 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Creation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target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Display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order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Gathered Facts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Parameter </a:t>
                      </a:r>
                      <a:r>
                        <a:rPr kumimoji="1" lang="en-US" altLang="ja-JP" sz="1200" dirty="0" smtClean="0"/>
                        <a:t>Sheet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(Host/Operation) 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9" name="正方形/長方形 18"/>
          <p:cNvSpPr/>
          <p:nvPr/>
        </p:nvSpPr>
        <p:spPr>
          <a:xfrm>
            <a:off x="467430" y="1943959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</a:rPr>
              <a:t>2.Target Menu group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287229"/>
              </p:ext>
            </p:extLst>
          </p:nvPr>
        </p:nvGraphicFramePr>
        <p:xfrm>
          <a:off x="539440" y="2223986"/>
          <a:ext cx="7485698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365633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759268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Input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1"/>
                          </a:solidFill>
                          <a:effectLst/>
                        </a:rPr>
                        <a:t>Substitution value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Reference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Input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(Default) 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Substitution </a:t>
                      </a:r>
                      <a:r>
                        <a:rPr kumimoji="1" lang="en-US" altLang="ja-JP" sz="1200" dirty="0" smtClean="0"/>
                        <a:t>value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(Default) 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Reference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(Default) 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22" name="正方形/長方形 21"/>
          <p:cNvSpPr/>
          <p:nvPr/>
        </p:nvSpPr>
        <p:spPr>
          <a:xfrm>
            <a:off x="467430" y="2956539"/>
            <a:ext cx="75577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</a:rPr>
              <a:t>3.Item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04773"/>
              </p:ext>
            </p:extLst>
          </p:nvPr>
        </p:nvGraphicFramePr>
        <p:xfrm>
          <a:off x="539440" y="3233538"/>
          <a:ext cx="7485698" cy="3261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74028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614212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2297458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(Free field) 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Input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method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Maximum number of 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bytes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(Free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value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) 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ansible_architecture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ansible_bios_version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7482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ansible_default_ipv4</a:t>
                      </a:r>
                      <a:r>
                        <a:rPr kumimoji="1" lang="ja-JP" altLang="en-US" sz="1200" dirty="0" smtClean="0"/>
                        <a:t>　＞ </a:t>
                      </a:r>
                      <a:r>
                        <a:rPr kumimoji="1" lang="en-US" altLang="ja-JP" sz="1200" dirty="0" smtClean="0"/>
                        <a:t>address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r>
                        <a:rPr kumimoji="1" lang="en-US" altLang="ja-JP" sz="1200" dirty="0" smtClean="0"/>
                        <a:t>) 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28034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ansible_default_ipv4</a:t>
                      </a:r>
                      <a:r>
                        <a:rPr kumimoji="1" lang="ja-JP" altLang="en-US" sz="1200" dirty="0" smtClean="0"/>
                        <a:t>　＞ </a:t>
                      </a:r>
                      <a:r>
                        <a:rPr kumimoji="1" lang="en-US" altLang="ja-JP" sz="1200" dirty="0" smtClean="0"/>
                        <a:t>interface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r>
                        <a:rPr kumimoji="1" lang="en-US" altLang="ja-JP" sz="1200" dirty="0" smtClean="0"/>
                        <a:t>) 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3548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ansible_default_ipv4</a:t>
                      </a:r>
                      <a:r>
                        <a:rPr kumimoji="1" lang="ja-JP" altLang="en-US" sz="1200" dirty="0" smtClean="0"/>
                        <a:t>　＞ </a:t>
                      </a:r>
                      <a:r>
                        <a:rPr kumimoji="1" lang="en-US" altLang="ja-JP" sz="1200" dirty="0" smtClean="0"/>
                        <a:t>network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r>
                        <a:rPr kumimoji="1" lang="en-US" altLang="ja-JP" sz="1200" dirty="0" smtClean="0"/>
                        <a:t>) 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7964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ansible_distribution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34116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ansible_distribution_file_path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2967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ansible_distribution_file_variety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9367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ansible_distribution_major_version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8909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ansible_distribution_release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1308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6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角丸四角形 29"/>
          <p:cNvSpPr/>
          <p:nvPr/>
        </p:nvSpPr>
        <p:spPr bwMode="auto">
          <a:xfrm flipH="1">
            <a:off x="539440" y="3345744"/>
            <a:ext cx="8065120" cy="310767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658" y="3821999"/>
            <a:ext cx="4036872" cy="181390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/>
              <a:t>1.7 Create Parameter sheet for registering collected values 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(3/4) </a:t>
            </a:r>
            <a:endParaRPr lang="ja-JP" altLang="en-US" sz="2000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991568"/>
              </p:ext>
            </p:extLst>
          </p:nvPr>
        </p:nvGraphicFramePr>
        <p:xfrm>
          <a:off x="539440" y="836712"/>
          <a:ext cx="7485698" cy="243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74028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614212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2297458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(Free field) </a:t>
                      </a:r>
                      <a:endParaRPr lang="ja-JP" altLang="en-US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Input method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Maximum number of 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bytes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(Free value) 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ansible_distribution_version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ansible_machine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7482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ansible_memtotal_mb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28034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ansible_nodename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3548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ansible_os_family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7964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ansible_pkg_mgr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34116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ansible_processor_cores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296776"/>
                  </a:ext>
                </a:extLst>
              </a:tr>
            </a:tbl>
          </a:graphicData>
        </a:graphic>
      </p:graphicFrame>
      <p:sp>
        <p:nvSpPr>
          <p:cNvPr id="33" name="正方形/長方形 32"/>
          <p:cNvSpPr/>
          <p:nvPr/>
        </p:nvSpPr>
        <p:spPr>
          <a:xfrm>
            <a:off x="755470" y="3622309"/>
            <a:ext cx="397622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ja-JP" sz="1600" dirty="0" smtClean="0">
                <a:solidFill>
                  <a:srgbClr val="FF0000"/>
                </a:solidFill>
              </a:rPr>
              <a:t>※</a:t>
            </a:r>
            <a:r>
              <a:rPr lang="ja-JP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Change the following item names and group them together</a:t>
            </a:r>
          </a:p>
          <a:p>
            <a:pPr fontAlgn="ctr"/>
            <a:endParaRPr lang="en-US" altLang="ja-JP" sz="1600" dirty="0" smtClean="0">
              <a:solidFill>
                <a:srgbClr val="FF0000"/>
              </a:solidFill>
            </a:endParaRPr>
          </a:p>
          <a:p>
            <a:pPr fontAlgn="ctr"/>
            <a:r>
              <a:rPr lang="en-US" altLang="ja-JP" sz="1600" dirty="0">
                <a:solidFill>
                  <a:srgbClr val="FF0000"/>
                </a:solidFill>
              </a:rPr>
              <a:t>ansible_default_ipv4</a:t>
            </a:r>
            <a:r>
              <a:rPr lang="ja-JP" altLang="ja-JP" sz="1600" dirty="0">
                <a:solidFill>
                  <a:srgbClr val="FF0000"/>
                </a:solidFill>
              </a:rPr>
              <a:t>　＞ </a:t>
            </a:r>
            <a:r>
              <a:rPr lang="en-US" altLang="ja-JP" sz="1600" dirty="0" smtClean="0">
                <a:solidFill>
                  <a:srgbClr val="FF0000"/>
                </a:solidFill>
              </a:rPr>
              <a:t>address</a:t>
            </a:r>
            <a:endParaRPr lang="en-US" altLang="ja-JP" sz="1600" dirty="0">
              <a:solidFill>
                <a:srgbClr val="FF0000"/>
              </a:solidFill>
            </a:endParaRPr>
          </a:p>
          <a:p>
            <a:pPr fontAlgn="ctr"/>
            <a:r>
              <a:rPr lang="en-US" altLang="ja-JP" sz="1600" dirty="0" smtClean="0">
                <a:solidFill>
                  <a:srgbClr val="FF0000"/>
                </a:solidFill>
              </a:rPr>
              <a:t>ansible_default_ipv4</a:t>
            </a:r>
            <a:r>
              <a:rPr lang="ja-JP" altLang="ja-JP" sz="1600" dirty="0">
                <a:solidFill>
                  <a:srgbClr val="FF0000"/>
                </a:solidFill>
              </a:rPr>
              <a:t>　＞ </a:t>
            </a:r>
            <a:r>
              <a:rPr lang="en-US" altLang="ja-JP" sz="1600" dirty="0" smtClean="0">
                <a:solidFill>
                  <a:srgbClr val="FF0000"/>
                </a:solidFill>
              </a:rPr>
              <a:t>interface</a:t>
            </a:r>
            <a:endParaRPr lang="ja-JP" altLang="ja-JP" sz="1600" dirty="0">
              <a:solidFill>
                <a:srgbClr val="FF0000"/>
              </a:solidFill>
            </a:endParaRPr>
          </a:p>
          <a:p>
            <a:pPr fontAlgn="ctr"/>
            <a:r>
              <a:rPr lang="en-US" altLang="ja-JP" sz="1600" dirty="0">
                <a:solidFill>
                  <a:srgbClr val="FF0000"/>
                </a:solidFill>
              </a:rPr>
              <a:t>ansible_default_ipv4</a:t>
            </a:r>
            <a:r>
              <a:rPr lang="ja-JP" altLang="ja-JP" sz="1600" dirty="0">
                <a:solidFill>
                  <a:srgbClr val="FF0000"/>
                </a:solidFill>
              </a:rPr>
              <a:t>　＞ </a:t>
            </a:r>
            <a:r>
              <a:rPr lang="en-US" altLang="ja-JP" sz="1600" dirty="0" smtClean="0">
                <a:solidFill>
                  <a:srgbClr val="FF0000"/>
                </a:solidFill>
              </a:rPr>
              <a:t>network</a:t>
            </a:r>
            <a:endParaRPr lang="ja-JP" altLang="ja-JP" sz="1600" dirty="0">
              <a:solidFill>
                <a:srgbClr val="FF0000"/>
              </a:solidFill>
            </a:endParaRPr>
          </a:p>
          <a:p>
            <a:pPr fontAlgn="ctr"/>
            <a:endParaRPr lang="en-US" altLang="ja-JP" sz="1600" dirty="0" smtClean="0">
              <a:solidFill>
                <a:srgbClr val="FF0000"/>
              </a:solidFill>
            </a:endParaRPr>
          </a:p>
          <a:p>
            <a:pPr fontAlgn="ctr"/>
            <a:r>
              <a:rPr lang="en-US" altLang="ja-JP" sz="1600" dirty="0" smtClean="0">
                <a:solidFill>
                  <a:srgbClr val="FF0000"/>
                </a:solidFill>
              </a:rPr>
              <a:t>Create a column </a:t>
            </a:r>
            <a:r>
              <a:rPr lang="en-US" altLang="ja-JP" sz="1600" dirty="0">
                <a:solidFill>
                  <a:srgbClr val="FF0000"/>
                </a:solidFill>
              </a:rPr>
              <a:t>group called </a:t>
            </a:r>
            <a:r>
              <a:rPr lang="en-US" altLang="ja-JP" sz="1600" dirty="0" smtClean="0">
                <a:solidFill>
                  <a:srgbClr val="FF0000"/>
                </a:solidFill>
              </a:rPr>
              <a:t>“ansible_default_ipv4 “</a:t>
            </a:r>
            <a:r>
              <a:rPr lang="ja-JP" altLang="en-US" sz="1600" dirty="0">
                <a:solidFill>
                  <a:srgbClr val="FF0000"/>
                </a:solidFill>
              </a:rPr>
              <a:t> </a:t>
            </a:r>
            <a:r>
              <a:rPr lang="en-US" altLang="ja-JP" sz="1600" dirty="0" smtClean="0">
                <a:solidFill>
                  <a:srgbClr val="FF0000"/>
                </a:solidFill>
              </a:rPr>
              <a:t>and put the following columns in it.</a:t>
            </a:r>
            <a:r>
              <a:rPr lang="ja-JP" altLang="en-US" sz="1600" dirty="0" smtClean="0">
                <a:solidFill>
                  <a:srgbClr val="FF0000"/>
                </a:solidFill>
              </a:rPr>
              <a:t>［</a:t>
            </a:r>
            <a:r>
              <a:rPr lang="en-US" altLang="ja-JP" sz="1600" dirty="0" smtClean="0">
                <a:solidFill>
                  <a:srgbClr val="FF0000"/>
                </a:solidFill>
              </a:rPr>
              <a:t>address</a:t>
            </a:r>
            <a:r>
              <a:rPr lang="ja-JP" altLang="en-US" sz="1600" dirty="0">
                <a:solidFill>
                  <a:srgbClr val="FF0000"/>
                </a:solidFill>
              </a:rPr>
              <a:t>］</a:t>
            </a:r>
            <a:endParaRPr lang="en-US" altLang="ja-JP" sz="1600" dirty="0">
              <a:solidFill>
                <a:srgbClr val="FF0000"/>
              </a:solidFill>
            </a:endParaRPr>
          </a:p>
          <a:p>
            <a:pPr fontAlgn="ctr"/>
            <a:r>
              <a:rPr lang="en-US" altLang="ja-JP" sz="1600" dirty="0" smtClean="0">
                <a:solidFill>
                  <a:srgbClr val="FF0000"/>
                </a:solidFill>
              </a:rPr>
              <a:t>,</a:t>
            </a:r>
            <a:r>
              <a:rPr lang="ja-JP" altLang="en-US" sz="1600" dirty="0" smtClean="0">
                <a:solidFill>
                  <a:srgbClr val="FF0000"/>
                </a:solidFill>
              </a:rPr>
              <a:t>［</a:t>
            </a:r>
            <a:r>
              <a:rPr lang="en-US" altLang="ja-JP" sz="1600" dirty="0" smtClean="0">
                <a:solidFill>
                  <a:srgbClr val="FF0000"/>
                </a:solidFill>
              </a:rPr>
              <a:t>interface</a:t>
            </a:r>
            <a:r>
              <a:rPr lang="ja-JP" altLang="en-US" sz="1600" dirty="0" smtClean="0">
                <a:solidFill>
                  <a:srgbClr val="FF0000"/>
                </a:solidFill>
              </a:rPr>
              <a:t>］</a:t>
            </a:r>
            <a:r>
              <a:rPr lang="en-US" altLang="ja-JP" sz="1600" dirty="0" smtClean="0">
                <a:solidFill>
                  <a:srgbClr val="FF0000"/>
                </a:solidFill>
              </a:rPr>
              <a:t>and</a:t>
            </a:r>
            <a:r>
              <a:rPr lang="ja-JP" altLang="en-US" sz="1600" dirty="0" smtClean="0">
                <a:solidFill>
                  <a:srgbClr val="FF0000"/>
                </a:solidFill>
              </a:rPr>
              <a:t>［</a:t>
            </a:r>
            <a:r>
              <a:rPr lang="en-US" altLang="ja-JP" sz="1600" dirty="0" smtClean="0">
                <a:solidFill>
                  <a:srgbClr val="FF0000"/>
                </a:solidFill>
              </a:rPr>
              <a:t>network</a:t>
            </a:r>
            <a:r>
              <a:rPr lang="ja-JP" altLang="en-US" sz="1600" dirty="0" smtClean="0">
                <a:solidFill>
                  <a:srgbClr val="FF0000"/>
                </a:solidFill>
              </a:rPr>
              <a:t>］</a:t>
            </a:r>
            <a:endParaRPr lang="en-US" altLang="ja-JP" sz="1600" dirty="0" smtClean="0">
              <a:solidFill>
                <a:srgbClr val="FF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5911775" y="3849438"/>
            <a:ext cx="892535" cy="2276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33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 bwMode="auto">
          <a:xfrm>
            <a:off x="539440" y="1556740"/>
            <a:ext cx="8065120" cy="4680650"/>
          </a:xfrm>
          <a:prstGeom prst="rect">
            <a:avLst/>
          </a:prstGeom>
          <a:solidFill>
            <a:srgbClr val="FFFFCC"/>
          </a:solidFill>
          <a:ln w="19050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168" y="2963614"/>
            <a:ext cx="2953589" cy="98816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50" y="3203758"/>
            <a:ext cx="3342609" cy="282168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/>
              <a:t>1.7 Create Parameter sheet for registering collected values 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(4/4) </a:t>
            </a:r>
            <a:endParaRPr lang="ja-JP" altLang="en-US" sz="2000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868" y="4084798"/>
            <a:ext cx="3268117" cy="89928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6316" y="5110971"/>
            <a:ext cx="3252266" cy="914470"/>
          </a:xfrm>
          <a:prstGeom prst="rect">
            <a:avLst/>
          </a:prstGeom>
        </p:spPr>
      </p:pic>
      <p:sp>
        <p:nvSpPr>
          <p:cNvPr id="16" name="フリーフォーム 15"/>
          <p:cNvSpPr/>
          <p:nvPr/>
        </p:nvSpPr>
        <p:spPr>
          <a:xfrm>
            <a:off x="5145881" y="5053295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 23"/>
          <p:cNvSpPr/>
          <p:nvPr/>
        </p:nvSpPr>
        <p:spPr>
          <a:xfrm>
            <a:off x="7919550" y="3997486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4393174" y="3186735"/>
            <a:ext cx="2700583" cy="285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5226316" y="5339848"/>
            <a:ext cx="3252266" cy="285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755472" y="4084795"/>
            <a:ext cx="3312457" cy="1940645"/>
            <a:chOff x="642293" y="4321456"/>
            <a:chExt cx="2211190" cy="1295454"/>
          </a:xfrm>
        </p:grpSpPr>
        <p:sp>
          <p:nvSpPr>
            <p:cNvPr id="31" name="正方形/長方形 30"/>
            <p:cNvSpPr/>
            <p:nvPr/>
          </p:nvSpPr>
          <p:spPr>
            <a:xfrm>
              <a:off x="1417731" y="5042798"/>
              <a:ext cx="484088" cy="5741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42293" y="4321456"/>
              <a:ext cx="672972" cy="17199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901819" y="5041388"/>
              <a:ext cx="469050" cy="5755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370870" y="5041388"/>
              <a:ext cx="482613" cy="5755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/>
        </p:nvSpPr>
        <p:spPr>
          <a:xfrm>
            <a:off x="467430" y="1306316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Created menu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54" name="角丸四角形吹き出し 53"/>
          <p:cNvSpPr/>
          <p:nvPr/>
        </p:nvSpPr>
        <p:spPr bwMode="auto">
          <a:xfrm flipH="1">
            <a:off x="755470" y="1786894"/>
            <a:ext cx="3024420" cy="931114"/>
          </a:xfrm>
          <a:prstGeom prst="wedgeRoundRectCallout">
            <a:avLst>
              <a:gd name="adj1" fmla="val 22985"/>
              <a:gd name="adj2" fmla="val 189894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828192" y="1997379"/>
            <a:ext cx="30927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The menu</a:t>
            </a:r>
            <a:r>
              <a:rPr lang="ja-JP" altLang="en-US" sz="1600" dirty="0" smtClean="0">
                <a:solidFill>
                  <a:srgbClr val="FF0000"/>
                </a:solidFill>
              </a:rPr>
              <a:t>［</a:t>
            </a:r>
            <a:r>
              <a:rPr lang="en-US" altLang="ja-JP" sz="1600" dirty="0">
                <a:solidFill>
                  <a:srgbClr val="FF0000"/>
                </a:solidFill>
              </a:rPr>
              <a:t>Gathered Facts</a:t>
            </a:r>
            <a:r>
              <a:rPr lang="ja-JP" altLang="en-US" sz="1600" dirty="0" smtClean="0">
                <a:solidFill>
                  <a:srgbClr val="FF0000"/>
                </a:solidFill>
              </a:rPr>
              <a:t>］</a:t>
            </a:r>
            <a:r>
              <a:rPr lang="en-US" altLang="ja-JP" sz="1600" dirty="0" smtClean="0">
                <a:solidFill>
                  <a:srgbClr val="FF0000"/>
                </a:solidFill>
              </a:rPr>
              <a:t>has been created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" name="ストライプ矢印 27"/>
          <p:cNvSpPr/>
          <p:nvPr/>
        </p:nvSpPr>
        <p:spPr bwMode="auto">
          <a:xfrm rot="5400000">
            <a:off x="1234904" y="827635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角丸四角形吹き出し 29"/>
          <p:cNvSpPr/>
          <p:nvPr/>
        </p:nvSpPr>
        <p:spPr bwMode="auto">
          <a:xfrm flipH="1">
            <a:off x="4746708" y="1787682"/>
            <a:ext cx="3453485" cy="931114"/>
          </a:xfrm>
          <a:prstGeom prst="wedgeRoundRectCallout">
            <a:avLst>
              <a:gd name="adj1" fmla="val 23381"/>
              <a:gd name="adj2" fmla="val 10074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4837402" y="1837550"/>
            <a:ext cx="3356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You can check all the different items by pressing the “Register” button.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4746708" y="4308796"/>
            <a:ext cx="3253277" cy="285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リーフォーム 35"/>
          <p:cNvSpPr/>
          <p:nvPr/>
        </p:nvSpPr>
        <p:spPr>
          <a:xfrm>
            <a:off x="7013324" y="2963614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リーフォーム 36"/>
          <p:cNvSpPr/>
          <p:nvPr/>
        </p:nvSpPr>
        <p:spPr>
          <a:xfrm>
            <a:off x="4594310" y="3995457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5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35" y="4575020"/>
            <a:ext cx="8291341" cy="87984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1.8 Register Collected item value </a:t>
            </a:r>
            <a:r>
              <a:rPr lang="en-US" altLang="ja-JP" dirty="0" smtClean="0"/>
              <a:t>list</a:t>
            </a:r>
            <a:r>
              <a:rPr lang="ja-JP" altLang="en-US" dirty="0" smtClean="0"/>
              <a:t> </a:t>
            </a:r>
            <a:r>
              <a:rPr lang="en-US" altLang="ja-JP" dirty="0" smtClean="0"/>
              <a:t>(1/3) 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Collected item value list</a:t>
            </a:r>
          </a:p>
          <a:p>
            <a:pPr lvl="1"/>
            <a:r>
              <a:rPr lang="en-US" altLang="ja-JP" dirty="0" smtClean="0"/>
              <a:t>Link the collect item’s </a:t>
            </a:r>
            <a:r>
              <a:rPr lang="en-US" altLang="ja-JP" dirty="0" smtClean="0"/>
              <a:t> (FROM)  </a:t>
            </a:r>
            <a:r>
              <a:rPr lang="en-US" altLang="ja-JP" dirty="0" smtClean="0"/>
              <a:t>YAML file name, variable name and the Parameter sheet’s </a:t>
            </a:r>
            <a:r>
              <a:rPr lang="en-US" altLang="ja-JP" dirty="0" smtClean="0"/>
              <a:t> (TO)  </a:t>
            </a:r>
            <a:r>
              <a:rPr lang="en-US" altLang="ja-JP" dirty="0" smtClean="0"/>
              <a:t>menu name and Item name.</a:t>
            </a:r>
          </a:p>
          <a:p>
            <a:pPr lvl="1"/>
            <a:r>
              <a:rPr lang="en-US" altLang="ja-JP" dirty="0"/>
              <a:t>Use the table on the next page and </a:t>
            </a:r>
            <a:r>
              <a:rPr lang="en-US" altLang="ja-JP" dirty="0" smtClean="0"/>
              <a:t>register each variable and item as a single set.</a:t>
            </a: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Ansible</a:t>
            </a:r>
            <a:r>
              <a:rPr lang="ja-JP" altLang="en-US" b="1" dirty="0"/>
              <a:t> </a:t>
            </a:r>
            <a:r>
              <a:rPr lang="en-US" altLang="ja-JP" b="1" dirty="0" smtClean="0"/>
              <a:t>common</a:t>
            </a:r>
            <a:r>
              <a:rPr lang="ja-JP" altLang="en-US" b="1" dirty="0" smtClean="0"/>
              <a:t> ＞</a:t>
            </a:r>
            <a:r>
              <a:rPr lang="en-US" altLang="zh-TW" b="1" dirty="0" smtClean="0"/>
              <a:t>Collected item value list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505838" y="4565432"/>
            <a:ext cx="8291339" cy="72009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83461" y="4725180"/>
            <a:ext cx="1008140" cy="560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995921" y="4725180"/>
            <a:ext cx="2448340" cy="560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40147" y="4064147"/>
            <a:ext cx="315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>
                <a:solidFill>
                  <a:srgbClr val="FF0000"/>
                </a:solidFill>
              </a:rPr>
              <a:t>Collected </a:t>
            </a:r>
            <a:r>
              <a:rPr lang="en-US" altLang="ja-JP" b="1" dirty="0" smtClean="0">
                <a:solidFill>
                  <a:srgbClr val="FF0000"/>
                </a:solidFill>
              </a:rPr>
              <a:t>item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(FROM) 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129621" y="4056618"/>
            <a:ext cx="304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FF0000"/>
                </a:solidFill>
              </a:rPr>
              <a:t>Parameter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sheet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(TO) 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2" name="左中かっこ 11"/>
          <p:cNvSpPr/>
          <p:nvPr/>
        </p:nvSpPr>
        <p:spPr>
          <a:xfrm rot="5400000">
            <a:off x="2158356" y="2718281"/>
            <a:ext cx="185042" cy="3490084"/>
          </a:xfrm>
          <a:prstGeom prst="leftBrace">
            <a:avLst>
              <a:gd name="adj1" fmla="val 39294"/>
              <a:gd name="adj2" fmla="val 50000"/>
            </a:avLst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左中かっこ 12"/>
          <p:cNvSpPr/>
          <p:nvPr/>
        </p:nvSpPr>
        <p:spPr>
          <a:xfrm rot="5400000">
            <a:off x="6290673" y="2066458"/>
            <a:ext cx="211748" cy="4801257"/>
          </a:xfrm>
          <a:prstGeom prst="leftBrace">
            <a:avLst>
              <a:gd name="adj1" fmla="val 71488"/>
              <a:gd name="adj2" fmla="val 50000"/>
            </a:avLst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691601" y="4725180"/>
            <a:ext cx="837156" cy="560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529427" y="4725180"/>
            <a:ext cx="720100" cy="560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444261" y="4725180"/>
            <a:ext cx="2352916" cy="560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5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1.8 </a:t>
            </a:r>
            <a:r>
              <a:rPr lang="en-US" altLang="ja-JP" dirty="0"/>
              <a:t>Register Collected item value list 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(2/3) 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222198"/>
              </p:ext>
            </p:extLst>
          </p:nvPr>
        </p:nvGraphicFramePr>
        <p:xfrm>
          <a:off x="186658" y="836711"/>
          <a:ext cx="8770684" cy="5246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2839149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  <a:gridCol w="1519555">
                  <a:extLst>
                    <a:ext uri="{9D8B030D-6E8A-4147-A177-3AD203B41FA5}">
                      <a16:colId xmlns:a16="http://schemas.microsoft.com/office/drawing/2014/main" val="331919156"/>
                    </a:ext>
                  </a:extLst>
                </a:gridCol>
                <a:gridCol w="2560955">
                  <a:extLst>
                    <a:ext uri="{9D8B030D-6E8A-4147-A177-3AD203B41FA5}">
                      <a16:colId xmlns:a16="http://schemas.microsoft.com/office/drawing/2014/main" val="3870545449"/>
                    </a:ext>
                  </a:extLst>
                </a:gridCol>
              </a:tblGrid>
              <a:tr h="32400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Collected 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(FROM) 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Parameter 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sheet</a:t>
                      </a: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(TO) 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6821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Perth format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PREFIX</a:t>
                      </a:r>
                    </a:p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 (File name) 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Variable name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Menu group</a:t>
                      </a:r>
                    </a:p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:Menu</a:t>
                      </a:r>
                      <a:r>
                        <a:rPr lang="en-US" altLang="ja-JP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YAML</a:t>
                      </a:r>
                      <a:endParaRPr kumimoji="1" lang="ja-JP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gatherfacts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ansible_architecture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Substitution value</a:t>
                      </a:r>
                      <a:r>
                        <a:rPr kumimoji="1" lang="en-US" altLang="ja-JP" sz="1100" dirty="0" smtClean="0"/>
                        <a:t>:</a:t>
                      </a:r>
                    </a:p>
                    <a:p>
                      <a:pPr algn="ctr"/>
                      <a:r>
                        <a:rPr kumimoji="1" lang="en-US" altLang="ja-JP" sz="1100" dirty="0" smtClean="0"/>
                        <a:t>Gathered Facts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100" dirty="0" smtClean="0"/>
                        <a:t>ansible_architecture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YAML</a:t>
                      </a:r>
                      <a:endParaRPr kumimoji="1" lang="ja-JP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ansible_bios_version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Substitution value: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100" dirty="0" smtClean="0"/>
                        <a:t>ansible_bios_version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890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YAML</a:t>
                      </a:r>
                      <a:endParaRPr kumimoji="1" lang="ja-JP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ansible_default_ipv4__address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Substitution value: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100" dirty="0" smtClean="0"/>
                        <a:t>ansible_default_ipv4/address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67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YAML</a:t>
                      </a:r>
                      <a:endParaRPr kumimoji="1" lang="ja-JP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ansible_default_ipv4__interface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Substitution value: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100" dirty="0" smtClean="0"/>
                        <a:t>ansible_default_ipv4/interface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561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YAML</a:t>
                      </a:r>
                      <a:endParaRPr kumimoji="1" lang="ja-JP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ansible_default_ipv4__network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Substitution value: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100" dirty="0" smtClean="0"/>
                        <a:t>ansible_default_ipv4/network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83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YAML</a:t>
                      </a:r>
                      <a:endParaRPr kumimoji="1" lang="ja-JP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ansible_distribution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Substitution value: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100" dirty="0" smtClean="0"/>
                        <a:t>ansible_distribution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01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YAML</a:t>
                      </a:r>
                      <a:endParaRPr kumimoji="1" lang="ja-JP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ansible_distribution_file_path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Substitution value: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100" dirty="0" smtClean="0"/>
                        <a:t>ansible_distribution_file_path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18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YAML</a:t>
                      </a:r>
                      <a:endParaRPr kumimoji="1" lang="ja-JP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ansible_distribution_file_variety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Substitution value: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100" dirty="0" smtClean="0"/>
                        <a:t>ansible_distribution_file_variety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84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YAML</a:t>
                      </a:r>
                      <a:endParaRPr kumimoji="1" lang="ja-JP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ansible_distribution_major_version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Substitution value: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100" dirty="0" smtClean="0"/>
                        <a:t>ansible_distribution_major_version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358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YAML</a:t>
                      </a:r>
                      <a:endParaRPr kumimoji="1" lang="ja-JP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gatherfacts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ansible_distribution_release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Substitution value: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100" dirty="0" smtClean="0"/>
                        <a:t>ansible_distribution_release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730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24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1.8 </a:t>
            </a:r>
            <a:r>
              <a:rPr lang="en-US" altLang="ja-JP" dirty="0"/>
              <a:t>Register Collected item value list </a:t>
            </a:r>
            <a:r>
              <a:rPr lang="ja-JP" altLang="en-US" dirty="0" smtClean="0"/>
              <a:t> </a:t>
            </a:r>
            <a:r>
              <a:rPr lang="en-US" altLang="ja-JP" dirty="0" smtClean="0"/>
              <a:t>(3/3) 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865514"/>
              </p:ext>
            </p:extLst>
          </p:nvPr>
        </p:nvGraphicFramePr>
        <p:xfrm>
          <a:off x="186658" y="836711"/>
          <a:ext cx="8770684" cy="5334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56852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15216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2681162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  <a:gridCol w="1519555">
                  <a:extLst>
                    <a:ext uri="{9D8B030D-6E8A-4147-A177-3AD203B41FA5}">
                      <a16:colId xmlns:a16="http://schemas.microsoft.com/office/drawing/2014/main" val="331919156"/>
                    </a:ext>
                  </a:extLst>
                </a:gridCol>
                <a:gridCol w="2560955">
                  <a:extLst>
                    <a:ext uri="{9D8B030D-6E8A-4147-A177-3AD203B41FA5}">
                      <a16:colId xmlns:a16="http://schemas.microsoft.com/office/drawing/2014/main" val="3870545449"/>
                    </a:ext>
                  </a:extLst>
                </a:gridCol>
              </a:tblGrid>
              <a:tr h="32400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Collected 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(FROM) 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Parameter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sheet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(TO) 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6821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Perth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format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PREFIX</a:t>
                      </a:r>
                    </a:p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 (file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name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) 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Variable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name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Menu group: Menu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gatherfacts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ansible_distribution_version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Substitution value:</a:t>
                      </a:r>
                    </a:p>
                    <a:p>
                      <a:pPr algn="ctr"/>
                      <a:r>
                        <a:rPr kumimoji="1" lang="en-US" altLang="ja-JP" sz="1200" dirty="0" smtClean="0"/>
                        <a:t>Gathered Facts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200" dirty="0" err="1" smtClean="0"/>
                        <a:t>Ansible_distribution_version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10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gatherfacts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ansible_machine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Substitution value:</a:t>
                      </a:r>
                    </a:p>
                    <a:p>
                      <a:pPr algn="ctr"/>
                      <a:r>
                        <a:rPr kumimoji="1" lang="en-US" altLang="ja-JP" sz="1200" dirty="0" smtClean="0"/>
                        <a:t>Gathered Facts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ansible_machine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2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ansible_memtotal_mb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Substitution value: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ansible_memtotal_mb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90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ansible_nodename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Substitution value: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ansible_nodename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06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ansible_os_family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Substitution value: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ansible_os_family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188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ansible_pkg_mgr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Substitution value: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ansible_pkg_mgr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43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YAML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ansible_processor_cores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Substitution value: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Gathered Facts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Parameter/</a:t>
                      </a:r>
                    </a:p>
                    <a:p>
                      <a:pPr algn="l"/>
                      <a:r>
                        <a:rPr kumimoji="1" lang="en-US" altLang="ja-JP" sz="1200" dirty="0" smtClean="0"/>
                        <a:t>ansible_processor_cores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956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99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24" y="3458253"/>
            <a:ext cx="8115300" cy="69532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40" y="4679400"/>
            <a:ext cx="6005548" cy="8848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1.9 Register Collect interface information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Collect interface information</a:t>
            </a:r>
          </a:p>
          <a:p>
            <a:pPr marL="180000" lvl="1" indent="0">
              <a:buNone/>
            </a:pPr>
            <a:r>
              <a:rPr lang="en-US" altLang="ja-JP" dirty="0" smtClean="0"/>
              <a:t>As REST API access is required when registering the collected values to parameter sheets in ITA, we will need to register a REST user that has execution permission.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 Ansible</a:t>
            </a:r>
            <a:r>
              <a:rPr lang="ja-JP" altLang="en-US" b="1" dirty="0"/>
              <a:t> </a:t>
            </a:r>
            <a:r>
              <a:rPr lang="en-US" altLang="ja-JP" b="1" dirty="0" smtClean="0"/>
              <a:t>common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Collection interface information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“Filter” button.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Only 1 line will be displayed in the “List”, so press the “update” button, fill in the information below and press the “register” button.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69750"/>
              </p:ext>
            </p:extLst>
          </p:nvPr>
        </p:nvGraphicFramePr>
        <p:xfrm>
          <a:off x="505841" y="5589300"/>
          <a:ext cx="3975736" cy="96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11668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064068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REST</a:t>
                      </a:r>
                      <a:r>
                        <a:rPr lang="ja-JP" altLang="en-US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user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REST</a:t>
                      </a:r>
                      <a:r>
                        <a:rPr lang="ja-JP" altLang="en-US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password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User with exe</a:t>
                      </a:r>
                      <a:r>
                        <a:rPr kumimoji="1" lang="en-US" altLang="ja-JP" sz="1200" baseline="0" dirty="0" smtClean="0"/>
                        <a:t>cute permission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The</a:t>
                      </a:r>
                      <a:r>
                        <a:rPr kumimoji="1" lang="en-US" altLang="ja-JP" sz="1200" baseline="0" dirty="0" smtClean="0"/>
                        <a:t> password of the user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135113" y="3872899"/>
            <a:ext cx="503832" cy="274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195669" y="4698605"/>
            <a:ext cx="792111" cy="792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987780" y="4698605"/>
            <a:ext cx="864120" cy="792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ストライプ矢印 12"/>
          <p:cNvSpPr/>
          <p:nvPr/>
        </p:nvSpPr>
        <p:spPr bwMode="auto">
          <a:xfrm rot="5400000">
            <a:off x="1234904" y="4262684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165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45" y="3140960"/>
            <a:ext cx="8026905" cy="329472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1.10 Run </a:t>
            </a:r>
            <a:r>
              <a:rPr lang="en-US" altLang="ja-JP" dirty="0" smtClean="0"/>
              <a:t>operation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(1/2) 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Run the operation</a:t>
            </a:r>
          </a:p>
          <a:p>
            <a:pPr marL="180000" lvl="1" indent="0">
              <a:buNone/>
            </a:pPr>
            <a:r>
              <a:rPr lang="en-US" altLang="ja-JP" dirty="0" smtClean="0"/>
              <a:t>Select Movement and Operation and execute them.</a:t>
            </a:r>
            <a:endParaRPr lang="ja-JP" altLang="en-US" dirty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</a:t>
            </a:r>
            <a:r>
              <a:rPr lang="en-US" altLang="ja-JP" b="1" dirty="0"/>
              <a:t>E</a:t>
            </a:r>
            <a:r>
              <a:rPr lang="en-US" altLang="ja-JP" b="1" dirty="0" smtClean="0"/>
              <a:t>xecution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Select the Movement we registered from Movement[list]</a:t>
            </a:r>
            <a:r>
              <a:rPr lang="ja-JP" altLang="en-US" dirty="0" smtClean="0"/>
              <a:t> 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Select the Operation we registered from Operation[list]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“Execute” button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1605"/>
              </p:ext>
            </p:extLst>
          </p:nvPr>
        </p:nvGraphicFramePr>
        <p:xfrm>
          <a:off x="5436120" y="5658257"/>
          <a:ext cx="3301365" cy="7061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Movement[list]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Operation[list]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GatherFacts</a:t>
                      </a:r>
                      <a:endParaRPr kumimoji="1" lang="ja-JP" altLang="en-US" sz="1200" dirty="0" smtClean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GatherFacts1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1" name="正方形/長方形 10"/>
          <p:cNvSpPr/>
          <p:nvPr/>
        </p:nvSpPr>
        <p:spPr>
          <a:xfrm>
            <a:off x="611450" y="3429001"/>
            <a:ext cx="7705069" cy="576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588589" y="4940185"/>
            <a:ext cx="5696411" cy="319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475571" y="6206571"/>
            <a:ext cx="864120" cy="1922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3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672" y="620610"/>
            <a:ext cx="7345020" cy="623739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2"/>
            <a:r>
              <a:rPr lang="en-US" altLang="ja-JP" sz="1200" dirty="0" smtClean="0">
                <a:hlinkClick r:id="rId2" action="ppaction://hlinksldjump"/>
              </a:rPr>
              <a:t>【Reference</a:t>
            </a:r>
            <a:r>
              <a:rPr lang="en-US" altLang="ja-JP" sz="1200" dirty="0" smtClean="0">
                <a:hlinkClick r:id="rId2" action="ppaction://hlinksldjump"/>
              </a:rPr>
              <a:t>】</a:t>
            </a:r>
            <a:r>
              <a:rPr lang="ja-JP" altLang="en-US" sz="1200" dirty="0" smtClean="0">
                <a:hlinkClick r:id="rId2" action="ppaction://hlinksldjump"/>
              </a:rPr>
              <a:t> </a:t>
            </a:r>
            <a:r>
              <a:rPr lang="en-US" altLang="ja-JP" sz="1200" dirty="0" smtClean="0">
                <a:hlinkClick r:id="rId2" action="ppaction://hlinksldjump"/>
              </a:rPr>
              <a:t>(2) Register </a:t>
            </a:r>
            <a:r>
              <a:rPr lang="en-US" altLang="ja-JP" sz="1200" dirty="0">
                <a:hlinkClick r:id="rId2" action="ppaction://hlinksldjump"/>
              </a:rPr>
              <a:t>Compare details 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>
                <a:hlinkClick r:id="rId3" action="ppaction://hlinksldjump"/>
              </a:rPr>
              <a:t>【Reference</a:t>
            </a:r>
            <a:r>
              <a:rPr lang="en-US" altLang="ja-JP" sz="1200" dirty="0" smtClean="0">
                <a:hlinkClick r:id="rId3" action="ppaction://hlinksldjump"/>
              </a:rPr>
              <a:t>】</a:t>
            </a:r>
            <a:r>
              <a:rPr lang="ja-JP" altLang="en-US" sz="1200" dirty="0" smtClean="0">
                <a:hlinkClick r:id="rId3" action="ppaction://hlinksldjump"/>
              </a:rPr>
              <a:t> </a:t>
            </a:r>
            <a:r>
              <a:rPr lang="en-US" altLang="ja-JP" sz="1200" dirty="0" smtClean="0">
                <a:hlinkClick r:id="rId3" action="ppaction://hlinksldjump"/>
              </a:rPr>
              <a:t>(3) Run </a:t>
            </a:r>
            <a:r>
              <a:rPr lang="en-US" altLang="ja-JP" sz="1200" dirty="0" smtClean="0">
                <a:hlinkClick r:id="rId3" action="ppaction://hlinksldjump"/>
              </a:rPr>
              <a:t>Comparison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endParaRPr lang="en-US" altLang="ja-JP" sz="1600" dirty="0" smtClean="0">
              <a:latin typeface="+mn-ea"/>
            </a:endParaRPr>
          </a:p>
          <a:p>
            <a:r>
              <a:rPr lang="en-US" altLang="ja-JP" sz="1600" dirty="0" smtClean="0">
                <a:latin typeface="+mn-ea"/>
              </a:rPr>
              <a:t>3.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/>
              <a:t>Scenario</a:t>
            </a:r>
            <a:r>
              <a:rPr lang="ja-JP" altLang="en-US" sz="1600" dirty="0"/>
              <a:t>３</a:t>
            </a:r>
            <a:r>
              <a:rPr lang="en-US" altLang="ja-JP" sz="1600" dirty="0"/>
              <a:t>【Collect </a:t>
            </a:r>
            <a:r>
              <a:rPr lang="en-US" altLang="ja-JP" sz="1600" dirty="0" err="1" smtClean="0"/>
              <a:t>function】</a:t>
            </a:r>
            <a:r>
              <a:rPr lang="en-US" altLang="ja-JP" sz="1400" dirty="0" err="1" smtClean="0"/>
              <a:t>Collect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the target host’s SSL certificate file</a:t>
            </a:r>
            <a:endParaRPr lang="en-US" altLang="ja-JP" sz="1400" dirty="0" smtClean="0">
              <a:latin typeface="+mn-ea"/>
            </a:endParaRPr>
          </a:p>
          <a:p>
            <a:pPr lvl="1"/>
            <a:r>
              <a:rPr lang="en-US" altLang="ja-JP" sz="1200" dirty="0">
                <a:hlinkClick r:id="rId4" action="ppaction://hlinksldjump"/>
              </a:rPr>
              <a:t>Scenario</a:t>
            </a:r>
            <a:r>
              <a:rPr lang="ja-JP" altLang="en-US" sz="1200" dirty="0">
                <a:hlinkClick r:id="rId4" action="ppaction://hlinksldjump"/>
              </a:rPr>
              <a:t>３</a:t>
            </a:r>
            <a:r>
              <a:rPr lang="en-US" altLang="ja-JP" sz="1200" dirty="0">
                <a:hlinkClick r:id="rId4" action="ppaction://hlinksldjump"/>
              </a:rPr>
              <a:t>Overall </a:t>
            </a:r>
            <a:r>
              <a:rPr lang="en-US" altLang="ja-JP" sz="1200" dirty="0" smtClean="0">
                <a:hlinkClick r:id="rId4" action="ppaction://hlinksldjump"/>
              </a:rPr>
              <a:t>diagram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5" action="ppaction://hlinksldjump"/>
              </a:rPr>
              <a:t>3.1</a:t>
            </a:r>
            <a:r>
              <a:rPr lang="ja-JP" altLang="en-US" sz="1200" dirty="0">
                <a:latin typeface="+mn-ea"/>
                <a:hlinkClick r:id="rId5" action="ppaction://hlinksldjump"/>
              </a:rPr>
              <a:t>　</a:t>
            </a:r>
            <a:r>
              <a:rPr lang="en-US" altLang="ja-JP" sz="1200" dirty="0">
                <a:hlinkClick r:id="rId5" action="ppaction://hlinksldjump"/>
              </a:rPr>
              <a:t> Register Target host 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6" action="ppaction://hlinksldjump"/>
              </a:rPr>
              <a:t>3.2</a:t>
            </a:r>
            <a:r>
              <a:rPr lang="ja-JP" altLang="en-US" sz="1200" dirty="0">
                <a:latin typeface="+mn-ea"/>
                <a:hlinkClick r:id="rId6" action="ppaction://hlinksldjump"/>
              </a:rPr>
              <a:t>　</a:t>
            </a:r>
            <a:r>
              <a:rPr lang="en-US" altLang="ja-JP" sz="1200" dirty="0">
                <a:hlinkClick r:id="rId6" action="ppaction://hlinksldjump"/>
              </a:rPr>
              <a:t>Register </a:t>
            </a:r>
            <a:r>
              <a:rPr lang="en-US" altLang="ja-JP" sz="1200" dirty="0" smtClean="0">
                <a:hlinkClick r:id="rId6" action="ppaction://hlinksldjump"/>
              </a:rPr>
              <a:t>operation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7" action="ppaction://hlinksldjump"/>
              </a:rPr>
              <a:t>3.3</a:t>
            </a:r>
            <a:r>
              <a:rPr lang="ja-JP" altLang="en-US" sz="1200" dirty="0">
                <a:latin typeface="+mn-ea"/>
                <a:hlinkClick r:id="rId7" action="ppaction://hlinksldjump"/>
              </a:rPr>
              <a:t>　</a:t>
            </a:r>
            <a:r>
              <a:rPr lang="en-US" altLang="ja-JP" sz="1200" dirty="0">
                <a:latin typeface="+mn-ea"/>
                <a:hlinkClick r:id="rId7" action="ppaction://hlinksldjump"/>
              </a:rPr>
              <a:t> </a:t>
            </a:r>
            <a:r>
              <a:rPr lang="en-US" altLang="ja-JP" sz="1200" dirty="0">
                <a:hlinkClick r:id="rId7" action="ppaction://hlinksldjump"/>
              </a:rPr>
              <a:t>Register Movement 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8" action="ppaction://hlinksldjump"/>
              </a:rPr>
              <a:t>3.4</a:t>
            </a:r>
            <a:r>
              <a:rPr lang="ja-JP" altLang="en-US" sz="1200" dirty="0">
                <a:latin typeface="+mn-ea"/>
                <a:hlinkClick r:id="rId8" action="ppaction://hlinksldjump"/>
              </a:rPr>
              <a:t>　</a:t>
            </a:r>
            <a:r>
              <a:rPr lang="en-US" altLang="ja-JP" sz="1200" dirty="0">
                <a:latin typeface="+mn-ea"/>
                <a:hlinkClick r:id="rId8" action="ppaction://hlinksldjump"/>
              </a:rPr>
              <a:t> </a:t>
            </a:r>
            <a:r>
              <a:rPr lang="en-US" altLang="ja-JP" sz="1200" dirty="0">
                <a:hlinkClick r:id="rId8" action="ppaction://hlinksldjump"/>
              </a:rPr>
              <a:t>Register </a:t>
            </a:r>
            <a:r>
              <a:rPr lang="en-US" altLang="ja-JP" sz="1200" dirty="0" smtClean="0">
                <a:hlinkClick r:id="rId8" action="ppaction://hlinksldjump"/>
              </a:rPr>
              <a:t>Playbook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9" action="ppaction://hlinksldjump"/>
              </a:rPr>
              <a:t>3.4.1</a:t>
            </a:r>
            <a:r>
              <a:rPr lang="ja-JP" altLang="en-US" sz="1200" dirty="0">
                <a:latin typeface="+mn-ea"/>
                <a:hlinkClick r:id="rId9" action="ppaction://hlinksldjump"/>
              </a:rPr>
              <a:t>　</a:t>
            </a:r>
            <a:r>
              <a:rPr lang="en-US" altLang="ja-JP" sz="1200" dirty="0">
                <a:hlinkClick r:id="rId9" action="ppaction://hlinksldjump"/>
              </a:rPr>
              <a:t> File collection directory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  <a:hlinkClick r:id="rId10" action="ppaction://hlinksldjump"/>
              </a:rPr>
              <a:t>3</a:t>
            </a:r>
            <a:r>
              <a:rPr lang="en-US" altLang="ja-JP" sz="1200" dirty="0" smtClean="0">
                <a:latin typeface="+mn-ea"/>
                <a:hlinkClick r:id="rId10" action="ppaction://hlinksldjump"/>
              </a:rPr>
              <a:t>.5</a:t>
            </a:r>
            <a:r>
              <a:rPr lang="ja-JP" altLang="en-US" sz="1200" dirty="0">
                <a:latin typeface="+mn-ea"/>
                <a:hlinkClick r:id="rId10" action="ppaction://hlinksldjump"/>
              </a:rPr>
              <a:t>　</a:t>
            </a:r>
            <a:r>
              <a:rPr lang="en-US" altLang="ja-JP" sz="1200" dirty="0">
                <a:latin typeface="+mn-ea"/>
                <a:hlinkClick r:id="rId10" action="ppaction://hlinksldjump"/>
              </a:rPr>
              <a:t> </a:t>
            </a:r>
            <a:r>
              <a:rPr lang="en-US" altLang="ja-JP" sz="1200" dirty="0">
                <a:hlinkClick r:id="rId10" action="ppaction://hlinksldjump"/>
              </a:rPr>
              <a:t>Movement-Playbook</a:t>
            </a:r>
            <a:r>
              <a:rPr lang="ja-JP" altLang="en-US" sz="1200" dirty="0">
                <a:hlinkClick r:id="rId10" action="ppaction://hlinksldjump"/>
              </a:rPr>
              <a:t> </a:t>
            </a:r>
            <a:r>
              <a:rPr lang="en-US" altLang="ja-JP" sz="1200" dirty="0">
                <a:hlinkClick r:id="rId10" action="ppaction://hlinksldjump"/>
              </a:rPr>
              <a:t>link 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11" action="ppaction://hlinksldjump"/>
              </a:rPr>
              <a:t>3.6</a:t>
            </a:r>
            <a:r>
              <a:rPr lang="ja-JP" altLang="en-US" sz="1200" dirty="0">
                <a:latin typeface="+mn-ea"/>
                <a:hlinkClick r:id="rId11" action="ppaction://hlinksldjump"/>
              </a:rPr>
              <a:t>　</a:t>
            </a:r>
            <a:r>
              <a:rPr lang="en-US" altLang="ja-JP" sz="1200" dirty="0">
                <a:hlinkClick r:id="rId11" action="ppaction://hlinksldjump"/>
              </a:rPr>
              <a:t> Register File name 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12" action="ppaction://hlinksldjump"/>
              </a:rPr>
              <a:t>3.7</a:t>
            </a:r>
            <a:r>
              <a:rPr lang="ja-JP" altLang="en-US" sz="1200" dirty="0" smtClean="0">
                <a:latin typeface="+mn-ea"/>
                <a:hlinkClick r:id="rId12" action="ppaction://hlinksldjump"/>
              </a:rPr>
              <a:t>　</a:t>
            </a:r>
            <a:r>
              <a:rPr lang="en-US" altLang="ja-JP" sz="1200" dirty="0">
                <a:hlinkClick r:id="rId12" action="ppaction://hlinksldjump"/>
              </a:rPr>
              <a:t> Register File name 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13" action="ppaction://hlinksldjump"/>
              </a:rPr>
              <a:t>3.8</a:t>
            </a:r>
            <a:r>
              <a:rPr lang="ja-JP" altLang="en-US" sz="1200" dirty="0">
                <a:latin typeface="+mn-ea"/>
                <a:hlinkClick r:id="rId13" action="ppaction://hlinksldjump"/>
              </a:rPr>
              <a:t>　</a:t>
            </a:r>
            <a:r>
              <a:rPr lang="en-US" altLang="ja-JP" sz="1200" dirty="0">
                <a:hlinkClick r:id="rId13" action="ppaction://hlinksldjump"/>
              </a:rPr>
              <a:t>Register substitution value auto-registration </a:t>
            </a:r>
            <a:r>
              <a:rPr lang="en-US" altLang="ja-JP" sz="1200" dirty="0" smtClean="0">
                <a:hlinkClick r:id="rId13" action="ppaction://hlinksldjump"/>
              </a:rPr>
              <a:t>settings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14" action="ppaction://hlinksldjump"/>
              </a:rPr>
              <a:t>3.9</a:t>
            </a:r>
            <a:r>
              <a:rPr lang="ja-JP" altLang="en-US" sz="1200" dirty="0" smtClean="0">
                <a:latin typeface="+mn-ea"/>
                <a:hlinkClick r:id="rId14" action="ppaction://hlinksldjump"/>
              </a:rPr>
              <a:t>　</a:t>
            </a:r>
            <a:r>
              <a:rPr lang="en-US" altLang="ja-JP" sz="1200" dirty="0">
                <a:hlinkClick r:id="rId14" action="ppaction://hlinksldjump"/>
              </a:rPr>
              <a:t> Create Parameter sheet for collect values 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15" action="ppaction://hlinksldjump"/>
              </a:rPr>
              <a:t>3.10</a:t>
            </a:r>
            <a:r>
              <a:rPr lang="ja-JP" altLang="en-US" sz="1200" dirty="0">
                <a:latin typeface="+mn-ea"/>
                <a:hlinkClick r:id="rId15" action="ppaction://hlinksldjump"/>
              </a:rPr>
              <a:t>　</a:t>
            </a:r>
            <a:r>
              <a:rPr lang="en-US" altLang="ja-JP" sz="1200" dirty="0">
                <a:hlinkClick r:id="rId15" action="ppaction://hlinksldjump"/>
              </a:rPr>
              <a:t>Register Collected item value </a:t>
            </a:r>
            <a:r>
              <a:rPr lang="en-US" altLang="ja-JP" sz="1200" dirty="0" smtClean="0">
                <a:hlinkClick r:id="rId15" action="ppaction://hlinksldjump"/>
              </a:rPr>
              <a:t>list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16" action="ppaction://hlinksldjump"/>
              </a:rPr>
              <a:t>3.11</a:t>
            </a:r>
            <a:r>
              <a:rPr lang="ja-JP" altLang="en-US" sz="1200" dirty="0">
                <a:latin typeface="+mn-ea"/>
                <a:hlinkClick r:id="rId16" action="ppaction://hlinksldjump"/>
              </a:rPr>
              <a:t>　</a:t>
            </a:r>
            <a:r>
              <a:rPr lang="en-US" altLang="ja-JP" sz="1200" dirty="0">
                <a:hlinkClick r:id="rId16" action="ppaction://hlinksldjump"/>
              </a:rPr>
              <a:t> Run operation 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17" action="ppaction://hlinksldjump"/>
              </a:rPr>
              <a:t>3.12</a:t>
            </a:r>
            <a:r>
              <a:rPr lang="ja-JP" altLang="en-US" sz="1200" dirty="0">
                <a:latin typeface="+mn-ea"/>
                <a:hlinkClick r:id="rId17" action="ppaction://hlinksldjump"/>
              </a:rPr>
              <a:t>　</a:t>
            </a:r>
            <a:r>
              <a:rPr lang="en-US" altLang="ja-JP" sz="1200" dirty="0">
                <a:hlinkClick r:id="rId17" action="ppaction://hlinksldjump"/>
              </a:rPr>
              <a:t> Confirm collection </a:t>
            </a:r>
            <a:r>
              <a:rPr lang="en-US" altLang="ja-JP" sz="1200" dirty="0" smtClean="0">
                <a:hlinkClick r:id="rId17" action="ppaction://hlinksldjump"/>
              </a:rPr>
              <a:t>results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endParaRPr lang="en-US" altLang="ja-JP" sz="1600" dirty="0">
              <a:latin typeface="+mn-ea"/>
            </a:endParaRPr>
          </a:p>
          <a:p>
            <a:r>
              <a:rPr lang="en-US" altLang="ja-JP" sz="1600" dirty="0" smtClean="0">
                <a:latin typeface="+mn-ea"/>
              </a:rPr>
              <a:t>4.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/>
              <a:t> Scenario</a:t>
            </a:r>
            <a:r>
              <a:rPr lang="ja-JP" altLang="en-US" sz="1600" dirty="0"/>
              <a:t>４</a:t>
            </a:r>
            <a:r>
              <a:rPr lang="en-US" altLang="ja-JP" sz="1600" dirty="0"/>
              <a:t>【Compare </a:t>
            </a:r>
            <a:r>
              <a:rPr lang="en-US" altLang="ja-JP" sz="1600" dirty="0" smtClean="0"/>
              <a:t>function】</a:t>
            </a:r>
            <a:br>
              <a:rPr lang="en-US" altLang="ja-JP" sz="1600" dirty="0" smtClean="0"/>
            </a:br>
            <a:r>
              <a:rPr lang="en-US" altLang="ja-JP" sz="1400" dirty="0" smtClean="0"/>
              <a:t>Compare </a:t>
            </a:r>
            <a:r>
              <a:rPr lang="en-US" altLang="ja-JP" sz="1400" dirty="0"/>
              <a:t>the file downloaded in scenario 3 with the same file from a different date.</a:t>
            </a:r>
            <a:endParaRPr lang="en-US" altLang="ja-JP" sz="1400" dirty="0" smtClean="0">
              <a:latin typeface="+mn-ea"/>
            </a:endParaRPr>
          </a:p>
          <a:p>
            <a:pPr lvl="1"/>
            <a:r>
              <a:rPr lang="en-US" altLang="ja-JP" sz="1200" dirty="0">
                <a:hlinkClick r:id="rId18" action="ppaction://hlinksldjump"/>
              </a:rPr>
              <a:t>Scenario 4 Overall diagram 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19" action="ppaction://hlinksldjump"/>
              </a:rPr>
              <a:t>4.1</a:t>
            </a:r>
            <a:r>
              <a:rPr lang="ja-JP" altLang="en-US" sz="1200" dirty="0">
                <a:latin typeface="+mn-ea"/>
                <a:hlinkClick r:id="rId19" action="ppaction://hlinksldjump"/>
              </a:rPr>
              <a:t>　</a:t>
            </a:r>
            <a:r>
              <a:rPr lang="en-US" altLang="ja-JP" sz="1200" dirty="0">
                <a:hlinkClick r:id="rId19" action="ppaction://hlinksldjump"/>
              </a:rPr>
              <a:t>Register </a:t>
            </a:r>
            <a:r>
              <a:rPr lang="en-US" altLang="ja-JP" sz="1200" dirty="0" smtClean="0">
                <a:hlinkClick r:id="rId19" action="ppaction://hlinksldjump"/>
              </a:rPr>
              <a:t>operation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>
                <a:latin typeface="+mn-ea"/>
                <a:hlinkClick r:id="rId20" action="ppaction://hlinksldjump"/>
              </a:rPr>
              <a:t>4.2</a:t>
            </a:r>
            <a:r>
              <a:rPr lang="ja-JP" altLang="en-US" sz="1200" dirty="0" smtClean="0">
                <a:latin typeface="+mn-ea"/>
                <a:hlinkClick r:id="rId20" action="ppaction://hlinksldjump"/>
              </a:rPr>
              <a:t>　</a:t>
            </a:r>
            <a:r>
              <a:rPr lang="en-US" altLang="ja-JP" sz="1200" dirty="0">
                <a:hlinkClick r:id="rId20" action="ppaction://hlinksldjump"/>
              </a:rPr>
              <a:t>Prepare SSL certificate with different </a:t>
            </a:r>
            <a:r>
              <a:rPr lang="en-US" altLang="ja-JP" sz="1200" dirty="0" smtClean="0">
                <a:hlinkClick r:id="rId20" action="ppaction://hlinksldjump"/>
              </a:rPr>
              <a:t>contents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21" action="ppaction://hlinksldjump"/>
              </a:rPr>
              <a:t>4.3</a:t>
            </a:r>
            <a:r>
              <a:rPr lang="ja-JP" altLang="en-US" sz="1200" dirty="0" smtClean="0">
                <a:latin typeface="+mn-ea"/>
                <a:hlinkClick r:id="rId21" action="ppaction://hlinksldjump"/>
              </a:rPr>
              <a:t>　</a:t>
            </a:r>
            <a:r>
              <a:rPr lang="en-US" altLang="ja-JP" sz="1200" dirty="0">
                <a:hlinkClick r:id="rId21" action="ppaction://hlinksldjump"/>
              </a:rPr>
              <a:t>Register file </a:t>
            </a:r>
            <a:r>
              <a:rPr lang="en-US" altLang="ja-JP" sz="1200" dirty="0" smtClean="0">
                <a:hlinkClick r:id="rId21" action="ppaction://hlinksldjump"/>
              </a:rPr>
              <a:t>name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22" action="ppaction://hlinksldjump"/>
              </a:rPr>
              <a:t>4.4</a:t>
            </a:r>
            <a:r>
              <a:rPr lang="ja-JP" altLang="en-US" sz="1200" dirty="0" smtClean="0">
                <a:latin typeface="+mn-ea"/>
                <a:hlinkClick r:id="rId22" action="ppaction://hlinksldjump"/>
              </a:rPr>
              <a:t>　</a:t>
            </a:r>
            <a:r>
              <a:rPr lang="en-US" altLang="ja-JP" sz="1200" dirty="0">
                <a:hlinkClick r:id="rId22" action="ppaction://hlinksldjump"/>
              </a:rPr>
              <a:t> Run operation 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23" action="ppaction://hlinksldjump"/>
              </a:rPr>
              <a:t>4.5</a:t>
            </a:r>
            <a:r>
              <a:rPr lang="ja-JP" altLang="en-US" sz="1200" dirty="0" smtClean="0">
                <a:latin typeface="+mn-ea"/>
                <a:hlinkClick r:id="rId23" action="ppaction://hlinksldjump"/>
              </a:rPr>
              <a:t>　</a:t>
            </a:r>
            <a:r>
              <a:rPr lang="en-US" altLang="ja-JP" sz="1200" dirty="0">
                <a:hlinkClick r:id="rId23" action="ppaction://hlinksldjump"/>
              </a:rPr>
              <a:t>Confirm comparison </a:t>
            </a:r>
            <a:r>
              <a:rPr lang="en-US" altLang="ja-JP" sz="1200" dirty="0" smtClean="0">
                <a:hlinkClick r:id="rId23" action="ppaction://hlinksldjump"/>
              </a:rPr>
              <a:t>results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24" action="ppaction://hlinksldjump"/>
              </a:rPr>
              <a:t>4.6</a:t>
            </a:r>
            <a:r>
              <a:rPr lang="ja-JP" altLang="en-US" sz="1200" dirty="0" smtClean="0">
                <a:latin typeface="+mn-ea"/>
                <a:hlinkClick r:id="rId24" action="ppaction://hlinksldjump"/>
              </a:rPr>
              <a:t>　</a:t>
            </a:r>
            <a:r>
              <a:rPr lang="en-US" altLang="ja-JP" sz="1200" dirty="0">
                <a:hlinkClick r:id="rId24" action="ppaction://hlinksldjump"/>
              </a:rPr>
              <a:t>Register Comparison </a:t>
            </a:r>
            <a:r>
              <a:rPr lang="en-US" altLang="ja-JP" sz="1200" dirty="0" smtClean="0">
                <a:hlinkClick r:id="rId24" action="ppaction://hlinksldjump"/>
              </a:rPr>
              <a:t>definition</a:t>
            </a:r>
            <a:endParaRPr lang="en-US" altLang="ja-JP" sz="1200" dirty="0" smtClean="0"/>
          </a:p>
          <a:p>
            <a:pPr lvl="1"/>
            <a:r>
              <a:rPr lang="en-US" altLang="ja-JP" sz="1200" dirty="0" smtClean="0">
                <a:latin typeface="+mn-ea"/>
                <a:hlinkClick r:id="rId25" action="ppaction://hlinksldjump"/>
              </a:rPr>
              <a:t>4.7</a:t>
            </a:r>
            <a:r>
              <a:rPr lang="ja-JP" altLang="en-US" sz="1200" dirty="0" smtClean="0">
                <a:latin typeface="+mn-ea"/>
                <a:hlinkClick r:id="rId25" action="ppaction://hlinksldjump"/>
              </a:rPr>
              <a:t>　</a:t>
            </a:r>
            <a:r>
              <a:rPr lang="en-US" altLang="ja-JP" sz="1200" dirty="0">
                <a:hlinkClick r:id="rId25" action="ppaction://hlinksldjump"/>
              </a:rPr>
              <a:t> Run Comparison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 startAt="4"/>
            </a:pPr>
            <a:endParaRPr lang="en-US" altLang="ja-JP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576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40" y="2479586"/>
            <a:ext cx="6154450" cy="346976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1.10 Run </a:t>
            </a:r>
            <a:r>
              <a:rPr lang="en-US" altLang="ja-JP" dirty="0" smtClean="0"/>
              <a:t>operation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(2/2) 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Confirm the operation status</a:t>
            </a:r>
          </a:p>
          <a:p>
            <a:pPr marL="180000" lvl="1" indent="0">
              <a:buNone/>
            </a:pPr>
            <a:r>
              <a:rPr lang="en-US" altLang="ja-JP" dirty="0" smtClean="0"/>
              <a:t>The operation ended successfully if the Status in the “Check operation status” menu says “Completed”</a:t>
            </a: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 </a:t>
            </a:r>
            <a:r>
              <a:rPr lang="en-US" altLang="ja-JP" b="1" dirty="0"/>
              <a:t>Ansible-Legacy</a:t>
            </a:r>
            <a:r>
              <a:rPr lang="ja-JP" altLang="en-US" b="1" dirty="0"/>
              <a:t> ＞ </a:t>
            </a:r>
            <a:r>
              <a:rPr lang="en-US" altLang="zh-TW" b="1" dirty="0" smtClean="0"/>
              <a:t>Check operation status</a:t>
            </a:r>
            <a:endParaRPr lang="en-US" altLang="ja-JP" b="1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1918680" y="3796670"/>
            <a:ext cx="4752660" cy="216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6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766" y="4532731"/>
            <a:ext cx="2053154" cy="119048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80" y="4532731"/>
            <a:ext cx="5894817" cy="118930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1.11 Confirm the collection </a:t>
            </a:r>
            <a:r>
              <a:rPr lang="en-US" altLang="ja-JP" dirty="0" smtClean="0"/>
              <a:t>results</a:t>
            </a:r>
            <a:r>
              <a:rPr lang="ja-JP" altLang="en-US" dirty="0" smtClean="0"/>
              <a:t> </a:t>
            </a:r>
            <a:r>
              <a:rPr lang="en-US" altLang="ja-JP" dirty="0" smtClean="0"/>
              <a:t>(1/2) 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1629" y="764630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Confirm the collection results</a:t>
            </a:r>
          </a:p>
          <a:p>
            <a:pPr marL="180000" lvl="1" indent="0">
              <a:buNone/>
            </a:pPr>
            <a:r>
              <a:rPr lang="en-US" altLang="ja-JP" dirty="0" smtClean="0"/>
              <a:t>Check if the collection succeeded/failed.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 </a:t>
            </a:r>
            <a:r>
              <a:rPr lang="en-US" altLang="ja-JP" b="1" dirty="0"/>
              <a:t>Ansible-Legacy</a:t>
            </a:r>
            <a:r>
              <a:rPr lang="ja-JP" altLang="en-US" b="1" dirty="0"/>
              <a:t> </a:t>
            </a:r>
            <a:r>
              <a:rPr lang="ja-JP" altLang="en-US" b="1" dirty="0" smtClean="0"/>
              <a:t>＞ </a:t>
            </a:r>
            <a:r>
              <a:rPr lang="en-US" altLang="ja-JP" b="1" dirty="0" smtClean="0"/>
              <a:t>Execution list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“Filter” button.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List</a:t>
            </a:r>
            <a:r>
              <a:rPr lang="ja-JP" altLang="en-US" dirty="0"/>
              <a:t>　＞　</a:t>
            </a:r>
            <a:r>
              <a:rPr lang="en-US" altLang="ja-JP" dirty="0" smtClean="0"/>
              <a:t>Collect status</a:t>
            </a:r>
            <a:r>
              <a:rPr lang="ja-JP" altLang="en-US" dirty="0"/>
              <a:t>　＞　</a:t>
            </a:r>
            <a:r>
              <a:rPr lang="en-US" altLang="ja-JP" dirty="0" smtClean="0"/>
              <a:t>“Status“ can display the following:</a:t>
            </a:r>
          </a:p>
          <a:p>
            <a:pPr marL="630900" lvl="2" indent="-342900"/>
            <a:r>
              <a:rPr lang="en-US" altLang="ja-JP" sz="1600" dirty="0" smtClean="0"/>
              <a:t>Collected			</a:t>
            </a:r>
            <a:r>
              <a:rPr lang="ja-JP" altLang="en-US" sz="1600" dirty="0" smtClean="0"/>
              <a:t>：</a:t>
            </a:r>
            <a:r>
              <a:rPr lang="en-US" altLang="ja-JP" sz="1600" dirty="0" smtClean="0"/>
              <a:t>The data has been collected</a:t>
            </a:r>
          </a:p>
          <a:p>
            <a:pPr marL="630900" lvl="2" indent="-342900"/>
            <a:r>
              <a:rPr lang="en-US" altLang="ja-JP" sz="1600" dirty="0" smtClean="0"/>
              <a:t>Collected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(with notification) </a:t>
            </a:r>
            <a:r>
              <a:rPr lang="en-US" altLang="ja-JP" sz="1600" dirty="0" smtClean="0"/>
              <a:t>	</a:t>
            </a:r>
            <a:r>
              <a:rPr lang="ja-JP" altLang="en-US" sz="1600" dirty="0" smtClean="0"/>
              <a:t>：</a:t>
            </a:r>
            <a:r>
              <a:rPr lang="en-US" altLang="ja-JP" sz="1600" dirty="0" smtClean="0"/>
              <a:t>Something went wrong when 			 			   updating/registering</a:t>
            </a:r>
          </a:p>
          <a:p>
            <a:pPr marL="630900" lvl="2" indent="-342900"/>
            <a:r>
              <a:rPr lang="en-US" altLang="ja-JP" sz="1600" dirty="0" smtClean="0"/>
              <a:t>Not target</a:t>
            </a:r>
            <a:r>
              <a:rPr lang="en-US" altLang="ja-JP" sz="1600" dirty="0"/>
              <a:t>		</a:t>
            </a:r>
            <a:r>
              <a:rPr lang="en-US" altLang="ja-JP" sz="1600" dirty="0" smtClean="0"/>
              <a:t>	</a:t>
            </a:r>
            <a:r>
              <a:rPr lang="ja-JP" altLang="en-US" sz="1600" dirty="0" smtClean="0"/>
              <a:t>：</a:t>
            </a:r>
            <a:r>
              <a:rPr lang="en-US" altLang="ja-JP" sz="1600" dirty="0" smtClean="0"/>
              <a:t>Failed to collect</a:t>
            </a:r>
          </a:p>
          <a:p>
            <a:pPr marL="630900" lvl="2" indent="-342900"/>
            <a:r>
              <a:rPr lang="en-US" altLang="ja-JP" sz="1600" dirty="0" smtClean="0"/>
              <a:t>Collection error		</a:t>
            </a:r>
            <a:r>
              <a:rPr lang="ja-JP" altLang="en-US" sz="1600" dirty="0" smtClean="0"/>
              <a:t>：</a:t>
            </a:r>
            <a:r>
              <a:rPr lang="en-US" altLang="ja-JP" sz="1600" dirty="0" smtClean="0"/>
              <a:t>There is an error in the registered operation 	 			   or the target host</a:t>
            </a:r>
            <a:endParaRPr lang="ja-JP" altLang="en-US" sz="1600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6" name="フリーフォーム 15"/>
          <p:cNvSpPr/>
          <p:nvPr/>
        </p:nvSpPr>
        <p:spPr>
          <a:xfrm>
            <a:off x="5985591" y="4419073"/>
            <a:ext cx="246893" cy="1416619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234765" y="4728792"/>
            <a:ext cx="601887" cy="993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3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98" y="3024611"/>
            <a:ext cx="7921036" cy="70194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1.11 </a:t>
            </a:r>
            <a:r>
              <a:rPr lang="en-US" altLang="ja-JP" dirty="0"/>
              <a:t>Confirm the collection results 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(2/2) 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Confirm the parameters</a:t>
            </a:r>
          </a:p>
          <a:p>
            <a:pPr marL="180000" lvl="1" indent="0">
              <a:buNone/>
            </a:pPr>
            <a:r>
              <a:rPr lang="en-US" altLang="ja-JP" dirty="0" smtClean="0"/>
              <a:t>Check that the values has been registered to the parameter sheet.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 </a:t>
            </a:r>
            <a:r>
              <a:rPr lang="en-US" altLang="ja-JP" b="1" dirty="0" smtClean="0"/>
              <a:t>Input</a:t>
            </a:r>
            <a:r>
              <a:rPr lang="ja-JP" altLang="en-US" b="1" dirty="0" smtClean="0"/>
              <a:t> </a:t>
            </a:r>
            <a:r>
              <a:rPr lang="en-US" altLang="ja-JP" b="1" dirty="0" smtClean="0"/>
              <a:t>(or reference) </a:t>
            </a:r>
            <a:r>
              <a:rPr lang="ja-JP" altLang="en-US" b="1" dirty="0" smtClean="0"/>
              <a:t> </a:t>
            </a:r>
            <a:r>
              <a:rPr lang="ja-JP" altLang="en-US" b="1" dirty="0" smtClean="0"/>
              <a:t>＞ </a:t>
            </a:r>
            <a:r>
              <a:rPr lang="en-US" altLang="ja-JP" b="1" dirty="0" smtClean="0"/>
              <a:t>Gathered Facts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“Filter” button.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Check the list if all the items has values in them.</a:t>
            </a:r>
            <a:endParaRPr lang="ja-JP" altLang="en-US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r="56607"/>
          <a:stretch/>
        </p:blipFill>
        <p:spPr>
          <a:xfrm>
            <a:off x="5867400" y="3923155"/>
            <a:ext cx="2779096" cy="692564"/>
          </a:xfrm>
          <a:prstGeom prst="rect">
            <a:avLst/>
          </a:prstGeom>
        </p:spPr>
      </p:pic>
      <p:grpSp>
        <p:nvGrpSpPr>
          <p:cNvPr id="10" name="グループ化 9"/>
          <p:cNvGrpSpPr/>
          <p:nvPr/>
        </p:nvGrpSpPr>
        <p:grpSpPr>
          <a:xfrm>
            <a:off x="719751" y="4767897"/>
            <a:ext cx="6703094" cy="700940"/>
            <a:chOff x="755469" y="5498051"/>
            <a:chExt cx="7345021" cy="768066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 rotWithShape="1">
            <a:blip r:embed="rId4"/>
            <a:srcRect r="40115" b="2576"/>
            <a:stretch/>
          </p:blipFill>
          <p:spPr>
            <a:xfrm>
              <a:off x="4734757" y="5498051"/>
              <a:ext cx="3365733" cy="739339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 rotWithShape="1">
            <a:blip r:embed="rId3"/>
            <a:srcRect l="43248" r="1"/>
            <a:stretch/>
          </p:blipFill>
          <p:spPr>
            <a:xfrm>
              <a:off x="755469" y="5507229"/>
              <a:ext cx="3982703" cy="758888"/>
            </a:xfrm>
            <a:prstGeom prst="rect">
              <a:avLst/>
            </a:prstGeom>
          </p:spPr>
        </p:pic>
      </p:grpSp>
      <p:pic>
        <p:nvPicPr>
          <p:cNvPr id="47" name="図 46"/>
          <p:cNvPicPr>
            <a:picLocks noChangeAspect="1"/>
          </p:cNvPicPr>
          <p:nvPr/>
        </p:nvPicPr>
        <p:blipFill rotWithShape="1">
          <a:blip r:embed="rId4"/>
          <a:srcRect l="59316"/>
          <a:stretch/>
        </p:blipFill>
        <p:spPr>
          <a:xfrm>
            <a:off x="719751" y="5615276"/>
            <a:ext cx="2086722" cy="692564"/>
          </a:xfrm>
          <a:prstGeom prst="rect">
            <a:avLst/>
          </a:prstGeom>
        </p:spPr>
      </p:pic>
      <p:sp>
        <p:nvSpPr>
          <p:cNvPr id="28" name="フリーフォーム 27"/>
          <p:cNvSpPr/>
          <p:nvPr/>
        </p:nvSpPr>
        <p:spPr>
          <a:xfrm>
            <a:off x="505777" y="4003170"/>
            <a:ext cx="176902" cy="644454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 48"/>
          <p:cNvSpPr/>
          <p:nvPr/>
        </p:nvSpPr>
        <p:spPr>
          <a:xfrm>
            <a:off x="505777" y="4787811"/>
            <a:ext cx="176902" cy="644454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フリーフォーム 49"/>
          <p:cNvSpPr/>
          <p:nvPr/>
        </p:nvSpPr>
        <p:spPr>
          <a:xfrm>
            <a:off x="505777" y="5610017"/>
            <a:ext cx="176902" cy="644454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フリーフォーム 50"/>
          <p:cNvSpPr/>
          <p:nvPr/>
        </p:nvSpPr>
        <p:spPr>
          <a:xfrm>
            <a:off x="8119754" y="3070194"/>
            <a:ext cx="176902" cy="644454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フリーフォーム 51"/>
          <p:cNvSpPr/>
          <p:nvPr/>
        </p:nvSpPr>
        <p:spPr>
          <a:xfrm>
            <a:off x="8559566" y="3923155"/>
            <a:ext cx="176902" cy="644454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フリーフォーム 52"/>
          <p:cNvSpPr/>
          <p:nvPr/>
        </p:nvSpPr>
        <p:spPr>
          <a:xfrm>
            <a:off x="7441856" y="4763098"/>
            <a:ext cx="176902" cy="644454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16" y="3926317"/>
            <a:ext cx="5142784" cy="703841"/>
          </a:xfrm>
          <a:prstGeom prst="rect">
            <a:avLst/>
          </a:prstGeom>
        </p:spPr>
      </p:pic>
      <p:sp>
        <p:nvSpPr>
          <p:cNvPr id="24" name="正方形/長方形 23"/>
          <p:cNvSpPr/>
          <p:nvPr/>
        </p:nvSpPr>
        <p:spPr>
          <a:xfrm>
            <a:off x="6228230" y="3070195"/>
            <a:ext cx="1878022" cy="623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473" y="5619534"/>
            <a:ext cx="4583513" cy="698813"/>
          </a:xfrm>
          <a:prstGeom prst="rect">
            <a:avLst/>
          </a:prstGeom>
        </p:spPr>
      </p:pic>
      <p:sp>
        <p:nvSpPr>
          <p:cNvPr id="54" name="正方形/長方形 53"/>
          <p:cNvSpPr/>
          <p:nvPr/>
        </p:nvSpPr>
        <p:spPr>
          <a:xfrm>
            <a:off x="719752" y="3919885"/>
            <a:ext cx="7926744" cy="686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719752" y="4770026"/>
            <a:ext cx="6703093" cy="686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700774" y="5611872"/>
            <a:ext cx="6689212" cy="686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8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183298"/>
            <a:ext cx="8784000" cy="1329013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</a:t>
            </a:r>
            <a:r>
              <a:rPr lang="en-US" altLang="ja-JP" dirty="0" smtClean="0"/>
              <a:t>Scenario </a:t>
            </a:r>
            <a:r>
              <a:rPr lang="ja-JP" altLang="en-US" dirty="0" smtClean="0"/>
              <a:t>２</a:t>
            </a:r>
            <a:r>
              <a:rPr lang="en-US" altLang="ja-JP" dirty="0" smtClean="0"/>
              <a:t>【Compare function】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Compare the values and the expected values of the one collected in Scenario 1.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143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Scenario</a:t>
            </a:r>
            <a:r>
              <a:rPr lang="ja-JP" altLang="en-US" b="1" dirty="0" smtClean="0"/>
              <a:t>２</a:t>
            </a:r>
            <a:r>
              <a:rPr lang="en-US" altLang="ja-JP" b="1" dirty="0" smtClean="0"/>
              <a:t>workflow</a:t>
            </a:r>
            <a:endParaRPr lang="en-US" altLang="ja-JP" b="1" dirty="0"/>
          </a:p>
          <a:p>
            <a:pPr lvl="1"/>
            <a:r>
              <a:rPr lang="en-US" altLang="ja-JP" dirty="0" smtClean="0"/>
              <a:t>Register expected values to ITA</a:t>
            </a:r>
            <a:r>
              <a:rPr lang="ja-JP" altLang="en-US" dirty="0"/>
              <a:t> </a:t>
            </a:r>
            <a:r>
              <a:rPr lang="en-US" altLang="ja-JP" dirty="0" smtClean="0"/>
              <a:t>and compare them to the values collected in Scenario 1.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Scenario 2 Overall diagram</a:t>
            </a:r>
            <a:endParaRPr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899490" y="2070120"/>
            <a:ext cx="7295613" cy="43833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RHEL 7 or 8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037944" y="2347840"/>
            <a:ext cx="7002483" cy="3978000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1" y="2417109"/>
            <a:ext cx="851605" cy="319726"/>
          </a:xfrm>
          <a:prstGeom prst="rect">
            <a:avLst/>
          </a:prstGeom>
        </p:spPr>
      </p:pic>
      <p:sp>
        <p:nvSpPr>
          <p:cNvPr id="33" name="フローチャート: 磁気ディスク 32"/>
          <p:cNvSpPr/>
          <p:nvPr/>
        </p:nvSpPr>
        <p:spPr>
          <a:xfrm>
            <a:off x="2422622" y="3606974"/>
            <a:ext cx="4223455" cy="2640198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2359833" y="2797837"/>
            <a:ext cx="128871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Operation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99490" y="1792111"/>
            <a:ext cx="191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solidFill>
                  <a:srgbClr val="002060"/>
                </a:solidFill>
              </a:rPr>
              <a:t>Overall diagram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76" name="円形吹き出し 75"/>
          <p:cNvSpPr>
            <a:spLocks noChangeAspect="1"/>
          </p:cNvSpPr>
          <p:nvPr/>
        </p:nvSpPr>
        <p:spPr bwMode="auto">
          <a:xfrm>
            <a:off x="3674204" y="2253531"/>
            <a:ext cx="621377" cy="621377"/>
          </a:xfrm>
          <a:prstGeom prst="wedgeEllipseCallout">
            <a:avLst>
              <a:gd name="adj1" fmla="val -57624"/>
              <a:gd name="adj2" fmla="val 3776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2.1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5419359" y="2531012"/>
            <a:ext cx="144532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Compare list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34" name="表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61151"/>
              </p:ext>
            </p:extLst>
          </p:nvPr>
        </p:nvGraphicFramePr>
        <p:xfrm>
          <a:off x="2741451" y="5013220"/>
          <a:ext cx="3399502" cy="951664"/>
        </p:xfrm>
        <a:graphic>
          <a:graphicData uri="http://schemas.openxmlformats.org/drawingml/2006/table">
            <a:tbl>
              <a:tblPr firstRow="1" bandRow="1"/>
              <a:tblGrid>
                <a:gridCol w="678389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942800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592771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592771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592771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 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sheet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(Values 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from Scenario 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1) 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Host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Operation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Item1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Item2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Item3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0187"/>
                  </a:ext>
                </a:extLst>
              </a:tr>
            </a:tbl>
          </a:graphicData>
        </a:graphic>
      </p:graphicFrame>
      <p:sp>
        <p:nvSpPr>
          <p:cNvPr id="80" name="正方形/長方形 79"/>
          <p:cNvSpPr/>
          <p:nvPr/>
        </p:nvSpPr>
        <p:spPr>
          <a:xfrm>
            <a:off x="5419359" y="2846339"/>
            <a:ext cx="144532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Compare details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5419359" y="3161667"/>
            <a:ext cx="144532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kern="0" noProof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Compare execution</a:t>
            </a:r>
            <a:endParaRPr kumimoji="0" lang="ja-JP" altLang="en-US" sz="105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2" name="円形吹き出し 81"/>
          <p:cNvSpPr>
            <a:spLocks noChangeAspect="1"/>
          </p:cNvSpPr>
          <p:nvPr/>
        </p:nvSpPr>
        <p:spPr bwMode="auto">
          <a:xfrm>
            <a:off x="7040365" y="2727542"/>
            <a:ext cx="621377" cy="621377"/>
          </a:xfrm>
          <a:prstGeom prst="wedgeEllipseCallout">
            <a:avLst>
              <a:gd name="adj1" fmla="val -79869"/>
              <a:gd name="adj2" fmla="val -11857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noProof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Ref.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6" name="円形吹き出し 25"/>
          <p:cNvSpPr>
            <a:spLocks noChangeAspect="1"/>
          </p:cNvSpPr>
          <p:nvPr/>
        </p:nvSpPr>
        <p:spPr bwMode="auto">
          <a:xfrm>
            <a:off x="6729677" y="2011325"/>
            <a:ext cx="621377" cy="621377"/>
          </a:xfrm>
          <a:prstGeom prst="wedgeEllipseCallout">
            <a:avLst>
              <a:gd name="adj1" fmla="val -57624"/>
              <a:gd name="adj2" fmla="val 3776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2.4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2" name="円形吹き出し 71"/>
          <p:cNvSpPr>
            <a:spLocks noChangeAspect="1"/>
          </p:cNvSpPr>
          <p:nvPr/>
        </p:nvSpPr>
        <p:spPr bwMode="auto">
          <a:xfrm>
            <a:off x="6651676" y="3460121"/>
            <a:ext cx="621377" cy="621377"/>
          </a:xfrm>
          <a:prstGeom prst="wedgeEllipseCallout">
            <a:avLst>
              <a:gd name="adj1" fmla="val -43864"/>
              <a:gd name="adj2" fmla="val -5777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2.5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aphicFrame>
        <p:nvGraphicFramePr>
          <p:cNvPr id="38" name="表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949915"/>
              </p:ext>
            </p:extLst>
          </p:nvPr>
        </p:nvGraphicFramePr>
        <p:xfrm>
          <a:off x="2741452" y="3816055"/>
          <a:ext cx="3399501" cy="951664"/>
        </p:xfrm>
        <a:graphic>
          <a:graphicData uri="http://schemas.openxmlformats.org/drawingml/2006/table">
            <a:tbl>
              <a:tblPr firstRow="1" bandRow="1"/>
              <a:tblGrid>
                <a:gridCol w="678388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942800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592771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592771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592771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 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sheet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(Expected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values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 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Host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Operation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Item1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Item2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Item3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0187"/>
                  </a:ext>
                </a:extLst>
              </a:tr>
            </a:tbl>
          </a:graphicData>
        </a:graphic>
      </p:graphicFrame>
      <p:sp>
        <p:nvSpPr>
          <p:cNvPr id="60" name="正方形/長方形 59"/>
          <p:cNvSpPr/>
          <p:nvPr/>
        </p:nvSpPr>
        <p:spPr>
          <a:xfrm>
            <a:off x="2927745" y="4564269"/>
            <a:ext cx="3213207" cy="1975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 bwMode="auto">
          <a:xfrm>
            <a:off x="5574001" y="4300085"/>
            <a:ext cx="566951" cy="1664800"/>
          </a:xfrm>
          <a:prstGeom prst="rect">
            <a:avLst/>
          </a:prstGeom>
          <a:solidFill>
            <a:srgbClr val="FF0000">
              <a:alpha val="40000"/>
            </a:srgbClr>
          </a:solidFill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" name="円形吹き出し 72"/>
          <p:cNvSpPr>
            <a:spLocks noChangeAspect="1"/>
          </p:cNvSpPr>
          <p:nvPr/>
        </p:nvSpPr>
        <p:spPr bwMode="auto">
          <a:xfrm>
            <a:off x="2357940" y="3284980"/>
            <a:ext cx="621377" cy="621377"/>
          </a:xfrm>
          <a:prstGeom prst="wedgeEllipseCallout">
            <a:avLst>
              <a:gd name="adj1" fmla="val 57949"/>
              <a:gd name="adj2" fmla="val 45250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2.2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4" name="円形吹き出し 23"/>
          <p:cNvSpPr>
            <a:spLocks noChangeAspect="1"/>
          </p:cNvSpPr>
          <p:nvPr/>
        </p:nvSpPr>
        <p:spPr bwMode="auto">
          <a:xfrm>
            <a:off x="2120073" y="4185087"/>
            <a:ext cx="621377" cy="621377"/>
          </a:xfrm>
          <a:prstGeom prst="wedgeEllipseCallout">
            <a:avLst>
              <a:gd name="adj1" fmla="val 82475"/>
              <a:gd name="adj2" fmla="val 13059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2.3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5" name="カギ線コネクタ 14"/>
          <p:cNvCxnSpPr>
            <a:stCxn id="26" idx="6"/>
          </p:cNvCxnSpPr>
          <p:nvPr/>
        </p:nvCxnSpPr>
        <p:spPr bwMode="auto">
          <a:xfrm flipH="1">
            <a:off x="6523708" y="2322014"/>
            <a:ext cx="827346" cy="2883439"/>
          </a:xfrm>
          <a:prstGeom prst="bentConnector4">
            <a:avLst>
              <a:gd name="adj1" fmla="val -62330"/>
              <a:gd name="adj2" fmla="val 100005"/>
            </a:avLst>
          </a:prstGeom>
          <a:solidFill>
            <a:schemeClr val="bg1"/>
          </a:solidFill>
          <a:ln w="19050" cap="flat" cmpd="sng" algn="ctr">
            <a:solidFill>
              <a:srgbClr val="FF6D6D"/>
            </a:solidFill>
            <a:prstDash val="sysDot"/>
            <a:round/>
            <a:headEnd type="oval" w="med" len="med"/>
            <a:tailEnd type="stealth" w="lg" len="lg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49" name="カギ線コネクタ 48"/>
          <p:cNvCxnSpPr>
            <a:stCxn id="82" idx="6"/>
            <a:endCxn id="38" idx="3"/>
          </p:cNvCxnSpPr>
          <p:nvPr/>
        </p:nvCxnSpPr>
        <p:spPr bwMode="auto">
          <a:xfrm flipH="1">
            <a:off x="6140953" y="3038231"/>
            <a:ext cx="1520789" cy="1253656"/>
          </a:xfrm>
          <a:prstGeom prst="bentConnector3">
            <a:avLst>
              <a:gd name="adj1" fmla="val -15032"/>
            </a:avLst>
          </a:prstGeom>
          <a:solidFill>
            <a:schemeClr val="bg1"/>
          </a:solidFill>
          <a:ln w="19050" cap="flat" cmpd="sng" algn="ctr">
            <a:solidFill>
              <a:srgbClr val="FF6D6D"/>
            </a:solidFill>
            <a:prstDash val="sysDot"/>
            <a:round/>
            <a:headEnd type="oval" w="med" len="med"/>
            <a:tailEnd type="stealth" w="lg" len="lg"/>
          </a:ln>
          <a:effectLst>
            <a:glow rad="38100">
              <a:schemeClr val="bg1"/>
            </a:glow>
          </a:effectLst>
          <a:extLst/>
        </p:spPr>
      </p:cxnSp>
      <p:sp>
        <p:nvSpPr>
          <p:cNvPr id="62" name="正方形/長方形 61"/>
          <p:cNvSpPr/>
          <p:nvPr/>
        </p:nvSpPr>
        <p:spPr>
          <a:xfrm>
            <a:off x="2927745" y="5767364"/>
            <a:ext cx="3213207" cy="1975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弧 50"/>
          <p:cNvSpPr/>
          <p:nvPr/>
        </p:nvSpPr>
        <p:spPr bwMode="auto">
          <a:xfrm rot="2645784">
            <a:off x="5717063" y="4768785"/>
            <a:ext cx="879890" cy="954237"/>
          </a:xfrm>
          <a:custGeom>
            <a:avLst/>
            <a:gdLst>
              <a:gd name="connsiteX0" fmla="*/ 936130 w 1872260"/>
              <a:gd name="connsiteY0" fmla="*/ 0 h 1972165"/>
              <a:gd name="connsiteX1" fmla="*/ 1872260 w 1872260"/>
              <a:gd name="connsiteY1" fmla="*/ 986083 h 1972165"/>
              <a:gd name="connsiteX2" fmla="*/ 936130 w 1872260"/>
              <a:gd name="connsiteY2" fmla="*/ 986083 h 1972165"/>
              <a:gd name="connsiteX3" fmla="*/ 936130 w 1872260"/>
              <a:gd name="connsiteY3" fmla="*/ 0 h 1972165"/>
              <a:gd name="connsiteX0" fmla="*/ 936130 w 1872260"/>
              <a:gd name="connsiteY0" fmla="*/ 0 h 1972165"/>
              <a:gd name="connsiteX1" fmla="*/ 1872260 w 1872260"/>
              <a:gd name="connsiteY1" fmla="*/ 986083 h 1972165"/>
              <a:gd name="connsiteX0" fmla="*/ 0 w 936130"/>
              <a:gd name="connsiteY0" fmla="*/ 27490 h 1013573"/>
              <a:gd name="connsiteX1" fmla="*/ 936130 w 936130"/>
              <a:gd name="connsiteY1" fmla="*/ 1013573 h 1013573"/>
              <a:gd name="connsiteX2" fmla="*/ 0 w 936130"/>
              <a:gd name="connsiteY2" fmla="*/ 1013573 h 1013573"/>
              <a:gd name="connsiteX3" fmla="*/ 0 w 936130"/>
              <a:gd name="connsiteY3" fmla="*/ 27490 h 1013573"/>
              <a:gd name="connsiteX0" fmla="*/ 0 w 936130"/>
              <a:gd name="connsiteY0" fmla="*/ 27490 h 1013573"/>
              <a:gd name="connsiteX1" fmla="*/ 936130 w 936130"/>
              <a:gd name="connsiteY1" fmla="*/ 1013573 h 1013573"/>
              <a:gd name="connsiteX0" fmla="*/ 0 w 943396"/>
              <a:gd name="connsiteY0" fmla="*/ 27490 h 1013573"/>
              <a:gd name="connsiteX1" fmla="*/ 936130 w 943396"/>
              <a:gd name="connsiteY1" fmla="*/ 1013573 h 1013573"/>
              <a:gd name="connsiteX2" fmla="*/ 0 w 943396"/>
              <a:gd name="connsiteY2" fmla="*/ 1013573 h 1013573"/>
              <a:gd name="connsiteX3" fmla="*/ 0 w 943396"/>
              <a:gd name="connsiteY3" fmla="*/ 27490 h 1013573"/>
              <a:gd name="connsiteX0" fmla="*/ 0 w 943396"/>
              <a:gd name="connsiteY0" fmla="*/ 27490 h 1013573"/>
              <a:gd name="connsiteX1" fmla="*/ 943396 w 943396"/>
              <a:gd name="connsiteY1" fmla="*/ 980008 h 1013573"/>
              <a:gd name="connsiteX0" fmla="*/ 0 w 959831"/>
              <a:gd name="connsiteY0" fmla="*/ 27490 h 1013573"/>
              <a:gd name="connsiteX1" fmla="*/ 936130 w 959831"/>
              <a:gd name="connsiteY1" fmla="*/ 1013573 h 1013573"/>
              <a:gd name="connsiteX2" fmla="*/ 0 w 959831"/>
              <a:gd name="connsiteY2" fmla="*/ 1013573 h 1013573"/>
              <a:gd name="connsiteX3" fmla="*/ 0 w 959831"/>
              <a:gd name="connsiteY3" fmla="*/ 27490 h 1013573"/>
              <a:gd name="connsiteX0" fmla="*/ 0 w 959831"/>
              <a:gd name="connsiteY0" fmla="*/ 27490 h 1013573"/>
              <a:gd name="connsiteX1" fmla="*/ 943396 w 959831"/>
              <a:gd name="connsiteY1" fmla="*/ 980008 h 1013573"/>
              <a:gd name="connsiteX0" fmla="*/ 0 w 955406"/>
              <a:gd name="connsiteY0" fmla="*/ 27490 h 1013573"/>
              <a:gd name="connsiteX1" fmla="*/ 936130 w 955406"/>
              <a:gd name="connsiteY1" fmla="*/ 1013573 h 1013573"/>
              <a:gd name="connsiteX2" fmla="*/ 0 w 955406"/>
              <a:gd name="connsiteY2" fmla="*/ 1013573 h 1013573"/>
              <a:gd name="connsiteX3" fmla="*/ 0 w 955406"/>
              <a:gd name="connsiteY3" fmla="*/ 27490 h 1013573"/>
              <a:gd name="connsiteX0" fmla="*/ 0 w 955406"/>
              <a:gd name="connsiteY0" fmla="*/ 27490 h 1013573"/>
              <a:gd name="connsiteX1" fmla="*/ 943396 w 955406"/>
              <a:gd name="connsiteY1" fmla="*/ 980008 h 1013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5406" h="1013573" stroke="0" extrusionOk="0">
                <a:moveTo>
                  <a:pt x="0" y="27490"/>
                </a:moveTo>
                <a:cubicBezTo>
                  <a:pt x="755367" y="-137152"/>
                  <a:pt x="936130" y="468974"/>
                  <a:pt x="936130" y="1013573"/>
                </a:cubicBezTo>
                <a:lnTo>
                  <a:pt x="0" y="1013573"/>
                </a:lnTo>
                <a:lnTo>
                  <a:pt x="0" y="27490"/>
                </a:lnTo>
                <a:close/>
              </a:path>
              <a:path w="955406" h="1013573" fill="none">
                <a:moveTo>
                  <a:pt x="0" y="27490"/>
                </a:moveTo>
                <a:cubicBezTo>
                  <a:pt x="517010" y="27490"/>
                  <a:pt x="1041925" y="167522"/>
                  <a:pt x="943396" y="980008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ysDash"/>
            <a:round/>
            <a:headEnd type="triangle" w="lg" len="lg"/>
            <a:tailEnd type="triangle" w="lg" len="lg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46075" y="4291887"/>
            <a:ext cx="1486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FF6D6D"/>
                </a:solidFill>
                <a:effectLst>
                  <a:glow rad="76200">
                    <a:schemeClr val="bg1"/>
                  </a:glow>
                </a:effectLst>
              </a:rPr>
              <a:t>Define comparison items</a:t>
            </a:r>
            <a:endParaRPr kumimoji="1" lang="ja-JP" altLang="en-US" sz="1600" b="1" dirty="0">
              <a:solidFill>
                <a:srgbClr val="FF6D6D"/>
              </a:solidFill>
              <a:effectLst>
                <a:glow rad="76200">
                  <a:schemeClr val="bg1"/>
                </a:glow>
              </a:effectLst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646075" y="5207632"/>
            <a:ext cx="1613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smtClean="0">
                <a:solidFill>
                  <a:srgbClr val="FF6D6D"/>
                </a:solidFill>
                <a:effectLst>
                  <a:glow rad="76200">
                    <a:schemeClr val="bg1"/>
                  </a:glow>
                </a:effectLst>
              </a:rPr>
              <a:t>Define comparison menus</a:t>
            </a:r>
            <a:endParaRPr kumimoji="1" lang="ja-JP" altLang="en-US" sz="1600" b="1" dirty="0">
              <a:solidFill>
                <a:srgbClr val="FF6D6D"/>
              </a:solidFill>
              <a:effectLst>
                <a:glow rad="76200">
                  <a:schemeClr val="bg1"/>
                </a:glow>
              </a:effectLst>
            </a:endParaRPr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953" y="2512534"/>
            <a:ext cx="789470" cy="9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9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6" y="3429000"/>
            <a:ext cx="7455713" cy="129618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2.1 Register Operation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Operation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Register an operation that will compare the values.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Basic Console</a:t>
            </a:r>
            <a:r>
              <a:rPr lang="ja-JP" altLang="en-US" b="1" dirty="0" smtClean="0"/>
              <a:t> </a:t>
            </a:r>
            <a:r>
              <a:rPr lang="ja-JP" altLang="en-US" b="1" dirty="0"/>
              <a:t>＞ </a:t>
            </a:r>
            <a:r>
              <a:rPr lang="en-US" altLang="ja-JP" b="1" dirty="0"/>
              <a:t>O</a:t>
            </a:r>
            <a:r>
              <a:rPr lang="en-US" altLang="ja-JP" b="1" dirty="0" smtClean="0"/>
              <a:t>peration list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  <a:endParaRPr lang="en-US" altLang="ja-JP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924645"/>
              </p:ext>
            </p:extLst>
          </p:nvPr>
        </p:nvGraphicFramePr>
        <p:xfrm>
          <a:off x="564317" y="4843452"/>
          <a:ext cx="3645218" cy="1071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184718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Operation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name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(Free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space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) 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Scheduled date for execution</a:t>
                      </a: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(Free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space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) 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GatherFacts2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2021/10/01 09:25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34" name="正方形/長方形 33"/>
          <p:cNvSpPr/>
          <p:nvPr/>
        </p:nvSpPr>
        <p:spPr>
          <a:xfrm>
            <a:off x="2267680" y="3429000"/>
            <a:ext cx="1234120" cy="1247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3517820" y="3429000"/>
            <a:ext cx="2270730" cy="1247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88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09" y="4309012"/>
            <a:ext cx="3783499" cy="218278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111" y="3985758"/>
            <a:ext cx="4550422" cy="32325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 </a:t>
            </a:r>
            <a:r>
              <a:rPr lang="en-US" altLang="ja-JP" dirty="0" smtClean="0"/>
              <a:t>Create parameter sheet for expected </a:t>
            </a:r>
            <a:r>
              <a:rPr lang="en-US" altLang="ja-JP" dirty="0" smtClean="0"/>
              <a:t>values</a:t>
            </a:r>
            <a:r>
              <a:rPr lang="ja-JP" altLang="en-US" dirty="0" smtClean="0"/>
              <a:t> </a:t>
            </a:r>
            <a:r>
              <a:rPr lang="en-US" altLang="ja-JP" dirty="0" smtClean="0"/>
              <a:t>(1/3) 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Create a parameter sheet for registering expected values.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Duplicate the parameter sheet we created in Scenario 1 and change the include order and menu name</a:t>
            </a:r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Create menu</a:t>
            </a:r>
            <a:r>
              <a:rPr lang="ja-JP" altLang="en-US" b="1" dirty="0" smtClean="0"/>
              <a:t> ＞</a:t>
            </a:r>
            <a:r>
              <a:rPr lang="en-US" altLang="ja-JP" b="1" dirty="0" smtClean="0"/>
              <a:t>Menu definition information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“Filter” button and look for the “Gathered Facts” menu under “list”.</a:t>
            </a:r>
            <a:br>
              <a:rPr lang="en-US" altLang="ja-JP" dirty="0" smtClean="0"/>
            </a:br>
            <a:r>
              <a:rPr lang="en-US" altLang="ja-JP" dirty="0" smtClean="0"/>
              <a:t>After that, press the “Menu definition / creation” button.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After the Menu definition screen appears, press the </a:t>
            </a:r>
            <a:r>
              <a:rPr lang="ja-JP" altLang="en-US" dirty="0" smtClean="0"/>
              <a:t>［</a:t>
            </a:r>
            <a:r>
              <a:rPr lang="en-US" altLang="ja-JP" dirty="0" smtClean="0"/>
              <a:t>Diversion new</a:t>
            </a:r>
            <a:r>
              <a:rPr lang="ja-JP" altLang="en-US" dirty="0" smtClean="0"/>
              <a:t>］</a:t>
            </a:r>
            <a:r>
              <a:rPr lang="en-US" altLang="ja-JP" dirty="0" smtClean="0"/>
              <a:t>button.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Only the “Menu name” and “Display” order will not be duplicated, so use table in the next slide to fill in the items.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“Create” button.</a:t>
            </a:r>
            <a:endParaRPr lang="en-US" altLang="ja-JP" dirty="0"/>
          </a:p>
        </p:txBody>
      </p:sp>
      <p:sp>
        <p:nvSpPr>
          <p:cNvPr id="23" name="正方形/長方形 22"/>
          <p:cNvSpPr/>
          <p:nvPr/>
        </p:nvSpPr>
        <p:spPr>
          <a:xfrm>
            <a:off x="3070524" y="6323322"/>
            <a:ext cx="401596" cy="1684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472120" y="5566904"/>
            <a:ext cx="413865" cy="52322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②</a:t>
            </a:r>
            <a:endParaRPr kumimoji="1" lang="ja-JP" altLang="en-US" sz="2800" b="1" dirty="0">
              <a:solidFill>
                <a:srgbClr val="FF0000"/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cxnSp>
        <p:nvCxnSpPr>
          <p:cNvPr id="25" name="直線コネクタ 24"/>
          <p:cNvCxnSpPr/>
          <p:nvPr/>
        </p:nvCxnSpPr>
        <p:spPr>
          <a:xfrm flipH="1">
            <a:off x="3472120" y="5974368"/>
            <a:ext cx="119063" cy="348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4644010" y="3985758"/>
            <a:ext cx="2257522" cy="312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083487" y="4221110"/>
            <a:ext cx="413865" cy="52322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①</a:t>
            </a:r>
            <a:endParaRPr kumimoji="1" lang="ja-JP" altLang="en-US" sz="2800" b="1" dirty="0">
              <a:solidFill>
                <a:srgbClr val="FF0000"/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cxnSp>
        <p:nvCxnSpPr>
          <p:cNvPr id="12" name="直線コネクタ 11"/>
          <p:cNvCxnSpPr/>
          <p:nvPr/>
        </p:nvCxnSpPr>
        <p:spPr>
          <a:xfrm flipH="1" flipV="1">
            <a:off x="6907252" y="4298439"/>
            <a:ext cx="176235" cy="1247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08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70" y="852684"/>
            <a:ext cx="7412100" cy="383576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2.2</a:t>
            </a:r>
            <a:r>
              <a:rPr lang="ja-JP" altLang="en-US" dirty="0"/>
              <a:t> </a:t>
            </a:r>
            <a:r>
              <a:rPr lang="en-US" altLang="ja-JP" dirty="0"/>
              <a:t>Create parameter sheet for expected values 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(2/3) </a:t>
            </a:r>
            <a:endParaRPr lang="ja-JP" altLang="en-US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564319" y="1678010"/>
            <a:ext cx="7489049" cy="3010436"/>
            <a:chOff x="739854" y="1177675"/>
            <a:chExt cx="7489049" cy="3010436"/>
          </a:xfrm>
        </p:grpSpPr>
        <p:sp>
          <p:nvSpPr>
            <p:cNvPr id="16" name="正方形/長方形 15"/>
            <p:cNvSpPr/>
            <p:nvPr/>
          </p:nvSpPr>
          <p:spPr>
            <a:xfrm>
              <a:off x="6548706" y="1177675"/>
              <a:ext cx="1680197" cy="2256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6548706" y="1564247"/>
              <a:ext cx="1680197" cy="2256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739854" y="3962461"/>
              <a:ext cx="684000" cy="2256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" name="テキスト ボックス 23"/>
          <p:cNvSpPr txBox="1"/>
          <p:nvPr/>
        </p:nvSpPr>
        <p:spPr>
          <a:xfrm>
            <a:off x="5593514" y="1633447"/>
            <a:ext cx="413865" cy="52322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③</a:t>
            </a:r>
            <a:endParaRPr lang="en-US" altLang="ja-JP" sz="2800" b="1" dirty="0" smtClean="0">
              <a:solidFill>
                <a:srgbClr val="FF0000"/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cxnSp>
        <p:nvCxnSpPr>
          <p:cNvPr id="25" name="直線コネクタ 24"/>
          <p:cNvCxnSpPr>
            <a:stCxn id="16" idx="1"/>
            <a:endCxn id="24" idx="3"/>
          </p:cNvCxnSpPr>
          <p:nvPr/>
        </p:nvCxnSpPr>
        <p:spPr>
          <a:xfrm flipH="1">
            <a:off x="6007379" y="1790835"/>
            <a:ext cx="365792" cy="1042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7" idx="1"/>
          </p:cNvCxnSpPr>
          <p:nvPr/>
        </p:nvCxnSpPr>
        <p:spPr>
          <a:xfrm flipH="1" flipV="1">
            <a:off x="5940190" y="2033276"/>
            <a:ext cx="432981" cy="1441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1041386" y="3764008"/>
            <a:ext cx="413865" cy="52322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④</a:t>
            </a:r>
            <a:endParaRPr kumimoji="1" lang="ja-JP" altLang="en-US" sz="2800" b="1" dirty="0">
              <a:solidFill>
                <a:srgbClr val="FF0000"/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 flipH="1">
            <a:off x="1051079" y="4225366"/>
            <a:ext cx="109369" cy="2388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482899"/>
              </p:ext>
            </p:extLst>
          </p:nvPr>
        </p:nvGraphicFramePr>
        <p:xfrm>
          <a:off x="539440" y="5036852"/>
          <a:ext cx="3830500" cy="792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7604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Menu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(Free space) 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Display order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OS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information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9" name="角丸四角形吹き出し 18"/>
          <p:cNvSpPr/>
          <p:nvPr/>
        </p:nvSpPr>
        <p:spPr bwMode="auto">
          <a:xfrm flipH="1">
            <a:off x="4644009" y="4957292"/>
            <a:ext cx="2493377" cy="801985"/>
          </a:xfrm>
          <a:prstGeom prst="wedgeRoundRectCallout">
            <a:avLst>
              <a:gd name="adj1" fmla="val 70160"/>
              <a:gd name="adj2" fmla="val 1677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4715787" y="5095511"/>
            <a:ext cx="2088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The display order can be any number.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93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 bwMode="auto">
          <a:xfrm>
            <a:off x="539440" y="1556740"/>
            <a:ext cx="8065120" cy="4680650"/>
          </a:xfrm>
          <a:prstGeom prst="rect">
            <a:avLst/>
          </a:prstGeom>
          <a:solidFill>
            <a:srgbClr val="FFFFCC"/>
          </a:solidFill>
          <a:ln w="19050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168" y="2923545"/>
            <a:ext cx="3178549" cy="1069891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2062849"/>
            <a:ext cx="3284998" cy="280571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2.2</a:t>
            </a:r>
            <a:r>
              <a:rPr lang="ja-JP" altLang="en-US" dirty="0"/>
              <a:t> </a:t>
            </a:r>
            <a:r>
              <a:rPr lang="en-US" altLang="ja-JP" dirty="0"/>
              <a:t>Create parameter sheet for expected values </a:t>
            </a:r>
            <a:r>
              <a:rPr lang="ja-JP" altLang="en-US" dirty="0" smtClean="0"/>
              <a:t> </a:t>
            </a:r>
            <a:r>
              <a:rPr lang="en-US" altLang="ja-JP" dirty="0" smtClean="0"/>
              <a:t>(3/3) </a:t>
            </a:r>
            <a:endParaRPr lang="ja-JP" altLang="en-US" dirty="0"/>
          </a:p>
        </p:txBody>
      </p:sp>
      <p:sp>
        <p:nvSpPr>
          <p:cNvPr id="22" name="ストライプ矢印 21"/>
          <p:cNvSpPr/>
          <p:nvPr/>
        </p:nvSpPr>
        <p:spPr bwMode="auto">
          <a:xfrm rot="5400000">
            <a:off x="1234904" y="849472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316" y="5110971"/>
            <a:ext cx="3325811" cy="935149"/>
          </a:xfrm>
          <a:prstGeom prst="rect">
            <a:avLst/>
          </a:prstGeom>
        </p:spPr>
      </p:pic>
      <p:sp>
        <p:nvSpPr>
          <p:cNvPr id="27" name="フリーフォーム 26"/>
          <p:cNvSpPr/>
          <p:nvPr/>
        </p:nvSpPr>
        <p:spPr>
          <a:xfrm>
            <a:off x="5058884" y="5053295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3" name="図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868" y="4084798"/>
            <a:ext cx="3342019" cy="919616"/>
          </a:xfrm>
          <a:prstGeom prst="rect">
            <a:avLst/>
          </a:prstGeom>
        </p:spPr>
      </p:pic>
      <p:sp>
        <p:nvSpPr>
          <p:cNvPr id="28" name="フリーフォーム 27"/>
          <p:cNvSpPr/>
          <p:nvPr/>
        </p:nvSpPr>
        <p:spPr>
          <a:xfrm>
            <a:off x="8038678" y="3997486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499990" y="3186735"/>
            <a:ext cx="2818726" cy="285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5226315" y="5368657"/>
            <a:ext cx="3325811" cy="285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467430" y="1306316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Created menu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40" name="角丸四角形吹き出し 39"/>
          <p:cNvSpPr/>
          <p:nvPr/>
        </p:nvSpPr>
        <p:spPr bwMode="auto">
          <a:xfrm flipH="1">
            <a:off x="4746707" y="1787681"/>
            <a:ext cx="3453485" cy="1132703"/>
          </a:xfrm>
          <a:prstGeom prst="wedgeRoundRectCallout">
            <a:avLst>
              <a:gd name="adj1" fmla="val 23381"/>
              <a:gd name="adj2" fmla="val 73521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4799713" y="2002260"/>
            <a:ext cx="3356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You can press “Start registration” to check if all the items are there.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4757434" y="4308796"/>
            <a:ext cx="3316453" cy="285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/>
        </p:nvSpPr>
        <p:spPr>
          <a:xfrm>
            <a:off x="7181321" y="2963614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/>
        </p:nvSpPr>
        <p:spPr>
          <a:xfrm>
            <a:off x="4549837" y="3995457"/>
            <a:ext cx="160866" cy="1029822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6" name="グループ化 45"/>
          <p:cNvGrpSpPr/>
          <p:nvPr/>
        </p:nvGrpSpPr>
        <p:grpSpPr>
          <a:xfrm>
            <a:off x="768436" y="3157372"/>
            <a:ext cx="3228931" cy="1711188"/>
            <a:chOff x="9766861" y="2624688"/>
            <a:chExt cx="2681471" cy="1421059"/>
          </a:xfrm>
        </p:grpSpPr>
        <p:sp>
          <p:nvSpPr>
            <p:cNvPr id="48" name="正方形/長方形 47"/>
            <p:cNvSpPr/>
            <p:nvPr/>
          </p:nvSpPr>
          <p:spPr>
            <a:xfrm>
              <a:off x="10729688" y="3367793"/>
              <a:ext cx="543866" cy="6779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9766861" y="2624688"/>
              <a:ext cx="766642" cy="2255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1291131" y="3367793"/>
              <a:ext cx="578800" cy="6779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11871023" y="3368256"/>
              <a:ext cx="577309" cy="6774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角丸四角形吹き出し 37"/>
          <p:cNvSpPr/>
          <p:nvPr/>
        </p:nvSpPr>
        <p:spPr bwMode="auto">
          <a:xfrm flipH="1">
            <a:off x="755470" y="5004414"/>
            <a:ext cx="3024420" cy="931114"/>
          </a:xfrm>
          <a:prstGeom prst="wedgeRoundRectCallout">
            <a:avLst>
              <a:gd name="adj1" fmla="val 37742"/>
              <a:gd name="adj2" fmla="val -212707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828193" y="5214899"/>
            <a:ext cx="2807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The “OS Information” menu has been created.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37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57" y="3635308"/>
            <a:ext cx="5038550" cy="84681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 Register expected values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expected values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We will now register the expected values to the “OS information” menu we created. </a:t>
            </a:r>
            <a:br>
              <a:rPr lang="en-US" altLang="ja-JP" dirty="0" smtClean="0"/>
            </a:br>
            <a:r>
              <a:rPr lang="en-US" altLang="ja-JP" dirty="0" smtClean="0"/>
              <a:t>We want to make it so the values are different from the ones we collected in Scenario 1, so change the values </a:t>
            </a:r>
            <a:r>
              <a:rPr lang="en-US" altLang="ja-JP" dirty="0"/>
              <a:t>in “ansible_default_ipv4__</a:t>
            </a:r>
            <a:r>
              <a:rPr lang="en-US" altLang="ja-JP" dirty="0" smtClean="0"/>
              <a:t>address” to something different.</a:t>
            </a:r>
            <a:endParaRPr lang="en-US" altLang="ja-JP" sz="800" dirty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Input</a:t>
            </a:r>
            <a:r>
              <a:rPr lang="ja-JP" altLang="en-US" b="1" dirty="0" smtClean="0"/>
              <a:t> </a:t>
            </a:r>
            <a:r>
              <a:rPr lang="ja-JP" altLang="en-US" b="1" dirty="0"/>
              <a:t>＞ </a:t>
            </a:r>
            <a:r>
              <a:rPr lang="en-US" altLang="ja-JP" b="1" dirty="0" smtClean="0"/>
              <a:t>OS</a:t>
            </a:r>
            <a:r>
              <a:rPr lang="ja-JP" altLang="en-US" b="1" dirty="0"/>
              <a:t> </a:t>
            </a:r>
            <a:r>
              <a:rPr lang="en-US" altLang="ja-JP" b="1" dirty="0" smtClean="0"/>
              <a:t>information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8" name="フリーフォーム 7"/>
          <p:cNvSpPr/>
          <p:nvPr/>
        </p:nvSpPr>
        <p:spPr>
          <a:xfrm>
            <a:off x="5818300" y="3613844"/>
            <a:ext cx="134368" cy="860184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89953" y="3635487"/>
            <a:ext cx="1217677" cy="8385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907630" y="3635488"/>
            <a:ext cx="1656230" cy="8385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563860" y="3635487"/>
            <a:ext cx="2164644" cy="846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983847" y="3864967"/>
            <a:ext cx="13681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>
                <a:solidFill>
                  <a:srgbClr val="002060"/>
                </a:solidFill>
              </a:rPr>
              <a:t>The other items are shortened</a:t>
            </a:r>
            <a:endParaRPr lang="ja-JP" altLang="en-US" sz="1200" dirty="0">
              <a:solidFill>
                <a:srgbClr val="002060"/>
              </a:solidFill>
            </a:endParaRP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356695"/>
              </p:ext>
            </p:extLst>
          </p:nvPr>
        </p:nvGraphicFramePr>
        <p:xfrm>
          <a:off x="539440" y="4563855"/>
          <a:ext cx="6336880" cy="1493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4362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853392425"/>
                    </a:ext>
                  </a:extLst>
                </a:gridCol>
                <a:gridCol w="2460198">
                  <a:extLst>
                    <a:ext uri="{9D8B030D-6E8A-4147-A177-3AD203B41FA5}">
                      <a16:colId xmlns:a16="http://schemas.microsoft.com/office/drawing/2014/main" val="376730603"/>
                    </a:ext>
                  </a:extLst>
                </a:gridCol>
                <a:gridCol w="1584220">
                  <a:extLst>
                    <a:ext uri="{9D8B030D-6E8A-4147-A177-3AD203B41FA5}">
                      <a16:colId xmlns:a16="http://schemas.microsoft.com/office/drawing/2014/main" val="1563490524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Host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name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Operation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Parameter/Item name</a:t>
                      </a:r>
                      <a:endParaRPr lang="ja-JP" altLang="en-US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97375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ansible_default_</a:t>
                      </a:r>
                    </a:p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ipv4__address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Other items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targethost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GatherFacts2</a:t>
                      </a:r>
                      <a:endParaRPr kumimoji="1" lang="en-US" altLang="ja-JP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</a:rPr>
                        <a:t>Input a value different from the one collected in Scenario 1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</a:rPr>
                        <a:t>Input the same</a:t>
                      </a:r>
                      <a:r>
                        <a:rPr kumimoji="1" lang="en-US" altLang="ja-JP" sz="1200" b="0" baseline="0" dirty="0" smtClean="0">
                          <a:solidFill>
                            <a:schemeClr val="tx1"/>
                          </a:solidFill>
                        </a:rPr>
                        <a:t> values collected in scenario 1.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3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Introductio</a:t>
            </a:r>
            <a:r>
              <a:rPr lang="en-US" altLang="ja-JP" dirty="0"/>
              <a:t>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8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92" y="2861313"/>
            <a:ext cx="7056638" cy="87920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2.4 Register a Comparison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Select the two menus you want to compare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We will now define the comparison that will compare the values.</a:t>
            </a:r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Compare</a:t>
            </a:r>
            <a:r>
              <a:rPr lang="ja-JP" altLang="en-US" b="1" dirty="0" smtClean="0"/>
              <a:t> </a:t>
            </a:r>
            <a:r>
              <a:rPr lang="ja-JP" altLang="en-US" b="1" dirty="0"/>
              <a:t>＞ </a:t>
            </a:r>
            <a:r>
              <a:rPr lang="en-US" altLang="ja-JP" b="1" dirty="0" smtClean="0"/>
              <a:t>Compare list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82725"/>
              </p:ext>
            </p:extLst>
          </p:nvPr>
        </p:nvGraphicFramePr>
        <p:xfrm>
          <a:off x="539440" y="3853391"/>
          <a:ext cx="7584702" cy="1341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2284342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635123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357137">
                  <a:extLst>
                    <a:ext uri="{9D8B030D-6E8A-4147-A177-3AD203B41FA5}">
                      <a16:colId xmlns:a16="http://schemas.microsoft.com/office/drawing/2014/main" val="323597253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Comparison definition name</a:t>
                      </a: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(Free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field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) 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Compare target menu 1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Compare target menu 2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Match all cases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OS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info</a:t>
                      </a:r>
                      <a:endParaRPr kumimoji="1" lang="en-US" altLang="ja-JP" sz="1200" dirty="0" smtClean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 smtClean="0"/>
                        <a:t>Substitution value:8:OS</a:t>
                      </a:r>
                      <a:r>
                        <a:rPr kumimoji="1" lang="zh-TW" altLang="en-US" sz="1200" baseline="0" dirty="0" smtClean="0"/>
                        <a:t> </a:t>
                      </a:r>
                      <a:r>
                        <a:rPr kumimoji="1" lang="en-US" altLang="zh-TW" sz="1200" baseline="0" dirty="0" smtClean="0"/>
                        <a:t>information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Substitution </a:t>
                      </a:r>
                      <a:r>
                        <a:rPr kumimoji="1" lang="en-US" altLang="ja-JP" sz="1200" dirty="0" err="1" smtClean="0"/>
                        <a:t>value:Gathered</a:t>
                      </a:r>
                      <a:r>
                        <a:rPr kumimoji="1" lang="en-US" altLang="ja-JP" sz="1200" dirty="0" smtClean="0"/>
                        <a:t> Facts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●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1" name="角丸四角形吹き出し 10"/>
          <p:cNvSpPr/>
          <p:nvPr/>
        </p:nvSpPr>
        <p:spPr bwMode="auto">
          <a:xfrm flipH="1">
            <a:off x="3634874" y="5359831"/>
            <a:ext cx="4294620" cy="1042299"/>
          </a:xfrm>
          <a:prstGeom prst="wedgeRoundRectCallout">
            <a:avLst>
              <a:gd name="adj1" fmla="val -37484"/>
              <a:gd name="adj2" fmla="val -69257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779890" y="5448023"/>
            <a:ext cx="41496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Here, we will compare all of the items, so select “</a:t>
            </a:r>
            <a:r>
              <a:rPr lang="ja-JP" altLang="en-US" sz="1600" dirty="0" smtClean="0"/>
              <a:t>●</a:t>
            </a:r>
            <a:r>
              <a:rPr lang="en-US" altLang="ja-JP" sz="1600" dirty="0" smtClean="0">
                <a:solidFill>
                  <a:srgbClr val="FF0000"/>
                </a:solidFill>
              </a:rPr>
              <a:t>“</a:t>
            </a:r>
          </a:p>
          <a:p>
            <a:r>
              <a:rPr lang="en-US" altLang="ja-JP" sz="1200" dirty="0" smtClean="0">
                <a:solidFill>
                  <a:srgbClr val="FF0000"/>
                </a:solidFill>
              </a:rPr>
              <a:t>※</a:t>
            </a:r>
            <a:r>
              <a:rPr lang="ja-JP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ja-JP" sz="1200" dirty="0" smtClean="0">
                <a:solidFill>
                  <a:srgbClr val="FF0000"/>
                </a:solidFill>
              </a:rPr>
              <a:t>If you only want to compare select items, please see</a:t>
            </a:r>
            <a:r>
              <a:rPr lang="en-US" altLang="ja-JP" sz="1200" dirty="0" smtClean="0">
                <a:solidFill>
                  <a:srgbClr val="FF0000"/>
                </a:solidFill>
                <a:hlinkClick r:id="rId3" action="ppaction://hlinksldjump"/>
              </a:rPr>
              <a:t>『</a:t>
            </a:r>
            <a:r>
              <a:rPr lang="en-US" altLang="zh-TW" sz="1200" dirty="0" smtClean="0">
                <a:solidFill>
                  <a:srgbClr val="FF0000"/>
                </a:solidFill>
                <a:hlinkClick r:id="rId3" action="ppaction://hlinksldjump"/>
              </a:rPr>
              <a:t>【reference】 Comparison details</a:t>
            </a:r>
            <a:r>
              <a:rPr lang="en-US" altLang="ja-JP" sz="1200" dirty="0" smtClean="0">
                <a:solidFill>
                  <a:srgbClr val="FF0000"/>
                </a:solidFill>
                <a:hlinkClick r:id="rId3" action="ppaction://hlinksldjump"/>
              </a:rPr>
              <a:t>』</a:t>
            </a:r>
            <a:r>
              <a:rPr lang="en-US" altLang="ja-JP" sz="1200" dirty="0" smtClean="0">
                <a:solidFill>
                  <a:srgbClr val="FF0000"/>
                </a:solidFill>
              </a:rPr>
              <a:t>.</a:t>
            </a:r>
            <a:endParaRPr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44218" y="2854585"/>
            <a:ext cx="803300" cy="858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847517" y="2855697"/>
            <a:ext cx="2436443" cy="858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283961" y="2855697"/>
            <a:ext cx="2448340" cy="858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732301" y="2855697"/>
            <a:ext cx="936129" cy="858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50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1" y="3227734"/>
            <a:ext cx="7705070" cy="175217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2.5 Run </a:t>
            </a:r>
            <a:r>
              <a:rPr lang="en-US" altLang="ja-JP" dirty="0" smtClean="0"/>
              <a:t>comparison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(1/2) 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Run the previously defined Comparison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We will now compare the values.</a:t>
            </a:r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Compare</a:t>
            </a:r>
            <a:r>
              <a:rPr lang="ja-JP" altLang="en-US" b="1" dirty="0" smtClean="0"/>
              <a:t> </a:t>
            </a:r>
            <a:r>
              <a:rPr lang="ja-JP" altLang="en-US" b="1" dirty="0"/>
              <a:t>＞ </a:t>
            </a:r>
            <a:r>
              <a:rPr lang="en-US" altLang="ja-JP" b="1" dirty="0" smtClean="0"/>
              <a:t>Compare execution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Input/Select the following and press the “Compare” button.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The comparison results will be displayed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645180" y="3874122"/>
            <a:ext cx="2918680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83460" y="4571951"/>
            <a:ext cx="1512210" cy="2252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165734"/>
              </p:ext>
            </p:extLst>
          </p:nvPr>
        </p:nvGraphicFramePr>
        <p:xfrm>
          <a:off x="539440" y="5135470"/>
          <a:ext cx="4642163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01623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88018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88018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880180">
                  <a:extLst>
                    <a:ext uri="{9D8B030D-6E8A-4147-A177-3AD203B41FA5}">
                      <a16:colId xmlns:a16="http://schemas.microsoft.com/office/drawing/2014/main" val="403728384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Comparison</a:t>
                      </a:r>
                      <a:r>
                        <a:rPr lang="en-US" altLang="ja-JP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definition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Standard</a:t>
                      </a:r>
                      <a:r>
                        <a:rPr lang="en-US" altLang="ja-JP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date </a:t>
                      </a: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１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Standard date</a:t>
                      </a: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２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Output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OS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baseline="0" dirty="0" smtClean="0"/>
                        <a:t>information</a:t>
                      </a:r>
                      <a:r>
                        <a:rPr kumimoji="1" lang="en-US" altLang="ja-JP" sz="1100" dirty="0" smtClean="0"/>
                        <a:t>-Gathered Facts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Blank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Blank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ALL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9" name="正方形/長方形 8"/>
          <p:cNvSpPr/>
          <p:nvPr/>
        </p:nvSpPr>
        <p:spPr>
          <a:xfrm>
            <a:off x="645180" y="4126122"/>
            <a:ext cx="2270590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 bwMode="auto">
          <a:xfrm flipH="1">
            <a:off x="5286400" y="5272744"/>
            <a:ext cx="3390169" cy="1108666"/>
          </a:xfrm>
          <a:prstGeom prst="wedgeRoundRectCallout">
            <a:avLst>
              <a:gd name="adj1" fmla="val 56618"/>
              <a:gd name="adj2" fmla="val -348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397635" y="5288468"/>
            <a:ext cx="32789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If you only want the comparison to output the items with differences, select “Difference Only”</a:t>
            </a:r>
          </a:p>
        </p:txBody>
      </p:sp>
    </p:spTree>
    <p:extLst>
      <p:ext uri="{BB962C8B-B14F-4D97-AF65-F5344CB8AC3E}">
        <p14:creationId xmlns:p14="http://schemas.microsoft.com/office/powerpoint/2010/main" val="135196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 bwMode="auto">
          <a:xfrm>
            <a:off x="539440" y="1556740"/>
            <a:ext cx="8065120" cy="3168440"/>
          </a:xfrm>
          <a:prstGeom prst="rect">
            <a:avLst/>
          </a:prstGeom>
          <a:solidFill>
            <a:srgbClr val="FFFFCC"/>
          </a:solidFill>
          <a:ln w="19050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35" y="2458740"/>
            <a:ext cx="7137926" cy="12080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2.5 Run </a:t>
            </a:r>
            <a:r>
              <a:rPr lang="en-US" altLang="ja-JP" dirty="0" smtClean="0"/>
              <a:t>comparison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(2/2) </a:t>
            </a:r>
            <a:endParaRPr lang="ja-JP" altLang="en-US" dirty="0"/>
          </a:p>
        </p:txBody>
      </p:sp>
      <p:sp>
        <p:nvSpPr>
          <p:cNvPr id="16" name="ストライプ矢印 15"/>
          <p:cNvSpPr/>
          <p:nvPr/>
        </p:nvSpPr>
        <p:spPr bwMode="auto">
          <a:xfrm rot="5400000">
            <a:off x="1234904" y="849472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467430" y="1306316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Comparison results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516270" y="2779912"/>
            <a:ext cx="1368191" cy="433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吹き出し 24"/>
          <p:cNvSpPr/>
          <p:nvPr/>
        </p:nvSpPr>
        <p:spPr bwMode="auto">
          <a:xfrm flipH="1">
            <a:off x="3995919" y="3753982"/>
            <a:ext cx="3429505" cy="971197"/>
          </a:xfrm>
          <a:prstGeom prst="wedgeRoundRectCallout">
            <a:avLst>
              <a:gd name="adj1" fmla="val -21998"/>
              <a:gd name="adj2" fmla="val -124562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4097422" y="3875284"/>
            <a:ext cx="32264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The address, which has different values, will be displayed in red.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578778" y="2780910"/>
            <a:ext cx="400862" cy="432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吹き出し 27"/>
          <p:cNvSpPr/>
          <p:nvPr/>
        </p:nvSpPr>
        <p:spPr bwMode="auto">
          <a:xfrm flipH="1">
            <a:off x="2771750" y="1084865"/>
            <a:ext cx="4361412" cy="922875"/>
          </a:xfrm>
          <a:prstGeom prst="wedgeRoundRectCallout">
            <a:avLst>
              <a:gd name="adj1" fmla="val 59750"/>
              <a:gd name="adj2" fmla="val 137627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796602" y="1176743"/>
            <a:ext cx="41765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If the records contains an item with a difference, the “result” column will display “Difference”.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0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【Reference】 Compare details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Compare single parameter sheet items.</a:t>
            </a:r>
            <a:endParaRPr lang="en-US" altLang="ja-JP" b="1" dirty="0"/>
          </a:p>
          <a:p>
            <a:pPr lvl="1"/>
            <a:r>
              <a:rPr lang="en-US" altLang="ja-JP" dirty="0" smtClean="0"/>
              <a:t>You can use the “Compare details” menu if you want to compare single items in a certain parameter sheet.</a:t>
            </a:r>
          </a:p>
          <a:p>
            <a:pPr marL="180000" lvl="1" indent="0">
              <a:buNone/>
            </a:pPr>
            <a:endParaRPr lang="en-US" altLang="ja-JP" sz="800" dirty="0"/>
          </a:p>
        </p:txBody>
      </p:sp>
      <p:sp>
        <p:nvSpPr>
          <p:cNvPr id="41" name="正方形/長方形 40"/>
          <p:cNvSpPr/>
          <p:nvPr/>
        </p:nvSpPr>
        <p:spPr>
          <a:xfrm>
            <a:off x="899490" y="2070120"/>
            <a:ext cx="7295613" cy="43833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RHEL 7or8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037944" y="2347840"/>
            <a:ext cx="7002483" cy="3978000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1" y="2417109"/>
            <a:ext cx="851605" cy="319726"/>
          </a:xfrm>
          <a:prstGeom prst="rect">
            <a:avLst/>
          </a:prstGeom>
        </p:spPr>
      </p:pic>
      <p:sp>
        <p:nvSpPr>
          <p:cNvPr id="46" name="フローチャート: 磁気ディスク 45"/>
          <p:cNvSpPr/>
          <p:nvPr/>
        </p:nvSpPr>
        <p:spPr>
          <a:xfrm>
            <a:off x="2422622" y="3606974"/>
            <a:ext cx="4223455" cy="2640198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2359833" y="2797837"/>
            <a:ext cx="128871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Operation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899490" y="1792111"/>
            <a:ext cx="191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Diagram</a:t>
            </a:r>
            <a:endParaRPr kumimoji="1"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5419358" y="2531012"/>
            <a:ext cx="1528971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Compare list</a:t>
            </a:r>
            <a:endParaRPr kumimoji="0" lang="ja-JP" alt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30" y="2531012"/>
            <a:ext cx="634147" cy="889453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52" name="正方形/長方形 51"/>
          <p:cNvSpPr/>
          <p:nvPr/>
        </p:nvSpPr>
        <p:spPr>
          <a:xfrm>
            <a:off x="5419358" y="2846339"/>
            <a:ext cx="1528971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1" kern="0" noProof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Compare details</a:t>
            </a:r>
            <a:endParaRPr kumimoji="0" lang="ja-JP" alt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5419358" y="3161667"/>
            <a:ext cx="1528971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1" kern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Compare execution</a:t>
            </a:r>
            <a:endParaRPr kumimoji="0" lang="ja-JP" alt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833372"/>
              </p:ext>
            </p:extLst>
          </p:nvPr>
        </p:nvGraphicFramePr>
        <p:xfrm>
          <a:off x="2699742" y="5013220"/>
          <a:ext cx="3441211" cy="951664"/>
        </p:xfrm>
        <a:graphic>
          <a:graphicData uri="http://schemas.openxmlformats.org/drawingml/2006/table">
            <a:tbl>
              <a:tblPr firstRow="1" bandRow="1"/>
              <a:tblGrid>
                <a:gridCol w="648088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992991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600044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600044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600044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 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sheet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(Values 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from scenario 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1) 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Host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Operation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Item1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Item2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Item3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0187"/>
                  </a:ext>
                </a:extLst>
              </a:tr>
            </a:tbl>
          </a:graphicData>
        </a:graphic>
      </p:graphicFrame>
      <p:graphicFrame>
        <p:nvGraphicFramePr>
          <p:cNvPr id="57" name="表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536201"/>
              </p:ext>
            </p:extLst>
          </p:nvPr>
        </p:nvGraphicFramePr>
        <p:xfrm>
          <a:off x="2699743" y="3816055"/>
          <a:ext cx="3441210" cy="951664"/>
        </p:xfrm>
        <a:graphic>
          <a:graphicData uri="http://schemas.openxmlformats.org/drawingml/2006/table">
            <a:tbl>
              <a:tblPr firstRow="1" bandRow="1"/>
              <a:tblGrid>
                <a:gridCol w="720097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920981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600044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600044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600044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 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sheet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(Expected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values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 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Host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Operation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Item1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Item2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Item3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0187"/>
                  </a:ext>
                </a:extLst>
              </a:tr>
            </a:tbl>
          </a:graphicData>
        </a:graphic>
      </p:graphicFrame>
      <p:sp>
        <p:nvSpPr>
          <p:cNvPr id="60" name="正方形/長方形 59"/>
          <p:cNvSpPr/>
          <p:nvPr/>
        </p:nvSpPr>
        <p:spPr bwMode="auto">
          <a:xfrm>
            <a:off x="5574001" y="4300085"/>
            <a:ext cx="566951" cy="1664800"/>
          </a:xfrm>
          <a:prstGeom prst="rect">
            <a:avLst/>
          </a:prstGeom>
          <a:solidFill>
            <a:srgbClr val="FF0000">
              <a:alpha val="40000"/>
            </a:srgbClr>
          </a:solidFill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4" name="カギ線コネクタ 63"/>
          <p:cNvCxnSpPr>
            <a:stCxn id="52" idx="3"/>
            <a:endCxn id="57" idx="3"/>
          </p:cNvCxnSpPr>
          <p:nvPr/>
        </p:nvCxnSpPr>
        <p:spPr bwMode="auto">
          <a:xfrm flipH="1">
            <a:off x="6140953" y="2987041"/>
            <a:ext cx="807376" cy="1304846"/>
          </a:xfrm>
          <a:prstGeom prst="bentConnector3">
            <a:avLst>
              <a:gd name="adj1" fmla="val -28314"/>
            </a:avLst>
          </a:prstGeom>
          <a:solidFill>
            <a:schemeClr val="bg1"/>
          </a:solidFill>
          <a:ln w="19050" cap="flat" cmpd="sng" algn="ctr">
            <a:solidFill>
              <a:srgbClr val="FF6D6D"/>
            </a:solidFill>
            <a:prstDash val="sysDot"/>
            <a:round/>
            <a:headEnd type="oval" w="med" len="med"/>
            <a:tailEnd type="stealth" w="lg" len="lg"/>
          </a:ln>
          <a:effectLst>
            <a:glow rad="38100">
              <a:schemeClr val="bg1"/>
            </a:glow>
          </a:effectLst>
          <a:extLst/>
        </p:spPr>
      </p:cxnSp>
      <p:sp>
        <p:nvSpPr>
          <p:cNvPr id="67" name="テキスト ボックス 66"/>
          <p:cNvSpPr txBox="1"/>
          <p:nvPr/>
        </p:nvSpPr>
        <p:spPr>
          <a:xfrm>
            <a:off x="6646075" y="4291887"/>
            <a:ext cx="1212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FF6D6D"/>
                </a:solidFill>
                <a:effectLst>
                  <a:glow rad="76200">
                    <a:schemeClr val="bg1"/>
                  </a:glow>
                </a:effectLst>
              </a:rPr>
              <a:t>Define the items you want to compare.</a:t>
            </a:r>
            <a:endParaRPr kumimoji="1" lang="ja-JP" altLang="en-US" sz="1600" b="1" dirty="0">
              <a:solidFill>
                <a:srgbClr val="FF6D6D"/>
              </a:solidFill>
              <a:effectLst>
                <a:glow rad="76200">
                  <a:schemeClr val="bg1"/>
                </a:glow>
              </a:effectLst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951" y="2509723"/>
            <a:ext cx="789470" cy="9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17" y="3399851"/>
            <a:ext cx="8741772" cy="110429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【Reference</a:t>
            </a:r>
            <a:r>
              <a:rPr lang="en-US" altLang="ja-JP" dirty="0" smtClean="0"/>
              <a:t>】</a:t>
            </a:r>
            <a:r>
              <a:rPr lang="ja-JP" altLang="en-US" dirty="0" smtClean="0"/>
              <a:t> </a:t>
            </a:r>
            <a:r>
              <a:rPr lang="en-US" altLang="ja-JP" dirty="0" smtClean="0"/>
              <a:t>(1) Register </a:t>
            </a:r>
            <a:r>
              <a:rPr lang="en-US" altLang="ja-JP" dirty="0" smtClean="0"/>
              <a:t>Comparison details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Select the 2 menus you want to compare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Select the menus you want to compare. Since we are only comparing select items, make sure that Match all cases is set to “OFF”.</a:t>
            </a:r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Compare</a:t>
            </a:r>
            <a:r>
              <a:rPr lang="ja-JP" altLang="en-US" b="1" dirty="0" smtClean="0"/>
              <a:t>＞ </a:t>
            </a:r>
            <a:r>
              <a:rPr lang="en-US" altLang="ja-JP" b="1" dirty="0" smtClean="0"/>
              <a:t>Compare list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824277"/>
              </p:ext>
            </p:extLst>
          </p:nvPr>
        </p:nvGraphicFramePr>
        <p:xfrm>
          <a:off x="539440" y="4653170"/>
          <a:ext cx="6991541" cy="1158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2197418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635123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87862345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Compare name</a:t>
                      </a: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(Free) 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Compare target menu 1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Compare target menu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Match all cases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IP address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 smtClean="0"/>
                        <a:t>Substitution value:8:OS</a:t>
                      </a:r>
                      <a:r>
                        <a:rPr kumimoji="1" lang="zh-TW" altLang="en-US" sz="1200" dirty="0" smtClean="0"/>
                        <a:t> </a:t>
                      </a:r>
                      <a:r>
                        <a:rPr kumimoji="1" lang="en-US" altLang="zh-TW" sz="1200" dirty="0" smtClean="0"/>
                        <a:t>information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Substitution </a:t>
                      </a:r>
                      <a:r>
                        <a:rPr kumimoji="1" lang="en-US" altLang="ja-JP" sz="1200" dirty="0" err="1" smtClean="0"/>
                        <a:t>value:Gathered</a:t>
                      </a:r>
                      <a:r>
                        <a:rPr kumimoji="1" lang="en-US" altLang="ja-JP" sz="1200" dirty="0" smtClean="0"/>
                        <a:t> Facts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-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4" name="正方形/長方形 13"/>
          <p:cNvSpPr/>
          <p:nvPr/>
        </p:nvSpPr>
        <p:spPr>
          <a:xfrm>
            <a:off x="827480" y="3399851"/>
            <a:ext cx="936130" cy="1054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763610" y="3399851"/>
            <a:ext cx="6121948" cy="1054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7885558" y="3399851"/>
            <a:ext cx="1077954" cy="1054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吹き出し 8"/>
          <p:cNvSpPr/>
          <p:nvPr/>
        </p:nvSpPr>
        <p:spPr bwMode="auto">
          <a:xfrm flipH="1">
            <a:off x="6263686" y="5940654"/>
            <a:ext cx="2484893" cy="609893"/>
          </a:xfrm>
          <a:prstGeom prst="wedgeRoundRectCallout">
            <a:avLst>
              <a:gd name="adj1" fmla="val 17359"/>
              <a:gd name="adj2" fmla="val -8324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426691" y="5940655"/>
            <a:ext cx="25193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Make sure that this item is blank.</a:t>
            </a:r>
            <a:endParaRPr lang="ja-JP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7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781" y="4217059"/>
            <a:ext cx="4979769" cy="8373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65" y="3184026"/>
            <a:ext cx="8294611" cy="88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【Reference</a:t>
            </a:r>
            <a:r>
              <a:rPr lang="en-US" altLang="ja-JP" dirty="0" smtClean="0"/>
              <a:t>】</a:t>
            </a:r>
            <a:r>
              <a:rPr lang="ja-JP" altLang="en-US" dirty="0" smtClean="0"/>
              <a:t> </a:t>
            </a:r>
            <a:r>
              <a:rPr lang="en-US" altLang="ja-JP" dirty="0" smtClean="0"/>
              <a:t>(2)  </a:t>
            </a:r>
            <a:r>
              <a:rPr lang="en-US" altLang="ja-JP" dirty="0"/>
              <a:t>Register </a:t>
            </a:r>
            <a:r>
              <a:rPr lang="en-US" altLang="ja-JP" dirty="0" smtClean="0"/>
              <a:t>Compare </a:t>
            </a:r>
            <a:r>
              <a:rPr lang="en-US" altLang="ja-JP" dirty="0"/>
              <a:t>details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Select the items you want to compare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Select the items you want to compare from the menus in the Compare details menu.</a:t>
            </a:r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Compare</a:t>
            </a:r>
            <a:r>
              <a:rPr lang="ja-JP" altLang="en-US" b="1" dirty="0" smtClean="0"/>
              <a:t> </a:t>
            </a:r>
            <a:r>
              <a:rPr lang="ja-JP" altLang="en-US" b="1" dirty="0"/>
              <a:t>＞ </a:t>
            </a:r>
            <a:r>
              <a:rPr lang="en-US" altLang="ja-JP" b="1" dirty="0" smtClean="0"/>
              <a:t>Compare details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  <a:endParaRPr lang="en-US" altLang="ja-JP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255373"/>
              </p:ext>
            </p:extLst>
          </p:nvPr>
        </p:nvGraphicFramePr>
        <p:xfrm>
          <a:off x="515995" y="5157240"/>
          <a:ext cx="8135462" cy="1249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698990959"/>
                    </a:ext>
                  </a:extLst>
                </a:gridCol>
                <a:gridCol w="2403792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403792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812368">
                  <a:extLst>
                    <a:ext uri="{9D8B030D-6E8A-4147-A177-3AD203B41FA5}">
                      <a16:colId xmlns:a16="http://schemas.microsoft.com/office/drawing/2014/main" val="187862345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Comparison definition name</a:t>
                      </a: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Display i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tem name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Target column 1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Target column</a:t>
                      </a:r>
                      <a:r>
                        <a:rPr lang="en-US" altLang="ja-JP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Display</a:t>
                      </a:r>
                      <a:r>
                        <a:rPr lang="en-US" altLang="ja-JP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order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IP address</a:t>
                      </a:r>
                      <a:r>
                        <a:rPr kumimoji="1" lang="ja-JP" altLang="en-US" sz="1100" dirty="0" smtClean="0"/>
                        <a:t> </a:t>
                      </a:r>
                      <a:endParaRPr kumimoji="1" lang="en-US" altLang="ja-JP" sz="1100" dirty="0" smtClean="0"/>
                    </a:p>
                    <a:p>
                      <a:pPr algn="l"/>
                      <a:r>
                        <a:rPr kumimoji="1" lang="en-US" altLang="ja-JP" sz="1100" dirty="0" smtClean="0"/>
                        <a:t>[ Gathered Facts-OS</a:t>
                      </a:r>
                      <a:r>
                        <a:rPr kumimoji="1" lang="ja-JP" altLang="en-US" sz="1100" baseline="0" dirty="0" smtClean="0"/>
                        <a:t> </a:t>
                      </a:r>
                      <a:r>
                        <a:rPr kumimoji="1" lang="en-US" altLang="ja-JP" sz="1100" baseline="0" dirty="0" smtClean="0"/>
                        <a:t>information</a:t>
                      </a:r>
                      <a:r>
                        <a:rPr kumimoji="1" lang="ja-JP" altLang="en-US" sz="1100" dirty="0" smtClean="0"/>
                        <a:t> </a:t>
                      </a:r>
                      <a:r>
                        <a:rPr kumimoji="1" lang="en-US" altLang="ja-JP" sz="1100" dirty="0" smtClean="0"/>
                        <a:t>]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IP address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zh-TW" sz="1100" dirty="0" smtClean="0"/>
                        <a:t>Substitution value:</a:t>
                      </a:r>
                    </a:p>
                    <a:p>
                      <a:pPr algn="l"/>
                      <a:r>
                        <a:rPr kumimoji="1" lang="en-US" altLang="zh-TW" sz="1100" dirty="0" smtClean="0"/>
                        <a:t>OS</a:t>
                      </a:r>
                      <a:r>
                        <a:rPr kumimoji="1" lang="zh-TW" altLang="en-US" sz="1100" baseline="0" dirty="0" smtClean="0"/>
                        <a:t> </a:t>
                      </a:r>
                      <a:r>
                        <a:rPr kumimoji="1" lang="en-US" altLang="zh-TW" sz="1100" baseline="0" dirty="0" err="1" smtClean="0"/>
                        <a:t>information</a:t>
                      </a:r>
                      <a:r>
                        <a:rPr kumimoji="1" lang="en-US" altLang="zh-TW" sz="1100" dirty="0" err="1" smtClean="0"/>
                        <a:t>:</a:t>
                      </a:r>
                      <a:r>
                        <a:rPr kumimoji="1" lang="en-US" altLang="ja-JP" sz="1100" dirty="0" err="1" smtClean="0"/>
                        <a:t>Parameter</a:t>
                      </a:r>
                      <a:r>
                        <a:rPr kumimoji="1" lang="en-US" altLang="ja-JP" sz="1100" dirty="0" smtClean="0"/>
                        <a:t>/</a:t>
                      </a:r>
                    </a:p>
                    <a:p>
                      <a:pPr algn="l"/>
                      <a:r>
                        <a:rPr kumimoji="1" lang="en-US" altLang="zh-TW" sz="1100" dirty="0" smtClean="0"/>
                        <a:t>ansible_default_ipv4/address</a:t>
                      </a:r>
                      <a:endParaRPr kumimoji="1" lang="ja-JP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smtClean="0"/>
                        <a:t>Substitution value:</a:t>
                      </a:r>
                    </a:p>
                    <a:p>
                      <a:pPr algn="l"/>
                      <a:r>
                        <a:rPr kumimoji="1" lang="en-US" altLang="ja-JP" sz="1100" dirty="0" smtClean="0"/>
                        <a:t>Gathered </a:t>
                      </a:r>
                      <a:r>
                        <a:rPr kumimoji="1" lang="en-US" altLang="ja-JP" sz="1100" dirty="0" err="1" smtClean="0"/>
                        <a:t>Facts:Parameter</a:t>
                      </a:r>
                      <a:r>
                        <a:rPr kumimoji="1" lang="en-US" altLang="ja-JP" sz="1100" dirty="0" smtClean="0"/>
                        <a:t>/</a:t>
                      </a:r>
                    </a:p>
                    <a:p>
                      <a:pPr algn="l"/>
                      <a:r>
                        <a:rPr kumimoji="1" lang="en-US" altLang="ja-JP" sz="1100" dirty="0" smtClean="0"/>
                        <a:t>ansible_default_ipv4/address</a:t>
                      </a:r>
                      <a:endParaRPr kumimoji="1" lang="ja-JP" altLang="en-US" sz="1100" dirty="0" smtClean="0"/>
                    </a:p>
                    <a:p>
                      <a:pPr algn="l"/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8" name="フリーフォーム 7"/>
          <p:cNvSpPr/>
          <p:nvPr/>
        </p:nvSpPr>
        <p:spPr>
          <a:xfrm>
            <a:off x="3410573" y="4219836"/>
            <a:ext cx="144898" cy="815915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/>
          <p:cNvSpPr/>
          <p:nvPr/>
        </p:nvSpPr>
        <p:spPr>
          <a:xfrm>
            <a:off x="8651457" y="3181247"/>
            <a:ext cx="144898" cy="815915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55470" y="3202448"/>
            <a:ext cx="2826012" cy="8631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581485" y="4242032"/>
            <a:ext cx="4086946" cy="793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581483" y="3202448"/>
            <a:ext cx="918505" cy="8631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4499989" y="3202448"/>
            <a:ext cx="4117587" cy="8631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7668430" y="4246750"/>
            <a:ext cx="890133" cy="793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649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39" y="3222374"/>
            <a:ext cx="7921101" cy="181783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【Reference</a:t>
            </a:r>
            <a:r>
              <a:rPr lang="en-US" altLang="ja-JP" dirty="0" smtClean="0"/>
              <a:t>】</a:t>
            </a:r>
            <a:r>
              <a:rPr lang="ja-JP" altLang="en-US" dirty="0" smtClean="0"/>
              <a:t> </a:t>
            </a:r>
            <a:r>
              <a:rPr lang="en-US" altLang="ja-JP" dirty="0" smtClean="0"/>
              <a:t>(3) Run comparison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(1/2) 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Run the comparison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Now that you’ve configured the Comparison definition details, we can now run the comparison.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Compare</a:t>
            </a:r>
            <a:r>
              <a:rPr lang="ja-JP" altLang="en-US" b="1" dirty="0" smtClean="0"/>
              <a:t> </a:t>
            </a:r>
            <a:r>
              <a:rPr lang="ja-JP" altLang="en-US" b="1" dirty="0"/>
              <a:t>＞ </a:t>
            </a:r>
            <a:r>
              <a:rPr lang="en-US" altLang="ja-JP" b="1" dirty="0" smtClean="0"/>
              <a:t>Run Comparison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Input/Select the following and press the “Compare” button.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The comparison results will be displayed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631715" y="3889746"/>
            <a:ext cx="3148175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91131" y="4601651"/>
            <a:ext cx="1517135" cy="2675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31715" y="4146138"/>
            <a:ext cx="2356065" cy="3287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532914"/>
              </p:ext>
            </p:extLst>
          </p:nvPr>
        </p:nvGraphicFramePr>
        <p:xfrm>
          <a:off x="539440" y="5166961"/>
          <a:ext cx="5606923" cy="975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54223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4037283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Comparison definition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Base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date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１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Base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date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２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Output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IP </a:t>
                      </a:r>
                      <a:r>
                        <a:rPr kumimoji="1" lang="en-US" altLang="ja-JP" sz="1200" dirty="0" err="1" smtClean="0"/>
                        <a:t>Address【OS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information</a:t>
                      </a:r>
                      <a:r>
                        <a:rPr kumimoji="1" lang="en-US" altLang="ja-JP" sz="1200" dirty="0" smtClean="0"/>
                        <a:t>-Gathered Facts】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Blank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blank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ALL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90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 bwMode="auto">
          <a:xfrm>
            <a:off x="539440" y="1556740"/>
            <a:ext cx="8065120" cy="3168440"/>
          </a:xfrm>
          <a:prstGeom prst="rect">
            <a:avLst/>
          </a:prstGeom>
          <a:solidFill>
            <a:srgbClr val="FFFFCC"/>
          </a:solidFill>
          <a:ln w="19050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718" y="2161402"/>
            <a:ext cx="6690885" cy="1972222"/>
          </a:xfrm>
          <a:prstGeom prst="rect">
            <a:avLst/>
          </a:prstGeom>
        </p:spPr>
      </p:pic>
      <p:sp>
        <p:nvSpPr>
          <p:cNvPr id="15" name="ストライプ矢印 14"/>
          <p:cNvSpPr/>
          <p:nvPr/>
        </p:nvSpPr>
        <p:spPr bwMode="auto">
          <a:xfrm rot="5400000">
            <a:off x="1234904" y="849472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67430" y="1306316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Comparison results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【Reference</a:t>
            </a:r>
            <a:r>
              <a:rPr lang="en-US" altLang="ja-JP" dirty="0" smtClean="0"/>
              <a:t>】</a:t>
            </a:r>
            <a:r>
              <a:rPr lang="ja-JP" altLang="en-US" dirty="0" smtClean="0"/>
              <a:t> </a:t>
            </a:r>
            <a:r>
              <a:rPr lang="en-US" altLang="ja-JP" dirty="0" smtClean="0"/>
              <a:t>(3) Run Comparison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(2/2) </a:t>
            </a:r>
            <a:endParaRPr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7020340" y="2708900"/>
            <a:ext cx="819292" cy="6122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吹き出し 24"/>
          <p:cNvSpPr/>
          <p:nvPr/>
        </p:nvSpPr>
        <p:spPr bwMode="auto">
          <a:xfrm flipH="1">
            <a:off x="5337873" y="3765536"/>
            <a:ext cx="3281007" cy="706076"/>
          </a:xfrm>
          <a:prstGeom prst="wedgeRoundRectCallout">
            <a:avLst>
              <a:gd name="adj1" fmla="val -16401"/>
              <a:gd name="adj2" fmla="val -132968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5439376" y="3886837"/>
            <a:ext cx="32264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Only the specified item will be displayed.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66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　</a:t>
            </a:r>
            <a:r>
              <a:rPr lang="en-US" altLang="ja-JP" dirty="0" smtClean="0"/>
              <a:t>Scenario</a:t>
            </a:r>
            <a:r>
              <a:rPr lang="ja-JP" altLang="en-US" dirty="0" smtClean="0"/>
              <a:t>３</a:t>
            </a:r>
            <a:r>
              <a:rPr lang="en-US" altLang="ja-JP" dirty="0"/>
              <a:t>【Collect function</a:t>
            </a:r>
            <a:r>
              <a:rPr lang="en-US" altLang="ja-JP" dirty="0" smtClean="0"/>
              <a:t>】</a:t>
            </a:r>
            <a:br>
              <a:rPr lang="en-US" altLang="ja-JP" dirty="0" smtClean="0"/>
            </a:br>
            <a:r>
              <a:rPr lang="en-US" altLang="ja-JP" dirty="0" smtClean="0"/>
              <a:t>Collect </a:t>
            </a:r>
            <a:r>
              <a:rPr lang="en-US" altLang="ja-JP" dirty="0"/>
              <a:t>the target host’s SSL certificate file</a:t>
            </a:r>
          </a:p>
        </p:txBody>
      </p:sp>
    </p:spTree>
    <p:extLst>
      <p:ext uri="{BB962C8B-B14F-4D97-AF65-F5344CB8AC3E}">
        <p14:creationId xmlns:p14="http://schemas.microsoft.com/office/powerpoint/2010/main" val="416441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Scenario</a:t>
            </a:r>
            <a:r>
              <a:rPr lang="ja-JP" altLang="en-US" b="1" dirty="0" smtClean="0"/>
              <a:t>３</a:t>
            </a:r>
            <a:r>
              <a:rPr lang="en-US" altLang="ja-JP" b="1" dirty="0" smtClean="0"/>
              <a:t>workflow</a:t>
            </a:r>
          </a:p>
          <a:p>
            <a:pPr lvl="1"/>
            <a:r>
              <a:rPr lang="en-US" altLang="ja-JP" dirty="0" smtClean="0"/>
              <a:t>While the contents are more or less the same as Scenario 1, in this scenario, we will collect a file.</a:t>
            </a:r>
          </a:p>
          <a:p>
            <a:pPr lvl="1"/>
            <a:r>
              <a:rPr lang="en-US" altLang="ja-JP" dirty="0" smtClean="0"/>
              <a:t>The file collected from the Parameter sheet will be downloadable.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Scenario</a:t>
            </a:r>
            <a:r>
              <a:rPr lang="ja-JP" altLang="en-US" dirty="0" smtClean="0"/>
              <a:t>３</a:t>
            </a:r>
            <a:r>
              <a:rPr lang="en-US" altLang="ja-JP" dirty="0" smtClean="0"/>
              <a:t>Overall diagram</a:t>
            </a:r>
            <a:endParaRPr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251399" y="2335517"/>
            <a:ext cx="7295613" cy="41324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RHEL 7or8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7876381" y="2335517"/>
            <a:ext cx="992596" cy="41324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system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630971" y="2589028"/>
            <a:ext cx="769476" cy="373491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ysDash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397964" y="2589028"/>
            <a:ext cx="6041563" cy="3734918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0" y="2650773"/>
            <a:ext cx="851605" cy="319726"/>
          </a:xfrm>
          <a:prstGeom prst="rect">
            <a:avLst/>
          </a:prstGeom>
        </p:spPr>
      </p:pic>
      <p:sp>
        <p:nvSpPr>
          <p:cNvPr id="42" name="正方形/長方形 41"/>
          <p:cNvSpPr/>
          <p:nvPr/>
        </p:nvSpPr>
        <p:spPr>
          <a:xfrm>
            <a:off x="2568491" y="2695286"/>
            <a:ext cx="3639263" cy="141084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Ansible-driver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0" name="フローチャート: 磁気ディスク 39"/>
          <p:cNvSpPr/>
          <p:nvPr/>
        </p:nvSpPr>
        <p:spPr>
          <a:xfrm>
            <a:off x="504748" y="3836954"/>
            <a:ext cx="4223455" cy="2397647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1" name="U ターン矢印 40"/>
          <p:cNvSpPr/>
          <p:nvPr/>
        </p:nvSpPr>
        <p:spPr>
          <a:xfrm rot="5400000">
            <a:off x="4909650" y="2368404"/>
            <a:ext cx="2407168" cy="4262545"/>
          </a:xfrm>
          <a:custGeom>
            <a:avLst/>
            <a:gdLst>
              <a:gd name="connsiteX0" fmla="*/ 0 w 2637166"/>
              <a:gd name="connsiteY0" fmla="*/ 4262545 h 4262545"/>
              <a:gd name="connsiteX1" fmla="*/ 0 w 2637166"/>
              <a:gd name="connsiteY1" fmla="*/ 1235005 h 4262545"/>
              <a:gd name="connsiteX2" fmla="*/ 1235005 w 2637166"/>
              <a:gd name="connsiteY2" fmla="*/ 0 h 4262545"/>
              <a:gd name="connsiteX3" fmla="*/ 1235005 w 2637166"/>
              <a:gd name="connsiteY3" fmla="*/ 0 h 4262545"/>
              <a:gd name="connsiteX4" fmla="*/ 2470010 w 2637166"/>
              <a:gd name="connsiteY4" fmla="*/ 1235005 h 4262545"/>
              <a:gd name="connsiteX5" fmla="*/ 2470009 w 2637166"/>
              <a:gd name="connsiteY5" fmla="*/ 3934824 h 4262545"/>
              <a:gd name="connsiteX6" fmla="*/ 2637166 w 2637166"/>
              <a:gd name="connsiteY6" fmla="*/ 3934824 h 4262545"/>
              <a:gd name="connsiteX7" fmla="*/ 2371076 w 2637166"/>
              <a:gd name="connsiteY7" fmla="*/ 4262545 h 4262545"/>
              <a:gd name="connsiteX8" fmla="*/ 2104986 w 2637166"/>
              <a:gd name="connsiteY8" fmla="*/ 3934824 h 4262545"/>
              <a:gd name="connsiteX9" fmla="*/ 2272143 w 2637166"/>
              <a:gd name="connsiteY9" fmla="*/ 3934824 h 4262545"/>
              <a:gd name="connsiteX10" fmla="*/ 2272143 w 2637166"/>
              <a:gd name="connsiteY10" fmla="*/ 1235005 h 4262545"/>
              <a:gd name="connsiteX11" fmla="*/ 1235005 w 2637166"/>
              <a:gd name="connsiteY11" fmla="*/ 197867 h 4262545"/>
              <a:gd name="connsiteX12" fmla="*/ 1235005 w 2637166"/>
              <a:gd name="connsiteY12" fmla="*/ 197867 h 4262545"/>
              <a:gd name="connsiteX13" fmla="*/ 197867 w 2637166"/>
              <a:gd name="connsiteY13" fmla="*/ 1235005 h 4262545"/>
              <a:gd name="connsiteX14" fmla="*/ 197867 w 2637166"/>
              <a:gd name="connsiteY14" fmla="*/ 4262545 h 4262545"/>
              <a:gd name="connsiteX15" fmla="*/ 0 w 2637166"/>
              <a:gd name="connsiteY15" fmla="*/ 4262545 h 4262545"/>
              <a:gd name="connsiteX0" fmla="*/ 5125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202992 w 2642291"/>
              <a:gd name="connsiteY15" fmla="*/ 4262545 h 4262545"/>
              <a:gd name="connsiteX16" fmla="*/ 5125 w 2642291"/>
              <a:gd name="connsiteY16" fmla="*/ 4262545 h 4262545"/>
              <a:gd name="connsiteX0" fmla="*/ 5125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17" fmla="*/ 5125 w 2642291"/>
              <a:gd name="connsiteY17" fmla="*/ 4262545 h 4262545"/>
              <a:gd name="connsiteX0" fmla="*/ 5125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17" fmla="*/ 5125 w 2642291"/>
              <a:gd name="connsiteY17" fmla="*/ 4262545 h 4262545"/>
              <a:gd name="connsiteX0" fmla="*/ 202992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0" fmla="*/ 202992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0" fmla="*/ 191387 w 2642291"/>
              <a:gd name="connsiteY0" fmla="*/ 1907502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42291" h="4262545">
                <a:moveTo>
                  <a:pt x="191387" y="1907502"/>
                </a:moveTo>
                <a:cubicBezTo>
                  <a:pt x="157555" y="2019585"/>
                  <a:pt x="31044" y="2019586"/>
                  <a:pt x="0" y="1907503"/>
                </a:cubicBezTo>
                <a:cubicBezTo>
                  <a:pt x="1708" y="1683337"/>
                  <a:pt x="3417" y="1459171"/>
                  <a:pt x="5125" y="1235005"/>
                </a:cubicBezTo>
                <a:cubicBezTo>
                  <a:pt x="5125" y="552931"/>
                  <a:pt x="558056" y="0"/>
                  <a:pt x="1240130" y="0"/>
                </a:cubicBezTo>
                <a:lnTo>
                  <a:pt x="1240130" y="0"/>
                </a:lnTo>
                <a:cubicBezTo>
                  <a:pt x="1922204" y="0"/>
                  <a:pt x="2475135" y="552931"/>
                  <a:pt x="2475135" y="1235005"/>
                </a:cubicBezTo>
                <a:cubicBezTo>
                  <a:pt x="2475135" y="2134945"/>
                  <a:pt x="2475134" y="3034884"/>
                  <a:pt x="2475134" y="3934824"/>
                </a:cubicBezTo>
                <a:lnTo>
                  <a:pt x="2642291" y="3934824"/>
                </a:lnTo>
                <a:lnTo>
                  <a:pt x="2376201" y="4262545"/>
                </a:lnTo>
                <a:lnTo>
                  <a:pt x="2110111" y="3934824"/>
                </a:lnTo>
                <a:lnTo>
                  <a:pt x="2277268" y="3934824"/>
                </a:lnTo>
                <a:lnTo>
                  <a:pt x="2277268" y="1235005"/>
                </a:lnTo>
                <a:cubicBezTo>
                  <a:pt x="2277268" y="662209"/>
                  <a:pt x="1812926" y="197867"/>
                  <a:pt x="1240130" y="197867"/>
                </a:cubicBezTo>
                <a:lnTo>
                  <a:pt x="1240130" y="197867"/>
                </a:lnTo>
                <a:cubicBezTo>
                  <a:pt x="667334" y="197867"/>
                  <a:pt x="202992" y="662209"/>
                  <a:pt x="202992" y="1235005"/>
                </a:cubicBezTo>
                <a:lnTo>
                  <a:pt x="191387" y="1907502"/>
                </a:lnTo>
                <a:close/>
              </a:path>
            </a:pathLst>
          </a:cu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851869" y="3085240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Device List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74" name="表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232956"/>
              </p:ext>
            </p:extLst>
          </p:nvPr>
        </p:nvGraphicFramePr>
        <p:xfrm>
          <a:off x="693808" y="3980802"/>
          <a:ext cx="2911375" cy="1134544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898625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1234975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</a:tblGrid>
              <a:tr h="187967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err="1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Parametersheet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(For 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registering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file 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name) 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Host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Operation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File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</a:tbl>
          </a:graphicData>
        </a:graphic>
      </p:graphicFrame>
      <p:sp>
        <p:nvSpPr>
          <p:cNvPr id="44" name="正方形/長方形 43"/>
          <p:cNvSpPr/>
          <p:nvPr/>
        </p:nvSpPr>
        <p:spPr>
          <a:xfrm>
            <a:off x="851911" y="3431781"/>
            <a:ext cx="128871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Operation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45" name="表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251109"/>
              </p:ext>
            </p:extLst>
          </p:nvPr>
        </p:nvGraphicFramePr>
        <p:xfrm>
          <a:off x="684731" y="5095888"/>
          <a:ext cx="3263500" cy="951664"/>
        </p:xfrm>
        <a:graphic>
          <a:graphicData uri="http://schemas.openxmlformats.org/drawingml/2006/table">
            <a:tbl>
              <a:tblPr firstRow="1" bandRow="1"/>
              <a:tblGrid>
                <a:gridCol w="646819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908731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930175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777775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</a:tblGrid>
              <a:tr h="187967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err="1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Parametersheet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(For 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collecting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values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 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Host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Operation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File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File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</a:tbl>
          </a:graphicData>
        </a:graphic>
      </p:graphicFrame>
      <p:sp>
        <p:nvSpPr>
          <p:cNvPr id="46" name="正方形/長方形 45"/>
          <p:cNvSpPr/>
          <p:nvPr/>
        </p:nvSpPr>
        <p:spPr>
          <a:xfrm>
            <a:off x="2974295" y="3225120"/>
            <a:ext cx="1288800" cy="280800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Movement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47" name="グループ化 46"/>
          <p:cNvGrpSpPr/>
          <p:nvPr/>
        </p:nvGrpSpPr>
        <p:grpSpPr>
          <a:xfrm>
            <a:off x="4608804" y="2848039"/>
            <a:ext cx="996127" cy="1130256"/>
            <a:chOff x="4202082" y="3107953"/>
            <a:chExt cx="996127" cy="1130256"/>
          </a:xfrm>
        </p:grpSpPr>
        <p:sp>
          <p:nvSpPr>
            <p:cNvPr id="48" name="波線 47"/>
            <p:cNvSpPr/>
            <p:nvPr/>
          </p:nvSpPr>
          <p:spPr>
            <a:xfrm rot="16200000">
              <a:off x="4135018" y="317501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Playbook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4375532" y="3653673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Var</a:t>
              </a:r>
              <a:r>
                <a:rPr kumimoji="0" lang="en-US" altLang="ja-JP" sz="1200" b="1" kern="0" dirty="0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 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53" name="グループ化 52"/>
          <p:cNvGrpSpPr/>
          <p:nvPr/>
        </p:nvGrpSpPr>
        <p:grpSpPr>
          <a:xfrm>
            <a:off x="5809043" y="3002029"/>
            <a:ext cx="754308" cy="754308"/>
            <a:chOff x="5739966" y="3210523"/>
            <a:chExt cx="754308" cy="754308"/>
          </a:xfrm>
        </p:grpSpPr>
        <p:sp>
          <p:nvSpPr>
            <p:cNvPr id="54" name="星 7 53"/>
            <p:cNvSpPr/>
            <p:nvPr/>
          </p:nvSpPr>
          <p:spPr>
            <a:xfrm>
              <a:off x="5739966" y="3210523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5805519" y="3298494"/>
              <a:ext cx="617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Run Operation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4358361" y="5081937"/>
            <a:ext cx="754308" cy="754308"/>
            <a:chOff x="4114085" y="4784554"/>
            <a:chExt cx="754308" cy="754308"/>
          </a:xfrm>
        </p:grpSpPr>
        <p:sp>
          <p:nvSpPr>
            <p:cNvPr id="58" name="星 7 57"/>
            <p:cNvSpPr/>
            <p:nvPr/>
          </p:nvSpPr>
          <p:spPr>
            <a:xfrm>
              <a:off x="4114085" y="4784554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4186924" y="4940373"/>
              <a:ext cx="617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Rest</a:t>
              </a:r>
            </a:p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AP</a:t>
              </a:r>
              <a:r>
                <a:rPr lang="en-US" altLang="ja-JP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I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5254367" y="4780094"/>
            <a:ext cx="996127" cy="1130256"/>
            <a:chOff x="4617186" y="3953673"/>
            <a:chExt cx="996127" cy="1130256"/>
          </a:xfrm>
        </p:grpSpPr>
        <p:sp>
          <p:nvSpPr>
            <p:cNvPr id="63" name="波線 62"/>
            <p:cNvSpPr/>
            <p:nvPr/>
          </p:nvSpPr>
          <p:spPr>
            <a:xfrm rot="16200000">
              <a:off x="4550122" y="402073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YAML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4737107" y="442444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Var</a:t>
              </a:r>
              <a:r>
                <a:rPr kumimoji="0" lang="en-US" altLang="ja-JP" sz="1200" b="1" kern="0" dirty="0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 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4844935" y="473463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Var</a:t>
              </a:r>
              <a:r>
                <a:rPr kumimoji="0" lang="en-US" altLang="ja-JP" sz="1200" b="1" kern="0" dirty="0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 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2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66" name="グループ化 65"/>
          <p:cNvGrpSpPr/>
          <p:nvPr/>
        </p:nvGrpSpPr>
        <p:grpSpPr>
          <a:xfrm rot="16200000">
            <a:off x="7905015" y="3944841"/>
            <a:ext cx="914098" cy="992598"/>
            <a:chOff x="7915630" y="3820590"/>
            <a:chExt cx="914098" cy="992598"/>
          </a:xfrm>
        </p:grpSpPr>
        <p:sp>
          <p:nvSpPr>
            <p:cNvPr id="67" name="楕円 66"/>
            <p:cNvSpPr/>
            <p:nvPr/>
          </p:nvSpPr>
          <p:spPr>
            <a:xfrm>
              <a:off x="7915630" y="3911297"/>
              <a:ext cx="914098" cy="832418"/>
            </a:xfrm>
            <a:prstGeom prst="wave">
              <a:avLst>
                <a:gd name="adj1" fmla="val 7290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eaVert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68" name="テキスト ボックス 67"/>
            <p:cNvSpPr txBox="1"/>
            <p:nvPr/>
          </p:nvSpPr>
          <p:spPr>
            <a:xfrm rot="5400000">
              <a:off x="7876381" y="4041765"/>
              <a:ext cx="992598" cy="550247"/>
            </a:xfrm>
            <a:prstGeom prst="wave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</a:t>
              </a:r>
              <a: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est.crt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69" name="テキスト ボックス 68"/>
          <p:cNvSpPr txBox="1"/>
          <p:nvPr/>
        </p:nvSpPr>
        <p:spPr>
          <a:xfrm>
            <a:off x="251399" y="2058517"/>
            <a:ext cx="191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Overall Diagram</a:t>
            </a:r>
            <a:endParaRPr kumimoji="1"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70" name="フリーフォーム 69"/>
          <p:cNvSpPr/>
          <p:nvPr/>
        </p:nvSpPr>
        <p:spPr>
          <a:xfrm rot="13140608">
            <a:off x="4200051" y="2697151"/>
            <a:ext cx="290224" cy="617510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807" h="1956391">
                <a:moveTo>
                  <a:pt x="0" y="1956391"/>
                </a:moveTo>
                <a:cubicBezTo>
                  <a:pt x="543147" y="1948417"/>
                  <a:pt x="988829" y="1612606"/>
                  <a:pt x="1084522" y="1127052"/>
                </a:cubicBezTo>
                <a:cubicBezTo>
                  <a:pt x="1180215" y="641498"/>
                  <a:pt x="935665" y="113414"/>
                  <a:pt x="701749" y="0"/>
                </a:cubicBezTo>
                <a:lnTo>
                  <a:pt x="701749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5331513" y="5196271"/>
            <a:ext cx="694043" cy="2891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形吹き出し 84"/>
          <p:cNvSpPr>
            <a:spLocks noChangeAspect="1"/>
          </p:cNvSpPr>
          <p:nvPr/>
        </p:nvSpPr>
        <p:spPr bwMode="auto">
          <a:xfrm>
            <a:off x="5561963" y="2169474"/>
            <a:ext cx="621377" cy="621377"/>
          </a:xfrm>
          <a:prstGeom prst="wedgeEllipseCallout">
            <a:avLst>
              <a:gd name="adj1" fmla="val -57624"/>
              <a:gd name="adj2" fmla="val 65143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3.4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6" name="円形吹き出し 85"/>
          <p:cNvSpPr>
            <a:spLocks noChangeAspect="1"/>
          </p:cNvSpPr>
          <p:nvPr/>
        </p:nvSpPr>
        <p:spPr bwMode="auto">
          <a:xfrm>
            <a:off x="3711253" y="2120198"/>
            <a:ext cx="621377" cy="621377"/>
          </a:xfrm>
          <a:prstGeom prst="wedgeEllipseCallout">
            <a:avLst>
              <a:gd name="adj1" fmla="val 38199"/>
              <a:gd name="adj2" fmla="val 6856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3.5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0" name="円形吹き出し 89"/>
          <p:cNvSpPr>
            <a:spLocks noChangeAspect="1"/>
          </p:cNvSpPr>
          <p:nvPr/>
        </p:nvSpPr>
        <p:spPr bwMode="auto">
          <a:xfrm>
            <a:off x="6356169" y="3797300"/>
            <a:ext cx="621377" cy="621377"/>
          </a:xfrm>
          <a:prstGeom prst="wedgeEllipseCallout">
            <a:avLst>
              <a:gd name="adj1" fmla="val -55104"/>
              <a:gd name="adj2" fmla="val -64569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3.11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6" name="円形吹き出し 95"/>
          <p:cNvSpPr>
            <a:spLocks noChangeAspect="1"/>
          </p:cNvSpPr>
          <p:nvPr/>
        </p:nvSpPr>
        <p:spPr bwMode="auto">
          <a:xfrm>
            <a:off x="1988895" y="2410815"/>
            <a:ext cx="621377" cy="621377"/>
          </a:xfrm>
          <a:prstGeom prst="wedgeEllipseCallout">
            <a:avLst>
              <a:gd name="adj1" fmla="val -38802"/>
              <a:gd name="adj2" fmla="val 6685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3.1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7" name="円形吹き出し 96"/>
          <p:cNvSpPr>
            <a:spLocks noChangeAspect="1"/>
          </p:cNvSpPr>
          <p:nvPr/>
        </p:nvSpPr>
        <p:spPr bwMode="auto">
          <a:xfrm>
            <a:off x="2171420" y="3038620"/>
            <a:ext cx="621377" cy="621377"/>
          </a:xfrm>
          <a:prstGeom prst="wedgeEllipseCallout">
            <a:avLst>
              <a:gd name="adj1" fmla="val -57624"/>
              <a:gd name="adj2" fmla="val 3776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3.2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3" name="円形吹き出し 82"/>
          <p:cNvSpPr>
            <a:spLocks noChangeAspect="1"/>
          </p:cNvSpPr>
          <p:nvPr/>
        </p:nvSpPr>
        <p:spPr bwMode="auto">
          <a:xfrm>
            <a:off x="2691390" y="2514636"/>
            <a:ext cx="621377" cy="621377"/>
          </a:xfrm>
          <a:prstGeom prst="wedgeEllipseCallout">
            <a:avLst>
              <a:gd name="adj1" fmla="val 21089"/>
              <a:gd name="adj2" fmla="val 71988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3.3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3246039" y="5857629"/>
            <a:ext cx="648000" cy="144000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rgbClr val="00206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+mn-ea"/>
              </a:rPr>
              <a:t>t</a:t>
            </a:r>
            <a:r>
              <a:rPr kumimoji="1" lang="en-US" altLang="ja-JP" sz="900" dirty="0" smtClean="0">
                <a:solidFill>
                  <a:schemeClr val="bg1"/>
                </a:solidFill>
                <a:latin typeface="+mn-ea"/>
              </a:rPr>
              <a:t>est.crt</a:t>
            </a:r>
            <a:endParaRPr kumimoji="1" lang="ja-JP" altLang="en-US" sz="9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円形吹き出し 59"/>
          <p:cNvSpPr>
            <a:spLocks noChangeAspect="1"/>
          </p:cNvSpPr>
          <p:nvPr/>
        </p:nvSpPr>
        <p:spPr bwMode="auto">
          <a:xfrm>
            <a:off x="4863893" y="5795570"/>
            <a:ext cx="621377" cy="621377"/>
          </a:xfrm>
          <a:prstGeom prst="wedgeEllipseCallout">
            <a:avLst>
              <a:gd name="adj1" fmla="val -43935"/>
              <a:gd name="adj2" fmla="val -51213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3.10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84731" y="5802268"/>
            <a:ext cx="3263500" cy="24383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形吹き出し 72"/>
          <p:cNvSpPr>
            <a:spLocks noChangeAspect="1"/>
          </p:cNvSpPr>
          <p:nvPr/>
        </p:nvSpPr>
        <p:spPr bwMode="auto">
          <a:xfrm>
            <a:off x="3987427" y="5791800"/>
            <a:ext cx="621377" cy="621377"/>
          </a:xfrm>
          <a:prstGeom prst="wedgeEllipseCallout">
            <a:avLst>
              <a:gd name="adj1" fmla="val -54201"/>
              <a:gd name="adj2" fmla="val -47791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3.12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 bwMode="auto">
          <a:xfrm>
            <a:off x="2282685" y="5571512"/>
            <a:ext cx="889065" cy="476279"/>
          </a:xfrm>
          <a:prstGeom prst="rect">
            <a:avLst/>
          </a:prstGeom>
          <a:solidFill>
            <a:srgbClr val="FF0000">
              <a:alpha val="40000"/>
            </a:srgbClr>
          </a:solidFill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円形吹き出し 74"/>
          <p:cNvSpPr>
            <a:spLocks noChangeAspect="1"/>
          </p:cNvSpPr>
          <p:nvPr/>
        </p:nvSpPr>
        <p:spPr bwMode="auto">
          <a:xfrm>
            <a:off x="113972" y="4180219"/>
            <a:ext cx="621377" cy="621377"/>
          </a:xfrm>
          <a:prstGeom prst="wedgeEllipseCallout">
            <a:avLst>
              <a:gd name="adj1" fmla="val 47976"/>
              <a:gd name="adj2" fmla="val -5815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3.6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2372042" y="4700955"/>
            <a:ext cx="1223406" cy="230218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4748174" y="3346387"/>
            <a:ext cx="694043" cy="2891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フリーフォーム 86"/>
          <p:cNvSpPr/>
          <p:nvPr/>
        </p:nvSpPr>
        <p:spPr>
          <a:xfrm rot="15430378" flipV="1">
            <a:off x="3940521" y="4096184"/>
            <a:ext cx="490386" cy="2177648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9580"/>
              <a:gd name="connsiteY0" fmla="*/ 1956391 h 1956391"/>
              <a:gd name="connsiteX1" fmla="*/ 1084522 w 1109580"/>
              <a:gd name="connsiteY1" fmla="*/ 1127052 h 1956391"/>
              <a:gd name="connsiteX2" fmla="*/ 701749 w 1109580"/>
              <a:gd name="connsiteY2" fmla="*/ 0 h 1956391"/>
              <a:gd name="connsiteX3" fmla="*/ 701749 w 1109580"/>
              <a:gd name="connsiteY3" fmla="*/ 0 h 1956391"/>
              <a:gd name="connsiteX0" fmla="*/ 0 w 1109580"/>
              <a:gd name="connsiteY0" fmla="*/ 2091266 h 2091266"/>
              <a:gd name="connsiteX1" fmla="*/ 1084522 w 1109580"/>
              <a:gd name="connsiteY1" fmla="*/ 1261927 h 2091266"/>
              <a:gd name="connsiteX2" fmla="*/ 701749 w 1109580"/>
              <a:gd name="connsiteY2" fmla="*/ 134875 h 2091266"/>
              <a:gd name="connsiteX3" fmla="*/ 1078791 w 1109580"/>
              <a:gd name="connsiteY3" fmla="*/ 0 h 2091266"/>
              <a:gd name="connsiteX0" fmla="*/ 0 w 1153345"/>
              <a:gd name="connsiteY0" fmla="*/ 2091266 h 2091266"/>
              <a:gd name="connsiteX1" fmla="*/ 1084522 w 1153345"/>
              <a:gd name="connsiteY1" fmla="*/ 1261927 h 2091266"/>
              <a:gd name="connsiteX2" fmla="*/ 856951 w 1153345"/>
              <a:gd name="connsiteY2" fmla="*/ 55588 h 2091266"/>
              <a:gd name="connsiteX3" fmla="*/ 1078791 w 1153345"/>
              <a:gd name="connsiteY3" fmla="*/ 0 h 2091266"/>
              <a:gd name="connsiteX0" fmla="*/ 52057 w 1205402"/>
              <a:gd name="connsiteY0" fmla="*/ 2373285 h 2373285"/>
              <a:gd name="connsiteX1" fmla="*/ 1136579 w 1205402"/>
              <a:gd name="connsiteY1" fmla="*/ 1543946 h 2373285"/>
              <a:gd name="connsiteX2" fmla="*/ 909008 w 1205402"/>
              <a:gd name="connsiteY2" fmla="*/ 337607 h 2373285"/>
              <a:gd name="connsiteX3" fmla="*/ 0 w 1205402"/>
              <a:gd name="connsiteY3" fmla="*/ 0 h 2373285"/>
              <a:gd name="connsiteX0" fmla="*/ 52057 w 1157573"/>
              <a:gd name="connsiteY0" fmla="*/ 2373285 h 2373285"/>
              <a:gd name="connsiteX1" fmla="*/ 1136579 w 1157573"/>
              <a:gd name="connsiteY1" fmla="*/ 1543946 h 2373285"/>
              <a:gd name="connsiteX2" fmla="*/ 662869 w 1157573"/>
              <a:gd name="connsiteY2" fmla="*/ 447311 h 2373285"/>
              <a:gd name="connsiteX3" fmla="*/ 0 w 1157573"/>
              <a:gd name="connsiteY3" fmla="*/ 0 h 2373285"/>
              <a:gd name="connsiteX0" fmla="*/ 52057 w 1154128"/>
              <a:gd name="connsiteY0" fmla="*/ 2373285 h 2373285"/>
              <a:gd name="connsiteX1" fmla="*/ 1136579 w 1154128"/>
              <a:gd name="connsiteY1" fmla="*/ 1543946 h 2373285"/>
              <a:gd name="connsiteX2" fmla="*/ 662869 w 1154128"/>
              <a:gd name="connsiteY2" fmla="*/ 447311 h 2373285"/>
              <a:gd name="connsiteX3" fmla="*/ 0 w 1154128"/>
              <a:gd name="connsiteY3" fmla="*/ 0 h 2373285"/>
              <a:gd name="connsiteX0" fmla="*/ 52057 w 1154128"/>
              <a:gd name="connsiteY0" fmla="*/ 2373285 h 2373285"/>
              <a:gd name="connsiteX1" fmla="*/ 1136579 w 1154128"/>
              <a:gd name="connsiteY1" fmla="*/ 1543946 h 2373285"/>
              <a:gd name="connsiteX2" fmla="*/ 662869 w 1154128"/>
              <a:gd name="connsiteY2" fmla="*/ 447311 h 2373285"/>
              <a:gd name="connsiteX3" fmla="*/ 0 w 1154128"/>
              <a:gd name="connsiteY3" fmla="*/ 0 h 2373285"/>
              <a:gd name="connsiteX0" fmla="*/ 52057 w 815918"/>
              <a:gd name="connsiteY0" fmla="*/ 2373285 h 2373285"/>
              <a:gd name="connsiteX1" fmla="*/ 734216 w 815918"/>
              <a:gd name="connsiteY1" fmla="*/ 1467199 h 2373285"/>
              <a:gd name="connsiteX2" fmla="*/ 662869 w 815918"/>
              <a:gd name="connsiteY2" fmla="*/ 447311 h 2373285"/>
              <a:gd name="connsiteX3" fmla="*/ 0 w 815918"/>
              <a:gd name="connsiteY3" fmla="*/ 0 h 2373285"/>
              <a:gd name="connsiteX0" fmla="*/ 52057 w 815918"/>
              <a:gd name="connsiteY0" fmla="*/ 2373285 h 2373285"/>
              <a:gd name="connsiteX1" fmla="*/ 734216 w 815918"/>
              <a:gd name="connsiteY1" fmla="*/ 1467199 h 2373285"/>
              <a:gd name="connsiteX2" fmla="*/ 662869 w 815918"/>
              <a:gd name="connsiteY2" fmla="*/ 447311 h 2373285"/>
              <a:gd name="connsiteX3" fmla="*/ 0 w 815918"/>
              <a:gd name="connsiteY3" fmla="*/ 0 h 2373285"/>
              <a:gd name="connsiteX0" fmla="*/ 52057 w 773796"/>
              <a:gd name="connsiteY0" fmla="*/ 2373285 h 2373285"/>
              <a:gd name="connsiteX1" fmla="*/ 734216 w 773796"/>
              <a:gd name="connsiteY1" fmla="*/ 1467199 h 2373285"/>
              <a:gd name="connsiteX2" fmla="*/ 560387 w 773796"/>
              <a:gd name="connsiteY2" fmla="*/ 477209 h 2373285"/>
              <a:gd name="connsiteX3" fmla="*/ 0 w 773796"/>
              <a:gd name="connsiteY3" fmla="*/ 0 h 2373285"/>
              <a:gd name="connsiteX0" fmla="*/ 52057 w 773796"/>
              <a:gd name="connsiteY0" fmla="*/ 2373285 h 2373285"/>
              <a:gd name="connsiteX1" fmla="*/ 734216 w 773796"/>
              <a:gd name="connsiteY1" fmla="*/ 1467199 h 2373285"/>
              <a:gd name="connsiteX2" fmla="*/ 560387 w 773796"/>
              <a:gd name="connsiteY2" fmla="*/ 477209 h 2373285"/>
              <a:gd name="connsiteX3" fmla="*/ 0 w 773796"/>
              <a:gd name="connsiteY3" fmla="*/ 0 h 2373285"/>
              <a:gd name="connsiteX0" fmla="*/ 52057 w 761444"/>
              <a:gd name="connsiteY0" fmla="*/ 2373285 h 2373285"/>
              <a:gd name="connsiteX1" fmla="*/ 734216 w 761444"/>
              <a:gd name="connsiteY1" fmla="*/ 1467199 h 2373285"/>
              <a:gd name="connsiteX2" fmla="*/ 0 w 76144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821139"/>
              <a:gd name="connsiteY0" fmla="*/ 2373285 h 2373285"/>
              <a:gd name="connsiteX1" fmla="*/ 759489 w 821139"/>
              <a:gd name="connsiteY1" fmla="*/ 994750 h 2373285"/>
              <a:gd name="connsiteX2" fmla="*/ 0 w 821139"/>
              <a:gd name="connsiteY2" fmla="*/ 0 h 2373285"/>
              <a:gd name="connsiteX0" fmla="*/ 52057 w 738715"/>
              <a:gd name="connsiteY0" fmla="*/ 2373285 h 2373285"/>
              <a:gd name="connsiteX1" fmla="*/ 644506 w 738715"/>
              <a:gd name="connsiteY1" fmla="*/ 940411 h 2373285"/>
              <a:gd name="connsiteX2" fmla="*/ 0 w 738715"/>
              <a:gd name="connsiteY2" fmla="*/ 0 h 2373285"/>
              <a:gd name="connsiteX0" fmla="*/ 52057 w 738715"/>
              <a:gd name="connsiteY0" fmla="*/ 2373285 h 2373285"/>
              <a:gd name="connsiteX1" fmla="*/ 644506 w 738715"/>
              <a:gd name="connsiteY1" fmla="*/ 940411 h 2373285"/>
              <a:gd name="connsiteX2" fmla="*/ 0 w 738715"/>
              <a:gd name="connsiteY2" fmla="*/ 0 h 2373285"/>
              <a:gd name="connsiteX0" fmla="*/ 52057 w 777793"/>
              <a:gd name="connsiteY0" fmla="*/ 2373285 h 2373285"/>
              <a:gd name="connsiteX1" fmla="*/ 701147 w 777793"/>
              <a:gd name="connsiteY1" fmla="*/ 1111170 h 2373285"/>
              <a:gd name="connsiteX2" fmla="*/ 0 w 777793"/>
              <a:gd name="connsiteY2" fmla="*/ 0 h 2373285"/>
              <a:gd name="connsiteX0" fmla="*/ 52057 w 758826"/>
              <a:gd name="connsiteY0" fmla="*/ 2373285 h 2373285"/>
              <a:gd name="connsiteX1" fmla="*/ 701147 w 758826"/>
              <a:gd name="connsiteY1" fmla="*/ 1111170 h 2373285"/>
              <a:gd name="connsiteX2" fmla="*/ 0 w 758826"/>
              <a:gd name="connsiteY2" fmla="*/ 0 h 2373285"/>
              <a:gd name="connsiteX0" fmla="*/ 60641 w 740552"/>
              <a:gd name="connsiteY0" fmla="*/ 2340028 h 2340028"/>
              <a:gd name="connsiteX1" fmla="*/ 701147 w 740552"/>
              <a:gd name="connsiteY1" fmla="*/ 1111170 h 2340028"/>
              <a:gd name="connsiteX2" fmla="*/ 0 w 740552"/>
              <a:gd name="connsiteY2" fmla="*/ 0 h 2340028"/>
              <a:gd name="connsiteX0" fmla="*/ 60641 w 706953"/>
              <a:gd name="connsiteY0" fmla="*/ 2340028 h 2340028"/>
              <a:gd name="connsiteX1" fmla="*/ 701147 w 706953"/>
              <a:gd name="connsiteY1" fmla="*/ 1111170 h 2340028"/>
              <a:gd name="connsiteX2" fmla="*/ 0 w 706953"/>
              <a:gd name="connsiteY2" fmla="*/ 0 h 2340028"/>
              <a:gd name="connsiteX0" fmla="*/ 60641 w 750358"/>
              <a:gd name="connsiteY0" fmla="*/ 2340028 h 2340028"/>
              <a:gd name="connsiteX1" fmla="*/ 747707 w 750358"/>
              <a:gd name="connsiteY1" fmla="*/ 1087384 h 2340028"/>
              <a:gd name="connsiteX2" fmla="*/ 0 w 750358"/>
              <a:gd name="connsiteY2" fmla="*/ 0 h 2340028"/>
              <a:gd name="connsiteX0" fmla="*/ 60641 w 764847"/>
              <a:gd name="connsiteY0" fmla="*/ 2340028 h 2340028"/>
              <a:gd name="connsiteX1" fmla="*/ 747707 w 764847"/>
              <a:gd name="connsiteY1" fmla="*/ 1087384 h 2340028"/>
              <a:gd name="connsiteX2" fmla="*/ 0 w 764847"/>
              <a:gd name="connsiteY2" fmla="*/ 0 h 2340028"/>
              <a:gd name="connsiteX0" fmla="*/ 146169 w 776298"/>
              <a:gd name="connsiteY0" fmla="*/ 2363634 h 2363634"/>
              <a:gd name="connsiteX1" fmla="*/ 747707 w 776298"/>
              <a:gd name="connsiteY1" fmla="*/ 1087384 h 2363634"/>
              <a:gd name="connsiteX2" fmla="*/ 0 w 776298"/>
              <a:gd name="connsiteY2" fmla="*/ 0 h 2363634"/>
              <a:gd name="connsiteX0" fmla="*/ 146169 w 757878"/>
              <a:gd name="connsiteY0" fmla="*/ 2363634 h 2363634"/>
              <a:gd name="connsiteX1" fmla="*/ 747707 w 757878"/>
              <a:gd name="connsiteY1" fmla="*/ 1087384 h 2363634"/>
              <a:gd name="connsiteX2" fmla="*/ 0 w 757878"/>
              <a:gd name="connsiteY2" fmla="*/ 0 h 2363634"/>
              <a:gd name="connsiteX0" fmla="*/ 146169 w 753894"/>
              <a:gd name="connsiteY0" fmla="*/ 2363634 h 2364857"/>
              <a:gd name="connsiteX1" fmla="*/ 747707 w 753894"/>
              <a:gd name="connsiteY1" fmla="*/ 1087384 h 2364857"/>
              <a:gd name="connsiteX2" fmla="*/ 0 w 753894"/>
              <a:gd name="connsiteY2" fmla="*/ 0 h 2364857"/>
              <a:gd name="connsiteX0" fmla="*/ 146169 w 754789"/>
              <a:gd name="connsiteY0" fmla="*/ 2363634 h 2363634"/>
              <a:gd name="connsiteX1" fmla="*/ 747707 w 754789"/>
              <a:gd name="connsiteY1" fmla="*/ 1087384 h 2363634"/>
              <a:gd name="connsiteX2" fmla="*/ 0 w 754789"/>
              <a:gd name="connsiteY2" fmla="*/ 0 h 2363634"/>
              <a:gd name="connsiteX0" fmla="*/ 146169 w 754395"/>
              <a:gd name="connsiteY0" fmla="*/ 2363634 h 2363634"/>
              <a:gd name="connsiteX1" fmla="*/ 747707 w 754395"/>
              <a:gd name="connsiteY1" fmla="*/ 1087384 h 2363634"/>
              <a:gd name="connsiteX2" fmla="*/ 0 w 754395"/>
              <a:gd name="connsiteY2" fmla="*/ 0 h 2363634"/>
              <a:gd name="connsiteX0" fmla="*/ 146169 w 780359"/>
              <a:gd name="connsiteY0" fmla="*/ 2363634 h 2363634"/>
              <a:gd name="connsiteX1" fmla="*/ 774185 w 780359"/>
              <a:gd name="connsiteY1" fmla="*/ 995718 h 2363634"/>
              <a:gd name="connsiteX2" fmla="*/ 0 w 780359"/>
              <a:gd name="connsiteY2" fmla="*/ 0 h 2363634"/>
              <a:gd name="connsiteX0" fmla="*/ 146169 w 780359"/>
              <a:gd name="connsiteY0" fmla="*/ 2363634 h 2363634"/>
              <a:gd name="connsiteX1" fmla="*/ 774185 w 780359"/>
              <a:gd name="connsiteY1" fmla="*/ 995718 h 2363634"/>
              <a:gd name="connsiteX2" fmla="*/ 0 w 780359"/>
              <a:gd name="connsiteY2" fmla="*/ 0 h 2363634"/>
              <a:gd name="connsiteX0" fmla="*/ 146169 w 711171"/>
              <a:gd name="connsiteY0" fmla="*/ 2363634 h 2363634"/>
              <a:gd name="connsiteX1" fmla="*/ 703411 w 711171"/>
              <a:gd name="connsiteY1" fmla="*/ 989165 h 2363634"/>
              <a:gd name="connsiteX2" fmla="*/ 0 w 711171"/>
              <a:gd name="connsiteY2" fmla="*/ 0 h 2363634"/>
              <a:gd name="connsiteX0" fmla="*/ 146169 w 716345"/>
              <a:gd name="connsiteY0" fmla="*/ 2363634 h 2363634"/>
              <a:gd name="connsiteX1" fmla="*/ 708731 w 716345"/>
              <a:gd name="connsiteY1" fmla="*/ 1008480 h 2363634"/>
              <a:gd name="connsiteX2" fmla="*/ 0 w 716345"/>
              <a:gd name="connsiteY2" fmla="*/ 0 h 2363634"/>
              <a:gd name="connsiteX0" fmla="*/ 146169 w 776895"/>
              <a:gd name="connsiteY0" fmla="*/ 2363634 h 2363634"/>
              <a:gd name="connsiteX1" fmla="*/ 770658 w 776895"/>
              <a:gd name="connsiteY1" fmla="*/ 1014214 h 2363634"/>
              <a:gd name="connsiteX2" fmla="*/ 0 w 776895"/>
              <a:gd name="connsiteY2" fmla="*/ 0 h 2363634"/>
              <a:gd name="connsiteX0" fmla="*/ 146169 w 834926"/>
              <a:gd name="connsiteY0" fmla="*/ 2363634 h 2363634"/>
              <a:gd name="connsiteX1" fmla="*/ 829615 w 834926"/>
              <a:gd name="connsiteY1" fmla="*/ 988301 h 2363634"/>
              <a:gd name="connsiteX2" fmla="*/ 0 w 834926"/>
              <a:gd name="connsiteY2" fmla="*/ 0 h 2363634"/>
              <a:gd name="connsiteX0" fmla="*/ 146169 w 844558"/>
              <a:gd name="connsiteY0" fmla="*/ 2363634 h 2363634"/>
              <a:gd name="connsiteX1" fmla="*/ 829615 w 844558"/>
              <a:gd name="connsiteY1" fmla="*/ 988301 h 2363634"/>
              <a:gd name="connsiteX2" fmla="*/ 0 w 844558"/>
              <a:gd name="connsiteY2" fmla="*/ 0 h 2363634"/>
              <a:gd name="connsiteX0" fmla="*/ 146169 w 844558"/>
              <a:gd name="connsiteY0" fmla="*/ 2363634 h 2363634"/>
              <a:gd name="connsiteX1" fmla="*/ 829615 w 844558"/>
              <a:gd name="connsiteY1" fmla="*/ 988301 h 2363634"/>
              <a:gd name="connsiteX2" fmla="*/ 0 w 844558"/>
              <a:gd name="connsiteY2" fmla="*/ 0 h 2363634"/>
              <a:gd name="connsiteX0" fmla="*/ 146169 w 844558"/>
              <a:gd name="connsiteY0" fmla="*/ 2363634 h 2363634"/>
              <a:gd name="connsiteX1" fmla="*/ 829615 w 844558"/>
              <a:gd name="connsiteY1" fmla="*/ 988301 h 2363634"/>
              <a:gd name="connsiteX2" fmla="*/ 0 w 844558"/>
              <a:gd name="connsiteY2" fmla="*/ 0 h 2363634"/>
              <a:gd name="connsiteX0" fmla="*/ 146169 w 859933"/>
              <a:gd name="connsiteY0" fmla="*/ 2363634 h 2363634"/>
              <a:gd name="connsiteX1" fmla="*/ 829615 w 859933"/>
              <a:gd name="connsiteY1" fmla="*/ 988301 h 2363634"/>
              <a:gd name="connsiteX2" fmla="*/ 0 w 859933"/>
              <a:gd name="connsiteY2" fmla="*/ 0 h 2363634"/>
              <a:gd name="connsiteX0" fmla="*/ 146169 w 852449"/>
              <a:gd name="connsiteY0" fmla="*/ 2363634 h 2363634"/>
              <a:gd name="connsiteX1" fmla="*/ 829615 w 852449"/>
              <a:gd name="connsiteY1" fmla="*/ 988301 h 2363634"/>
              <a:gd name="connsiteX2" fmla="*/ 0 w 852449"/>
              <a:gd name="connsiteY2" fmla="*/ 0 h 2363634"/>
              <a:gd name="connsiteX0" fmla="*/ 204345 w 856974"/>
              <a:gd name="connsiteY0" fmla="*/ 2350938 h 2350938"/>
              <a:gd name="connsiteX1" fmla="*/ 829615 w 856974"/>
              <a:gd name="connsiteY1" fmla="*/ 988301 h 2350938"/>
              <a:gd name="connsiteX2" fmla="*/ 0 w 856974"/>
              <a:gd name="connsiteY2" fmla="*/ 0 h 2350938"/>
              <a:gd name="connsiteX0" fmla="*/ 191978 w 855890"/>
              <a:gd name="connsiteY0" fmla="*/ 2347309 h 2347309"/>
              <a:gd name="connsiteX1" fmla="*/ 829615 w 855890"/>
              <a:gd name="connsiteY1" fmla="*/ 988301 h 2347309"/>
              <a:gd name="connsiteX2" fmla="*/ 0 w 855890"/>
              <a:gd name="connsiteY2" fmla="*/ 0 h 2347309"/>
              <a:gd name="connsiteX0" fmla="*/ 251722 w 915635"/>
              <a:gd name="connsiteY0" fmla="*/ 2347828 h 2347828"/>
              <a:gd name="connsiteX1" fmla="*/ 889359 w 915635"/>
              <a:gd name="connsiteY1" fmla="*/ 988820 h 2347828"/>
              <a:gd name="connsiteX2" fmla="*/ 0 w 915635"/>
              <a:gd name="connsiteY2" fmla="*/ 0 h 2347828"/>
              <a:gd name="connsiteX0" fmla="*/ 235347 w 899260"/>
              <a:gd name="connsiteY0" fmla="*/ 2411052 h 2411052"/>
              <a:gd name="connsiteX1" fmla="*/ 872984 w 899260"/>
              <a:gd name="connsiteY1" fmla="*/ 1052044 h 2411052"/>
              <a:gd name="connsiteX2" fmla="*/ 0 w 899260"/>
              <a:gd name="connsiteY2" fmla="*/ 0 h 2411052"/>
              <a:gd name="connsiteX0" fmla="*/ 211136 w 875049"/>
              <a:gd name="connsiteY0" fmla="*/ 2408201 h 2408201"/>
              <a:gd name="connsiteX1" fmla="*/ 848773 w 875049"/>
              <a:gd name="connsiteY1" fmla="*/ 1049193 h 2408201"/>
              <a:gd name="connsiteX2" fmla="*/ 0 w 875049"/>
              <a:gd name="connsiteY2" fmla="*/ 0 h 2408201"/>
              <a:gd name="connsiteX0" fmla="*/ 213402 w 877315"/>
              <a:gd name="connsiteY0" fmla="*/ 2376977 h 2376977"/>
              <a:gd name="connsiteX1" fmla="*/ 851039 w 877315"/>
              <a:gd name="connsiteY1" fmla="*/ 1017969 h 2376977"/>
              <a:gd name="connsiteX2" fmla="*/ 0 w 877315"/>
              <a:gd name="connsiteY2" fmla="*/ 0 h 2376977"/>
              <a:gd name="connsiteX0" fmla="*/ 230123 w 894036"/>
              <a:gd name="connsiteY0" fmla="*/ 2367001 h 2367001"/>
              <a:gd name="connsiteX1" fmla="*/ 867760 w 894036"/>
              <a:gd name="connsiteY1" fmla="*/ 1007993 h 2367001"/>
              <a:gd name="connsiteX2" fmla="*/ 0 w 894036"/>
              <a:gd name="connsiteY2" fmla="*/ 0 h 2367001"/>
              <a:gd name="connsiteX0" fmla="*/ 123527 w 787440"/>
              <a:gd name="connsiteY0" fmla="*/ 2373995 h 2373995"/>
              <a:gd name="connsiteX1" fmla="*/ 761164 w 787440"/>
              <a:gd name="connsiteY1" fmla="*/ 1014987 h 2373995"/>
              <a:gd name="connsiteX2" fmla="*/ 0 w 787440"/>
              <a:gd name="connsiteY2" fmla="*/ 0 h 2373995"/>
              <a:gd name="connsiteX0" fmla="*/ 183097 w 847010"/>
              <a:gd name="connsiteY0" fmla="*/ 2373046 h 2373046"/>
              <a:gd name="connsiteX1" fmla="*/ 820734 w 847010"/>
              <a:gd name="connsiteY1" fmla="*/ 1014038 h 2373046"/>
              <a:gd name="connsiteX2" fmla="*/ 0 w 847010"/>
              <a:gd name="connsiteY2" fmla="*/ 0 h 237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7010" h="2373046">
                <a:moveTo>
                  <a:pt x="183097" y="2373046"/>
                </a:moveTo>
                <a:cubicBezTo>
                  <a:pt x="759167" y="1932442"/>
                  <a:pt x="916857" y="1547575"/>
                  <a:pt x="820734" y="1014038"/>
                </a:cubicBezTo>
                <a:cubicBezTo>
                  <a:pt x="755719" y="518105"/>
                  <a:pt x="398770" y="221733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triangle" w="lg" len="lg"/>
            <a:tailEnd type="oval" w="med" len="med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形吹き出し 87"/>
          <p:cNvSpPr>
            <a:spLocks noChangeAspect="1"/>
          </p:cNvSpPr>
          <p:nvPr/>
        </p:nvSpPr>
        <p:spPr bwMode="auto">
          <a:xfrm>
            <a:off x="4614309" y="4206525"/>
            <a:ext cx="621377" cy="621377"/>
          </a:xfrm>
          <a:prstGeom prst="wedgeEllipseCallout">
            <a:avLst>
              <a:gd name="adj1" fmla="val -67891"/>
              <a:gd name="adj2" fmla="val 60010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3.9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3" name="曲線コネクタ 12"/>
          <p:cNvCxnSpPr>
            <a:endCxn id="80" idx="1"/>
          </p:cNvCxnSpPr>
          <p:nvPr/>
        </p:nvCxnSpPr>
        <p:spPr bwMode="auto">
          <a:xfrm rot="5400000" flipH="1" flipV="1">
            <a:off x="3571334" y="3515093"/>
            <a:ext cx="1200954" cy="1152726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ysDot"/>
            <a:round/>
            <a:headEnd type="oval" w="med" len="med"/>
            <a:tailEnd type="triangle" w="lg" len="lg"/>
          </a:ln>
          <a:effectLst>
            <a:glow rad="38100">
              <a:schemeClr val="bg1"/>
            </a:glow>
          </a:effectLst>
          <a:extLst/>
        </p:spPr>
      </p:cxnSp>
      <p:sp>
        <p:nvSpPr>
          <p:cNvPr id="98" name="円形吹き出し 97"/>
          <p:cNvSpPr>
            <a:spLocks noChangeAspect="1"/>
          </p:cNvSpPr>
          <p:nvPr/>
        </p:nvSpPr>
        <p:spPr bwMode="auto">
          <a:xfrm>
            <a:off x="3967456" y="3906668"/>
            <a:ext cx="621377" cy="621377"/>
          </a:xfrm>
          <a:prstGeom prst="wedgeEllipseCallout">
            <a:avLst>
              <a:gd name="adj1" fmla="val -55914"/>
              <a:gd name="adj2" fmla="val -5634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3.7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62" name="カギ線コネクタ 61"/>
          <p:cNvCxnSpPr>
            <a:stCxn id="44" idx="1"/>
          </p:cNvCxnSpPr>
          <p:nvPr/>
        </p:nvCxnSpPr>
        <p:spPr bwMode="auto">
          <a:xfrm rot="10800000" flipH="1" flipV="1">
            <a:off x="851910" y="3572482"/>
            <a:ext cx="689839" cy="720637"/>
          </a:xfrm>
          <a:prstGeom prst="bentConnector4">
            <a:avLst>
              <a:gd name="adj1" fmla="val -14642"/>
              <a:gd name="adj2" fmla="val 25428"/>
            </a:avLst>
          </a:prstGeom>
          <a:solidFill>
            <a:schemeClr val="bg1"/>
          </a:solidFill>
          <a:ln w="28575" cap="flat" cmpd="sng" algn="ctr">
            <a:solidFill>
              <a:srgbClr val="FF6D6D"/>
            </a:solidFill>
            <a:prstDash val="sysDot"/>
            <a:round/>
            <a:headEnd type="oval" w="med" len="med"/>
            <a:tailEnd type="triangle" w="lg" len="lg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72" name="カギ線コネクタ 71"/>
          <p:cNvCxnSpPr>
            <a:stCxn id="43" idx="1"/>
          </p:cNvCxnSpPr>
          <p:nvPr/>
        </p:nvCxnSpPr>
        <p:spPr bwMode="auto">
          <a:xfrm rot="10800000" flipH="1" flipV="1">
            <a:off x="851868" y="3225941"/>
            <a:ext cx="150701" cy="1101203"/>
          </a:xfrm>
          <a:prstGeom prst="bentConnector4">
            <a:avLst>
              <a:gd name="adj1" fmla="val -151691"/>
              <a:gd name="adj2" fmla="val 56389"/>
            </a:avLst>
          </a:prstGeom>
          <a:solidFill>
            <a:schemeClr val="bg1"/>
          </a:solidFill>
          <a:ln w="28575" cap="flat" cmpd="sng" algn="ctr">
            <a:solidFill>
              <a:srgbClr val="FF6D6D"/>
            </a:solidFill>
            <a:prstDash val="sysDot"/>
            <a:round/>
            <a:headEnd type="oval" w="med" len="med"/>
            <a:tailEnd type="triangle" w="lg" len="lg"/>
          </a:ln>
          <a:effectLst>
            <a:glow rad="38100">
              <a:schemeClr val="bg1"/>
            </a:glow>
          </a:effectLst>
          <a:extLst/>
        </p:spPr>
      </p:cxnSp>
      <p:sp>
        <p:nvSpPr>
          <p:cNvPr id="79" name="円形吹き出し 78"/>
          <p:cNvSpPr>
            <a:spLocks noChangeAspect="1"/>
          </p:cNvSpPr>
          <p:nvPr/>
        </p:nvSpPr>
        <p:spPr bwMode="auto">
          <a:xfrm>
            <a:off x="113972" y="5311158"/>
            <a:ext cx="621377" cy="621377"/>
          </a:xfrm>
          <a:prstGeom prst="wedgeEllipseCallout">
            <a:avLst>
              <a:gd name="adj1" fmla="val 47976"/>
              <a:gd name="adj2" fmla="val -5815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3.8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558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0" y="2105045"/>
            <a:ext cx="6428971" cy="389210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 (1) </a:t>
            </a:r>
            <a:r>
              <a:rPr lang="ja-JP" altLang="en-US" dirty="0" smtClean="0"/>
              <a:t> </a:t>
            </a:r>
            <a:r>
              <a:rPr lang="en-US" altLang="ja-JP" dirty="0" smtClean="0"/>
              <a:t>About this document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About this document</a:t>
            </a:r>
          </a:p>
          <a:p>
            <a:pPr marL="180000" lvl="1" indent="0">
              <a:buNone/>
            </a:pPr>
            <a:r>
              <a:rPr lang="en-US" altLang="ja-JP" dirty="0" smtClean="0"/>
              <a:t>This document aims to teach the user about the Compare and Collect function by leading them through a hands-on scenario.</a:t>
            </a:r>
            <a:endParaRPr lang="en-US" altLang="ja-JP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2282920" y="3873728"/>
            <a:ext cx="812344" cy="995472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3987190" y="3873728"/>
            <a:ext cx="820467" cy="995472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角丸四角形吹き出し 6"/>
          <p:cNvSpPr/>
          <p:nvPr/>
        </p:nvSpPr>
        <p:spPr bwMode="auto">
          <a:xfrm flipH="1">
            <a:off x="5339900" y="5060556"/>
            <a:ext cx="3552700" cy="1190105"/>
          </a:xfrm>
          <a:prstGeom prst="wedgeRoundRectCallout">
            <a:avLst>
              <a:gd name="adj1" fmla="val 68372"/>
              <a:gd name="adj2" fmla="val -54799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508130" y="5173443"/>
            <a:ext cx="35243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Menus related to the Collect function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600" dirty="0" smtClean="0">
                <a:solidFill>
                  <a:srgbClr val="FF0000"/>
                </a:solidFill>
              </a:rPr>
              <a:t>Collect interface information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600" dirty="0" smtClean="0">
                <a:solidFill>
                  <a:srgbClr val="FF0000"/>
                </a:solidFill>
              </a:rPr>
              <a:t>Collected item value list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26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901" y="3214405"/>
            <a:ext cx="2109591" cy="93656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01" y="3201752"/>
            <a:ext cx="5802979" cy="94598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lang="ja-JP" altLang="en-US" dirty="0" smtClean="0"/>
              <a:t> </a:t>
            </a:r>
            <a:r>
              <a:rPr lang="en-US" altLang="ja-JP" dirty="0" smtClean="0"/>
              <a:t>Register Target host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target host connection information</a:t>
            </a:r>
            <a:endParaRPr lang="en-US" altLang="ja-JP" b="1" dirty="0"/>
          </a:p>
          <a:p>
            <a:pPr lvl="1"/>
            <a:r>
              <a:rPr lang="en-US" altLang="ja-JP" dirty="0" smtClean="0"/>
              <a:t>You can skip this step if you are using the same host you used in Scenario 1.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Basic Console</a:t>
            </a:r>
            <a:r>
              <a:rPr lang="ja-JP" altLang="en-US" b="1" dirty="0" smtClean="0"/>
              <a:t>＞ </a:t>
            </a:r>
            <a:r>
              <a:rPr lang="en-US" altLang="ja-JP" b="1" dirty="0" smtClean="0"/>
              <a:t>Device List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  <a:endParaRPr lang="en-US" altLang="ja-JP" dirty="0"/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742631"/>
              </p:ext>
            </p:extLst>
          </p:nvPr>
        </p:nvGraphicFramePr>
        <p:xfrm>
          <a:off x="539440" y="4344246"/>
          <a:ext cx="8026528" cy="2057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16538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621221898"/>
                    </a:ext>
                  </a:extLst>
                </a:gridCol>
                <a:gridCol w="1093171">
                  <a:extLst>
                    <a:ext uri="{9D8B030D-6E8A-4147-A177-3AD203B41FA5}">
                      <a16:colId xmlns:a16="http://schemas.microsoft.com/office/drawing/2014/main" val="311871197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55054434"/>
                    </a:ext>
                  </a:extLst>
                </a:gridCol>
                <a:gridCol w="1313269">
                  <a:extLst>
                    <a:ext uri="{9D8B030D-6E8A-4147-A177-3AD203B41FA5}">
                      <a16:colId xmlns:a16="http://schemas.microsoft.com/office/drawing/2014/main" val="1892676084"/>
                    </a:ext>
                  </a:extLst>
                </a:gridCol>
                <a:gridCol w="1545628">
                  <a:extLst>
                    <a:ext uri="{9D8B030D-6E8A-4147-A177-3AD203B41FA5}">
                      <a16:colId xmlns:a16="http://schemas.microsoft.com/office/drawing/2014/main" val="2088706341"/>
                    </a:ext>
                  </a:extLst>
                </a:gridCol>
              </a:tblGrid>
              <a:tr h="324000"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HW</a:t>
                      </a:r>
                    </a:p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device type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Host name</a:t>
                      </a:r>
                    </a:p>
                    <a:p>
                      <a:pPr algn="ctr"/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(Free space) 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IP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 address</a:t>
                      </a:r>
                    </a:p>
                    <a:p>
                      <a:pPr algn="ctr"/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(Depends 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on your 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environment) </a:t>
                      </a:r>
                      <a:endParaRPr lang="en-US" altLang="ja-JP" sz="11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Login user 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(Depends 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on your 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environment) </a:t>
                      </a:r>
                      <a:endParaRPr lang="en-US" altLang="ja-JP" sz="11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Login password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Ansible</a:t>
                      </a: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dedicated information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504000"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Management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Login password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(Depends 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on your 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environment) </a:t>
                      </a:r>
                      <a:endParaRPr lang="en-US" altLang="ja-JP" sz="11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Dedicated information for Legacy/Role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89349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ja-JP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Authentication method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82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SV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targethost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dirty="0" smtClean="0"/>
                        <a:t>192.0.2.1</a:t>
                      </a:r>
                      <a:endParaRPr kumimoji="1" lang="en-US" altLang="ja-JP" sz="1100" dirty="0" smtClean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root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 smtClean="0"/>
                        <a:t>●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********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Password Authentication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24" name="正方形/長方形 23"/>
          <p:cNvSpPr/>
          <p:nvPr/>
        </p:nvSpPr>
        <p:spPr>
          <a:xfrm>
            <a:off x="1046327" y="3214405"/>
            <a:ext cx="658722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4188467" y="3214405"/>
            <a:ext cx="589488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705049" y="3214405"/>
            <a:ext cx="614770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2319819" y="3214405"/>
            <a:ext cx="589488" cy="9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4784565" y="3355626"/>
            <a:ext cx="612000" cy="792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5396565" y="3355626"/>
            <a:ext cx="615636" cy="792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リーフォーム 29"/>
          <p:cNvSpPr/>
          <p:nvPr/>
        </p:nvSpPr>
        <p:spPr>
          <a:xfrm>
            <a:off x="6032099" y="3171623"/>
            <a:ext cx="165617" cy="1041233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6237457" y="3427636"/>
            <a:ext cx="1280030" cy="7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48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7" y="3340949"/>
            <a:ext cx="5409130" cy="128927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 Register operation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operation</a:t>
            </a:r>
          </a:p>
          <a:p>
            <a:pPr marL="180000" lvl="1" indent="0">
              <a:buNone/>
            </a:pPr>
            <a:r>
              <a:rPr lang="en-US" altLang="ja-JP" dirty="0" smtClean="0"/>
              <a:t>Register the operation we will use in this scenario.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Basic Console</a:t>
            </a:r>
            <a:r>
              <a:rPr lang="ja-JP" altLang="en-US" b="1" dirty="0" smtClean="0"/>
              <a:t>＞ </a:t>
            </a:r>
            <a:r>
              <a:rPr lang="en-US" altLang="ja-JP" b="1" dirty="0" smtClean="0"/>
              <a:t>Operation list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138605"/>
              </p:ext>
            </p:extLst>
          </p:nvPr>
        </p:nvGraphicFramePr>
        <p:xfrm>
          <a:off x="564317" y="4725180"/>
          <a:ext cx="3645218" cy="1071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184718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Operation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name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(Free space) 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Scheduled date for execution</a:t>
                      </a: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(Free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space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) 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getSSL1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2021/04/23 17:10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7" name="正方形/長方形 16"/>
          <p:cNvSpPr/>
          <p:nvPr/>
        </p:nvSpPr>
        <p:spPr>
          <a:xfrm>
            <a:off x="1835620" y="3340949"/>
            <a:ext cx="1368191" cy="1289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203810" y="3340948"/>
            <a:ext cx="2160299" cy="1289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63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63" y="3035195"/>
            <a:ext cx="8039100" cy="14859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 Register Movement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Movement in Ansible-Legacy</a:t>
            </a:r>
          </a:p>
          <a:p>
            <a:pPr marL="180000" lvl="1" indent="0">
              <a:buNone/>
            </a:pPr>
            <a:r>
              <a:rPr lang="en-US" altLang="ja-JP" dirty="0" smtClean="0"/>
              <a:t>After this, we will link a Playbook to it, making it Movement that collects the SSL certificate.</a:t>
            </a:r>
            <a:br>
              <a:rPr lang="en-US" altLang="ja-JP" dirty="0" smtClean="0"/>
            </a:b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Movement List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360032"/>
              </p:ext>
            </p:extLst>
          </p:nvPr>
        </p:nvGraphicFramePr>
        <p:xfrm>
          <a:off x="560821" y="4605050"/>
          <a:ext cx="2797429" cy="1407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489329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Movement name</a:t>
                      </a: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(Free space) 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Ansible User information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75016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Host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specific format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IP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grpSp>
        <p:nvGrpSpPr>
          <p:cNvPr id="17" name="グループ化 16"/>
          <p:cNvGrpSpPr/>
          <p:nvPr/>
        </p:nvGrpSpPr>
        <p:grpSpPr>
          <a:xfrm>
            <a:off x="1417056" y="3035195"/>
            <a:ext cx="4595144" cy="1257925"/>
            <a:chOff x="1080342" y="2826553"/>
            <a:chExt cx="4595144" cy="1257925"/>
          </a:xfrm>
        </p:grpSpPr>
        <p:sp>
          <p:nvSpPr>
            <p:cNvPr id="19" name="正方形/長方形 18"/>
            <p:cNvSpPr/>
            <p:nvPr/>
          </p:nvSpPr>
          <p:spPr>
            <a:xfrm>
              <a:off x="1080342" y="2826553"/>
              <a:ext cx="1282683" cy="12579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659206" y="3091063"/>
              <a:ext cx="2016280" cy="9934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439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3.4 </a:t>
            </a:r>
            <a:r>
              <a:rPr lang="en-US" altLang="ja-JP" dirty="0" smtClean="0"/>
              <a:t>Register Playbook</a:t>
            </a:r>
            <a:r>
              <a:rPr lang="ja-JP" altLang="en-US" dirty="0"/>
              <a:t> </a:t>
            </a:r>
            <a:r>
              <a:rPr lang="en-US" altLang="ja-JP" dirty="0" smtClean="0"/>
              <a:t>(</a:t>
            </a:r>
            <a:r>
              <a:rPr lang="en-US" altLang="ja-JP" dirty="0" smtClean="0"/>
              <a:t>1/3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/>
              <a:t>Register Playbook for operations (1/2) </a:t>
            </a:r>
            <a:endParaRPr lang="en-US" altLang="ja-JP" b="1" dirty="0" smtClean="0"/>
          </a:p>
          <a:p>
            <a:pPr lvl="1"/>
            <a:r>
              <a:rPr lang="en-US" altLang="ja-JP" dirty="0"/>
              <a:t>The playbook that we will register in this guide contains a workflow which consists of "Generate YAML </a:t>
            </a:r>
            <a:r>
              <a:rPr lang="en-US" altLang="ja-JP" dirty="0" smtClean="0"/>
              <a:t>file which will gather the SSL certificate </a:t>
            </a:r>
            <a:r>
              <a:rPr lang="en-US" altLang="ja-JP" dirty="0"/>
              <a:t>under the Target host's /</a:t>
            </a:r>
            <a:r>
              <a:rPr lang="en-US" altLang="ja-JP" dirty="0" err="1"/>
              <a:t>tmp</a:t>
            </a:r>
            <a:r>
              <a:rPr lang="en-US" altLang="ja-JP" dirty="0"/>
              <a:t>/ directory"</a:t>
            </a:r>
            <a:r>
              <a:rPr lang="ja-JP" altLang="en-US" dirty="0"/>
              <a:t>　→ </a:t>
            </a:r>
            <a:r>
              <a:rPr lang="en-US" altLang="ja-JP" dirty="0"/>
              <a:t>Copy the </a:t>
            </a:r>
            <a:r>
              <a:rPr lang="en-US" altLang="ja-JP" dirty="0" smtClean="0"/>
              <a:t>SSL certificate </a:t>
            </a:r>
            <a:r>
              <a:rPr lang="en-US" altLang="ja-JP" dirty="0"/>
              <a:t>to the ITA host server's collection directory</a:t>
            </a:r>
            <a:r>
              <a:rPr lang="en-US" altLang="ja-JP" dirty="0" smtClean="0"/>
              <a:t>".</a:t>
            </a:r>
          </a:p>
          <a:p>
            <a:pPr lvl="1"/>
            <a:r>
              <a:rPr lang="en-US" altLang="ja-JP" dirty="0" smtClean="0"/>
              <a:t>For more information regarding the File collection directory, please see chapter </a:t>
            </a:r>
            <a:r>
              <a:rPr lang="en-US" altLang="ja-JP" dirty="0" smtClean="0">
                <a:hlinkClick r:id="rId2" action="ppaction://hlinksldjump"/>
              </a:rPr>
              <a:t>3.4.1 File collection directory</a:t>
            </a:r>
            <a:endParaRPr lang="en-US" altLang="ja-JP" dirty="0"/>
          </a:p>
          <a:p>
            <a:pPr lvl="1"/>
            <a:r>
              <a:rPr lang="en-US" altLang="ja-JP" dirty="0" smtClean="0"/>
              <a:t>Make sure to create and put the SSL certificate file (test.crt) under the target </a:t>
            </a:r>
            <a:r>
              <a:rPr lang="en-US" altLang="ja-JP" dirty="0"/>
              <a:t>host’s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pki</a:t>
            </a:r>
            <a:r>
              <a:rPr lang="en-US" altLang="ja-JP" dirty="0"/>
              <a:t>/</a:t>
            </a:r>
            <a:r>
              <a:rPr lang="en-US" altLang="ja-JP" dirty="0" err="1"/>
              <a:t>tls</a:t>
            </a:r>
            <a:r>
              <a:rPr lang="en-US" altLang="ja-JP" dirty="0"/>
              <a:t>/certs</a:t>
            </a:r>
            <a:r>
              <a:rPr lang="en-US" altLang="ja-JP" dirty="0" smtClean="0"/>
              <a:t>/ path in advance.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6783519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 Register </a:t>
            </a:r>
            <a:r>
              <a:rPr lang="en-US" altLang="ja-JP" dirty="0"/>
              <a:t>Playbook </a:t>
            </a:r>
            <a:r>
              <a:rPr lang="en-US" altLang="ja-JP" dirty="0" smtClean="0"/>
              <a:t>(2/3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/>
              <a:t>Register Playbook for operations </a:t>
            </a:r>
            <a:r>
              <a:rPr lang="en-US" altLang="ja-JP" b="1" dirty="0" smtClean="0"/>
              <a:t>(2/2</a:t>
            </a:r>
            <a:r>
              <a:rPr lang="en-US" altLang="ja-JP" b="1" dirty="0"/>
              <a:t>) </a:t>
            </a:r>
            <a:endParaRPr lang="en-US" altLang="ja-JP" b="1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538953" y="1412720"/>
            <a:ext cx="8065120" cy="37445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name: make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blockinfile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create: yes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mode: 0644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insertbefore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EOF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marker: ""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" /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getSSL.yml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content: |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SSL_file_name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: {{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VAR_ssl_name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SSL_file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: {{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VAR_ssl_name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</a:t>
            </a:r>
          </a:p>
          <a:p>
            <a:endParaRPr lang="en-US" altLang="ja-JP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name: copy the make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to local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fetch: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"/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getSSL.yml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"{{__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parameter_dir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 }}/{{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inventory_hostname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}}/"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flat: yes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name: get SSL file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fetch: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"/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pki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tls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/certs/{{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VAR_ssl_name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 "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"{{ __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parameters_file_dir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 }}/{{ </a:t>
            </a:r>
            <a:r>
              <a:rPr lang="en-US" altLang="ja-JP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inventory_hostname</a:t>
            </a:r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}}/"</a:t>
            </a:r>
          </a:p>
          <a:p>
            <a:r>
              <a:rPr lang="en-US" altLang="ja-JP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flat: yes</a:t>
            </a:r>
            <a:endParaRPr lang="en-US" altLang="ja-JP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516270" y="1484730"/>
            <a:ext cx="20878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FFFF00"/>
                </a:solidFill>
              </a:rPr>
              <a:t>File name</a:t>
            </a:r>
            <a:r>
              <a:rPr lang="ja-JP" altLang="en-US" sz="1200" b="1" dirty="0" smtClean="0">
                <a:solidFill>
                  <a:srgbClr val="FFFF00"/>
                </a:solidFill>
              </a:rPr>
              <a:t>：</a:t>
            </a:r>
            <a:r>
              <a:rPr lang="en-US" altLang="ja-JP" sz="1200" b="1" dirty="0" err="1">
                <a:solidFill>
                  <a:srgbClr val="FFFF00"/>
                </a:solidFill>
              </a:rPr>
              <a:t>getSSL.yml</a:t>
            </a:r>
            <a:endParaRPr lang="en-US" altLang="ja-JP" sz="1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97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70" y="3087817"/>
            <a:ext cx="5289900" cy="167364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 Register </a:t>
            </a:r>
            <a:r>
              <a:rPr lang="en-US" altLang="ja-JP" dirty="0"/>
              <a:t>Playbook </a:t>
            </a:r>
            <a:r>
              <a:rPr lang="en-US" altLang="ja-JP" dirty="0" smtClean="0"/>
              <a:t>(3/3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Playbook in Ansible-Legacy</a:t>
            </a:r>
          </a:p>
          <a:p>
            <a:pPr marL="180000" lvl="1" indent="0">
              <a:buNone/>
            </a:pPr>
            <a:r>
              <a:rPr lang="en-US" altLang="ja-JP" dirty="0" smtClean="0"/>
              <a:t>Register the Playbook we created in the last slide.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Playbook</a:t>
            </a:r>
            <a:r>
              <a:rPr lang="ja-JP" altLang="en-US" b="1" dirty="0"/>
              <a:t> </a:t>
            </a:r>
            <a:r>
              <a:rPr lang="en-US" altLang="ja-JP" b="1" dirty="0" smtClean="0"/>
              <a:t>file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997843"/>
              </p:ext>
            </p:extLst>
          </p:nvPr>
        </p:nvGraphicFramePr>
        <p:xfrm>
          <a:off x="539440" y="4941758"/>
          <a:ext cx="2873819" cy="1071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30909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44291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Playbook</a:t>
                      </a:r>
                      <a:r>
                        <a:rPr lang="ja-JP" altLang="en-US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file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 name</a:t>
                      </a: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(Free space) 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Playbook</a:t>
                      </a:r>
                      <a:r>
                        <a:rPr lang="ja-JP" altLang="en-US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file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/>
                        <a:t>getSSL.yml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2" name="正方形/長方形 11"/>
          <p:cNvSpPr/>
          <p:nvPr/>
        </p:nvSpPr>
        <p:spPr>
          <a:xfrm>
            <a:off x="1187530" y="3087818"/>
            <a:ext cx="1008139" cy="1673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195670" y="3087817"/>
            <a:ext cx="1944270" cy="1673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39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3.4.1</a:t>
            </a:r>
            <a:r>
              <a:rPr lang="ja-JP" altLang="en-US" dirty="0" smtClean="0"/>
              <a:t> </a:t>
            </a:r>
            <a:r>
              <a:rPr lang="en-US" altLang="ja-JP" dirty="0" smtClean="0"/>
              <a:t>File collection </a:t>
            </a:r>
            <a:r>
              <a:rPr lang="en-US" altLang="ja-JP" dirty="0" smtClean="0"/>
              <a:t>directory</a:t>
            </a:r>
            <a:r>
              <a:rPr lang="ja-JP" altLang="en-US" dirty="0" smtClean="0"/>
              <a:t> </a:t>
            </a:r>
            <a:r>
              <a:rPr lang="en-US" altLang="ja-JP" dirty="0" smtClean="0"/>
              <a:t>(1/2) 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The collected files will be stored in a file collection directory.</a:t>
            </a:r>
            <a:endParaRPr lang="en-US" altLang="ja-JP" b="1" dirty="0"/>
          </a:p>
          <a:p>
            <a:pPr lvl="1"/>
            <a:r>
              <a:rPr lang="en-US" altLang="ja-JP" dirty="0" smtClean="0"/>
              <a:t>The collected file </a:t>
            </a:r>
            <a:r>
              <a:rPr lang="en-US" altLang="ja-JP" dirty="0"/>
              <a:t>will be stored in </a:t>
            </a:r>
            <a:r>
              <a:rPr lang="en-US" altLang="ja-JP" dirty="0" smtClean="0"/>
              <a:t>the File </a:t>
            </a:r>
            <a:r>
              <a:rPr lang="en-US" altLang="ja-JP" dirty="0"/>
              <a:t>Collection directory specified by the ITA reserved variables.</a:t>
            </a:r>
            <a:endParaRPr lang="en-US" altLang="ja-JP" sz="500" dirty="0"/>
          </a:p>
        </p:txBody>
      </p:sp>
      <p:graphicFrame>
        <p:nvGraphicFramePr>
          <p:cNvPr id="66" name="表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403735"/>
              </p:ext>
            </p:extLst>
          </p:nvPr>
        </p:nvGraphicFramePr>
        <p:xfrm>
          <a:off x="519040" y="4149100"/>
          <a:ext cx="8085032" cy="1188720"/>
        </p:xfrm>
        <a:graphic>
          <a:graphicData uri="http://schemas.openxmlformats.org/drawingml/2006/table">
            <a:tbl>
              <a:tblPr firstRow="1" bandRow="1"/>
              <a:tblGrid>
                <a:gridCol w="1597374">
                  <a:extLst>
                    <a:ext uri="{9D8B030D-6E8A-4147-A177-3AD203B41FA5}">
                      <a16:colId xmlns:a16="http://schemas.microsoft.com/office/drawing/2014/main" val="3417584668"/>
                    </a:ext>
                  </a:extLst>
                </a:gridCol>
                <a:gridCol w="2112962">
                  <a:extLst>
                    <a:ext uri="{9D8B030D-6E8A-4147-A177-3AD203B41FA5}">
                      <a16:colId xmlns:a16="http://schemas.microsoft.com/office/drawing/2014/main" val="3039157672"/>
                    </a:ext>
                  </a:extLst>
                </a:gridCol>
                <a:gridCol w="4374696">
                  <a:extLst>
                    <a:ext uri="{9D8B030D-6E8A-4147-A177-3AD203B41FA5}">
                      <a16:colId xmlns:a16="http://schemas.microsoft.com/office/drawing/2014/main" val="2585859975"/>
                    </a:ext>
                  </a:extLst>
                </a:gridCol>
              </a:tblGrid>
              <a:tr h="234197">
                <a:tc>
                  <a:txBody>
                    <a:bodyPr/>
                    <a:lstStyle/>
                    <a:p>
                      <a:endParaRPr kumimoji="1" lang="ja-JP" altLang="en-US" sz="1200" b="1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ITA</a:t>
                      </a:r>
                      <a:r>
                        <a:rPr lang="ja-JP" altLang="en-US" sz="1200" b="1" baseline="0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  <a:r>
                        <a:rPr lang="en-US" altLang="ja-JP" sz="1200" b="1" baseline="0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reserved variable </a:t>
                      </a:r>
                      <a:endParaRPr kumimoji="1" lang="ja-JP" altLang="en-US" sz="1200" b="1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200" b="1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Variable specified contents</a:t>
                      </a:r>
                      <a:endParaRPr kumimoji="1" lang="ja-JP" altLang="en-US" sz="1200" b="1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8447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Source file storage location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__parameter_dir__ 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“_parameters” path under the operation result directory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9014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en-US" altLang="ja-JP" sz="1200" b="1" kern="1200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Collected file storage location</a:t>
                      </a:r>
                      <a:endParaRPr kumimoji="1" lang="ja-JP" altLang="en-US" sz="1200" b="1" kern="1200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__parameters_file_dir__ 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“_</a:t>
                      </a:r>
                      <a:r>
                        <a:rPr lang="en-US" altLang="ja-JP" sz="1200" b="1" dirty="0" err="1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parameters_file</a:t>
                      </a:r>
                      <a:r>
                        <a:rPr lang="en-US" altLang="ja-JP" sz="1200" b="1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” path under the operation result</a:t>
                      </a:r>
                      <a:r>
                        <a:rPr lang="en-US" altLang="ja-JP" sz="1200" b="1" baseline="0" dirty="0" smtClean="0">
                          <a:solidFill>
                            <a:srgbClr val="00206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directory</a:t>
                      </a:r>
                      <a:endParaRPr kumimoji="1" lang="ja-JP" altLang="en-US" sz="1200" b="1" dirty="0">
                        <a:solidFill>
                          <a:srgbClr val="00206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50616"/>
                  </a:ext>
                </a:extLst>
              </a:tr>
            </a:tbl>
          </a:graphicData>
        </a:graphic>
      </p:graphicFrame>
      <p:sp>
        <p:nvSpPr>
          <p:cNvPr id="38" name="正方形/長方形 37"/>
          <p:cNvSpPr/>
          <p:nvPr/>
        </p:nvSpPr>
        <p:spPr bwMode="auto">
          <a:xfrm>
            <a:off x="538953" y="2557259"/>
            <a:ext cx="8065120" cy="6721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dest: "{{ __</a:t>
            </a:r>
            <a:r>
              <a:rPr lang="en-US" altLang="ja-JP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parameters_file_dir</a:t>
            </a:r>
            <a:r>
              <a:rPr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 }}/{{ </a:t>
            </a:r>
            <a:r>
              <a:rPr lang="en-US" altLang="ja-JP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inventory_hostname</a:t>
            </a:r>
            <a:r>
              <a:rPr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}}/"</a:t>
            </a:r>
          </a:p>
        </p:txBody>
      </p:sp>
      <p:sp>
        <p:nvSpPr>
          <p:cNvPr id="64" name="正方形/長方形 63"/>
          <p:cNvSpPr/>
          <p:nvPr/>
        </p:nvSpPr>
        <p:spPr>
          <a:xfrm>
            <a:off x="1403560" y="2677287"/>
            <a:ext cx="2592360" cy="432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7257303" y="2592411"/>
            <a:ext cx="1223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1200" b="1" dirty="0" err="1" smtClean="0">
                <a:solidFill>
                  <a:srgbClr val="FFFF00"/>
                </a:solidFill>
              </a:rPr>
              <a:t>getSSL.yml</a:t>
            </a:r>
            <a:endParaRPr lang="en-US" altLang="ja-JP" sz="1200" b="1" dirty="0" smtClean="0">
              <a:solidFill>
                <a:srgbClr val="FFFF00"/>
              </a:solidFill>
            </a:endParaRPr>
          </a:p>
          <a:p>
            <a:pPr algn="r"/>
            <a:r>
              <a:rPr lang="en-US" altLang="ja-JP" sz="1200" b="1" dirty="0" smtClean="0">
                <a:solidFill>
                  <a:srgbClr val="FFFF00"/>
                </a:solidFill>
              </a:rPr>
              <a:t>2 lines from the bottom</a:t>
            </a:r>
            <a:endParaRPr lang="ja-JP" altLang="en-US" sz="1200" b="1" dirty="0">
              <a:solidFill>
                <a:srgbClr val="FFFF00"/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467430" y="3868888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Path variables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538953" y="4860977"/>
            <a:ext cx="8065119" cy="4581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矢印コネクタ 77"/>
          <p:cNvCxnSpPr/>
          <p:nvPr/>
        </p:nvCxnSpPr>
        <p:spPr bwMode="auto">
          <a:xfrm>
            <a:off x="3779890" y="3109347"/>
            <a:ext cx="0" cy="175163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ysDot"/>
            <a:round/>
            <a:headEnd type="oval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正方形/長方形 10"/>
          <p:cNvSpPr/>
          <p:nvPr/>
        </p:nvSpPr>
        <p:spPr>
          <a:xfrm>
            <a:off x="3865840" y="3503097"/>
            <a:ext cx="46647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smtClean="0">
                <a:solidFill>
                  <a:srgbClr val="FF0000"/>
                </a:solidFill>
              </a:rPr>
              <a:t>This Directory will be specified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05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3.4.1</a:t>
            </a:r>
            <a:r>
              <a:rPr lang="ja-JP" altLang="en-US" dirty="0" smtClean="0"/>
              <a:t> </a:t>
            </a:r>
            <a:r>
              <a:rPr lang="en-US" altLang="ja-JP" dirty="0"/>
              <a:t>File collection directory 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(2/2) 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marL="180000" lvl="1" indent="0">
              <a:buNone/>
            </a:pPr>
            <a:r>
              <a:rPr lang="en-US" altLang="ja-JP" dirty="0"/>
              <a:t>The following figure displays the file hierarchy for the Collect file directory.</a:t>
            </a:r>
            <a:endParaRPr lang="en-US" altLang="ja-JP" sz="12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21" name="正方形/長方形 120"/>
          <p:cNvSpPr/>
          <p:nvPr/>
        </p:nvSpPr>
        <p:spPr>
          <a:xfrm>
            <a:off x="538953" y="1988800"/>
            <a:ext cx="8086517" cy="39605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  <a:lumOff val="50000"/>
                </a:schemeClr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122" name="グループ化 121"/>
          <p:cNvGrpSpPr/>
          <p:nvPr/>
        </p:nvGrpSpPr>
        <p:grpSpPr>
          <a:xfrm>
            <a:off x="1137738" y="2408454"/>
            <a:ext cx="3202551" cy="2593606"/>
            <a:chOff x="4015310" y="4181171"/>
            <a:chExt cx="2993458" cy="2625684"/>
          </a:xfrm>
        </p:grpSpPr>
        <p:sp>
          <p:nvSpPr>
            <p:cNvPr id="135" name="正方形/長方形 134"/>
            <p:cNvSpPr/>
            <p:nvPr/>
          </p:nvSpPr>
          <p:spPr>
            <a:xfrm>
              <a:off x="4015310" y="4181171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Upper directory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36" name="正方形/長方形 135"/>
            <p:cNvSpPr/>
            <p:nvPr/>
          </p:nvSpPr>
          <p:spPr>
            <a:xfrm>
              <a:off x="4731161" y="4568635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_parameters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37" name="正方形/長方形 136"/>
            <p:cNvSpPr/>
            <p:nvPr/>
          </p:nvSpPr>
          <p:spPr>
            <a:xfrm>
              <a:off x="5164433" y="4956100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localhost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38" name="正方形/長方形 137"/>
            <p:cNvSpPr/>
            <p:nvPr/>
          </p:nvSpPr>
          <p:spPr>
            <a:xfrm>
              <a:off x="5577061" y="5343565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 defTabSz="457200"/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SAMPLE.yml</a:t>
              </a:r>
              <a:endPara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39" name="正方形/長方形 138"/>
            <p:cNvSpPr/>
            <p:nvPr/>
          </p:nvSpPr>
          <p:spPr>
            <a:xfrm>
              <a:off x="4731161" y="5731030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_</a:t>
              </a:r>
              <a:r>
                <a:rPr kumimoji="0" lang="en-US" altLang="ja-JP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parameters_file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40" name="正方形/長方形 139"/>
            <p:cNvSpPr/>
            <p:nvPr/>
          </p:nvSpPr>
          <p:spPr>
            <a:xfrm>
              <a:off x="5164433" y="6118495"/>
              <a:ext cx="1431705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localhost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41" name="正方形/長方形 140"/>
            <p:cNvSpPr/>
            <p:nvPr/>
          </p:nvSpPr>
          <p:spPr>
            <a:xfrm>
              <a:off x="5577064" y="6505960"/>
              <a:ext cx="1431704" cy="300895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test.txt</a:t>
              </a:r>
            </a:p>
          </p:txBody>
        </p:sp>
        <p:cxnSp>
          <p:nvCxnSpPr>
            <p:cNvPr id="142" name="カギ線コネクタ 141"/>
            <p:cNvCxnSpPr>
              <a:endCxn id="139" idx="1"/>
            </p:cNvCxnSpPr>
            <p:nvPr/>
          </p:nvCxnSpPr>
          <p:spPr>
            <a:xfrm rot="16200000" flipH="1">
              <a:off x="3808335" y="4958651"/>
              <a:ext cx="1399413" cy="446240"/>
            </a:xfrm>
            <a:prstGeom prst="bentConnector2">
              <a:avLst/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143" name="直線コネクタ 142"/>
            <p:cNvCxnSpPr>
              <a:stCxn id="136" idx="1"/>
            </p:cNvCxnSpPr>
            <p:nvPr/>
          </p:nvCxnSpPr>
          <p:spPr>
            <a:xfrm flipH="1" flipV="1">
              <a:off x="4284921" y="4719082"/>
              <a:ext cx="446240" cy="1"/>
            </a:xfrm>
            <a:prstGeom prst="line">
              <a:avLst/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144" name="カギ線コネクタ 143"/>
            <p:cNvCxnSpPr>
              <a:endCxn id="137" idx="1"/>
            </p:cNvCxnSpPr>
            <p:nvPr/>
          </p:nvCxnSpPr>
          <p:spPr>
            <a:xfrm>
              <a:off x="4792601" y="4869529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145" name="カギ線コネクタ 144"/>
            <p:cNvCxnSpPr/>
            <p:nvPr/>
          </p:nvCxnSpPr>
          <p:spPr>
            <a:xfrm>
              <a:off x="5205229" y="5256993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146" name="カギ線コネクタ 145"/>
            <p:cNvCxnSpPr/>
            <p:nvPr/>
          </p:nvCxnSpPr>
          <p:spPr>
            <a:xfrm>
              <a:off x="4792601" y="6031923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  <p:cxnSp>
          <p:nvCxnSpPr>
            <p:cNvPr id="147" name="カギ線コネクタ 146"/>
            <p:cNvCxnSpPr/>
            <p:nvPr/>
          </p:nvCxnSpPr>
          <p:spPr>
            <a:xfrm>
              <a:off x="5205229" y="6412904"/>
              <a:ext cx="371832" cy="23701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</p:grpSp>
      <p:cxnSp>
        <p:nvCxnSpPr>
          <p:cNvPr id="123" name="直線コネクタ 122"/>
          <p:cNvCxnSpPr/>
          <p:nvPr/>
        </p:nvCxnSpPr>
        <p:spPr>
          <a:xfrm>
            <a:off x="3569893" y="2926165"/>
            <a:ext cx="363801" cy="0"/>
          </a:xfrm>
          <a:prstGeom prst="line">
            <a:avLst/>
          </a:prstGeom>
          <a:noFill/>
          <a:ln w="12700" cap="flat" cmpd="sng" algn="ctr">
            <a:solidFill>
              <a:schemeClr val="accent5">
                <a:lumMod val="75000"/>
                <a:lumOff val="25000"/>
              </a:schemeClr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24" name="テキスト ボックス 123"/>
          <p:cNvSpPr txBox="1"/>
          <p:nvPr/>
        </p:nvSpPr>
        <p:spPr>
          <a:xfrm>
            <a:off x="3917285" y="2791186"/>
            <a:ext cx="28870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kumimoji="0" lang="en-US" altLang="ja-JP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Collect result </a:t>
            </a:r>
            <a:r>
              <a:rPr kumimoji="0" lang="en-US" altLang="ja-JP" sz="1200" b="1" kern="0" dirty="0" smtClean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directory</a:t>
            </a:r>
            <a:r>
              <a:rPr kumimoji="0" lang="ja-JP" altLang="en-US" sz="1200" b="1" kern="0" dirty="0" smtClean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 </a:t>
            </a:r>
            <a:r>
              <a:rPr kumimoji="0" lang="en-US" altLang="ja-JP" sz="1200" b="1" kern="0" dirty="0" smtClean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(Fixed name) </a:t>
            </a:r>
            <a:endParaRPr kumimoji="0" lang="ja-JP" altLang="en-US" sz="1200" b="1" kern="0" dirty="0">
              <a:solidFill>
                <a:srgbClr val="002060"/>
              </a:solidFill>
              <a:latin typeface="Calibri" panose="020F0502020204030204"/>
              <a:ea typeface="游ゴシック" panose="020B0400000000000000" pitchFamily="50" charset="-128"/>
            </a:endParaRPr>
          </a:p>
        </p:txBody>
      </p:sp>
      <p:cxnSp>
        <p:nvCxnSpPr>
          <p:cNvPr id="125" name="直線コネクタ 124"/>
          <p:cNvCxnSpPr/>
          <p:nvPr/>
        </p:nvCxnSpPr>
        <p:spPr>
          <a:xfrm>
            <a:off x="4014981" y="3315168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26" name="テキスト ボックス 125"/>
          <p:cNvSpPr txBox="1"/>
          <p:nvPr/>
        </p:nvSpPr>
        <p:spPr>
          <a:xfrm>
            <a:off x="4362372" y="3180190"/>
            <a:ext cx="41701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kumimoji="0" lang="en-US" altLang="ja-JP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Host </a:t>
            </a:r>
            <a:r>
              <a:rPr kumimoji="0" lang="en-US" altLang="ja-JP" sz="1200" b="1" kern="0" dirty="0" smtClean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name</a:t>
            </a:r>
            <a:r>
              <a:rPr kumimoji="0" lang="ja-JP" altLang="en-US" sz="1200" b="1" kern="0" dirty="0" smtClean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 </a:t>
            </a:r>
            <a:r>
              <a:rPr kumimoji="0" lang="en-US" altLang="ja-JP" sz="1200" b="1" kern="0" dirty="0" smtClean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(Hosts </a:t>
            </a:r>
            <a:r>
              <a:rPr kumimoji="0" lang="en-US" altLang="ja-JP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registered in the “Device list</a:t>
            </a:r>
            <a:r>
              <a:rPr kumimoji="0" lang="en-US" altLang="ja-JP" sz="1200" b="1" kern="0" dirty="0" smtClean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”) </a:t>
            </a:r>
            <a:endParaRPr kumimoji="0" lang="ja-JP" altLang="en-US" sz="1200" b="1" kern="0" dirty="0">
              <a:solidFill>
                <a:srgbClr val="002060"/>
              </a:solidFill>
              <a:latin typeface="Calibri" panose="020F0502020204030204"/>
              <a:ea typeface="游ゴシック" panose="020B0400000000000000" pitchFamily="50" charset="-128"/>
            </a:endParaRPr>
          </a:p>
        </p:txBody>
      </p:sp>
      <p:cxnSp>
        <p:nvCxnSpPr>
          <p:cNvPr id="127" name="直線コネクタ 126"/>
          <p:cNvCxnSpPr/>
          <p:nvPr/>
        </p:nvCxnSpPr>
        <p:spPr>
          <a:xfrm>
            <a:off x="4479140" y="3704172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28" name="テキスト ボックス 127"/>
          <p:cNvSpPr txBox="1"/>
          <p:nvPr/>
        </p:nvSpPr>
        <p:spPr>
          <a:xfrm>
            <a:off x="4826532" y="3569193"/>
            <a:ext cx="37989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kumimoji="0" lang="en-US" altLang="ja-JP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Collect result file</a:t>
            </a:r>
            <a:endParaRPr kumimoji="0" lang="ja-JP" altLang="en-US" sz="1200" b="1" kern="0" dirty="0">
              <a:solidFill>
                <a:srgbClr val="002060"/>
              </a:solidFill>
              <a:latin typeface="Calibri" panose="020F0502020204030204"/>
              <a:ea typeface="游ゴシック" panose="020B0400000000000000" pitchFamily="50" charset="-128"/>
            </a:endParaRPr>
          </a:p>
        </p:txBody>
      </p:sp>
      <p:cxnSp>
        <p:nvCxnSpPr>
          <p:cNvPr id="129" name="直線コネクタ 128"/>
          <p:cNvCxnSpPr/>
          <p:nvPr/>
        </p:nvCxnSpPr>
        <p:spPr>
          <a:xfrm>
            <a:off x="3569893" y="4080638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30" name="テキスト ボックス 129"/>
          <p:cNvSpPr txBox="1"/>
          <p:nvPr/>
        </p:nvSpPr>
        <p:spPr>
          <a:xfrm>
            <a:off x="3917284" y="3945659"/>
            <a:ext cx="461526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kumimoji="0" lang="en-US" altLang="ja-JP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Directory for Collect result file </a:t>
            </a:r>
            <a:r>
              <a:rPr kumimoji="0" lang="en-US" altLang="ja-JP" sz="1200" b="1" kern="0" dirty="0" smtClean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uploads</a:t>
            </a:r>
            <a:r>
              <a:rPr kumimoji="0" lang="ja-JP" altLang="en-US" sz="1200" b="1" kern="0" dirty="0" smtClean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 </a:t>
            </a:r>
            <a:r>
              <a:rPr kumimoji="0" lang="en-US" altLang="ja-JP" sz="1200" b="1" kern="0" dirty="0" smtClean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( </a:t>
            </a:r>
            <a:r>
              <a:rPr kumimoji="0" lang="en-US" altLang="ja-JP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Fixed name </a:t>
            </a:r>
            <a:r>
              <a:rPr kumimoji="0" lang="en-US" altLang="ja-JP" sz="1200" b="1" kern="0" dirty="0" smtClean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) </a:t>
            </a:r>
            <a:endParaRPr kumimoji="0" lang="ja-JP" altLang="en-US" sz="1200" b="1" kern="0" dirty="0">
              <a:solidFill>
                <a:srgbClr val="002060"/>
              </a:solidFill>
              <a:latin typeface="Calibri" panose="020F0502020204030204"/>
              <a:ea typeface="游ゴシック" panose="020B0400000000000000" pitchFamily="50" charset="-128"/>
            </a:endParaRPr>
          </a:p>
        </p:txBody>
      </p:sp>
      <p:cxnSp>
        <p:nvCxnSpPr>
          <p:cNvPr id="131" name="直線コネクタ 130"/>
          <p:cNvCxnSpPr/>
          <p:nvPr/>
        </p:nvCxnSpPr>
        <p:spPr>
          <a:xfrm>
            <a:off x="4031390" y="4457103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32" name="テキスト ボックス 131"/>
          <p:cNvSpPr txBox="1"/>
          <p:nvPr/>
        </p:nvSpPr>
        <p:spPr>
          <a:xfrm>
            <a:off x="4378781" y="4322125"/>
            <a:ext cx="415376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kumimoji="0" lang="en-US" altLang="ja-JP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Host </a:t>
            </a:r>
            <a:r>
              <a:rPr kumimoji="0" lang="en-US" altLang="ja-JP" sz="1200" b="1" kern="0" dirty="0" smtClean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name</a:t>
            </a:r>
            <a:r>
              <a:rPr kumimoji="0" lang="ja-JP" altLang="en-US" sz="1200" b="1" kern="0" dirty="0" smtClean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 </a:t>
            </a:r>
            <a:r>
              <a:rPr kumimoji="0" lang="en-US" altLang="ja-JP" sz="1200" b="1" kern="0" dirty="0" smtClean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( </a:t>
            </a:r>
            <a:r>
              <a:rPr kumimoji="0" lang="en-US" altLang="ja-JP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Hosts registered in the “Device list” </a:t>
            </a:r>
            <a:r>
              <a:rPr kumimoji="0" lang="en-US" altLang="ja-JP" sz="1200" b="1" kern="0" dirty="0" smtClean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) </a:t>
            </a:r>
            <a:endParaRPr kumimoji="0" lang="ja-JP" altLang="en-US" sz="1200" b="1" kern="0" dirty="0">
              <a:solidFill>
                <a:srgbClr val="002060"/>
              </a:solidFill>
              <a:latin typeface="Calibri" panose="020F0502020204030204"/>
              <a:ea typeface="游ゴシック" panose="020B0400000000000000" pitchFamily="50" charset="-128"/>
            </a:endParaRPr>
          </a:p>
        </p:txBody>
      </p:sp>
      <p:cxnSp>
        <p:nvCxnSpPr>
          <p:cNvPr id="133" name="直線コネクタ 132"/>
          <p:cNvCxnSpPr/>
          <p:nvPr/>
        </p:nvCxnSpPr>
        <p:spPr>
          <a:xfrm>
            <a:off x="4495549" y="4833569"/>
            <a:ext cx="363801" cy="0"/>
          </a:xfrm>
          <a:prstGeom prst="line">
            <a:avLst/>
          </a:prstGeom>
          <a:noFill/>
          <a:ln w="12700" cap="flat" cmpd="sng" algn="ctr">
            <a:solidFill>
              <a:srgbClr val="00206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34" name="テキスト ボックス 133"/>
          <p:cNvSpPr txBox="1"/>
          <p:nvPr/>
        </p:nvSpPr>
        <p:spPr>
          <a:xfrm>
            <a:off x="4842941" y="4698590"/>
            <a:ext cx="293936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kumimoji="0" lang="en-US" altLang="ja-JP" sz="1200" b="1" kern="0" dirty="0">
                <a:solidFill>
                  <a:srgbClr val="002060"/>
                </a:solidFill>
                <a:latin typeface="Calibri" panose="020F0502020204030204"/>
                <a:ea typeface="游ゴシック" panose="020B0400000000000000" pitchFamily="50" charset="-128"/>
              </a:rPr>
              <a:t>Files for File upload</a:t>
            </a:r>
            <a:endParaRPr kumimoji="0" lang="ja-JP" altLang="en-US" sz="1200" b="1" kern="0" dirty="0">
              <a:solidFill>
                <a:srgbClr val="002060"/>
              </a:solidFill>
              <a:latin typeface="Calibri" panose="020F0502020204030204"/>
              <a:ea typeface="游ゴシック" panose="020B0400000000000000" pitchFamily="50" charset="-128"/>
            </a:endParaRPr>
          </a:p>
        </p:txBody>
      </p:sp>
      <p:sp>
        <p:nvSpPr>
          <p:cNvPr id="148" name="正方形/長方形 147"/>
          <p:cNvSpPr/>
          <p:nvPr/>
        </p:nvSpPr>
        <p:spPr>
          <a:xfrm>
            <a:off x="467430" y="1703470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002060"/>
                </a:solidFill>
              </a:rPr>
              <a:t>File hierarchy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5313082" y="5172654"/>
            <a:ext cx="30964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smtClean="0">
                <a:solidFill>
                  <a:srgbClr val="FF0000"/>
                </a:solidFill>
              </a:rPr>
              <a:t>Collected file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5" name="直線コネクタ 34"/>
          <p:cNvCxnSpPr/>
          <p:nvPr/>
        </p:nvCxnSpPr>
        <p:spPr>
          <a:xfrm>
            <a:off x="5148080" y="5002060"/>
            <a:ext cx="165002" cy="2527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602954" y="4822727"/>
            <a:ext cx="23128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smtClean="0">
                <a:solidFill>
                  <a:srgbClr val="FF0000"/>
                </a:solidFill>
              </a:rPr>
              <a:t>Director where the result file will be stored.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1903590" y="3951156"/>
            <a:ext cx="6268910" cy="293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/>
          <p:cNvCxnSpPr/>
          <p:nvPr/>
        </p:nvCxnSpPr>
        <p:spPr>
          <a:xfrm flipH="1">
            <a:off x="1556018" y="4244928"/>
            <a:ext cx="347572" cy="5576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2808576" y="4688652"/>
            <a:ext cx="5363923" cy="293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1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39" y="3107354"/>
            <a:ext cx="7486650" cy="146685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 Movement-Playbook</a:t>
            </a:r>
            <a:r>
              <a:rPr lang="ja-JP" altLang="en-US" dirty="0"/>
              <a:t> </a:t>
            </a:r>
            <a:r>
              <a:rPr lang="en-US" altLang="ja-JP" dirty="0" smtClean="0"/>
              <a:t>link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Link Movement and Playbook</a:t>
            </a:r>
          </a:p>
          <a:p>
            <a:pPr marL="180000" lvl="1" indent="0">
              <a:buNone/>
            </a:pPr>
            <a:r>
              <a:rPr lang="en-US" altLang="ja-JP" dirty="0" smtClean="0"/>
              <a:t>Link the previously registered Movement and Playbook.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Movement-Playbook</a:t>
            </a:r>
            <a:r>
              <a:rPr lang="ja-JP" altLang="en-US" b="1" dirty="0"/>
              <a:t> </a:t>
            </a:r>
            <a:r>
              <a:rPr lang="en-US" altLang="ja-JP" b="1" dirty="0" smtClean="0"/>
              <a:t>link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411507"/>
              </p:ext>
            </p:extLst>
          </p:nvPr>
        </p:nvGraphicFramePr>
        <p:xfrm>
          <a:off x="539439" y="4762662"/>
          <a:ext cx="3858069" cy="874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906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278509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Movement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Playbook</a:t>
                      </a:r>
                      <a:r>
                        <a:rPr lang="ja-JP" altLang="en-US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file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Include order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7" name="正方形/長方形 6"/>
          <p:cNvSpPr/>
          <p:nvPr/>
        </p:nvSpPr>
        <p:spPr>
          <a:xfrm>
            <a:off x="1979640" y="3107355"/>
            <a:ext cx="2088290" cy="1269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067930" y="3116367"/>
            <a:ext cx="2016280" cy="12614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084210" y="3116366"/>
            <a:ext cx="1296180" cy="1260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08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 smtClean="0"/>
              <a:t> </a:t>
            </a:r>
            <a:r>
              <a:rPr lang="en-US" altLang="ja-JP" dirty="0" smtClean="0"/>
              <a:t>Register File </a:t>
            </a:r>
            <a:r>
              <a:rPr lang="en-US" altLang="ja-JP" dirty="0" smtClean="0"/>
              <a:t>name</a:t>
            </a:r>
            <a:r>
              <a:rPr lang="ja-JP" altLang="en-US" dirty="0" smtClean="0"/>
              <a:t> </a:t>
            </a:r>
            <a:r>
              <a:rPr lang="en-US" altLang="ja-JP" dirty="0" smtClean="0"/>
              <a:t>(1/3) 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Create menu for variable registration</a:t>
            </a:r>
          </a:p>
          <a:p>
            <a:pPr marL="180000" lvl="1" indent="0">
              <a:buNone/>
            </a:pPr>
            <a:r>
              <a:rPr lang="en-US" altLang="ja-JP" dirty="0" smtClean="0"/>
              <a:t>Create a Parameter sheet that we can use to register the File name </a:t>
            </a:r>
            <a:r>
              <a:rPr lang="en-US" altLang="ja-JP" dirty="0" smtClean="0"/>
              <a:t> (test.crt)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Create Menu</a:t>
            </a:r>
            <a:r>
              <a:rPr lang="ja-JP" altLang="en-US" b="1" dirty="0" smtClean="0"/>
              <a:t>＞ </a:t>
            </a:r>
            <a:r>
              <a:rPr lang="en-US" altLang="ja-JP" b="1" dirty="0" smtClean="0"/>
              <a:t>Create/Define menu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Use the table below to fill out the following items.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“Create” button</a:t>
            </a:r>
            <a:endParaRPr lang="en-US" altLang="ja-JP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252833" y="836712"/>
            <a:ext cx="8639767" cy="5688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1800" kern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600" kern="0"/>
          </a:p>
        </p:txBody>
      </p:sp>
      <p:sp>
        <p:nvSpPr>
          <p:cNvPr id="11" name="正方形/長方形 10"/>
          <p:cNvSpPr/>
          <p:nvPr/>
        </p:nvSpPr>
        <p:spPr>
          <a:xfrm>
            <a:off x="467430" y="3076963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</a:rPr>
              <a:t>1.Basic Information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217933"/>
              </p:ext>
            </p:extLst>
          </p:nvPr>
        </p:nvGraphicFramePr>
        <p:xfrm>
          <a:off x="539440" y="3356990"/>
          <a:ext cx="7486830" cy="792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365633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7604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Menu 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(Free space) 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Creation target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Display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order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SSL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certificate</a:t>
                      </a:r>
                      <a:r>
                        <a:rPr kumimoji="1" lang="en-US" altLang="ja-JP" sz="120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Parameter </a:t>
                      </a:r>
                      <a:r>
                        <a:rPr kumimoji="1" lang="en-US" altLang="ja-JP" sz="1200" dirty="0" smtClean="0"/>
                        <a:t>sheet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(Host/Operation) 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4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4" name="正方形/長方形 13"/>
          <p:cNvSpPr/>
          <p:nvPr/>
        </p:nvSpPr>
        <p:spPr>
          <a:xfrm>
            <a:off x="467430" y="4191014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</a:rPr>
              <a:t>2.Target Menu group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840214"/>
              </p:ext>
            </p:extLst>
          </p:nvPr>
        </p:nvGraphicFramePr>
        <p:xfrm>
          <a:off x="539440" y="4471041"/>
          <a:ext cx="7485698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365633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759268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Input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1"/>
                          </a:solidFill>
                          <a:effectLst/>
                        </a:rPr>
                        <a:t>Substitution value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Reference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Input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(Default) 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Substitution </a:t>
                      </a:r>
                      <a:r>
                        <a:rPr kumimoji="1" lang="en-US" altLang="ja-JP" sz="1200" dirty="0" smtClean="0"/>
                        <a:t>value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(Default) 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Reference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(Default) 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6" name="正方形/長方形 15"/>
          <p:cNvSpPr/>
          <p:nvPr/>
        </p:nvSpPr>
        <p:spPr>
          <a:xfrm>
            <a:off x="467430" y="5305065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</a:rPr>
              <a:t>3.Item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735804"/>
              </p:ext>
            </p:extLst>
          </p:nvPr>
        </p:nvGraphicFramePr>
        <p:xfrm>
          <a:off x="539440" y="5585092"/>
          <a:ext cx="5289868" cy="792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653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454468">
                  <a:extLst>
                    <a:ext uri="{9D8B030D-6E8A-4147-A177-3AD203B41FA5}">
                      <a16:colId xmlns:a16="http://schemas.microsoft.com/office/drawing/2014/main" val="2474417197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Item 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(Free space) 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Input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method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Maximum number of 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bytes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(Free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value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) 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File name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13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 (2) </a:t>
            </a:r>
            <a:r>
              <a:rPr lang="ja-JP" altLang="en-US" dirty="0" smtClean="0"/>
              <a:t> </a:t>
            </a:r>
            <a:r>
              <a:rPr lang="en-US" altLang="ja-JP" dirty="0" smtClean="0"/>
              <a:t>Operation environment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Environment</a:t>
            </a:r>
          </a:p>
          <a:p>
            <a:pPr marL="180000" lvl="1" indent="0">
              <a:buNone/>
            </a:pPr>
            <a:r>
              <a:rPr lang="en-US" altLang="ja-JP" dirty="0" smtClean="0"/>
              <a:t>The environment used in this document is as follows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2117" y="6063765"/>
            <a:ext cx="8639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※1 ITA can be installed on RHEL7 and RHEL8 type OS</a:t>
            </a:r>
            <a:r>
              <a:rPr lang="en-US" altLang="ja-JP" sz="1200" dirty="0"/>
              <a:t>.</a:t>
            </a:r>
            <a:endParaRPr lang="en-US" altLang="ja-JP" sz="1200" dirty="0" smtClean="0"/>
          </a:p>
          <a:p>
            <a:r>
              <a:rPr lang="en-US" altLang="ja-JP" sz="1200" dirty="0" smtClean="0"/>
              <a:t>※2 You can use any OS </a:t>
            </a:r>
            <a:r>
              <a:rPr lang="en-US" altLang="ja-JP" sz="1200" dirty="0"/>
              <a:t>a</a:t>
            </a:r>
            <a:r>
              <a:rPr lang="en-US" altLang="ja-JP" sz="1200" dirty="0" smtClean="0"/>
              <a:t>s long as it is compatible with Ansible.</a:t>
            </a:r>
            <a:endParaRPr kumimoji="1" lang="ja-JP" altLang="en-US" sz="1200" dirty="0"/>
          </a:p>
        </p:txBody>
      </p:sp>
      <p:sp>
        <p:nvSpPr>
          <p:cNvPr id="7" name="正方形/長方形 6"/>
          <p:cNvSpPr/>
          <p:nvPr/>
        </p:nvSpPr>
        <p:spPr>
          <a:xfrm>
            <a:off x="7370119" y="2276840"/>
            <a:ext cx="1175655" cy="3062188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CentOS</a:t>
            </a:r>
            <a:r>
              <a:rPr kumimoji="1" lang="ja-JP" altLang="en-US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7</a:t>
            </a:r>
          </a:p>
          <a:p>
            <a:pPr algn="ctr"/>
            <a:r>
              <a:rPr lang="ja-JP" altLang="en-US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(※</a:t>
            </a:r>
            <a:r>
              <a:rPr lang="ja-JP" altLang="en-US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２</a:t>
            </a:r>
            <a:r>
              <a:rPr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 </a:t>
            </a:r>
            <a:endParaRPr kumimoji="1" lang="en-US" altLang="ja-JP" sz="16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120707" y="2275852"/>
            <a:ext cx="4902586" cy="3063176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CentOS</a:t>
            </a:r>
            <a:r>
              <a:rPr kumimoji="1" lang="ja-JP" altLang="en-US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7</a:t>
            </a:r>
          </a:p>
          <a:p>
            <a:pPr algn="ctr"/>
            <a:r>
              <a:rPr kumimoji="1" lang="ja-JP" altLang="en-US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(※1) </a:t>
            </a:r>
            <a:endParaRPr kumimoji="1" lang="ja-JP" altLang="en-US" sz="16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0" y="3469903"/>
            <a:ext cx="854817" cy="854817"/>
          </a:xfrm>
          <a:prstGeom prst="rect">
            <a:avLst/>
          </a:prstGeom>
        </p:spPr>
      </p:pic>
      <p:cxnSp>
        <p:nvCxnSpPr>
          <p:cNvPr id="12" name="直線矢印コネクタ 11"/>
          <p:cNvCxnSpPr/>
          <p:nvPr/>
        </p:nvCxnSpPr>
        <p:spPr>
          <a:xfrm>
            <a:off x="6789896" y="3926188"/>
            <a:ext cx="59018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1763923" y="3926188"/>
            <a:ext cx="59018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グループ化 2"/>
          <p:cNvGrpSpPr/>
          <p:nvPr/>
        </p:nvGrpSpPr>
        <p:grpSpPr>
          <a:xfrm>
            <a:off x="2354105" y="3135785"/>
            <a:ext cx="4435791" cy="1580806"/>
            <a:chOff x="2084372" y="3170027"/>
            <a:chExt cx="4435791" cy="1580806"/>
          </a:xfrm>
        </p:grpSpPr>
        <p:sp>
          <p:nvSpPr>
            <p:cNvPr id="14" name="正方形/長方形 13"/>
            <p:cNvSpPr/>
            <p:nvPr/>
          </p:nvSpPr>
          <p:spPr>
            <a:xfrm>
              <a:off x="2084372" y="3170027"/>
              <a:ext cx="1951564" cy="158080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Exastro</a:t>
              </a:r>
            </a:p>
            <a:p>
              <a:pPr algn="ctr"/>
              <a:r>
                <a:rPr kumimoji="1" lang="en-US" altLang="ja-JP" sz="16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IT</a:t>
              </a:r>
              <a:r>
                <a:rPr kumimoji="1" lang="ja-JP" altLang="en-US" sz="16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 </a:t>
              </a:r>
              <a:r>
                <a:rPr kumimoji="1" lang="en-US" altLang="ja-JP" sz="16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Automation</a:t>
              </a:r>
            </a:p>
            <a:p>
              <a:pPr algn="ctr"/>
              <a:r>
                <a:rPr kumimoji="1" lang="en-US" altLang="ja-JP" sz="1600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v1.10.0</a:t>
              </a:r>
              <a:endParaRPr kumimoji="1" lang="en-US" altLang="ja-JP" sz="16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4568599" y="3170027"/>
              <a:ext cx="1951564" cy="158080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Ansible</a:t>
              </a:r>
              <a:br>
                <a:rPr lang="en-US" altLang="ja-JP" sz="16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</a:br>
              <a:r>
                <a:rPr lang="en-US" altLang="ja-JP" sz="1600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2.11.10</a:t>
              </a:r>
              <a:endParaRPr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16" name="直線矢印コネクタ 15"/>
            <p:cNvCxnSpPr/>
            <p:nvPr/>
          </p:nvCxnSpPr>
          <p:spPr>
            <a:xfrm>
              <a:off x="3981331" y="3960430"/>
              <a:ext cx="590182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ボックス 16"/>
          <p:cNvSpPr txBox="1"/>
          <p:nvPr/>
        </p:nvSpPr>
        <p:spPr>
          <a:xfrm>
            <a:off x="277948" y="3182294"/>
            <a:ext cx="1762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Google Chrome</a:t>
            </a:r>
            <a:endParaRPr kumimoji="1" lang="ja-JP" altLang="en-US" sz="13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96A852E4-C8BD-46C4-B27A-1C69271549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9" t="10638" r="9010" b="9118"/>
          <a:stretch/>
        </p:blipFill>
        <p:spPr>
          <a:xfrm>
            <a:off x="999893" y="3648892"/>
            <a:ext cx="318689" cy="316292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0D346D3-877E-4C9C-A8E3-91A21E0CC0E9}"/>
              </a:ext>
            </a:extLst>
          </p:cNvPr>
          <p:cNvSpPr txBox="1"/>
          <p:nvPr/>
        </p:nvSpPr>
        <p:spPr>
          <a:xfrm>
            <a:off x="257483" y="4251082"/>
            <a:ext cx="1762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Windows 10</a:t>
            </a:r>
            <a:endParaRPr kumimoji="1" lang="ja-JP" altLang="en-US" sz="1300" b="1" dirty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587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/>
        </p:nvSpPr>
        <p:spPr bwMode="auto">
          <a:xfrm>
            <a:off x="611450" y="1487432"/>
            <a:ext cx="8065120" cy="4680650"/>
          </a:xfrm>
          <a:prstGeom prst="rect">
            <a:avLst/>
          </a:prstGeom>
          <a:solidFill>
            <a:srgbClr val="FFFFCC"/>
          </a:solidFill>
          <a:ln w="19050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468" y="3430417"/>
            <a:ext cx="4938316" cy="1375943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07" y="3267681"/>
            <a:ext cx="2814341" cy="236681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 smtClean="0"/>
              <a:t> </a:t>
            </a:r>
            <a:r>
              <a:rPr lang="en-US" altLang="ja-JP" dirty="0" smtClean="0"/>
              <a:t>Register File </a:t>
            </a:r>
            <a:r>
              <a:rPr lang="en-US" altLang="ja-JP" dirty="0" smtClean="0"/>
              <a:t>name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(2/3) </a:t>
            </a:r>
            <a:endParaRPr lang="ja-JP" altLang="en-US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252833" y="836712"/>
            <a:ext cx="8639767" cy="5688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1800" kern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600" kern="0"/>
          </a:p>
        </p:txBody>
      </p:sp>
      <p:sp>
        <p:nvSpPr>
          <p:cNvPr id="13" name="ストライプ矢印 12"/>
          <p:cNvSpPr/>
          <p:nvPr/>
        </p:nvSpPr>
        <p:spPr bwMode="auto">
          <a:xfrm rot="5400000">
            <a:off x="1234904" y="849472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836374" y="1242160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Created menu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711729" y="4941210"/>
            <a:ext cx="524824" cy="693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308563" y="4941210"/>
            <a:ext cx="533660" cy="693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914233" y="4941210"/>
            <a:ext cx="597214" cy="693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7596421" y="3789050"/>
            <a:ext cx="997363" cy="9272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吹き出し 28"/>
          <p:cNvSpPr/>
          <p:nvPr/>
        </p:nvSpPr>
        <p:spPr bwMode="auto">
          <a:xfrm flipH="1">
            <a:off x="4746706" y="2040318"/>
            <a:ext cx="3453485" cy="930327"/>
          </a:xfrm>
          <a:prstGeom prst="wedgeRoundRectCallout">
            <a:avLst>
              <a:gd name="adj1" fmla="val -35619"/>
              <a:gd name="adj2" fmla="val 12910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4795216" y="2130460"/>
            <a:ext cx="3356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You can check all the different items by pressing the “Register” button.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" name="角丸四角形吹き出し 30"/>
          <p:cNvSpPr/>
          <p:nvPr/>
        </p:nvSpPr>
        <p:spPr bwMode="auto">
          <a:xfrm flipH="1">
            <a:off x="755470" y="2043087"/>
            <a:ext cx="3024420" cy="931114"/>
          </a:xfrm>
          <a:prstGeom prst="wedgeRoundRectCallout">
            <a:avLst>
              <a:gd name="adj1" fmla="val 27900"/>
              <a:gd name="adj2" fmla="val 194165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28193" y="2253572"/>
            <a:ext cx="2807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The menu</a:t>
            </a:r>
            <a:r>
              <a:rPr lang="ja-JP" altLang="en-US" sz="1600" dirty="0" smtClean="0">
                <a:solidFill>
                  <a:srgbClr val="FF0000"/>
                </a:solidFill>
              </a:rPr>
              <a:t>［</a:t>
            </a:r>
            <a:r>
              <a:rPr lang="en-US" altLang="ja-JP" sz="1600" dirty="0" smtClean="0">
                <a:solidFill>
                  <a:srgbClr val="FF0000"/>
                </a:solidFill>
              </a:rPr>
              <a:t>SSL</a:t>
            </a:r>
            <a:r>
              <a:rPr lang="ja-JP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ja-JP" sz="1600" dirty="0" smtClean="0">
                <a:solidFill>
                  <a:srgbClr val="FF0000"/>
                </a:solidFill>
              </a:rPr>
              <a:t>certificate name</a:t>
            </a:r>
            <a:r>
              <a:rPr lang="ja-JP" altLang="en-US" sz="1600" dirty="0" smtClean="0">
                <a:solidFill>
                  <a:srgbClr val="FF0000"/>
                </a:solidFill>
              </a:rPr>
              <a:t>］</a:t>
            </a:r>
            <a:r>
              <a:rPr lang="en-US" altLang="ja-JP" sz="1600" dirty="0" smtClean="0">
                <a:solidFill>
                  <a:srgbClr val="FF0000"/>
                </a:solidFill>
              </a:rPr>
              <a:t>has been created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84118" y="4406036"/>
            <a:ext cx="847327" cy="175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31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54" y="3381352"/>
            <a:ext cx="7286625" cy="12858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 smtClean="0"/>
              <a:t> </a:t>
            </a:r>
            <a:r>
              <a:rPr lang="en-US" altLang="ja-JP" dirty="0" smtClean="0"/>
              <a:t>Register File </a:t>
            </a:r>
            <a:r>
              <a:rPr lang="en-US" altLang="ja-JP" dirty="0" smtClean="0"/>
              <a:t>name</a:t>
            </a:r>
            <a:r>
              <a:rPr lang="ja-JP" altLang="en-US" dirty="0" smtClean="0"/>
              <a:t> </a:t>
            </a:r>
            <a:r>
              <a:rPr lang="en-US" altLang="ja-JP" dirty="0" smtClean="0"/>
              <a:t>(3/3) 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File name</a:t>
            </a:r>
          </a:p>
          <a:p>
            <a:pPr marL="180000" lvl="1" indent="0">
              <a:buNone/>
            </a:pPr>
            <a:r>
              <a:rPr lang="en-US" altLang="ja-JP" dirty="0" smtClean="0"/>
              <a:t>Register the file name </a:t>
            </a:r>
            <a:r>
              <a:rPr lang="en-US" altLang="ja-JP" dirty="0" smtClean="0"/>
              <a:t> (test.crt)  </a:t>
            </a:r>
            <a:r>
              <a:rPr lang="en-US" altLang="ja-JP" dirty="0" smtClean="0"/>
              <a:t>to the parameter sheet you created.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Input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SSL</a:t>
            </a:r>
            <a:r>
              <a:rPr lang="ja-JP" altLang="en-US" b="1" dirty="0" smtClean="0"/>
              <a:t> </a:t>
            </a:r>
            <a:r>
              <a:rPr lang="en-US" altLang="ja-JP" b="1" dirty="0" smtClean="0"/>
              <a:t>certificate name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  <a:endParaRPr lang="en-US" altLang="ja-JP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252833" y="836712"/>
            <a:ext cx="8639767" cy="5688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1800" kern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600" kern="0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162911"/>
              </p:ext>
            </p:extLst>
          </p:nvPr>
        </p:nvGraphicFramePr>
        <p:xfrm>
          <a:off x="539440" y="4860450"/>
          <a:ext cx="4802766" cy="944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37773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1570090">
                  <a:extLst>
                    <a:ext uri="{9D8B030D-6E8A-4147-A177-3AD203B41FA5}">
                      <a16:colId xmlns:a16="http://schemas.microsoft.com/office/drawing/2014/main" val="853392425"/>
                    </a:ext>
                  </a:extLst>
                </a:gridCol>
                <a:gridCol w="1894903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Host name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Operation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Parameter</a:t>
                      </a:r>
                      <a:endParaRPr lang="ja-JP" altLang="en-US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97375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File name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targethost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getSSL1</a:t>
                      </a:r>
                      <a:endParaRPr kumimoji="1" lang="en-US" altLang="ja-JP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test.crt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26" name="正方形/長方形 25"/>
          <p:cNvSpPr/>
          <p:nvPr/>
        </p:nvSpPr>
        <p:spPr>
          <a:xfrm>
            <a:off x="1187530" y="3381352"/>
            <a:ext cx="1944270" cy="1247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3131801" y="3381352"/>
            <a:ext cx="3350440" cy="1247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6482242" y="3381352"/>
            <a:ext cx="1320038" cy="1247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39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880" y="4012032"/>
            <a:ext cx="1153739" cy="86530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37" y="3995662"/>
            <a:ext cx="6664487" cy="85764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 smtClean="0"/>
              <a:t> </a:t>
            </a:r>
            <a:r>
              <a:rPr lang="en-US" altLang="ja-JP" dirty="0" smtClean="0"/>
              <a:t>Register substitution value auto-registration settings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Substitute value auto-registration settings</a:t>
            </a:r>
          </a:p>
          <a:p>
            <a:pPr lvl="1"/>
            <a:r>
              <a:rPr lang="en-US" altLang="ja-JP" sz="1400" dirty="0" smtClean="0"/>
              <a:t>Link the name of the </a:t>
            </a:r>
            <a:r>
              <a:rPr lang="en-US" altLang="ja-JP" sz="1400" dirty="0"/>
              <a:t>file we will collect </a:t>
            </a:r>
            <a:r>
              <a:rPr lang="en-US" altLang="ja-JP" sz="1400" dirty="0" smtClean="0"/>
              <a:t> (Specific values)  </a:t>
            </a:r>
            <a:r>
              <a:rPr lang="en-US" altLang="ja-JP" sz="1400" dirty="0" smtClean="0"/>
              <a:t>with the variables inside the </a:t>
            </a:r>
            <a:r>
              <a:rPr lang="en-US" altLang="ja-JP" sz="1400" dirty="0" smtClean="0"/>
              <a:t>Playbook.name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(</a:t>
            </a:r>
            <a:r>
              <a:rPr lang="ja-JP" altLang="en-US" sz="1400" dirty="0" smtClean="0"/>
              <a:t>［</a:t>
            </a:r>
            <a:r>
              <a:rPr lang="en-US" altLang="ja-JP" sz="1400" dirty="0" smtClean="0"/>
              <a:t>File name</a:t>
            </a:r>
            <a:r>
              <a:rPr lang="ja-JP" altLang="en-US" sz="1400" dirty="0" smtClean="0"/>
              <a:t>：</a:t>
            </a:r>
            <a:r>
              <a:rPr lang="en-US" altLang="ja-JP" sz="1400" dirty="0" smtClean="0"/>
              <a:t> test.crt</a:t>
            </a:r>
            <a:r>
              <a:rPr lang="ja-JP" altLang="en-US" sz="1400" dirty="0" smtClean="0"/>
              <a:t>］［</a:t>
            </a:r>
            <a:r>
              <a:rPr lang="en-US" altLang="ja-JP" sz="1400" dirty="0" smtClean="0"/>
              <a:t>Variable name</a:t>
            </a:r>
            <a:r>
              <a:rPr lang="ja-JP" altLang="en-US" sz="1400" dirty="0" smtClean="0"/>
              <a:t>：</a:t>
            </a:r>
            <a:r>
              <a:rPr lang="en-US" altLang="ja-JP" sz="1400" dirty="0" err="1" smtClean="0"/>
              <a:t>VAR_ssl_name</a:t>
            </a:r>
            <a:r>
              <a:rPr lang="ja-JP" altLang="en-US" sz="1400" dirty="0" smtClean="0"/>
              <a:t>］</a:t>
            </a:r>
            <a:r>
              <a:rPr lang="en-US" altLang="ja-JP" sz="1400" dirty="0" smtClean="0"/>
              <a:t>) 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endParaRPr lang="en-US" altLang="ja-JP" sz="1400" dirty="0" smtClean="0"/>
          </a:p>
          <a:p>
            <a:pPr lvl="1"/>
            <a:r>
              <a:rPr lang="en-US" altLang="ja-JP" sz="1400" dirty="0"/>
              <a:t>By registering the file name to a different parameter sheet </a:t>
            </a:r>
            <a:r>
              <a:rPr lang="en-US" altLang="ja-JP" sz="1400" dirty="0" smtClean="0"/>
              <a:t> (already </a:t>
            </a:r>
            <a:r>
              <a:rPr lang="en-US" altLang="ja-JP" sz="1400" dirty="0"/>
              <a:t>done in chapter </a:t>
            </a:r>
            <a:r>
              <a:rPr lang="en-US" altLang="ja-JP" sz="1400" dirty="0">
                <a:hlinkClick r:id="rId4" action="ppaction://hlinksldjump"/>
              </a:rPr>
              <a:t>3.6 Register file </a:t>
            </a:r>
            <a:r>
              <a:rPr lang="en-US" altLang="ja-JP" sz="1400" dirty="0" smtClean="0">
                <a:hlinkClick r:id="rId4" action="ppaction://hlinksldjump"/>
              </a:rPr>
              <a:t>name</a:t>
            </a:r>
            <a:r>
              <a:rPr lang="en-US" altLang="ja-JP" sz="1400" dirty="0" smtClean="0"/>
              <a:t>)  </a:t>
            </a:r>
            <a:r>
              <a:rPr lang="en-US" altLang="ja-JP" sz="1400" dirty="0" smtClean="0"/>
              <a:t>and </a:t>
            </a:r>
            <a:r>
              <a:rPr lang="en-US" altLang="ja-JP" sz="1400" dirty="0"/>
              <a:t>linking the playbook variable to the parameter sheet's item name in the substitution value auto-registration setting menu, </a:t>
            </a:r>
            <a:r>
              <a:rPr lang="en-US" altLang="ja-JP" sz="1400" dirty="0" smtClean="0"/>
              <a:t>the </a:t>
            </a:r>
            <a:r>
              <a:rPr lang="en-US" altLang="ja-JP" sz="1400" dirty="0"/>
              <a:t>system can automatically set the variable's specific values</a:t>
            </a:r>
            <a:r>
              <a:rPr lang="en-US" altLang="ja-JP" sz="1400" dirty="0" smtClean="0"/>
              <a:t>.</a:t>
            </a:r>
            <a:br>
              <a:rPr lang="en-US" altLang="ja-JP" sz="1400" dirty="0" smtClean="0"/>
            </a:br>
            <a:endParaRPr lang="en-US" altLang="ja-JP" sz="7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</a:t>
            </a:r>
            <a:r>
              <a:rPr lang="en-US" altLang="zh-TW" b="1" dirty="0" smtClean="0"/>
              <a:t>Substitution value auto-registration setting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683460" y="4012032"/>
            <a:ext cx="6227864" cy="828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7354104" y="4020782"/>
            <a:ext cx="1174473" cy="828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/>
          <p:cNvSpPr/>
          <p:nvPr/>
        </p:nvSpPr>
        <p:spPr>
          <a:xfrm>
            <a:off x="7099244" y="3914971"/>
            <a:ext cx="178499" cy="962365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400850"/>
              </p:ext>
            </p:extLst>
          </p:nvPr>
        </p:nvGraphicFramePr>
        <p:xfrm>
          <a:off x="539440" y="4975768"/>
          <a:ext cx="7669071" cy="139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12900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1310681">
                  <a:extLst>
                    <a:ext uri="{9D8B030D-6E8A-4147-A177-3AD203B41FA5}">
                      <a16:colId xmlns:a16="http://schemas.microsoft.com/office/drawing/2014/main" val="853392425"/>
                    </a:ext>
                  </a:extLst>
                </a:gridCol>
                <a:gridCol w="158183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581830">
                  <a:extLst>
                    <a:ext uri="{9D8B030D-6E8A-4147-A177-3AD203B41FA5}">
                      <a16:colId xmlns:a16="http://schemas.microsoft.com/office/drawing/2014/main" val="2831136714"/>
                    </a:ext>
                  </a:extLst>
                </a:gridCol>
                <a:gridCol w="1581830">
                  <a:extLst>
                    <a:ext uri="{9D8B030D-6E8A-4147-A177-3AD203B41FA5}">
                      <a16:colId xmlns:a16="http://schemas.microsoft.com/office/drawing/2014/main" val="3949621305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Parameter 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sheet</a:t>
                      </a: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(From) 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Registration</a:t>
                      </a:r>
                      <a:r>
                        <a:rPr lang="en-US" altLang="ja-JP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method</a:t>
                      </a:r>
                      <a:endParaRPr lang="en-US" altLang="ja-JP" sz="11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err="1" smtClean="0">
                          <a:solidFill>
                            <a:schemeClr val="bg1"/>
                          </a:solidFill>
                          <a:effectLst/>
                        </a:rPr>
                        <a:t>IaC</a:t>
                      </a:r>
                      <a:r>
                        <a:rPr lang="ja-JP" altLang="en-US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variable 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 (To) </a:t>
                      </a:r>
                      <a:endParaRPr lang="en-US" altLang="ja-JP" sz="11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89943"/>
                  </a:ext>
                </a:extLst>
              </a:tr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Menu</a:t>
                      </a:r>
                      <a:r>
                        <a:rPr lang="en-US" altLang="ja-JP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group</a:t>
                      </a:r>
                      <a:r>
                        <a:rPr lang="ja-JP" alt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：</a:t>
                      </a:r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Menu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  <a:endParaRPr lang="ja-JP" alt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Movement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Value</a:t>
                      </a:r>
                      <a:r>
                        <a:rPr lang="ja-JP" altLang="en-US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variable</a:t>
                      </a:r>
                      <a:endParaRPr lang="en-US" altLang="ja-JP" sz="11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291978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100" b="1" dirty="0" smtClean="0">
                          <a:solidFill>
                            <a:schemeClr val="bg1"/>
                          </a:solidFill>
                          <a:effectLst/>
                        </a:rPr>
                        <a:t>Variable name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100" dirty="0" smtClean="0"/>
                        <a:t>Substitution value</a:t>
                      </a:r>
                      <a:r>
                        <a:rPr kumimoji="1" lang="zh-TW" altLang="en-US" sz="1100" dirty="0" smtClean="0"/>
                        <a:t>：</a:t>
                      </a:r>
                      <a:endParaRPr kumimoji="1" lang="en-US" altLang="zh-TW" sz="1100" dirty="0" smtClean="0"/>
                    </a:p>
                    <a:p>
                      <a:pPr algn="ctr"/>
                      <a:r>
                        <a:rPr kumimoji="1" lang="en-US" altLang="zh-TW" sz="1100" dirty="0" smtClean="0"/>
                        <a:t>SSL</a:t>
                      </a:r>
                      <a:r>
                        <a:rPr kumimoji="1" lang="zh-TW" altLang="en-US" sz="1100" baseline="0" dirty="0" smtClean="0"/>
                        <a:t> </a:t>
                      </a:r>
                      <a:r>
                        <a:rPr kumimoji="1" lang="en-US" altLang="zh-TW" sz="1100" baseline="0" dirty="0" smtClean="0"/>
                        <a:t>certificate</a:t>
                      </a:r>
                      <a:r>
                        <a:rPr kumimoji="1" lang="en-US" altLang="zh-TW" sz="1100" dirty="0" smtClean="0"/>
                        <a:t> name</a:t>
                      </a:r>
                      <a:endParaRPr kumimoji="1" lang="en-US" altLang="ja-JP" sz="1100" dirty="0" smtClean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Parameter/File name</a:t>
                      </a:r>
                      <a:endParaRPr kumimoji="1" lang="en-US" altLang="ja-JP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Value</a:t>
                      </a:r>
                      <a:r>
                        <a:rPr kumimoji="1" lang="en-US" altLang="ja-JP" sz="1100" baseline="0" dirty="0" smtClean="0"/>
                        <a:t>-type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getSSL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 smtClean="0"/>
                        <a:t>VAR_ssl_name</a:t>
                      </a:r>
                      <a:endParaRPr kumimoji="1" lang="ja-JP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02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 smtClean="0"/>
              <a:t> </a:t>
            </a:r>
            <a:r>
              <a:rPr lang="en-US" altLang="ja-JP" dirty="0" smtClean="0"/>
              <a:t>Create Parameter sheet for collect </a:t>
            </a:r>
            <a:r>
              <a:rPr lang="en-US" altLang="ja-JP" dirty="0" smtClean="0"/>
              <a:t>values</a:t>
            </a:r>
            <a:r>
              <a:rPr lang="ja-JP" altLang="en-US" dirty="0" smtClean="0"/>
              <a:t> </a:t>
            </a:r>
            <a:r>
              <a:rPr lang="en-US" altLang="ja-JP" dirty="0" smtClean="0"/>
              <a:t>(1/3) 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Create a Parameter sheet that registers </a:t>
            </a:r>
            <a:r>
              <a:rPr lang="en-US" altLang="ja-JP" b="1" dirty="0"/>
              <a:t>c</a:t>
            </a:r>
            <a:r>
              <a:rPr lang="en-US" altLang="ja-JP" b="1" dirty="0" smtClean="0"/>
              <a:t>ollected values.</a:t>
            </a:r>
            <a:endParaRPr lang="en-US" altLang="ja-JP" b="1" dirty="0"/>
          </a:p>
          <a:p>
            <a:pPr lvl="1"/>
            <a:r>
              <a:rPr lang="en-US" altLang="ja-JP" dirty="0" smtClean="0"/>
              <a:t>Create a menu called “SSL certificate”</a:t>
            </a:r>
          </a:p>
          <a:p>
            <a:pPr lvl="1"/>
            <a:r>
              <a:rPr lang="en-US" altLang="ja-JP" dirty="0" smtClean="0"/>
              <a:t>Inside the menu, create 2 items and name them “File name” and “File”. The “File” item will later allow us to download the collected file.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Create menu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Create/Define Menu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Use the table below to fill out the following fields.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“Create” button.</a:t>
            </a:r>
            <a:endParaRPr lang="en-US" altLang="ja-JP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252833" y="836712"/>
            <a:ext cx="8639767" cy="5688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1800" kern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600" kern="0"/>
          </a:p>
        </p:txBody>
      </p:sp>
      <p:sp>
        <p:nvSpPr>
          <p:cNvPr id="25" name="正方形/長方形 24"/>
          <p:cNvSpPr/>
          <p:nvPr/>
        </p:nvSpPr>
        <p:spPr>
          <a:xfrm>
            <a:off x="467430" y="3897552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</a:rPr>
              <a:t>1.Basic information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708791"/>
              </p:ext>
            </p:extLst>
          </p:nvPr>
        </p:nvGraphicFramePr>
        <p:xfrm>
          <a:off x="539440" y="4149100"/>
          <a:ext cx="7486830" cy="792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365633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7604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Menu 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(Free space) 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Creation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target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Display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order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SSL</a:t>
                      </a:r>
                      <a:r>
                        <a:rPr kumimoji="1" lang="en-US" altLang="ja-JP" sz="1200" baseline="0" dirty="0" smtClean="0"/>
                        <a:t> certificate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Parameter </a:t>
                      </a:r>
                      <a:r>
                        <a:rPr kumimoji="1" lang="en-US" altLang="ja-JP" sz="1200" dirty="0" smtClean="0"/>
                        <a:t>sheet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(Host/Operation) 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27" name="正方形/長方形 26"/>
          <p:cNvSpPr/>
          <p:nvPr/>
        </p:nvSpPr>
        <p:spPr>
          <a:xfrm>
            <a:off x="467430" y="5027623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</a:rPr>
              <a:t>2.Target Menu group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490093"/>
              </p:ext>
            </p:extLst>
          </p:nvPr>
        </p:nvGraphicFramePr>
        <p:xfrm>
          <a:off x="539440" y="5279171"/>
          <a:ext cx="7485698" cy="60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365633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759268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Input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1"/>
                          </a:solidFill>
                          <a:effectLst/>
                        </a:rPr>
                        <a:t>Substitution value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Reference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Input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(Default) 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Substitution </a:t>
                      </a:r>
                      <a:r>
                        <a:rPr kumimoji="1" lang="en-US" altLang="ja-JP" sz="1200" dirty="0" smtClean="0"/>
                        <a:t>value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(Default) 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Reference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(Default) 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19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吹き出し 8"/>
          <p:cNvSpPr/>
          <p:nvPr/>
        </p:nvSpPr>
        <p:spPr bwMode="auto">
          <a:xfrm>
            <a:off x="1043510" y="2525568"/>
            <a:ext cx="6624920" cy="2304320"/>
          </a:xfrm>
          <a:prstGeom prst="wedgeRoundRectCallout">
            <a:avLst>
              <a:gd name="adj1" fmla="val -14044"/>
              <a:gd name="adj2" fmla="val -63936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043" y="3187810"/>
            <a:ext cx="2696894" cy="146843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 smtClean="0"/>
              <a:t> </a:t>
            </a:r>
            <a:r>
              <a:rPr lang="en-US" altLang="ja-JP" dirty="0"/>
              <a:t>Create Parameter sheet for collect values 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(2/3) </a:t>
            </a:r>
            <a:endParaRPr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467430" y="832397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</a:rPr>
              <a:t>3.Items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381766"/>
              </p:ext>
            </p:extLst>
          </p:nvPr>
        </p:nvGraphicFramePr>
        <p:xfrm>
          <a:off x="539440" y="1112424"/>
          <a:ext cx="6513448" cy="1066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21674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221674">
                  <a:extLst>
                    <a:ext uri="{9D8B030D-6E8A-4147-A177-3AD203B41FA5}">
                      <a16:colId xmlns:a16="http://schemas.microsoft.com/office/drawing/2014/main" val="1034361829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Item 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(Free space) 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Input method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Maximum number of 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bytes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(Free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value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) 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File name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128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File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File upload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1000000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869999"/>
                  </a:ext>
                </a:extLst>
              </a:tr>
            </a:tbl>
          </a:graphicData>
        </a:graphic>
      </p:graphicFrame>
      <p:sp>
        <p:nvSpPr>
          <p:cNvPr id="10" name="正方形/長方形 9"/>
          <p:cNvSpPr/>
          <p:nvPr/>
        </p:nvSpPr>
        <p:spPr>
          <a:xfrm>
            <a:off x="3364325" y="2607228"/>
            <a:ext cx="22962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Fill out the following for the items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696852" y="3151653"/>
            <a:ext cx="1164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200" b="1" dirty="0" smtClean="0">
                <a:solidFill>
                  <a:srgbClr val="FF0000"/>
                </a:solidFill>
              </a:rPr>
              <a:t>Item</a:t>
            </a:r>
            <a:r>
              <a:rPr kumimoji="1" lang="en-US" altLang="ja-JP" sz="1200" b="1" dirty="0" smtClean="0">
                <a:solidFill>
                  <a:srgbClr val="FF0000"/>
                </a:solidFill>
              </a:rPr>
              <a:t> name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552832" y="3463589"/>
            <a:ext cx="1308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200" b="1" dirty="0" smtClean="0">
                <a:solidFill>
                  <a:srgbClr val="FF0000"/>
                </a:solidFill>
              </a:rPr>
              <a:t>Input method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96852" y="3803555"/>
            <a:ext cx="1164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200" b="1" dirty="0" smtClean="0">
                <a:solidFill>
                  <a:srgbClr val="FF0000"/>
                </a:solidFill>
              </a:rPr>
              <a:t>Maximum number of bytes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39" name="直線コネクタ 38"/>
          <p:cNvCxnSpPr>
            <a:endCxn id="36" idx="3"/>
          </p:cNvCxnSpPr>
          <p:nvPr/>
        </p:nvCxnSpPr>
        <p:spPr>
          <a:xfrm flipH="1" flipV="1">
            <a:off x="2861743" y="3290153"/>
            <a:ext cx="615084" cy="32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endCxn id="37" idx="3"/>
          </p:cNvCxnSpPr>
          <p:nvPr/>
        </p:nvCxnSpPr>
        <p:spPr>
          <a:xfrm flipH="1">
            <a:off x="2861743" y="3462279"/>
            <a:ext cx="336291" cy="139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endCxn id="38" idx="3"/>
          </p:cNvCxnSpPr>
          <p:nvPr/>
        </p:nvCxnSpPr>
        <p:spPr>
          <a:xfrm flipH="1">
            <a:off x="2861743" y="3640313"/>
            <a:ext cx="336291" cy="4864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6134536" y="3115316"/>
            <a:ext cx="1164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</a:rPr>
              <a:t>Item</a:t>
            </a:r>
            <a:r>
              <a:rPr kumimoji="1" lang="en-US" altLang="ja-JP" sz="1200" b="1" dirty="0" smtClean="0">
                <a:solidFill>
                  <a:srgbClr val="FF0000"/>
                </a:solidFill>
              </a:rPr>
              <a:t> name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134536" y="3401615"/>
            <a:ext cx="116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solidFill>
                  <a:srgbClr val="FF0000"/>
                </a:solidFill>
              </a:rPr>
              <a:t>Input method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134536" y="3809602"/>
            <a:ext cx="1164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solidFill>
                  <a:srgbClr val="FF0000"/>
                </a:solidFill>
              </a:rPr>
              <a:t>Maximum number of bytes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57" name="直線コネクタ 56"/>
          <p:cNvCxnSpPr/>
          <p:nvPr/>
        </p:nvCxnSpPr>
        <p:spPr>
          <a:xfrm flipV="1">
            <a:off x="5543516" y="3251929"/>
            <a:ext cx="615084" cy="32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5826893" y="3424055"/>
            <a:ext cx="336291" cy="139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5826893" y="3602089"/>
            <a:ext cx="336291" cy="3017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グループ化 19"/>
          <p:cNvGrpSpPr/>
          <p:nvPr/>
        </p:nvGrpSpPr>
        <p:grpSpPr>
          <a:xfrm>
            <a:off x="3187983" y="3209538"/>
            <a:ext cx="2676899" cy="563047"/>
            <a:chOff x="8261475" y="5034354"/>
            <a:chExt cx="2086977" cy="476175"/>
          </a:xfrm>
        </p:grpSpPr>
        <p:sp>
          <p:nvSpPr>
            <p:cNvPr id="21" name="正方形/長方形 20"/>
            <p:cNvSpPr/>
            <p:nvPr/>
          </p:nvSpPr>
          <p:spPr>
            <a:xfrm>
              <a:off x="9604147" y="5034354"/>
              <a:ext cx="473102" cy="141698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9358764" y="5170930"/>
              <a:ext cx="989688" cy="165551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9352056" y="5334012"/>
              <a:ext cx="996396" cy="176517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8528554" y="5034354"/>
              <a:ext cx="478070" cy="141698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8261475" y="5170930"/>
              <a:ext cx="1068798" cy="165551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8261475" y="5327458"/>
              <a:ext cx="1068798" cy="183071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481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 bwMode="auto">
          <a:xfrm>
            <a:off x="539440" y="1556740"/>
            <a:ext cx="8065120" cy="4680650"/>
          </a:xfrm>
          <a:prstGeom prst="rect">
            <a:avLst/>
          </a:prstGeom>
          <a:solidFill>
            <a:srgbClr val="FFFFCC"/>
          </a:solidFill>
          <a:ln w="19050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519" y="4156157"/>
            <a:ext cx="4861031" cy="136877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69" y="3297687"/>
            <a:ext cx="2807739" cy="2379674"/>
          </a:xfrm>
          <a:prstGeom prst="rect">
            <a:avLst/>
          </a:prstGeom>
        </p:spPr>
      </p:pic>
      <p:sp>
        <p:nvSpPr>
          <p:cNvPr id="18" name="ストライプ矢印 17"/>
          <p:cNvSpPr/>
          <p:nvPr/>
        </p:nvSpPr>
        <p:spPr bwMode="auto">
          <a:xfrm rot="5400000">
            <a:off x="1234904" y="849472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67430" y="1306316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Created menu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 smtClean="0"/>
              <a:t> </a:t>
            </a:r>
            <a:r>
              <a:rPr lang="en-US" altLang="ja-JP" dirty="0"/>
              <a:t>Create Parameter sheet for collect values </a:t>
            </a:r>
            <a:r>
              <a:rPr lang="ja-JP" altLang="en-US" dirty="0" smtClean="0"/>
              <a:t> </a:t>
            </a:r>
            <a:r>
              <a:rPr lang="en-US" altLang="ja-JP" dirty="0" smtClean="0"/>
              <a:t>(3/3) </a:t>
            </a:r>
            <a:endParaRPr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6660290" y="4437140"/>
            <a:ext cx="1872259" cy="8641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吹き出し 22"/>
          <p:cNvSpPr/>
          <p:nvPr/>
        </p:nvSpPr>
        <p:spPr bwMode="auto">
          <a:xfrm flipH="1">
            <a:off x="4746706" y="1979194"/>
            <a:ext cx="3453485" cy="930327"/>
          </a:xfrm>
          <a:prstGeom prst="wedgeRoundRectCallout">
            <a:avLst>
              <a:gd name="adj1" fmla="val -20954"/>
              <a:gd name="adj2" fmla="val 189105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750161" y="4975995"/>
            <a:ext cx="528028" cy="7013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2350198" y="4975995"/>
            <a:ext cx="565571" cy="7013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2987778" y="4964595"/>
            <a:ext cx="575430" cy="7127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759047" y="4225516"/>
            <a:ext cx="797566" cy="211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4795216" y="2078524"/>
            <a:ext cx="3356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FF0000"/>
                </a:solidFill>
              </a:rPr>
              <a:t>You can check all the different items by pressing the “Register” button.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5" name="角丸四角形吹き出し 24"/>
          <p:cNvSpPr/>
          <p:nvPr/>
        </p:nvSpPr>
        <p:spPr bwMode="auto">
          <a:xfrm flipH="1">
            <a:off x="755470" y="1978407"/>
            <a:ext cx="3024420" cy="931114"/>
          </a:xfrm>
          <a:prstGeom prst="wedgeRoundRectCallout">
            <a:avLst>
              <a:gd name="adj1" fmla="val 22761"/>
              <a:gd name="adj2" fmla="val 200027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863841" y="2077380"/>
            <a:ext cx="28076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The menu “SSL certificate” has been created.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12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60" y="3831455"/>
            <a:ext cx="8205418" cy="9407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3.9 </a:t>
            </a:r>
            <a:r>
              <a:rPr lang="en-US" altLang="ja-JP" dirty="0" smtClean="0"/>
              <a:t>Register </a:t>
            </a:r>
            <a:r>
              <a:rPr lang="en-US" altLang="ja-JP" dirty="0"/>
              <a:t>Collected item value </a:t>
            </a:r>
            <a:r>
              <a:rPr lang="en-US" altLang="ja-JP" dirty="0" smtClean="0"/>
              <a:t>list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Collected item value list</a:t>
            </a:r>
          </a:p>
          <a:p>
            <a:pPr lvl="1"/>
            <a:r>
              <a:rPr lang="en-US" altLang="ja-JP" sz="1400" dirty="0" smtClean="0"/>
              <a:t>Configure the parameter sheet so that the collected items will automatically be registered to the parameter sheet.</a:t>
            </a:r>
          </a:p>
          <a:p>
            <a:pPr lvl="1"/>
            <a:r>
              <a:rPr lang="en-US" altLang="ja-JP" sz="1400" dirty="0"/>
              <a:t>Link the collect item’s </a:t>
            </a:r>
            <a:r>
              <a:rPr lang="en-US" altLang="ja-JP" sz="1400" dirty="0" smtClean="0"/>
              <a:t> (FROM)  </a:t>
            </a:r>
            <a:r>
              <a:rPr lang="en-US" altLang="ja-JP" sz="1400" dirty="0"/>
              <a:t>YAML file name, variable name and the Parameter sheet’s </a:t>
            </a:r>
            <a:r>
              <a:rPr lang="en-US" altLang="ja-JP" sz="1400" dirty="0" smtClean="0"/>
              <a:t> (TO)  </a:t>
            </a:r>
            <a:r>
              <a:rPr lang="en-US" altLang="ja-JP" sz="1400" dirty="0"/>
              <a:t>menu name and Item name</a:t>
            </a:r>
            <a:r>
              <a:rPr lang="en-US" altLang="ja-JP" sz="1400" dirty="0" smtClean="0"/>
              <a:t>. Do this for both the “File name” and “File” items.</a:t>
            </a:r>
            <a:endParaRPr lang="en-US" altLang="ja-JP" sz="1400" dirty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Ansible</a:t>
            </a:r>
            <a:r>
              <a:rPr lang="ja-JP" altLang="en-US" b="1" dirty="0"/>
              <a:t> </a:t>
            </a:r>
            <a:r>
              <a:rPr lang="en-US" altLang="ja-JP" b="1" dirty="0" smtClean="0"/>
              <a:t>common</a:t>
            </a:r>
            <a:r>
              <a:rPr lang="ja-JP" altLang="en-US" b="1" dirty="0" smtClean="0"/>
              <a:t> ＞</a:t>
            </a:r>
            <a:r>
              <a:rPr lang="en-US" altLang="zh-TW" b="1" dirty="0" smtClean="0"/>
              <a:t>Collected item value list</a:t>
            </a:r>
            <a:endParaRPr lang="en-US" altLang="ja-JP" b="1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1043510" y="4005080"/>
            <a:ext cx="1008140" cy="610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641695" y="4005080"/>
            <a:ext cx="2872395" cy="610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11450" y="3347708"/>
            <a:ext cx="352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</a:rPr>
              <a:t>Collected </a:t>
            </a:r>
            <a:r>
              <a:rPr lang="en-US" altLang="ja-JP" b="1" dirty="0" smtClean="0">
                <a:solidFill>
                  <a:srgbClr val="FF0000"/>
                </a:solidFill>
              </a:rPr>
              <a:t>i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tem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(FROM) 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129621" y="3339118"/>
            <a:ext cx="304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FF0000"/>
                </a:solidFill>
              </a:rPr>
              <a:t>Parameter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sheet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(TO) 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2" name="左中かっこ 11"/>
          <p:cNvSpPr/>
          <p:nvPr/>
        </p:nvSpPr>
        <p:spPr>
          <a:xfrm rot="5400000">
            <a:off x="2422954" y="2079248"/>
            <a:ext cx="189862" cy="3347505"/>
          </a:xfrm>
          <a:prstGeom prst="leftBrace">
            <a:avLst>
              <a:gd name="adj1" fmla="val 39294"/>
              <a:gd name="adj2" fmla="val 50000"/>
            </a:avLst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左中かっこ 12"/>
          <p:cNvSpPr/>
          <p:nvPr/>
        </p:nvSpPr>
        <p:spPr>
          <a:xfrm rot="5400000">
            <a:off x="6436221" y="1455056"/>
            <a:ext cx="192573" cy="4593179"/>
          </a:xfrm>
          <a:prstGeom prst="leftBrace">
            <a:avLst>
              <a:gd name="adj1" fmla="val 71488"/>
              <a:gd name="adj2" fmla="val 50000"/>
            </a:avLst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2051650" y="4005080"/>
            <a:ext cx="925810" cy="610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987780" y="4005080"/>
            <a:ext cx="864120" cy="610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7524410" y="4005080"/>
            <a:ext cx="1304687" cy="610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678793"/>
              </p:ext>
            </p:extLst>
          </p:nvPr>
        </p:nvGraphicFramePr>
        <p:xfrm>
          <a:off x="252834" y="4869200"/>
          <a:ext cx="8249374" cy="1619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62686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368190">
                  <a:extLst>
                    <a:ext uri="{9D8B030D-6E8A-4147-A177-3AD203B41FA5}">
                      <a16:colId xmlns:a16="http://schemas.microsoft.com/office/drawing/2014/main" val="1349645607"/>
                    </a:ext>
                  </a:extLst>
                </a:gridCol>
                <a:gridCol w="2304320">
                  <a:extLst>
                    <a:ext uri="{9D8B030D-6E8A-4147-A177-3AD203B41FA5}">
                      <a16:colId xmlns:a16="http://schemas.microsoft.com/office/drawing/2014/main" val="331919156"/>
                    </a:ext>
                  </a:extLst>
                </a:gridCol>
                <a:gridCol w="2490008">
                  <a:extLst>
                    <a:ext uri="{9D8B030D-6E8A-4147-A177-3AD203B41FA5}">
                      <a16:colId xmlns:a16="http://schemas.microsoft.com/office/drawing/2014/main" val="3870545449"/>
                    </a:ext>
                  </a:extLst>
                </a:gridCol>
              </a:tblGrid>
              <a:tr h="32400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ja-JP" sz="1050" b="1" dirty="0" smtClean="0">
                          <a:solidFill>
                            <a:schemeClr val="bg1"/>
                          </a:solidFill>
                          <a:effectLst/>
                        </a:rPr>
                        <a:t>Collected</a:t>
                      </a:r>
                      <a:r>
                        <a:rPr lang="en-US" altLang="ja-JP" sz="105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05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  <a:r>
                        <a:rPr lang="ja-JP" altLang="en-US" sz="105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050" b="1" dirty="0" smtClean="0">
                          <a:solidFill>
                            <a:schemeClr val="bg1"/>
                          </a:solidFill>
                          <a:effectLst/>
                        </a:rPr>
                        <a:t>(FROM) </a:t>
                      </a:r>
                      <a:endParaRPr lang="ja-JP" altLang="en-US" sz="105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ja-JP" sz="1050" b="1" dirty="0" smtClean="0">
                          <a:solidFill>
                            <a:schemeClr val="bg1"/>
                          </a:solidFill>
                          <a:effectLst/>
                        </a:rPr>
                        <a:t>Parameter </a:t>
                      </a:r>
                      <a:r>
                        <a:rPr lang="en-US" altLang="ja-JP" sz="1050" b="1" dirty="0" smtClean="0">
                          <a:solidFill>
                            <a:schemeClr val="bg1"/>
                          </a:solidFill>
                          <a:effectLst/>
                        </a:rPr>
                        <a:t>sheet</a:t>
                      </a:r>
                      <a:r>
                        <a:rPr lang="ja-JP" altLang="en-US" sz="105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050" b="1" dirty="0" smtClean="0">
                          <a:solidFill>
                            <a:schemeClr val="bg1"/>
                          </a:solidFill>
                          <a:effectLst/>
                        </a:rPr>
                        <a:t>(TO) </a:t>
                      </a:r>
                      <a:endParaRPr lang="ja-JP" altLang="en-US" sz="105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6821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050" b="1" dirty="0" smtClean="0">
                          <a:solidFill>
                            <a:schemeClr val="bg1"/>
                          </a:solidFill>
                          <a:effectLst/>
                        </a:rPr>
                        <a:t>Parse</a:t>
                      </a:r>
                      <a:r>
                        <a:rPr lang="en-US" altLang="ja-JP" sz="105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format</a:t>
                      </a:r>
                      <a:endParaRPr lang="en-US" altLang="ja-JP" sz="105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050" b="1" dirty="0" smtClean="0">
                          <a:solidFill>
                            <a:schemeClr val="bg1"/>
                          </a:solidFill>
                          <a:effectLst/>
                        </a:rPr>
                        <a:t>PREFIX</a:t>
                      </a:r>
                    </a:p>
                    <a:p>
                      <a:pPr algn="ctr"/>
                      <a:r>
                        <a:rPr lang="en-US" altLang="ja-JP" sz="1050" b="1" dirty="0" smtClean="0">
                          <a:solidFill>
                            <a:schemeClr val="bg1"/>
                          </a:solidFill>
                          <a:effectLst/>
                        </a:rPr>
                        <a:t> (File name) </a:t>
                      </a:r>
                      <a:endParaRPr lang="ja-JP" altLang="en-US" sz="105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050" b="1" dirty="0" smtClean="0">
                          <a:solidFill>
                            <a:schemeClr val="bg1"/>
                          </a:solidFill>
                          <a:effectLst/>
                        </a:rPr>
                        <a:t>Variable name</a:t>
                      </a:r>
                      <a:endParaRPr lang="ja-JP" altLang="en-US" sz="105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050" b="1" dirty="0" smtClean="0">
                          <a:solidFill>
                            <a:schemeClr val="bg1"/>
                          </a:solidFill>
                          <a:effectLst/>
                        </a:rPr>
                        <a:t>Menu group</a:t>
                      </a:r>
                    </a:p>
                    <a:p>
                      <a:pPr algn="ctr"/>
                      <a:r>
                        <a:rPr lang="en-US" altLang="ja-JP" sz="1050" b="1" dirty="0" smtClean="0">
                          <a:solidFill>
                            <a:schemeClr val="bg1"/>
                          </a:solidFill>
                          <a:effectLst/>
                        </a:rPr>
                        <a:t>:Menu</a:t>
                      </a:r>
                      <a:endParaRPr lang="ja-JP" altLang="en-US" sz="105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050" b="1" dirty="0" smtClean="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  <a:endParaRPr lang="ja-JP" altLang="en-US" sz="105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YAML</a:t>
                      </a:r>
                      <a:endParaRPr kumimoji="1" lang="ja-JP" altLang="en-US" sz="105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getSSL</a:t>
                      </a:r>
                      <a:endParaRPr kumimoji="1" lang="ja-JP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50" dirty="0" err="1" smtClean="0"/>
                        <a:t>SSL_file_name</a:t>
                      </a:r>
                      <a:endParaRPr kumimoji="1" lang="ja-JP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050" dirty="0" smtClean="0"/>
                        <a:t>Substitution </a:t>
                      </a:r>
                      <a:r>
                        <a:rPr kumimoji="1" lang="en-US" altLang="zh-TW" sz="1050" dirty="0" err="1" smtClean="0"/>
                        <a:t>value:SSL</a:t>
                      </a:r>
                      <a:r>
                        <a:rPr kumimoji="1" lang="en-US" altLang="zh-TW" sz="1050" dirty="0" smtClean="0"/>
                        <a:t> certificate</a:t>
                      </a:r>
                      <a:endParaRPr kumimoji="1" lang="ja-JP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50" dirty="0" smtClean="0"/>
                        <a:t>Parameter/File name</a:t>
                      </a:r>
                      <a:endParaRPr kumimoji="1" lang="ja-JP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YAML</a:t>
                      </a:r>
                      <a:endParaRPr kumimoji="1" lang="ja-JP" altLang="en-US" sz="105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getSSL</a:t>
                      </a:r>
                      <a:endParaRPr kumimoji="1" lang="ja-JP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50" dirty="0" err="1" smtClean="0"/>
                        <a:t>SSL_file</a:t>
                      </a:r>
                      <a:endParaRPr kumimoji="1" lang="ja-JP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050" dirty="0" smtClean="0"/>
                        <a:t>Substitution </a:t>
                      </a:r>
                      <a:r>
                        <a:rPr kumimoji="1" lang="en-US" altLang="zh-TW" sz="1050" dirty="0" err="1" smtClean="0"/>
                        <a:t>value:SSL</a:t>
                      </a:r>
                      <a:r>
                        <a:rPr kumimoji="1" lang="en-US" altLang="zh-TW" sz="1050" dirty="0" smtClean="0"/>
                        <a:t> certificate</a:t>
                      </a:r>
                      <a:endParaRPr kumimoji="1" lang="ja-JP" altLang="en-US" sz="105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50" dirty="0" smtClean="0"/>
                        <a:t>Parameter/File</a:t>
                      </a:r>
                      <a:endParaRPr kumimoji="1" lang="ja-JP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181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65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73" y="3922302"/>
            <a:ext cx="8115300" cy="69532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89" y="5143449"/>
            <a:ext cx="6005548" cy="8848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 Register Collected interface information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Collect interface information</a:t>
            </a:r>
            <a:endParaRPr lang="en-US" altLang="ja-JP" b="1" dirty="0"/>
          </a:p>
          <a:p>
            <a:pPr lvl="1"/>
            <a:r>
              <a:rPr lang="en-US" altLang="ja-JP" dirty="0"/>
              <a:t>As REST API access is required when registering the collected values to parameter sheets in ITA, we will need to register a REST user that has execution permission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 smtClean="0"/>
              <a:t>If you are going to use the same Rest user you created in Scenario 1, you can skip this step.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 Ansible</a:t>
            </a:r>
            <a:r>
              <a:rPr lang="ja-JP" altLang="en-US" b="1" dirty="0"/>
              <a:t> </a:t>
            </a:r>
            <a:r>
              <a:rPr lang="en-US" altLang="ja-JP" b="1" dirty="0" smtClean="0"/>
              <a:t>common</a:t>
            </a:r>
            <a:r>
              <a:rPr lang="ja-JP" altLang="en-US" b="1" dirty="0" smtClean="0"/>
              <a:t> </a:t>
            </a:r>
            <a:r>
              <a:rPr lang="ja-JP" altLang="en-US" b="1" dirty="0"/>
              <a:t>＞ </a:t>
            </a:r>
            <a:r>
              <a:rPr lang="en-US" altLang="ja-JP" b="1" dirty="0" smtClean="0"/>
              <a:t>Collect interface information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“Filter” button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Only 1 line will be displayed in the “list”, so press the “update” button, fill in the information below and press the “register” button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979120" y="4351956"/>
            <a:ext cx="504070" cy="258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1979640" y="5163888"/>
            <a:ext cx="1730811" cy="826814"/>
            <a:chOff x="2591415" y="4123516"/>
            <a:chExt cx="1890161" cy="902936"/>
          </a:xfrm>
        </p:grpSpPr>
        <p:sp>
          <p:nvSpPr>
            <p:cNvPr id="10" name="正方形/長方形 9"/>
            <p:cNvSpPr/>
            <p:nvPr/>
          </p:nvSpPr>
          <p:spPr>
            <a:xfrm>
              <a:off x="2591415" y="4123516"/>
              <a:ext cx="900435" cy="9029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3491849" y="4123516"/>
              <a:ext cx="989727" cy="9029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ストライプ矢印 11"/>
          <p:cNvSpPr/>
          <p:nvPr/>
        </p:nvSpPr>
        <p:spPr bwMode="auto">
          <a:xfrm rot="5400000">
            <a:off x="1234904" y="4748101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52651"/>
              </p:ext>
            </p:extLst>
          </p:nvPr>
        </p:nvGraphicFramePr>
        <p:xfrm>
          <a:off x="4716020" y="5456790"/>
          <a:ext cx="3975736" cy="961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911668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064068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REST</a:t>
                      </a:r>
                      <a:r>
                        <a:rPr lang="ja-JP" altLang="en-US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user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REST</a:t>
                      </a:r>
                      <a:r>
                        <a:rPr lang="ja-JP" altLang="en-US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password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User with exe</a:t>
                      </a:r>
                      <a:r>
                        <a:rPr kumimoji="1" lang="en-US" altLang="ja-JP" sz="1200" baseline="0" dirty="0" smtClean="0"/>
                        <a:t>cute permission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The</a:t>
                      </a:r>
                      <a:r>
                        <a:rPr kumimoji="1" lang="en-US" altLang="ja-JP" sz="1200" baseline="0" dirty="0" smtClean="0"/>
                        <a:t> password of the user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44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41" y="3097436"/>
            <a:ext cx="6586509" cy="3355983"/>
          </a:xfrm>
          <a:prstGeom prst="rect">
            <a:avLst/>
          </a:prstGeom>
        </p:spPr>
      </p:pic>
      <p:grpSp>
        <p:nvGrpSpPr>
          <p:cNvPr id="10" name="グループ化 9"/>
          <p:cNvGrpSpPr/>
          <p:nvPr/>
        </p:nvGrpSpPr>
        <p:grpSpPr>
          <a:xfrm>
            <a:off x="567474" y="3835440"/>
            <a:ext cx="5156686" cy="2561564"/>
            <a:chOff x="779720" y="3469757"/>
            <a:chExt cx="6523796" cy="3240673"/>
          </a:xfrm>
        </p:grpSpPr>
        <p:sp>
          <p:nvSpPr>
            <p:cNvPr id="12" name="正方形/長方形 11"/>
            <p:cNvSpPr/>
            <p:nvPr/>
          </p:nvSpPr>
          <p:spPr>
            <a:xfrm>
              <a:off x="779720" y="3469757"/>
              <a:ext cx="6523796" cy="1878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779720" y="5324186"/>
              <a:ext cx="4883980" cy="1355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729584" y="6476467"/>
              <a:ext cx="1063258" cy="2339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 Run </a:t>
            </a:r>
            <a:r>
              <a:rPr lang="en-US" altLang="ja-JP" dirty="0" smtClean="0"/>
              <a:t>operation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(1/2) 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Run operation</a:t>
            </a:r>
          </a:p>
          <a:p>
            <a:pPr marL="180000" lvl="1" indent="0">
              <a:buNone/>
            </a:pPr>
            <a:r>
              <a:rPr lang="en-US" altLang="ja-JP" dirty="0"/>
              <a:t>Select Movement and Operation and execute them.</a:t>
            </a:r>
            <a:endParaRPr lang="ja-JP" altLang="en-US" dirty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Execution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Select the Movement we registered from Movement[list]</a:t>
            </a:r>
            <a:r>
              <a:rPr lang="ja-JP" altLang="en-US" dirty="0"/>
              <a:t> 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Select the Operation we registered from Operation[list]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Press the “Execute” button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518470"/>
              </p:ext>
            </p:extLst>
          </p:nvPr>
        </p:nvGraphicFramePr>
        <p:xfrm>
          <a:off x="5436120" y="5652399"/>
          <a:ext cx="3301365" cy="7061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Movement[List]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Operation [List]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getSSL1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74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35" y="2564879"/>
            <a:ext cx="7114578" cy="346071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 Run </a:t>
            </a:r>
            <a:r>
              <a:rPr lang="en-US" altLang="ja-JP" dirty="0" smtClean="0"/>
              <a:t>operation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(2/2) 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Confirm the operation status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/>
              <a:t>The operation ended successfully if the Status in the “Check operation status” menu says “Completed”</a:t>
            </a:r>
            <a:endParaRPr lang="en-US" altLang="ja-JP" sz="800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 </a:t>
            </a:r>
            <a:r>
              <a:rPr lang="en-US" altLang="ja-JP" b="1" dirty="0"/>
              <a:t>Ansible-Legacy</a:t>
            </a:r>
            <a:r>
              <a:rPr lang="ja-JP" altLang="en-US" b="1" dirty="0"/>
              <a:t> ＞ </a:t>
            </a:r>
            <a:r>
              <a:rPr lang="en-US" altLang="zh-TW" b="1" dirty="0" smtClean="0"/>
              <a:t>Check operation status</a:t>
            </a:r>
            <a:endParaRPr lang="en-US" altLang="ja-JP" b="1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2166628" y="3573020"/>
            <a:ext cx="5357782" cy="252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9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 (3) </a:t>
            </a:r>
            <a:r>
              <a:rPr lang="ja-JP" altLang="en-US" dirty="0" smtClean="0"/>
              <a:t> </a:t>
            </a:r>
            <a:r>
              <a:rPr lang="en-US" altLang="ja-JP" dirty="0" smtClean="0"/>
              <a:t>Scenario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Comparing and collecting parameters and files</a:t>
            </a:r>
          </a:p>
          <a:p>
            <a:pPr lvl="1"/>
            <a:r>
              <a:rPr lang="en-US" altLang="ja-JP" dirty="0" smtClean="0"/>
              <a:t>Scenario 1 and 2 will be used to collect and compare parameters.</a:t>
            </a:r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Scenario 3 and 4 will be used to collect and compare files.</a:t>
            </a:r>
          </a:p>
          <a:p>
            <a:pPr lvl="1"/>
            <a:r>
              <a:rPr lang="en-US" altLang="ja-JP" dirty="0" smtClean="0"/>
              <a:t>More specifically, we will be collecting/comparing the following information:</a:t>
            </a:r>
            <a:br>
              <a:rPr lang="en-US" altLang="ja-JP" dirty="0" smtClean="0"/>
            </a:br>
            <a:r>
              <a:rPr lang="en-US" altLang="ja-JP" dirty="0" smtClean="0"/>
              <a:t>Parameter: OS Information</a:t>
            </a:r>
            <a:br>
              <a:rPr lang="en-US" altLang="ja-JP" dirty="0" smtClean="0"/>
            </a:br>
            <a:r>
              <a:rPr lang="en-US" altLang="ja-JP" dirty="0" smtClean="0"/>
              <a:t>File: SSL Certificate</a:t>
            </a: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634742"/>
              </p:ext>
            </p:extLst>
          </p:nvPr>
        </p:nvGraphicFramePr>
        <p:xfrm>
          <a:off x="956035" y="2996940"/>
          <a:ext cx="7231930" cy="317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1930">
                  <a:extLst>
                    <a:ext uri="{9D8B030D-6E8A-4147-A177-3AD203B41FA5}">
                      <a16:colId xmlns:a16="http://schemas.microsoft.com/office/drawing/2014/main" val="1776479638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583937778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30095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rgbClr val="002060"/>
                          </a:solidFill>
                        </a:rPr>
                        <a:t>Collect</a:t>
                      </a:r>
                      <a:r>
                        <a:rPr kumimoji="1" lang="en-US" altLang="ja-JP" sz="1600" b="0" baseline="0" dirty="0" smtClean="0">
                          <a:solidFill>
                            <a:srgbClr val="002060"/>
                          </a:solidFill>
                        </a:rPr>
                        <a:t> function</a:t>
                      </a:r>
                      <a:endParaRPr kumimoji="1" lang="ja-JP" altLang="en-US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rgbClr val="002060"/>
                          </a:solidFill>
                        </a:rPr>
                        <a:t>Compare function</a:t>
                      </a:r>
                      <a:endParaRPr kumimoji="1" lang="ja-JP" altLang="en-US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93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 smtClean="0">
                          <a:solidFill>
                            <a:srgbClr val="002060"/>
                          </a:solidFill>
                        </a:rPr>
                        <a:t>Collecting/</a:t>
                      </a:r>
                      <a:br>
                        <a:rPr kumimoji="1" lang="en-US" altLang="ja-JP" sz="1600" b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kumimoji="1" lang="en-US" altLang="ja-JP" sz="1600" b="0" dirty="0" smtClean="0">
                          <a:solidFill>
                            <a:srgbClr val="002060"/>
                          </a:solidFill>
                        </a:rPr>
                        <a:t>Comparing</a:t>
                      </a:r>
                      <a:br>
                        <a:rPr kumimoji="1" lang="en-US" altLang="ja-JP" sz="1600" b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kumimoji="1" lang="en-US" altLang="ja-JP" sz="1600" b="0" dirty="0" smtClean="0">
                          <a:solidFill>
                            <a:srgbClr val="002060"/>
                          </a:solidFill>
                        </a:rPr>
                        <a:t>parameters</a:t>
                      </a:r>
                      <a:endParaRPr kumimoji="1" lang="ja-JP" altLang="en-US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en-US" altLang="ja-JP" sz="2000" b="1" dirty="0" smtClean="0">
                          <a:solidFill>
                            <a:srgbClr val="002060"/>
                          </a:solidFill>
                        </a:rPr>
                        <a:t>Scenario</a:t>
                      </a:r>
                      <a:r>
                        <a:rPr kumimoji="1" lang="ja-JP" altLang="en-US" sz="2000" b="1" dirty="0" smtClean="0">
                          <a:solidFill>
                            <a:srgbClr val="002060"/>
                          </a:solidFill>
                        </a:rPr>
                        <a:t>１</a:t>
                      </a:r>
                      <a:endParaRPr kumimoji="1" lang="en-US" altLang="ja-JP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1" lang="en-US" altLang="ja-JP" sz="1600" dirty="0" smtClean="0">
                          <a:solidFill>
                            <a:srgbClr val="002060"/>
                          </a:solidFill>
                        </a:rPr>
                        <a:t>Collect the target host OS information</a:t>
                      </a:r>
                      <a:endParaRPr kumimoji="1" lang="ja-JP" altLang="en-US" sz="160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en-US" altLang="ja-JP" sz="2000" b="1" dirty="0" smtClean="0">
                          <a:solidFill>
                            <a:srgbClr val="002060"/>
                          </a:solidFill>
                        </a:rPr>
                        <a:t>Scenario</a:t>
                      </a:r>
                      <a:r>
                        <a:rPr kumimoji="1" lang="ja-JP" altLang="en-US" sz="2000" b="1" dirty="0" smtClean="0">
                          <a:solidFill>
                            <a:srgbClr val="002060"/>
                          </a:solidFill>
                        </a:rPr>
                        <a:t>２</a:t>
                      </a:r>
                      <a:endParaRPr kumimoji="1" lang="en-US" altLang="ja-JP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1" lang="en-US" altLang="ja-JP" sz="1600" dirty="0" smtClean="0">
                          <a:solidFill>
                            <a:srgbClr val="002060"/>
                          </a:solidFill>
                        </a:rPr>
                        <a:t>Compare the values and the expected values of the one collected in Scenario 1.</a:t>
                      </a:r>
                      <a:endParaRPr kumimoji="1" lang="ja-JP" altLang="en-US" sz="160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161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 smtClean="0">
                          <a:solidFill>
                            <a:srgbClr val="002060"/>
                          </a:solidFill>
                        </a:rPr>
                        <a:t>Collecting/</a:t>
                      </a:r>
                      <a:br>
                        <a:rPr kumimoji="1" lang="en-US" altLang="ja-JP" sz="1600" b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kumimoji="1" lang="en-US" altLang="ja-JP" sz="1600" b="0" dirty="0" smtClean="0">
                          <a:solidFill>
                            <a:srgbClr val="002060"/>
                          </a:solidFill>
                        </a:rPr>
                        <a:t>Comparing</a:t>
                      </a:r>
                      <a:br>
                        <a:rPr kumimoji="1" lang="en-US" altLang="ja-JP" sz="1600" b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kumimoji="1" lang="en-US" altLang="ja-JP" sz="1600" b="0" dirty="0" smtClean="0">
                          <a:solidFill>
                            <a:srgbClr val="002060"/>
                          </a:solidFill>
                        </a:rPr>
                        <a:t>files</a:t>
                      </a:r>
                      <a:endParaRPr kumimoji="1" lang="ja-JP" altLang="en-US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en-US" altLang="ja-JP" sz="2000" b="1" dirty="0" smtClean="0">
                          <a:solidFill>
                            <a:srgbClr val="002060"/>
                          </a:solidFill>
                        </a:rPr>
                        <a:t>Scenario</a:t>
                      </a:r>
                      <a:r>
                        <a:rPr kumimoji="1" lang="ja-JP" altLang="en-US" sz="2000" b="1" dirty="0" smtClean="0">
                          <a:solidFill>
                            <a:srgbClr val="002060"/>
                          </a:solidFill>
                        </a:rPr>
                        <a:t>３</a:t>
                      </a:r>
                      <a:endParaRPr kumimoji="1" lang="en-US" altLang="ja-JP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1" lang="en-US" altLang="ja-JP" sz="1600" dirty="0" smtClean="0">
                          <a:solidFill>
                            <a:srgbClr val="002060"/>
                          </a:solidFill>
                        </a:rPr>
                        <a:t>Collect the target host’s SSL certificate file</a:t>
                      </a:r>
                      <a:endParaRPr kumimoji="1" lang="ja-JP" altLang="en-US" sz="160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en-US" altLang="ja-JP" sz="2000" b="1" dirty="0" smtClean="0">
                          <a:solidFill>
                            <a:srgbClr val="002060"/>
                          </a:solidFill>
                        </a:rPr>
                        <a:t>Scenario</a:t>
                      </a:r>
                      <a:r>
                        <a:rPr kumimoji="1" lang="ja-JP" altLang="en-US" sz="2000" b="1" dirty="0" smtClean="0">
                          <a:solidFill>
                            <a:srgbClr val="002060"/>
                          </a:solidFill>
                        </a:rPr>
                        <a:t>４</a:t>
                      </a:r>
                      <a:endParaRPr kumimoji="1" lang="en-US" altLang="ja-JP" sz="20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1" lang="en-US" altLang="ja-JP" sz="1600" dirty="0" smtClean="0">
                          <a:solidFill>
                            <a:srgbClr val="002060"/>
                          </a:solidFill>
                        </a:rPr>
                        <a:t>Compare the file downloaded in scenario 3 with</a:t>
                      </a:r>
                      <a:r>
                        <a:rPr kumimoji="1" lang="en-US" altLang="ja-JP" sz="1600" baseline="0" dirty="0" smtClean="0">
                          <a:solidFill>
                            <a:srgbClr val="002060"/>
                          </a:solidFill>
                        </a:rPr>
                        <a:t> the same file from a different date.</a:t>
                      </a:r>
                      <a:endParaRPr kumimoji="1" lang="ja-JP" altLang="en-US" sz="160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720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74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066" y="4868708"/>
            <a:ext cx="2228850" cy="85725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96" y="4868708"/>
            <a:ext cx="5343525" cy="8763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3.12 Confirm collection </a:t>
            </a:r>
            <a:r>
              <a:rPr lang="en-US" altLang="ja-JP" dirty="0" smtClean="0"/>
              <a:t>results</a:t>
            </a:r>
            <a:r>
              <a:rPr lang="ja-JP" altLang="en-US" dirty="0" smtClean="0"/>
              <a:t> </a:t>
            </a:r>
            <a:r>
              <a:rPr lang="en-US" altLang="ja-JP" dirty="0" smtClean="0"/>
              <a:t>(1/2) 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Confirm the collection results</a:t>
            </a:r>
          </a:p>
          <a:p>
            <a:pPr marL="180000" lvl="1" indent="0">
              <a:buNone/>
            </a:pPr>
            <a:r>
              <a:rPr lang="en-US" altLang="ja-JP" dirty="0"/>
              <a:t>Check if the collection succeeded/failed.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 </a:t>
            </a:r>
            <a:r>
              <a:rPr lang="en-US" altLang="ja-JP" b="1" dirty="0"/>
              <a:t>Ansible-Legacy</a:t>
            </a:r>
            <a:r>
              <a:rPr lang="ja-JP" altLang="en-US" b="1" dirty="0"/>
              <a:t> </a:t>
            </a:r>
            <a:r>
              <a:rPr lang="ja-JP" altLang="en-US" b="1" dirty="0" smtClean="0"/>
              <a:t>＞ </a:t>
            </a:r>
            <a:r>
              <a:rPr lang="en-US" altLang="ja-JP" b="1" dirty="0" smtClean="0"/>
              <a:t>Execution list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“Filter” button.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List</a:t>
            </a:r>
            <a:r>
              <a:rPr lang="ja-JP" altLang="en-US" dirty="0"/>
              <a:t>　＞　</a:t>
            </a:r>
            <a:r>
              <a:rPr lang="en-US" altLang="ja-JP" dirty="0"/>
              <a:t>Collect status</a:t>
            </a:r>
            <a:r>
              <a:rPr lang="ja-JP" altLang="en-US" dirty="0"/>
              <a:t>　＞　</a:t>
            </a:r>
            <a:r>
              <a:rPr lang="en-US" altLang="ja-JP" dirty="0"/>
              <a:t>“Status“ can display the following:</a:t>
            </a:r>
          </a:p>
          <a:p>
            <a:pPr marL="630900" lvl="2" indent="-342900"/>
            <a:r>
              <a:rPr lang="en-US" altLang="ja-JP" sz="1600" dirty="0"/>
              <a:t>Collected			</a:t>
            </a:r>
            <a:r>
              <a:rPr lang="ja-JP" altLang="en-US" sz="1600" dirty="0"/>
              <a:t>：</a:t>
            </a:r>
            <a:r>
              <a:rPr lang="en-US" altLang="ja-JP" sz="1600" dirty="0"/>
              <a:t>The data has been collected</a:t>
            </a:r>
          </a:p>
          <a:p>
            <a:pPr marL="630900" lvl="2" indent="-342900"/>
            <a:r>
              <a:rPr lang="en-US" altLang="ja-JP" sz="1600" dirty="0" smtClean="0"/>
              <a:t>Collected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(with notification) </a:t>
            </a:r>
            <a:r>
              <a:rPr lang="en-US" altLang="ja-JP" sz="1600" dirty="0"/>
              <a:t>	</a:t>
            </a:r>
            <a:r>
              <a:rPr lang="ja-JP" altLang="en-US" sz="1600" dirty="0"/>
              <a:t>：</a:t>
            </a:r>
            <a:r>
              <a:rPr lang="en-US" altLang="ja-JP" sz="1600" dirty="0"/>
              <a:t>Something went wrong when 			 			   updating/registering</a:t>
            </a:r>
          </a:p>
          <a:p>
            <a:pPr marL="630900" lvl="2" indent="-342900"/>
            <a:r>
              <a:rPr lang="en-US" altLang="ja-JP" sz="1600" dirty="0"/>
              <a:t>Not target			</a:t>
            </a:r>
            <a:r>
              <a:rPr lang="ja-JP" altLang="en-US" sz="1600" dirty="0"/>
              <a:t>：</a:t>
            </a:r>
            <a:r>
              <a:rPr lang="en-US" altLang="ja-JP" sz="1600" dirty="0"/>
              <a:t>Failed to collect</a:t>
            </a:r>
          </a:p>
          <a:p>
            <a:pPr marL="630900" lvl="2" indent="-342900"/>
            <a:r>
              <a:rPr lang="en-US" altLang="ja-JP" sz="1600" dirty="0"/>
              <a:t>Collection error		</a:t>
            </a:r>
            <a:r>
              <a:rPr lang="ja-JP" altLang="en-US" sz="1600" dirty="0"/>
              <a:t>：</a:t>
            </a:r>
            <a:r>
              <a:rPr lang="en-US" altLang="ja-JP" sz="1600" dirty="0"/>
              <a:t>There is an error in the registered operation 	 			   or the target host</a:t>
            </a:r>
            <a:endParaRPr lang="ja-JP" altLang="en-US" sz="1600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6226066" y="5063662"/>
            <a:ext cx="2228850" cy="719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 21"/>
          <p:cNvSpPr/>
          <p:nvPr/>
        </p:nvSpPr>
        <p:spPr>
          <a:xfrm>
            <a:off x="5871798" y="4797190"/>
            <a:ext cx="215086" cy="1230633"/>
          </a:xfrm>
          <a:custGeom>
            <a:avLst/>
            <a:gdLst>
              <a:gd name="connsiteX0" fmla="*/ 0 w 250415"/>
              <a:gd name="connsiteY0" fmla="*/ 0 h 1262742"/>
              <a:gd name="connsiteX1" fmla="*/ 250372 w 250415"/>
              <a:gd name="connsiteY1" fmla="*/ 391885 h 1262742"/>
              <a:gd name="connsiteX2" fmla="*/ 21772 w 250415"/>
              <a:gd name="connsiteY2" fmla="*/ 859971 h 1262742"/>
              <a:gd name="connsiteX3" fmla="*/ 217715 w 250415"/>
              <a:gd name="connsiteY3" fmla="*/ 1262742 h 1262742"/>
              <a:gd name="connsiteX4" fmla="*/ 217715 w 250415"/>
              <a:gd name="connsiteY4" fmla="*/ 1262742 h 126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5" h="1262742">
                <a:moveTo>
                  <a:pt x="0" y="0"/>
                </a:moveTo>
                <a:cubicBezTo>
                  <a:pt x="123371" y="124278"/>
                  <a:pt x="246743" y="248557"/>
                  <a:pt x="250372" y="391885"/>
                </a:cubicBezTo>
                <a:cubicBezTo>
                  <a:pt x="254001" y="535213"/>
                  <a:pt x="27215" y="714828"/>
                  <a:pt x="21772" y="859971"/>
                </a:cubicBezTo>
                <a:cubicBezTo>
                  <a:pt x="16329" y="1005114"/>
                  <a:pt x="217715" y="1262742"/>
                  <a:pt x="217715" y="1262742"/>
                </a:cubicBezTo>
                <a:lnTo>
                  <a:pt x="217715" y="1262742"/>
                </a:lnTo>
              </a:path>
            </a:pathLst>
          </a:cu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5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3712097"/>
            <a:ext cx="8641200" cy="56940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3.12 Confirm collection </a:t>
            </a:r>
            <a:r>
              <a:rPr lang="en-US" altLang="ja-JP" dirty="0" smtClean="0"/>
              <a:t>results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(2/2) 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Confirm the parameters</a:t>
            </a:r>
          </a:p>
          <a:p>
            <a:pPr marL="180000" lvl="1" indent="0">
              <a:buNone/>
            </a:pPr>
            <a:r>
              <a:rPr lang="en-US" altLang="ja-JP" dirty="0"/>
              <a:t>Check that the values has been registered to the parameter sheet</a:t>
            </a:r>
            <a:r>
              <a:rPr lang="en-US" altLang="ja-JP" dirty="0" smtClean="0"/>
              <a:t>. You can also download the file.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 </a:t>
            </a:r>
            <a:r>
              <a:rPr lang="en-US" altLang="ja-JP" b="1" dirty="0" smtClean="0"/>
              <a:t>Input</a:t>
            </a:r>
            <a:r>
              <a:rPr lang="ja-JP" altLang="en-US" b="1" dirty="0" smtClean="0"/>
              <a:t> </a:t>
            </a:r>
            <a:r>
              <a:rPr lang="en-US" altLang="ja-JP" b="1" dirty="0" smtClean="0"/>
              <a:t>(or </a:t>
            </a:r>
            <a:r>
              <a:rPr lang="en-US" altLang="ja-JP" b="1" dirty="0" smtClean="0"/>
              <a:t>Substitution </a:t>
            </a:r>
            <a:r>
              <a:rPr lang="en-US" altLang="ja-JP" b="1" dirty="0" smtClean="0"/>
              <a:t>value) </a:t>
            </a:r>
            <a:r>
              <a:rPr lang="ja-JP" altLang="en-US" b="1" dirty="0" smtClean="0"/>
              <a:t> </a:t>
            </a:r>
            <a:r>
              <a:rPr lang="ja-JP" altLang="en-US" b="1" dirty="0" smtClean="0"/>
              <a:t>＞ </a:t>
            </a:r>
            <a:r>
              <a:rPr lang="en-US" altLang="ja-JP" b="1" dirty="0" smtClean="0"/>
              <a:t>SSL Certificate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“Filter” button.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Check the list if all the items has values in them.</a:t>
            </a:r>
            <a:endParaRPr lang="ja-JP" altLang="en-US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3" name="正方形/長方形 12"/>
          <p:cNvSpPr/>
          <p:nvPr/>
        </p:nvSpPr>
        <p:spPr>
          <a:xfrm flipH="1">
            <a:off x="7740439" y="3712097"/>
            <a:ext cx="1080274" cy="569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212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183298"/>
            <a:ext cx="8784000" cy="1329013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Scenario</a:t>
            </a:r>
            <a:r>
              <a:rPr lang="ja-JP" altLang="en-US" dirty="0" smtClean="0"/>
              <a:t>４</a:t>
            </a:r>
            <a:r>
              <a:rPr lang="en-US" altLang="ja-JP" dirty="0" smtClean="0"/>
              <a:t>【Compare function】</a:t>
            </a:r>
            <a:br>
              <a:rPr lang="en-US" altLang="ja-JP" dirty="0" smtClean="0"/>
            </a:br>
            <a:r>
              <a:rPr lang="en-US" altLang="ja-JP" dirty="0" smtClean="0"/>
              <a:t>Compare </a:t>
            </a:r>
            <a:r>
              <a:rPr lang="en-US" altLang="ja-JP" dirty="0"/>
              <a:t>the file downloaded in scenario 3 with the same file from a different date.</a:t>
            </a:r>
          </a:p>
        </p:txBody>
      </p:sp>
    </p:spTree>
    <p:extLst>
      <p:ext uri="{BB962C8B-B14F-4D97-AF65-F5344CB8AC3E}">
        <p14:creationId xmlns:p14="http://schemas.microsoft.com/office/powerpoint/2010/main" val="415715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Scenario 4 Overall </a:t>
            </a:r>
            <a:r>
              <a:rPr lang="en-US" altLang="ja-JP" dirty="0" smtClean="0"/>
              <a:t>diagram</a:t>
            </a:r>
            <a:r>
              <a:rPr lang="ja-JP" altLang="en-US" dirty="0" smtClean="0"/>
              <a:t> </a:t>
            </a:r>
            <a:r>
              <a:rPr lang="en-US" altLang="ja-JP" dirty="0" smtClean="0"/>
              <a:t>(1/2) 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Scenario 4 workflow</a:t>
            </a:r>
            <a:endParaRPr lang="en-US" altLang="ja-JP" b="1" dirty="0"/>
          </a:p>
          <a:p>
            <a:pPr lvl="1"/>
            <a:r>
              <a:rPr lang="en-US" altLang="ja-JP" dirty="0" smtClean="0"/>
              <a:t>Collect a SSL certification file with a different “base date” from the one we collected in Scenario 3 and compare the files.</a:t>
            </a:r>
            <a:br>
              <a:rPr lang="en-US" altLang="ja-JP" dirty="0" smtClean="0"/>
            </a:br>
            <a:endParaRPr lang="en-US" altLang="ja-JP" dirty="0"/>
          </a:p>
        </p:txBody>
      </p:sp>
      <p:sp>
        <p:nvSpPr>
          <p:cNvPr id="44" name="正方形/長方形 43"/>
          <p:cNvSpPr/>
          <p:nvPr/>
        </p:nvSpPr>
        <p:spPr>
          <a:xfrm>
            <a:off x="251399" y="2335517"/>
            <a:ext cx="7295613" cy="41324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RHEL 7or8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7876381" y="2335517"/>
            <a:ext cx="992596" cy="41324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system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6630971" y="2589028"/>
            <a:ext cx="769476" cy="373491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ysDash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397964" y="2589028"/>
            <a:ext cx="6041563" cy="3734918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0" y="2650773"/>
            <a:ext cx="851605" cy="319726"/>
          </a:xfrm>
          <a:prstGeom prst="rect">
            <a:avLst/>
          </a:prstGeom>
        </p:spPr>
      </p:pic>
      <p:sp>
        <p:nvSpPr>
          <p:cNvPr id="49" name="正方形/長方形 48"/>
          <p:cNvSpPr/>
          <p:nvPr/>
        </p:nvSpPr>
        <p:spPr>
          <a:xfrm>
            <a:off x="2568491" y="2695286"/>
            <a:ext cx="3639263" cy="141084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Ansible-driver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0" name="フローチャート: 磁気ディスク 49"/>
          <p:cNvSpPr/>
          <p:nvPr/>
        </p:nvSpPr>
        <p:spPr>
          <a:xfrm>
            <a:off x="504748" y="3836954"/>
            <a:ext cx="4223455" cy="2397647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1" name="U ターン矢印 40"/>
          <p:cNvSpPr/>
          <p:nvPr/>
        </p:nvSpPr>
        <p:spPr>
          <a:xfrm rot="5400000">
            <a:off x="4909650" y="2368404"/>
            <a:ext cx="2407168" cy="4262545"/>
          </a:xfrm>
          <a:custGeom>
            <a:avLst/>
            <a:gdLst>
              <a:gd name="connsiteX0" fmla="*/ 0 w 2637166"/>
              <a:gd name="connsiteY0" fmla="*/ 4262545 h 4262545"/>
              <a:gd name="connsiteX1" fmla="*/ 0 w 2637166"/>
              <a:gd name="connsiteY1" fmla="*/ 1235005 h 4262545"/>
              <a:gd name="connsiteX2" fmla="*/ 1235005 w 2637166"/>
              <a:gd name="connsiteY2" fmla="*/ 0 h 4262545"/>
              <a:gd name="connsiteX3" fmla="*/ 1235005 w 2637166"/>
              <a:gd name="connsiteY3" fmla="*/ 0 h 4262545"/>
              <a:gd name="connsiteX4" fmla="*/ 2470010 w 2637166"/>
              <a:gd name="connsiteY4" fmla="*/ 1235005 h 4262545"/>
              <a:gd name="connsiteX5" fmla="*/ 2470009 w 2637166"/>
              <a:gd name="connsiteY5" fmla="*/ 3934824 h 4262545"/>
              <a:gd name="connsiteX6" fmla="*/ 2637166 w 2637166"/>
              <a:gd name="connsiteY6" fmla="*/ 3934824 h 4262545"/>
              <a:gd name="connsiteX7" fmla="*/ 2371076 w 2637166"/>
              <a:gd name="connsiteY7" fmla="*/ 4262545 h 4262545"/>
              <a:gd name="connsiteX8" fmla="*/ 2104986 w 2637166"/>
              <a:gd name="connsiteY8" fmla="*/ 3934824 h 4262545"/>
              <a:gd name="connsiteX9" fmla="*/ 2272143 w 2637166"/>
              <a:gd name="connsiteY9" fmla="*/ 3934824 h 4262545"/>
              <a:gd name="connsiteX10" fmla="*/ 2272143 w 2637166"/>
              <a:gd name="connsiteY10" fmla="*/ 1235005 h 4262545"/>
              <a:gd name="connsiteX11" fmla="*/ 1235005 w 2637166"/>
              <a:gd name="connsiteY11" fmla="*/ 197867 h 4262545"/>
              <a:gd name="connsiteX12" fmla="*/ 1235005 w 2637166"/>
              <a:gd name="connsiteY12" fmla="*/ 197867 h 4262545"/>
              <a:gd name="connsiteX13" fmla="*/ 197867 w 2637166"/>
              <a:gd name="connsiteY13" fmla="*/ 1235005 h 4262545"/>
              <a:gd name="connsiteX14" fmla="*/ 197867 w 2637166"/>
              <a:gd name="connsiteY14" fmla="*/ 4262545 h 4262545"/>
              <a:gd name="connsiteX15" fmla="*/ 0 w 2637166"/>
              <a:gd name="connsiteY15" fmla="*/ 4262545 h 4262545"/>
              <a:gd name="connsiteX0" fmla="*/ 5125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202992 w 2642291"/>
              <a:gd name="connsiteY15" fmla="*/ 4262545 h 4262545"/>
              <a:gd name="connsiteX16" fmla="*/ 5125 w 2642291"/>
              <a:gd name="connsiteY16" fmla="*/ 4262545 h 4262545"/>
              <a:gd name="connsiteX0" fmla="*/ 5125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17" fmla="*/ 5125 w 2642291"/>
              <a:gd name="connsiteY17" fmla="*/ 4262545 h 4262545"/>
              <a:gd name="connsiteX0" fmla="*/ 5125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17" fmla="*/ 5125 w 2642291"/>
              <a:gd name="connsiteY17" fmla="*/ 4262545 h 4262545"/>
              <a:gd name="connsiteX0" fmla="*/ 202992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0" fmla="*/ 202992 w 2642291"/>
              <a:gd name="connsiteY0" fmla="*/ 4262545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  <a:gd name="connsiteX16" fmla="*/ 202992 w 2642291"/>
              <a:gd name="connsiteY16" fmla="*/ 4262545 h 4262545"/>
              <a:gd name="connsiteX0" fmla="*/ 191387 w 2642291"/>
              <a:gd name="connsiteY0" fmla="*/ 1907502 h 4262545"/>
              <a:gd name="connsiteX1" fmla="*/ 0 w 2642291"/>
              <a:gd name="connsiteY1" fmla="*/ 1907503 h 4262545"/>
              <a:gd name="connsiteX2" fmla="*/ 5125 w 2642291"/>
              <a:gd name="connsiteY2" fmla="*/ 1235005 h 4262545"/>
              <a:gd name="connsiteX3" fmla="*/ 1240130 w 2642291"/>
              <a:gd name="connsiteY3" fmla="*/ 0 h 4262545"/>
              <a:gd name="connsiteX4" fmla="*/ 1240130 w 2642291"/>
              <a:gd name="connsiteY4" fmla="*/ 0 h 4262545"/>
              <a:gd name="connsiteX5" fmla="*/ 2475135 w 2642291"/>
              <a:gd name="connsiteY5" fmla="*/ 1235005 h 4262545"/>
              <a:gd name="connsiteX6" fmla="*/ 2475134 w 2642291"/>
              <a:gd name="connsiteY6" fmla="*/ 3934824 h 4262545"/>
              <a:gd name="connsiteX7" fmla="*/ 2642291 w 2642291"/>
              <a:gd name="connsiteY7" fmla="*/ 3934824 h 4262545"/>
              <a:gd name="connsiteX8" fmla="*/ 2376201 w 2642291"/>
              <a:gd name="connsiteY8" fmla="*/ 4262545 h 4262545"/>
              <a:gd name="connsiteX9" fmla="*/ 2110111 w 2642291"/>
              <a:gd name="connsiteY9" fmla="*/ 3934824 h 4262545"/>
              <a:gd name="connsiteX10" fmla="*/ 2277268 w 2642291"/>
              <a:gd name="connsiteY10" fmla="*/ 3934824 h 4262545"/>
              <a:gd name="connsiteX11" fmla="*/ 2277268 w 2642291"/>
              <a:gd name="connsiteY11" fmla="*/ 1235005 h 4262545"/>
              <a:gd name="connsiteX12" fmla="*/ 1240130 w 2642291"/>
              <a:gd name="connsiteY12" fmla="*/ 197867 h 4262545"/>
              <a:gd name="connsiteX13" fmla="*/ 1240130 w 2642291"/>
              <a:gd name="connsiteY13" fmla="*/ 197867 h 4262545"/>
              <a:gd name="connsiteX14" fmla="*/ 202992 w 2642291"/>
              <a:gd name="connsiteY14" fmla="*/ 1235005 h 4262545"/>
              <a:gd name="connsiteX15" fmla="*/ 191387 w 2642291"/>
              <a:gd name="connsiteY15" fmla="*/ 1907502 h 4262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42291" h="4262545">
                <a:moveTo>
                  <a:pt x="191387" y="1907502"/>
                </a:moveTo>
                <a:cubicBezTo>
                  <a:pt x="157555" y="2019585"/>
                  <a:pt x="31044" y="2019586"/>
                  <a:pt x="0" y="1907503"/>
                </a:cubicBezTo>
                <a:cubicBezTo>
                  <a:pt x="1708" y="1683337"/>
                  <a:pt x="3417" y="1459171"/>
                  <a:pt x="5125" y="1235005"/>
                </a:cubicBezTo>
                <a:cubicBezTo>
                  <a:pt x="5125" y="552931"/>
                  <a:pt x="558056" y="0"/>
                  <a:pt x="1240130" y="0"/>
                </a:cubicBezTo>
                <a:lnTo>
                  <a:pt x="1240130" y="0"/>
                </a:lnTo>
                <a:cubicBezTo>
                  <a:pt x="1922204" y="0"/>
                  <a:pt x="2475135" y="552931"/>
                  <a:pt x="2475135" y="1235005"/>
                </a:cubicBezTo>
                <a:cubicBezTo>
                  <a:pt x="2475135" y="2134945"/>
                  <a:pt x="2475134" y="3034884"/>
                  <a:pt x="2475134" y="3934824"/>
                </a:cubicBezTo>
                <a:lnTo>
                  <a:pt x="2642291" y="3934824"/>
                </a:lnTo>
                <a:lnTo>
                  <a:pt x="2376201" y="4262545"/>
                </a:lnTo>
                <a:lnTo>
                  <a:pt x="2110111" y="3934824"/>
                </a:lnTo>
                <a:lnTo>
                  <a:pt x="2277268" y="3934824"/>
                </a:lnTo>
                <a:lnTo>
                  <a:pt x="2277268" y="1235005"/>
                </a:lnTo>
                <a:cubicBezTo>
                  <a:pt x="2277268" y="662209"/>
                  <a:pt x="1812926" y="197867"/>
                  <a:pt x="1240130" y="197867"/>
                </a:cubicBezTo>
                <a:lnTo>
                  <a:pt x="1240130" y="197867"/>
                </a:lnTo>
                <a:cubicBezTo>
                  <a:pt x="667334" y="197867"/>
                  <a:pt x="202992" y="662209"/>
                  <a:pt x="202992" y="1235005"/>
                </a:cubicBezTo>
                <a:lnTo>
                  <a:pt x="191387" y="1907502"/>
                </a:lnTo>
                <a:close/>
              </a:path>
            </a:pathLst>
          </a:cu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851869" y="3085240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Device List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53" name="表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709417"/>
              </p:ext>
            </p:extLst>
          </p:nvPr>
        </p:nvGraphicFramePr>
        <p:xfrm>
          <a:off x="693807" y="3853297"/>
          <a:ext cx="3445867" cy="1151480"/>
        </p:xfrm>
        <a:graphic>
          <a:graphicData uri="http://schemas.openxmlformats.org/drawingml/2006/table">
            <a:tbl>
              <a:tblPr firstRow="1" bandRow="1"/>
              <a:tblGrid>
                <a:gridCol w="754823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1229343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1461701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</a:tblGrid>
              <a:tr h="187967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 </a:t>
                      </a:r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sheet</a:t>
                      </a:r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(For </a:t>
                      </a:r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registering</a:t>
                      </a:r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file </a:t>
                      </a:r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name) 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Host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Operation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File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68960"/>
                  </a:ext>
                </a:extLst>
              </a:tr>
            </a:tbl>
          </a:graphicData>
        </a:graphic>
      </p:graphicFrame>
      <p:sp>
        <p:nvSpPr>
          <p:cNvPr id="54" name="正方形/長方形 53"/>
          <p:cNvSpPr/>
          <p:nvPr/>
        </p:nvSpPr>
        <p:spPr>
          <a:xfrm>
            <a:off x="851911" y="3431781"/>
            <a:ext cx="128871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Operation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55" name="表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237805"/>
              </p:ext>
            </p:extLst>
          </p:nvPr>
        </p:nvGraphicFramePr>
        <p:xfrm>
          <a:off x="684731" y="5095888"/>
          <a:ext cx="3263500" cy="1166720"/>
        </p:xfrm>
        <a:graphic>
          <a:graphicData uri="http://schemas.openxmlformats.org/drawingml/2006/table">
            <a:tbl>
              <a:tblPr firstRow="1" bandRow="1"/>
              <a:tblGrid>
                <a:gridCol w="646819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908731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930175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777775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</a:tblGrid>
              <a:tr h="187967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 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sheet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(For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collecting 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files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 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Host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Operation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File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File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32620"/>
                  </a:ext>
                </a:extLst>
              </a:tr>
            </a:tbl>
          </a:graphicData>
        </a:graphic>
      </p:graphicFrame>
      <p:sp>
        <p:nvSpPr>
          <p:cNvPr id="56" name="正方形/長方形 55"/>
          <p:cNvSpPr/>
          <p:nvPr/>
        </p:nvSpPr>
        <p:spPr>
          <a:xfrm>
            <a:off x="2974295" y="3225120"/>
            <a:ext cx="1288800" cy="280800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Movement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57" name="グループ化 56"/>
          <p:cNvGrpSpPr/>
          <p:nvPr/>
        </p:nvGrpSpPr>
        <p:grpSpPr>
          <a:xfrm>
            <a:off x="4608804" y="2848039"/>
            <a:ext cx="996127" cy="1130256"/>
            <a:chOff x="4202082" y="3107953"/>
            <a:chExt cx="996127" cy="1130256"/>
          </a:xfrm>
        </p:grpSpPr>
        <p:sp>
          <p:nvSpPr>
            <p:cNvPr id="58" name="波線 57"/>
            <p:cNvSpPr/>
            <p:nvPr/>
          </p:nvSpPr>
          <p:spPr>
            <a:xfrm rot="16200000">
              <a:off x="4135018" y="317501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Playbook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4375532" y="3653673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kern="0" dirty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 </a:t>
              </a:r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Var</a:t>
              </a:r>
              <a:r>
                <a:rPr kumimoji="0" lang="en-US" altLang="ja-JP" sz="1200" b="1" kern="0" dirty="0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 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60" name="グループ化 59"/>
          <p:cNvGrpSpPr/>
          <p:nvPr/>
        </p:nvGrpSpPr>
        <p:grpSpPr>
          <a:xfrm>
            <a:off x="5809043" y="3002029"/>
            <a:ext cx="754308" cy="754308"/>
            <a:chOff x="5739966" y="3210523"/>
            <a:chExt cx="754308" cy="754308"/>
          </a:xfrm>
        </p:grpSpPr>
        <p:sp>
          <p:nvSpPr>
            <p:cNvPr id="61" name="星 7 60"/>
            <p:cNvSpPr/>
            <p:nvPr/>
          </p:nvSpPr>
          <p:spPr>
            <a:xfrm>
              <a:off x="5739966" y="3210523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5798752" y="3296626"/>
              <a:ext cx="617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Run operation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63" name="グループ化 62"/>
          <p:cNvGrpSpPr/>
          <p:nvPr/>
        </p:nvGrpSpPr>
        <p:grpSpPr>
          <a:xfrm>
            <a:off x="4358361" y="5081937"/>
            <a:ext cx="754308" cy="754308"/>
            <a:chOff x="4114085" y="4784554"/>
            <a:chExt cx="754308" cy="754308"/>
          </a:xfrm>
        </p:grpSpPr>
        <p:sp>
          <p:nvSpPr>
            <p:cNvPr id="64" name="星 7 63"/>
            <p:cNvSpPr/>
            <p:nvPr/>
          </p:nvSpPr>
          <p:spPr>
            <a:xfrm>
              <a:off x="4114085" y="4784554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4186924" y="4940373"/>
              <a:ext cx="617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Rest</a:t>
              </a:r>
            </a:p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AP</a:t>
              </a:r>
              <a:r>
                <a:rPr lang="en-US" altLang="ja-JP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I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66" name="グループ化 65"/>
          <p:cNvGrpSpPr/>
          <p:nvPr/>
        </p:nvGrpSpPr>
        <p:grpSpPr>
          <a:xfrm>
            <a:off x="5254367" y="4780094"/>
            <a:ext cx="996127" cy="1130256"/>
            <a:chOff x="4617186" y="3953673"/>
            <a:chExt cx="996127" cy="1130256"/>
          </a:xfrm>
        </p:grpSpPr>
        <p:sp>
          <p:nvSpPr>
            <p:cNvPr id="67" name="波線 66"/>
            <p:cNvSpPr/>
            <p:nvPr/>
          </p:nvSpPr>
          <p:spPr>
            <a:xfrm rot="16200000">
              <a:off x="4550122" y="402073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YAML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4737107" y="442444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Var</a:t>
              </a:r>
              <a:r>
                <a:rPr kumimoji="0" lang="en-US" altLang="ja-JP" sz="1200" b="1" kern="0" dirty="0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 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4844935" y="473463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Var</a:t>
              </a:r>
              <a:r>
                <a:rPr kumimoji="0" lang="en-US" altLang="ja-JP" sz="1200" b="1" kern="0" dirty="0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 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2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sp>
        <p:nvSpPr>
          <p:cNvPr id="74" name="テキスト ボックス 73"/>
          <p:cNvSpPr txBox="1"/>
          <p:nvPr/>
        </p:nvSpPr>
        <p:spPr>
          <a:xfrm>
            <a:off x="251399" y="2058517"/>
            <a:ext cx="191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Overall diagram</a:t>
            </a:r>
            <a:endParaRPr kumimoji="1"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81" name="円形吹き出し 80"/>
          <p:cNvSpPr>
            <a:spLocks noChangeAspect="1"/>
          </p:cNvSpPr>
          <p:nvPr/>
        </p:nvSpPr>
        <p:spPr bwMode="auto">
          <a:xfrm>
            <a:off x="6356169" y="3797300"/>
            <a:ext cx="621377" cy="621377"/>
          </a:xfrm>
          <a:prstGeom prst="wedgeEllipseCallout">
            <a:avLst>
              <a:gd name="adj1" fmla="val -55104"/>
              <a:gd name="adj2" fmla="val -64569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4.4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0" name="円形吹き出し 89"/>
          <p:cNvSpPr>
            <a:spLocks noChangeAspect="1"/>
          </p:cNvSpPr>
          <p:nvPr/>
        </p:nvSpPr>
        <p:spPr bwMode="auto">
          <a:xfrm>
            <a:off x="2171420" y="3038620"/>
            <a:ext cx="621377" cy="621377"/>
          </a:xfrm>
          <a:prstGeom prst="wedgeEllipseCallout">
            <a:avLst>
              <a:gd name="adj1" fmla="val -57624"/>
              <a:gd name="adj2" fmla="val 3776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4.1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7" name="角丸四角形 96"/>
          <p:cNvSpPr/>
          <p:nvPr/>
        </p:nvSpPr>
        <p:spPr bwMode="auto">
          <a:xfrm>
            <a:off x="3246039" y="5857629"/>
            <a:ext cx="648000" cy="144000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rgbClr val="00206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+mn-ea"/>
              </a:rPr>
              <a:t>t</a:t>
            </a:r>
            <a:r>
              <a:rPr kumimoji="1" lang="en-US" altLang="ja-JP" sz="900" dirty="0" smtClean="0">
                <a:solidFill>
                  <a:schemeClr val="bg1"/>
                </a:solidFill>
                <a:latin typeface="+mn-ea"/>
              </a:rPr>
              <a:t>est.crt</a:t>
            </a:r>
            <a:endParaRPr kumimoji="1" lang="ja-JP" altLang="en-US" sz="9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4" name="正方形/長方形 113"/>
          <p:cNvSpPr/>
          <p:nvPr/>
        </p:nvSpPr>
        <p:spPr>
          <a:xfrm>
            <a:off x="684731" y="6045872"/>
            <a:ext cx="3263500" cy="21673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7" name="カギ線コネクタ 126"/>
          <p:cNvCxnSpPr>
            <a:stCxn id="54" idx="2"/>
          </p:cNvCxnSpPr>
          <p:nvPr/>
        </p:nvCxnSpPr>
        <p:spPr bwMode="auto">
          <a:xfrm rot="16200000" flipH="1">
            <a:off x="1354449" y="3855005"/>
            <a:ext cx="427129" cy="14348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FF6D6D"/>
            </a:solidFill>
            <a:prstDash val="sysDot"/>
            <a:round/>
            <a:headEnd type="oval" w="med" len="med"/>
            <a:tailEnd type="triangle" w="lg" len="lg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29" name="カギ線コネクタ 128"/>
          <p:cNvCxnSpPr>
            <a:stCxn id="52" idx="1"/>
          </p:cNvCxnSpPr>
          <p:nvPr/>
        </p:nvCxnSpPr>
        <p:spPr bwMode="auto">
          <a:xfrm rot="10800000" flipH="1" flipV="1">
            <a:off x="851868" y="3225941"/>
            <a:ext cx="130387" cy="929795"/>
          </a:xfrm>
          <a:prstGeom prst="bentConnector4">
            <a:avLst>
              <a:gd name="adj1" fmla="val -175324"/>
              <a:gd name="adj2" fmla="val 57566"/>
            </a:avLst>
          </a:prstGeom>
          <a:solidFill>
            <a:schemeClr val="bg1"/>
          </a:solidFill>
          <a:ln w="28575" cap="flat" cmpd="sng" algn="ctr">
            <a:solidFill>
              <a:srgbClr val="FF6D6D"/>
            </a:solidFill>
            <a:prstDash val="sysDot"/>
            <a:round/>
            <a:headEnd type="oval" w="med" len="med"/>
            <a:tailEnd type="triangle" w="lg" len="lg"/>
          </a:ln>
          <a:effectLst>
            <a:glow rad="38100">
              <a:schemeClr val="bg1"/>
            </a:glow>
          </a:effectLst>
          <a:extLst/>
        </p:spPr>
      </p:cxnSp>
      <p:grpSp>
        <p:nvGrpSpPr>
          <p:cNvPr id="133" name="グループ化 132"/>
          <p:cNvGrpSpPr/>
          <p:nvPr/>
        </p:nvGrpSpPr>
        <p:grpSpPr>
          <a:xfrm rot="16200000">
            <a:off x="7843942" y="4036312"/>
            <a:ext cx="1036262" cy="992598"/>
            <a:chOff x="7793466" y="3820598"/>
            <a:chExt cx="1036262" cy="992598"/>
          </a:xfrm>
        </p:grpSpPr>
        <p:sp>
          <p:nvSpPr>
            <p:cNvPr id="138" name="楕円 66"/>
            <p:cNvSpPr/>
            <p:nvPr/>
          </p:nvSpPr>
          <p:spPr>
            <a:xfrm>
              <a:off x="7915630" y="3911297"/>
              <a:ext cx="914098" cy="832418"/>
            </a:xfrm>
            <a:prstGeom prst="wave">
              <a:avLst>
                <a:gd name="adj1" fmla="val 7290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eaVert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39" name="テキスト ボックス 138"/>
            <p:cNvSpPr txBox="1"/>
            <p:nvPr/>
          </p:nvSpPr>
          <p:spPr>
            <a:xfrm rot="5400000">
              <a:off x="7801561" y="3812503"/>
              <a:ext cx="992598" cy="1008787"/>
            </a:xfrm>
            <a:prstGeom prst="wave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1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test.crt</a:t>
              </a:r>
              <a:br>
                <a:rPr lang="en-US" altLang="ja-JP" sz="11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</a:br>
              <a:r>
                <a:rPr lang="en-US" altLang="ja-JP" sz="8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 (with </a:t>
              </a:r>
              <a:r>
                <a:rPr lang="en-US" altLang="ja-JP" sz="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differ</a:t>
              </a:r>
              <a:br>
                <a:rPr lang="en-US" altLang="ja-JP" sz="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</a:br>
              <a:r>
                <a:rPr lang="en-US" altLang="ja-JP" sz="800" b="1" dirty="0" err="1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ence</a:t>
              </a:r>
              <a:r>
                <a:rPr lang="en-US" altLang="ja-JP" sz="8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) </a:t>
              </a:r>
              <a:endParaRPr lang="ja-JP" altLang="en-US" sz="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140" name="円形吹き出し 139"/>
          <p:cNvSpPr>
            <a:spLocks noChangeAspect="1"/>
          </p:cNvSpPr>
          <p:nvPr/>
        </p:nvSpPr>
        <p:spPr bwMode="auto">
          <a:xfrm>
            <a:off x="8312128" y="5045879"/>
            <a:ext cx="621377" cy="621377"/>
          </a:xfrm>
          <a:prstGeom prst="wedgeEllipseCallout">
            <a:avLst>
              <a:gd name="adj1" fmla="val -37090"/>
              <a:gd name="adj2" fmla="val -73458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4.2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1" name="角丸四角形 140"/>
          <p:cNvSpPr/>
          <p:nvPr/>
        </p:nvSpPr>
        <p:spPr bwMode="auto">
          <a:xfrm>
            <a:off x="3246039" y="6064121"/>
            <a:ext cx="648000" cy="144000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rgbClr val="00206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+mn-ea"/>
              </a:rPr>
              <a:t>t</a:t>
            </a:r>
            <a:r>
              <a:rPr kumimoji="1" lang="en-US" altLang="ja-JP" sz="900" dirty="0" smtClean="0">
                <a:solidFill>
                  <a:schemeClr val="bg1"/>
                </a:solidFill>
                <a:latin typeface="+mn-ea"/>
              </a:rPr>
              <a:t>est.crt</a:t>
            </a:r>
            <a:endParaRPr kumimoji="1" lang="ja-JP" altLang="en-US" sz="9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3" name="正方形/長方形 142"/>
          <p:cNvSpPr/>
          <p:nvPr/>
        </p:nvSpPr>
        <p:spPr>
          <a:xfrm>
            <a:off x="698490" y="4794817"/>
            <a:ext cx="2896958" cy="209797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円形吹き出し 141"/>
          <p:cNvSpPr>
            <a:spLocks noChangeAspect="1"/>
          </p:cNvSpPr>
          <p:nvPr/>
        </p:nvSpPr>
        <p:spPr bwMode="auto">
          <a:xfrm>
            <a:off x="206520" y="3981396"/>
            <a:ext cx="621377" cy="621377"/>
          </a:xfrm>
          <a:prstGeom prst="wedgeEllipseCallout">
            <a:avLst>
              <a:gd name="adj1" fmla="val 31355"/>
              <a:gd name="adj2" fmla="val 78834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4.3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4" name="円形吹き出し 143"/>
          <p:cNvSpPr>
            <a:spLocks noChangeAspect="1"/>
          </p:cNvSpPr>
          <p:nvPr/>
        </p:nvSpPr>
        <p:spPr bwMode="auto">
          <a:xfrm>
            <a:off x="206520" y="5237756"/>
            <a:ext cx="621377" cy="621377"/>
          </a:xfrm>
          <a:prstGeom prst="wedgeEllipseCallout">
            <a:avLst>
              <a:gd name="adj1" fmla="val 31355"/>
              <a:gd name="adj2" fmla="val 78834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4.5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5" name="正方形/長方形 144"/>
          <p:cNvSpPr/>
          <p:nvPr/>
        </p:nvSpPr>
        <p:spPr>
          <a:xfrm>
            <a:off x="2699740" y="4784869"/>
            <a:ext cx="1439934" cy="230218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/>
          <p:cNvSpPr/>
          <p:nvPr/>
        </p:nvSpPr>
        <p:spPr>
          <a:xfrm>
            <a:off x="4748174" y="3346387"/>
            <a:ext cx="694043" cy="2891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7" name="曲線コネクタ 146"/>
          <p:cNvCxnSpPr>
            <a:endCxn id="146" idx="1"/>
          </p:cNvCxnSpPr>
          <p:nvPr/>
        </p:nvCxnSpPr>
        <p:spPr bwMode="auto">
          <a:xfrm rot="5400000" flipH="1" flipV="1">
            <a:off x="3521538" y="3550604"/>
            <a:ext cx="1286260" cy="1167011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ysDot"/>
            <a:round/>
            <a:headEnd type="oval" w="med" len="med"/>
            <a:tailEnd type="triangle" w="lg" len="lg"/>
          </a:ln>
          <a:effectLst>
            <a:glow rad="38100">
              <a:schemeClr val="bg1"/>
            </a:glow>
          </a:effectLst>
          <a:extLst/>
        </p:spPr>
      </p:cxnSp>
    </p:spTree>
    <p:extLst>
      <p:ext uri="{BB962C8B-B14F-4D97-AF65-F5344CB8AC3E}">
        <p14:creationId xmlns:p14="http://schemas.microsoft.com/office/powerpoint/2010/main" val="72923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Scenario</a:t>
            </a:r>
            <a:r>
              <a:rPr lang="ja-JP" altLang="en-US" dirty="0"/>
              <a:t> </a:t>
            </a:r>
            <a:r>
              <a:rPr lang="en-US" altLang="ja-JP" dirty="0" smtClean="0"/>
              <a:t>4 Overall </a:t>
            </a:r>
            <a:r>
              <a:rPr lang="en-US" altLang="ja-JP" dirty="0" smtClean="0"/>
              <a:t>diagram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(2/2) 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lvl="1"/>
            <a:r>
              <a:rPr lang="en-US" altLang="ja-JP" dirty="0" smtClean="0"/>
              <a:t>As we are comparing a file within the same menu, but with different date values, we will change the “Standard date”.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899490" y="1988800"/>
            <a:ext cx="7295613" cy="43833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RHEL 7or8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1037944" y="2266520"/>
            <a:ext cx="7002483" cy="3978000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66" name="図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1" y="2335789"/>
            <a:ext cx="851605" cy="319726"/>
          </a:xfrm>
          <a:prstGeom prst="rect">
            <a:avLst/>
          </a:prstGeom>
        </p:spPr>
      </p:pic>
      <p:sp>
        <p:nvSpPr>
          <p:cNvPr id="67" name="フローチャート: 磁気ディスク 66"/>
          <p:cNvSpPr/>
          <p:nvPr/>
        </p:nvSpPr>
        <p:spPr>
          <a:xfrm>
            <a:off x="2422622" y="3525654"/>
            <a:ext cx="4223455" cy="2640198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2359833" y="2716517"/>
            <a:ext cx="128871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Operation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899490" y="1710791"/>
            <a:ext cx="2808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Diagram</a:t>
            </a:r>
            <a:r>
              <a:rPr kumimoji="1" lang="ja-JP" altLang="en-US" sz="1200" b="1" dirty="0" smtClean="0">
                <a:solidFill>
                  <a:srgbClr val="002060"/>
                </a:solidFill>
              </a:rPr>
              <a:t> </a:t>
            </a:r>
            <a:r>
              <a:rPr kumimoji="1" lang="en-US" altLang="ja-JP" sz="1200" b="1" dirty="0" smtClean="0">
                <a:solidFill>
                  <a:srgbClr val="002060"/>
                </a:solidFill>
              </a:rPr>
              <a:t>(Compare function) </a:t>
            </a:r>
            <a:endParaRPr kumimoji="1"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5419358" y="2449692"/>
            <a:ext cx="1456961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Compare list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5419359" y="2765019"/>
            <a:ext cx="145696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1" kern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Compare details</a:t>
            </a:r>
            <a:endParaRPr kumimoji="0" lang="ja-JP" alt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5419358" y="3080347"/>
            <a:ext cx="1456961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kern="0" noProof="0" dirty="0" smtClean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Compare execution</a:t>
            </a:r>
            <a:endParaRPr kumimoji="0" lang="ja-JP" altLang="en-US" sz="105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6" name="円形吹き出し 85"/>
          <p:cNvSpPr>
            <a:spLocks noChangeAspect="1"/>
          </p:cNvSpPr>
          <p:nvPr/>
        </p:nvSpPr>
        <p:spPr bwMode="auto">
          <a:xfrm>
            <a:off x="6729677" y="1930005"/>
            <a:ext cx="621377" cy="621377"/>
          </a:xfrm>
          <a:prstGeom prst="wedgeEllipseCallout">
            <a:avLst>
              <a:gd name="adj1" fmla="val -57624"/>
              <a:gd name="adj2" fmla="val 3776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4.6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608987"/>
              </p:ext>
            </p:extLst>
          </p:nvPr>
        </p:nvGraphicFramePr>
        <p:xfrm>
          <a:off x="2663456" y="4260837"/>
          <a:ext cx="3741897" cy="1166720"/>
        </p:xfrm>
        <a:graphic>
          <a:graphicData uri="http://schemas.openxmlformats.org/drawingml/2006/table">
            <a:tbl>
              <a:tblPr firstRow="1" bandRow="1"/>
              <a:tblGrid>
                <a:gridCol w="628086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777775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628086">
                  <a:extLst>
                    <a:ext uri="{9D8B030D-6E8A-4147-A177-3AD203B41FA5}">
                      <a16:colId xmlns:a16="http://schemas.microsoft.com/office/drawing/2014/main" val="3087742594"/>
                    </a:ext>
                  </a:extLst>
                </a:gridCol>
                <a:gridCol w="930175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777775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</a:tblGrid>
              <a:tr h="187967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 sheet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Host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Operation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Base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date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File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File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●●●</a:t>
                      </a:r>
                      <a:endParaRPr kumimoji="1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02074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●●●</a:t>
                      </a:r>
                      <a:endParaRPr kumimoji="1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</a:tbl>
          </a:graphicData>
        </a:graphic>
      </p:graphicFrame>
      <p:sp>
        <p:nvSpPr>
          <p:cNvPr id="25" name="角丸四角形 24"/>
          <p:cNvSpPr/>
          <p:nvPr/>
        </p:nvSpPr>
        <p:spPr bwMode="auto">
          <a:xfrm>
            <a:off x="5680348" y="5032919"/>
            <a:ext cx="648000" cy="144000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rgbClr val="00206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+mn-ea"/>
              </a:rPr>
              <a:t>t</a:t>
            </a:r>
            <a:r>
              <a:rPr kumimoji="1" lang="en-US" altLang="ja-JP" sz="900" dirty="0" smtClean="0">
                <a:solidFill>
                  <a:schemeClr val="bg1"/>
                </a:solidFill>
                <a:latin typeface="+mn-ea"/>
              </a:rPr>
              <a:t>est.crt</a:t>
            </a:r>
            <a:endParaRPr kumimoji="1" lang="ja-JP" altLang="en-US" sz="9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5680348" y="5236939"/>
            <a:ext cx="648000" cy="144000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rgbClr val="00206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+mn-ea"/>
              </a:rPr>
              <a:t>t</a:t>
            </a:r>
            <a:r>
              <a:rPr kumimoji="1" lang="en-US" altLang="ja-JP" sz="900" dirty="0" smtClean="0">
                <a:solidFill>
                  <a:schemeClr val="bg1"/>
                </a:solidFill>
                <a:latin typeface="+mn-ea"/>
              </a:rPr>
              <a:t>est.crt</a:t>
            </a:r>
            <a:endParaRPr kumimoji="1" lang="ja-JP" altLang="en-US" sz="9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7" name="円形吹き出し 86"/>
          <p:cNvSpPr>
            <a:spLocks noChangeAspect="1"/>
          </p:cNvSpPr>
          <p:nvPr/>
        </p:nvSpPr>
        <p:spPr bwMode="auto">
          <a:xfrm>
            <a:off x="6651676" y="3378801"/>
            <a:ext cx="621377" cy="621377"/>
          </a:xfrm>
          <a:prstGeom prst="wedgeEllipseCallout">
            <a:avLst>
              <a:gd name="adj1" fmla="val -43864"/>
              <a:gd name="adj2" fmla="val -57772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4.7</a:t>
            </a:r>
          </a:p>
        </p:txBody>
      </p:sp>
      <p:sp>
        <p:nvSpPr>
          <p:cNvPr id="92" name="正方形/長方形 91"/>
          <p:cNvSpPr/>
          <p:nvPr/>
        </p:nvSpPr>
        <p:spPr>
          <a:xfrm>
            <a:off x="2659594" y="4993054"/>
            <a:ext cx="3741897" cy="216031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/>
          <p:cNvSpPr/>
          <p:nvPr/>
        </p:nvSpPr>
        <p:spPr>
          <a:xfrm>
            <a:off x="2659594" y="5207843"/>
            <a:ext cx="3741897" cy="216031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/>
          <p:cNvSpPr/>
          <p:nvPr/>
        </p:nvSpPr>
        <p:spPr bwMode="auto">
          <a:xfrm>
            <a:off x="4064792" y="4475643"/>
            <a:ext cx="643999" cy="924034"/>
          </a:xfrm>
          <a:prstGeom prst="rect">
            <a:avLst/>
          </a:prstGeom>
          <a:solidFill>
            <a:srgbClr val="FF0000">
              <a:alpha val="40000"/>
            </a:srgbClr>
          </a:solidFill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08" name="カギ線コネクタ 107"/>
          <p:cNvCxnSpPr/>
          <p:nvPr/>
        </p:nvCxnSpPr>
        <p:spPr bwMode="auto">
          <a:xfrm rot="10800000" flipV="1">
            <a:off x="4711929" y="3699980"/>
            <a:ext cx="2568222" cy="799859"/>
          </a:xfrm>
          <a:prstGeom prst="bentConnector3">
            <a:avLst>
              <a:gd name="adj1" fmla="val -9203"/>
            </a:avLst>
          </a:prstGeom>
          <a:solidFill>
            <a:schemeClr val="bg1"/>
          </a:solidFill>
          <a:ln w="19050" cap="flat" cmpd="sng" algn="ctr">
            <a:solidFill>
              <a:srgbClr val="FF6D6D"/>
            </a:solidFill>
            <a:prstDash val="sysDot"/>
            <a:round/>
            <a:headEnd type="oval" w="med" len="med"/>
            <a:tailEnd type="stealth" w="lg" len="lg"/>
          </a:ln>
          <a:effectLst>
            <a:glow rad="38100">
              <a:schemeClr val="bg1"/>
            </a:glow>
          </a:effectLst>
          <a:extLst/>
        </p:spPr>
      </p:cxnSp>
      <p:sp>
        <p:nvSpPr>
          <p:cNvPr id="109" name="テキスト ボックス 108"/>
          <p:cNvSpPr txBox="1"/>
          <p:nvPr/>
        </p:nvSpPr>
        <p:spPr>
          <a:xfrm>
            <a:off x="6646460" y="4527911"/>
            <a:ext cx="1532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FF6D6D"/>
                </a:solidFill>
                <a:effectLst>
                  <a:glow rad="76200">
                    <a:schemeClr val="bg1"/>
                  </a:glow>
                </a:effectLst>
              </a:rPr>
              <a:t>Set base date</a:t>
            </a:r>
            <a:endParaRPr kumimoji="1" lang="ja-JP" altLang="en-US" sz="1600" b="1" dirty="0">
              <a:solidFill>
                <a:srgbClr val="FF6D6D"/>
              </a:solidFill>
              <a:effectLst>
                <a:glow rad="76200">
                  <a:schemeClr val="bg1"/>
                </a:glow>
              </a:effectLst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309" y="2446488"/>
            <a:ext cx="789470" cy="9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8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7" y="3590492"/>
            <a:ext cx="7156512" cy="122889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 Register operation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operation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Register an operation for comparing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Basic Console</a:t>
            </a:r>
            <a:r>
              <a:rPr lang="ja-JP" altLang="en-US" b="1" dirty="0" smtClean="0"/>
              <a:t>＞ </a:t>
            </a:r>
            <a:r>
              <a:rPr lang="en-US" altLang="ja-JP" b="1" dirty="0" smtClean="0"/>
              <a:t>Operation list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  <a:endParaRPr lang="en-US" altLang="ja-JP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676290"/>
              </p:ext>
            </p:extLst>
          </p:nvPr>
        </p:nvGraphicFramePr>
        <p:xfrm>
          <a:off x="564317" y="4946144"/>
          <a:ext cx="3645218" cy="1071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184718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Operation name</a:t>
                      </a: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(Free space) 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Scheduled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date for execution</a:t>
                      </a:r>
                      <a:endParaRPr lang="en-US" altLang="ja-JP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(Free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space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) 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getSSL2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2021/04/28 12:19</a:t>
                      </a:r>
                      <a:endParaRPr kumimoji="1" lang="ja-JP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34" name="正方形/長方形 33"/>
          <p:cNvSpPr/>
          <p:nvPr/>
        </p:nvSpPr>
        <p:spPr>
          <a:xfrm>
            <a:off x="2176132" y="3590492"/>
            <a:ext cx="1243708" cy="1228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3419840" y="3590492"/>
            <a:ext cx="2160300" cy="1228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51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4.2</a:t>
            </a:r>
            <a:r>
              <a:rPr lang="ja-JP" altLang="en-US" dirty="0" smtClean="0"/>
              <a:t> </a:t>
            </a:r>
            <a:r>
              <a:rPr lang="en-US" altLang="ja-JP" dirty="0" smtClean="0"/>
              <a:t>Prepare SSL certificate with different contents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Prepare an SSL certificate with a difference</a:t>
            </a:r>
          </a:p>
          <a:p>
            <a:pPr lvl="1"/>
            <a:r>
              <a:rPr lang="en-US" altLang="ja-JP" dirty="0" smtClean="0"/>
              <a:t>In this scenario, we want to check if something is different from the certificate we collected in Scenario 3, so prepare an SSL certificate different to that one.</a:t>
            </a:r>
          </a:p>
          <a:p>
            <a:pPr lvl="1"/>
            <a:r>
              <a:rPr lang="en-US" altLang="ja-JP" dirty="0" smtClean="0"/>
              <a:t>In order to do so, we will change a part of the contents of the SSL </a:t>
            </a:r>
            <a:r>
              <a:rPr lang="en-US" altLang="ja-JP" dirty="0" smtClean="0"/>
              <a:t>certificate (test.crt)  </a:t>
            </a:r>
            <a:r>
              <a:rPr lang="en-US" altLang="ja-JP" dirty="0" smtClean="0"/>
              <a:t>that is in the Target server’s 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pki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tls</a:t>
            </a:r>
            <a:r>
              <a:rPr lang="en-US" altLang="ja-JP" dirty="0" smtClean="0"/>
              <a:t>/certs/ </a:t>
            </a:r>
            <a:r>
              <a:rPr lang="en-US" altLang="ja-JP" dirty="0" smtClean="0"/>
              <a:t>directory.test.crt) </a:t>
            </a:r>
            <a:endParaRPr lang="en-US" altLang="ja-JP" sz="800" dirty="0"/>
          </a:p>
        </p:txBody>
      </p:sp>
      <p:sp>
        <p:nvSpPr>
          <p:cNvPr id="39" name="正方形/長方形 38"/>
          <p:cNvSpPr/>
          <p:nvPr/>
        </p:nvSpPr>
        <p:spPr>
          <a:xfrm>
            <a:off x="252833" y="2586294"/>
            <a:ext cx="7295613" cy="41324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RHEL 7or8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7876381" y="2335517"/>
            <a:ext cx="992596" cy="41324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System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6630971" y="2589028"/>
            <a:ext cx="769476" cy="373491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ysDash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397964" y="2589028"/>
            <a:ext cx="6041563" cy="3734918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0" y="2650773"/>
            <a:ext cx="851605" cy="319726"/>
          </a:xfrm>
          <a:prstGeom prst="rect">
            <a:avLst/>
          </a:prstGeom>
        </p:spPr>
      </p:pic>
      <p:sp>
        <p:nvSpPr>
          <p:cNvPr id="44" name="正方形/長方形 43"/>
          <p:cNvSpPr/>
          <p:nvPr/>
        </p:nvSpPr>
        <p:spPr>
          <a:xfrm>
            <a:off x="2568491" y="2695286"/>
            <a:ext cx="3639263" cy="141084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Ansible-driver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5" name="フローチャート: 磁気ディスク 44"/>
          <p:cNvSpPr/>
          <p:nvPr/>
        </p:nvSpPr>
        <p:spPr>
          <a:xfrm>
            <a:off x="504748" y="3836954"/>
            <a:ext cx="4223455" cy="2397647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851869" y="3085240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Device List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48" name="表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12646"/>
              </p:ext>
            </p:extLst>
          </p:nvPr>
        </p:nvGraphicFramePr>
        <p:xfrm>
          <a:off x="693808" y="3853297"/>
          <a:ext cx="3590152" cy="1166720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898625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1913752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</a:tblGrid>
              <a:tr h="187967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 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sheet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(For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registering f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ile 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name) 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Host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Operation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File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68960"/>
                  </a:ext>
                </a:extLst>
              </a:tr>
            </a:tbl>
          </a:graphicData>
        </a:graphic>
      </p:graphicFrame>
      <p:sp>
        <p:nvSpPr>
          <p:cNvPr id="49" name="正方形/長方形 48"/>
          <p:cNvSpPr/>
          <p:nvPr/>
        </p:nvSpPr>
        <p:spPr>
          <a:xfrm>
            <a:off x="851911" y="3431781"/>
            <a:ext cx="128871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Operation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50" name="表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956675"/>
              </p:ext>
            </p:extLst>
          </p:nvPr>
        </p:nvGraphicFramePr>
        <p:xfrm>
          <a:off x="684731" y="5095888"/>
          <a:ext cx="3383199" cy="1166720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777775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930175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897474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</a:tblGrid>
              <a:tr h="187967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 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sheet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(For 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registering 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values) 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Host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Operation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File 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File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32620"/>
                  </a:ext>
                </a:extLst>
              </a:tr>
            </a:tbl>
          </a:graphicData>
        </a:graphic>
      </p:graphicFrame>
      <p:sp>
        <p:nvSpPr>
          <p:cNvPr id="51" name="正方形/長方形 50"/>
          <p:cNvSpPr/>
          <p:nvPr/>
        </p:nvSpPr>
        <p:spPr>
          <a:xfrm>
            <a:off x="2974295" y="3225120"/>
            <a:ext cx="1288800" cy="280800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Movement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52" name="グループ化 51"/>
          <p:cNvGrpSpPr/>
          <p:nvPr/>
        </p:nvGrpSpPr>
        <p:grpSpPr>
          <a:xfrm>
            <a:off x="4608804" y="2848039"/>
            <a:ext cx="996127" cy="1130256"/>
            <a:chOff x="4202082" y="3107953"/>
            <a:chExt cx="996127" cy="1130256"/>
          </a:xfrm>
        </p:grpSpPr>
        <p:sp>
          <p:nvSpPr>
            <p:cNvPr id="53" name="波線 52"/>
            <p:cNvSpPr/>
            <p:nvPr/>
          </p:nvSpPr>
          <p:spPr>
            <a:xfrm rot="16200000">
              <a:off x="4135018" y="317501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Playbook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4375532" y="3653673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Var</a:t>
              </a:r>
              <a:r>
                <a:rPr kumimoji="0" lang="en-US" altLang="ja-JP" sz="1200" b="1" kern="0" dirty="0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 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5809043" y="3002029"/>
            <a:ext cx="754308" cy="754308"/>
            <a:chOff x="5739966" y="3210523"/>
            <a:chExt cx="754308" cy="754308"/>
          </a:xfrm>
        </p:grpSpPr>
        <p:sp>
          <p:nvSpPr>
            <p:cNvPr id="65" name="星 7 64"/>
            <p:cNvSpPr/>
            <p:nvPr/>
          </p:nvSpPr>
          <p:spPr>
            <a:xfrm>
              <a:off x="5739966" y="3210523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84" name="テキスト ボックス 83"/>
            <p:cNvSpPr txBox="1"/>
            <p:nvPr/>
          </p:nvSpPr>
          <p:spPr>
            <a:xfrm>
              <a:off x="5808376" y="3317109"/>
              <a:ext cx="617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Run operation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85" name="グループ化 84"/>
          <p:cNvGrpSpPr/>
          <p:nvPr/>
        </p:nvGrpSpPr>
        <p:grpSpPr>
          <a:xfrm>
            <a:off x="4358361" y="5081937"/>
            <a:ext cx="754308" cy="754308"/>
            <a:chOff x="4114085" y="4784554"/>
            <a:chExt cx="754308" cy="754308"/>
          </a:xfrm>
        </p:grpSpPr>
        <p:sp>
          <p:nvSpPr>
            <p:cNvPr id="86" name="星 7 85"/>
            <p:cNvSpPr/>
            <p:nvPr/>
          </p:nvSpPr>
          <p:spPr>
            <a:xfrm>
              <a:off x="4114085" y="4784554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88" name="テキスト ボックス 87"/>
            <p:cNvSpPr txBox="1"/>
            <p:nvPr/>
          </p:nvSpPr>
          <p:spPr>
            <a:xfrm>
              <a:off x="4186924" y="4940373"/>
              <a:ext cx="617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Rest</a:t>
              </a:r>
            </a:p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AP</a:t>
              </a:r>
              <a:r>
                <a:rPr lang="en-US" altLang="ja-JP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I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90" name="グループ化 89"/>
          <p:cNvGrpSpPr/>
          <p:nvPr/>
        </p:nvGrpSpPr>
        <p:grpSpPr>
          <a:xfrm>
            <a:off x="5254367" y="4780094"/>
            <a:ext cx="996127" cy="1130256"/>
            <a:chOff x="4617186" y="3953673"/>
            <a:chExt cx="996127" cy="1130256"/>
          </a:xfrm>
        </p:grpSpPr>
        <p:sp>
          <p:nvSpPr>
            <p:cNvPr id="91" name="波線 90"/>
            <p:cNvSpPr/>
            <p:nvPr/>
          </p:nvSpPr>
          <p:spPr>
            <a:xfrm rot="16200000">
              <a:off x="4550122" y="402073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YAML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4737107" y="442444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Var</a:t>
              </a:r>
              <a:r>
                <a:rPr kumimoji="0" lang="en-US" altLang="ja-JP" sz="1200" b="1" kern="0" dirty="0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 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4844935" y="473463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Var</a:t>
              </a:r>
              <a:r>
                <a:rPr kumimoji="0" lang="en-US" altLang="ja-JP" sz="1200" b="1" kern="0" dirty="0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 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2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sp>
        <p:nvSpPr>
          <p:cNvPr id="97" name="角丸四角形 96"/>
          <p:cNvSpPr/>
          <p:nvPr/>
        </p:nvSpPr>
        <p:spPr bwMode="auto">
          <a:xfrm>
            <a:off x="3246039" y="5857629"/>
            <a:ext cx="648000" cy="144000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rgbClr val="00206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+mn-ea"/>
              </a:rPr>
              <a:t>t</a:t>
            </a:r>
            <a:r>
              <a:rPr kumimoji="1" lang="en-US" altLang="ja-JP" sz="900" dirty="0" smtClean="0">
                <a:solidFill>
                  <a:schemeClr val="bg1"/>
                </a:solidFill>
                <a:latin typeface="+mn-ea"/>
              </a:rPr>
              <a:t>est.crt</a:t>
            </a:r>
            <a:endParaRPr kumimoji="1" lang="ja-JP" altLang="en-US" sz="900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01" name="グループ化 100"/>
          <p:cNvGrpSpPr/>
          <p:nvPr/>
        </p:nvGrpSpPr>
        <p:grpSpPr>
          <a:xfrm rot="16200000">
            <a:off x="7788121" y="3879221"/>
            <a:ext cx="1100495" cy="992598"/>
            <a:chOff x="7918443" y="3796891"/>
            <a:chExt cx="1100495" cy="992598"/>
          </a:xfrm>
        </p:grpSpPr>
        <p:sp>
          <p:nvSpPr>
            <p:cNvPr id="102" name="楕円 66"/>
            <p:cNvSpPr/>
            <p:nvPr/>
          </p:nvSpPr>
          <p:spPr>
            <a:xfrm>
              <a:off x="7976881" y="3893381"/>
              <a:ext cx="914098" cy="832418"/>
            </a:xfrm>
            <a:prstGeom prst="wave">
              <a:avLst>
                <a:gd name="adj1" fmla="val 7290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eaVert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 rot="5400000">
              <a:off x="7972392" y="3742942"/>
              <a:ext cx="992598" cy="1100495"/>
            </a:xfrm>
            <a:prstGeom prst="wave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</a:t>
              </a:r>
              <a: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est.crt</a:t>
              </a:r>
              <a:b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</a:br>
              <a:r>
                <a:rPr kumimoji="1" lang="en-US" altLang="ja-JP" sz="9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 (with </a:t>
              </a:r>
              <a:r>
                <a:rPr kumimoji="1" lang="en-US" altLang="ja-JP" sz="9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differ</a:t>
              </a:r>
              <a:br>
                <a:rPr kumimoji="1" lang="en-US" altLang="ja-JP" sz="9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</a:br>
              <a:r>
                <a:rPr kumimoji="1" lang="en-US" altLang="ja-JP" sz="900" b="1" dirty="0" err="1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ence</a:t>
              </a:r>
              <a:r>
                <a:rPr kumimoji="1" lang="en-US" altLang="ja-JP" sz="9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) </a:t>
              </a:r>
              <a:endParaRPr kumimoji="1" lang="ja-JP" altLang="en-US" sz="9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105" name="角丸四角形 104"/>
          <p:cNvSpPr/>
          <p:nvPr/>
        </p:nvSpPr>
        <p:spPr bwMode="auto">
          <a:xfrm>
            <a:off x="3246039" y="6064121"/>
            <a:ext cx="648000" cy="144000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rgbClr val="00206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+mn-ea"/>
              </a:rPr>
              <a:t>t</a:t>
            </a:r>
            <a:r>
              <a:rPr kumimoji="1" lang="en-US" altLang="ja-JP" sz="900" dirty="0" smtClean="0">
                <a:solidFill>
                  <a:schemeClr val="bg1"/>
                </a:solidFill>
                <a:latin typeface="+mn-ea"/>
              </a:rPr>
              <a:t>est.crt</a:t>
            </a:r>
            <a:endParaRPr kumimoji="1" lang="ja-JP" altLang="en-US" sz="9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2" name="正方形/長方形 111"/>
          <p:cNvSpPr/>
          <p:nvPr/>
        </p:nvSpPr>
        <p:spPr>
          <a:xfrm>
            <a:off x="7782879" y="3886044"/>
            <a:ext cx="1158376" cy="1228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74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03" y="3589362"/>
            <a:ext cx="7463574" cy="129013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 smtClean="0"/>
              <a:t> </a:t>
            </a:r>
            <a:r>
              <a:rPr lang="en-US" altLang="ja-JP" dirty="0" smtClean="0"/>
              <a:t>Register file name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file name</a:t>
            </a:r>
          </a:p>
          <a:p>
            <a:pPr lvl="1"/>
            <a:r>
              <a:rPr lang="en-US" altLang="ja-JP" dirty="0" smtClean="0"/>
              <a:t>Register a new Record in the menu we created in Scenario 3, “SSL certificate name”.</a:t>
            </a:r>
          </a:p>
          <a:p>
            <a:pPr lvl="1"/>
            <a:r>
              <a:rPr lang="en-US" altLang="ja-JP" dirty="0" smtClean="0"/>
              <a:t>The contents should be the same as the one we created in Scenario 3, but change the operation to the one we created for comparing.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Input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SSL</a:t>
            </a:r>
            <a:r>
              <a:rPr lang="ja-JP" altLang="en-US" b="1" dirty="0"/>
              <a:t> </a:t>
            </a:r>
            <a:r>
              <a:rPr lang="en-US" altLang="ja-JP" b="1" dirty="0" smtClean="0"/>
              <a:t>certificate name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  <a:endParaRPr lang="en-US" altLang="ja-JP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gray">
          <a:xfrm>
            <a:off x="252833" y="836712"/>
            <a:ext cx="8639767" cy="5688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1800" kern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600" kern="0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60107"/>
              </p:ext>
            </p:extLst>
          </p:nvPr>
        </p:nvGraphicFramePr>
        <p:xfrm>
          <a:off x="539440" y="4988648"/>
          <a:ext cx="4802766" cy="944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37773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1570090">
                  <a:extLst>
                    <a:ext uri="{9D8B030D-6E8A-4147-A177-3AD203B41FA5}">
                      <a16:colId xmlns:a16="http://schemas.microsoft.com/office/drawing/2014/main" val="853392425"/>
                    </a:ext>
                  </a:extLst>
                </a:gridCol>
                <a:gridCol w="1894903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Host name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Operation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Parameter</a:t>
                      </a:r>
                      <a:endParaRPr lang="ja-JP" altLang="en-US" sz="12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97375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File name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targethost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getSSL2</a:t>
                      </a:r>
                      <a:endParaRPr kumimoji="1" lang="en-US" altLang="ja-JP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test.crt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26" name="正方形/長方形 25"/>
          <p:cNvSpPr/>
          <p:nvPr/>
        </p:nvSpPr>
        <p:spPr>
          <a:xfrm>
            <a:off x="1331550" y="3589361"/>
            <a:ext cx="2016280" cy="1257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3347830" y="3589361"/>
            <a:ext cx="3456480" cy="1257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6804310" y="3589361"/>
            <a:ext cx="1250867" cy="1257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92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30" y="3561415"/>
            <a:ext cx="6120850" cy="285808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 Run operation	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Run operation</a:t>
            </a:r>
          </a:p>
          <a:p>
            <a:pPr lvl="1"/>
            <a:r>
              <a:rPr lang="en-US" altLang="ja-JP" sz="1400" dirty="0" smtClean="0"/>
              <a:t>Collect the SSL certificate with different contents from the one collected in scenario 3.</a:t>
            </a:r>
          </a:p>
          <a:p>
            <a:pPr lvl="1"/>
            <a:r>
              <a:rPr lang="en-US" altLang="ja-JP" sz="1400" dirty="0" smtClean="0"/>
              <a:t>Select the same Movement from Scenario 3, “</a:t>
            </a:r>
            <a:r>
              <a:rPr lang="en-US" altLang="ja-JP" sz="1400" dirty="0" err="1" smtClean="0"/>
              <a:t>getSSL</a:t>
            </a:r>
            <a:r>
              <a:rPr lang="en-US" altLang="ja-JP" sz="1400" dirty="0" smtClean="0"/>
              <a:t>”. The operation should be the new one we created for comparing, “getSSL2”.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Ansible-Legacy</a:t>
            </a:r>
            <a:r>
              <a:rPr lang="ja-JP" altLang="en-US" b="1" dirty="0" smtClean="0"/>
              <a:t> ＞ </a:t>
            </a:r>
            <a:r>
              <a:rPr lang="en-US" altLang="ja-JP" b="1" dirty="0" smtClean="0"/>
              <a:t>Execution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Select the registered Movement from Movement[List]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Select the newly registered operation from Operation[List]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“Execute” button.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532436" y="4149100"/>
            <a:ext cx="5953354" cy="2213320"/>
            <a:chOff x="521189" y="1076922"/>
            <a:chExt cx="8536697" cy="3173745"/>
          </a:xfrm>
        </p:grpSpPr>
        <p:sp>
          <p:nvSpPr>
            <p:cNvPr id="18" name="正方形/長方形 17"/>
            <p:cNvSpPr/>
            <p:nvPr/>
          </p:nvSpPr>
          <p:spPr>
            <a:xfrm>
              <a:off x="1438895" y="3994354"/>
              <a:ext cx="1065432" cy="2563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521189" y="1076922"/>
              <a:ext cx="8536697" cy="2446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564894" y="2858520"/>
              <a:ext cx="6368293" cy="1979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117908"/>
              </p:ext>
            </p:extLst>
          </p:nvPr>
        </p:nvGraphicFramePr>
        <p:xfrm>
          <a:off x="5292100" y="5624003"/>
          <a:ext cx="3301365" cy="7061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Movement[List]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Operation[List]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</a:t>
                      </a:r>
                      <a:endParaRPr kumimoji="1" lang="ja-JP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getSSL2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0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33" y="3700742"/>
            <a:ext cx="8340633" cy="1539294"/>
          </a:xfrm>
          <a:prstGeom prst="rect">
            <a:avLst/>
          </a:prstGeom>
        </p:spPr>
      </p:pic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Confirm Parameter sheet</a:t>
            </a:r>
          </a:p>
          <a:p>
            <a:pPr lvl="1"/>
            <a:r>
              <a:rPr lang="en-US" altLang="ja-JP" dirty="0" smtClean="0"/>
              <a:t>Check that the “getSSL2” has been collected to the Parameter sheet.</a:t>
            </a:r>
          </a:p>
          <a:p>
            <a:pPr lvl="1"/>
            <a:r>
              <a:rPr lang="en-US" altLang="ja-JP" dirty="0" smtClean="0">
                <a:hlinkClick r:id="rId3" action="ppaction://hlinksldjump"/>
              </a:rPr>
              <a:t>Check the Standard date/time </a:t>
            </a:r>
            <a:r>
              <a:rPr lang="en-US" altLang="ja-JP" dirty="0" smtClean="0">
                <a:hlinkClick r:id="rId3" action="ppaction://hlinksldjump"/>
              </a:rPr>
              <a:t> (We </a:t>
            </a:r>
            <a:r>
              <a:rPr lang="en-US" altLang="ja-JP" dirty="0" smtClean="0">
                <a:hlinkClick r:id="rId3" action="ppaction://hlinksldjump"/>
              </a:rPr>
              <a:t>will need it in 4.7 Run </a:t>
            </a:r>
            <a:r>
              <a:rPr lang="en-US" altLang="ja-JP" dirty="0" smtClean="0">
                <a:hlinkClick r:id="rId3" action="ppaction://hlinksldjump"/>
              </a:rPr>
              <a:t>Comparison) </a:t>
            </a:r>
            <a:endParaRPr lang="en-US" altLang="ja-JP" dirty="0" smtClean="0">
              <a:hlinkClick r:id="rId3" action="ppaction://hlinksldjump"/>
            </a:endParaRPr>
          </a:p>
          <a:p>
            <a:pPr marL="180000" lvl="1" indent="0">
              <a:buNone/>
            </a:pPr>
            <a:endParaRPr lang="en-US" altLang="ja-JP" sz="800" dirty="0" smtClean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 </a:t>
            </a:r>
            <a:r>
              <a:rPr lang="en-US" altLang="ja-JP" b="1" dirty="0" smtClean="0"/>
              <a:t>Input</a:t>
            </a:r>
            <a:r>
              <a:rPr lang="ja-JP" altLang="en-US" b="1" dirty="0" smtClean="0"/>
              <a:t> </a:t>
            </a:r>
            <a:r>
              <a:rPr lang="en-US" altLang="ja-JP" b="1" dirty="0" smtClean="0"/>
              <a:t>(or Reference) </a:t>
            </a:r>
            <a:r>
              <a:rPr lang="ja-JP" altLang="en-US" b="1" dirty="0" smtClean="0"/>
              <a:t> </a:t>
            </a:r>
            <a:r>
              <a:rPr lang="ja-JP" altLang="en-US" b="1" dirty="0" smtClean="0"/>
              <a:t>＞ </a:t>
            </a:r>
            <a:r>
              <a:rPr lang="en-US" altLang="ja-JP" b="1" dirty="0" smtClean="0"/>
              <a:t>SSL</a:t>
            </a:r>
            <a:r>
              <a:rPr lang="ja-JP" altLang="en-US" b="1" dirty="0"/>
              <a:t> </a:t>
            </a:r>
            <a:r>
              <a:rPr lang="en-US" altLang="ja-JP" b="1" dirty="0" smtClean="0"/>
              <a:t>certificate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the “Filter” button.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Check the updated list that the items has values in them.</a:t>
            </a:r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4.5 Confirm comparison results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395420" y="4797190"/>
            <a:ext cx="8198046" cy="3440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716020" y="4365130"/>
            <a:ext cx="936130" cy="779967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43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</a:t>
            </a:r>
            <a:r>
              <a:rPr lang="en-US" altLang="ja-JP" dirty="0" smtClean="0"/>
              <a:t>Scenario</a:t>
            </a:r>
            <a:r>
              <a:rPr lang="ja-JP" altLang="en-US" dirty="0" smtClean="0"/>
              <a:t>１</a:t>
            </a:r>
            <a:r>
              <a:rPr lang="en-US" altLang="ja-JP" dirty="0" smtClean="0"/>
              <a:t>【Collect function】</a:t>
            </a:r>
            <a:br>
              <a:rPr lang="en-US" altLang="ja-JP" dirty="0" smtClean="0"/>
            </a:br>
            <a:r>
              <a:rPr lang="en-US" altLang="ja-JP" dirty="0" smtClean="0"/>
              <a:t>Collect target host OS Information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83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0" y="3645645"/>
            <a:ext cx="7837064" cy="79544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4.6 Register Comparison definition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Select the 2 menu you want to compare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As we will compare the same menu, but with different values, choose the same menu for both of the items.</a:t>
            </a:r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Compare</a:t>
            </a:r>
            <a:r>
              <a:rPr lang="ja-JP" altLang="en-US" b="1" dirty="0" smtClean="0"/>
              <a:t>＞ </a:t>
            </a:r>
            <a:r>
              <a:rPr lang="en-US" altLang="ja-JP" b="1" dirty="0" smtClean="0"/>
              <a:t>Compare list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Press “Register” -&gt; “Start registration.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“Register” button.</a:t>
            </a:r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139307"/>
              </p:ext>
            </p:extLst>
          </p:nvPr>
        </p:nvGraphicFramePr>
        <p:xfrm>
          <a:off x="539440" y="4653170"/>
          <a:ext cx="6665214" cy="1341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2253107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2253107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323597253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Comparison definition name</a:t>
                      </a:r>
                    </a:p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(Free space) 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Compare target menu 1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Compare target menu 2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Match all cases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SSL certificate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 smtClean="0"/>
                        <a:t>Substitution </a:t>
                      </a:r>
                      <a:r>
                        <a:rPr kumimoji="1" lang="en-US" altLang="zh-TW" sz="1200" dirty="0" err="1" smtClean="0"/>
                        <a:t>value:SSL</a:t>
                      </a:r>
                      <a:r>
                        <a:rPr kumimoji="1" lang="en-US" altLang="zh-TW" sz="1200" dirty="0" smtClean="0"/>
                        <a:t> certificate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 smtClean="0"/>
                        <a:t>Substitution </a:t>
                      </a:r>
                      <a:r>
                        <a:rPr kumimoji="1" lang="en-US" altLang="zh-TW" sz="1200" dirty="0" err="1" smtClean="0"/>
                        <a:t>value:SSL</a:t>
                      </a:r>
                      <a:r>
                        <a:rPr kumimoji="1" lang="en-US" altLang="zh-TW" sz="1200" dirty="0" smtClean="0"/>
                        <a:t> certificate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●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8" name="正方形/長方形 17"/>
          <p:cNvSpPr/>
          <p:nvPr/>
        </p:nvSpPr>
        <p:spPr>
          <a:xfrm>
            <a:off x="971500" y="3645030"/>
            <a:ext cx="792110" cy="848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763610" y="3645030"/>
            <a:ext cx="2808390" cy="848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572000" y="3645030"/>
            <a:ext cx="2880400" cy="848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452400" y="3645030"/>
            <a:ext cx="924104" cy="848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6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73" y="3607102"/>
            <a:ext cx="6992338" cy="158612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4.7 Run </a:t>
            </a:r>
            <a:r>
              <a:rPr lang="en-US" altLang="ja-JP" dirty="0" smtClean="0"/>
              <a:t>Comparison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(1/3) 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Run the comparison</a:t>
            </a:r>
            <a:endParaRPr lang="en-US" altLang="ja-JP" b="1" dirty="0"/>
          </a:p>
          <a:p>
            <a:pPr lvl="1"/>
            <a:r>
              <a:rPr lang="en-US" altLang="ja-JP" dirty="0" smtClean="0"/>
              <a:t>Select the “SSL Certificate” Comparison definition and input the standard dates.</a:t>
            </a:r>
          </a:p>
          <a:p>
            <a:pPr lvl="1"/>
            <a:r>
              <a:rPr lang="en-US" altLang="ja-JP" dirty="0" smtClean="0"/>
              <a:t>The Standard dates should be the most recent for both of them</a:t>
            </a:r>
          </a:p>
          <a:p>
            <a:pPr lvl="1"/>
            <a:r>
              <a:rPr lang="en-US" altLang="ja-JP" dirty="0" smtClean="0"/>
              <a:t>Please see the next page for more information regarding standard dates.</a:t>
            </a:r>
          </a:p>
          <a:p>
            <a:pPr marL="180000" lvl="1" indent="0">
              <a:buNone/>
            </a:pPr>
            <a:endParaRPr lang="en-US" altLang="ja-JP" sz="800" dirty="0"/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Compare</a:t>
            </a:r>
            <a:r>
              <a:rPr lang="ja-JP" altLang="en-US" b="1" dirty="0" smtClean="0"/>
              <a:t> </a:t>
            </a:r>
            <a:r>
              <a:rPr lang="ja-JP" altLang="en-US" b="1" dirty="0"/>
              <a:t>＞ </a:t>
            </a:r>
            <a:r>
              <a:rPr lang="en-US" altLang="ja-JP" b="1" dirty="0" smtClean="0"/>
              <a:t>Compare execution</a:t>
            </a:r>
            <a:endParaRPr lang="en-US" altLang="ja-JP" b="1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Input the following information and press the “Compare” button.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The Comparison result should be displayed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559203" y="4171641"/>
            <a:ext cx="2852208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559203" y="4725181"/>
            <a:ext cx="1636467" cy="359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411413" y="4171641"/>
            <a:ext cx="1540400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951812" y="4168693"/>
            <a:ext cx="1656229" cy="218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8" name="表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286405"/>
              </p:ext>
            </p:extLst>
          </p:nvPr>
        </p:nvGraphicFramePr>
        <p:xfrm>
          <a:off x="539440" y="5350627"/>
          <a:ext cx="5440866" cy="1158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97268">
                  <a:extLst>
                    <a:ext uri="{9D8B030D-6E8A-4147-A177-3AD203B41FA5}">
                      <a16:colId xmlns:a16="http://schemas.microsoft.com/office/drawing/2014/main" val="1317792666"/>
                    </a:ext>
                  </a:extLst>
                </a:gridCol>
                <a:gridCol w="1632648">
                  <a:extLst>
                    <a:ext uri="{9D8B030D-6E8A-4147-A177-3AD203B41FA5}">
                      <a16:colId xmlns:a16="http://schemas.microsoft.com/office/drawing/2014/main" val="4190353329"/>
                    </a:ext>
                  </a:extLst>
                </a:gridCol>
                <a:gridCol w="1632648">
                  <a:extLst>
                    <a:ext uri="{9D8B030D-6E8A-4147-A177-3AD203B41FA5}">
                      <a16:colId xmlns:a16="http://schemas.microsoft.com/office/drawing/2014/main" val="4230414777"/>
                    </a:ext>
                  </a:extLst>
                </a:gridCol>
                <a:gridCol w="1178302">
                  <a:extLst>
                    <a:ext uri="{9D8B030D-6E8A-4147-A177-3AD203B41FA5}">
                      <a16:colId xmlns:a16="http://schemas.microsoft.com/office/drawing/2014/main" val="398450765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Comparison definition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Base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date 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１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Base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date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２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effectLst/>
                        </a:rPr>
                        <a:t>Output</a:t>
                      </a:r>
                      <a:r>
                        <a:rPr lang="en-US" altLang="ja-JP" sz="12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contents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12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SSL certificate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2021/7/28</a:t>
                      </a:r>
                      <a:r>
                        <a:rPr kumimoji="1" lang="ja-JP" altLang="en-US" sz="1200" dirty="0" smtClean="0"/>
                        <a:t>　</a:t>
                      </a:r>
                      <a:r>
                        <a:rPr kumimoji="1" lang="en-US" altLang="ja-JP" sz="1200" dirty="0" smtClean="0"/>
                        <a:t>11:30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2021/7/28</a:t>
                      </a:r>
                      <a:r>
                        <a:rPr kumimoji="1" lang="ja-JP" altLang="en-US" sz="1200" dirty="0" smtClean="0"/>
                        <a:t>　</a:t>
                      </a:r>
                      <a:r>
                        <a:rPr kumimoji="1" lang="en-US" altLang="ja-JP" sz="1200" dirty="0" smtClean="0"/>
                        <a:t>12:30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ALL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6167"/>
                  </a:ext>
                </a:extLst>
              </a:tr>
            </a:tbl>
          </a:graphicData>
        </a:graphic>
      </p:graphicFrame>
      <p:sp>
        <p:nvSpPr>
          <p:cNvPr id="12" name="正方形/長方形 11"/>
          <p:cNvSpPr/>
          <p:nvPr/>
        </p:nvSpPr>
        <p:spPr>
          <a:xfrm>
            <a:off x="559203" y="4387641"/>
            <a:ext cx="2212547" cy="293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59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4.7 Run </a:t>
            </a:r>
            <a:r>
              <a:rPr lang="en-US" altLang="ja-JP" dirty="0" smtClean="0"/>
              <a:t>comparison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(2/3) 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pPr lvl="1"/>
            <a:r>
              <a:rPr lang="en-US" altLang="ja-JP" dirty="0" smtClean="0"/>
              <a:t>The Standard dates are displayed below.</a:t>
            </a:r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70" name="正方形/長方形 69"/>
          <p:cNvSpPr/>
          <p:nvPr/>
        </p:nvSpPr>
        <p:spPr>
          <a:xfrm>
            <a:off x="1670004" y="5414595"/>
            <a:ext cx="58039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smtClean="0">
                <a:solidFill>
                  <a:srgbClr val="FF0000"/>
                </a:solidFill>
              </a:rPr>
              <a:t>Set the base date depending on when the files were collected.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899489" y="1988800"/>
            <a:ext cx="7345022" cy="3310892"/>
          </a:xfrm>
          <a:prstGeom prst="rect">
            <a:avLst/>
          </a:prstGeom>
          <a:solidFill>
            <a:srgbClr val="ECF2FA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213062" y="3205690"/>
            <a:ext cx="833618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defTabSz="457200"/>
            <a:endParaRPr kumimoji="0" lang="en-US" altLang="ja-JP" sz="1600" b="1" kern="0" dirty="0" smtClean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12:30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431249" y="3263149"/>
            <a:ext cx="833618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13:00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71" name="直線コネクタ 70"/>
          <p:cNvCxnSpPr/>
          <p:nvPr/>
        </p:nvCxnSpPr>
        <p:spPr bwMode="auto">
          <a:xfrm>
            <a:off x="1331550" y="3852996"/>
            <a:ext cx="6304301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ysDot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3" name="楕円 72"/>
          <p:cNvSpPr>
            <a:spLocks noChangeAspect="1"/>
          </p:cNvSpPr>
          <p:nvPr/>
        </p:nvSpPr>
        <p:spPr bwMode="auto">
          <a:xfrm>
            <a:off x="1873696" y="379899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楕円 73"/>
          <p:cNvSpPr>
            <a:spLocks noChangeAspect="1"/>
          </p:cNvSpPr>
          <p:nvPr/>
        </p:nvSpPr>
        <p:spPr bwMode="auto">
          <a:xfrm>
            <a:off x="4307942" y="379899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楕円 74"/>
          <p:cNvSpPr>
            <a:spLocks noChangeAspect="1"/>
          </p:cNvSpPr>
          <p:nvPr/>
        </p:nvSpPr>
        <p:spPr bwMode="auto">
          <a:xfrm>
            <a:off x="5525065" y="379899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楕円 75"/>
          <p:cNvSpPr>
            <a:spLocks noChangeAspect="1"/>
          </p:cNvSpPr>
          <p:nvPr/>
        </p:nvSpPr>
        <p:spPr bwMode="auto">
          <a:xfrm>
            <a:off x="6742188" y="379899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0" name="楕円 79"/>
          <p:cNvSpPr>
            <a:spLocks noChangeAspect="1"/>
          </p:cNvSpPr>
          <p:nvPr/>
        </p:nvSpPr>
        <p:spPr bwMode="auto">
          <a:xfrm>
            <a:off x="2880265" y="3784873"/>
            <a:ext cx="108000" cy="108000"/>
          </a:xfrm>
          <a:prstGeom prst="ellipse">
            <a:avLst/>
          </a:prstGeom>
          <a:solidFill>
            <a:schemeClr val="accent6">
              <a:lumMod val="50000"/>
              <a:lumOff val="50000"/>
            </a:schemeClr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楕円 80"/>
          <p:cNvSpPr>
            <a:spLocks noChangeAspect="1"/>
          </p:cNvSpPr>
          <p:nvPr/>
        </p:nvSpPr>
        <p:spPr bwMode="auto">
          <a:xfrm>
            <a:off x="4528002" y="3798996"/>
            <a:ext cx="108000" cy="108000"/>
          </a:xfrm>
          <a:prstGeom prst="ellipse">
            <a:avLst/>
          </a:prstGeom>
          <a:solidFill>
            <a:schemeClr val="accent6">
              <a:lumMod val="50000"/>
              <a:lumOff val="50000"/>
            </a:schemeClr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2" name="楕円 81"/>
          <p:cNvSpPr>
            <a:spLocks noChangeAspect="1"/>
          </p:cNvSpPr>
          <p:nvPr/>
        </p:nvSpPr>
        <p:spPr bwMode="auto">
          <a:xfrm>
            <a:off x="3090819" y="3798996"/>
            <a:ext cx="108000" cy="108000"/>
          </a:xfrm>
          <a:prstGeom prst="ellipse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2113303" y="4572465"/>
            <a:ext cx="20513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getSSL1 is the most recent</a:t>
            </a:r>
            <a:endParaRPr lang="ja-JP" altLang="en-US" sz="16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4572635" y="4572465"/>
            <a:ext cx="20201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getSSL2 is the most recent</a:t>
            </a:r>
            <a:endParaRPr lang="ja-JP" altLang="en-US" sz="16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558501" y="3205690"/>
            <a:ext cx="833618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7</a:t>
            </a:r>
            <a:r>
              <a:rPr kumimoji="0" lang="en-US" altLang="ja-JP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/28</a:t>
            </a:r>
            <a:endParaRPr kumimoji="0" lang="en-US" altLang="ja-JP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1:00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8" name="円形吹き出し 87"/>
          <p:cNvSpPr>
            <a:spLocks noChangeAspect="1"/>
          </p:cNvSpPr>
          <p:nvPr/>
        </p:nvSpPr>
        <p:spPr bwMode="auto">
          <a:xfrm>
            <a:off x="2517434" y="2389416"/>
            <a:ext cx="833663" cy="833663"/>
          </a:xfrm>
          <a:prstGeom prst="wedgeEllipseCallout">
            <a:avLst>
              <a:gd name="adj1" fmla="val 1759"/>
              <a:gd name="adj2" fmla="val 114541"/>
            </a:avLst>
          </a:prstGeom>
          <a:solidFill>
            <a:srgbClr val="00B0F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lvl="0" algn="ctr" defTabSz="914369">
              <a:defRPr/>
            </a:pPr>
            <a:r>
              <a:rPr kumimoji="0" lang="en-US" altLang="ja-JP" sz="1600" b="1" kern="0" dirty="0" err="1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getSSL</a:t>
            </a:r>
            <a:endParaRPr kumimoji="0" lang="en-US" altLang="ja-JP" sz="1600" b="1" kern="0" dirty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 algn="ctr" defTabSz="914369">
              <a:defRPr/>
            </a:pPr>
            <a:r>
              <a:rPr kumimoji="0" lang="en-US" altLang="ja-JP" sz="16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</a:p>
        </p:txBody>
      </p:sp>
      <p:sp>
        <p:nvSpPr>
          <p:cNvPr id="89" name="円形吹き出し 88"/>
          <p:cNvSpPr>
            <a:spLocks noChangeAspect="1"/>
          </p:cNvSpPr>
          <p:nvPr/>
        </p:nvSpPr>
        <p:spPr bwMode="auto">
          <a:xfrm>
            <a:off x="4165171" y="2403539"/>
            <a:ext cx="833663" cy="833663"/>
          </a:xfrm>
          <a:prstGeom prst="wedgeEllipseCallout">
            <a:avLst>
              <a:gd name="adj1" fmla="val 1759"/>
              <a:gd name="adj2" fmla="val 114541"/>
            </a:avLst>
          </a:prstGeom>
          <a:solidFill>
            <a:srgbClr val="00B0F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lvl="0" algn="ctr" defTabSz="914369">
              <a:defRPr/>
            </a:pPr>
            <a:r>
              <a:rPr kumimoji="0" lang="en-US" altLang="ja-JP" sz="1600" b="1" kern="0" dirty="0" err="1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getSSL</a:t>
            </a:r>
            <a:endParaRPr kumimoji="0" lang="en-US" altLang="ja-JP" sz="1600" b="1" kern="0" dirty="0">
              <a:solidFill>
                <a:srgbClr val="FFFFFF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lvl="0" algn="ctr" defTabSz="914369">
              <a:defRPr/>
            </a:pPr>
            <a:r>
              <a:rPr kumimoji="0" lang="en-US" altLang="ja-JP" sz="1600" b="1" kern="0" dirty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2776688" y="3263149"/>
            <a:ext cx="833618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11:30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0" name="下矢印 89"/>
          <p:cNvSpPr/>
          <p:nvPr/>
        </p:nvSpPr>
        <p:spPr bwMode="auto">
          <a:xfrm flipV="1">
            <a:off x="3035589" y="3926125"/>
            <a:ext cx="206765" cy="255497"/>
          </a:xfrm>
          <a:prstGeom prst="downArrow">
            <a:avLst/>
          </a:prstGeom>
          <a:solidFill>
            <a:srgbClr val="FF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3994875" y="3263149"/>
            <a:ext cx="833618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1" kern="0" dirty="0" smtClean="0">
              <a:solidFill>
                <a:srgbClr val="00206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12:00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1" name="正方形/長方形 90"/>
          <p:cNvSpPr/>
          <p:nvPr/>
        </p:nvSpPr>
        <p:spPr bwMode="auto">
          <a:xfrm>
            <a:off x="2418059" y="4182419"/>
            <a:ext cx="1441824" cy="39004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Base date</a:t>
            </a:r>
            <a:r>
              <a:rPr kumimoji="1" lang="ja-JP" altLang="en-US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１</a:t>
            </a:r>
          </a:p>
        </p:txBody>
      </p:sp>
      <p:sp>
        <p:nvSpPr>
          <p:cNvPr id="92" name="下矢印 91"/>
          <p:cNvSpPr/>
          <p:nvPr/>
        </p:nvSpPr>
        <p:spPr bwMode="auto">
          <a:xfrm flipV="1">
            <a:off x="5479314" y="3926523"/>
            <a:ext cx="206765" cy="255497"/>
          </a:xfrm>
          <a:prstGeom prst="downArrow">
            <a:avLst/>
          </a:prstGeom>
          <a:solidFill>
            <a:srgbClr val="FF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3" name="正方形/長方形 92"/>
          <p:cNvSpPr/>
          <p:nvPr/>
        </p:nvSpPr>
        <p:spPr bwMode="auto">
          <a:xfrm>
            <a:off x="4861784" y="4182817"/>
            <a:ext cx="1441824" cy="39004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Base date</a:t>
            </a:r>
            <a:r>
              <a:rPr kumimoji="1" lang="ja-JP" altLang="en-US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２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554928" y="2113993"/>
            <a:ext cx="758674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11:25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202665" y="2113993"/>
            <a:ext cx="758674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12:08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37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 bwMode="auto">
          <a:xfrm>
            <a:off x="539440" y="1556740"/>
            <a:ext cx="8065120" cy="3168440"/>
          </a:xfrm>
          <a:prstGeom prst="rect">
            <a:avLst/>
          </a:prstGeom>
          <a:solidFill>
            <a:srgbClr val="FFFFCC"/>
          </a:solidFill>
          <a:ln w="19050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80" y="2192766"/>
            <a:ext cx="7505485" cy="1644819"/>
          </a:xfrm>
          <a:prstGeom prst="rect">
            <a:avLst/>
          </a:prstGeom>
        </p:spPr>
      </p:pic>
      <p:sp>
        <p:nvSpPr>
          <p:cNvPr id="13" name="ストライプ矢印 12"/>
          <p:cNvSpPr/>
          <p:nvPr/>
        </p:nvSpPr>
        <p:spPr bwMode="auto">
          <a:xfrm rot="5400000">
            <a:off x="1234904" y="849472"/>
            <a:ext cx="383262" cy="385634"/>
          </a:xfrm>
          <a:prstGeom prst="stripedRightArrow">
            <a:avLst/>
          </a:prstGeom>
          <a:solidFill>
            <a:srgbClr val="002060"/>
          </a:solidFill>
          <a:ln w="38100">
            <a:noFill/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67430" y="1306316"/>
            <a:ext cx="2448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Compare results</a:t>
            </a:r>
            <a:endParaRPr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4.7 Run </a:t>
            </a:r>
            <a:r>
              <a:rPr lang="en-US" altLang="ja-JP" dirty="0" smtClean="0"/>
              <a:t>comparison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(3/3) </a:t>
            </a:r>
            <a:endParaRPr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7336147" y="2689849"/>
            <a:ext cx="973346" cy="536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吹き出し 15"/>
          <p:cNvSpPr/>
          <p:nvPr/>
        </p:nvSpPr>
        <p:spPr bwMode="auto">
          <a:xfrm flipH="1">
            <a:off x="4447213" y="3781140"/>
            <a:ext cx="3578292" cy="1002301"/>
          </a:xfrm>
          <a:prstGeom prst="wedgeRoundRectCallout">
            <a:avLst>
              <a:gd name="adj1" fmla="val -32990"/>
              <a:gd name="adj2" fmla="val -10015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677524" y="3895846"/>
            <a:ext cx="35963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Items that are different</a:t>
            </a:r>
            <a:br>
              <a:rPr lang="en-US" altLang="ja-JP" sz="1600" dirty="0" smtClean="0">
                <a:solidFill>
                  <a:srgbClr val="FF0000"/>
                </a:solidFill>
              </a:rPr>
            </a:br>
            <a:r>
              <a:rPr lang="en-US" altLang="ja-JP" sz="1600" dirty="0" smtClean="0">
                <a:solidFill>
                  <a:srgbClr val="FF0000"/>
                </a:solidFill>
              </a:rPr>
              <a:t> </a:t>
            </a:r>
            <a:r>
              <a:rPr lang="en-US" altLang="ja-JP" sz="1600" dirty="0" smtClean="0">
                <a:solidFill>
                  <a:srgbClr val="FF0000"/>
                </a:solidFill>
              </a:rPr>
              <a:t> (different content)  </a:t>
            </a:r>
            <a:r>
              <a:rPr lang="en-US" altLang="ja-JP" sz="1600" dirty="0" smtClean="0">
                <a:solidFill>
                  <a:srgbClr val="FF0000"/>
                </a:solidFill>
              </a:rPr>
              <a:t/>
            </a:r>
            <a:br>
              <a:rPr lang="en-US" altLang="ja-JP" sz="1600" dirty="0" smtClean="0">
                <a:solidFill>
                  <a:srgbClr val="FF0000"/>
                </a:solidFill>
              </a:rPr>
            </a:br>
            <a:r>
              <a:rPr lang="en-US" altLang="ja-JP" sz="1600" dirty="0" smtClean="0">
                <a:solidFill>
                  <a:srgbClr val="FF0000"/>
                </a:solidFill>
              </a:rPr>
              <a:t>are displayed in red text.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76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079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Scenario</a:t>
            </a:r>
            <a:r>
              <a:rPr lang="ja-JP" altLang="en-US" dirty="0" smtClean="0"/>
              <a:t>１</a:t>
            </a:r>
            <a:r>
              <a:rPr lang="en-US" altLang="ja-JP" dirty="0" smtClean="0"/>
              <a:t>Overall diagram</a:t>
            </a:r>
            <a:endParaRPr lang="ja-JP" altLang="en-US" dirty="0"/>
          </a:p>
        </p:txBody>
      </p:sp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833" y="836712"/>
            <a:ext cx="8639767" cy="568871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Scenario</a:t>
            </a:r>
            <a:r>
              <a:rPr lang="ja-JP" altLang="en-US" b="1" dirty="0" smtClean="0"/>
              <a:t>１</a:t>
            </a:r>
            <a:r>
              <a:rPr lang="en-US" altLang="ja-JP" b="1" dirty="0" smtClean="0"/>
              <a:t>workflow</a:t>
            </a:r>
            <a:endParaRPr lang="en-US" altLang="ja-JP" b="1" dirty="0"/>
          </a:p>
          <a:p>
            <a:pPr lvl="1"/>
            <a:r>
              <a:rPr lang="en-US" altLang="ja-JP" sz="1400" dirty="0" smtClean="0"/>
              <a:t>The numbers in the diagram below indicates the different chapters in this document.</a:t>
            </a:r>
          </a:p>
          <a:p>
            <a:pPr lvl="1"/>
            <a:r>
              <a:rPr lang="en-US" altLang="ja-JP" sz="1400" dirty="0"/>
              <a:t>After configuring the different settings, we will start the operation and collect the inventory </a:t>
            </a:r>
            <a:r>
              <a:rPr lang="en-US" altLang="ja-JP" sz="1400" dirty="0" smtClean="0"/>
              <a:t> (OS info) , </a:t>
            </a:r>
            <a:r>
              <a:rPr lang="en-US" altLang="ja-JP" sz="1400" dirty="0"/>
              <a:t>where it will be automatically registered to a parameter sheet.</a:t>
            </a:r>
            <a:endParaRPr lang="en-US" altLang="ja-JP" sz="1400" dirty="0" smtClean="0"/>
          </a:p>
        </p:txBody>
      </p:sp>
      <p:sp>
        <p:nvSpPr>
          <p:cNvPr id="38" name="正方形/長方形 37"/>
          <p:cNvSpPr/>
          <p:nvPr/>
        </p:nvSpPr>
        <p:spPr>
          <a:xfrm>
            <a:off x="251399" y="2664751"/>
            <a:ext cx="7295613" cy="380346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kern="0" dirty="0" smtClean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RHEL 7 or 8 type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76381" y="2664751"/>
            <a:ext cx="992596" cy="380346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System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630971" y="2939733"/>
            <a:ext cx="769476" cy="338446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ysDash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97964" y="2939730"/>
            <a:ext cx="6041563" cy="3384470"/>
          </a:xfrm>
          <a:prstGeom prst="rect">
            <a:avLst/>
          </a:prstGeom>
          <a:solidFill>
            <a:srgbClr val="E1EE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0" y="3011740"/>
            <a:ext cx="851605" cy="319726"/>
          </a:xfrm>
          <a:prstGeom prst="rect">
            <a:avLst/>
          </a:prstGeom>
        </p:spPr>
      </p:pic>
      <p:sp>
        <p:nvSpPr>
          <p:cNvPr id="101" name="フローチャート: 磁気ディスク 100"/>
          <p:cNvSpPr/>
          <p:nvPr/>
        </p:nvSpPr>
        <p:spPr>
          <a:xfrm>
            <a:off x="504748" y="4561989"/>
            <a:ext cx="4223455" cy="1640187"/>
          </a:xfrm>
          <a:prstGeom prst="flowChartMagneticDisk">
            <a:avLst/>
          </a:prstGeom>
          <a:solidFill>
            <a:srgbClr val="44546A">
              <a:lumMod val="20000"/>
              <a:lumOff val="80000"/>
            </a:srgbClr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9" name="U ターン矢印 98"/>
          <p:cNvSpPr/>
          <p:nvPr/>
        </p:nvSpPr>
        <p:spPr>
          <a:xfrm rot="5400000">
            <a:off x="5190746" y="2492533"/>
            <a:ext cx="1844979" cy="4262545"/>
          </a:xfrm>
          <a:prstGeom prst="uturnArrow">
            <a:avLst>
              <a:gd name="adj1" fmla="val 7503"/>
              <a:gd name="adj2" fmla="val 10090"/>
              <a:gd name="adj3" fmla="val 12427"/>
              <a:gd name="adj4" fmla="val 48150"/>
              <a:gd name="adj5" fmla="val 100000"/>
            </a:avLst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3061714" y="3045435"/>
            <a:ext cx="3146040" cy="141084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Ansible-driver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1084351" y="3587820"/>
            <a:ext cx="1288800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Device List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1084393" y="3934361"/>
            <a:ext cx="1288716" cy="28140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Operation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106" name="表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54067"/>
              </p:ext>
            </p:extLst>
          </p:nvPr>
        </p:nvGraphicFramePr>
        <p:xfrm>
          <a:off x="735024" y="4876737"/>
          <a:ext cx="3213207" cy="951664"/>
        </p:xfrm>
        <a:graphic>
          <a:graphicData uri="http://schemas.openxmlformats.org/drawingml/2006/table">
            <a:tbl>
              <a:tblPr firstRow="1" bandRow="1"/>
              <a:tblGrid>
                <a:gridCol w="777775">
                  <a:extLst>
                    <a:ext uri="{9D8B030D-6E8A-4147-A177-3AD203B41FA5}">
                      <a16:colId xmlns:a16="http://schemas.microsoft.com/office/drawing/2014/main" val="417296079"/>
                    </a:ext>
                  </a:extLst>
                </a:gridCol>
                <a:gridCol w="754571">
                  <a:extLst>
                    <a:ext uri="{9D8B030D-6E8A-4147-A177-3AD203B41FA5}">
                      <a16:colId xmlns:a16="http://schemas.microsoft.com/office/drawing/2014/main" val="299983060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1336170667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2403226912"/>
                    </a:ext>
                  </a:extLst>
                </a:gridCol>
                <a:gridCol w="560287">
                  <a:extLst>
                    <a:ext uri="{9D8B030D-6E8A-4147-A177-3AD203B41FA5}">
                      <a16:colId xmlns:a16="http://schemas.microsoft.com/office/drawing/2014/main" val="182218515"/>
                    </a:ext>
                  </a:extLst>
                </a:gridCol>
              </a:tblGrid>
              <a:tr h="187967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 sheet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08490"/>
                  </a:ext>
                </a:extLst>
              </a:tr>
              <a:tr h="14619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Host</a:t>
                      </a:r>
                      <a:r>
                        <a:rPr kumimoji="1" lang="en-US" altLang="ja-JP" sz="1200" b="1" baseline="0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Operation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Parameter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247"/>
                  </a:ext>
                </a:extLst>
              </a:tr>
              <a:tr h="14619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Item1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Item2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Item3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2656" marR="62656" marT="31328" marB="3132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12225"/>
                  </a:ext>
                </a:extLst>
              </a:tr>
              <a:tr h="146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●●●</a:t>
                      </a:r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/>
                        <a:t>●●●</a:t>
                      </a:r>
                      <a:endParaRPr kumimoji="1" lang="ja-JP" altLang="en-US" sz="1000" dirty="0"/>
                    </a:p>
                  </a:txBody>
                  <a:tcPr marL="62656" marR="62656" marT="31328" marB="3132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46322"/>
                  </a:ext>
                </a:extLst>
              </a:tr>
            </a:tbl>
          </a:graphicData>
        </a:graphic>
      </p:graphicFrame>
      <p:sp>
        <p:nvSpPr>
          <p:cNvPr id="107" name="正方形/長方形 106"/>
          <p:cNvSpPr/>
          <p:nvPr/>
        </p:nvSpPr>
        <p:spPr>
          <a:xfrm>
            <a:off x="3206105" y="3692120"/>
            <a:ext cx="1288800" cy="280800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Movement</a:t>
            </a:r>
            <a:endParaRPr kumimoji="0" lang="ja-JP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grpSp>
        <p:nvGrpSpPr>
          <p:cNvPr id="1027" name="グループ化 1026"/>
          <p:cNvGrpSpPr/>
          <p:nvPr/>
        </p:nvGrpSpPr>
        <p:grpSpPr>
          <a:xfrm>
            <a:off x="4693123" y="3198188"/>
            <a:ext cx="996127" cy="1130256"/>
            <a:chOff x="4202082" y="3107953"/>
            <a:chExt cx="996127" cy="1130256"/>
          </a:xfrm>
        </p:grpSpPr>
        <p:sp>
          <p:nvSpPr>
            <p:cNvPr id="108" name="波線 107"/>
            <p:cNvSpPr/>
            <p:nvPr/>
          </p:nvSpPr>
          <p:spPr>
            <a:xfrm rot="16200000">
              <a:off x="4135018" y="317501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Playbook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09" name="正方形/長方形 108"/>
            <p:cNvSpPr/>
            <p:nvPr/>
          </p:nvSpPr>
          <p:spPr>
            <a:xfrm>
              <a:off x="4322003" y="357872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Var</a:t>
              </a:r>
              <a:r>
                <a:rPr kumimoji="0" lang="en-US" altLang="ja-JP" sz="1200" b="1" kern="0" dirty="0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 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4429831" y="388891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Var</a:t>
              </a:r>
              <a:r>
                <a:rPr kumimoji="0" lang="en-US" altLang="ja-JP" sz="1200" b="1" kern="0" dirty="0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 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2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1028" name="グループ化 1027"/>
          <p:cNvGrpSpPr/>
          <p:nvPr/>
        </p:nvGrpSpPr>
        <p:grpSpPr>
          <a:xfrm>
            <a:off x="5809043" y="3394570"/>
            <a:ext cx="754308" cy="754308"/>
            <a:chOff x="5739966" y="3210523"/>
            <a:chExt cx="754308" cy="754308"/>
          </a:xfrm>
        </p:grpSpPr>
        <p:sp>
          <p:nvSpPr>
            <p:cNvPr id="116" name="星 7 115"/>
            <p:cNvSpPr/>
            <p:nvPr/>
          </p:nvSpPr>
          <p:spPr>
            <a:xfrm>
              <a:off x="5739966" y="3210523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5805974" y="3287386"/>
              <a:ext cx="617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Run Operation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1025" name="グループ化 1024"/>
          <p:cNvGrpSpPr/>
          <p:nvPr/>
        </p:nvGrpSpPr>
        <p:grpSpPr>
          <a:xfrm>
            <a:off x="4358361" y="5046261"/>
            <a:ext cx="754308" cy="754308"/>
            <a:chOff x="4114085" y="4784554"/>
            <a:chExt cx="754308" cy="754308"/>
          </a:xfrm>
        </p:grpSpPr>
        <p:sp>
          <p:nvSpPr>
            <p:cNvPr id="145" name="星 7 144"/>
            <p:cNvSpPr/>
            <p:nvPr/>
          </p:nvSpPr>
          <p:spPr>
            <a:xfrm>
              <a:off x="4114085" y="4784554"/>
              <a:ext cx="754308" cy="754308"/>
            </a:xfrm>
            <a:prstGeom prst="star7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46" name="テキスト ボックス 145"/>
            <p:cNvSpPr txBox="1"/>
            <p:nvPr/>
          </p:nvSpPr>
          <p:spPr>
            <a:xfrm>
              <a:off x="4186924" y="4940373"/>
              <a:ext cx="617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Rest</a:t>
              </a:r>
            </a:p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AP</a:t>
              </a:r>
              <a:r>
                <a:rPr lang="en-US" altLang="ja-JP" sz="12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I</a:t>
              </a:r>
              <a:endParaRPr kumimoji="1" lang="ja-JP" altLang="en-US" sz="12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1024" name="グループ化 1023"/>
          <p:cNvGrpSpPr/>
          <p:nvPr/>
        </p:nvGrpSpPr>
        <p:grpSpPr>
          <a:xfrm>
            <a:off x="5304113" y="4852183"/>
            <a:ext cx="996127" cy="1130256"/>
            <a:chOff x="4617186" y="3953673"/>
            <a:chExt cx="996127" cy="1130256"/>
          </a:xfrm>
        </p:grpSpPr>
        <p:sp>
          <p:nvSpPr>
            <p:cNvPr id="147" name="波線 146"/>
            <p:cNvSpPr/>
            <p:nvPr/>
          </p:nvSpPr>
          <p:spPr>
            <a:xfrm rot="16200000">
              <a:off x="4550122" y="4020737"/>
              <a:ext cx="1130256" cy="996127"/>
            </a:xfrm>
            <a:prstGeom prst="wave">
              <a:avLst>
                <a:gd name="adj1" fmla="val 4533"/>
                <a:gd name="adj2" fmla="val 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YAML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48" name="正方形/長方形 147"/>
            <p:cNvSpPr/>
            <p:nvPr/>
          </p:nvSpPr>
          <p:spPr>
            <a:xfrm>
              <a:off x="4737107" y="442444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Var</a:t>
              </a:r>
              <a:r>
                <a:rPr kumimoji="0" lang="en-US" altLang="ja-JP" sz="1200" b="1" kern="0" dirty="0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 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1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49" name="正方形/長方形 148"/>
            <p:cNvSpPr/>
            <p:nvPr/>
          </p:nvSpPr>
          <p:spPr>
            <a:xfrm>
              <a:off x="4844935" y="4734632"/>
              <a:ext cx="608495" cy="180000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kern="0" dirty="0" err="1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Var</a:t>
              </a:r>
              <a:r>
                <a:rPr kumimoji="0" lang="en-US" altLang="ja-JP" sz="1200" b="1" kern="0" dirty="0" smtClean="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50" charset="-128"/>
                </a:rPr>
                <a:t> 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rPr>
                <a:t>2</a:t>
              </a: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grpSp>
        <p:nvGrpSpPr>
          <p:cNvPr id="1029" name="グループ化 1028"/>
          <p:cNvGrpSpPr/>
          <p:nvPr/>
        </p:nvGrpSpPr>
        <p:grpSpPr>
          <a:xfrm>
            <a:off x="7876380" y="4101287"/>
            <a:ext cx="992598" cy="914098"/>
            <a:chOff x="7876380" y="3870457"/>
            <a:chExt cx="992598" cy="914098"/>
          </a:xfrm>
        </p:grpSpPr>
        <p:sp>
          <p:nvSpPr>
            <p:cNvPr id="141" name="楕円 140"/>
            <p:cNvSpPr/>
            <p:nvPr/>
          </p:nvSpPr>
          <p:spPr>
            <a:xfrm>
              <a:off x="7915630" y="3870457"/>
              <a:ext cx="914098" cy="914098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59" name="テキスト ボックス 158"/>
            <p:cNvSpPr txBox="1"/>
            <p:nvPr/>
          </p:nvSpPr>
          <p:spPr>
            <a:xfrm>
              <a:off x="7876380" y="4189006"/>
              <a:ext cx="992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spc="-150" dirty="0" smtClean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Inventory</a:t>
              </a:r>
              <a:endParaRPr kumimoji="1" lang="ja-JP" altLang="en-US" sz="1200" b="1" spc="-15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172" name="テキスト ボックス 171"/>
          <p:cNvSpPr txBox="1"/>
          <p:nvPr/>
        </p:nvSpPr>
        <p:spPr>
          <a:xfrm>
            <a:off x="251399" y="2386742"/>
            <a:ext cx="1910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Overall diagram</a:t>
            </a:r>
            <a:endParaRPr kumimoji="1"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39" name="フリーフォーム 38"/>
          <p:cNvSpPr/>
          <p:nvPr/>
        </p:nvSpPr>
        <p:spPr>
          <a:xfrm rot="13140608">
            <a:off x="4252747" y="3015958"/>
            <a:ext cx="290224" cy="792480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807" h="1956391">
                <a:moveTo>
                  <a:pt x="0" y="1956391"/>
                </a:moveTo>
                <a:cubicBezTo>
                  <a:pt x="543147" y="1948417"/>
                  <a:pt x="988829" y="1612606"/>
                  <a:pt x="1084522" y="1127052"/>
                </a:cubicBezTo>
                <a:cubicBezTo>
                  <a:pt x="1180215" y="641498"/>
                  <a:pt x="935665" y="113414"/>
                  <a:pt x="701749" y="0"/>
                </a:cubicBezTo>
                <a:lnTo>
                  <a:pt x="701749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1012742" y="3496749"/>
            <a:ext cx="3556557" cy="7994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726928" y="5608710"/>
            <a:ext cx="3221303" cy="22805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2270639" y="5366315"/>
            <a:ext cx="558938" cy="461236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5381259" y="5268360"/>
            <a:ext cx="694043" cy="2891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形吹き出し 49"/>
          <p:cNvSpPr>
            <a:spLocks noChangeAspect="1"/>
          </p:cNvSpPr>
          <p:nvPr/>
        </p:nvSpPr>
        <p:spPr bwMode="auto">
          <a:xfrm>
            <a:off x="2977594" y="4072306"/>
            <a:ext cx="621377" cy="621377"/>
          </a:xfrm>
          <a:prstGeom prst="wedgeEllipseCallout">
            <a:avLst>
              <a:gd name="adj1" fmla="val 45044"/>
              <a:gd name="adj2" fmla="val -66613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1.3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" name="円形吹き出し 52"/>
          <p:cNvSpPr>
            <a:spLocks noChangeAspect="1"/>
          </p:cNvSpPr>
          <p:nvPr/>
        </p:nvSpPr>
        <p:spPr bwMode="auto">
          <a:xfrm>
            <a:off x="5648289" y="2519623"/>
            <a:ext cx="621377" cy="621377"/>
          </a:xfrm>
          <a:prstGeom prst="wedgeEllipseCallout">
            <a:avLst>
              <a:gd name="adj1" fmla="val -57624"/>
              <a:gd name="adj2" fmla="val 65143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1.4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4" name="円形吹き出し 53"/>
          <p:cNvSpPr>
            <a:spLocks noChangeAspect="1"/>
          </p:cNvSpPr>
          <p:nvPr/>
        </p:nvSpPr>
        <p:spPr bwMode="auto">
          <a:xfrm>
            <a:off x="3948231" y="2308220"/>
            <a:ext cx="621377" cy="621377"/>
          </a:xfrm>
          <a:prstGeom prst="wedgeEllipseCallout">
            <a:avLst>
              <a:gd name="adj1" fmla="val 22799"/>
              <a:gd name="adj2" fmla="val 92521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1.5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0" name="フリーフォーム 39"/>
          <p:cNvSpPr/>
          <p:nvPr/>
        </p:nvSpPr>
        <p:spPr>
          <a:xfrm rot="15897529" flipV="1">
            <a:off x="3751534" y="3742918"/>
            <a:ext cx="678527" cy="2555725"/>
          </a:xfrm>
          <a:custGeom>
            <a:avLst/>
            <a:gdLst>
              <a:gd name="connsiteX0" fmla="*/ 0 w 1079103"/>
              <a:gd name="connsiteY0" fmla="*/ 1945758 h 1945758"/>
              <a:gd name="connsiteX1" fmla="*/ 1073889 w 1079103"/>
              <a:gd name="connsiteY1" fmla="*/ 627321 h 1945758"/>
              <a:gd name="connsiteX2" fmla="*/ 435935 w 1079103"/>
              <a:gd name="connsiteY2" fmla="*/ 0 h 1945758"/>
              <a:gd name="connsiteX3" fmla="*/ 435935 w 1079103"/>
              <a:gd name="connsiteY3" fmla="*/ 0 h 1945758"/>
              <a:gd name="connsiteX0" fmla="*/ 0 w 1027208"/>
              <a:gd name="connsiteY0" fmla="*/ 1945758 h 1945758"/>
              <a:gd name="connsiteX1" fmla="*/ 1020726 w 1027208"/>
              <a:gd name="connsiteY1" fmla="*/ 1095154 h 1945758"/>
              <a:gd name="connsiteX2" fmla="*/ 435935 w 1027208"/>
              <a:gd name="connsiteY2" fmla="*/ 0 h 1945758"/>
              <a:gd name="connsiteX3" fmla="*/ 435935 w 1027208"/>
              <a:gd name="connsiteY3" fmla="*/ 0 h 1945758"/>
              <a:gd name="connsiteX0" fmla="*/ 0 w 1037665"/>
              <a:gd name="connsiteY0" fmla="*/ 1945758 h 1945758"/>
              <a:gd name="connsiteX1" fmla="*/ 1020726 w 1037665"/>
              <a:gd name="connsiteY1" fmla="*/ 1095154 h 1945758"/>
              <a:gd name="connsiteX2" fmla="*/ 435935 w 1037665"/>
              <a:gd name="connsiteY2" fmla="*/ 0 h 1945758"/>
              <a:gd name="connsiteX3" fmla="*/ 435935 w 1037665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29000"/>
              <a:gd name="connsiteY0" fmla="*/ 1945758 h 1945758"/>
              <a:gd name="connsiteX1" fmla="*/ 1020726 w 1029000"/>
              <a:gd name="connsiteY1" fmla="*/ 1095154 h 1945758"/>
              <a:gd name="connsiteX2" fmla="*/ 435935 w 1029000"/>
              <a:gd name="connsiteY2" fmla="*/ 0 h 1945758"/>
              <a:gd name="connsiteX3" fmla="*/ 435935 w 1029000"/>
              <a:gd name="connsiteY3" fmla="*/ 0 h 1945758"/>
              <a:gd name="connsiteX0" fmla="*/ 0 w 1037074"/>
              <a:gd name="connsiteY0" fmla="*/ 1945758 h 1945758"/>
              <a:gd name="connsiteX1" fmla="*/ 1020726 w 1037074"/>
              <a:gd name="connsiteY1" fmla="*/ 1095154 h 1945758"/>
              <a:gd name="connsiteX2" fmla="*/ 435935 w 1037074"/>
              <a:gd name="connsiteY2" fmla="*/ 0 h 1945758"/>
              <a:gd name="connsiteX3" fmla="*/ 435935 w 1037074"/>
              <a:gd name="connsiteY3" fmla="*/ 0 h 1945758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313592"/>
              <a:gd name="connsiteY0" fmla="*/ 1956391 h 1956391"/>
              <a:gd name="connsiteX1" fmla="*/ 1286540 w 1313592"/>
              <a:gd name="connsiteY1" fmla="*/ 1095154 h 1956391"/>
              <a:gd name="connsiteX2" fmla="*/ 701749 w 1313592"/>
              <a:gd name="connsiteY2" fmla="*/ 0 h 1956391"/>
              <a:gd name="connsiteX3" fmla="*/ 701749 w 1313592"/>
              <a:gd name="connsiteY3" fmla="*/ 0 h 1956391"/>
              <a:gd name="connsiteX0" fmla="*/ 0 w 1104350"/>
              <a:gd name="connsiteY0" fmla="*/ 1956391 h 1956391"/>
              <a:gd name="connsiteX1" fmla="*/ 1084522 w 1104350"/>
              <a:gd name="connsiteY1" fmla="*/ 1127052 h 1956391"/>
              <a:gd name="connsiteX2" fmla="*/ 701749 w 1104350"/>
              <a:gd name="connsiteY2" fmla="*/ 0 h 1956391"/>
              <a:gd name="connsiteX3" fmla="*/ 701749 w 1104350"/>
              <a:gd name="connsiteY3" fmla="*/ 0 h 1956391"/>
              <a:gd name="connsiteX0" fmla="*/ 0 w 1098789"/>
              <a:gd name="connsiteY0" fmla="*/ 1956391 h 1956391"/>
              <a:gd name="connsiteX1" fmla="*/ 1084522 w 1098789"/>
              <a:gd name="connsiteY1" fmla="*/ 1127052 h 1956391"/>
              <a:gd name="connsiteX2" fmla="*/ 701749 w 1098789"/>
              <a:gd name="connsiteY2" fmla="*/ 0 h 1956391"/>
              <a:gd name="connsiteX3" fmla="*/ 701749 w 1098789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5807"/>
              <a:gd name="connsiteY0" fmla="*/ 1956391 h 1956391"/>
              <a:gd name="connsiteX1" fmla="*/ 1084522 w 1105807"/>
              <a:gd name="connsiteY1" fmla="*/ 1127052 h 1956391"/>
              <a:gd name="connsiteX2" fmla="*/ 701749 w 1105807"/>
              <a:gd name="connsiteY2" fmla="*/ 0 h 1956391"/>
              <a:gd name="connsiteX3" fmla="*/ 701749 w 1105807"/>
              <a:gd name="connsiteY3" fmla="*/ 0 h 1956391"/>
              <a:gd name="connsiteX0" fmla="*/ 0 w 1109580"/>
              <a:gd name="connsiteY0" fmla="*/ 1956391 h 1956391"/>
              <a:gd name="connsiteX1" fmla="*/ 1084522 w 1109580"/>
              <a:gd name="connsiteY1" fmla="*/ 1127052 h 1956391"/>
              <a:gd name="connsiteX2" fmla="*/ 701749 w 1109580"/>
              <a:gd name="connsiteY2" fmla="*/ 0 h 1956391"/>
              <a:gd name="connsiteX3" fmla="*/ 701749 w 1109580"/>
              <a:gd name="connsiteY3" fmla="*/ 0 h 1956391"/>
              <a:gd name="connsiteX0" fmla="*/ 0 w 1109580"/>
              <a:gd name="connsiteY0" fmla="*/ 2091266 h 2091266"/>
              <a:gd name="connsiteX1" fmla="*/ 1084522 w 1109580"/>
              <a:gd name="connsiteY1" fmla="*/ 1261927 h 2091266"/>
              <a:gd name="connsiteX2" fmla="*/ 701749 w 1109580"/>
              <a:gd name="connsiteY2" fmla="*/ 134875 h 2091266"/>
              <a:gd name="connsiteX3" fmla="*/ 1078791 w 1109580"/>
              <a:gd name="connsiteY3" fmla="*/ 0 h 2091266"/>
              <a:gd name="connsiteX0" fmla="*/ 0 w 1153345"/>
              <a:gd name="connsiteY0" fmla="*/ 2091266 h 2091266"/>
              <a:gd name="connsiteX1" fmla="*/ 1084522 w 1153345"/>
              <a:gd name="connsiteY1" fmla="*/ 1261927 h 2091266"/>
              <a:gd name="connsiteX2" fmla="*/ 856951 w 1153345"/>
              <a:gd name="connsiteY2" fmla="*/ 55588 h 2091266"/>
              <a:gd name="connsiteX3" fmla="*/ 1078791 w 1153345"/>
              <a:gd name="connsiteY3" fmla="*/ 0 h 2091266"/>
              <a:gd name="connsiteX0" fmla="*/ 52057 w 1205402"/>
              <a:gd name="connsiteY0" fmla="*/ 2373285 h 2373285"/>
              <a:gd name="connsiteX1" fmla="*/ 1136579 w 1205402"/>
              <a:gd name="connsiteY1" fmla="*/ 1543946 h 2373285"/>
              <a:gd name="connsiteX2" fmla="*/ 909008 w 1205402"/>
              <a:gd name="connsiteY2" fmla="*/ 337607 h 2373285"/>
              <a:gd name="connsiteX3" fmla="*/ 0 w 1205402"/>
              <a:gd name="connsiteY3" fmla="*/ 0 h 2373285"/>
              <a:gd name="connsiteX0" fmla="*/ 52057 w 1157573"/>
              <a:gd name="connsiteY0" fmla="*/ 2373285 h 2373285"/>
              <a:gd name="connsiteX1" fmla="*/ 1136579 w 1157573"/>
              <a:gd name="connsiteY1" fmla="*/ 1543946 h 2373285"/>
              <a:gd name="connsiteX2" fmla="*/ 662869 w 1157573"/>
              <a:gd name="connsiteY2" fmla="*/ 447311 h 2373285"/>
              <a:gd name="connsiteX3" fmla="*/ 0 w 1157573"/>
              <a:gd name="connsiteY3" fmla="*/ 0 h 2373285"/>
              <a:gd name="connsiteX0" fmla="*/ 52057 w 1154128"/>
              <a:gd name="connsiteY0" fmla="*/ 2373285 h 2373285"/>
              <a:gd name="connsiteX1" fmla="*/ 1136579 w 1154128"/>
              <a:gd name="connsiteY1" fmla="*/ 1543946 h 2373285"/>
              <a:gd name="connsiteX2" fmla="*/ 662869 w 1154128"/>
              <a:gd name="connsiteY2" fmla="*/ 447311 h 2373285"/>
              <a:gd name="connsiteX3" fmla="*/ 0 w 1154128"/>
              <a:gd name="connsiteY3" fmla="*/ 0 h 2373285"/>
              <a:gd name="connsiteX0" fmla="*/ 52057 w 1154128"/>
              <a:gd name="connsiteY0" fmla="*/ 2373285 h 2373285"/>
              <a:gd name="connsiteX1" fmla="*/ 1136579 w 1154128"/>
              <a:gd name="connsiteY1" fmla="*/ 1543946 h 2373285"/>
              <a:gd name="connsiteX2" fmla="*/ 662869 w 1154128"/>
              <a:gd name="connsiteY2" fmla="*/ 447311 h 2373285"/>
              <a:gd name="connsiteX3" fmla="*/ 0 w 1154128"/>
              <a:gd name="connsiteY3" fmla="*/ 0 h 2373285"/>
              <a:gd name="connsiteX0" fmla="*/ 52057 w 815918"/>
              <a:gd name="connsiteY0" fmla="*/ 2373285 h 2373285"/>
              <a:gd name="connsiteX1" fmla="*/ 734216 w 815918"/>
              <a:gd name="connsiteY1" fmla="*/ 1467199 h 2373285"/>
              <a:gd name="connsiteX2" fmla="*/ 662869 w 815918"/>
              <a:gd name="connsiteY2" fmla="*/ 447311 h 2373285"/>
              <a:gd name="connsiteX3" fmla="*/ 0 w 815918"/>
              <a:gd name="connsiteY3" fmla="*/ 0 h 2373285"/>
              <a:gd name="connsiteX0" fmla="*/ 52057 w 815918"/>
              <a:gd name="connsiteY0" fmla="*/ 2373285 h 2373285"/>
              <a:gd name="connsiteX1" fmla="*/ 734216 w 815918"/>
              <a:gd name="connsiteY1" fmla="*/ 1467199 h 2373285"/>
              <a:gd name="connsiteX2" fmla="*/ 662869 w 815918"/>
              <a:gd name="connsiteY2" fmla="*/ 447311 h 2373285"/>
              <a:gd name="connsiteX3" fmla="*/ 0 w 815918"/>
              <a:gd name="connsiteY3" fmla="*/ 0 h 2373285"/>
              <a:gd name="connsiteX0" fmla="*/ 52057 w 773796"/>
              <a:gd name="connsiteY0" fmla="*/ 2373285 h 2373285"/>
              <a:gd name="connsiteX1" fmla="*/ 734216 w 773796"/>
              <a:gd name="connsiteY1" fmla="*/ 1467199 h 2373285"/>
              <a:gd name="connsiteX2" fmla="*/ 560387 w 773796"/>
              <a:gd name="connsiteY2" fmla="*/ 477209 h 2373285"/>
              <a:gd name="connsiteX3" fmla="*/ 0 w 773796"/>
              <a:gd name="connsiteY3" fmla="*/ 0 h 2373285"/>
              <a:gd name="connsiteX0" fmla="*/ 52057 w 773796"/>
              <a:gd name="connsiteY0" fmla="*/ 2373285 h 2373285"/>
              <a:gd name="connsiteX1" fmla="*/ 734216 w 773796"/>
              <a:gd name="connsiteY1" fmla="*/ 1467199 h 2373285"/>
              <a:gd name="connsiteX2" fmla="*/ 560387 w 773796"/>
              <a:gd name="connsiteY2" fmla="*/ 477209 h 2373285"/>
              <a:gd name="connsiteX3" fmla="*/ 0 w 773796"/>
              <a:gd name="connsiteY3" fmla="*/ 0 h 2373285"/>
              <a:gd name="connsiteX0" fmla="*/ 52057 w 761444"/>
              <a:gd name="connsiteY0" fmla="*/ 2373285 h 2373285"/>
              <a:gd name="connsiteX1" fmla="*/ 734216 w 761444"/>
              <a:gd name="connsiteY1" fmla="*/ 1467199 h 2373285"/>
              <a:gd name="connsiteX2" fmla="*/ 0 w 76144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780784"/>
              <a:gd name="connsiteY0" fmla="*/ 2373285 h 2373285"/>
              <a:gd name="connsiteX1" fmla="*/ 759489 w 780784"/>
              <a:gd name="connsiteY1" fmla="*/ 994750 h 2373285"/>
              <a:gd name="connsiteX2" fmla="*/ 0 w 780784"/>
              <a:gd name="connsiteY2" fmla="*/ 0 h 2373285"/>
              <a:gd name="connsiteX0" fmla="*/ 52057 w 821139"/>
              <a:gd name="connsiteY0" fmla="*/ 2373285 h 2373285"/>
              <a:gd name="connsiteX1" fmla="*/ 759489 w 821139"/>
              <a:gd name="connsiteY1" fmla="*/ 994750 h 2373285"/>
              <a:gd name="connsiteX2" fmla="*/ 0 w 821139"/>
              <a:gd name="connsiteY2" fmla="*/ 0 h 2373285"/>
              <a:gd name="connsiteX0" fmla="*/ 52057 w 738715"/>
              <a:gd name="connsiteY0" fmla="*/ 2373285 h 2373285"/>
              <a:gd name="connsiteX1" fmla="*/ 644506 w 738715"/>
              <a:gd name="connsiteY1" fmla="*/ 940411 h 2373285"/>
              <a:gd name="connsiteX2" fmla="*/ 0 w 738715"/>
              <a:gd name="connsiteY2" fmla="*/ 0 h 2373285"/>
              <a:gd name="connsiteX0" fmla="*/ 52057 w 738715"/>
              <a:gd name="connsiteY0" fmla="*/ 2373285 h 2373285"/>
              <a:gd name="connsiteX1" fmla="*/ 644506 w 738715"/>
              <a:gd name="connsiteY1" fmla="*/ 940411 h 2373285"/>
              <a:gd name="connsiteX2" fmla="*/ 0 w 738715"/>
              <a:gd name="connsiteY2" fmla="*/ 0 h 2373285"/>
              <a:gd name="connsiteX0" fmla="*/ 52057 w 777793"/>
              <a:gd name="connsiteY0" fmla="*/ 2373285 h 2373285"/>
              <a:gd name="connsiteX1" fmla="*/ 701147 w 777793"/>
              <a:gd name="connsiteY1" fmla="*/ 1111170 h 2373285"/>
              <a:gd name="connsiteX2" fmla="*/ 0 w 777793"/>
              <a:gd name="connsiteY2" fmla="*/ 0 h 2373285"/>
              <a:gd name="connsiteX0" fmla="*/ 52057 w 758826"/>
              <a:gd name="connsiteY0" fmla="*/ 2373285 h 2373285"/>
              <a:gd name="connsiteX1" fmla="*/ 701147 w 758826"/>
              <a:gd name="connsiteY1" fmla="*/ 1111170 h 2373285"/>
              <a:gd name="connsiteX2" fmla="*/ 0 w 758826"/>
              <a:gd name="connsiteY2" fmla="*/ 0 h 2373285"/>
              <a:gd name="connsiteX0" fmla="*/ 60641 w 740552"/>
              <a:gd name="connsiteY0" fmla="*/ 2340028 h 2340028"/>
              <a:gd name="connsiteX1" fmla="*/ 701147 w 740552"/>
              <a:gd name="connsiteY1" fmla="*/ 1111170 h 2340028"/>
              <a:gd name="connsiteX2" fmla="*/ 0 w 740552"/>
              <a:gd name="connsiteY2" fmla="*/ 0 h 2340028"/>
              <a:gd name="connsiteX0" fmla="*/ 60641 w 706953"/>
              <a:gd name="connsiteY0" fmla="*/ 2340028 h 2340028"/>
              <a:gd name="connsiteX1" fmla="*/ 701147 w 706953"/>
              <a:gd name="connsiteY1" fmla="*/ 1111170 h 2340028"/>
              <a:gd name="connsiteX2" fmla="*/ 0 w 706953"/>
              <a:gd name="connsiteY2" fmla="*/ 0 h 2340028"/>
              <a:gd name="connsiteX0" fmla="*/ 60641 w 750358"/>
              <a:gd name="connsiteY0" fmla="*/ 2340028 h 2340028"/>
              <a:gd name="connsiteX1" fmla="*/ 747707 w 750358"/>
              <a:gd name="connsiteY1" fmla="*/ 1087384 h 2340028"/>
              <a:gd name="connsiteX2" fmla="*/ 0 w 750358"/>
              <a:gd name="connsiteY2" fmla="*/ 0 h 2340028"/>
              <a:gd name="connsiteX0" fmla="*/ 60641 w 764847"/>
              <a:gd name="connsiteY0" fmla="*/ 2340028 h 2340028"/>
              <a:gd name="connsiteX1" fmla="*/ 747707 w 764847"/>
              <a:gd name="connsiteY1" fmla="*/ 1087384 h 2340028"/>
              <a:gd name="connsiteX2" fmla="*/ 0 w 764847"/>
              <a:gd name="connsiteY2" fmla="*/ 0 h 2340028"/>
              <a:gd name="connsiteX0" fmla="*/ 146169 w 776298"/>
              <a:gd name="connsiteY0" fmla="*/ 2363634 h 2363634"/>
              <a:gd name="connsiteX1" fmla="*/ 747707 w 776298"/>
              <a:gd name="connsiteY1" fmla="*/ 1087384 h 2363634"/>
              <a:gd name="connsiteX2" fmla="*/ 0 w 776298"/>
              <a:gd name="connsiteY2" fmla="*/ 0 h 2363634"/>
              <a:gd name="connsiteX0" fmla="*/ 146169 w 757878"/>
              <a:gd name="connsiteY0" fmla="*/ 2363634 h 2363634"/>
              <a:gd name="connsiteX1" fmla="*/ 747707 w 757878"/>
              <a:gd name="connsiteY1" fmla="*/ 1087384 h 2363634"/>
              <a:gd name="connsiteX2" fmla="*/ 0 w 757878"/>
              <a:gd name="connsiteY2" fmla="*/ 0 h 2363634"/>
              <a:gd name="connsiteX0" fmla="*/ 146169 w 753894"/>
              <a:gd name="connsiteY0" fmla="*/ 2363634 h 2364857"/>
              <a:gd name="connsiteX1" fmla="*/ 747707 w 753894"/>
              <a:gd name="connsiteY1" fmla="*/ 1087384 h 2364857"/>
              <a:gd name="connsiteX2" fmla="*/ 0 w 753894"/>
              <a:gd name="connsiteY2" fmla="*/ 0 h 2364857"/>
              <a:gd name="connsiteX0" fmla="*/ 146169 w 754789"/>
              <a:gd name="connsiteY0" fmla="*/ 2363634 h 2363634"/>
              <a:gd name="connsiteX1" fmla="*/ 747707 w 754789"/>
              <a:gd name="connsiteY1" fmla="*/ 1087384 h 2363634"/>
              <a:gd name="connsiteX2" fmla="*/ 0 w 754789"/>
              <a:gd name="connsiteY2" fmla="*/ 0 h 2363634"/>
              <a:gd name="connsiteX0" fmla="*/ 146169 w 754395"/>
              <a:gd name="connsiteY0" fmla="*/ 2363634 h 2363634"/>
              <a:gd name="connsiteX1" fmla="*/ 747707 w 754395"/>
              <a:gd name="connsiteY1" fmla="*/ 1087384 h 2363634"/>
              <a:gd name="connsiteX2" fmla="*/ 0 w 754395"/>
              <a:gd name="connsiteY2" fmla="*/ 0 h 2363634"/>
              <a:gd name="connsiteX0" fmla="*/ 146169 w 780359"/>
              <a:gd name="connsiteY0" fmla="*/ 2363634 h 2363634"/>
              <a:gd name="connsiteX1" fmla="*/ 774185 w 780359"/>
              <a:gd name="connsiteY1" fmla="*/ 995718 h 2363634"/>
              <a:gd name="connsiteX2" fmla="*/ 0 w 780359"/>
              <a:gd name="connsiteY2" fmla="*/ 0 h 2363634"/>
              <a:gd name="connsiteX0" fmla="*/ 146169 w 780359"/>
              <a:gd name="connsiteY0" fmla="*/ 2363634 h 2363634"/>
              <a:gd name="connsiteX1" fmla="*/ 774185 w 780359"/>
              <a:gd name="connsiteY1" fmla="*/ 995718 h 2363634"/>
              <a:gd name="connsiteX2" fmla="*/ 0 w 780359"/>
              <a:gd name="connsiteY2" fmla="*/ 0 h 2363634"/>
              <a:gd name="connsiteX0" fmla="*/ 146169 w 711171"/>
              <a:gd name="connsiteY0" fmla="*/ 2363634 h 2363634"/>
              <a:gd name="connsiteX1" fmla="*/ 703411 w 711171"/>
              <a:gd name="connsiteY1" fmla="*/ 989165 h 2363634"/>
              <a:gd name="connsiteX2" fmla="*/ 0 w 711171"/>
              <a:gd name="connsiteY2" fmla="*/ 0 h 2363634"/>
              <a:gd name="connsiteX0" fmla="*/ 146169 w 716345"/>
              <a:gd name="connsiteY0" fmla="*/ 2363634 h 2363634"/>
              <a:gd name="connsiteX1" fmla="*/ 708731 w 716345"/>
              <a:gd name="connsiteY1" fmla="*/ 1008480 h 2363634"/>
              <a:gd name="connsiteX2" fmla="*/ 0 w 716345"/>
              <a:gd name="connsiteY2" fmla="*/ 0 h 2363634"/>
              <a:gd name="connsiteX0" fmla="*/ 146169 w 776895"/>
              <a:gd name="connsiteY0" fmla="*/ 2363634 h 2363634"/>
              <a:gd name="connsiteX1" fmla="*/ 770658 w 776895"/>
              <a:gd name="connsiteY1" fmla="*/ 1014214 h 2363634"/>
              <a:gd name="connsiteX2" fmla="*/ 0 w 776895"/>
              <a:gd name="connsiteY2" fmla="*/ 0 h 2363634"/>
              <a:gd name="connsiteX0" fmla="*/ 146169 w 834926"/>
              <a:gd name="connsiteY0" fmla="*/ 2363634 h 2363634"/>
              <a:gd name="connsiteX1" fmla="*/ 829615 w 834926"/>
              <a:gd name="connsiteY1" fmla="*/ 988301 h 2363634"/>
              <a:gd name="connsiteX2" fmla="*/ 0 w 834926"/>
              <a:gd name="connsiteY2" fmla="*/ 0 h 2363634"/>
              <a:gd name="connsiteX0" fmla="*/ 146169 w 844558"/>
              <a:gd name="connsiteY0" fmla="*/ 2363634 h 2363634"/>
              <a:gd name="connsiteX1" fmla="*/ 829615 w 844558"/>
              <a:gd name="connsiteY1" fmla="*/ 988301 h 2363634"/>
              <a:gd name="connsiteX2" fmla="*/ 0 w 844558"/>
              <a:gd name="connsiteY2" fmla="*/ 0 h 2363634"/>
              <a:gd name="connsiteX0" fmla="*/ 146169 w 844558"/>
              <a:gd name="connsiteY0" fmla="*/ 2363634 h 2363634"/>
              <a:gd name="connsiteX1" fmla="*/ 829615 w 844558"/>
              <a:gd name="connsiteY1" fmla="*/ 988301 h 2363634"/>
              <a:gd name="connsiteX2" fmla="*/ 0 w 844558"/>
              <a:gd name="connsiteY2" fmla="*/ 0 h 2363634"/>
              <a:gd name="connsiteX0" fmla="*/ 146169 w 844558"/>
              <a:gd name="connsiteY0" fmla="*/ 2363634 h 2363634"/>
              <a:gd name="connsiteX1" fmla="*/ 829615 w 844558"/>
              <a:gd name="connsiteY1" fmla="*/ 988301 h 2363634"/>
              <a:gd name="connsiteX2" fmla="*/ 0 w 844558"/>
              <a:gd name="connsiteY2" fmla="*/ 0 h 2363634"/>
              <a:gd name="connsiteX0" fmla="*/ 146169 w 859933"/>
              <a:gd name="connsiteY0" fmla="*/ 2363634 h 2363634"/>
              <a:gd name="connsiteX1" fmla="*/ 829615 w 859933"/>
              <a:gd name="connsiteY1" fmla="*/ 988301 h 2363634"/>
              <a:gd name="connsiteX2" fmla="*/ 0 w 859933"/>
              <a:gd name="connsiteY2" fmla="*/ 0 h 2363634"/>
              <a:gd name="connsiteX0" fmla="*/ 146169 w 852449"/>
              <a:gd name="connsiteY0" fmla="*/ 2363634 h 2363634"/>
              <a:gd name="connsiteX1" fmla="*/ 829615 w 852449"/>
              <a:gd name="connsiteY1" fmla="*/ 988301 h 2363634"/>
              <a:gd name="connsiteX2" fmla="*/ 0 w 852449"/>
              <a:gd name="connsiteY2" fmla="*/ 0 h 2363634"/>
              <a:gd name="connsiteX0" fmla="*/ 204345 w 856974"/>
              <a:gd name="connsiteY0" fmla="*/ 2350938 h 2350938"/>
              <a:gd name="connsiteX1" fmla="*/ 829615 w 856974"/>
              <a:gd name="connsiteY1" fmla="*/ 988301 h 2350938"/>
              <a:gd name="connsiteX2" fmla="*/ 0 w 856974"/>
              <a:gd name="connsiteY2" fmla="*/ 0 h 2350938"/>
              <a:gd name="connsiteX0" fmla="*/ 191978 w 855890"/>
              <a:gd name="connsiteY0" fmla="*/ 2347309 h 2347309"/>
              <a:gd name="connsiteX1" fmla="*/ 829615 w 855890"/>
              <a:gd name="connsiteY1" fmla="*/ 988301 h 2347309"/>
              <a:gd name="connsiteX2" fmla="*/ 0 w 855890"/>
              <a:gd name="connsiteY2" fmla="*/ 0 h 2347309"/>
              <a:gd name="connsiteX0" fmla="*/ 251722 w 915635"/>
              <a:gd name="connsiteY0" fmla="*/ 2347828 h 2347828"/>
              <a:gd name="connsiteX1" fmla="*/ 889359 w 915635"/>
              <a:gd name="connsiteY1" fmla="*/ 988820 h 2347828"/>
              <a:gd name="connsiteX2" fmla="*/ 0 w 915635"/>
              <a:gd name="connsiteY2" fmla="*/ 0 h 2347828"/>
              <a:gd name="connsiteX0" fmla="*/ 235347 w 899260"/>
              <a:gd name="connsiteY0" fmla="*/ 2411052 h 2411052"/>
              <a:gd name="connsiteX1" fmla="*/ 872984 w 899260"/>
              <a:gd name="connsiteY1" fmla="*/ 1052044 h 2411052"/>
              <a:gd name="connsiteX2" fmla="*/ 0 w 899260"/>
              <a:gd name="connsiteY2" fmla="*/ 0 h 2411052"/>
              <a:gd name="connsiteX0" fmla="*/ 211136 w 875049"/>
              <a:gd name="connsiteY0" fmla="*/ 2408201 h 2408201"/>
              <a:gd name="connsiteX1" fmla="*/ 848773 w 875049"/>
              <a:gd name="connsiteY1" fmla="*/ 1049193 h 2408201"/>
              <a:gd name="connsiteX2" fmla="*/ 0 w 875049"/>
              <a:gd name="connsiteY2" fmla="*/ 0 h 2408201"/>
              <a:gd name="connsiteX0" fmla="*/ 213402 w 877315"/>
              <a:gd name="connsiteY0" fmla="*/ 2376977 h 2376977"/>
              <a:gd name="connsiteX1" fmla="*/ 851039 w 877315"/>
              <a:gd name="connsiteY1" fmla="*/ 1017969 h 2376977"/>
              <a:gd name="connsiteX2" fmla="*/ 0 w 877315"/>
              <a:gd name="connsiteY2" fmla="*/ 0 h 2376977"/>
              <a:gd name="connsiteX0" fmla="*/ 230123 w 894036"/>
              <a:gd name="connsiteY0" fmla="*/ 2367001 h 2367001"/>
              <a:gd name="connsiteX1" fmla="*/ 867760 w 894036"/>
              <a:gd name="connsiteY1" fmla="*/ 1007993 h 2367001"/>
              <a:gd name="connsiteX2" fmla="*/ 0 w 894036"/>
              <a:gd name="connsiteY2" fmla="*/ 0 h 2367001"/>
              <a:gd name="connsiteX0" fmla="*/ 123527 w 787440"/>
              <a:gd name="connsiteY0" fmla="*/ 2373995 h 2373995"/>
              <a:gd name="connsiteX1" fmla="*/ 761164 w 787440"/>
              <a:gd name="connsiteY1" fmla="*/ 1014987 h 2373995"/>
              <a:gd name="connsiteX2" fmla="*/ 0 w 787440"/>
              <a:gd name="connsiteY2" fmla="*/ 0 h 2373995"/>
              <a:gd name="connsiteX0" fmla="*/ 183097 w 847010"/>
              <a:gd name="connsiteY0" fmla="*/ 2373046 h 2373046"/>
              <a:gd name="connsiteX1" fmla="*/ 820734 w 847010"/>
              <a:gd name="connsiteY1" fmla="*/ 1014038 h 2373046"/>
              <a:gd name="connsiteX2" fmla="*/ 0 w 847010"/>
              <a:gd name="connsiteY2" fmla="*/ 0 h 237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7010" h="2373046">
                <a:moveTo>
                  <a:pt x="183097" y="2373046"/>
                </a:moveTo>
                <a:cubicBezTo>
                  <a:pt x="759167" y="1932442"/>
                  <a:pt x="916857" y="1547575"/>
                  <a:pt x="820734" y="1014038"/>
                </a:cubicBezTo>
                <a:cubicBezTo>
                  <a:pt x="755719" y="518105"/>
                  <a:pt x="398770" y="221733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triangle" w="lg" len="lg"/>
            <a:tailEnd type="oval" w="med" len="med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形吹き出し 57"/>
          <p:cNvSpPr>
            <a:spLocks noChangeAspect="1"/>
          </p:cNvSpPr>
          <p:nvPr/>
        </p:nvSpPr>
        <p:spPr bwMode="auto">
          <a:xfrm>
            <a:off x="4958934" y="4288060"/>
            <a:ext cx="621377" cy="621377"/>
          </a:xfrm>
          <a:prstGeom prst="wedgeEllipseCallout">
            <a:avLst>
              <a:gd name="adj1" fmla="val -57624"/>
              <a:gd name="adj2" fmla="val 3776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1.8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9" name="円形吹き出し 58"/>
          <p:cNvSpPr>
            <a:spLocks noChangeAspect="1"/>
          </p:cNvSpPr>
          <p:nvPr/>
        </p:nvSpPr>
        <p:spPr bwMode="auto">
          <a:xfrm>
            <a:off x="3981963" y="5746246"/>
            <a:ext cx="621377" cy="621377"/>
          </a:xfrm>
          <a:prstGeom prst="wedgeEllipseCallout">
            <a:avLst>
              <a:gd name="adj1" fmla="val 46755"/>
              <a:gd name="adj2" fmla="val -47791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1.9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0" name="円形吹き出し 59"/>
          <p:cNvSpPr>
            <a:spLocks noChangeAspect="1"/>
          </p:cNvSpPr>
          <p:nvPr/>
        </p:nvSpPr>
        <p:spPr bwMode="auto">
          <a:xfrm>
            <a:off x="6356169" y="4189841"/>
            <a:ext cx="621377" cy="621377"/>
          </a:xfrm>
          <a:prstGeom prst="wedgeEllipseCallout">
            <a:avLst>
              <a:gd name="adj1" fmla="val -55104"/>
              <a:gd name="adj2" fmla="val -64569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1.10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1" name="円形吹き出し 60"/>
          <p:cNvSpPr>
            <a:spLocks noChangeAspect="1"/>
          </p:cNvSpPr>
          <p:nvPr/>
        </p:nvSpPr>
        <p:spPr bwMode="auto">
          <a:xfrm>
            <a:off x="313304" y="5768472"/>
            <a:ext cx="625230" cy="621377"/>
          </a:xfrm>
          <a:prstGeom prst="wedgeEllipseCallout">
            <a:avLst>
              <a:gd name="adj1" fmla="val 17835"/>
              <a:gd name="adj2" fmla="val -70035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1.11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5" name="円形吹き出し 54"/>
          <p:cNvSpPr>
            <a:spLocks noChangeAspect="1"/>
          </p:cNvSpPr>
          <p:nvPr/>
        </p:nvSpPr>
        <p:spPr bwMode="auto">
          <a:xfrm>
            <a:off x="281885" y="3403476"/>
            <a:ext cx="621377" cy="621377"/>
          </a:xfrm>
          <a:prstGeom prst="wedgeEllipseCallout">
            <a:avLst>
              <a:gd name="adj1" fmla="val 67074"/>
              <a:gd name="adj2" fmla="val -37238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1.6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7" name="円形吹き出し 56"/>
          <p:cNvSpPr>
            <a:spLocks noChangeAspect="1"/>
          </p:cNvSpPr>
          <p:nvPr/>
        </p:nvSpPr>
        <p:spPr bwMode="auto">
          <a:xfrm>
            <a:off x="317157" y="4117870"/>
            <a:ext cx="621377" cy="621377"/>
          </a:xfrm>
          <a:prstGeom prst="wedgeEllipseCallout">
            <a:avLst>
              <a:gd name="adj1" fmla="val 113275"/>
              <a:gd name="adj2" fmla="val 90060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1.7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6" name="円形吹き出し 55"/>
          <p:cNvSpPr>
            <a:spLocks noChangeAspect="1"/>
          </p:cNvSpPr>
          <p:nvPr/>
        </p:nvSpPr>
        <p:spPr bwMode="auto">
          <a:xfrm>
            <a:off x="2221377" y="2913395"/>
            <a:ext cx="621377" cy="621377"/>
          </a:xfrm>
          <a:prstGeom prst="wedgeEllipseCallout">
            <a:avLst>
              <a:gd name="adj1" fmla="val -55913"/>
              <a:gd name="adj2" fmla="val 65144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1.1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2" name="円形吹き出し 51"/>
          <p:cNvSpPr>
            <a:spLocks noChangeAspect="1"/>
          </p:cNvSpPr>
          <p:nvPr/>
        </p:nvSpPr>
        <p:spPr bwMode="auto">
          <a:xfrm>
            <a:off x="2403902" y="3572795"/>
            <a:ext cx="621377" cy="621377"/>
          </a:xfrm>
          <a:prstGeom prst="wedgeEllipseCallout">
            <a:avLst>
              <a:gd name="adj1" fmla="val -57624"/>
              <a:gd name="adj2" fmla="val 37766"/>
            </a:avLst>
          </a:prstGeom>
          <a:solidFill>
            <a:srgbClr val="FF0000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ot="0" spcFirstLastPara="0" vertOverflow="overflow" horzOverflow="overflow" vert="horz" wrap="none" lIns="72001" tIns="72001" rIns="72001" bIns="7200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kern="0" dirty="0" smtClean="0">
                <a:solidFill>
                  <a:srgbClr val="FFFFFF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1.2</a:t>
            </a:r>
            <a:endParaRPr kumimoji="0" lang="en-US" altLang="ja-JP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963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rgbClr val="FF0000"/>
          </a:solidFill>
          <a:prstDash val="sysDash"/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r">
          <a:defRPr kumimoji="1" b="1" dirty="0" smtClean="0">
            <a:solidFill>
              <a:schemeClr val="bg1"/>
            </a:solidFill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7172</Words>
  <Application>Microsoft Office PowerPoint</Application>
  <PresentationFormat>画面に合わせる (4:3)</PresentationFormat>
  <Paragraphs>1496</Paragraphs>
  <Slides>84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84</vt:i4>
      </vt:variant>
    </vt:vector>
  </HeadingPairs>
  <TitlesOfParts>
    <vt:vector size="95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Table of contents</vt:lpstr>
      <vt:lpstr>Introduction</vt:lpstr>
      <vt:lpstr> (1)  About this document</vt:lpstr>
      <vt:lpstr> (2)  Operation environment</vt:lpstr>
      <vt:lpstr> (3)  Scenario</vt:lpstr>
      <vt:lpstr>1.　Scenario１【Collect function】 Collect target host OS Information</vt:lpstr>
      <vt:lpstr>Scenario１Overall diagram</vt:lpstr>
      <vt:lpstr>1.1 Register target host</vt:lpstr>
      <vt:lpstr>1.2 Register operation</vt:lpstr>
      <vt:lpstr>1.3 Register movement</vt:lpstr>
      <vt:lpstr>1.3.1 Header section and gather_facts</vt:lpstr>
      <vt:lpstr>1.4 Register Playbook (1/3) </vt:lpstr>
      <vt:lpstr>1.4 Register Playbook (2/3) </vt:lpstr>
      <vt:lpstr>1.4 Register Playbook (3/3) </vt:lpstr>
      <vt:lpstr>1.4.1 Directory for YAML files and collection (1/2) </vt:lpstr>
      <vt:lpstr>1.4.2 Directory for YAML files and collection (2/2) </vt:lpstr>
      <vt:lpstr>1.5 Movement-Playbook link</vt:lpstr>
      <vt:lpstr>1.6 Register target host</vt:lpstr>
      <vt:lpstr>1.7 Create Parameter sheet for registering collected values (1/4) </vt:lpstr>
      <vt:lpstr>1.7 Create Parameter sheet for registering collected values  (2/4) </vt:lpstr>
      <vt:lpstr>1.7 Create Parameter sheet for registering collected values  (3/4) </vt:lpstr>
      <vt:lpstr>1.7 Create Parameter sheet for registering collected values  (4/4) </vt:lpstr>
      <vt:lpstr>1.8 Register Collected item value list (1/3) </vt:lpstr>
      <vt:lpstr>1.8 Register Collected item value list  (2/3) </vt:lpstr>
      <vt:lpstr>1.8 Register Collected item value list  (3/3) </vt:lpstr>
      <vt:lpstr>1.9 Register Collect interface information</vt:lpstr>
      <vt:lpstr>1.10 Run operation (1/2) </vt:lpstr>
      <vt:lpstr>1.10 Run operation (2/2) </vt:lpstr>
      <vt:lpstr>1.11 Confirm the collection results (1/2) </vt:lpstr>
      <vt:lpstr>1.11 Confirm the collection results  (2/2) </vt:lpstr>
      <vt:lpstr>2.　Scenario ２【Compare function】 Compare the values and the expected values of the one collected in Scenario 1.</vt:lpstr>
      <vt:lpstr>Scenario 2 Overall diagram</vt:lpstr>
      <vt:lpstr>2.1 Register Operation</vt:lpstr>
      <vt:lpstr>2.2 Create parameter sheet for expected values (1/3) </vt:lpstr>
      <vt:lpstr>2.2 Create parameter sheet for expected values  (2/3) </vt:lpstr>
      <vt:lpstr>2.2 Create parameter sheet for expected values  (3/3) </vt:lpstr>
      <vt:lpstr>2.3 Register expected values</vt:lpstr>
      <vt:lpstr>2.4 Register a Comparison</vt:lpstr>
      <vt:lpstr>2.5 Run comparison (1/2) </vt:lpstr>
      <vt:lpstr>2.5 Run comparison (2/2) </vt:lpstr>
      <vt:lpstr>【Reference】 Compare details</vt:lpstr>
      <vt:lpstr>【Reference】 (1) Register Comparison details</vt:lpstr>
      <vt:lpstr>【Reference】 (2)  Register Compare details</vt:lpstr>
      <vt:lpstr>【Reference】 (3) Run comparison (1/2) </vt:lpstr>
      <vt:lpstr>【Reference】 (3) Run Comparison (2/2) </vt:lpstr>
      <vt:lpstr>3.　Scenario３【Collect function】 Collect the target host’s SSL certificate file</vt:lpstr>
      <vt:lpstr>Scenario３Overall diagram</vt:lpstr>
      <vt:lpstr>3.1 Register Target host</vt:lpstr>
      <vt:lpstr>3.2 Register operation</vt:lpstr>
      <vt:lpstr>3.3 Register Movement</vt:lpstr>
      <vt:lpstr>3.4 Register Playbook (1/3)</vt:lpstr>
      <vt:lpstr>3.4 Register Playbook (2/3)</vt:lpstr>
      <vt:lpstr>3.4 Register Playbook (3/3)</vt:lpstr>
      <vt:lpstr>3.4.1 File collection directory (1/2) </vt:lpstr>
      <vt:lpstr>3.4.1 File collection directory  (2/2) </vt:lpstr>
      <vt:lpstr>3.5 Movement-Playbook link</vt:lpstr>
      <vt:lpstr>3.6 Register File name (1/3) </vt:lpstr>
      <vt:lpstr>3.6 Register File name (2/3) </vt:lpstr>
      <vt:lpstr>3.6 Register File name (3/3) </vt:lpstr>
      <vt:lpstr>3.7 Register substitution value auto-registration settings</vt:lpstr>
      <vt:lpstr>3.8 Create Parameter sheet for collect values (1/3) </vt:lpstr>
      <vt:lpstr>3.8 Create Parameter sheet for collect values  (2/3) </vt:lpstr>
      <vt:lpstr>3.8 Create Parameter sheet for collect values  (3/3) </vt:lpstr>
      <vt:lpstr>3.9 Register Collected item value list</vt:lpstr>
      <vt:lpstr>3.10 Register Collected interface information</vt:lpstr>
      <vt:lpstr>3.11 Run operation (1/2) </vt:lpstr>
      <vt:lpstr>3.11 Run operation (2/2) </vt:lpstr>
      <vt:lpstr>3.12 Confirm collection results (1/2) </vt:lpstr>
      <vt:lpstr>3.12 Confirm collection results (2/2) </vt:lpstr>
      <vt:lpstr>4.　Scenario４【Compare function】 Compare the file downloaded in scenario 3 with the same file from a different date.</vt:lpstr>
      <vt:lpstr>Scenario 4 Overall diagram (1/2) </vt:lpstr>
      <vt:lpstr>Scenario 4 Overall diagram (2/2) </vt:lpstr>
      <vt:lpstr>4.1 Register operation</vt:lpstr>
      <vt:lpstr>4.2 Prepare SSL certificate with different contents</vt:lpstr>
      <vt:lpstr>4.3 Register file name</vt:lpstr>
      <vt:lpstr>4.4 Run operation </vt:lpstr>
      <vt:lpstr>4.5 Confirm comparison results</vt:lpstr>
      <vt:lpstr>4.6 Register Comparison definition</vt:lpstr>
      <vt:lpstr>4.7 Run Comparison (1/3) </vt:lpstr>
      <vt:lpstr>4.7 Run comparison (2/3) </vt:lpstr>
      <vt:lpstr>4.7 Run comparison (3/3) 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2022-06-29T00:26:34Z</dcterms:modified>
</cp:coreProperties>
</file>