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 autoCompressPictures="0">
  <p:sldMasterIdLst>
    <p:sldMasterId id="2147483657" r:id="rId1"/>
    <p:sldMasterId id="2147483703" r:id="rId2"/>
  </p:sldMasterIdLst>
  <p:notesMasterIdLst>
    <p:notesMasterId r:id="rId40"/>
  </p:notesMasterIdLst>
  <p:handoutMasterIdLst>
    <p:handoutMasterId r:id="rId41"/>
  </p:handoutMasterIdLst>
  <p:sldIdLst>
    <p:sldId id="262" r:id="rId3"/>
    <p:sldId id="774" r:id="rId4"/>
    <p:sldId id="508" r:id="rId5"/>
    <p:sldId id="680" r:id="rId6"/>
    <p:sldId id="710" r:id="rId7"/>
    <p:sldId id="762" r:id="rId8"/>
    <p:sldId id="775" r:id="rId9"/>
    <p:sldId id="776" r:id="rId10"/>
    <p:sldId id="757" r:id="rId11"/>
    <p:sldId id="758" r:id="rId12"/>
    <p:sldId id="777" r:id="rId13"/>
    <p:sldId id="778" r:id="rId14"/>
    <p:sldId id="779" r:id="rId15"/>
    <p:sldId id="780" r:id="rId16"/>
    <p:sldId id="781" r:id="rId17"/>
    <p:sldId id="782" r:id="rId18"/>
    <p:sldId id="754" r:id="rId19"/>
    <p:sldId id="759" r:id="rId20"/>
    <p:sldId id="783" r:id="rId21"/>
    <p:sldId id="784" r:id="rId22"/>
    <p:sldId id="785" r:id="rId23"/>
    <p:sldId id="786" r:id="rId24"/>
    <p:sldId id="787" r:id="rId25"/>
    <p:sldId id="788" r:id="rId26"/>
    <p:sldId id="789" r:id="rId27"/>
    <p:sldId id="711" r:id="rId28"/>
    <p:sldId id="763" r:id="rId29"/>
    <p:sldId id="764" r:id="rId30"/>
    <p:sldId id="765" r:id="rId31"/>
    <p:sldId id="766" r:id="rId32"/>
    <p:sldId id="767" r:id="rId33"/>
    <p:sldId id="768" r:id="rId34"/>
    <p:sldId id="770" r:id="rId35"/>
    <p:sldId id="771" r:id="rId36"/>
    <p:sldId id="772" r:id="rId37"/>
    <p:sldId id="773" r:id="rId38"/>
    <p:sldId id="318" r:id="rId39"/>
  </p:sldIdLst>
  <p:sldSz cx="9144000" cy="6858000" type="screen4x3"/>
  <p:notesSz cx="6807200" cy="9939338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Front Page/ Table of Contents" id="{35DD3A7B-A3B5-49A5-9CD2-FA74D1CAA38D}">
          <p14:sldIdLst>
            <p14:sldId id="262"/>
            <p14:sldId id="774"/>
          </p14:sldIdLst>
        </p14:section>
        <p14:section name="1. Introduction" id="{B81141D6-5160-4643-8D51-022CC5C4BDB9}">
          <p14:sldIdLst>
            <p14:sldId id="508"/>
            <p14:sldId id="680"/>
            <p14:sldId id="710"/>
            <p14:sldId id="762"/>
            <p14:sldId id="775"/>
            <p14:sldId id="776"/>
            <p14:sldId id="757"/>
            <p14:sldId id="758"/>
            <p14:sldId id="777"/>
            <p14:sldId id="778"/>
            <p14:sldId id="779"/>
            <p14:sldId id="780"/>
            <p14:sldId id="781"/>
            <p14:sldId id="782"/>
            <p14:sldId id="754"/>
            <p14:sldId id="759"/>
            <p14:sldId id="783"/>
            <p14:sldId id="784"/>
            <p14:sldId id="785"/>
            <p14:sldId id="786"/>
            <p14:sldId id="787"/>
            <p14:sldId id="788"/>
            <p14:sldId id="789"/>
            <p14:sldId id="711"/>
            <p14:sldId id="763"/>
            <p14:sldId id="764"/>
            <p14:sldId id="765"/>
            <p14:sldId id="766"/>
            <p14:sldId id="767"/>
            <p14:sldId id="768"/>
            <p14:sldId id="770"/>
            <p14:sldId id="771"/>
            <p14:sldId id="772"/>
            <p14:sldId id="773"/>
            <p14:sldId id="31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527">
          <p15:clr>
            <a:srgbClr val="A4A3A4"/>
          </p15:clr>
        </p15:guide>
        <p15:guide id="2" orient="horz" pos="73">
          <p15:clr>
            <a:srgbClr val="A4A3A4"/>
          </p15:clr>
        </p15:guide>
        <p15:guide id="3" orient="horz" pos="4064">
          <p15:clr>
            <a:srgbClr val="A4A3A4"/>
          </p15:clr>
        </p15:guide>
        <p15:guide id="4" pos="2880">
          <p15:clr>
            <a:srgbClr val="A4A3A4"/>
          </p15:clr>
        </p15:guide>
        <p15:guide id="5" pos="113">
          <p15:clr>
            <a:srgbClr val="A4A3A4"/>
          </p15:clr>
        </p15:guide>
        <p15:guide id="6" pos="564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0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成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00"/>
    <a:srgbClr val="0000FF"/>
    <a:srgbClr val="FFFFCC"/>
    <a:srgbClr val="336600"/>
    <a:srgbClr val="008000"/>
    <a:srgbClr val="FF99CC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スタイル (淡色)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中間スタイル 1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510" autoAdjust="0"/>
    <p:restoredTop sz="95507" autoAdjust="0"/>
  </p:normalViewPr>
  <p:slideViewPr>
    <p:cSldViewPr>
      <p:cViewPr>
        <p:scale>
          <a:sx n="125" d="100"/>
          <a:sy n="125" d="100"/>
        </p:scale>
        <p:origin x="230" y="974"/>
      </p:cViewPr>
      <p:guideLst>
        <p:guide orient="horz" pos="527"/>
        <p:guide orient="horz" pos="73"/>
        <p:guide orient="horz" pos="4064"/>
        <p:guide pos="2880"/>
        <p:guide pos="113"/>
        <p:guide pos="564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7812"/>
    </p:cViewPr>
  </p:sorterViewPr>
  <p:notesViewPr>
    <p:cSldViewPr>
      <p:cViewPr varScale="1">
        <p:scale>
          <a:sx n="81" d="100"/>
          <a:sy n="81" d="100"/>
        </p:scale>
        <p:origin x="3990" y="114"/>
      </p:cViewPr>
      <p:guideLst>
        <p:guide orient="horz" pos="3130"/>
        <p:guide pos="2144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commentAuthors" Target="commentAuthor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notesMaster" Target="notesMasters/notesMaster1.xml"/><Relationship Id="rId45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55838" y="1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r">
              <a:defRPr sz="1200"/>
            </a:lvl1pPr>
          </a:lstStyle>
          <a:p>
            <a:fld id="{D829EBEE-5DBD-45D0-BA62-80122688BEB8}" type="datetimeFigureOut">
              <a:rPr kumimoji="1" lang="ja-JP" altLang="en-US" smtClean="0">
                <a:ea typeface="メイリオ" panose="020B0604030504040204" pitchFamily="50" charset="-128"/>
              </a:rPr>
              <a:t>2022/7/1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1" y="9440647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55838" y="9440647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r">
              <a:defRPr sz="1200"/>
            </a:lvl1pPr>
          </a:lstStyle>
          <a:p>
            <a:fld id="{6322DB22-2E22-491B-AA6C-F689DB200DBB}" type="slidenum">
              <a:rPr kumimoji="1" lang="ja-JP" altLang="en-US" smtClean="0">
                <a:ea typeface="メイリオ" panose="020B0604030504040204" pitchFamily="50" charset="-128"/>
              </a:rPr>
              <a:t>‹#›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310505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5838" y="1"/>
            <a:ext cx="2949787" cy="288000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4B26993D-C081-44EB-B0F5-A9F467792B62}" type="datetimeFigureOut">
              <a:rPr lang="ja-JP" altLang="en-US" smtClean="0"/>
              <a:pPr/>
              <a:t>2022/7/1</a:t>
            </a:fld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5838" y="9652150"/>
            <a:ext cx="2949787" cy="288000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CFBBA293-708C-4261-9FD1-AE04041D5F7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8" name="スライド イメージ プレースホルダー 7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432000"/>
            <a:ext cx="496570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9" name="ノート プレースホルダー 8"/>
          <p:cNvSpPr>
            <a:spLocks noGrp="1"/>
          </p:cNvSpPr>
          <p:nvPr>
            <p:ph type="body" sz="quarter" idx="3"/>
          </p:nvPr>
        </p:nvSpPr>
        <p:spPr>
          <a:xfrm>
            <a:off x="91600" y="4320000"/>
            <a:ext cx="6624000" cy="5220000"/>
          </a:xfrm>
          <a:prstGeom prst="rect">
            <a:avLst/>
          </a:prstGeom>
        </p:spPr>
        <p:txBody>
          <a:bodyPr vert="horz" lIns="0" tIns="45720" rIns="0" bIns="45720" rtlCol="0"/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4525029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kumimoji="1" sz="11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1pPr>
    <a:lvl2pPr marL="4572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2pPr>
    <a:lvl3pPr marL="9144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3pPr>
    <a:lvl4pPr marL="13716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4pPr>
    <a:lvl5pPr marL="18288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pPr/>
              <a:t>7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182111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pPr/>
              <a:t>20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514635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pPr/>
              <a:t>21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163724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pPr/>
              <a:t>22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280304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pPr/>
              <a:t>23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715960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pPr/>
              <a:t>24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97801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pPr/>
              <a:t>25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907040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pPr/>
              <a:t>8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291099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pPr/>
              <a:t>11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180252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pPr/>
              <a:t>12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060371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pPr/>
              <a:t>13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955144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pPr/>
              <a:t>14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040243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pPr/>
              <a:t>15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269124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pPr/>
              <a:t>16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01388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pPr/>
              <a:t>19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59943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Title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3105369"/>
            <a:ext cx="8784000" cy="528794"/>
          </a:xfrm>
        </p:spPr>
        <p:txBody>
          <a:bodyPr anchor="b" anchorCtr="0">
            <a:spAutoFit/>
          </a:bodyPr>
          <a:lstStyle>
            <a:lvl1pPr algn="ctr">
              <a:defRPr sz="3200">
                <a:solidFill>
                  <a:schemeClr val="accent6"/>
                </a:solidFill>
                <a:effectLst/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>
          <a:xfrm>
            <a:off x="2591513" y="260560"/>
            <a:ext cx="6372000" cy="360000"/>
          </a:xfrm>
        </p:spPr>
        <p:txBody>
          <a:bodyPr>
            <a:noAutofit/>
          </a:bodyPr>
          <a:lstStyle>
            <a:lvl1pPr marL="0" indent="0" algn="r">
              <a:buNone/>
              <a:defRPr sz="1800"/>
            </a:lvl1pPr>
          </a:lstStyle>
          <a:p>
            <a:r>
              <a:rPr lang="ja-JP" altLang="en-US" dirty="0" smtClean="0"/>
              <a:t>宛先がある場合は入力</a:t>
            </a:r>
            <a:endParaRPr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513" y="6021360"/>
            <a:ext cx="6552727" cy="400110"/>
          </a:xfrm>
        </p:spPr>
        <p:txBody>
          <a:bodyPr wrap="square">
            <a:spAutoFit/>
          </a:bodyPr>
          <a:lstStyle>
            <a:lvl1pPr marL="0" indent="0">
              <a:buNone/>
              <a:defRPr sz="2000" baseline="0">
                <a:solidFill>
                  <a:schemeClr val="bg1"/>
                </a:solidFill>
              </a:defRPr>
            </a:lvl1pPr>
            <a:lvl2pPr marL="72000" indent="0">
              <a:buNone/>
              <a:defRPr>
                <a:solidFill>
                  <a:schemeClr val="bg1"/>
                </a:solidFill>
              </a:defRPr>
            </a:lvl2pPr>
            <a:lvl3pPr marL="222962" indent="0">
              <a:buNone/>
              <a:defRPr>
                <a:solidFill>
                  <a:schemeClr val="bg1"/>
                </a:solidFill>
              </a:defRPr>
            </a:lvl3pPr>
            <a:lvl4pPr marL="327787" indent="0">
              <a:buNone/>
              <a:defRPr>
                <a:solidFill>
                  <a:schemeClr val="bg1"/>
                </a:solidFill>
              </a:defRPr>
            </a:lvl4pPr>
            <a:lvl5pPr marL="3114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ja-JP" altLang="en-US" dirty="0" smtClean="0"/>
              <a:t>年月　部署名　氏名など　適宜改行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887157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rporate M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002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2022/7/1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59359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2022/7/1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55012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2022/7/1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9073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2022/7/1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8803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2022/7/1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34896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2022/7/1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59672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2022/7/1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65850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2022/7/1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75070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2022/7/1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4110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tIns="36000" bIns="0">
            <a:normAutofit/>
          </a:bodyPr>
          <a:lstStyle>
            <a:lvl1pPr>
              <a:defRPr sz="24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990098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2022/7/1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28831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2022/7/1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0621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836712"/>
            <a:ext cx="8784976" cy="5616476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noProof="0" dirty="0" smtClean="0"/>
            </a:lvl1pPr>
            <a:lvl2pPr>
              <a:defRPr lang="ja-JP" altLang="en-US" noProof="0" dirty="0" smtClean="0"/>
            </a:lvl2pPr>
            <a:lvl3pPr>
              <a:defRPr lang="ja-JP" altLang="en-US" noProof="0" dirty="0" smtClean="0"/>
            </a:lvl3pPr>
            <a:lvl4pPr>
              <a:defRPr lang="ja-JP" altLang="en-US" noProof="0" dirty="0" smtClean="0"/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0833928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1 lin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8287" y="836613"/>
            <a:ext cx="8785226" cy="432000"/>
          </a:xfrm>
          <a:prstGeom prst="roundRect">
            <a:avLst>
              <a:gd name="adj" fmla="val 13830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tIns="72000" bIns="36000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 smtClean="0"/>
              <a:t>リード文が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行でおさまる場合はこのレイアウトで入力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1413188"/>
            <a:ext cx="8785225" cy="50400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4346642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2 lines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9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9388" y="836613"/>
            <a:ext cx="8784000" cy="756000"/>
          </a:xfrm>
          <a:prstGeom prst="roundRect">
            <a:avLst>
              <a:gd name="adj" fmla="val 7924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tIns="72000" bIns="36000" anchor="ctr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 smtClean="0"/>
              <a:t>リード文が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行にわたる場合は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このレイアウトで入力</a:t>
            </a:r>
            <a:endParaRPr kumimoji="1" lang="ja-JP" altLang="en-US" dirty="0"/>
          </a:p>
        </p:txBody>
      </p:sp>
      <p:sp>
        <p:nvSpPr>
          <p:cNvPr id="10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8412" y="1737188"/>
            <a:ext cx="8784976" cy="4714412"/>
          </a:xfrm>
        </p:spPr>
        <p:txBody>
          <a:bodyPr vert="horz" lIns="90000" tIns="46800" rIns="90000" bIns="46800" rtlCol="0">
            <a:no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marR="0" lvl="0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本文を入力</a:t>
            </a:r>
          </a:p>
          <a:p>
            <a:pPr marR="0" lvl="1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marR="0" lvl="2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marR="0" lvl="3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869244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  <p:sp>
        <p:nvSpPr>
          <p:cNvPr id="7" name="コンテンツ プレースホルダー"/>
          <p:cNvSpPr>
            <a:spLocks noGrp="1"/>
          </p:cNvSpPr>
          <p:nvPr>
            <p:ph sz="quarter" idx="11" hasCustomPrompt="1"/>
          </p:nvPr>
        </p:nvSpPr>
        <p:spPr bwMode="gray">
          <a:xfrm>
            <a:off x="4716613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613282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56864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SectionHeader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388" y="2988000"/>
            <a:ext cx="8784000" cy="524311"/>
          </a:xfrm>
        </p:spPr>
        <p:txBody>
          <a:bodyPr wrap="square" anchor="b">
            <a:sp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388" y="4365130"/>
            <a:ext cx="7200900" cy="1212644"/>
          </a:xfrm>
        </p:spPr>
        <p:txBody>
          <a:bodyPr>
            <a:spAutoFit/>
          </a:bodyPr>
          <a:lstStyle>
            <a:lvl1pPr marL="0" indent="0">
              <a:buNone/>
              <a:defRPr b="0"/>
            </a:lvl1pPr>
            <a:lvl2pPr marL="72000" indent="0">
              <a:buNone/>
              <a:defRPr sz="1800" b="0"/>
            </a:lvl2pPr>
            <a:lvl3pPr marL="222962" indent="0">
              <a:buNone/>
              <a:defRPr b="0"/>
            </a:lvl3pPr>
            <a:lvl4pPr marL="327787" indent="0">
              <a:buNone/>
              <a:defRPr b="0"/>
            </a:lvl4pPr>
            <a:lvl5pPr marL="311400" indent="0">
              <a:buNone/>
              <a:defRPr b="0"/>
            </a:lvl5pPr>
          </a:lstStyle>
          <a:p>
            <a:pPr lvl="0"/>
            <a:r>
              <a:rPr kumimoji="1" lang="ja-JP" altLang="en-US" dirty="0" smtClean="0"/>
              <a:t>サブタイトルを入力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230856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Content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619672" y="332613"/>
            <a:ext cx="7344000" cy="504000"/>
          </a:xfrm>
        </p:spPr>
        <p:txBody>
          <a:bodyPr wrap="square" anchor="b">
            <a:spAutoFit/>
          </a:bodyPr>
          <a:lstStyle>
            <a:lvl1pPr>
              <a:defRPr b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kumimoji="1" lang="ja-JP" altLang="en-US" dirty="0" smtClean="0"/>
              <a:t>目次 のタイトルを入力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619672" y="1116000"/>
            <a:ext cx="7344000" cy="5112000"/>
          </a:xfrm>
        </p:spPr>
        <p:txBody>
          <a:bodyPr wrap="square">
            <a:noAutofit/>
          </a:bodyPr>
          <a:lstStyle>
            <a:lvl1pPr marL="0" indent="0">
              <a:lnSpc>
                <a:spcPct val="140000"/>
              </a:lnSpc>
              <a:spcBef>
                <a:spcPts val="50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180000" indent="0">
              <a:lnSpc>
                <a:spcPct val="100000"/>
              </a:lnSpc>
              <a:spcBef>
                <a:spcPts val="500"/>
              </a:spcBef>
              <a:buNone/>
              <a:defRPr sz="1800" b="0">
                <a:solidFill>
                  <a:schemeClr val="tx1"/>
                </a:solidFill>
              </a:defRPr>
            </a:lvl2pPr>
            <a:lvl3pPr marL="36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3pPr>
            <a:lvl4pPr marL="54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4pPr>
            <a:lvl5pPr marL="685800" indent="0">
              <a:buNone/>
              <a:defRPr b="0"/>
            </a:lvl5pPr>
          </a:lstStyle>
          <a:p>
            <a:pPr lvl="0"/>
            <a:r>
              <a:rPr kumimoji="1" lang="ja-JP" altLang="en-US" dirty="0" smtClean="0"/>
              <a:t>項目を入力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903212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ackground_Title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 プレースホルダー"/>
          <p:cNvSpPr>
            <a:spLocks noGrp="1"/>
          </p:cNvSpPr>
          <p:nvPr>
            <p:ph type="title"/>
          </p:nvPr>
        </p:nvSpPr>
        <p:spPr bwMode="gray">
          <a:xfrm>
            <a:off x="179387" y="108000"/>
            <a:ext cx="8785225" cy="468000"/>
          </a:xfrm>
          <a:prstGeom prst="rect">
            <a:avLst/>
          </a:prstGeom>
        </p:spPr>
        <p:txBody>
          <a:bodyPr vert="horz" lIns="91440" tIns="36000" rIns="91440" bIns="0" rtlCol="0" anchor="ctr">
            <a:no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"/>
          <p:cNvSpPr>
            <a:spLocks noGrp="1"/>
          </p:cNvSpPr>
          <p:nvPr>
            <p:ph type="body" idx="1"/>
          </p:nvPr>
        </p:nvSpPr>
        <p:spPr bwMode="gray">
          <a:xfrm>
            <a:off x="179387" y="836614"/>
            <a:ext cx="8785226" cy="5616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  <p:sp>
        <p:nvSpPr>
          <p:cNvPr id="8" name="PageNumber"/>
          <p:cNvSpPr txBox="1"/>
          <p:nvPr userDrawn="1"/>
        </p:nvSpPr>
        <p:spPr bwMode="black">
          <a:xfrm>
            <a:off x="8316520" y="6606080"/>
            <a:ext cx="684000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0F5524-168B-428D-88E2-BCDC17194B25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en-US" sz="10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Confidential"/>
          <p:cNvSpPr txBox="1"/>
          <p:nvPr userDrawn="1"/>
        </p:nvSpPr>
        <p:spPr bwMode="black">
          <a:xfrm>
            <a:off x="118609" y="6599089"/>
            <a:ext cx="1645001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Exastro</a:t>
            </a:r>
          </a:p>
        </p:txBody>
      </p:sp>
    </p:spTree>
    <p:extLst>
      <p:ext uri="{BB962C8B-B14F-4D97-AF65-F5344CB8AC3E}">
        <p14:creationId xmlns:p14="http://schemas.microsoft.com/office/powerpoint/2010/main" val="654157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9" r:id="rId2"/>
    <p:sldLayoutId id="2147483670" r:id="rId3"/>
    <p:sldLayoutId id="2147483672" r:id="rId4"/>
    <p:sldLayoutId id="2147483695" r:id="rId5"/>
    <p:sldLayoutId id="2147483673" r:id="rId6"/>
    <p:sldLayoutId id="2147483674" r:id="rId7"/>
    <p:sldLayoutId id="2147483700" r:id="rId8"/>
    <p:sldLayoutId id="2147483701" r:id="rId9"/>
    <p:sldLayoutId id="2147483702" r:id="rId10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400" b="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9pPr>
    </p:titleStyle>
    <p:bodyStyle>
      <a:lvl1pPr marL="18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▌"/>
        <a:defRPr kumimoji="1" sz="2000" b="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Wingdings" pitchFamily="2" charset="2"/>
        <a:buChar char="l"/>
        <a:defRPr kumimoji="1" sz="1600" b="0">
          <a:solidFill>
            <a:schemeClr val="tx1"/>
          </a:solidFill>
          <a:latin typeface="+mn-lt"/>
          <a:ea typeface="+mn-ea"/>
        </a:defRPr>
      </a:lvl2pPr>
      <a:lvl3pPr marL="468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•"/>
        <a:defRPr kumimoji="1" sz="1400" b="0">
          <a:solidFill>
            <a:schemeClr val="tx1"/>
          </a:solidFill>
          <a:latin typeface="+mn-lt"/>
          <a:ea typeface="+mn-ea"/>
        </a:defRPr>
      </a:lvl3pPr>
      <a:lvl4pPr marL="576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Tahoma" pitchFamily="34" charset="0"/>
        <a:buChar char="–"/>
        <a:defRPr kumimoji="1" sz="1200" b="0">
          <a:solidFill>
            <a:schemeClr val="tx1"/>
          </a:solidFill>
          <a:latin typeface="+mn-lt"/>
          <a:ea typeface="+mn-ea"/>
        </a:defRPr>
      </a:lvl4pPr>
      <a:lvl5pPr marL="735013" indent="-157163" algn="l" rtl="0" eaLnBrk="0" fontAlgn="base" hangingPunct="0">
        <a:spcBef>
          <a:spcPct val="20000"/>
        </a:spcBef>
        <a:spcAft>
          <a:spcPct val="0"/>
        </a:spcAft>
        <a:buClr>
          <a:schemeClr val="accent6"/>
        </a:buClr>
        <a:buChar char="≫"/>
        <a:defRPr kumimoji="1" sz="1200" b="1">
          <a:solidFill>
            <a:schemeClr val="tx1"/>
          </a:solidFill>
          <a:latin typeface="+mj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9016B-CCA6-43BE-8BEE-59565A35F4F7}" type="datetimeFigureOut">
              <a:rPr kumimoji="1" lang="ja-JP" altLang="en-US" smtClean="0"/>
              <a:t>2022/7/1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4414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6.xml"/><Relationship Id="rId13" Type="http://schemas.openxmlformats.org/officeDocument/2006/relationships/slide" Target="slide29.xml"/><Relationship Id="rId3" Type="http://schemas.openxmlformats.org/officeDocument/2006/relationships/slide" Target="slide6.xml"/><Relationship Id="rId7" Type="http://schemas.openxmlformats.org/officeDocument/2006/relationships/slide" Target="slide14.xml"/><Relationship Id="rId12" Type="http://schemas.openxmlformats.org/officeDocument/2006/relationships/slide" Target="slide28.xml"/><Relationship Id="rId2" Type="http://schemas.openxmlformats.org/officeDocument/2006/relationships/slide" Target="slide4.xml"/><Relationship Id="rId1" Type="http://schemas.openxmlformats.org/officeDocument/2006/relationships/slideLayout" Target="../slideLayouts/slideLayout9.xml"/><Relationship Id="rId6" Type="http://schemas.openxmlformats.org/officeDocument/2006/relationships/slide" Target="slide11.xml"/><Relationship Id="rId11" Type="http://schemas.openxmlformats.org/officeDocument/2006/relationships/slide" Target="slide27.xml"/><Relationship Id="rId5" Type="http://schemas.openxmlformats.org/officeDocument/2006/relationships/slide" Target="slide9.xml"/><Relationship Id="rId15" Type="http://schemas.openxmlformats.org/officeDocument/2006/relationships/slide" Target="slide33.xml"/><Relationship Id="rId10" Type="http://schemas.openxmlformats.org/officeDocument/2006/relationships/slide" Target="slide23.xml"/><Relationship Id="rId4" Type="http://schemas.openxmlformats.org/officeDocument/2006/relationships/slide" Target="slide7.xml"/><Relationship Id="rId9" Type="http://schemas.openxmlformats.org/officeDocument/2006/relationships/slide" Target="slide19.xml"/><Relationship Id="rId14" Type="http://schemas.openxmlformats.org/officeDocument/2006/relationships/slide" Target="slide3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4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/>
          <p:cNvSpPr>
            <a:spLocks noGrp="1"/>
          </p:cNvSpPr>
          <p:nvPr>
            <p:ph type="body" sz="quarter" idx="10"/>
          </p:nvPr>
        </p:nvSpPr>
        <p:spPr>
          <a:xfrm>
            <a:off x="179513" y="6021360"/>
            <a:ext cx="6552727" cy="772006"/>
          </a:xfrm>
        </p:spPr>
        <p:txBody>
          <a:bodyPr/>
          <a:lstStyle/>
          <a:p>
            <a:r>
              <a:rPr lang="en-US" altLang="ja-JP" dirty="0"/>
              <a:t>Exastro IT Automation Version </a:t>
            </a:r>
            <a:r>
              <a:rPr lang="en-US" altLang="ja-JP" dirty="0" smtClean="0"/>
              <a:t>1.10</a:t>
            </a:r>
            <a:endParaRPr lang="en-US" altLang="ja-JP" dirty="0"/>
          </a:p>
          <a:p>
            <a:r>
              <a:rPr lang="en-US" altLang="ja-JP" dirty="0" smtClean="0"/>
              <a:t>Exastro</a:t>
            </a:r>
            <a:r>
              <a:rPr lang="ja-JP" altLang="en-US" dirty="0" smtClean="0"/>
              <a:t> </a:t>
            </a:r>
            <a:r>
              <a:rPr lang="en-US" altLang="ja-JP" dirty="0" smtClean="0"/>
              <a:t>developer</a:t>
            </a:r>
            <a:endParaRPr kumimoji="1" lang="ja-JP" altLang="en-US" dirty="0"/>
          </a:p>
        </p:txBody>
      </p:sp>
      <p:sp>
        <p:nvSpPr>
          <p:cNvPr id="5" name="タイトル 1"/>
          <p:cNvSpPr txBox="1">
            <a:spLocks/>
          </p:cNvSpPr>
          <p:nvPr/>
        </p:nvSpPr>
        <p:spPr bwMode="gray">
          <a:xfrm>
            <a:off x="0" y="2995471"/>
            <a:ext cx="9143999" cy="1513679"/>
          </a:xfrm>
          <a:prstGeom prst="rect">
            <a:avLst/>
          </a:prstGeom>
        </p:spPr>
        <p:txBody>
          <a:bodyPr vert="horz" wrap="square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r>
              <a:rPr lang="en-US" altLang="ja-JP" sz="4800" b="1" dirty="0" smtClean="0"/>
              <a:t>Export/Import</a:t>
            </a:r>
            <a:br>
              <a:rPr lang="en-US" altLang="ja-JP" sz="4800" b="1" dirty="0" smtClean="0"/>
            </a:br>
            <a:r>
              <a:rPr lang="en-US" altLang="ja-JP" sz="4800" b="1" dirty="0" smtClean="0"/>
              <a:t>【Practic</a:t>
            </a:r>
            <a:r>
              <a:rPr lang="en-US" altLang="ja-JP" sz="4800" b="1" dirty="0"/>
              <a:t>e</a:t>
            </a:r>
            <a:r>
              <a:rPr lang="en-US" altLang="ja-JP" sz="4800" b="1" dirty="0" smtClean="0"/>
              <a:t>】</a:t>
            </a:r>
            <a:endParaRPr lang="en-US" altLang="ja-JP" sz="4800" b="1" kern="0" spc="-150" dirty="0" smtClean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タイトル 1"/>
          <p:cNvSpPr txBox="1">
            <a:spLocks/>
          </p:cNvSpPr>
          <p:nvPr/>
        </p:nvSpPr>
        <p:spPr bwMode="gray">
          <a:xfrm>
            <a:off x="0" y="5493437"/>
            <a:ext cx="9144000" cy="251795"/>
          </a:xfrm>
          <a:prstGeom prst="rect">
            <a:avLst/>
          </a:prstGeom>
        </p:spPr>
        <p:txBody>
          <a:bodyPr vert="horz" wrap="square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pPr algn="r"/>
            <a:r>
              <a:rPr lang="en-US" altLang="ja-JP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※”</a:t>
            </a:r>
            <a:r>
              <a:rPr lang="en-US" altLang="ja-JP" sz="1400" b="1" kern="0" dirty="0" err="1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Exastro</a:t>
            </a:r>
            <a:r>
              <a:rPr lang="en-US" altLang="ja-JP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 IT Automation” will be shortened to ITA in this document.</a:t>
            </a:r>
            <a:endParaRPr lang="ja-JP" altLang="en-US" sz="1400" b="1" kern="0" dirty="0">
              <a:solidFill>
                <a:schemeClr val="tx2">
                  <a:lumMod val="75000"/>
                  <a:lumOff val="25000"/>
                </a:schemeClr>
              </a:solidFill>
              <a:latin typeface="+mn-lt"/>
            </a:endParaRP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34104"/>
            <a:ext cx="9144000" cy="1016000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00" y="247474"/>
            <a:ext cx="3528490" cy="826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16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574" y="3108457"/>
            <a:ext cx="4431426" cy="176603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2.2</a:t>
            </a:r>
            <a:r>
              <a:rPr lang="ja-JP" altLang="en-US" dirty="0" smtClean="0"/>
              <a:t>　</a:t>
            </a:r>
            <a:r>
              <a:rPr lang="en-US" altLang="ja-JP" dirty="0" smtClean="0"/>
              <a:t>Data registration</a:t>
            </a:r>
            <a:r>
              <a:rPr lang="ja-JP" altLang="en-US" dirty="0" smtClean="0"/>
              <a:t> </a:t>
            </a:r>
            <a:r>
              <a:rPr lang="en-US" altLang="ja-JP" dirty="0" smtClean="0"/>
              <a:t>(2/2)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kumimoji="1" lang="en-US" altLang="ja-JP" b="1" dirty="0" smtClean="0"/>
              <a:t>Register a new operation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sz="1600" dirty="0"/>
              <a:t/>
            </a:r>
            <a:br>
              <a:rPr lang="en-US" altLang="ja-JP" sz="1600" dirty="0"/>
            </a:br>
            <a:r>
              <a:rPr kumimoji="1" lang="en-US" altLang="ja-JP" sz="1600" dirty="0" smtClean="0"/>
              <a:t>Menu: </a:t>
            </a:r>
            <a:r>
              <a:rPr kumimoji="1" lang="en-US" altLang="ja-JP" sz="1600" b="1" dirty="0" smtClean="0"/>
              <a:t>Basic console&gt; </a:t>
            </a:r>
            <a:r>
              <a:rPr lang="en-US" altLang="ja-JP" sz="1600" b="1" dirty="0"/>
              <a:t>O</a:t>
            </a:r>
            <a:r>
              <a:rPr kumimoji="1" lang="en-US" altLang="ja-JP" sz="1600" b="1" dirty="0" smtClean="0"/>
              <a:t>peration list</a:t>
            </a:r>
            <a:endParaRPr lang="en-US" altLang="ja-JP" sz="1600" b="1" dirty="0"/>
          </a:p>
          <a:p>
            <a:pPr marL="457200" indent="-457200">
              <a:buFont typeface="+mj-ea"/>
              <a:buAutoNum type="circleNumDbPlain"/>
            </a:pPr>
            <a:r>
              <a:rPr lang="en-US" altLang="ja-JP" sz="1600" dirty="0" smtClean="0"/>
              <a:t>Click “Start Registration” under the “Register” sub-menu.</a:t>
            </a:r>
          </a:p>
          <a:p>
            <a:pPr marL="457200" indent="-457200">
              <a:buFont typeface="+mj-ea"/>
              <a:buAutoNum type="circleNumDbPlain"/>
            </a:pPr>
            <a:r>
              <a:rPr lang="en-US" altLang="ja-JP" sz="1600" dirty="0" smtClean="0"/>
              <a:t>Input the following information for each item and click “Register”</a:t>
            </a:r>
          </a:p>
          <a:p>
            <a:pPr marL="0" indent="0">
              <a:buNone/>
            </a:pPr>
            <a:endParaRPr kumimoji="1" lang="en-US" altLang="ja-JP" sz="1800" dirty="0"/>
          </a:p>
          <a:p>
            <a:pPr marL="0" indent="0">
              <a:buNone/>
            </a:pPr>
            <a:endParaRPr kumimoji="1" lang="en-US" altLang="ja-JP" sz="1800" dirty="0" smtClean="0"/>
          </a:p>
          <a:p>
            <a:endParaRPr lang="en-US" altLang="ja-JP" sz="1800" dirty="0"/>
          </a:p>
          <a:p>
            <a:endParaRPr kumimoji="1" lang="ja-JP" altLang="en-US" sz="1800" dirty="0"/>
          </a:p>
        </p:txBody>
      </p:sp>
      <p:sp>
        <p:nvSpPr>
          <p:cNvPr id="7" name="角丸四角形 6"/>
          <p:cNvSpPr/>
          <p:nvPr/>
        </p:nvSpPr>
        <p:spPr bwMode="auto">
          <a:xfrm>
            <a:off x="251400" y="3521350"/>
            <a:ext cx="3024420" cy="648090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8" name="角丸四角形 7"/>
          <p:cNvSpPr/>
          <p:nvPr/>
        </p:nvSpPr>
        <p:spPr bwMode="auto">
          <a:xfrm>
            <a:off x="2985686" y="4348561"/>
            <a:ext cx="3818624" cy="2176869"/>
          </a:xfrm>
          <a:prstGeom prst="roundRect">
            <a:avLst>
              <a:gd name="adj" fmla="val 5067"/>
            </a:avLst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ja-JP" sz="120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1332954"/>
              </p:ext>
            </p:extLst>
          </p:nvPr>
        </p:nvGraphicFramePr>
        <p:xfrm>
          <a:off x="3127425" y="4402610"/>
          <a:ext cx="3460855" cy="205818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81191">
                  <a:extLst>
                    <a:ext uri="{9D8B030D-6E8A-4147-A177-3AD203B41FA5}">
                      <a16:colId xmlns:a16="http://schemas.microsoft.com/office/drawing/2014/main" val="2677977182"/>
                    </a:ext>
                  </a:extLst>
                </a:gridCol>
                <a:gridCol w="1879664">
                  <a:extLst>
                    <a:ext uri="{9D8B030D-6E8A-4147-A177-3AD203B41FA5}">
                      <a16:colId xmlns:a16="http://schemas.microsoft.com/office/drawing/2014/main" val="2856548907"/>
                    </a:ext>
                  </a:extLst>
                </a:gridCol>
              </a:tblGrid>
              <a:tr h="514546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Operation</a:t>
                      </a:r>
                      <a:r>
                        <a:rPr kumimoji="1" lang="en-US" altLang="ja-JP" sz="1200" baseline="0" dirty="0" smtClean="0"/>
                        <a:t> name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Scheduled</a:t>
                      </a:r>
                      <a:r>
                        <a:rPr kumimoji="1" lang="en-US" altLang="ja-JP" sz="1200" baseline="0" dirty="0" smtClean="0"/>
                        <a:t> date for execution</a:t>
                      </a:r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8927196"/>
                  </a:ext>
                </a:extLst>
              </a:tr>
              <a:tr h="514546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OP1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(Free</a:t>
                      </a:r>
                      <a:r>
                        <a:rPr kumimoji="1" lang="en-US" altLang="ja-JP" sz="1200" baseline="0" dirty="0" smtClean="0"/>
                        <a:t> value</a:t>
                      </a:r>
                      <a:r>
                        <a:rPr kumimoji="1" lang="en-US" altLang="ja-JP" sz="1200" dirty="0" smtClean="0"/>
                        <a:t>)</a:t>
                      </a:r>
                      <a:endParaRPr kumimoji="1" lang="en-US" altLang="ja-JP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6168"/>
                  </a:ext>
                </a:extLst>
              </a:tr>
              <a:tr h="514546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OP2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(Free value)</a:t>
                      </a:r>
                      <a:endParaRPr kumimoji="1" lang="en-US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6915912"/>
                  </a:ext>
                </a:extLst>
              </a:tr>
              <a:tr h="514546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OP3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(Free value)</a:t>
                      </a:r>
                      <a:endParaRPr kumimoji="1" lang="en-US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8436385"/>
                  </a:ext>
                </a:extLst>
              </a:tr>
            </a:tbl>
          </a:graphicData>
        </a:graphic>
      </p:graphicFrame>
      <p:sp>
        <p:nvSpPr>
          <p:cNvPr id="9" name="円形吹き出し 8"/>
          <p:cNvSpPr/>
          <p:nvPr/>
        </p:nvSpPr>
        <p:spPr bwMode="auto">
          <a:xfrm>
            <a:off x="2824710" y="4158404"/>
            <a:ext cx="321951" cy="325481"/>
          </a:xfrm>
          <a:prstGeom prst="wedgeEllipseCallout">
            <a:avLst>
              <a:gd name="adj1" fmla="val -92315"/>
              <a:gd name="adj2" fmla="val -93596"/>
            </a:avLst>
          </a:prstGeom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smtClean="0">
                <a:latin typeface="+mn-ea"/>
              </a:rPr>
              <a:t>2</a:t>
            </a:r>
            <a:endParaRPr kumimoji="1" lang="ja-JP" altLang="en-US" sz="1400" b="1" smtClean="0">
              <a:latin typeface="+mn-ea"/>
            </a:endParaRPr>
          </a:p>
        </p:txBody>
      </p:sp>
      <p:sp>
        <p:nvSpPr>
          <p:cNvPr id="23" name="正方形/長方形 22"/>
          <p:cNvSpPr/>
          <p:nvPr/>
        </p:nvSpPr>
        <p:spPr bwMode="auto">
          <a:xfrm>
            <a:off x="7295153" y="836712"/>
            <a:ext cx="1668360" cy="2016208"/>
          </a:xfrm>
          <a:prstGeom prst="rect">
            <a:avLst/>
          </a:prstGeom>
          <a:ln/>
          <a:extLst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24" name="角丸四角形 23"/>
          <p:cNvSpPr/>
          <p:nvPr/>
        </p:nvSpPr>
        <p:spPr bwMode="auto">
          <a:xfrm>
            <a:off x="7664712" y="1485619"/>
            <a:ext cx="1232921" cy="27178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900" b="1" dirty="0" smtClean="0">
                <a:solidFill>
                  <a:schemeClr val="tx1"/>
                </a:solidFill>
                <a:latin typeface="+mn-ea"/>
              </a:rPr>
              <a:t>Operation</a:t>
            </a:r>
            <a:endParaRPr kumimoji="1" lang="ja-JP" altLang="en-US" sz="9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5" name="角丸四角形 24"/>
          <p:cNvSpPr/>
          <p:nvPr/>
        </p:nvSpPr>
        <p:spPr bwMode="auto">
          <a:xfrm>
            <a:off x="7668016" y="1218689"/>
            <a:ext cx="1226312" cy="24661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000" b="1" dirty="0" smtClean="0">
                <a:solidFill>
                  <a:schemeClr val="tx1"/>
                </a:solidFill>
                <a:latin typeface="+mn-ea"/>
              </a:rPr>
              <a:t>Device info</a:t>
            </a:r>
            <a:endParaRPr kumimoji="1" lang="ja-JP" altLang="en-US" sz="10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6" name="角丸四角形 25"/>
          <p:cNvSpPr/>
          <p:nvPr/>
        </p:nvSpPr>
        <p:spPr bwMode="auto">
          <a:xfrm>
            <a:off x="7343431" y="886771"/>
            <a:ext cx="1556775" cy="31853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b="1" dirty="0" smtClean="0">
                <a:solidFill>
                  <a:schemeClr val="tx1"/>
                </a:solidFill>
                <a:latin typeface="+mn-ea"/>
              </a:rPr>
              <a:t>Data registration</a:t>
            </a:r>
            <a:endParaRPr lang="ja-JP" altLang="en-US" sz="12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8" name="ホームベース 27"/>
          <p:cNvSpPr/>
          <p:nvPr/>
        </p:nvSpPr>
        <p:spPr bwMode="auto">
          <a:xfrm rot="5400000">
            <a:off x="7253197" y="1415071"/>
            <a:ext cx="556600" cy="128060"/>
          </a:xfrm>
          <a:prstGeom prst="homePlate">
            <a:avLst>
              <a:gd name="adj" fmla="val 49530"/>
            </a:avLst>
          </a:prstGeom>
          <a:solidFill>
            <a:srgbClr val="FFC000"/>
          </a:solidFill>
          <a:ln w="12700">
            <a:solidFill>
              <a:srgbClr val="FFC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30" name="角丸四角形 29"/>
          <p:cNvSpPr/>
          <p:nvPr/>
        </p:nvSpPr>
        <p:spPr bwMode="auto">
          <a:xfrm>
            <a:off x="7337553" y="1772770"/>
            <a:ext cx="1556775" cy="33012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100" b="1" dirty="0">
                <a:solidFill>
                  <a:schemeClr val="tx1"/>
                </a:solidFill>
                <a:latin typeface="+mn-ea"/>
              </a:rPr>
              <a:t>Create/Input menu</a:t>
            </a:r>
            <a:endParaRPr lang="ja-JP" altLang="en-US" sz="11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7" name="角丸四角形 16"/>
          <p:cNvSpPr/>
          <p:nvPr/>
        </p:nvSpPr>
        <p:spPr bwMode="auto">
          <a:xfrm>
            <a:off x="7337553" y="2459375"/>
            <a:ext cx="1556775" cy="33012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b="1" dirty="0" smtClean="0">
                <a:solidFill>
                  <a:schemeClr val="tx1"/>
                </a:solidFill>
                <a:latin typeface="+mn-ea"/>
              </a:rPr>
              <a:t>Time Specification</a:t>
            </a:r>
            <a:endParaRPr kumimoji="1" lang="ja-JP" altLang="en-US" sz="12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8" name="角丸四角形 17"/>
          <p:cNvSpPr/>
          <p:nvPr/>
        </p:nvSpPr>
        <p:spPr bwMode="auto">
          <a:xfrm>
            <a:off x="7337553" y="2114047"/>
            <a:ext cx="1556775" cy="33012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050" b="1" dirty="0">
                <a:solidFill>
                  <a:schemeClr val="tx1"/>
                </a:solidFill>
                <a:latin typeface="+mn-ea"/>
              </a:rPr>
              <a:t>Environment</a:t>
            </a:r>
            <a:br>
              <a:rPr lang="en-US" altLang="ja-JP" sz="1050" b="1" dirty="0">
                <a:solidFill>
                  <a:schemeClr val="tx1"/>
                </a:solidFill>
                <a:latin typeface="+mn-ea"/>
              </a:rPr>
            </a:br>
            <a:r>
              <a:rPr lang="en-US" altLang="ja-JP" sz="1050" b="1" dirty="0">
                <a:solidFill>
                  <a:schemeClr val="tx1"/>
                </a:solidFill>
                <a:latin typeface="+mn-ea"/>
              </a:rPr>
              <a:t> Migration</a:t>
            </a:r>
            <a:endParaRPr lang="ja-JP" altLang="en-US" sz="1050" b="1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71122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526" y="2420860"/>
            <a:ext cx="2733675" cy="3886200"/>
          </a:xfrm>
          <a:prstGeom prst="rect">
            <a:avLst/>
          </a:prstGeom>
        </p:spPr>
      </p:pic>
      <p:sp>
        <p:nvSpPr>
          <p:cNvPr id="15" name="角丸四角形 14"/>
          <p:cNvSpPr/>
          <p:nvPr/>
        </p:nvSpPr>
        <p:spPr bwMode="auto">
          <a:xfrm>
            <a:off x="3081839" y="3289814"/>
            <a:ext cx="5743846" cy="1890536"/>
          </a:xfrm>
          <a:prstGeom prst="roundRect">
            <a:avLst>
              <a:gd name="adj" fmla="val 5067"/>
            </a:avLst>
          </a:prstGeom>
          <a:ln w="190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ja-JP" sz="12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2.4</a:t>
            </a:r>
            <a:r>
              <a:rPr lang="ja-JP" altLang="en-US" dirty="0"/>
              <a:t>　</a:t>
            </a:r>
            <a:r>
              <a:rPr lang="en-US" altLang="ja-JP" dirty="0" smtClean="0"/>
              <a:t>Create menu/Input data (1/3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8058" y="836640"/>
            <a:ext cx="8784976" cy="4968690"/>
          </a:xfrm>
        </p:spPr>
        <p:txBody>
          <a:bodyPr/>
          <a:lstStyle/>
          <a:p>
            <a:r>
              <a:rPr lang="en-US" altLang="ja-JP" b="1" dirty="0" smtClean="0"/>
              <a:t>Create Parameter sheet</a:t>
            </a:r>
            <a:r>
              <a:rPr lang="en-US" altLang="ja-JP" dirty="0"/>
              <a:t/>
            </a:r>
            <a:br>
              <a:rPr lang="en-US" altLang="ja-JP" dirty="0"/>
            </a:br>
            <a:endParaRPr kumimoji="1" lang="en-US" altLang="ja-JP" sz="1600" dirty="0"/>
          </a:p>
          <a:p>
            <a:pPr indent="0">
              <a:lnSpc>
                <a:spcPct val="150000"/>
              </a:lnSpc>
              <a:buNone/>
            </a:pPr>
            <a:r>
              <a:rPr lang="en-US" altLang="ja-JP" sz="1600" dirty="0" smtClean="0"/>
              <a:t>Menu</a:t>
            </a:r>
            <a:r>
              <a:rPr lang="en-US" altLang="ja-JP" sz="1600" dirty="0" smtClean="0"/>
              <a:t>: </a:t>
            </a:r>
            <a:r>
              <a:rPr lang="en-US" altLang="ja-JP" sz="1600" b="1" dirty="0" smtClean="0"/>
              <a:t>Create Menu&gt; Create/Define Menu</a:t>
            </a:r>
            <a:endParaRPr lang="en-US" altLang="ja-JP" sz="1600" b="1" dirty="0"/>
          </a:p>
          <a:p>
            <a:pPr marL="522900" indent="-342900">
              <a:buFont typeface="+mj-ea"/>
              <a:buAutoNum type="circleNumDbPlain"/>
            </a:pPr>
            <a:r>
              <a:rPr lang="en-US" altLang="ja-JP" sz="1600" dirty="0" smtClean="0"/>
              <a:t>Follow the table below and fill in the required items.</a:t>
            </a:r>
            <a:endParaRPr lang="ja-JP" altLang="en-US" sz="1600" dirty="0"/>
          </a:p>
        </p:txBody>
      </p:sp>
      <p:graphicFrame>
        <p:nvGraphicFramePr>
          <p:cNvPr id="7" name="表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5383571"/>
              </p:ext>
            </p:extLst>
          </p:nvPr>
        </p:nvGraphicFramePr>
        <p:xfrm>
          <a:off x="3193931" y="3334124"/>
          <a:ext cx="5487734" cy="176360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476061">
                  <a:extLst>
                    <a:ext uri="{9D8B030D-6E8A-4147-A177-3AD203B41FA5}">
                      <a16:colId xmlns:a16="http://schemas.microsoft.com/office/drawing/2014/main" val="1787364272"/>
                    </a:ext>
                  </a:extLst>
                </a:gridCol>
                <a:gridCol w="4011673">
                  <a:extLst>
                    <a:ext uri="{9D8B030D-6E8A-4147-A177-3AD203B41FA5}">
                      <a16:colId xmlns:a16="http://schemas.microsoft.com/office/drawing/2014/main" val="1382453829"/>
                    </a:ext>
                  </a:extLst>
                </a:gridCol>
              </a:tblGrid>
              <a:tr h="420154"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Item</a:t>
                      </a:r>
                      <a:r>
                        <a:rPr kumimoji="1" lang="en-US" altLang="ja-JP" sz="1400" baseline="0" dirty="0" smtClean="0"/>
                        <a:t> name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Contents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83333"/>
                  </a:ext>
                </a:extLst>
              </a:tr>
              <a:tr h="412647"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Menu</a:t>
                      </a:r>
                      <a:r>
                        <a:rPr kumimoji="1" lang="en-US" altLang="ja-JP" sz="1400" baseline="0" dirty="0" smtClean="0"/>
                        <a:t> name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Directory</a:t>
                      </a:r>
                      <a:r>
                        <a:rPr kumimoji="1" lang="en-US" altLang="ja-JP" sz="1400" baseline="0" dirty="0" smtClean="0"/>
                        <a:t> settings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9715469"/>
                  </a:ext>
                </a:extLst>
              </a:tr>
              <a:tr h="412647"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Creation</a:t>
                      </a:r>
                      <a:r>
                        <a:rPr kumimoji="1" lang="en-US" altLang="ja-JP" sz="1400" baseline="0" dirty="0" smtClean="0"/>
                        <a:t> target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>
                          <a:solidFill>
                            <a:schemeClr val="tx1"/>
                          </a:solidFill>
                        </a:rPr>
                        <a:t>Parameter</a:t>
                      </a:r>
                      <a:r>
                        <a:rPr kumimoji="1" lang="en-US" altLang="ja-JP" sz="1400" baseline="0" dirty="0" smtClean="0">
                          <a:solidFill>
                            <a:schemeClr val="tx1"/>
                          </a:solidFill>
                        </a:rPr>
                        <a:t> sheet</a:t>
                      </a:r>
                      <a:r>
                        <a:rPr kumimoji="1" lang="en-US" altLang="ja-JP" sz="1400" dirty="0" smtClean="0">
                          <a:solidFill>
                            <a:schemeClr val="tx1"/>
                          </a:solidFill>
                        </a:rPr>
                        <a:t>(Host/Operation)</a:t>
                      </a:r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2294804"/>
                  </a:ext>
                </a:extLst>
              </a:tr>
              <a:tr h="412647"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Display</a:t>
                      </a:r>
                      <a:r>
                        <a:rPr kumimoji="1" lang="en-US" altLang="ja-JP" sz="1400" baseline="0" dirty="0" smtClean="0"/>
                        <a:t> order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1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883027"/>
                  </a:ext>
                </a:extLst>
              </a:tr>
            </a:tbl>
          </a:graphicData>
        </a:graphic>
      </p:graphicFrame>
      <p:sp>
        <p:nvSpPr>
          <p:cNvPr id="10" name="角丸四角形 9"/>
          <p:cNvSpPr/>
          <p:nvPr/>
        </p:nvSpPr>
        <p:spPr bwMode="auto">
          <a:xfrm rot="10800000" flipV="1">
            <a:off x="177706" y="2708901"/>
            <a:ext cx="2697159" cy="2160300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6" name="円形吹き出し 15"/>
          <p:cNvSpPr/>
          <p:nvPr/>
        </p:nvSpPr>
        <p:spPr bwMode="auto">
          <a:xfrm>
            <a:off x="2883551" y="3158244"/>
            <a:ext cx="321951" cy="325481"/>
          </a:xfrm>
          <a:prstGeom prst="wedgeEllipseCallout">
            <a:avLst>
              <a:gd name="adj1" fmla="val -118069"/>
              <a:gd name="adj2" fmla="val -4013"/>
            </a:avLst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>
                <a:latin typeface="+mn-ea"/>
              </a:rPr>
              <a:t>１</a:t>
            </a:r>
          </a:p>
        </p:txBody>
      </p: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7127CC6A-8AA7-4324-BEA2-94CC4AEFF962}"/>
              </a:ext>
            </a:extLst>
          </p:cNvPr>
          <p:cNvGrpSpPr/>
          <p:nvPr/>
        </p:nvGrpSpPr>
        <p:grpSpPr>
          <a:xfrm>
            <a:off x="7272376" y="737869"/>
            <a:ext cx="1764001" cy="2205782"/>
            <a:chOff x="7272376" y="737869"/>
            <a:chExt cx="1764001" cy="2205782"/>
          </a:xfrm>
        </p:grpSpPr>
        <p:grpSp>
          <p:nvGrpSpPr>
            <p:cNvPr id="40" name="グループ化 39">
              <a:extLst>
                <a:ext uri="{FF2B5EF4-FFF2-40B4-BE49-F238E27FC236}">
                  <a16:creationId xmlns:a16="http://schemas.microsoft.com/office/drawing/2014/main" id="{2B122F49-F0B5-46FB-B699-DC7A6CE71C9A}"/>
                </a:ext>
              </a:extLst>
            </p:cNvPr>
            <p:cNvGrpSpPr/>
            <p:nvPr/>
          </p:nvGrpSpPr>
          <p:grpSpPr>
            <a:xfrm>
              <a:off x="7272376" y="737869"/>
              <a:ext cx="1764001" cy="2205782"/>
              <a:chOff x="7307582" y="761744"/>
              <a:chExt cx="1728000" cy="2168690"/>
            </a:xfrm>
          </p:grpSpPr>
          <p:sp>
            <p:nvSpPr>
              <p:cNvPr id="41" name="正方形/長方形 40">
                <a:extLst>
                  <a:ext uri="{FF2B5EF4-FFF2-40B4-BE49-F238E27FC236}">
                    <a16:creationId xmlns:a16="http://schemas.microsoft.com/office/drawing/2014/main" id="{7433E15F-935C-4009-A6EC-EB56644723D1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7307582" y="761744"/>
                <a:ext cx="1728000" cy="2168690"/>
              </a:xfrm>
              <a:prstGeom prst="rect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>
                  <a:latin typeface="+mn-ea"/>
                </a:endParaRPr>
              </a:p>
            </p:txBody>
          </p:sp>
          <p:sp>
            <p:nvSpPr>
              <p:cNvPr id="44" name="角丸四角形 47">
                <a:extLst>
                  <a:ext uri="{FF2B5EF4-FFF2-40B4-BE49-F238E27FC236}">
                    <a16:creationId xmlns:a16="http://schemas.microsoft.com/office/drawing/2014/main" id="{2990CCE1-77D0-4918-9603-BA333C976FFE}"/>
                  </a:ext>
                </a:extLst>
              </p:cNvPr>
              <p:cNvSpPr/>
              <p:nvPr/>
            </p:nvSpPr>
            <p:spPr bwMode="auto">
              <a:xfrm>
                <a:off x="7412616" y="859486"/>
                <a:ext cx="1556775" cy="31853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1200" b="1" dirty="0">
                    <a:solidFill>
                      <a:schemeClr val="tx1"/>
                    </a:solidFill>
                    <a:latin typeface="+mn-ea"/>
                  </a:rPr>
                  <a:t>Data registration</a:t>
                </a:r>
                <a:endParaRPr lang="ja-JP" altLang="en-US" sz="1200" b="1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45" name="角丸四角形 48">
                <a:extLst>
                  <a:ext uri="{FF2B5EF4-FFF2-40B4-BE49-F238E27FC236}">
                    <a16:creationId xmlns:a16="http://schemas.microsoft.com/office/drawing/2014/main" id="{7E539CD9-D024-4490-87B1-A5C89BE7B027}"/>
                  </a:ext>
                </a:extLst>
              </p:cNvPr>
              <p:cNvSpPr/>
              <p:nvPr/>
            </p:nvSpPr>
            <p:spPr bwMode="auto">
              <a:xfrm>
                <a:off x="7406961" y="2516832"/>
                <a:ext cx="1556775" cy="330125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1200" b="1" dirty="0">
                    <a:solidFill>
                      <a:schemeClr val="tx1"/>
                    </a:solidFill>
                    <a:latin typeface="+mn-ea"/>
                  </a:rPr>
                  <a:t>Time Specification</a:t>
                </a:r>
                <a:endParaRPr lang="ja-JP" altLang="en-US" sz="1200" b="1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46" name="ホームベース 49">
                <a:extLst>
                  <a:ext uri="{FF2B5EF4-FFF2-40B4-BE49-F238E27FC236}">
                    <a16:creationId xmlns:a16="http://schemas.microsoft.com/office/drawing/2014/main" id="{9B5B529C-ACAC-48FD-B514-A153EDD6E628}"/>
                  </a:ext>
                </a:extLst>
              </p:cNvPr>
              <p:cNvSpPr/>
              <p:nvPr/>
            </p:nvSpPr>
            <p:spPr bwMode="auto">
              <a:xfrm rot="5400000">
                <a:off x="7265267" y="1729982"/>
                <a:ext cx="637103" cy="141061"/>
              </a:xfrm>
              <a:prstGeom prst="homePlate">
                <a:avLst>
                  <a:gd name="adj" fmla="val 49530"/>
                </a:avLst>
              </a:prstGeom>
              <a:solidFill>
                <a:srgbClr val="FFC000"/>
              </a:solidFill>
              <a:ln w="12700">
                <a:solidFill>
                  <a:srgbClr val="FFC000"/>
                </a:solidFill>
              </a:ln>
              <a:effec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>
                  <a:latin typeface="+mn-ea"/>
                </a:endParaRPr>
              </a:p>
            </p:txBody>
          </p:sp>
          <p:sp>
            <p:nvSpPr>
              <p:cNvPr id="47" name="角丸四角形 50">
                <a:extLst>
                  <a:ext uri="{FF2B5EF4-FFF2-40B4-BE49-F238E27FC236}">
                    <a16:creationId xmlns:a16="http://schemas.microsoft.com/office/drawing/2014/main" id="{C6D48AF2-948D-42DA-B647-A1CB58023A9A}"/>
                  </a:ext>
                </a:extLst>
              </p:cNvPr>
              <p:cNvSpPr/>
              <p:nvPr/>
            </p:nvSpPr>
            <p:spPr bwMode="auto">
              <a:xfrm>
                <a:off x="7406961" y="2171505"/>
                <a:ext cx="1556775" cy="330125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1050" b="1" dirty="0">
                    <a:solidFill>
                      <a:schemeClr val="tx1"/>
                    </a:solidFill>
                    <a:latin typeface="+mn-ea"/>
                  </a:rPr>
                  <a:t>Environment</a:t>
                </a:r>
                <a:br>
                  <a:rPr lang="en-US" altLang="ja-JP" sz="1050" b="1" dirty="0">
                    <a:solidFill>
                      <a:schemeClr val="tx1"/>
                    </a:solidFill>
                    <a:latin typeface="+mn-ea"/>
                  </a:rPr>
                </a:br>
                <a:r>
                  <a:rPr lang="en-US" altLang="ja-JP" sz="1050" b="1" dirty="0">
                    <a:solidFill>
                      <a:schemeClr val="tx1"/>
                    </a:solidFill>
                    <a:latin typeface="+mn-ea"/>
                  </a:rPr>
                  <a:t> Migration</a:t>
                </a:r>
                <a:endParaRPr lang="ja-JP" altLang="en-US" sz="1050" b="1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48" name="角丸四角形 51">
                <a:extLst>
                  <a:ext uri="{FF2B5EF4-FFF2-40B4-BE49-F238E27FC236}">
                    <a16:creationId xmlns:a16="http://schemas.microsoft.com/office/drawing/2014/main" id="{33B6D943-A3BE-4422-8F3D-3E1B72FE01FE}"/>
                  </a:ext>
                </a:extLst>
              </p:cNvPr>
              <p:cNvSpPr/>
              <p:nvPr/>
            </p:nvSpPr>
            <p:spPr bwMode="auto">
              <a:xfrm>
                <a:off x="7393193" y="1202551"/>
                <a:ext cx="1556775" cy="330125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1100" b="1" dirty="0">
                    <a:solidFill>
                      <a:schemeClr val="tx1"/>
                    </a:solidFill>
                    <a:latin typeface="+mn-ea"/>
                  </a:rPr>
                  <a:t>Create/Input menu</a:t>
                </a:r>
                <a:endParaRPr lang="ja-JP" altLang="en-US" sz="1100" b="1" dirty="0">
                  <a:solidFill>
                    <a:schemeClr val="tx1"/>
                  </a:solidFill>
                  <a:latin typeface="+mn-ea"/>
                </a:endParaRPr>
              </a:p>
            </p:txBody>
          </p:sp>
        </p:grpSp>
        <p:sp>
          <p:nvSpPr>
            <p:cNvPr id="49" name="角丸四角形 19">
              <a:extLst>
                <a:ext uri="{FF2B5EF4-FFF2-40B4-BE49-F238E27FC236}">
                  <a16:creationId xmlns:a16="http://schemas.microsoft.com/office/drawing/2014/main" id="{1CA13FE6-85E9-4068-9101-B4F50337207F}"/>
                </a:ext>
              </a:extLst>
            </p:cNvPr>
            <p:cNvSpPr/>
            <p:nvPr/>
          </p:nvSpPr>
          <p:spPr bwMode="auto">
            <a:xfrm>
              <a:off x="7739384" y="1553796"/>
              <a:ext cx="1224000" cy="271782"/>
            </a:xfrm>
            <a:prstGeom prst="roundRect">
              <a:avLst/>
            </a:prstGeom>
            <a:solidFill>
              <a:srgbClr val="F1DBC4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chemeClr val="tx1"/>
                  </a:solidFill>
                  <a:latin typeface="+mn-ea"/>
                </a:rPr>
                <a:t>Menu</a:t>
              </a:r>
              <a:endParaRPr kumimoji="1" lang="ja-JP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50" name="角丸四角形 26">
              <a:extLst>
                <a:ext uri="{FF2B5EF4-FFF2-40B4-BE49-F238E27FC236}">
                  <a16:creationId xmlns:a16="http://schemas.microsoft.com/office/drawing/2014/main" id="{4E452519-35F3-4435-8A34-BC0851B04134}"/>
                </a:ext>
              </a:extLst>
            </p:cNvPr>
            <p:cNvSpPr/>
            <p:nvPr/>
          </p:nvSpPr>
          <p:spPr bwMode="auto">
            <a:xfrm>
              <a:off x="7747719" y="1843412"/>
              <a:ext cx="1224000" cy="27178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ja-JP" sz="900" b="1" dirty="0" smtClean="0">
                  <a:solidFill>
                    <a:schemeClr val="tx1"/>
                  </a:solidFill>
                  <a:latin typeface="+mn-ea"/>
                </a:rPr>
                <a:t>Created menu</a:t>
              </a:r>
              <a:endParaRPr kumimoji="1" lang="ja-JP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555362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573" y="4613497"/>
            <a:ext cx="6404061" cy="1883174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277" y="2576797"/>
            <a:ext cx="6777623" cy="2294997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2.4</a:t>
            </a:r>
            <a:r>
              <a:rPr lang="ja-JP" altLang="en-US" dirty="0"/>
              <a:t>　</a:t>
            </a:r>
            <a:r>
              <a:rPr lang="en-US" altLang="ja-JP" dirty="0"/>
              <a:t> Create menu/Input data (</a:t>
            </a:r>
            <a:r>
              <a:rPr lang="en-US" altLang="ja-JP" dirty="0"/>
              <a:t>2/3)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b="1" dirty="0" smtClean="0"/>
              <a:t>Define Parameter sheet items names</a:t>
            </a:r>
            <a:endParaRPr kumimoji="1" lang="en-US" altLang="ja-JP" b="1" dirty="0"/>
          </a:p>
          <a:p>
            <a:pPr marL="0" indent="0">
              <a:buNone/>
            </a:pPr>
            <a:endParaRPr lang="en-US" altLang="ja-JP" sz="500" b="1" dirty="0"/>
          </a:p>
          <a:p>
            <a:pPr marL="0" indent="0">
              <a:buNone/>
            </a:pPr>
            <a:r>
              <a:rPr lang="en-US" altLang="ja-JP" sz="1600" dirty="0" smtClean="0"/>
              <a:t>Menu</a:t>
            </a:r>
            <a:r>
              <a:rPr kumimoji="1" lang="en-US" altLang="ja-JP" sz="1600" dirty="0" smtClean="0"/>
              <a:t>:</a:t>
            </a:r>
            <a:r>
              <a:rPr lang="ja-JP" altLang="en-US" sz="1600" dirty="0"/>
              <a:t> </a:t>
            </a:r>
            <a:r>
              <a:rPr lang="en-US" altLang="ja-JP" sz="1600" b="1" dirty="0" smtClean="0"/>
              <a:t>Create Menu &gt; Define/Create menu</a:t>
            </a:r>
            <a:r>
              <a:rPr lang="ja-JP" altLang="en-US" sz="1600" b="1" dirty="0" smtClean="0"/>
              <a:t> </a:t>
            </a:r>
            <a:endParaRPr lang="en-US" altLang="ja-JP" sz="1600" b="1" dirty="0"/>
          </a:p>
          <a:p>
            <a:pPr marL="522900" indent="-342900">
              <a:buFont typeface="+mj-ea"/>
              <a:buAutoNum type="circleNumDbPlain"/>
            </a:pPr>
            <a:r>
              <a:rPr lang="en-US" altLang="ja-JP" sz="1600" dirty="0" smtClean="0"/>
              <a:t>Press the “Item” button and add 3 more items.</a:t>
            </a:r>
            <a:endParaRPr lang="en-US" altLang="ja-JP" sz="1600" dirty="0"/>
          </a:p>
          <a:p>
            <a:pPr marL="522900" indent="-342900">
              <a:buFont typeface="+mj-ea"/>
              <a:buAutoNum type="circleNumDbPlain"/>
            </a:pPr>
            <a:r>
              <a:rPr lang="en-US" altLang="ja-JP" sz="1600" dirty="0" smtClean="0"/>
              <a:t>Follow the table below and input the following information.</a:t>
            </a:r>
            <a:endParaRPr lang="en-US" altLang="ja-JP" sz="1600" dirty="0"/>
          </a:p>
          <a:p>
            <a:pPr marL="522900" indent="-342900">
              <a:buFont typeface="+mj-ea"/>
              <a:buAutoNum type="circleNumDbPlain"/>
            </a:pPr>
            <a:r>
              <a:rPr lang="en-US" altLang="ja-JP" sz="1600" dirty="0" smtClean="0"/>
              <a:t>Press the “Create” button on the bottom of the screen.</a:t>
            </a:r>
            <a:endParaRPr lang="en-US" altLang="ja-JP" sz="1600" dirty="0"/>
          </a:p>
        </p:txBody>
      </p:sp>
      <p:sp>
        <p:nvSpPr>
          <p:cNvPr id="17" name="角丸四角形 16"/>
          <p:cNvSpPr/>
          <p:nvPr/>
        </p:nvSpPr>
        <p:spPr bwMode="auto">
          <a:xfrm>
            <a:off x="452538" y="2605884"/>
            <a:ext cx="360050" cy="226326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0" name="円形吹き出し 19"/>
          <p:cNvSpPr/>
          <p:nvPr/>
        </p:nvSpPr>
        <p:spPr bwMode="auto">
          <a:xfrm>
            <a:off x="884018" y="2605884"/>
            <a:ext cx="301542" cy="312200"/>
          </a:xfrm>
          <a:prstGeom prst="wedgeEllipseCallout">
            <a:avLst>
              <a:gd name="adj1" fmla="val -68267"/>
              <a:gd name="adj2" fmla="val -9094"/>
            </a:avLst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>
                <a:latin typeface="+mn-ea"/>
              </a:rPr>
              <a:t>１</a:t>
            </a:r>
          </a:p>
        </p:txBody>
      </p:sp>
      <p:grpSp>
        <p:nvGrpSpPr>
          <p:cNvPr id="46" name="グループ化 45">
            <a:extLst>
              <a:ext uri="{FF2B5EF4-FFF2-40B4-BE49-F238E27FC236}">
                <a16:creationId xmlns:a16="http://schemas.microsoft.com/office/drawing/2014/main" id="{0C5695A3-7F0C-4A80-B2A9-4745EE35773D}"/>
              </a:ext>
            </a:extLst>
          </p:cNvPr>
          <p:cNvGrpSpPr/>
          <p:nvPr/>
        </p:nvGrpSpPr>
        <p:grpSpPr>
          <a:xfrm>
            <a:off x="7272376" y="737869"/>
            <a:ext cx="1764001" cy="2205782"/>
            <a:chOff x="7272376" y="737869"/>
            <a:chExt cx="1764001" cy="2205782"/>
          </a:xfrm>
        </p:grpSpPr>
        <p:grpSp>
          <p:nvGrpSpPr>
            <p:cNvPr id="47" name="グループ化 46">
              <a:extLst>
                <a:ext uri="{FF2B5EF4-FFF2-40B4-BE49-F238E27FC236}">
                  <a16:creationId xmlns:a16="http://schemas.microsoft.com/office/drawing/2014/main" id="{56CE1AD2-9483-4640-8D3A-1FF84DD26C43}"/>
                </a:ext>
              </a:extLst>
            </p:cNvPr>
            <p:cNvGrpSpPr/>
            <p:nvPr/>
          </p:nvGrpSpPr>
          <p:grpSpPr>
            <a:xfrm>
              <a:off x="7272376" y="737869"/>
              <a:ext cx="1764001" cy="2205782"/>
              <a:chOff x="7307582" y="761744"/>
              <a:chExt cx="1728000" cy="2168690"/>
            </a:xfrm>
          </p:grpSpPr>
          <p:sp>
            <p:nvSpPr>
              <p:cNvPr id="50" name="正方形/長方形 49">
                <a:extLst>
                  <a:ext uri="{FF2B5EF4-FFF2-40B4-BE49-F238E27FC236}">
                    <a16:creationId xmlns:a16="http://schemas.microsoft.com/office/drawing/2014/main" id="{6430DF00-1DB4-48FC-B8D7-741A3401B3EB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7307582" y="761744"/>
                <a:ext cx="1728000" cy="2168690"/>
              </a:xfrm>
              <a:prstGeom prst="rect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>
                  <a:latin typeface="+mn-ea"/>
                </a:endParaRPr>
              </a:p>
            </p:txBody>
          </p:sp>
          <p:sp>
            <p:nvSpPr>
              <p:cNvPr id="51" name="角丸四角形 47">
                <a:extLst>
                  <a:ext uri="{FF2B5EF4-FFF2-40B4-BE49-F238E27FC236}">
                    <a16:creationId xmlns:a16="http://schemas.microsoft.com/office/drawing/2014/main" id="{3A7309FB-4658-45FA-8ECC-FB41A1D20F0C}"/>
                  </a:ext>
                </a:extLst>
              </p:cNvPr>
              <p:cNvSpPr/>
              <p:nvPr/>
            </p:nvSpPr>
            <p:spPr bwMode="auto">
              <a:xfrm>
                <a:off x="7412616" y="859486"/>
                <a:ext cx="1556775" cy="31853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1200" b="1" dirty="0">
                    <a:solidFill>
                      <a:schemeClr val="tx1"/>
                    </a:solidFill>
                    <a:latin typeface="+mn-ea"/>
                  </a:rPr>
                  <a:t>Data registration</a:t>
                </a:r>
                <a:endParaRPr lang="ja-JP" altLang="en-US" sz="1200" b="1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52" name="角丸四角形 48">
                <a:extLst>
                  <a:ext uri="{FF2B5EF4-FFF2-40B4-BE49-F238E27FC236}">
                    <a16:creationId xmlns:a16="http://schemas.microsoft.com/office/drawing/2014/main" id="{B70399AF-D6F3-4E06-A7D9-ABDB056AD86B}"/>
                  </a:ext>
                </a:extLst>
              </p:cNvPr>
              <p:cNvSpPr/>
              <p:nvPr/>
            </p:nvSpPr>
            <p:spPr bwMode="auto">
              <a:xfrm>
                <a:off x="7406961" y="2516832"/>
                <a:ext cx="1556775" cy="330125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1200" b="1" dirty="0">
                    <a:solidFill>
                      <a:schemeClr val="tx1"/>
                    </a:solidFill>
                    <a:latin typeface="+mn-ea"/>
                  </a:rPr>
                  <a:t>Time Specification</a:t>
                </a:r>
                <a:endParaRPr lang="ja-JP" altLang="en-US" sz="1200" b="1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53" name="ホームベース 49">
                <a:extLst>
                  <a:ext uri="{FF2B5EF4-FFF2-40B4-BE49-F238E27FC236}">
                    <a16:creationId xmlns:a16="http://schemas.microsoft.com/office/drawing/2014/main" id="{E943B51D-BC60-460F-9DBF-D00C5452D1D2}"/>
                  </a:ext>
                </a:extLst>
              </p:cNvPr>
              <p:cNvSpPr/>
              <p:nvPr/>
            </p:nvSpPr>
            <p:spPr bwMode="auto">
              <a:xfrm rot="5400000">
                <a:off x="7265267" y="1729982"/>
                <a:ext cx="637103" cy="141061"/>
              </a:xfrm>
              <a:prstGeom prst="homePlate">
                <a:avLst>
                  <a:gd name="adj" fmla="val 49530"/>
                </a:avLst>
              </a:prstGeom>
              <a:solidFill>
                <a:srgbClr val="FFC000"/>
              </a:solidFill>
              <a:ln w="12700">
                <a:solidFill>
                  <a:srgbClr val="FFC000"/>
                </a:solidFill>
              </a:ln>
              <a:effec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>
                  <a:latin typeface="+mn-ea"/>
                </a:endParaRPr>
              </a:p>
            </p:txBody>
          </p:sp>
          <p:sp>
            <p:nvSpPr>
              <p:cNvPr id="54" name="角丸四角形 50">
                <a:extLst>
                  <a:ext uri="{FF2B5EF4-FFF2-40B4-BE49-F238E27FC236}">
                    <a16:creationId xmlns:a16="http://schemas.microsoft.com/office/drawing/2014/main" id="{704905D8-DD00-4044-B84F-99D358C337E8}"/>
                  </a:ext>
                </a:extLst>
              </p:cNvPr>
              <p:cNvSpPr/>
              <p:nvPr/>
            </p:nvSpPr>
            <p:spPr bwMode="auto">
              <a:xfrm>
                <a:off x="7406961" y="2171505"/>
                <a:ext cx="1556775" cy="330125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1050" b="1" dirty="0">
                    <a:solidFill>
                      <a:schemeClr val="tx1"/>
                    </a:solidFill>
                    <a:latin typeface="+mn-ea"/>
                  </a:rPr>
                  <a:t>Environment</a:t>
                </a:r>
                <a:br>
                  <a:rPr lang="en-US" altLang="ja-JP" sz="1050" b="1" dirty="0">
                    <a:solidFill>
                      <a:schemeClr val="tx1"/>
                    </a:solidFill>
                    <a:latin typeface="+mn-ea"/>
                  </a:rPr>
                </a:br>
                <a:r>
                  <a:rPr lang="en-US" altLang="ja-JP" sz="1050" b="1" dirty="0">
                    <a:solidFill>
                      <a:schemeClr val="tx1"/>
                    </a:solidFill>
                    <a:latin typeface="+mn-ea"/>
                  </a:rPr>
                  <a:t> Migration</a:t>
                </a:r>
                <a:endParaRPr lang="ja-JP" altLang="en-US" sz="1050" b="1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55" name="角丸四角形 51">
                <a:extLst>
                  <a:ext uri="{FF2B5EF4-FFF2-40B4-BE49-F238E27FC236}">
                    <a16:creationId xmlns:a16="http://schemas.microsoft.com/office/drawing/2014/main" id="{6849C52D-B571-450A-8219-321169A99896}"/>
                  </a:ext>
                </a:extLst>
              </p:cNvPr>
              <p:cNvSpPr/>
              <p:nvPr/>
            </p:nvSpPr>
            <p:spPr bwMode="auto">
              <a:xfrm>
                <a:off x="7393193" y="1202551"/>
                <a:ext cx="1556775" cy="330125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1100" b="1" dirty="0">
                    <a:solidFill>
                      <a:schemeClr val="tx1"/>
                    </a:solidFill>
                    <a:latin typeface="+mn-ea"/>
                  </a:rPr>
                  <a:t>Create/Input menu</a:t>
                </a:r>
                <a:endParaRPr lang="ja-JP" altLang="en-US" sz="1100" b="1" dirty="0">
                  <a:solidFill>
                    <a:schemeClr val="tx1"/>
                  </a:solidFill>
                  <a:latin typeface="+mn-ea"/>
                </a:endParaRPr>
              </a:p>
            </p:txBody>
          </p:sp>
        </p:grpSp>
        <p:sp>
          <p:nvSpPr>
            <p:cNvPr id="48" name="角丸四角形 19">
              <a:extLst>
                <a:ext uri="{FF2B5EF4-FFF2-40B4-BE49-F238E27FC236}">
                  <a16:creationId xmlns:a16="http://schemas.microsoft.com/office/drawing/2014/main" id="{8606FF7A-BE3D-4A55-894E-963C9881D036}"/>
                </a:ext>
              </a:extLst>
            </p:cNvPr>
            <p:cNvSpPr/>
            <p:nvPr/>
          </p:nvSpPr>
          <p:spPr bwMode="auto">
            <a:xfrm>
              <a:off x="7739384" y="1553796"/>
              <a:ext cx="1224000" cy="271782"/>
            </a:xfrm>
            <a:prstGeom prst="roundRect">
              <a:avLst/>
            </a:prstGeom>
            <a:solidFill>
              <a:srgbClr val="F1DBC4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solidFill>
                    <a:schemeClr val="tx1"/>
                  </a:solidFill>
                  <a:latin typeface="+mn-ea"/>
                </a:rPr>
                <a:t>Menu</a:t>
              </a:r>
              <a:endParaRPr lang="ja-JP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49" name="角丸四角形 26">
              <a:extLst>
                <a:ext uri="{FF2B5EF4-FFF2-40B4-BE49-F238E27FC236}">
                  <a16:creationId xmlns:a16="http://schemas.microsoft.com/office/drawing/2014/main" id="{C2C6BCB9-3869-478E-B1CE-CB71A39ECB4C}"/>
                </a:ext>
              </a:extLst>
            </p:cNvPr>
            <p:cNvSpPr/>
            <p:nvPr/>
          </p:nvSpPr>
          <p:spPr bwMode="auto">
            <a:xfrm>
              <a:off x="7747719" y="1843412"/>
              <a:ext cx="1224000" cy="27178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solidFill>
                    <a:schemeClr val="tx1"/>
                  </a:solidFill>
                  <a:latin typeface="+mn-ea"/>
                </a:rPr>
                <a:t>Created menu</a:t>
              </a:r>
              <a:endParaRPr lang="ja-JP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</p:grpSp>
      <p:sp>
        <p:nvSpPr>
          <p:cNvPr id="19" name="角丸四角形 18"/>
          <p:cNvSpPr/>
          <p:nvPr/>
        </p:nvSpPr>
        <p:spPr bwMode="auto">
          <a:xfrm>
            <a:off x="308170" y="6267870"/>
            <a:ext cx="789907" cy="224499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1" name="円形吹き出し 20"/>
          <p:cNvSpPr/>
          <p:nvPr/>
        </p:nvSpPr>
        <p:spPr bwMode="auto">
          <a:xfrm>
            <a:off x="1219934" y="6140988"/>
            <a:ext cx="301542" cy="312200"/>
          </a:xfrm>
          <a:prstGeom prst="wedgeEllipseCallout">
            <a:avLst>
              <a:gd name="adj1" fmla="val -84061"/>
              <a:gd name="adj2" fmla="val 6161"/>
            </a:avLst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b="1" dirty="0">
                <a:latin typeface="+mn-ea"/>
              </a:rPr>
              <a:t>３</a:t>
            </a:r>
            <a:endParaRPr kumimoji="1" lang="ja-JP" altLang="en-US" sz="1400" b="1" dirty="0">
              <a:latin typeface="+mn-ea"/>
            </a:endParaRPr>
          </a:p>
        </p:txBody>
      </p:sp>
      <p:grpSp>
        <p:nvGrpSpPr>
          <p:cNvPr id="30" name="グループ化 29">
            <a:extLst>
              <a:ext uri="{FF2B5EF4-FFF2-40B4-BE49-F238E27FC236}">
                <a16:creationId xmlns:a16="http://schemas.microsoft.com/office/drawing/2014/main" id="{C31B3A3D-EEB2-4587-99EC-242F1517D823}"/>
              </a:ext>
            </a:extLst>
          </p:cNvPr>
          <p:cNvGrpSpPr/>
          <p:nvPr/>
        </p:nvGrpSpPr>
        <p:grpSpPr>
          <a:xfrm>
            <a:off x="219687" y="4715006"/>
            <a:ext cx="6924803" cy="409178"/>
            <a:chOff x="219687" y="4715006"/>
            <a:chExt cx="6924803" cy="409178"/>
          </a:xfrm>
        </p:grpSpPr>
        <p:grpSp>
          <p:nvGrpSpPr>
            <p:cNvPr id="28" name="グループ化 27">
              <a:extLst>
                <a:ext uri="{FF2B5EF4-FFF2-40B4-BE49-F238E27FC236}">
                  <a16:creationId xmlns:a16="http://schemas.microsoft.com/office/drawing/2014/main" id="{DD8048EC-8333-4F64-A6FF-C7F2EFC31076}"/>
                </a:ext>
              </a:extLst>
            </p:cNvPr>
            <p:cNvGrpSpPr/>
            <p:nvPr/>
          </p:nvGrpSpPr>
          <p:grpSpPr>
            <a:xfrm>
              <a:off x="241962" y="4772888"/>
              <a:ext cx="6902528" cy="269861"/>
              <a:chOff x="241962" y="4772888"/>
              <a:chExt cx="6902528" cy="269861"/>
            </a:xfrm>
          </p:grpSpPr>
          <p:grpSp>
            <p:nvGrpSpPr>
              <p:cNvPr id="27" name="グループ化 26">
                <a:extLst>
                  <a:ext uri="{FF2B5EF4-FFF2-40B4-BE49-F238E27FC236}">
                    <a16:creationId xmlns:a16="http://schemas.microsoft.com/office/drawing/2014/main" id="{E9742496-92FB-493A-9B17-CFC575E97D6E}"/>
                  </a:ext>
                </a:extLst>
              </p:cNvPr>
              <p:cNvGrpSpPr/>
              <p:nvPr/>
            </p:nvGrpSpPr>
            <p:grpSpPr>
              <a:xfrm>
                <a:off x="241962" y="4794265"/>
                <a:ext cx="6902528" cy="248484"/>
                <a:chOff x="213490" y="4783440"/>
                <a:chExt cx="6902528" cy="248484"/>
              </a:xfrm>
            </p:grpSpPr>
            <p:sp>
              <p:nvSpPr>
                <p:cNvPr id="41" name="フリーフォーム: 図形 40">
                  <a:extLst>
                    <a:ext uri="{FF2B5EF4-FFF2-40B4-BE49-F238E27FC236}">
                      <a16:creationId xmlns:a16="http://schemas.microsoft.com/office/drawing/2014/main" id="{C585467B-DFC1-4F0F-BD35-9EFA9F7D4D1E}"/>
                    </a:ext>
                  </a:extLst>
                </p:cNvPr>
                <p:cNvSpPr/>
                <p:nvPr/>
              </p:nvSpPr>
              <p:spPr bwMode="auto">
                <a:xfrm>
                  <a:off x="241046" y="4783440"/>
                  <a:ext cx="6874972" cy="135144"/>
                </a:xfrm>
                <a:custGeom>
                  <a:avLst/>
                  <a:gdLst>
                    <a:gd name="connsiteX0" fmla="*/ 0 w 5773479"/>
                    <a:gd name="connsiteY0" fmla="*/ 723014 h 723017"/>
                    <a:gd name="connsiteX1" fmla="*/ 733646 w 5773479"/>
                    <a:gd name="connsiteY1" fmla="*/ 10632 h 723017"/>
                    <a:gd name="connsiteX2" fmla="*/ 1446028 w 5773479"/>
                    <a:gd name="connsiteY2" fmla="*/ 723014 h 723017"/>
                    <a:gd name="connsiteX3" fmla="*/ 2179674 w 5773479"/>
                    <a:gd name="connsiteY3" fmla="*/ 0 h 723017"/>
                    <a:gd name="connsiteX4" fmla="*/ 2881423 w 5773479"/>
                    <a:gd name="connsiteY4" fmla="*/ 723014 h 723017"/>
                    <a:gd name="connsiteX5" fmla="*/ 3593804 w 5773479"/>
                    <a:gd name="connsiteY5" fmla="*/ 10632 h 723017"/>
                    <a:gd name="connsiteX6" fmla="*/ 4327451 w 5773479"/>
                    <a:gd name="connsiteY6" fmla="*/ 723014 h 723017"/>
                    <a:gd name="connsiteX7" fmla="*/ 5039832 w 5773479"/>
                    <a:gd name="connsiteY7" fmla="*/ 10632 h 723017"/>
                    <a:gd name="connsiteX8" fmla="*/ 5773479 w 5773479"/>
                    <a:gd name="connsiteY8" fmla="*/ 723014 h 7230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5773479" h="723017">
                      <a:moveTo>
                        <a:pt x="0" y="723014"/>
                      </a:moveTo>
                      <a:cubicBezTo>
                        <a:pt x="246320" y="366823"/>
                        <a:pt x="492641" y="10632"/>
                        <a:pt x="733646" y="10632"/>
                      </a:cubicBezTo>
                      <a:cubicBezTo>
                        <a:pt x="974651" y="10632"/>
                        <a:pt x="1205023" y="724786"/>
                        <a:pt x="1446028" y="723014"/>
                      </a:cubicBezTo>
                      <a:cubicBezTo>
                        <a:pt x="1687033" y="721242"/>
                        <a:pt x="1940442" y="0"/>
                        <a:pt x="2179674" y="0"/>
                      </a:cubicBezTo>
                      <a:cubicBezTo>
                        <a:pt x="2418906" y="0"/>
                        <a:pt x="2645735" y="721242"/>
                        <a:pt x="2881423" y="723014"/>
                      </a:cubicBezTo>
                      <a:cubicBezTo>
                        <a:pt x="3117111" y="724786"/>
                        <a:pt x="3352799" y="10632"/>
                        <a:pt x="3593804" y="10632"/>
                      </a:cubicBezTo>
                      <a:cubicBezTo>
                        <a:pt x="3834809" y="10632"/>
                        <a:pt x="4086446" y="723014"/>
                        <a:pt x="4327451" y="723014"/>
                      </a:cubicBezTo>
                      <a:cubicBezTo>
                        <a:pt x="4568456" y="723014"/>
                        <a:pt x="4798827" y="10632"/>
                        <a:pt x="5039832" y="10632"/>
                      </a:cubicBezTo>
                      <a:cubicBezTo>
                        <a:pt x="5280837" y="10632"/>
                        <a:pt x="5527158" y="366823"/>
                        <a:pt x="5773479" y="723014"/>
                      </a:cubicBezTo>
                    </a:path>
                  </a:pathLst>
                </a:custGeom>
                <a:noFill/>
                <a:ln w="76200">
                  <a:solidFill>
                    <a:schemeClr val="bg1"/>
                  </a:solidFill>
                </a:ln>
                <a:effectLst>
                  <a:outerShdw dist="25400" dir="5400000" algn="t" rotWithShape="0">
                    <a:schemeClr val="bg1"/>
                  </a:outerShdw>
                </a:effectLst>
              </p:spPr>
              <p:txBody>
                <a:bodyPr rtlCol="0" anchor="ctr"/>
                <a:lstStyle/>
                <a:p>
                  <a:pPr algn="ctr"/>
                  <a:endParaRPr kumimoji="1" lang="ja-JP" altLang="en-US">
                    <a:ln w="76200"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2" name="フリーフォーム: 図形 41">
                  <a:extLst>
                    <a:ext uri="{FF2B5EF4-FFF2-40B4-BE49-F238E27FC236}">
                      <a16:creationId xmlns:a16="http://schemas.microsoft.com/office/drawing/2014/main" id="{4259E0C5-F4B4-4D4B-9D79-19A8DF473458}"/>
                    </a:ext>
                  </a:extLst>
                </p:cNvPr>
                <p:cNvSpPr/>
                <p:nvPr/>
              </p:nvSpPr>
              <p:spPr bwMode="auto">
                <a:xfrm>
                  <a:off x="241046" y="4860970"/>
                  <a:ext cx="6874972" cy="135144"/>
                </a:xfrm>
                <a:custGeom>
                  <a:avLst/>
                  <a:gdLst>
                    <a:gd name="connsiteX0" fmla="*/ 0 w 5773479"/>
                    <a:gd name="connsiteY0" fmla="*/ 723014 h 723017"/>
                    <a:gd name="connsiteX1" fmla="*/ 733646 w 5773479"/>
                    <a:gd name="connsiteY1" fmla="*/ 10632 h 723017"/>
                    <a:gd name="connsiteX2" fmla="*/ 1446028 w 5773479"/>
                    <a:gd name="connsiteY2" fmla="*/ 723014 h 723017"/>
                    <a:gd name="connsiteX3" fmla="*/ 2179674 w 5773479"/>
                    <a:gd name="connsiteY3" fmla="*/ 0 h 723017"/>
                    <a:gd name="connsiteX4" fmla="*/ 2881423 w 5773479"/>
                    <a:gd name="connsiteY4" fmla="*/ 723014 h 723017"/>
                    <a:gd name="connsiteX5" fmla="*/ 3593804 w 5773479"/>
                    <a:gd name="connsiteY5" fmla="*/ 10632 h 723017"/>
                    <a:gd name="connsiteX6" fmla="*/ 4327451 w 5773479"/>
                    <a:gd name="connsiteY6" fmla="*/ 723014 h 723017"/>
                    <a:gd name="connsiteX7" fmla="*/ 5039832 w 5773479"/>
                    <a:gd name="connsiteY7" fmla="*/ 10632 h 723017"/>
                    <a:gd name="connsiteX8" fmla="*/ 5773479 w 5773479"/>
                    <a:gd name="connsiteY8" fmla="*/ 723014 h 7230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5773479" h="723017">
                      <a:moveTo>
                        <a:pt x="0" y="723014"/>
                      </a:moveTo>
                      <a:cubicBezTo>
                        <a:pt x="246320" y="366823"/>
                        <a:pt x="492641" y="10632"/>
                        <a:pt x="733646" y="10632"/>
                      </a:cubicBezTo>
                      <a:cubicBezTo>
                        <a:pt x="974651" y="10632"/>
                        <a:pt x="1205023" y="724786"/>
                        <a:pt x="1446028" y="723014"/>
                      </a:cubicBezTo>
                      <a:cubicBezTo>
                        <a:pt x="1687033" y="721242"/>
                        <a:pt x="1940442" y="0"/>
                        <a:pt x="2179674" y="0"/>
                      </a:cubicBezTo>
                      <a:cubicBezTo>
                        <a:pt x="2418906" y="0"/>
                        <a:pt x="2645735" y="721242"/>
                        <a:pt x="2881423" y="723014"/>
                      </a:cubicBezTo>
                      <a:cubicBezTo>
                        <a:pt x="3117111" y="724786"/>
                        <a:pt x="3352799" y="10632"/>
                        <a:pt x="3593804" y="10632"/>
                      </a:cubicBezTo>
                      <a:cubicBezTo>
                        <a:pt x="3834809" y="10632"/>
                        <a:pt x="4086446" y="723014"/>
                        <a:pt x="4327451" y="723014"/>
                      </a:cubicBezTo>
                      <a:cubicBezTo>
                        <a:pt x="4568456" y="723014"/>
                        <a:pt x="4798827" y="10632"/>
                        <a:pt x="5039832" y="10632"/>
                      </a:cubicBezTo>
                      <a:cubicBezTo>
                        <a:pt x="5280837" y="10632"/>
                        <a:pt x="5527158" y="366823"/>
                        <a:pt x="5773479" y="723014"/>
                      </a:cubicBezTo>
                    </a:path>
                  </a:pathLst>
                </a:custGeom>
                <a:noFill/>
                <a:ln w="76200">
                  <a:solidFill>
                    <a:schemeClr val="bg1"/>
                  </a:solidFill>
                </a:ln>
                <a:effectLst>
                  <a:outerShdw dist="25400" dir="5400000" algn="t" rotWithShape="0">
                    <a:schemeClr val="bg1"/>
                  </a:outerShdw>
                </a:effectLst>
              </p:spPr>
              <p:txBody>
                <a:bodyPr rtlCol="0" anchor="ctr"/>
                <a:lstStyle/>
                <a:p>
                  <a:pPr algn="ctr"/>
                  <a:endParaRPr kumimoji="1" lang="ja-JP" altLang="en-US">
                    <a:ln w="76200"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3" name="フリーフォーム: 図形 42">
                  <a:extLst>
                    <a:ext uri="{FF2B5EF4-FFF2-40B4-BE49-F238E27FC236}">
                      <a16:creationId xmlns:a16="http://schemas.microsoft.com/office/drawing/2014/main" id="{A426A64D-80FC-4993-B441-EA76063DABFD}"/>
                    </a:ext>
                  </a:extLst>
                </p:cNvPr>
                <p:cNvSpPr/>
                <p:nvPr/>
              </p:nvSpPr>
              <p:spPr bwMode="auto">
                <a:xfrm>
                  <a:off x="213490" y="4896780"/>
                  <a:ext cx="6874972" cy="135144"/>
                </a:xfrm>
                <a:custGeom>
                  <a:avLst/>
                  <a:gdLst>
                    <a:gd name="connsiteX0" fmla="*/ 0 w 5773479"/>
                    <a:gd name="connsiteY0" fmla="*/ 723014 h 723017"/>
                    <a:gd name="connsiteX1" fmla="*/ 733646 w 5773479"/>
                    <a:gd name="connsiteY1" fmla="*/ 10632 h 723017"/>
                    <a:gd name="connsiteX2" fmla="*/ 1446028 w 5773479"/>
                    <a:gd name="connsiteY2" fmla="*/ 723014 h 723017"/>
                    <a:gd name="connsiteX3" fmla="*/ 2179674 w 5773479"/>
                    <a:gd name="connsiteY3" fmla="*/ 0 h 723017"/>
                    <a:gd name="connsiteX4" fmla="*/ 2881423 w 5773479"/>
                    <a:gd name="connsiteY4" fmla="*/ 723014 h 723017"/>
                    <a:gd name="connsiteX5" fmla="*/ 3593804 w 5773479"/>
                    <a:gd name="connsiteY5" fmla="*/ 10632 h 723017"/>
                    <a:gd name="connsiteX6" fmla="*/ 4327451 w 5773479"/>
                    <a:gd name="connsiteY6" fmla="*/ 723014 h 723017"/>
                    <a:gd name="connsiteX7" fmla="*/ 5039832 w 5773479"/>
                    <a:gd name="connsiteY7" fmla="*/ 10632 h 723017"/>
                    <a:gd name="connsiteX8" fmla="*/ 5773479 w 5773479"/>
                    <a:gd name="connsiteY8" fmla="*/ 723014 h 7230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5773479" h="723017">
                      <a:moveTo>
                        <a:pt x="0" y="723014"/>
                      </a:moveTo>
                      <a:cubicBezTo>
                        <a:pt x="246320" y="366823"/>
                        <a:pt x="492641" y="10632"/>
                        <a:pt x="733646" y="10632"/>
                      </a:cubicBezTo>
                      <a:cubicBezTo>
                        <a:pt x="974651" y="10632"/>
                        <a:pt x="1205023" y="724786"/>
                        <a:pt x="1446028" y="723014"/>
                      </a:cubicBezTo>
                      <a:cubicBezTo>
                        <a:pt x="1687033" y="721242"/>
                        <a:pt x="1940442" y="0"/>
                        <a:pt x="2179674" y="0"/>
                      </a:cubicBezTo>
                      <a:cubicBezTo>
                        <a:pt x="2418906" y="0"/>
                        <a:pt x="2645735" y="721242"/>
                        <a:pt x="2881423" y="723014"/>
                      </a:cubicBezTo>
                      <a:cubicBezTo>
                        <a:pt x="3117111" y="724786"/>
                        <a:pt x="3352799" y="10632"/>
                        <a:pt x="3593804" y="10632"/>
                      </a:cubicBezTo>
                      <a:cubicBezTo>
                        <a:pt x="3834809" y="10632"/>
                        <a:pt x="4086446" y="723014"/>
                        <a:pt x="4327451" y="723014"/>
                      </a:cubicBezTo>
                      <a:cubicBezTo>
                        <a:pt x="4568456" y="723014"/>
                        <a:pt x="4798827" y="10632"/>
                        <a:pt x="5039832" y="10632"/>
                      </a:cubicBezTo>
                      <a:cubicBezTo>
                        <a:pt x="5280837" y="10632"/>
                        <a:pt x="5527158" y="366823"/>
                        <a:pt x="5773479" y="723014"/>
                      </a:cubicBezTo>
                    </a:path>
                  </a:pathLst>
                </a:custGeom>
                <a:noFill/>
                <a:ln w="76200">
                  <a:solidFill>
                    <a:schemeClr val="bg1"/>
                  </a:solidFill>
                </a:ln>
                <a:effectLst>
                  <a:outerShdw dist="25400" dir="5400000" algn="t" rotWithShape="0">
                    <a:schemeClr val="bg1"/>
                  </a:outerShdw>
                </a:effectLst>
              </p:spPr>
              <p:txBody>
                <a:bodyPr rtlCol="0" anchor="ctr"/>
                <a:lstStyle/>
                <a:p>
                  <a:pPr algn="ctr"/>
                  <a:endParaRPr kumimoji="1" lang="ja-JP" altLang="en-US">
                    <a:ln w="76200"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45" name="フリーフォーム: 図形 44">
                <a:extLst>
                  <a:ext uri="{FF2B5EF4-FFF2-40B4-BE49-F238E27FC236}">
                    <a16:creationId xmlns:a16="http://schemas.microsoft.com/office/drawing/2014/main" id="{E5B1E9CD-9D41-4FD7-8BD0-8411896763B4}"/>
                  </a:ext>
                </a:extLst>
              </p:cNvPr>
              <p:cNvSpPr/>
              <p:nvPr/>
            </p:nvSpPr>
            <p:spPr bwMode="auto">
              <a:xfrm>
                <a:off x="241962" y="4772888"/>
                <a:ext cx="6874972" cy="135144"/>
              </a:xfrm>
              <a:custGeom>
                <a:avLst/>
                <a:gdLst>
                  <a:gd name="connsiteX0" fmla="*/ 0 w 5773479"/>
                  <a:gd name="connsiteY0" fmla="*/ 723014 h 723017"/>
                  <a:gd name="connsiteX1" fmla="*/ 733646 w 5773479"/>
                  <a:gd name="connsiteY1" fmla="*/ 10632 h 723017"/>
                  <a:gd name="connsiteX2" fmla="*/ 1446028 w 5773479"/>
                  <a:gd name="connsiteY2" fmla="*/ 723014 h 723017"/>
                  <a:gd name="connsiteX3" fmla="*/ 2179674 w 5773479"/>
                  <a:gd name="connsiteY3" fmla="*/ 0 h 723017"/>
                  <a:gd name="connsiteX4" fmla="*/ 2881423 w 5773479"/>
                  <a:gd name="connsiteY4" fmla="*/ 723014 h 723017"/>
                  <a:gd name="connsiteX5" fmla="*/ 3593804 w 5773479"/>
                  <a:gd name="connsiteY5" fmla="*/ 10632 h 723017"/>
                  <a:gd name="connsiteX6" fmla="*/ 4327451 w 5773479"/>
                  <a:gd name="connsiteY6" fmla="*/ 723014 h 723017"/>
                  <a:gd name="connsiteX7" fmla="*/ 5039832 w 5773479"/>
                  <a:gd name="connsiteY7" fmla="*/ 10632 h 723017"/>
                  <a:gd name="connsiteX8" fmla="*/ 5773479 w 5773479"/>
                  <a:gd name="connsiteY8" fmla="*/ 723014 h 7230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73479" h="723017">
                    <a:moveTo>
                      <a:pt x="0" y="723014"/>
                    </a:moveTo>
                    <a:cubicBezTo>
                      <a:pt x="246320" y="366823"/>
                      <a:pt x="492641" y="10632"/>
                      <a:pt x="733646" y="10632"/>
                    </a:cubicBezTo>
                    <a:cubicBezTo>
                      <a:pt x="974651" y="10632"/>
                      <a:pt x="1205023" y="724786"/>
                      <a:pt x="1446028" y="723014"/>
                    </a:cubicBezTo>
                    <a:cubicBezTo>
                      <a:pt x="1687033" y="721242"/>
                      <a:pt x="1940442" y="0"/>
                      <a:pt x="2179674" y="0"/>
                    </a:cubicBezTo>
                    <a:cubicBezTo>
                      <a:pt x="2418906" y="0"/>
                      <a:pt x="2645735" y="721242"/>
                      <a:pt x="2881423" y="723014"/>
                    </a:cubicBezTo>
                    <a:cubicBezTo>
                      <a:pt x="3117111" y="724786"/>
                      <a:pt x="3352799" y="10632"/>
                      <a:pt x="3593804" y="10632"/>
                    </a:cubicBezTo>
                    <a:cubicBezTo>
                      <a:pt x="3834809" y="10632"/>
                      <a:pt x="4086446" y="723014"/>
                      <a:pt x="4327451" y="723014"/>
                    </a:cubicBezTo>
                    <a:cubicBezTo>
                      <a:pt x="4568456" y="723014"/>
                      <a:pt x="4798827" y="10632"/>
                      <a:pt x="5039832" y="10632"/>
                    </a:cubicBezTo>
                    <a:cubicBezTo>
                      <a:pt x="5280837" y="10632"/>
                      <a:pt x="5527158" y="366823"/>
                      <a:pt x="5773479" y="723014"/>
                    </a:cubicBezTo>
                  </a:path>
                </a:pathLst>
              </a:custGeom>
              <a:noFill/>
              <a:ln w="76200">
                <a:solidFill>
                  <a:schemeClr val="bg1"/>
                </a:solidFill>
              </a:ln>
              <a:effectLst>
                <a:outerShdw dist="25400" dir="5400000" algn="t" rotWithShape="0">
                  <a:schemeClr val="bg1"/>
                </a:outerShdw>
              </a:effectLst>
            </p:spPr>
            <p:txBody>
              <a:bodyPr rtlCol="0" anchor="ctr"/>
              <a:lstStyle/>
              <a:p>
                <a:pPr algn="ctr"/>
                <a:endParaRPr kumimoji="1" lang="ja-JP" altLang="en-US">
                  <a:ln w="76200">
                    <a:solidFill>
                      <a:schemeClr val="bg1"/>
                    </a:solidFill>
                  </a:ln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40" name="フリーフォーム: 図形 39">
              <a:extLst>
                <a:ext uri="{FF2B5EF4-FFF2-40B4-BE49-F238E27FC236}">
                  <a16:creationId xmlns:a16="http://schemas.microsoft.com/office/drawing/2014/main" id="{50702393-07FE-4700-B0DA-F6C9BE916E55}"/>
                </a:ext>
              </a:extLst>
            </p:cNvPr>
            <p:cNvSpPr/>
            <p:nvPr/>
          </p:nvSpPr>
          <p:spPr bwMode="auto">
            <a:xfrm>
              <a:off x="243091" y="4977042"/>
              <a:ext cx="6874972" cy="147142"/>
            </a:xfrm>
            <a:custGeom>
              <a:avLst/>
              <a:gdLst>
                <a:gd name="connsiteX0" fmla="*/ 0 w 5773479"/>
                <a:gd name="connsiteY0" fmla="*/ 723014 h 723017"/>
                <a:gd name="connsiteX1" fmla="*/ 733646 w 5773479"/>
                <a:gd name="connsiteY1" fmla="*/ 10632 h 723017"/>
                <a:gd name="connsiteX2" fmla="*/ 1446028 w 5773479"/>
                <a:gd name="connsiteY2" fmla="*/ 723014 h 723017"/>
                <a:gd name="connsiteX3" fmla="*/ 2179674 w 5773479"/>
                <a:gd name="connsiteY3" fmla="*/ 0 h 723017"/>
                <a:gd name="connsiteX4" fmla="*/ 2881423 w 5773479"/>
                <a:gd name="connsiteY4" fmla="*/ 723014 h 723017"/>
                <a:gd name="connsiteX5" fmla="*/ 3593804 w 5773479"/>
                <a:gd name="connsiteY5" fmla="*/ 10632 h 723017"/>
                <a:gd name="connsiteX6" fmla="*/ 4327451 w 5773479"/>
                <a:gd name="connsiteY6" fmla="*/ 723014 h 723017"/>
                <a:gd name="connsiteX7" fmla="*/ 5039832 w 5773479"/>
                <a:gd name="connsiteY7" fmla="*/ 10632 h 723017"/>
                <a:gd name="connsiteX8" fmla="*/ 5773479 w 5773479"/>
                <a:gd name="connsiteY8" fmla="*/ 723014 h 723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773479" h="723017">
                  <a:moveTo>
                    <a:pt x="0" y="723014"/>
                  </a:moveTo>
                  <a:cubicBezTo>
                    <a:pt x="246320" y="366823"/>
                    <a:pt x="492641" y="10632"/>
                    <a:pt x="733646" y="10632"/>
                  </a:cubicBezTo>
                  <a:cubicBezTo>
                    <a:pt x="974651" y="10632"/>
                    <a:pt x="1205023" y="724786"/>
                    <a:pt x="1446028" y="723014"/>
                  </a:cubicBezTo>
                  <a:cubicBezTo>
                    <a:pt x="1687033" y="721242"/>
                    <a:pt x="1940442" y="0"/>
                    <a:pt x="2179674" y="0"/>
                  </a:cubicBezTo>
                  <a:cubicBezTo>
                    <a:pt x="2418906" y="0"/>
                    <a:pt x="2645735" y="721242"/>
                    <a:pt x="2881423" y="723014"/>
                  </a:cubicBezTo>
                  <a:cubicBezTo>
                    <a:pt x="3117111" y="724786"/>
                    <a:pt x="3352799" y="10632"/>
                    <a:pt x="3593804" y="10632"/>
                  </a:cubicBezTo>
                  <a:cubicBezTo>
                    <a:pt x="3834809" y="10632"/>
                    <a:pt x="4086446" y="723014"/>
                    <a:pt x="4327451" y="723014"/>
                  </a:cubicBezTo>
                  <a:cubicBezTo>
                    <a:pt x="4568456" y="723014"/>
                    <a:pt x="4798827" y="10632"/>
                    <a:pt x="5039832" y="10632"/>
                  </a:cubicBezTo>
                  <a:cubicBezTo>
                    <a:pt x="5280837" y="10632"/>
                    <a:pt x="5527158" y="366823"/>
                    <a:pt x="5773479" y="723014"/>
                  </a:cubicBezTo>
                </a:path>
              </a:pathLst>
            </a:custGeom>
            <a:noFill/>
            <a:ln w="38100">
              <a:solidFill>
                <a:srgbClr val="002B62">
                  <a:alpha val="81961"/>
                </a:srgbClr>
              </a:solidFill>
            </a:ln>
            <a:effectLst>
              <a:outerShdw blurRad="50800" dist="38100" dir="5400000" algn="t" rotWithShape="0">
                <a:schemeClr val="bg1">
                  <a:alpha val="40000"/>
                </a:schemeClr>
              </a:outerShdw>
            </a:effectLst>
          </p:spPr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" name="フリーフォーム: 図形 37">
              <a:extLst>
                <a:ext uri="{FF2B5EF4-FFF2-40B4-BE49-F238E27FC236}">
                  <a16:creationId xmlns:a16="http://schemas.microsoft.com/office/drawing/2014/main" id="{91EB8091-DBE6-4DA2-A7D7-2C7F99017EA4}"/>
                </a:ext>
              </a:extLst>
            </p:cNvPr>
            <p:cNvSpPr/>
            <p:nvPr/>
          </p:nvSpPr>
          <p:spPr bwMode="auto">
            <a:xfrm>
              <a:off x="219687" y="4715006"/>
              <a:ext cx="6874972" cy="147142"/>
            </a:xfrm>
            <a:custGeom>
              <a:avLst/>
              <a:gdLst>
                <a:gd name="connsiteX0" fmla="*/ 0 w 5773479"/>
                <a:gd name="connsiteY0" fmla="*/ 723014 h 723017"/>
                <a:gd name="connsiteX1" fmla="*/ 733646 w 5773479"/>
                <a:gd name="connsiteY1" fmla="*/ 10632 h 723017"/>
                <a:gd name="connsiteX2" fmla="*/ 1446028 w 5773479"/>
                <a:gd name="connsiteY2" fmla="*/ 723014 h 723017"/>
                <a:gd name="connsiteX3" fmla="*/ 2179674 w 5773479"/>
                <a:gd name="connsiteY3" fmla="*/ 0 h 723017"/>
                <a:gd name="connsiteX4" fmla="*/ 2881423 w 5773479"/>
                <a:gd name="connsiteY4" fmla="*/ 723014 h 723017"/>
                <a:gd name="connsiteX5" fmla="*/ 3593804 w 5773479"/>
                <a:gd name="connsiteY5" fmla="*/ 10632 h 723017"/>
                <a:gd name="connsiteX6" fmla="*/ 4327451 w 5773479"/>
                <a:gd name="connsiteY6" fmla="*/ 723014 h 723017"/>
                <a:gd name="connsiteX7" fmla="*/ 5039832 w 5773479"/>
                <a:gd name="connsiteY7" fmla="*/ 10632 h 723017"/>
                <a:gd name="connsiteX8" fmla="*/ 5773479 w 5773479"/>
                <a:gd name="connsiteY8" fmla="*/ 723014 h 723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773479" h="723017">
                  <a:moveTo>
                    <a:pt x="0" y="723014"/>
                  </a:moveTo>
                  <a:cubicBezTo>
                    <a:pt x="246320" y="366823"/>
                    <a:pt x="492641" y="10632"/>
                    <a:pt x="733646" y="10632"/>
                  </a:cubicBezTo>
                  <a:cubicBezTo>
                    <a:pt x="974651" y="10632"/>
                    <a:pt x="1205023" y="724786"/>
                    <a:pt x="1446028" y="723014"/>
                  </a:cubicBezTo>
                  <a:cubicBezTo>
                    <a:pt x="1687033" y="721242"/>
                    <a:pt x="1940442" y="0"/>
                    <a:pt x="2179674" y="0"/>
                  </a:cubicBezTo>
                  <a:cubicBezTo>
                    <a:pt x="2418906" y="0"/>
                    <a:pt x="2645735" y="721242"/>
                    <a:pt x="2881423" y="723014"/>
                  </a:cubicBezTo>
                  <a:cubicBezTo>
                    <a:pt x="3117111" y="724786"/>
                    <a:pt x="3352799" y="10632"/>
                    <a:pt x="3593804" y="10632"/>
                  </a:cubicBezTo>
                  <a:cubicBezTo>
                    <a:pt x="3834809" y="10632"/>
                    <a:pt x="4086446" y="723014"/>
                    <a:pt x="4327451" y="723014"/>
                  </a:cubicBezTo>
                  <a:cubicBezTo>
                    <a:pt x="4568456" y="723014"/>
                    <a:pt x="4798827" y="10632"/>
                    <a:pt x="5039832" y="10632"/>
                  </a:cubicBezTo>
                  <a:cubicBezTo>
                    <a:pt x="5280837" y="10632"/>
                    <a:pt x="5527158" y="366823"/>
                    <a:pt x="5773479" y="723014"/>
                  </a:cubicBezTo>
                </a:path>
              </a:pathLst>
            </a:custGeom>
            <a:noFill/>
            <a:ln w="38100">
              <a:solidFill>
                <a:srgbClr val="002B62">
                  <a:alpha val="85098"/>
                </a:srgbClr>
              </a:solidFill>
            </a:ln>
            <a:effectLst>
              <a:outerShdw dist="25400" dir="5400000" algn="t" rotWithShape="0">
                <a:schemeClr val="bg1"/>
              </a:outerShdw>
            </a:effectLst>
          </p:spPr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5" name="角丸四角形 14"/>
          <p:cNvSpPr/>
          <p:nvPr/>
        </p:nvSpPr>
        <p:spPr bwMode="auto">
          <a:xfrm>
            <a:off x="5480603" y="3035063"/>
            <a:ext cx="3583546" cy="1836731"/>
          </a:xfrm>
          <a:prstGeom prst="roundRect">
            <a:avLst>
              <a:gd name="adj" fmla="val 50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ja-JP" sz="120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7440874"/>
              </p:ext>
            </p:extLst>
          </p:nvPr>
        </p:nvGraphicFramePr>
        <p:xfrm>
          <a:off x="5553186" y="3116068"/>
          <a:ext cx="3374026" cy="173387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997762">
                  <a:extLst>
                    <a:ext uri="{9D8B030D-6E8A-4147-A177-3AD203B41FA5}">
                      <a16:colId xmlns:a16="http://schemas.microsoft.com/office/drawing/2014/main" val="2131603622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428160483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290200986"/>
                    </a:ext>
                  </a:extLst>
                </a:gridCol>
              </a:tblGrid>
              <a:tr h="269915">
                <a:tc>
                  <a:txBody>
                    <a:bodyPr/>
                    <a:lstStyle/>
                    <a:p>
                      <a:pPr algn="l"/>
                      <a:r>
                        <a:rPr lang="en-US" altLang="ja-JP" sz="1100" b="1" dirty="0" smtClean="0">
                          <a:effectLst/>
                          <a:latin typeface="+mn-lt"/>
                        </a:rPr>
                        <a:t>Item</a:t>
                      </a:r>
                      <a:r>
                        <a:rPr lang="en-US" altLang="ja-JP" sz="1100" b="1" baseline="0" dirty="0" smtClean="0">
                          <a:effectLst/>
                          <a:latin typeface="+mn-lt"/>
                        </a:rPr>
                        <a:t> name</a:t>
                      </a:r>
                      <a:endParaRPr lang="ja-JP" altLang="en-US" sz="1100" b="0" dirty="0">
                        <a:effectLst/>
                        <a:latin typeface="+mn-lt"/>
                      </a:endParaRPr>
                    </a:p>
                  </a:txBody>
                  <a:tcPr marL="76200" marR="76200" marT="60960" marB="609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ja-JP" sz="1100" b="1" dirty="0" smtClean="0">
                          <a:effectLst/>
                          <a:latin typeface="+mn-lt"/>
                        </a:rPr>
                        <a:t>Input</a:t>
                      </a:r>
                      <a:r>
                        <a:rPr lang="en-US" altLang="ja-JP" sz="1100" b="1" baseline="0" dirty="0" smtClean="0">
                          <a:effectLst/>
                          <a:latin typeface="+mn-lt"/>
                        </a:rPr>
                        <a:t> method</a:t>
                      </a:r>
                      <a:endParaRPr lang="ja-JP" altLang="en-US" sz="1100" b="0" dirty="0">
                        <a:effectLst/>
                        <a:latin typeface="+mn-lt"/>
                      </a:endParaRPr>
                    </a:p>
                  </a:txBody>
                  <a:tcPr marL="76200" marR="76200" marT="60960" marB="609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ja-JP" sz="1100" b="1" dirty="0" smtClean="0">
                          <a:effectLst/>
                          <a:latin typeface="+mn-lt"/>
                        </a:rPr>
                        <a:t>Maximum</a:t>
                      </a:r>
                      <a:r>
                        <a:rPr lang="en-US" altLang="ja-JP" sz="1100" b="1" baseline="0" dirty="0" smtClean="0">
                          <a:effectLst/>
                          <a:latin typeface="+mn-lt"/>
                        </a:rPr>
                        <a:t> byte size</a:t>
                      </a:r>
                      <a:endParaRPr lang="ja-JP" altLang="en-US" sz="1100" b="0" dirty="0">
                        <a:effectLst/>
                        <a:latin typeface="+mn-lt"/>
                      </a:endParaRPr>
                    </a:p>
                  </a:txBody>
                  <a:tcPr marL="76200" marR="76200" marT="60960" marB="60960" anchor="ctr"/>
                </a:tc>
                <a:extLst>
                  <a:ext uri="{0D108BD9-81ED-4DB2-BD59-A6C34878D82A}">
                    <a16:rowId xmlns:a16="http://schemas.microsoft.com/office/drawing/2014/main" val="2119718465"/>
                  </a:ext>
                </a:extLst>
              </a:tr>
              <a:tr h="319168">
                <a:tc>
                  <a:txBody>
                    <a:bodyPr/>
                    <a:lstStyle/>
                    <a:p>
                      <a:r>
                        <a:rPr kumimoji="1" lang="en-US" altLang="ja-JP" sz="1200"/>
                        <a:t>path</a:t>
                      </a:r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String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32</a:t>
                      </a:r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7640512"/>
                  </a:ext>
                </a:extLst>
              </a:tr>
              <a:tr h="319168">
                <a:tc>
                  <a:txBody>
                    <a:bodyPr/>
                    <a:lstStyle/>
                    <a:p>
                      <a:r>
                        <a:rPr kumimoji="1" lang="en-US" altLang="ja-JP" sz="1200"/>
                        <a:t>owner</a:t>
                      </a:r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String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32</a:t>
                      </a:r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3289571"/>
                  </a:ext>
                </a:extLst>
              </a:tr>
              <a:tr h="319168">
                <a:tc>
                  <a:txBody>
                    <a:bodyPr/>
                    <a:lstStyle/>
                    <a:p>
                      <a:r>
                        <a:rPr kumimoji="1" lang="en-US" altLang="ja-JP" sz="1200"/>
                        <a:t>group</a:t>
                      </a:r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String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32</a:t>
                      </a:r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4646659"/>
                  </a:ext>
                </a:extLst>
              </a:tr>
              <a:tr h="319168">
                <a:tc>
                  <a:txBody>
                    <a:bodyPr/>
                    <a:lstStyle/>
                    <a:p>
                      <a:r>
                        <a:rPr kumimoji="1" lang="en-US" altLang="ja-JP" sz="1200"/>
                        <a:t>mode</a:t>
                      </a:r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String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32</a:t>
                      </a:r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06153"/>
                  </a:ext>
                </a:extLst>
              </a:tr>
            </a:tbl>
          </a:graphicData>
        </a:graphic>
      </p:graphicFrame>
      <p:sp>
        <p:nvSpPr>
          <p:cNvPr id="23" name="円形吹き出し 22"/>
          <p:cNvSpPr/>
          <p:nvPr/>
        </p:nvSpPr>
        <p:spPr bwMode="auto">
          <a:xfrm>
            <a:off x="5302754" y="2864021"/>
            <a:ext cx="301542" cy="312200"/>
          </a:xfrm>
          <a:prstGeom prst="wedgeEllipseCallout">
            <a:avLst>
              <a:gd name="adj1" fmla="val -77544"/>
              <a:gd name="adj2" fmla="val 66535"/>
            </a:avLst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2013796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910" y="2774369"/>
            <a:ext cx="8397955" cy="1298918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2.4</a:t>
            </a:r>
            <a:r>
              <a:rPr lang="ja-JP" altLang="en-US" dirty="0"/>
              <a:t>　</a:t>
            </a:r>
            <a:r>
              <a:rPr lang="en-US" altLang="ja-JP" dirty="0"/>
              <a:t> Create menu/Input data (</a:t>
            </a:r>
            <a:r>
              <a:rPr lang="en-US" altLang="ja-JP" dirty="0"/>
              <a:t>3/3)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b="1" dirty="0" smtClean="0"/>
              <a:t>Register data to Parameter sheet</a:t>
            </a:r>
            <a:r>
              <a:rPr lang="en-US" altLang="ja-JP" dirty="0"/>
              <a:t/>
            </a:r>
            <a:br>
              <a:rPr lang="en-US" altLang="ja-JP" dirty="0"/>
            </a:br>
            <a:endParaRPr lang="en-US" altLang="ja-JP" dirty="0"/>
          </a:p>
          <a:p>
            <a:pPr indent="0">
              <a:buNone/>
            </a:pPr>
            <a:r>
              <a:rPr lang="en-US" altLang="ja-JP" sz="1600" dirty="0" smtClean="0"/>
              <a:t>Menu</a:t>
            </a:r>
            <a:r>
              <a:rPr lang="en-US" altLang="ja-JP" sz="1600" dirty="0" smtClean="0"/>
              <a:t>:</a:t>
            </a:r>
            <a:r>
              <a:rPr lang="ja-JP" altLang="en-US" sz="1600" dirty="0" smtClean="0"/>
              <a:t> </a:t>
            </a:r>
            <a:r>
              <a:rPr lang="en-US" altLang="ja-JP" sz="1600" dirty="0" smtClean="0"/>
              <a:t>Input</a:t>
            </a:r>
            <a:r>
              <a:rPr lang="en-US" altLang="ja-JP" sz="1600" b="1" dirty="0" smtClean="0"/>
              <a:t>&gt;</a:t>
            </a:r>
            <a:r>
              <a:rPr lang="ja-JP" altLang="en-US" sz="1600" b="1" dirty="0" smtClean="0"/>
              <a:t> </a:t>
            </a:r>
            <a:r>
              <a:rPr lang="en-US" altLang="ja-JP" sz="1600" b="1" dirty="0" smtClean="0"/>
              <a:t>Directory settings</a:t>
            </a:r>
            <a:endParaRPr lang="en-US" altLang="ja-JP" sz="1600" b="1" dirty="0"/>
          </a:p>
          <a:p>
            <a:pPr marL="522900" indent="-342900">
              <a:buFont typeface="+mj-ea"/>
              <a:buAutoNum type="circleNumDbPlain"/>
            </a:pPr>
            <a:r>
              <a:rPr lang="en-US" altLang="ja-JP" sz="1600" dirty="0" smtClean="0"/>
              <a:t>Press “Register”&gt; “Start registering”.</a:t>
            </a:r>
            <a:endParaRPr lang="en-US" altLang="ja-JP" sz="1600" dirty="0"/>
          </a:p>
          <a:p>
            <a:pPr marL="522900" indent="-342900">
              <a:buFont typeface="+mj-ea"/>
              <a:buAutoNum type="circleNumDbPlain"/>
            </a:pPr>
            <a:r>
              <a:rPr lang="en-US" altLang="ja-JP" sz="1600" dirty="0"/>
              <a:t>Input the following information for each item and click “Register”</a:t>
            </a:r>
            <a:endParaRPr lang="en-US" altLang="ja-JP" sz="1600" dirty="0"/>
          </a:p>
        </p:txBody>
      </p:sp>
      <p:sp>
        <p:nvSpPr>
          <p:cNvPr id="6" name="角丸四角形 5"/>
          <p:cNvSpPr/>
          <p:nvPr/>
        </p:nvSpPr>
        <p:spPr bwMode="auto">
          <a:xfrm>
            <a:off x="308934" y="3144598"/>
            <a:ext cx="6527518" cy="713336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0" name="角丸四角形 19"/>
          <p:cNvSpPr/>
          <p:nvPr/>
        </p:nvSpPr>
        <p:spPr bwMode="auto">
          <a:xfrm>
            <a:off x="755470" y="4293192"/>
            <a:ext cx="7740694" cy="1082900"/>
          </a:xfrm>
          <a:prstGeom prst="roundRect">
            <a:avLst>
              <a:gd name="adj" fmla="val 5067"/>
            </a:avLst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ja-JP" sz="12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1" name="円形吹き出し 20"/>
          <p:cNvSpPr/>
          <p:nvPr/>
        </p:nvSpPr>
        <p:spPr bwMode="auto">
          <a:xfrm>
            <a:off x="621475" y="4087478"/>
            <a:ext cx="301542" cy="312200"/>
          </a:xfrm>
          <a:prstGeom prst="wedgeEllipseCallout">
            <a:avLst>
              <a:gd name="adj1" fmla="val -1245"/>
              <a:gd name="adj2" fmla="val -142503"/>
            </a:avLst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2</a:t>
            </a:r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7909196"/>
              </p:ext>
            </p:extLst>
          </p:nvPr>
        </p:nvGraphicFramePr>
        <p:xfrm>
          <a:off x="790119" y="4413869"/>
          <a:ext cx="7634034" cy="8839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405551">
                  <a:extLst>
                    <a:ext uri="{9D8B030D-6E8A-4147-A177-3AD203B41FA5}">
                      <a16:colId xmlns:a16="http://schemas.microsoft.com/office/drawing/2014/main" val="3513618482"/>
                    </a:ext>
                  </a:extLst>
                </a:gridCol>
                <a:gridCol w="1403814">
                  <a:extLst>
                    <a:ext uri="{9D8B030D-6E8A-4147-A177-3AD203B41FA5}">
                      <a16:colId xmlns:a16="http://schemas.microsoft.com/office/drawing/2014/main" val="3224140352"/>
                    </a:ext>
                  </a:extLst>
                </a:gridCol>
                <a:gridCol w="1298178">
                  <a:extLst>
                    <a:ext uri="{9D8B030D-6E8A-4147-A177-3AD203B41FA5}">
                      <a16:colId xmlns:a16="http://schemas.microsoft.com/office/drawing/2014/main" val="2571579917"/>
                    </a:ext>
                  </a:extLst>
                </a:gridCol>
                <a:gridCol w="1175497">
                  <a:extLst>
                    <a:ext uri="{9D8B030D-6E8A-4147-A177-3AD203B41FA5}">
                      <a16:colId xmlns:a16="http://schemas.microsoft.com/office/drawing/2014/main" val="431791396"/>
                    </a:ext>
                  </a:extLst>
                </a:gridCol>
                <a:gridCol w="1175497">
                  <a:extLst>
                    <a:ext uri="{9D8B030D-6E8A-4147-A177-3AD203B41FA5}">
                      <a16:colId xmlns:a16="http://schemas.microsoft.com/office/drawing/2014/main" val="1229825630"/>
                    </a:ext>
                  </a:extLst>
                </a:gridCol>
                <a:gridCol w="1175497">
                  <a:extLst>
                    <a:ext uri="{9D8B030D-6E8A-4147-A177-3AD203B41FA5}">
                      <a16:colId xmlns:a16="http://schemas.microsoft.com/office/drawing/2014/main" val="1663038925"/>
                    </a:ext>
                  </a:extLst>
                </a:gridCol>
              </a:tblGrid>
              <a:tr h="254735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Host</a:t>
                      </a:r>
                      <a:r>
                        <a:rPr kumimoji="1" lang="en-US" altLang="ja-JP" sz="1200" baseline="0" dirty="0" smtClean="0"/>
                        <a:t> name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Operation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/>
                        <a:t>path</a:t>
                      </a:r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/>
                        <a:t>owner</a:t>
                      </a:r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/>
                        <a:t>group</a:t>
                      </a:r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/>
                        <a:t>mode</a:t>
                      </a:r>
                      <a:endParaRPr kumimoji="1" lang="ja-JP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6770688"/>
                  </a:ext>
                </a:extLst>
              </a:tr>
              <a:tr h="254735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Free</a:t>
                      </a:r>
                      <a:r>
                        <a:rPr kumimoji="1" lang="en-US" altLang="ja-JP" sz="1200" baseline="0" dirty="0" smtClean="0"/>
                        <a:t> value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/>
                        <a:t>OP1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/</a:t>
                      </a:r>
                      <a:r>
                        <a:rPr kumimoji="1" lang="en-US" altLang="ja-JP" sz="1400" dirty="0" err="1"/>
                        <a:t>tmp</a:t>
                      </a:r>
                      <a:r>
                        <a:rPr kumimoji="1" lang="en-US" altLang="ja-JP" sz="1400" dirty="0"/>
                        <a:t>/work1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root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/>
                        <a:t>root</a:t>
                      </a:r>
                      <a:endParaRPr kumimoji="1" lang="ja-JP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0644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449721"/>
                  </a:ext>
                </a:extLst>
              </a:tr>
              <a:tr h="254735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Free</a:t>
                      </a:r>
                      <a:r>
                        <a:rPr kumimoji="1" lang="en-US" altLang="ja-JP" sz="1200" baseline="0" dirty="0" smtClean="0"/>
                        <a:t> value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/>
                        <a:t>OP2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/</a:t>
                      </a:r>
                      <a:r>
                        <a:rPr kumimoji="1" lang="en-US" altLang="ja-JP" sz="1400" dirty="0" err="1"/>
                        <a:t>tmp</a:t>
                      </a:r>
                      <a:r>
                        <a:rPr kumimoji="1" lang="en-US" altLang="ja-JP" sz="1400" dirty="0"/>
                        <a:t>/work2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root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root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0644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5242086"/>
                  </a:ext>
                </a:extLst>
              </a:tr>
            </a:tbl>
          </a:graphicData>
        </a:graphic>
      </p:graphicFrame>
      <p:grpSp>
        <p:nvGrpSpPr>
          <p:cNvPr id="45" name="グループ化 44">
            <a:extLst>
              <a:ext uri="{FF2B5EF4-FFF2-40B4-BE49-F238E27FC236}">
                <a16:creationId xmlns:a16="http://schemas.microsoft.com/office/drawing/2014/main" id="{0445EB3E-2511-4693-9621-25C225A7019B}"/>
              </a:ext>
            </a:extLst>
          </p:cNvPr>
          <p:cNvGrpSpPr/>
          <p:nvPr/>
        </p:nvGrpSpPr>
        <p:grpSpPr>
          <a:xfrm>
            <a:off x="7272376" y="737869"/>
            <a:ext cx="1764001" cy="2205782"/>
            <a:chOff x="7272376" y="737869"/>
            <a:chExt cx="1764001" cy="2205782"/>
          </a:xfrm>
        </p:grpSpPr>
        <p:grpSp>
          <p:nvGrpSpPr>
            <p:cNvPr id="46" name="グループ化 45">
              <a:extLst>
                <a:ext uri="{FF2B5EF4-FFF2-40B4-BE49-F238E27FC236}">
                  <a16:creationId xmlns:a16="http://schemas.microsoft.com/office/drawing/2014/main" id="{AA64002D-3EFA-4BFF-B73A-3CD9803ED61A}"/>
                </a:ext>
              </a:extLst>
            </p:cNvPr>
            <p:cNvGrpSpPr/>
            <p:nvPr/>
          </p:nvGrpSpPr>
          <p:grpSpPr>
            <a:xfrm>
              <a:off x="7272376" y="737869"/>
              <a:ext cx="1764001" cy="2205782"/>
              <a:chOff x="7307582" y="761744"/>
              <a:chExt cx="1728000" cy="2168690"/>
            </a:xfrm>
          </p:grpSpPr>
          <p:sp>
            <p:nvSpPr>
              <p:cNvPr id="49" name="正方形/長方形 48">
                <a:extLst>
                  <a:ext uri="{FF2B5EF4-FFF2-40B4-BE49-F238E27FC236}">
                    <a16:creationId xmlns:a16="http://schemas.microsoft.com/office/drawing/2014/main" id="{267590BB-A0DE-431C-A382-E4C26E5ECCB0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7307582" y="761744"/>
                <a:ext cx="1728000" cy="2168690"/>
              </a:xfrm>
              <a:prstGeom prst="rect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>
                  <a:latin typeface="+mn-ea"/>
                </a:endParaRPr>
              </a:p>
            </p:txBody>
          </p:sp>
          <p:sp>
            <p:nvSpPr>
              <p:cNvPr id="50" name="角丸四角形 47">
                <a:extLst>
                  <a:ext uri="{FF2B5EF4-FFF2-40B4-BE49-F238E27FC236}">
                    <a16:creationId xmlns:a16="http://schemas.microsoft.com/office/drawing/2014/main" id="{8C52A4EF-9D7D-4AAE-BF55-65B0C5A0D246}"/>
                  </a:ext>
                </a:extLst>
              </p:cNvPr>
              <p:cNvSpPr/>
              <p:nvPr/>
            </p:nvSpPr>
            <p:spPr bwMode="auto">
              <a:xfrm>
                <a:off x="7412616" y="859486"/>
                <a:ext cx="1556775" cy="31853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1200" b="1" dirty="0">
                    <a:solidFill>
                      <a:schemeClr val="tx1"/>
                    </a:solidFill>
                    <a:latin typeface="+mn-ea"/>
                  </a:rPr>
                  <a:t>Data registration</a:t>
                </a:r>
                <a:endParaRPr lang="ja-JP" altLang="en-US" sz="1200" b="1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51" name="角丸四角形 48">
                <a:extLst>
                  <a:ext uri="{FF2B5EF4-FFF2-40B4-BE49-F238E27FC236}">
                    <a16:creationId xmlns:a16="http://schemas.microsoft.com/office/drawing/2014/main" id="{46EC5B6C-7E2B-4E36-BDCC-9A883BFA76BF}"/>
                  </a:ext>
                </a:extLst>
              </p:cNvPr>
              <p:cNvSpPr/>
              <p:nvPr/>
            </p:nvSpPr>
            <p:spPr bwMode="auto">
              <a:xfrm>
                <a:off x="7406961" y="2516832"/>
                <a:ext cx="1556775" cy="330125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1200" b="1" dirty="0">
                    <a:solidFill>
                      <a:schemeClr val="tx1"/>
                    </a:solidFill>
                    <a:latin typeface="+mn-ea"/>
                  </a:rPr>
                  <a:t>Time Specification</a:t>
                </a:r>
                <a:endParaRPr lang="ja-JP" altLang="en-US" sz="1200" b="1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52" name="ホームベース 49">
                <a:extLst>
                  <a:ext uri="{FF2B5EF4-FFF2-40B4-BE49-F238E27FC236}">
                    <a16:creationId xmlns:a16="http://schemas.microsoft.com/office/drawing/2014/main" id="{0977113A-E60A-42E3-946B-23F08441FC94}"/>
                  </a:ext>
                </a:extLst>
              </p:cNvPr>
              <p:cNvSpPr/>
              <p:nvPr/>
            </p:nvSpPr>
            <p:spPr bwMode="auto">
              <a:xfrm rot="5400000">
                <a:off x="7265267" y="1729982"/>
                <a:ext cx="637103" cy="141061"/>
              </a:xfrm>
              <a:prstGeom prst="homePlate">
                <a:avLst>
                  <a:gd name="adj" fmla="val 49530"/>
                </a:avLst>
              </a:prstGeom>
              <a:solidFill>
                <a:srgbClr val="FFC000"/>
              </a:solidFill>
              <a:ln w="12700">
                <a:solidFill>
                  <a:srgbClr val="FFC000"/>
                </a:solidFill>
              </a:ln>
              <a:effec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>
                  <a:latin typeface="+mn-ea"/>
                </a:endParaRPr>
              </a:p>
            </p:txBody>
          </p:sp>
          <p:sp>
            <p:nvSpPr>
              <p:cNvPr id="53" name="角丸四角形 50">
                <a:extLst>
                  <a:ext uri="{FF2B5EF4-FFF2-40B4-BE49-F238E27FC236}">
                    <a16:creationId xmlns:a16="http://schemas.microsoft.com/office/drawing/2014/main" id="{537B8865-94BE-4C93-BC43-72C2775F5E42}"/>
                  </a:ext>
                </a:extLst>
              </p:cNvPr>
              <p:cNvSpPr/>
              <p:nvPr/>
            </p:nvSpPr>
            <p:spPr bwMode="auto">
              <a:xfrm>
                <a:off x="7406961" y="2171505"/>
                <a:ext cx="1556775" cy="330125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1050" b="1" dirty="0">
                    <a:solidFill>
                      <a:schemeClr val="tx1"/>
                    </a:solidFill>
                    <a:latin typeface="+mn-ea"/>
                  </a:rPr>
                  <a:t>Environment</a:t>
                </a:r>
                <a:br>
                  <a:rPr lang="en-US" altLang="ja-JP" sz="1050" b="1" dirty="0">
                    <a:solidFill>
                      <a:schemeClr val="tx1"/>
                    </a:solidFill>
                    <a:latin typeface="+mn-ea"/>
                  </a:rPr>
                </a:br>
                <a:r>
                  <a:rPr lang="en-US" altLang="ja-JP" sz="1050" b="1" dirty="0">
                    <a:solidFill>
                      <a:schemeClr val="tx1"/>
                    </a:solidFill>
                    <a:latin typeface="+mn-ea"/>
                  </a:rPr>
                  <a:t> Migration</a:t>
                </a:r>
                <a:endParaRPr lang="ja-JP" altLang="en-US" sz="1050" b="1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54" name="角丸四角形 51">
                <a:extLst>
                  <a:ext uri="{FF2B5EF4-FFF2-40B4-BE49-F238E27FC236}">
                    <a16:creationId xmlns:a16="http://schemas.microsoft.com/office/drawing/2014/main" id="{1EF43C1F-0755-4CA4-982E-E35F1DA7A234}"/>
                  </a:ext>
                </a:extLst>
              </p:cNvPr>
              <p:cNvSpPr/>
              <p:nvPr/>
            </p:nvSpPr>
            <p:spPr bwMode="auto">
              <a:xfrm>
                <a:off x="7393193" y="1202551"/>
                <a:ext cx="1556775" cy="330125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1100" b="1" dirty="0">
                    <a:solidFill>
                      <a:schemeClr val="tx1"/>
                    </a:solidFill>
                    <a:latin typeface="+mn-ea"/>
                  </a:rPr>
                  <a:t>Create/Input menu</a:t>
                </a:r>
                <a:endParaRPr lang="ja-JP" altLang="en-US" sz="1100" b="1" dirty="0">
                  <a:solidFill>
                    <a:schemeClr val="tx1"/>
                  </a:solidFill>
                  <a:latin typeface="+mn-ea"/>
                </a:endParaRPr>
              </a:p>
            </p:txBody>
          </p:sp>
        </p:grpSp>
        <p:sp>
          <p:nvSpPr>
            <p:cNvPr id="47" name="角丸四角形 19">
              <a:extLst>
                <a:ext uri="{FF2B5EF4-FFF2-40B4-BE49-F238E27FC236}">
                  <a16:creationId xmlns:a16="http://schemas.microsoft.com/office/drawing/2014/main" id="{171AE1AC-6C1E-439B-A279-CD53772B0674}"/>
                </a:ext>
              </a:extLst>
            </p:cNvPr>
            <p:cNvSpPr/>
            <p:nvPr/>
          </p:nvSpPr>
          <p:spPr bwMode="auto">
            <a:xfrm>
              <a:off x="7739384" y="1553796"/>
              <a:ext cx="1224000" cy="27178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solidFill>
                    <a:schemeClr val="tx1"/>
                  </a:solidFill>
                  <a:latin typeface="+mn-ea"/>
                </a:rPr>
                <a:t>Menu</a:t>
              </a:r>
              <a:endParaRPr lang="ja-JP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48" name="角丸四角形 26">
              <a:extLst>
                <a:ext uri="{FF2B5EF4-FFF2-40B4-BE49-F238E27FC236}">
                  <a16:creationId xmlns:a16="http://schemas.microsoft.com/office/drawing/2014/main" id="{F9547C0E-444E-41E1-BC18-C55EA4C19222}"/>
                </a:ext>
              </a:extLst>
            </p:cNvPr>
            <p:cNvSpPr/>
            <p:nvPr/>
          </p:nvSpPr>
          <p:spPr bwMode="auto">
            <a:xfrm>
              <a:off x="7747719" y="1843412"/>
              <a:ext cx="1224000" cy="271782"/>
            </a:xfrm>
            <a:prstGeom prst="roundRect">
              <a:avLst/>
            </a:prstGeom>
            <a:solidFill>
              <a:srgbClr val="F1DBC4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solidFill>
                    <a:schemeClr val="tx1"/>
                  </a:solidFill>
                  <a:latin typeface="+mn-ea"/>
                </a:rPr>
                <a:t>Created menu</a:t>
              </a:r>
              <a:endParaRPr lang="ja-JP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887394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623" y="5048910"/>
            <a:ext cx="8683412" cy="1466492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428" y="2012061"/>
            <a:ext cx="8724018" cy="3243097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</a:t>
            </a:r>
            <a:r>
              <a:rPr kumimoji="1" lang="en-US" altLang="ja-JP" dirty="0"/>
              <a:t>.5</a:t>
            </a:r>
            <a:r>
              <a:rPr kumimoji="1" lang="ja-JP" altLang="en-US" dirty="0"/>
              <a:t>　</a:t>
            </a:r>
            <a:r>
              <a:rPr kumimoji="1" lang="en-US" altLang="ja-JP" dirty="0" smtClean="0"/>
              <a:t>Environment Migration – Export (1/2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7052334" cy="5616476"/>
          </a:xfrm>
        </p:spPr>
        <p:txBody>
          <a:bodyPr/>
          <a:lstStyle/>
          <a:p>
            <a:r>
              <a:rPr lang="en-US" altLang="ja-JP" b="1" dirty="0" smtClean="0"/>
              <a:t>Start Export process. </a:t>
            </a:r>
            <a:endParaRPr lang="en-US" altLang="ja-JP" sz="1800" b="1" dirty="0"/>
          </a:p>
          <a:p>
            <a:pPr marL="180000" lvl="1" indent="0">
              <a:buNone/>
            </a:pPr>
            <a:r>
              <a:rPr lang="en-US" altLang="ja-JP" dirty="0" smtClean="0"/>
              <a:t>Select the previously registered information and start the export process using the “Environment migration” mode.</a:t>
            </a:r>
            <a:endParaRPr lang="en-US" altLang="ja-JP" sz="1400" dirty="0"/>
          </a:p>
          <a:p>
            <a:pPr indent="0">
              <a:buNone/>
            </a:pPr>
            <a:r>
              <a:rPr lang="en-US" altLang="ja-JP" sz="1600" b="1" dirty="0" smtClean="0"/>
              <a:t>Menu</a:t>
            </a:r>
            <a:r>
              <a:rPr lang="en-US" altLang="ja-JP" sz="1600" b="1" dirty="0" smtClean="0"/>
              <a:t>: Export/Import&gt; Menu export</a:t>
            </a:r>
            <a:endParaRPr lang="ja-JP" altLang="en-US" sz="1600" b="1" dirty="0"/>
          </a:p>
          <a:p>
            <a:pPr marL="0" indent="0">
              <a:buNone/>
            </a:pPr>
            <a:endParaRPr lang="en-US" altLang="ja-JP" dirty="0"/>
          </a:p>
        </p:txBody>
      </p:sp>
      <p:sp>
        <p:nvSpPr>
          <p:cNvPr id="11" name="正方形/長方形 10"/>
          <p:cNvSpPr/>
          <p:nvPr/>
        </p:nvSpPr>
        <p:spPr bwMode="auto">
          <a:xfrm>
            <a:off x="426157" y="3516439"/>
            <a:ext cx="1318636" cy="28804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b="1" dirty="0">
              <a:latin typeface="+mn-ea"/>
            </a:endParaRPr>
          </a:p>
        </p:txBody>
      </p:sp>
      <p:sp>
        <p:nvSpPr>
          <p:cNvPr id="31" name="角丸四角形 30"/>
          <p:cNvSpPr/>
          <p:nvPr/>
        </p:nvSpPr>
        <p:spPr bwMode="auto">
          <a:xfrm>
            <a:off x="2250087" y="3489166"/>
            <a:ext cx="3119190" cy="311568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200" dirty="0" smtClean="0">
                <a:solidFill>
                  <a:schemeClr val="tx1"/>
                </a:solidFill>
                <a:latin typeface="+mn-ea"/>
              </a:rPr>
              <a:t>Check “All menus”</a:t>
            </a:r>
            <a:endParaRPr lang="en-US" altLang="ja-JP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AC7526CA-FBA0-4155-A98F-C10EC03A192A}"/>
              </a:ext>
            </a:extLst>
          </p:cNvPr>
          <p:cNvSpPr/>
          <p:nvPr/>
        </p:nvSpPr>
        <p:spPr bwMode="auto">
          <a:xfrm>
            <a:off x="1630038" y="2526890"/>
            <a:ext cx="1389222" cy="191534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b="1" dirty="0">
              <a:latin typeface="+mn-ea"/>
            </a:endParaRPr>
          </a:p>
        </p:txBody>
      </p:sp>
      <p:sp>
        <p:nvSpPr>
          <p:cNvPr id="29" name="角丸四角形 26">
            <a:extLst>
              <a:ext uri="{FF2B5EF4-FFF2-40B4-BE49-F238E27FC236}">
                <a16:creationId xmlns:a16="http://schemas.microsoft.com/office/drawing/2014/main" id="{424C5735-3B6C-4E0F-BCE3-164DE1C4F694}"/>
              </a:ext>
            </a:extLst>
          </p:cNvPr>
          <p:cNvSpPr/>
          <p:nvPr/>
        </p:nvSpPr>
        <p:spPr bwMode="auto">
          <a:xfrm>
            <a:off x="3059790" y="2216596"/>
            <a:ext cx="2503610" cy="404964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200" dirty="0" smtClean="0">
                <a:solidFill>
                  <a:schemeClr val="tx1"/>
                </a:solidFill>
                <a:latin typeface="+mn-ea"/>
              </a:rPr>
              <a:t>Select “Environment migration”</a:t>
            </a:r>
            <a:endParaRPr lang="en-US" altLang="ja-JP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2" name="円形吹き出し 31"/>
          <p:cNvSpPr/>
          <p:nvPr/>
        </p:nvSpPr>
        <p:spPr bwMode="auto">
          <a:xfrm>
            <a:off x="2907720" y="2076094"/>
            <a:ext cx="288040" cy="315543"/>
          </a:xfrm>
          <a:prstGeom prst="wedgeEllipseCallout">
            <a:avLst>
              <a:gd name="adj1" fmla="val -49948"/>
              <a:gd name="adj2" fmla="val 90101"/>
            </a:avLst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dirty="0">
                <a:latin typeface="+mn-ea"/>
              </a:rPr>
              <a:t>1</a:t>
            </a:r>
            <a:endParaRPr kumimoji="1" lang="ja-JP" altLang="en-US" sz="1400" b="1" dirty="0">
              <a:latin typeface="+mn-ea"/>
            </a:endParaRPr>
          </a:p>
        </p:txBody>
      </p:sp>
      <p:sp>
        <p:nvSpPr>
          <p:cNvPr id="33" name="円形吹き出し 31">
            <a:extLst>
              <a:ext uri="{FF2B5EF4-FFF2-40B4-BE49-F238E27FC236}">
                <a16:creationId xmlns:a16="http://schemas.microsoft.com/office/drawing/2014/main" id="{D50A29E0-69E9-4806-A9DE-745382A3F8EC}"/>
              </a:ext>
            </a:extLst>
          </p:cNvPr>
          <p:cNvSpPr/>
          <p:nvPr/>
        </p:nvSpPr>
        <p:spPr bwMode="auto">
          <a:xfrm>
            <a:off x="1961534" y="3416063"/>
            <a:ext cx="288040" cy="315543"/>
          </a:xfrm>
          <a:prstGeom prst="wedgeEllipseCallout">
            <a:avLst>
              <a:gd name="adj1" fmla="val -163103"/>
              <a:gd name="adj2" fmla="val 29544"/>
            </a:avLst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>
                <a:latin typeface="+mn-ea"/>
              </a:rPr>
              <a:t>２</a:t>
            </a:r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629B66BE-D65D-40A3-8B37-539DC3EC2943}"/>
              </a:ext>
            </a:extLst>
          </p:cNvPr>
          <p:cNvGrpSpPr/>
          <p:nvPr/>
        </p:nvGrpSpPr>
        <p:grpSpPr>
          <a:xfrm>
            <a:off x="7272376" y="737869"/>
            <a:ext cx="1764001" cy="2691131"/>
            <a:chOff x="7272376" y="737869"/>
            <a:chExt cx="1764001" cy="2691131"/>
          </a:xfrm>
        </p:grpSpPr>
        <p:grpSp>
          <p:nvGrpSpPr>
            <p:cNvPr id="34" name="グループ化 33">
              <a:extLst>
                <a:ext uri="{FF2B5EF4-FFF2-40B4-BE49-F238E27FC236}">
                  <a16:creationId xmlns:a16="http://schemas.microsoft.com/office/drawing/2014/main" id="{317C8841-7D6D-4EE5-9158-FF2D6F70444F}"/>
                </a:ext>
              </a:extLst>
            </p:cNvPr>
            <p:cNvGrpSpPr/>
            <p:nvPr/>
          </p:nvGrpSpPr>
          <p:grpSpPr>
            <a:xfrm>
              <a:off x="7272376" y="737869"/>
              <a:ext cx="1764001" cy="2691131"/>
              <a:chOff x="7272376" y="737869"/>
              <a:chExt cx="1764001" cy="2691131"/>
            </a:xfrm>
          </p:grpSpPr>
          <p:grpSp>
            <p:nvGrpSpPr>
              <p:cNvPr id="35" name="グループ化 34">
                <a:extLst>
                  <a:ext uri="{FF2B5EF4-FFF2-40B4-BE49-F238E27FC236}">
                    <a16:creationId xmlns:a16="http://schemas.microsoft.com/office/drawing/2014/main" id="{F8AD2A23-5055-478F-ADFF-462BE4EE8342}"/>
                  </a:ext>
                </a:extLst>
              </p:cNvPr>
              <p:cNvGrpSpPr/>
              <p:nvPr/>
            </p:nvGrpSpPr>
            <p:grpSpPr>
              <a:xfrm>
                <a:off x="7272376" y="737869"/>
                <a:ext cx="1764001" cy="2691131"/>
                <a:chOff x="7307582" y="761744"/>
                <a:chExt cx="1728000" cy="2645877"/>
              </a:xfrm>
            </p:grpSpPr>
            <p:sp>
              <p:nvSpPr>
                <p:cNvPr id="38" name="正方形/長方形 37">
                  <a:extLst>
                    <a:ext uri="{FF2B5EF4-FFF2-40B4-BE49-F238E27FC236}">
                      <a16:creationId xmlns:a16="http://schemas.microsoft.com/office/drawing/2014/main" id="{712ABFB5-6A6A-4990-AAFE-2A35D6D67B56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7307582" y="761744"/>
                  <a:ext cx="1728000" cy="2645877"/>
                </a:xfrm>
                <a:prstGeom prst="rect">
                  <a:avLst/>
                </a:prstGeom>
                <a:ln/>
              </p:spPr>
              <p:style>
                <a:lnRef idx="3">
                  <a:schemeClr val="lt1"/>
                </a:lnRef>
                <a:fillRef idx="1">
                  <a:schemeClr val="accent6"/>
                </a:fillRef>
                <a:effectRef idx="1">
                  <a:schemeClr val="accent6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ja-JP" altLang="en-US" b="1" dirty="0">
                    <a:latin typeface="+mn-ea"/>
                  </a:endParaRPr>
                </a:p>
              </p:txBody>
            </p:sp>
            <p:sp>
              <p:nvSpPr>
                <p:cNvPr id="39" name="角丸四角形 47">
                  <a:extLst>
                    <a:ext uri="{FF2B5EF4-FFF2-40B4-BE49-F238E27FC236}">
                      <a16:creationId xmlns:a16="http://schemas.microsoft.com/office/drawing/2014/main" id="{62E332F8-B021-4B8E-8C95-BDAC925A935C}"/>
                    </a:ext>
                  </a:extLst>
                </p:cNvPr>
                <p:cNvSpPr/>
                <p:nvPr/>
              </p:nvSpPr>
              <p:spPr bwMode="auto">
                <a:xfrm>
                  <a:off x="7412616" y="859486"/>
                  <a:ext cx="1556775" cy="318531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altLang="ja-JP" sz="1200" b="1" dirty="0">
                      <a:solidFill>
                        <a:schemeClr val="tx1"/>
                      </a:solidFill>
                      <a:latin typeface="+mn-ea"/>
                    </a:rPr>
                    <a:t>Data registration</a:t>
                  </a:r>
                  <a:endParaRPr lang="ja-JP" altLang="en-US" sz="1200" b="1" dirty="0">
                    <a:solidFill>
                      <a:schemeClr val="tx1"/>
                    </a:solidFill>
                    <a:latin typeface="+mn-ea"/>
                  </a:endParaRPr>
                </a:p>
              </p:txBody>
            </p:sp>
            <p:sp>
              <p:nvSpPr>
                <p:cNvPr id="40" name="角丸四角形 48">
                  <a:extLst>
                    <a:ext uri="{FF2B5EF4-FFF2-40B4-BE49-F238E27FC236}">
                      <a16:creationId xmlns:a16="http://schemas.microsoft.com/office/drawing/2014/main" id="{9355525D-7957-48C1-AADA-F2D465D8BAF3}"/>
                    </a:ext>
                  </a:extLst>
                </p:cNvPr>
                <p:cNvSpPr/>
                <p:nvPr/>
              </p:nvSpPr>
              <p:spPr bwMode="auto">
                <a:xfrm>
                  <a:off x="7422343" y="3000860"/>
                  <a:ext cx="1556775" cy="330125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altLang="ja-JP" sz="1200" b="1" dirty="0">
                      <a:solidFill>
                        <a:schemeClr val="tx1"/>
                      </a:solidFill>
                      <a:latin typeface="+mn-ea"/>
                    </a:rPr>
                    <a:t>Time Specification</a:t>
                  </a:r>
                  <a:endParaRPr lang="ja-JP" altLang="en-US" sz="1200" b="1" dirty="0">
                    <a:solidFill>
                      <a:schemeClr val="tx1"/>
                    </a:solidFill>
                    <a:latin typeface="+mn-ea"/>
                  </a:endParaRPr>
                </a:p>
              </p:txBody>
            </p:sp>
            <p:sp>
              <p:nvSpPr>
                <p:cNvPr id="41" name="ホームベース 49">
                  <a:extLst>
                    <a:ext uri="{FF2B5EF4-FFF2-40B4-BE49-F238E27FC236}">
                      <a16:creationId xmlns:a16="http://schemas.microsoft.com/office/drawing/2014/main" id="{EB427122-BCEC-4902-A99F-A6E974C06FF7}"/>
                    </a:ext>
                  </a:extLst>
                </p:cNvPr>
                <p:cNvSpPr/>
                <p:nvPr/>
              </p:nvSpPr>
              <p:spPr bwMode="auto">
                <a:xfrm rot="5400000">
                  <a:off x="7046366" y="2329882"/>
                  <a:ext cx="1097233" cy="141061"/>
                </a:xfrm>
                <a:prstGeom prst="homePlate">
                  <a:avLst>
                    <a:gd name="adj" fmla="val 49530"/>
                  </a:avLst>
                </a:prstGeom>
                <a:solidFill>
                  <a:srgbClr val="FFC000"/>
                </a:solidFill>
                <a:ln w="12700">
                  <a:solidFill>
                    <a:srgbClr val="FFC000"/>
                  </a:solidFill>
                </a:ln>
                <a:effectLst/>
              </p:spPr>
              <p:txBody>
  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ja-JP" altLang="en-US" b="1" dirty="0">
                    <a:latin typeface="+mn-ea"/>
                  </a:endParaRPr>
                </a:p>
              </p:txBody>
            </p:sp>
            <p:sp>
              <p:nvSpPr>
                <p:cNvPr id="42" name="角丸四角形 50">
                  <a:extLst>
                    <a:ext uri="{FF2B5EF4-FFF2-40B4-BE49-F238E27FC236}">
                      <a16:creationId xmlns:a16="http://schemas.microsoft.com/office/drawing/2014/main" id="{EEA68565-14D3-409D-8FBB-ED6F3AA3382C}"/>
                    </a:ext>
                  </a:extLst>
                </p:cNvPr>
                <p:cNvSpPr/>
                <p:nvPr/>
              </p:nvSpPr>
              <p:spPr bwMode="auto">
                <a:xfrm>
                  <a:off x="7422883" y="1557209"/>
                  <a:ext cx="1556775" cy="330125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altLang="ja-JP" sz="1050" b="1" dirty="0">
                      <a:solidFill>
                        <a:schemeClr val="tx1"/>
                      </a:solidFill>
                      <a:latin typeface="+mn-ea"/>
                    </a:rPr>
                    <a:t>Environment</a:t>
                  </a:r>
                  <a:br>
                    <a:rPr lang="en-US" altLang="ja-JP" sz="1050" b="1" dirty="0">
                      <a:solidFill>
                        <a:schemeClr val="tx1"/>
                      </a:solidFill>
                      <a:latin typeface="+mn-ea"/>
                    </a:rPr>
                  </a:br>
                  <a:r>
                    <a:rPr lang="en-US" altLang="ja-JP" sz="1050" b="1" dirty="0">
                      <a:solidFill>
                        <a:schemeClr val="tx1"/>
                      </a:solidFill>
                      <a:latin typeface="+mn-ea"/>
                    </a:rPr>
                    <a:t> Migration</a:t>
                  </a:r>
                  <a:endParaRPr lang="ja-JP" altLang="en-US" sz="1050" b="1" dirty="0">
                    <a:solidFill>
                      <a:schemeClr val="tx1"/>
                    </a:solidFill>
                    <a:latin typeface="+mn-ea"/>
                  </a:endParaRPr>
                </a:p>
              </p:txBody>
            </p:sp>
            <p:sp>
              <p:nvSpPr>
                <p:cNvPr id="43" name="角丸四角形 51">
                  <a:extLst>
                    <a:ext uri="{FF2B5EF4-FFF2-40B4-BE49-F238E27FC236}">
                      <a16:creationId xmlns:a16="http://schemas.microsoft.com/office/drawing/2014/main" id="{59F4564B-756C-42EB-8121-F74A2D9B2BFA}"/>
                    </a:ext>
                  </a:extLst>
                </p:cNvPr>
                <p:cNvSpPr/>
                <p:nvPr/>
              </p:nvSpPr>
              <p:spPr bwMode="auto">
                <a:xfrm>
                  <a:off x="7406961" y="1202551"/>
                  <a:ext cx="1556775" cy="330125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altLang="ja-JP" sz="1100" b="1" dirty="0">
                      <a:solidFill>
                        <a:schemeClr val="tx1"/>
                      </a:solidFill>
                      <a:latin typeface="+mn-ea"/>
                    </a:rPr>
                    <a:t>Create/Input menu</a:t>
                  </a:r>
                  <a:endParaRPr lang="ja-JP" altLang="en-US" sz="1100" b="1" dirty="0">
                    <a:solidFill>
                      <a:schemeClr val="tx1"/>
                    </a:solidFill>
                    <a:latin typeface="+mn-ea"/>
                  </a:endParaRPr>
                </a:p>
              </p:txBody>
            </p:sp>
          </p:grpSp>
          <p:sp>
            <p:nvSpPr>
              <p:cNvPr id="36" name="角丸四角形 19">
                <a:extLst>
                  <a:ext uri="{FF2B5EF4-FFF2-40B4-BE49-F238E27FC236}">
                    <a16:creationId xmlns:a16="http://schemas.microsoft.com/office/drawing/2014/main" id="{E6841D88-2421-44BB-8867-81C686C0BF3A}"/>
                  </a:ext>
                </a:extLst>
              </p:cNvPr>
              <p:cNvSpPr/>
              <p:nvPr/>
            </p:nvSpPr>
            <p:spPr bwMode="auto">
              <a:xfrm>
                <a:off x="7746953" y="1905549"/>
                <a:ext cx="1224000" cy="271782"/>
              </a:xfrm>
              <a:prstGeom prst="roundRect">
                <a:avLst/>
              </a:prstGeom>
              <a:solidFill>
                <a:srgbClr val="F1DBC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900" b="1" dirty="0" smtClean="0">
                    <a:solidFill>
                      <a:schemeClr val="tx1"/>
                    </a:solidFill>
                    <a:latin typeface="+mn-ea"/>
                  </a:rPr>
                  <a:t>Export</a:t>
                </a:r>
                <a:endParaRPr kumimoji="1" lang="ja-JP" altLang="en-US" sz="900" b="1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37" name="角丸四角形 26">
                <a:extLst>
                  <a:ext uri="{FF2B5EF4-FFF2-40B4-BE49-F238E27FC236}">
                    <a16:creationId xmlns:a16="http://schemas.microsoft.com/office/drawing/2014/main" id="{BBA543F5-9C15-4074-A1F4-AB8F1075D296}"/>
                  </a:ext>
                </a:extLst>
              </p:cNvPr>
              <p:cNvSpPr/>
              <p:nvPr/>
            </p:nvSpPr>
            <p:spPr bwMode="auto">
              <a:xfrm>
                <a:off x="7755288" y="2195165"/>
                <a:ext cx="1224000" cy="271782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800" b="1" dirty="0" smtClean="0">
                    <a:solidFill>
                      <a:schemeClr val="tx1"/>
                    </a:solidFill>
                    <a:latin typeface="+mn-ea"/>
                  </a:rPr>
                  <a:t>Download </a:t>
                </a:r>
              </a:p>
              <a:p>
                <a:pPr algn="ctr"/>
                <a:r>
                  <a:rPr kumimoji="1" lang="en-US" altLang="ja-JP" sz="800" b="1" dirty="0" smtClean="0">
                    <a:solidFill>
                      <a:schemeClr val="tx1"/>
                    </a:solidFill>
                    <a:latin typeface="+mn-ea"/>
                  </a:rPr>
                  <a:t>Kym file</a:t>
                </a:r>
                <a:endParaRPr kumimoji="1" lang="ja-JP" altLang="en-US" sz="800" b="1" dirty="0">
                  <a:solidFill>
                    <a:schemeClr val="tx1"/>
                  </a:solidFill>
                  <a:latin typeface="+mn-ea"/>
                </a:endParaRPr>
              </a:p>
            </p:txBody>
          </p:sp>
        </p:grpSp>
        <p:sp>
          <p:nvSpPr>
            <p:cNvPr id="44" name="角丸四角形 19">
              <a:extLst>
                <a:ext uri="{FF2B5EF4-FFF2-40B4-BE49-F238E27FC236}">
                  <a16:creationId xmlns:a16="http://schemas.microsoft.com/office/drawing/2014/main" id="{D537D802-2732-4C8C-8C8E-1C7D503AADE5}"/>
                </a:ext>
              </a:extLst>
            </p:cNvPr>
            <p:cNvSpPr/>
            <p:nvPr/>
          </p:nvSpPr>
          <p:spPr bwMode="auto">
            <a:xfrm>
              <a:off x="7756144" y="2446642"/>
              <a:ext cx="1224000" cy="27178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chemeClr val="tx1"/>
                  </a:solidFill>
                  <a:latin typeface="+mn-ea"/>
                </a:rPr>
                <a:t>Import</a:t>
              </a:r>
              <a:endParaRPr kumimoji="1" lang="ja-JP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45" name="角丸四角形 26">
              <a:extLst>
                <a:ext uri="{FF2B5EF4-FFF2-40B4-BE49-F238E27FC236}">
                  <a16:creationId xmlns:a16="http://schemas.microsoft.com/office/drawing/2014/main" id="{B4D79B3A-3107-4769-ACFF-ACDE9803489C}"/>
                </a:ext>
              </a:extLst>
            </p:cNvPr>
            <p:cNvSpPr/>
            <p:nvPr/>
          </p:nvSpPr>
          <p:spPr bwMode="auto">
            <a:xfrm>
              <a:off x="7764479" y="2736258"/>
              <a:ext cx="1224000" cy="27178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chemeClr val="tx1"/>
                  </a:solidFill>
                  <a:latin typeface="+mn-ea"/>
                </a:rPr>
                <a:t>Check </a:t>
              </a:r>
              <a:br>
                <a:rPr lang="en-US" altLang="ja-JP" sz="900" b="1" dirty="0" smtClean="0">
                  <a:solidFill>
                    <a:schemeClr val="tx1"/>
                  </a:solidFill>
                  <a:latin typeface="+mn-ea"/>
                </a:rPr>
              </a:br>
              <a:r>
                <a:rPr lang="en-US" altLang="ja-JP" sz="900" b="1" dirty="0" smtClean="0">
                  <a:solidFill>
                    <a:schemeClr val="tx1"/>
                  </a:solidFill>
                  <a:latin typeface="+mn-ea"/>
                </a:rPr>
                <a:t>Import results</a:t>
              </a:r>
              <a:endParaRPr kumimoji="1" lang="ja-JP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</p:grpSp>
      <p:sp>
        <p:nvSpPr>
          <p:cNvPr id="27" name="角丸四角形 26"/>
          <p:cNvSpPr/>
          <p:nvPr/>
        </p:nvSpPr>
        <p:spPr bwMode="auto">
          <a:xfrm>
            <a:off x="2627429" y="6072149"/>
            <a:ext cx="2503610" cy="404964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200" dirty="0" smtClean="0">
                <a:solidFill>
                  <a:schemeClr val="tx1"/>
                </a:solidFill>
                <a:latin typeface="+mn-ea"/>
              </a:rPr>
              <a:t>Press “Export”</a:t>
            </a:r>
            <a:endParaRPr lang="en-US" altLang="ja-JP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0" name="正方形/長方形 29"/>
          <p:cNvSpPr/>
          <p:nvPr/>
        </p:nvSpPr>
        <p:spPr bwMode="auto">
          <a:xfrm>
            <a:off x="307669" y="6105956"/>
            <a:ext cx="1669106" cy="318579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b="1" dirty="0">
              <a:latin typeface="+mn-ea"/>
            </a:endParaRPr>
          </a:p>
        </p:txBody>
      </p:sp>
      <p:sp>
        <p:nvSpPr>
          <p:cNvPr id="28" name="円形吹き出し 27"/>
          <p:cNvSpPr/>
          <p:nvPr/>
        </p:nvSpPr>
        <p:spPr bwMode="auto">
          <a:xfrm>
            <a:off x="2411700" y="5999054"/>
            <a:ext cx="288040" cy="315543"/>
          </a:xfrm>
          <a:prstGeom prst="wedgeEllipseCallout">
            <a:avLst>
              <a:gd name="adj1" fmla="val -199663"/>
              <a:gd name="adj2" fmla="val 12490"/>
            </a:avLst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>
                <a:latin typeface="+mn-ea"/>
              </a:rPr>
              <a:t>３</a:t>
            </a:r>
          </a:p>
        </p:txBody>
      </p:sp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51231C86-9032-479A-B791-8DABA2C52492}"/>
              </a:ext>
            </a:extLst>
          </p:cNvPr>
          <p:cNvGrpSpPr/>
          <p:nvPr/>
        </p:nvGrpSpPr>
        <p:grpSpPr>
          <a:xfrm>
            <a:off x="292428" y="4900983"/>
            <a:ext cx="8546057" cy="584905"/>
            <a:chOff x="386605" y="4884700"/>
            <a:chExt cx="8546057" cy="584905"/>
          </a:xfrm>
        </p:grpSpPr>
        <p:grpSp>
          <p:nvGrpSpPr>
            <p:cNvPr id="14" name="グループ化 13">
              <a:extLst>
                <a:ext uri="{FF2B5EF4-FFF2-40B4-BE49-F238E27FC236}">
                  <a16:creationId xmlns:a16="http://schemas.microsoft.com/office/drawing/2014/main" id="{D5DEB31C-33A1-4ACB-A20A-3DED970ECF91}"/>
                </a:ext>
              </a:extLst>
            </p:cNvPr>
            <p:cNvGrpSpPr/>
            <p:nvPr/>
          </p:nvGrpSpPr>
          <p:grpSpPr>
            <a:xfrm>
              <a:off x="403872" y="4884700"/>
              <a:ext cx="8514337" cy="494116"/>
              <a:chOff x="403872" y="4884700"/>
              <a:chExt cx="8514337" cy="494116"/>
            </a:xfrm>
          </p:grpSpPr>
          <p:grpSp>
            <p:nvGrpSpPr>
              <p:cNvPr id="13" name="グループ化 12">
                <a:extLst>
                  <a:ext uri="{FF2B5EF4-FFF2-40B4-BE49-F238E27FC236}">
                    <a16:creationId xmlns:a16="http://schemas.microsoft.com/office/drawing/2014/main" id="{26CF9553-5380-42C0-9BF7-C9C0A4CF0BA1}"/>
                  </a:ext>
                </a:extLst>
              </p:cNvPr>
              <p:cNvGrpSpPr/>
              <p:nvPr/>
            </p:nvGrpSpPr>
            <p:grpSpPr>
              <a:xfrm>
                <a:off x="403872" y="4884700"/>
                <a:ext cx="8505138" cy="415571"/>
                <a:chOff x="370672" y="4895379"/>
                <a:chExt cx="8505138" cy="415571"/>
              </a:xfrm>
            </p:grpSpPr>
            <p:grpSp>
              <p:nvGrpSpPr>
                <p:cNvPr id="48" name="グループ化 47">
                  <a:extLst>
                    <a:ext uri="{FF2B5EF4-FFF2-40B4-BE49-F238E27FC236}">
                      <a16:creationId xmlns:a16="http://schemas.microsoft.com/office/drawing/2014/main" id="{A0ABD406-9445-465A-88C8-AC0FCB7CFDAE}"/>
                    </a:ext>
                  </a:extLst>
                </p:cNvPr>
                <p:cNvGrpSpPr/>
                <p:nvPr/>
              </p:nvGrpSpPr>
              <p:grpSpPr>
                <a:xfrm>
                  <a:off x="387082" y="4895379"/>
                  <a:ext cx="8488728" cy="379813"/>
                  <a:chOff x="269518" y="4794269"/>
                  <a:chExt cx="6874972" cy="250877"/>
                </a:xfrm>
              </p:grpSpPr>
              <p:grpSp>
                <p:nvGrpSpPr>
                  <p:cNvPr id="49" name="グループ化 48">
                    <a:extLst>
                      <a:ext uri="{FF2B5EF4-FFF2-40B4-BE49-F238E27FC236}">
                        <a16:creationId xmlns:a16="http://schemas.microsoft.com/office/drawing/2014/main" id="{CFEF0C24-4C02-454A-81BB-C9447C48B432}"/>
                      </a:ext>
                    </a:extLst>
                  </p:cNvPr>
                  <p:cNvGrpSpPr/>
                  <p:nvPr/>
                </p:nvGrpSpPr>
                <p:grpSpPr>
                  <a:xfrm>
                    <a:off x="269518" y="4794269"/>
                    <a:ext cx="6874972" cy="250877"/>
                    <a:chOff x="241046" y="4783444"/>
                    <a:chExt cx="6874972" cy="250877"/>
                  </a:xfrm>
                </p:grpSpPr>
                <p:sp>
                  <p:nvSpPr>
                    <p:cNvPr id="51" name="フリーフォーム: 図形 50">
                      <a:extLst>
                        <a:ext uri="{FF2B5EF4-FFF2-40B4-BE49-F238E27FC236}">
                          <a16:creationId xmlns:a16="http://schemas.microsoft.com/office/drawing/2014/main" id="{83C450CB-6432-4633-B874-129D4A04C789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41046" y="4783444"/>
                      <a:ext cx="6874972" cy="135144"/>
                    </a:xfrm>
                    <a:custGeom>
                      <a:avLst/>
                      <a:gdLst>
                        <a:gd name="connsiteX0" fmla="*/ 0 w 5773479"/>
                        <a:gd name="connsiteY0" fmla="*/ 723014 h 723017"/>
                        <a:gd name="connsiteX1" fmla="*/ 733646 w 5773479"/>
                        <a:gd name="connsiteY1" fmla="*/ 10632 h 723017"/>
                        <a:gd name="connsiteX2" fmla="*/ 1446028 w 5773479"/>
                        <a:gd name="connsiteY2" fmla="*/ 723014 h 723017"/>
                        <a:gd name="connsiteX3" fmla="*/ 2179674 w 5773479"/>
                        <a:gd name="connsiteY3" fmla="*/ 0 h 723017"/>
                        <a:gd name="connsiteX4" fmla="*/ 2881423 w 5773479"/>
                        <a:gd name="connsiteY4" fmla="*/ 723014 h 723017"/>
                        <a:gd name="connsiteX5" fmla="*/ 3593804 w 5773479"/>
                        <a:gd name="connsiteY5" fmla="*/ 10632 h 723017"/>
                        <a:gd name="connsiteX6" fmla="*/ 4327451 w 5773479"/>
                        <a:gd name="connsiteY6" fmla="*/ 723014 h 723017"/>
                        <a:gd name="connsiteX7" fmla="*/ 5039832 w 5773479"/>
                        <a:gd name="connsiteY7" fmla="*/ 10632 h 723017"/>
                        <a:gd name="connsiteX8" fmla="*/ 5773479 w 5773479"/>
                        <a:gd name="connsiteY8" fmla="*/ 723014 h 72301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</a:cxnLst>
                      <a:rect l="l" t="t" r="r" b="b"/>
                      <a:pathLst>
                        <a:path w="5773479" h="723017">
                          <a:moveTo>
                            <a:pt x="0" y="723014"/>
                          </a:moveTo>
                          <a:cubicBezTo>
                            <a:pt x="246320" y="366823"/>
                            <a:pt x="492641" y="10632"/>
                            <a:pt x="733646" y="10632"/>
                          </a:cubicBezTo>
                          <a:cubicBezTo>
                            <a:pt x="974651" y="10632"/>
                            <a:pt x="1205023" y="724786"/>
                            <a:pt x="1446028" y="723014"/>
                          </a:cubicBezTo>
                          <a:cubicBezTo>
                            <a:pt x="1687033" y="721242"/>
                            <a:pt x="1940442" y="0"/>
                            <a:pt x="2179674" y="0"/>
                          </a:cubicBezTo>
                          <a:cubicBezTo>
                            <a:pt x="2418906" y="0"/>
                            <a:pt x="2645735" y="721242"/>
                            <a:pt x="2881423" y="723014"/>
                          </a:cubicBezTo>
                          <a:cubicBezTo>
                            <a:pt x="3117111" y="724786"/>
                            <a:pt x="3352799" y="10632"/>
                            <a:pt x="3593804" y="10632"/>
                          </a:cubicBezTo>
                          <a:cubicBezTo>
                            <a:pt x="3834809" y="10632"/>
                            <a:pt x="4086446" y="723014"/>
                            <a:pt x="4327451" y="723014"/>
                          </a:cubicBezTo>
                          <a:cubicBezTo>
                            <a:pt x="4568456" y="723014"/>
                            <a:pt x="4798827" y="10632"/>
                            <a:pt x="5039832" y="10632"/>
                          </a:cubicBezTo>
                          <a:cubicBezTo>
                            <a:pt x="5280837" y="10632"/>
                            <a:pt x="5527158" y="366823"/>
                            <a:pt x="5773479" y="723014"/>
                          </a:cubicBezTo>
                        </a:path>
                      </a:pathLst>
                    </a:custGeom>
                    <a:noFill/>
                    <a:ln w="76200">
                      <a:solidFill>
                        <a:schemeClr val="bg1"/>
                      </a:solidFill>
                    </a:ln>
                    <a:effectLst>
                      <a:outerShdw dist="25400" dir="5400000" algn="t" rotWithShape="0">
                        <a:schemeClr val="bg1"/>
                      </a:outerShdw>
                    </a:effectLst>
                  </p:spPr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ln w="76200"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p:txBody>
                </p:sp>
                <p:sp>
                  <p:nvSpPr>
                    <p:cNvPr id="52" name="フリーフォーム: 図形 51">
                      <a:extLst>
                        <a:ext uri="{FF2B5EF4-FFF2-40B4-BE49-F238E27FC236}">
                          <a16:creationId xmlns:a16="http://schemas.microsoft.com/office/drawing/2014/main" id="{BD6F4D7A-D7DB-4488-A0F8-49C73FC1452C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41046" y="4860970"/>
                      <a:ext cx="6874972" cy="135144"/>
                    </a:xfrm>
                    <a:custGeom>
                      <a:avLst/>
                      <a:gdLst>
                        <a:gd name="connsiteX0" fmla="*/ 0 w 5773479"/>
                        <a:gd name="connsiteY0" fmla="*/ 723014 h 723017"/>
                        <a:gd name="connsiteX1" fmla="*/ 733646 w 5773479"/>
                        <a:gd name="connsiteY1" fmla="*/ 10632 h 723017"/>
                        <a:gd name="connsiteX2" fmla="*/ 1446028 w 5773479"/>
                        <a:gd name="connsiteY2" fmla="*/ 723014 h 723017"/>
                        <a:gd name="connsiteX3" fmla="*/ 2179674 w 5773479"/>
                        <a:gd name="connsiteY3" fmla="*/ 0 h 723017"/>
                        <a:gd name="connsiteX4" fmla="*/ 2881423 w 5773479"/>
                        <a:gd name="connsiteY4" fmla="*/ 723014 h 723017"/>
                        <a:gd name="connsiteX5" fmla="*/ 3593804 w 5773479"/>
                        <a:gd name="connsiteY5" fmla="*/ 10632 h 723017"/>
                        <a:gd name="connsiteX6" fmla="*/ 4327451 w 5773479"/>
                        <a:gd name="connsiteY6" fmla="*/ 723014 h 723017"/>
                        <a:gd name="connsiteX7" fmla="*/ 5039832 w 5773479"/>
                        <a:gd name="connsiteY7" fmla="*/ 10632 h 723017"/>
                        <a:gd name="connsiteX8" fmla="*/ 5773479 w 5773479"/>
                        <a:gd name="connsiteY8" fmla="*/ 723014 h 72301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</a:cxnLst>
                      <a:rect l="l" t="t" r="r" b="b"/>
                      <a:pathLst>
                        <a:path w="5773479" h="723017">
                          <a:moveTo>
                            <a:pt x="0" y="723014"/>
                          </a:moveTo>
                          <a:cubicBezTo>
                            <a:pt x="246320" y="366823"/>
                            <a:pt x="492641" y="10632"/>
                            <a:pt x="733646" y="10632"/>
                          </a:cubicBezTo>
                          <a:cubicBezTo>
                            <a:pt x="974651" y="10632"/>
                            <a:pt x="1205023" y="724786"/>
                            <a:pt x="1446028" y="723014"/>
                          </a:cubicBezTo>
                          <a:cubicBezTo>
                            <a:pt x="1687033" y="721242"/>
                            <a:pt x="1940442" y="0"/>
                            <a:pt x="2179674" y="0"/>
                          </a:cubicBezTo>
                          <a:cubicBezTo>
                            <a:pt x="2418906" y="0"/>
                            <a:pt x="2645735" y="721242"/>
                            <a:pt x="2881423" y="723014"/>
                          </a:cubicBezTo>
                          <a:cubicBezTo>
                            <a:pt x="3117111" y="724786"/>
                            <a:pt x="3352799" y="10632"/>
                            <a:pt x="3593804" y="10632"/>
                          </a:cubicBezTo>
                          <a:cubicBezTo>
                            <a:pt x="3834809" y="10632"/>
                            <a:pt x="4086446" y="723014"/>
                            <a:pt x="4327451" y="723014"/>
                          </a:cubicBezTo>
                          <a:cubicBezTo>
                            <a:pt x="4568456" y="723014"/>
                            <a:pt x="4798827" y="10632"/>
                            <a:pt x="5039832" y="10632"/>
                          </a:cubicBezTo>
                          <a:cubicBezTo>
                            <a:pt x="5280837" y="10632"/>
                            <a:pt x="5527158" y="366823"/>
                            <a:pt x="5773479" y="723014"/>
                          </a:cubicBezTo>
                        </a:path>
                      </a:pathLst>
                    </a:custGeom>
                    <a:noFill/>
                    <a:ln w="76200">
                      <a:solidFill>
                        <a:schemeClr val="bg1"/>
                      </a:solidFill>
                    </a:ln>
                    <a:effectLst>
                      <a:outerShdw dist="25400" dir="5400000" algn="t" rotWithShape="0">
                        <a:schemeClr val="bg1"/>
                      </a:outerShdw>
                    </a:effectLst>
                  </p:spPr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ln w="76200"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p:txBody>
                </p:sp>
                <p:sp>
                  <p:nvSpPr>
                    <p:cNvPr id="53" name="フリーフォーム: 図形 52">
                      <a:extLst>
                        <a:ext uri="{FF2B5EF4-FFF2-40B4-BE49-F238E27FC236}">
                          <a16:creationId xmlns:a16="http://schemas.microsoft.com/office/drawing/2014/main" id="{61EE2F06-33EE-4036-A8D5-B8FE162779F1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41046" y="4899177"/>
                      <a:ext cx="6874972" cy="135144"/>
                    </a:xfrm>
                    <a:custGeom>
                      <a:avLst/>
                      <a:gdLst>
                        <a:gd name="connsiteX0" fmla="*/ 0 w 5773479"/>
                        <a:gd name="connsiteY0" fmla="*/ 723014 h 723017"/>
                        <a:gd name="connsiteX1" fmla="*/ 733646 w 5773479"/>
                        <a:gd name="connsiteY1" fmla="*/ 10632 h 723017"/>
                        <a:gd name="connsiteX2" fmla="*/ 1446028 w 5773479"/>
                        <a:gd name="connsiteY2" fmla="*/ 723014 h 723017"/>
                        <a:gd name="connsiteX3" fmla="*/ 2179674 w 5773479"/>
                        <a:gd name="connsiteY3" fmla="*/ 0 h 723017"/>
                        <a:gd name="connsiteX4" fmla="*/ 2881423 w 5773479"/>
                        <a:gd name="connsiteY4" fmla="*/ 723014 h 723017"/>
                        <a:gd name="connsiteX5" fmla="*/ 3593804 w 5773479"/>
                        <a:gd name="connsiteY5" fmla="*/ 10632 h 723017"/>
                        <a:gd name="connsiteX6" fmla="*/ 4327451 w 5773479"/>
                        <a:gd name="connsiteY6" fmla="*/ 723014 h 723017"/>
                        <a:gd name="connsiteX7" fmla="*/ 5039832 w 5773479"/>
                        <a:gd name="connsiteY7" fmla="*/ 10632 h 723017"/>
                        <a:gd name="connsiteX8" fmla="*/ 5773479 w 5773479"/>
                        <a:gd name="connsiteY8" fmla="*/ 723014 h 72301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</a:cxnLst>
                      <a:rect l="l" t="t" r="r" b="b"/>
                      <a:pathLst>
                        <a:path w="5773479" h="723017">
                          <a:moveTo>
                            <a:pt x="0" y="723014"/>
                          </a:moveTo>
                          <a:cubicBezTo>
                            <a:pt x="246320" y="366823"/>
                            <a:pt x="492641" y="10632"/>
                            <a:pt x="733646" y="10632"/>
                          </a:cubicBezTo>
                          <a:cubicBezTo>
                            <a:pt x="974651" y="10632"/>
                            <a:pt x="1205023" y="724786"/>
                            <a:pt x="1446028" y="723014"/>
                          </a:cubicBezTo>
                          <a:cubicBezTo>
                            <a:pt x="1687033" y="721242"/>
                            <a:pt x="1940442" y="0"/>
                            <a:pt x="2179674" y="0"/>
                          </a:cubicBezTo>
                          <a:cubicBezTo>
                            <a:pt x="2418906" y="0"/>
                            <a:pt x="2645735" y="721242"/>
                            <a:pt x="2881423" y="723014"/>
                          </a:cubicBezTo>
                          <a:cubicBezTo>
                            <a:pt x="3117111" y="724786"/>
                            <a:pt x="3352799" y="10632"/>
                            <a:pt x="3593804" y="10632"/>
                          </a:cubicBezTo>
                          <a:cubicBezTo>
                            <a:pt x="3834809" y="10632"/>
                            <a:pt x="4086446" y="723014"/>
                            <a:pt x="4327451" y="723014"/>
                          </a:cubicBezTo>
                          <a:cubicBezTo>
                            <a:pt x="4568456" y="723014"/>
                            <a:pt x="4798827" y="10632"/>
                            <a:pt x="5039832" y="10632"/>
                          </a:cubicBezTo>
                          <a:cubicBezTo>
                            <a:pt x="5280837" y="10632"/>
                            <a:pt x="5527158" y="366823"/>
                            <a:pt x="5773479" y="723014"/>
                          </a:cubicBezTo>
                        </a:path>
                      </a:pathLst>
                    </a:custGeom>
                    <a:noFill/>
                    <a:ln w="76200">
                      <a:solidFill>
                        <a:schemeClr val="bg1"/>
                      </a:solidFill>
                    </a:ln>
                    <a:effectLst>
                      <a:outerShdw dist="25400" dir="5400000" algn="t" rotWithShape="0">
                        <a:schemeClr val="bg1"/>
                      </a:outerShdw>
                    </a:effectLst>
                  </p:spPr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ln w="76200"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p:txBody>
                </p:sp>
              </p:grpSp>
              <p:sp>
                <p:nvSpPr>
                  <p:cNvPr id="50" name="フリーフォーム: 図形 49">
                    <a:extLst>
                      <a:ext uri="{FF2B5EF4-FFF2-40B4-BE49-F238E27FC236}">
                        <a16:creationId xmlns:a16="http://schemas.microsoft.com/office/drawing/2014/main" id="{CAAA7915-81E4-4A8F-8FF0-E028431D84D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69518" y="4850523"/>
                    <a:ext cx="6874972" cy="135144"/>
                  </a:xfrm>
                  <a:custGeom>
                    <a:avLst/>
                    <a:gdLst>
                      <a:gd name="connsiteX0" fmla="*/ 0 w 5773479"/>
                      <a:gd name="connsiteY0" fmla="*/ 723014 h 723017"/>
                      <a:gd name="connsiteX1" fmla="*/ 733646 w 5773479"/>
                      <a:gd name="connsiteY1" fmla="*/ 10632 h 723017"/>
                      <a:gd name="connsiteX2" fmla="*/ 1446028 w 5773479"/>
                      <a:gd name="connsiteY2" fmla="*/ 723014 h 723017"/>
                      <a:gd name="connsiteX3" fmla="*/ 2179674 w 5773479"/>
                      <a:gd name="connsiteY3" fmla="*/ 0 h 723017"/>
                      <a:gd name="connsiteX4" fmla="*/ 2881423 w 5773479"/>
                      <a:gd name="connsiteY4" fmla="*/ 723014 h 723017"/>
                      <a:gd name="connsiteX5" fmla="*/ 3593804 w 5773479"/>
                      <a:gd name="connsiteY5" fmla="*/ 10632 h 723017"/>
                      <a:gd name="connsiteX6" fmla="*/ 4327451 w 5773479"/>
                      <a:gd name="connsiteY6" fmla="*/ 723014 h 723017"/>
                      <a:gd name="connsiteX7" fmla="*/ 5039832 w 5773479"/>
                      <a:gd name="connsiteY7" fmla="*/ 10632 h 723017"/>
                      <a:gd name="connsiteX8" fmla="*/ 5773479 w 5773479"/>
                      <a:gd name="connsiteY8" fmla="*/ 723014 h 7230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73479" h="723017">
                        <a:moveTo>
                          <a:pt x="0" y="723014"/>
                        </a:moveTo>
                        <a:cubicBezTo>
                          <a:pt x="246320" y="366823"/>
                          <a:pt x="492641" y="10632"/>
                          <a:pt x="733646" y="10632"/>
                        </a:cubicBezTo>
                        <a:cubicBezTo>
                          <a:pt x="974651" y="10632"/>
                          <a:pt x="1205023" y="724786"/>
                          <a:pt x="1446028" y="723014"/>
                        </a:cubicBezTo>
                        <a:cubicBezTo>
                          <a:pt x="1687033" y="721242"/>
                          <a:pt x="1940442" y="0"/>
                          <a:pt x="2179674" y="0"/>
                        </a:cubicBezTo>
                        <a:cubicBezTo>
                          <a:pt x="2418906" y="0"/>
                          <a:pt x="2645735" y="721242"/>
                          <a:pt x="2881423" y="723014"/>
                        </a:cubicBezTo>
                        <a:cubicBezTo>
                          <a:pt x="3117111" y="724786"/>
                          <a:pt x="3352799" y="10632"/>
                          <a:pt x="3593804" y="10632"/>
                        </a:cubicBezTo>
                        <a:cubicBezTo>
                          <a:pt x="3834809" y="10632"/>
                          <a:pt x="4086446" y="723014"/>
                          <a:pt x="4327451" y="723014"/>
                        </a:cubicBezTo>
                        <a:cubicBezTo>
                          <a:pt x="4568456" y="723014"/>
                          <a:pt x="4798827" y="10632"/>
                          <a:pt x="5039832" y="10632"/>
                        </a:cubicBezTo>
                        <a:cubicBezTo>
                          <a:pt x="5280837" y="10632"/>
                          <a:pt x="5527158" y="366823"/>
                          <a:pt x="5773479" y="723014"/>
                        </a:cubicBezTo>
                      </a:path>
                    </a:pathLst>
                  </a:custGeom>
                  <a:noFill/>
                  <a:ln w="76200">
                    <a:solidFill>
                      <a:schemeClr val="bg1"/>
                    </a:solidFill>
                  </a:ln>
                  <a:effectLst>
                    <a:outerShdw dist="25400" dir="5400000" algn="t" rotWithShape="0">
                      <a:schemeClr val="bg1"/>
                    </a:outerShdw>
                  </a:effectLst>
                </p:spPr>
                <p:txBody>
                  <a:bodyPr rtlCol="0" anchor="ctr"/>
                  <a:lstStyle/>
                  <a:p>
                    <a:pPr algn="ctr"/>
                    <a:endParaRPr kumimoji="1" lang="ja-JP" altLang="en-US">
                      <a:ln w="76200">
                        <a:solidFill>
                          <a:schemeClr val="bg1"/>
                        </a:solidFill>
                      </a:ln>
                      <a:solidFill>
                        <a:schemeClr val="bg1"/>
                      </a:solidFill>
                    </a:endParaRPr>
                  </a:p>
                </p:txBody>
              </p:sp>
            </p:grpSp>
            <p:sp>
              <p:nvSpPr>
                <p:cNvPr id="54" name="フリーフォーム: 図形 53">
                  <a:extLst>
                    <a:ext uri="{FF2B5EF4-FFF2-40B4-BE49-F238E27FC236}">
                      <a16:creationId xmlns:a16="http://schemas.microsoft.com/office/drawing/2014/main" id="{63379B8E-E90D-48B8-824B-980C0CC3576D}"/>
                    </a:ext>
                  </a:extLst>
                </p:cNvPr>
                <p:cNvSpPr/>
                <p:nvPr/>
              </p:nvSpPr>
              <p:spPr bwMode="auto">
                <a:xfrm>
                  <a:off x="370672" y="5106350"/>
                  <a:ext cx="8488728" cy="204600"/>
                </a:xfrm>
                <a:custGeom>
                  <a:avLst/>
                  <a:gdLst>
                    <a:gd name="connsiteX0" fmla="*/ 0 w 5773479"/>
                    <a:gd name="connsiteY0" fmla="*/ 723014 h 723017"/>
                    <a:gd name="connsiteX1" fmla="*/ 733646 w 5773479"/>
                    <a:gd name="connsiteY1" fmla="*/ 10632 h 723017"/>
                    <a:gd name="connsiteX2" fmla="*/ 1446028 w 5773479"/>
                    <a:gd name="connsiteY2" fmla="*/ 723014 h 723017"/>
                    <a:gd name="connsiteX3" fmla="*/ 2179674 w 5773479"/>
                    <a:gd name="connsiteY3" fmla="*/ 0 h 723017"/>
                    <a:gd name="connsiteX4" fmla="*/ 2881423 w 5773479"/>
                    <a:gd name="connsiteY4" fmla="*/ 723014 h 723017"/>
                    <a:gd name="connsiteX5" fmla="*/ 3593804 w 5773479"/>
                    <a:gd name="connsiteY5" fmla="*/ 10632 h 723017"/>
                    <a:gd name="connsiteX6" fmla="*/ 4327451 w 5773479"/>
                    <a:gd name="connsiteY6" fmla="*/ 723014 h 723017"/>
                    <a:gd name="connsiteX7" fmla="*/ 5039832 w 5773479"/>
                    <a:gd name="connsiteY7" fmla="*/ 10632 h 723017"/>
                    <a:gd name="connsiteX8" fmla="*/ 5773479 w 5773479"/>
                    <a:gd name="connsiteY8" fmla="*/ 723014 h 7230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5773479" h="723017">
                      <a:moveTo>
                        <a:pt x="0" y="723014"/>
                      </a:moveTo>
                      <a:cubicBezTo>
                        <a:pt x="246320" y="366823"/>
                        <a:pt x="492641" y="10632"/>
                        <a:pt x="733646" y="10632"/>
                      </a:cubicBezTo>
                      <a:cubicBezTo>
                        <a:pt x="974651" y="10632"/>
                        <a:pt x="1205023" y="724786"/>
                        <a:pt x="1446028" y="723014"/>
                      </a:cubicBezTo>
                      <a:cubicBezTo>
                        <a:pt x="1687033" y="721242"/>
                        <a:pt x="1940442" y="0"/>
                        <a:pt x="2179674" y="0"/>
                      </a:cubicBezTo>
                      <a:cubicBezTo>
                        <a:pt x="2418906" y="0"/>
                        <a:pt x="2645735" y="721242"/>
                        <a:pt x="2881423" y="723014"/>
                      </a:cubicBezTo>
                      <a:cubicBezTo>
                        <a:pt x="3117111" y="724786"/>
                        <a:pt x="3352799" y="10632"/>
                        <a:pt x="3593804" y="10632"/>
                      </a:cubicBezTo>
                      <a:cubicBezTo>
                        <a:pt x="3834809" y="10632"/>
                        <a:pt x="4086446" y="723014"/>
                        <a:pt x="4327451" y="723014"/>
                      </a:cubicBezTo>
                      <a:cubicBezTo>
                        <a:pt x="4568456" y="723014"/>
                        <a:pt x="4798827" y="10632"/>
                        <a:pt x="5039832" y="10632"/>
                      </a:cubicBezTo>
                      <a:cubicBezTo>
                        <a:pt x="5280837" y="10632"/>
                        <a:pt x="5527158" y="366823"/>
                        <a:pt x="5773479" y="723014"/>
                      </a:cubicBezTo>
                    </a:path>
                  </a:pathLst>
                </a:custGeom>
                <a:noFill/>
                <a:ln w="76200">
                  <a:solidFill>
                    <a:schemeClr val="bg1"/>
                  </a:solidFill>
                </a:ln>
                <a:effectLst>
                  <a:outerShdw dist="25400" dir="5400000" algn="t" rotWithShape="0">
                    <a:schemeClr val="bg1"/>
                  </a:outerShdw>
                </a:effectLst>
              </p:spPr>
              <p:txBody>
                <a:bodyPr rtlCol="0" anchor="ctr"/>
                <a:lstStyle/>
                <a:p>
                  <a:pPr algn="ctr"/>
                  <a:endParaRPr kumimoji="1" lang="ja-JP" altLang="en-US">
                    <a:ln w="76200"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55" name="フリーフォーム: 図形 54">
                <a:extLst>
                  <a:ext uri="{FF2B5EF4-FFF2-40B4-BE49-F238E27FC236}">
                    <a16:creationId xmlns:a16="http://schemas.microsoft.com/office/drawing/2014/main" id="{3C39DC48-725F-4B6B-B4D6-B51C981F57E3}"/>
                  </a:ext>
                </a:extLst>
              </p:cNvPr>
              <p:cNvSpPr/>
              <p:nvPr/>
            </p:nvSpPr>
            <p:spPr bwMode="auto">
              <a:xfrm>
                <a:off x="429481" y="5174216"/>
                <a:ext cx="8488728" cy="204600"/>
              </a:xfrm>
              <a:custGeom>
                <a:avLst/>
                <a:gdLst>
                  <a:gd name="connsiteX0" fmla="*/ 0 w 5773479"/>
                  <a:gd name="connsiteY0" fmla="*/ 723014 h 723017"/>
                  <a:gd name="connsiteX1" fmla="*/ 733646 w 5773479"/>
                  <a:gd name="connsiteY1" fmla="*/ 10632 h 723017"/>
                  <a:gd name="connsiteX2" fmla="*/ 1446028 w 5773479"/>
                  <a:gd name="connsiteY2" fmla="*/ 723014 h 723017"/>
                  <a:gd name="connsiteX3" fmla="*/ 2179674 w 5773479"/>
                  <a:gd name="connsiteY3" fmla="*/ 0 h 723017"/>
                  <a:gd name="connsiteX4" fmla="*/ 2881423 w 5773479"/>
                  <a:gd name="connsiteY4" fmla="*/ 723014 h 723017"/>
                  <a:gd name="connsiteX5" fmla="*/ 3593804 w 5773479"/>
                  <a:gd name="connsiteY5" fmla="*/ 10632 h 723017"/>
                  <a:gd name="connsiteX6" fmla="*/ 4327451 w 5773479"/>
                  <a:gd name="connsiteY6" fmla="*/ 723014 h 723017"/>
                  <a:gd name="connsiteX7" fmla="*/ 5039832 w 5773479"/>
                  <a:gd name="connsiteY7" fmla="*/ 10632 h 723017"/>
                  <a:gd name="connsiteX8" fmla="*/ 5773479 w 5773479"/>
                  <a:gd name="connsiteY8" fmla="*/ 723014 h 7230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73479" h="723017">
                    <a:moveTo>
                      <a:pt x="0" y="723014"/>
                    </a:moveTo>
                    <a:cubicBezTo>
                      <a:pt x="246320" y="366823"/>
                      <a:pt x="492641" y="10632"/>
                      <a:pt x="733646" y="10632"/>
                    </a:cubicBezTo>
                    <a:cubicBezTo>
                      <a:pt x="974651" y="10632"/>
                      <a:pt x="1205023" y="724786"/>
                      <a:pt x="1446028" y="723014"/>
                    </a:cubicBezTo>
                    <a:cubicBezTo>
                      <a:pt x="1687033" y="721242"/>
                      <a:pt x="1940442" y="0"/>
                      <a:pt x="2179674" y="0"/>
                    </a:cubicBezTo>
                    <a:cubicBezTo>
                      <a:pt x="2418906" y="0"/>
                      <a:pt x="2645735" y="721242"/>
                      <a:pt x="2881423" y="723014"/>
                    </a:cubicBezTo>
                    <a:cubicBezTo>
                      <a:pt x="3117111" y="724786"/>
                      <a:pt x="3352799" y="10632"/>
                      <a:pt x="3593804" y="10632"/>
                    </a:cubicBezTo>
                    <a:cubicBezTo>
                      <a:pt x="3834809" y="10632"/>
                      <a:pt x="4086446" y="723014"/>
                      <a:pt x="4327451" y="723014"/>
                    </a:cubicBezTo>
                    <a:cubicBezTo>
                      <a:pt x="4568456" y="723014"/>
                      <a:pt x="4798827" y="10632"/>
                      <a:pt x="5039832" y="10632"/>
                    </a:cubicBezTo>
                    <a:cubicBezTo>
                      <a:pt x="5280837" y="10632"/>
                      <a:pt x="5527158" y="366823"/>
                      <a:pt x="5773479" y="723014"/>
                    </a:cubicBezTo>
                  </a:path>
                </a:pathLst>
              </a:custGeom>
              <a:noFill/>
              <a:ln w="76200">
                <a:solidFill>
                  <a:schemeClr val="bg1"/>
                </a:solidFill>
              </a:ln>
              <a:effectLst>
                <a:outerShdw dist="25400" dir="5400000" algn="t" rotWithShape="0">
                  <a:schemeClr val="bg1"/>
                </a:outerShdw>
              </a:effectLst>
            </p:spPr>
            <p:txBody>
              <a:bodyPr rtlCol="0" anchor="ctr"/>
              <a:lstStyle/>
              <a:p>
                <a:pPr algn="ctr"/>
                <a:endParaRPr kumimoji="1" lang="ja-JP" altLang="en-US">
                  <a:ln w="76200">
                    <a:solidFill>
                      <a:schemeClr val="bg1"/>
                    </a:solidFill>
                  </a:ln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46" name="フリーフォーム: 図形 45">
              <a:extLst>
                <a:ext uri="{FF2B5EF4-FFF2-40B4-BE49-F238E27FC236}">
                  <a16:creationId xmlns:a16="http://schemas.microsoft.com/office/drawing/2014/main" id="{30507CF1-1182-4662-98A4-8716B731C439}"/>
                </a:ext>
              </a:extLst>
            </p:cNvPr>
            <p:cNvSpPr/>
            <p:nvPr/>
          </p:nvSpPr>
          <p:spPr bwMode="auto">
            <a:xfrm>
              <a:off x="386605" y="4887983"/>
              <a:ext cx="8488728" cy="147142"/>
            </a:xfrm>
            <a:custGeom>
              <a:avLst/>
              <a:gdLst>
                <a:gd name="connsiteX0" fmla="*/ 0 w 5773479"/>
                <a:gd name="connsiteY0" fmla="*/ 723014 h 723017"/>
                <a:gd name="connsiteX1" fmla="*/ 733646 w 5773479"/>
                <a:gd name="connsiteY1" fmla="*/ 10632 h 723017"/>
                <a:gd name="connsiteX2" fmla="*/ 1446028 w 5773479"/>
                <a:gd name="connsiteY2" fmla="*/ 723014 h 723017"/>
                <a:gd name="connsiteX3" fmla="*/ 2179674 w 5773479"/>
                <a:gd name="connsiteY3" fmla="*/ 0 h 723017"/>
                <a:gd name="connsiteX4" fmla="*/ 2881423 w 5773479"/>
                <a:gd name="connsiteY4" fmla="*/ 723014 h 723017"/>
                <a:gd name="connsiteX5" fmla="*/ 3593804 w 5773479"/>
                <a:gd name="connsiteY5" fmla="*/ 10632 h 723017"/>
                <a:gd name="connsiteX6" fmla="*/ 4327451 w 5773479"/>
                <a:gd name="connsiteY6" fmla="*/ 723014 h 723017"/>
                <a:gd name="connsiteX7" fmla="*/ 5039832 w 5773479"/>
                <a:gd name="connsiteY7" fmla="*/ 10632 h 723017"/>
                <a:gd name="connsiteX8" fmla="*/ 5773479 w 5773479"/>
                <a:gd name="connsiteY8" fmla="*/ 723014 h 723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773479" h="723017">
                  <a:moveTo>
                    <a:pt x="0" y="723014"/>
                  </a:moveTo>
                  <a:cubicBezTo>
                    <a:pt x="246320" y="366823"/>
                    <a:pt x="492641" y="10632"/>
                    <a:pt x="733646" y="10632"/>
                  </a:cubicBezTo>
                  <a:cubicBezTo>
                    <a:pt x="974651" y="10632"/>
                    <a:pt x="1205023" y="724786"/>
                    <a:pt x="1446028" y="723014"/>
                  </a:cubicBezTo>
                  <a:cubicBezTo>
                    <a:pt x="1687033" y="721242"/>
                    <a:pt x="1940442" y="0"/>
                    <a:pt x="2179674" y="0"/>
                  </a:cubicBezTo>
                  <a:cubicBezTo>
                    <a:pt x="2418906" y="0"/>
                    <a:pt x="2645735" y="721242"/>
                    <a:pt x="2881423" y="723014"/>
                  </a:cubicBezTo>
                  <a:cubicBezTo>
                    <a:pt x="3117111" y="724786"/>
                    <a:pt x="3352799" y="10632"/>
                    <a:pt x="3593804" y="10632"/>
                  </a:cubicBezTo>
                  <a:cubicBezTo>
                    <a:pt x="3834809" y="10632"/>
                    <a:pt x="4086446" y="723014"/>
                    <a:pt x="4327451" y="723014"/>
                  </a:cubicBezTo>
                  <a:cubicBezTo>
                    <a:pt x="4568456" y="723014"/>
                    <a:pt x="4798827" y="10632"/>
                    <a:pt x="5039832" y="10632"/>
                  </a:cubicBezTo>
                  <a:cubicBezTo>
                    <a:pt x="5280837" y="10632"/>
                    <a:pt x="5527158" y="366823"/>
                    <a:pt x="5773479" y="723014"/>
                  </a:cubicBezTo>
                </a:path>
              </a:pathLst>
            </a:custGeom>
            <a:noFill/>
            <a:ln w="38100">
              <a:solidFill>
                <a:srgbClr val="002B62">
                  <a:alpha val="85882"/>
                </a:srgbClr>
              </a:solidFill>
            </a:ln>
            <a:effectLst>
              <a:outerShdw dist="25400" dir="5400000" algn="t" rotWithShape="0">
                <a:schemeClr val="bg1"/>
              </a:outerShdw>
            </a:effectLst>
          </p:spPr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7" name="フリーフォーム: 図形 46">
              <a:extLst>
                <a:ext uri="{FF2B5EF4-FFF2-40B4-BE49-F238E27FC236}">
                  <a16:creationId xmlns:a16="http://schemas.microsoft.com/office/drawing/2014/main" id="{E367CA27-7D30-4574-9921-AAC968D04C82}"/>
                </a:ext>
              </a:extLst>
            </p:cNvPr>
            <p:cNvSpPr/>
            <p:nvPr/>
          </p:nvSpPr>
          <p:spPr bwMode="auto">
            <a:xfrm>
              <a:off x="443934" y="5267759"/>
              <a:ext cx="8488728" cy="201846"/>
            </a:xfrm>
            <a:custGeom>
              <a:avLst/>
              <a:gdLst>
                <a:gd name="connsiteX0" fmla="*/ 0 w 5773479"/>
                <a:gd name="connsiteY0" fmla="*/ 723014 h 723017"/>
                <a:gd name="connsiteX1" fmla="*/ 733646 w 5773479"/>
                <a:gd name="connsiteY1" fmla="*/ 10632 h 723017"/>
                <a:gd name="connsiteX2" fmla="*/ 1446028 w 5773479"/>
                <a:gd name="connsiteY2" fmla="*/ 723014 h 723017"/>
                <a:gd name="connsiteX3" fmla="*/ 2179674 w 5773479"/>
                <a:gd name="connsiteY3" fmla="*/ 0 h 723017"/>
                <a:gd name="connsiteX4" fmla="*/ 2881423 w 5773479"/>
                <a:gd name="connsiteY4" fmla="*/ 723014 h 723017"/>
                <a:gd name="connsiteX5" fmla="*/ 3593804 w 5773479"/>
                <a:gd name="connsiteY5" fmla="*/ 10632 h 723017"/>
                <a:gd name="connsiteX6" fmla="*/ 4327451 w 5773479"/>
                <a:gd name="connsiteY6" fmla="*/ 723014 h 723017"/>
                <a:gd name="connsiteX7" fmla="*/ 5039832 w 5773479"/>
                <a:gd name="connsiteY7" fmla="*/ 10632 h 723017"/>
                <a:gd name="connsiteX8" fmla="*/ 5773479 w 5773479"/>
                <a:gd name="connsiteY8" fmla="*/ 723014 h 723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773479" h="723017">
                  <a:moveTo>
                    <a:pt x="0" y="723014"/>
                  </a:moveTo>
                  <a:cubicBezTo>
                    <a:pt x="246320" y="366823"/>
                    <a:pt x="492641" y="10632"/>
                    <a:pt x="733646" y="10632"/>
                  </a:cubicBezTo>
                  <a:cubicBezTo>
                    <a:pt x="974651" y="10632"/>
                    <a:pt x="1205023" y="724786"/>
                    <a:pt x="1446028" y="723014"/>
                  </a:cubicBezTo>
                  <a:cubicBezTo>
                    <a:pt x="1687033" y="721242"/>
                    <a:pt x="1940442" y="0"/>
                    <a:pt x="2179674" y="0"/>
                  </a:cubicBezTo>
                  <a:cubicBezTo>
                    <a:pt x="2418906" y="0"/>
                    <a:pt x="2645735" y="721242"/>
                    <a:pt x="2881423" y="723014"/>
                  </a:cubicBezTo>
                  <a:cubicBezTo>
                    <a:pt x="3117111" y="724786"/>
                    <a:pt x="3352799" y="10632"/>
                    <a:pt x="3593804" y="10632"/>
                  </a:cubicBezTo>
                  <a:cubicBezTo>
                    <a:pt x="3834809" y="10632"/>
                    <a:pt x="4086446" y="723014"/>
                    <a:pt x="4327451" y="723014"/>
                  </a:cubicBezTo>
                  <a:cubicBezTo>
                    <a:pt x="4568456" y="723014"/>
                    <a:pt x="4798827" y="10632"/>
                    <a:pt x="5039832" y="10632"/>
                  </a:cubicBezTo>
                  <a:cubicBezTo>
                    <a:pt x="5280837" y="10632"/>
                    <a:pt x="5527158" y="366823"/>
                    <a:pt x="5773479" y="723014"/>
                  </a:cubicBezTo>
                </a:path>
              </a:pathLst>
            </a:custGeom>
            <a:noFill/>
            <a:ln w="38100">
              <a:solidFill>
                <a:srgbClr val="002B62">
                  <a:alpha val="85882"/>
                </a:srgbClr>
              </a:solidFill>
            </a:ln>
            <a:effectLst>
              <a:outerShdw blurRad="76200" dist="38100" dir="5400000" algn="t" rotWithShape="0">
                <a:schemeClr val="bg1">
                  <a:alpha val="67000"/>
                </a:schemeClr>
              </a:outerShdw>
            </a:effectLst>
          </p:spPr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715072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87" y="3585384"/>
            <a:ext cx="9085404" cy="1258966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2.5</a:t>
            </a:r>
            <a:r>
              <a:rPr lang="ja-JP" altLang="en-US" dirty="0"/>
              <a:t>　</a:t>
            </a:r>
            <a:r>
              <a:rPr lang="en-US" altLang="ja-JP" dirty="0"/>
              <a:t> Environment Migration – Export </a:t>
            </a:r>
            <a:r>
              <a:rPr lang="en-US" altLang="ja-JP" dirty="0" smtClean="0"/>
              <a:t>(</a:t>
            </a:r>
            <a:r>
              <a:rPr lang="en-US" altLang="ja-JP" dirty="0"/>
              <a:t>2/2)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b="1" dirty="0" smtClean="0"/>
              <a:t>Download </a:t>
            </a:r>
            <a:r>
              <a:rPr lang="en-US" altLang="ja-JP" b="1" dirty="0" err="1" smtClean="0"/>
              <a:t>kym</a:t>
            </a:r>
            <a:r>
              <a:rPr lang="en-US" altLang="ja-JP" b="1" dirty="0" smtClean="0"/>
              <a:t> file</a:t>
            </a:r>
            <a:endParaRPr lang="en-US" altLang="ja-JP" b="1" dirty="0"/>
          </a:p>
          <a:p>
            <a:pPr marL="180000" lvl="1" indent="0">
              <a:buNone/>
            </a:pPr>
            <a:r>
              <a:rPr lang="en-US" altLang="ja-JP" dirty="0" smtClean="0"/>
              <a:t>Download the exported data</a:t>
            </a:r>
            <a:endParaRPr lang="en-US" altLang="ja-JP" dirty="0"/>
          </a:p>
          <a:p>
            <a:pPr marL="0" indent="0">
              <a:buNone/>
            </a:pPr>
            <a:endParaRPr lang="en-US" altLang="ja-JP" sz="1200" dirty="0"/>
          </a:p>
          <a:p>
            <a:pPr indent="0">
              <a:buNone/>
            </a:pPr>
            <a:r>
              <a:rPr lang="en-US" altLang="ja-JP" sz="1600" dirty="0" smtClean="0"/>
              <a:t>Menu</a:t>
            </a:r>
            <a:r>
              <a:rPr lang="en-US" altLang="ja-JP" sz="1600" dirty="0" smtClean="0"/>
              <a:t>: Export/Import&gt; </a:t>
            </a:r>
            <a:endParaRPr lang="en-US" altLang="ja-JP" sz="1600" b="1" dirty="0"/>
          </a:p>
          <a:p>
            <a:pPr indent="0">
              <a:buNone/>
            </a:pPr>
            <a:r>
              <a:rPr lang="ja-JP" altLang="en-US" sz="1600" b="1" dirty="0"/>
              <a:t>　　　　  </a:t>
            </a:r>
            <a:r>
              <a:rPr lang="en-US" altLang="ja-JP" sz="1600" b="1" dirty="0" smtClean="0"/>
              <a:t>Menu Export/Import list</a:t>
            </a:r>
            <a:endParaRPr lang="en-US" altLang="ja-JP" sz="1600" b="1" dirty="0"/>
          </a:p>
          <a:p>
            <a:pPr marL="522900" indent="-342900">
              <a:buFont typeface="+mj-ea"/>
              <a:buAutoNum type="circleNumDbPlain"/>
            </a:pPr>
            <a:endParaRPr lang="en-US" altLang="ja-JP" sz="1600" dirty="0"/>
          </a:p>
          <a:p>
            <a:pPr marL="522900" indent="-342900">
              <a:buFont typeface="+mj-ea"/>
              <a:buAutoNum type="circleNumDbPlain"/>
            </a:pPr>
            <a:r>
              <a:rPr lang="en-US" altLang="ja-JP" sz="1600" dirty="0" smtClean="0"/>
              <a:t>Press “Filter”</a:t>
            </a:r>
            <a:endParaRPr lang="en-US" altLang="ja-JP" sz="1600" dirty="0"/>
          </a:p>
          <a:p>
            <a:pPr marL="522900" indent="-342900">
              <a:buFont typeface="+mj-ea"/>
              <a:buAutoNum type="circleNumDbPlain"/>
            </a:pPr>
            <a:r>
              <a:rPr lang="en-US" altLang="ja-JP" sz="1600" dirty="0" smtClean="0"/>
              <a:t>Open the “List” and download the </a:t>
            </a:r>
            <a:r>
              <a:rPr lang="en-US" altLang="ja-JP" sz="1600" dirty="0" err="1" smtClean="0"/>
              <a:t>kym</a:t>
            </a:r>
            <a:r>
              <a:rPr lang="en-US" altLang="ja-JP" sz="1600" dirty="0" smtClean="0"/>
              <a:t> file</a:t>
            </a:r>
            <a:endParaRPr lang="ja-JP" altLang="en-US" sz="1600" dirty="0"/>
          </a:p>
        </p:txBody>
      </p:sp>
      <p:sp>
        <p:nvSpPr>
          <p:cNvPr id="26" name="正方形/長方形 25"/>
          <p:cNvSpPr/>
          <p:nvPr/>
        </p:nvSpPr>
        <p:spPr bwMode="auto">
          <a:xfrm>
            <a:off x="5652150" y="4077091"/>
            <a:ext cx="1620226" cy="451716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b="1" dirty="0">
              <a:latin typeface="+mn-ea"/>
            </a:endParaRPr>
          </a:p>
        </p:txBody>
      </p:sp>
      <p:sp>
        <p:nvSpPr>
          <p:cNvPr id="36" name="円形吹き出し 35"/>
          <p:cNvSpPr/>
          <p:nvPr/>
        </p:nvSpPr>
        <p:spPr bwMode="auto">
          <a:xfrm>
            <a:off x="7277724" y="4606753"/>
            <a:ext cx="288040" cy="315543"/>
          </a:xfrm>
          <a:prstGeom prst="wedgeEllipseCallout">
            <a:avLst>
              <a:gd name="adj1" fmla="val -86609"/>
              <a:gd name="adj2" fmla="val -82179"/>
            </a:avLst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b="1" dirty="0">
                <a:latin typeface="+mn-ea"/>
              </a:rPr>
              <a:t>２</a:t>
            </a:r>
            <a:endParaRPr kumimoji="1" lang="ja-JP" altLang="en-US" sz="1400" b="1" dirty="0">
              <a:latin typeface="+mn-ea"/>
            </a:endParaRPr>
          </a:p>
        </p:txBody>
      </p:sp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7AAEA48F-2D9C-468F-A793-F141F9E7155C}"/>
              </a:ext>
            </a:extLst>
          </p:cNvPr>
          <p:cNvGrpSpPr/>
          <p:nvPr/>
        </p:nvGrpSpPr>
        <p:grpSpPr>
          <a:xfrm>
            <a:off x="7272376" y="737869"/>
            <a:ext cx="1764001" cy="2691131"/>
            <a:chOff x="7272376" y="737869"/>
            <a:chExt cx="1764001" cy="2691131"/>
          </a:xfrm>
        </p:grpSpPr>
        <p:grpSp>
          <p:nvGrpSpPr>
            <p:cNvPr id="18" name="グループ化 17">
              <a:extLst>
                <a:ext uri="{FF2B5EF4-FFF2-40B4-BE49-F238E27FC236}">
                  <a16:creationId xmlns:a16="http://schemas.microsoft.com/office/drawing/2014/main" id="{7CC9D47C-2AAC-4C12-A021-6D5647E0F21C}"/>
                </a:ext>
              </a:extLst>
            </p:cNvPr>
            <p:cNvGrpSpPr/>
            <p:nvPr/>
          </p:nvGrpSpPr>
          <p:grpSpPr>
            <a:xfrm>
              <a:off x="7272376" y="737869"/>
              <a:ext cx="1764001" cy="2691131"/>
              <a:chOff x="7272376" y="737869"/>
              <a:chExt cx="1764001" cy="2691131"/>
            </a:xfrm>
          </p:grpSpPr>
          <p:grpSp>
            <p:nvGrpSpPr>
              <p:cNvPr id="21" name="グループ化 20">
                <a:extLst>
                  <a:ext uri="{FF2B5EF4-FFF2-40B4-BE49-F238E27FC236}">
                    <a16:creationId xmlns:a16="http://schemas.microsoft.com/office/drawing/2014/main" id="{0D9BC942-3065-4410-B8AB-91200860A5CC}"/>
                  </a:ext>
                </a:extLst>
              </p:cNvPr>
              <p:cNvGrpSpPr/>
              <p:nvPr/>
            </p:nvGrpSpPr>
            <p:grpSpPr>
              <a:xfrm>
                <a:off x="7272376" y="737869"/>
                <a:ext cx="1764001" cy="2691131"/>
                <a:chOff x="7307582" y="761744"/>
                <a:chExt cx="1728000" cy="2645877"/>
              </a:xfrm>
            </p:grpSpPr>
            <p:sp>
              <p:nvSpPr>
                <p:cNvPr id="24" name="正方形/長方形 23">
                  <a:extLst>
                    <a:ext uri="{FF2B5EF4-FFF2-40B4-BE49-F238E27FC236}">
                      <a16:creationId xmlns:a16="http://schemas.microsoft.com/office/drawing/2014/main" id="{C50D02E8-4EFB-4049-A008-269962AA4985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7307582" y="761744"/>
                  <a:ext cx="1728000" cy="2645877"/>
                </a:xfrm>
                <a:prstGeom prst="rect">
                  <a:avLst/>
                </a:prstGeom>
                <a:ln/>
              </p:spPr>
              <p:style>
                <a:lnRef idx="3">
                  <a:schemeClr val="lt1"/>
                </a:lnRef>
                <a:fillRef idx="1">
                  <a:schemeClr val="accent6"/>
                </a:fillRef>
                <a:effectRef idx="1">
                  <a:schemeClr val="accent6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ja-JP" altLang="en-US" b="1" dirty="0">
                    <a:latin typeface="+mn-ea"/>
                  </a:endParaRPr>
                </a:p>
              </p:txBody>
            </p:sp>
            <p:sp>
              <p:nvSpPr>
                <p:cNvPr id="25" name="角丸四角形 47">
                  <a:extLst>
                    <a:ext uri="{FF2B5EF4-FFF2-40B4-BE49-F238E27FC236}">
                      <a16:creationId xmlns:a16="http://schemas.microsoft.com/office/drawing/2014/main" id="{116E5BEB-267E-49B8-8B7D-5922E1B6B48B}"/>
                    </a:ext>
                  </a:extLst>
                </p:cNvPr>
                <p:cNvSpPr/>
                <p:nvPr/>
              </p:nvSpPr>
              <p:spPr bwMode="auto">
                <a:xfrm>
                  <a:off x="7412616" y="859486"/>
                  <a:ext cx="1556775" cy="318531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altLang="ja-JP" sz="1200" b="1" dirty="0">
                      <a:solidFill>
                        <a:schemeClr val="tx1"/>
                      </a:solidFill>
                      <a:latin typeface="+mn-ea"/>
                    </a:rPr>
                    <a:t>Data registration</a:t>
                  </a:r>
                  <a:endParaRPr lang="ja-JP" altLang="en-US" sz="1200" b="1" dirty="0">
                    <a:solidFill>
                      <a:schemeClr val="tx1"/>
                    </a:solidFill>
                    <a:latin typeface="+mn-ea"/>
                  </a:endParaRPr>
                </a:p>
              </p:txBody>
            </p:sp>
            <p:sp>
              <p:nvSpPr>
                <p:cNvPr id="35" name="角丸四角形 48">
                  <a:extLst>
                    <a:ext uri="{FF2B5EF4-FFF2-40B4-BE49-F238E27FC236}">
                      <a16:creationId xmlns:a16="http://schemas.microsoft.com/office/drawing/2014/main" id="{38674B2A-0F59-4C1A-A509-45E95F11729C}"/>
                    </a:ext>
                  </a:extLst>
                </p:cNvPr>
                <p:cNvSpPr/>
                <p:nvPr/>
              </p:nvSpPr>
              <p:spPr bwMode="auto">
                <a:xfrm>
                  <a:off x="7422343" y="3000860"/>
                  <a:ext cx="1556775" cy="330125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altLang="ja-JP" sz="1200" b="1" dirty="0">
                      <a:solidFill>
                        <a:schemeClr val="tx1"/>
                      </a:solidFill>
                      <a:latin typeface="+mn-ea"/>
                    </a:rPr>
                    <a:t>Time Specification</a:t>
                  </a:r>
                  <a:endParaRPr lang="ja-JP" altLang="en-US" sz="1200" b="1" dirty="0">
                    <a:solidFill>
                      <a:schemeClr val="tx1"/>
                    </a:solidFill>
                    <a:latin typeface="+mn-ea"/>
                  </a:endParaRPr>
                </a:p>
              </p:txBody>
            </p:sp>
            <p:sp>
              <p:nvSpPr>
                <p:cNvPr id="37" name="ホームベース 49">
                  <a:extLst>
                    <a:ext uri="{FF2B5EF4-FFF2-40B4-BE49-F238E27FC236}">
                      <a16:creationId xmlns:a16="http://schemas.microsoft.com/office/drawing/2014/main" id="{D05D60E9-A3B8-4250-A633-FF6AC1960E7F}"/>
                    </a:ext>
                  </a:extLst>
                </p:cNvPr>
                <p:cNvSpPr/>
                <p:nvPr/>
              </p:nvSpPr>
              <p:spPr bwMode="auto">
                <a:xfrm rot="5400000">
                  <a:off x="7046366" y="2329882"/>
                  <a:ext cx="1097233" cy="141061"/>
                </a:xfrm>
                <a:prstGeom prst="homePlate">
                  <a:avLst>
                    <a:gd name="adj" fmla="val 49530"/>
                  </a:avLst>
                </a:prstGeom>
                <a:solidFill>
                  <a:srgbClr val="FFC000"/>
                </a:solidFill>
                <a:ln w="12700">
                  <a:solidFill>
                    <a:srgbClr val="FFC000"/>
                  </a:solidFill>
                </a:ln>
                <a:effectLst/>
              </p:spPr>
              <p:txBody>
  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ja-JP" altLang="en-US" b="1" dirty="0">
                    <a:latin typeface="+mn-ea"/>
                  </a:endParaRPr>
                </a:p>
              </p:txBody>
            </p:sp>
            <p:sp>
              <p:nvSpPr>
                <p:cNvPr id="38" name="角丸四角形 50">
                  <a:extLst>
                    <a:ext uri="{FF2B5EF4-FFF2-40B4-BE49-F238E27FC236}">
                      <a16:creationId xmlns:a16="http://schemas.microsoft.com/office/drawing/2014/main" id="{D4305AA3-B8FE-427B-BA49-E9567345BCC1}"/>
                    </a:ext>
                  </a:extLst>
                </p:cNvPr>
                <p:cNvSpPr/>
                <p:nvPr/>
              </p:nvSpPr>
              <p:spPr bwMode="auto">
                <a:xfrm>
                  <a:off x="7422883" y="1557209"/>
                  <a:ext cx="1556775" cy="330125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altLang="ja-JP" sz="1050" b="1" dirty="0">
                      <a:solidFill>
                        <a:schemeClr val="tx1"/>
                      </a:solidFill>
                      <a:latin typeface="+mn-ea"/>
                    </a:rPr>
                    <a:t>Environment</a:t>
                  </a:r>
                  <a:br>
                    <a:rPr lang="en-US" altLang="ja-JP" sz="1050" b="1" dirty="0">
                      <a:solidFill>
                        <a:schemeClr val="tx1"/>
                      </a:solidFill>
                      <a:latin typeface="+mn-ea"/>
                    </a:rPr>
                  </a:br>
                  <a:r>
                    <a:rPr lang="en-US" altLang="ja-JP" sz="1050" b="1" dirty="0">
                      <a:solidFill>
                        <a:schemeClr val="tx1"/>
                      </a:solidFill>
                      <a:latin typeface="+mn-ea"/>
                    </a:rPr>
                    <a:t> Migration</a:t>
                  </a:r>
                  <a:endParaRPr lang="ja-JP" altLang="en-US" sz="1050" b="1" dirty="0">
                    <a:solidFill>
                      <a:schemeClr val="tx1"/>
                    </a:solidFill>
                    <a:latin typeface="+mn-ea"/>
                  </a:endParaRPr>
                </a:p>
              </p:txBody>
            </p:sp>
            <p:sp>
              <p:nvSpPr>
                <p:cNvPr id="39" name="角丸四角形 51">
                  <a:extLst>
                    <a:ext uri="{FF2B5EF4-FFF2-40B4-BE49-F238E27FC236}">
                      <a16:creationId xmlns:a16="http://schemas.microsoft.com/office/drawing/2014/main" id="{D783335F-E716-44B2-964A-BE9AC6B5F0D7}"/>
                    </a:ext>
                  </a:extLst>
                </p:cNvPr>
                <p:cNvSpPr/>
                <p:nvPr/>
              </p:nvSpPr>
              <p:spPr bwMode="auto">
                <a:xfrm>
                  <a:off x="7406961" y="1202551"/>
                  <a:ext cx="1556775" cy="330125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altLang="ja-JP" sz="1100" b="1" dirty="0">
                      <a:solidFill>
                        <a:schemeClr val="tx1"/>
                      </a:solidFill>
                      <a:latin typeface="+mn-ea"/>
                    </a:rPr>
                    <a:t>Create/Input menu</a:t>
                  </a:r>
                  <a:endParaRPr lang="ja-JP" altLang="en-US" sz="1100" b="1" dirty="0">
                    <a:solidFill>
                      <a:schemeClr val="tx1"/>
                    </a:solidFill>
                    <a:latin typeface="+mn-ea"/>
                  </a:endParaRPr>
                </a:p>
              </p:txBody>
            </p:sp>
          </p:grpSp>
          <p:sp>
            <p:nvSpPr>
              <p:cNvPr id="22" name="角丸四角形 19">
                <a:extLst>
                  <a:ext uri="{FF2B5EF4-FFF2-40B4-BE49-F238E27FC236}">
                    <a16:creationId xmlns:a16="http://schemas.microsoft.com/office/drawing/2014/main" id="{64A65A10-8B1B-4E9F-B27E-86932357AA34}"/>
                  </a:ext>
                </a:extLst>
              </p:cNvPr>
              <p:cNvSpPr/>
              <p:nvPr/>
            </p:nvSpPr>
            <p:spPr bwMode="auto">
              <a:xfrm>
                <a:off x="7746953" y="1905549"/>
                <a:ext cx="1224000" cy="271782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900" b="1" dirty="0">
                    <a:solidFill>
                      <a:schemeClr val="tx1"/>
                    </a:solidFill>
                    <a:latin typeface="+mn-ea"/>
                  </a:rPr>
                  <a:t>Export</a:t>
                </a:r>
                <a:endParaRPr lang="ja-JP" altLang="en-US" sz="900" b="1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23" name="角丸四角形 26">
                <a:extLst>
                  <a:ext uri="{FF2B5EF4-FFF2-40B4-BE49-F238E27FC236}">
                    <a16:creationId xmlns:a16="http://schemas.microsoft.com/office/drawing/2014/main" id="{8E256174-AA2E-4DAF-A93E-69E45E41F239}"/>
                  </a:ext>
                </a:extLst>
              </p:cNvPr>
              <p:cNvSpPr/>
              <p:nvPr/>
            </p:nvSpPr>
            <p:spPr bwMode="auto">
              <a:xfrm>
                <a:off x="7755288" y="2195165"/>
                <a:ext cx="1224000" cy="271782"/>
              </a:xfrm>
              <a:prstGeom prst="roundRect">
                <a:avLst/>
              </a:prstGeom>
              <a:solidFill>
                <a:srgbClr val="F1DBC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800" b="1" dirty="0">
                    <a:solidFill>
                      <a:schemeClr val="tx1"/>
                    </a:solidFill>
                    <a:latin typeface="+mn-ea"/>
                  </a:rPr>
                  <a:t>Download </a:t>
                </a:r>
              </a:p>
              <a:p>
                <a:pPr algn="ctr"/>
                <a:r>
                  <a:rPr lang="en-US" altLang="ja-JP" sz="800" b="1" dirty="0">
                    <a:solidFill>
                      <a:schemeClr val="tx1"/>
                    </a:solidFill>
                    <a:latin typeface="+mn-ea"/>
                  </a:rPr>
                  <a:t>Kym file</a:t>
                </a:r>
                <a:endParaRPr lang="ja-JP" altLang="en-US" sz="800" b="1" dirty="0">
                  <a:solidFill>
                    <a:schemeClr val="tx1"/>
                  </a:solidFill>
                  <a:latin typeface="+mn-ea"/>
                </a:endParaRPr>
              </a:p>
            </p:txBody>
          </p:sp>
        </p:grpSp>
        <p:sp>
          <p:nvSpPr>
            <p:cNvPr id="19" name="角丸四角形 19">
              <a:extLst>
                <a:ext uri="{FF2B5EF4-FFF2-40B4-BE49-F238E27FC236}">
                  <a16:creationId xmlns:a16="http://schemas.microsoft.com/office/drawing/2014/main" id="{876B03CA-C715-4BCB-A8EF-68ED32327BF4}"/>
                </a:ext>
              </a:extLst>
            </p:cNvPr>
            <p:cNvSpPr/>
            <p:nvPr/>
          </p:nvSpPr>
          <p:spPr bwMode="auto">
            <a:xfrm>
              <a:off x="7756144" y="2446642"/>
              <a:ext cx="1224000" cy="27178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solidFill>
                    <a:schemeClr val="tx1"/>
                  </a:solidFill>
                  <a:latin typeface="+mn-ea"/>
                </a:rPr>
                <a:t>Import</a:t>
              </a:r>
              <a:endParaRPr lang="ja-JP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0" name="角丸四角形 26">
              <a:extLst>
                <a:ext uri="{FF2B5EF4-FFF2-40B4-BE49-F238E27FC236}">
                  <a16:creationId xmlns:a16="http://schemas.microsoft.com/office/drawing/2014/main" id="{E6C03669-C60D-465A-B1F4-747ABCD60711}"/>
                </a:ext>
              </a:extLst>
            </p:cNvPr>
            <p:cNvSpPr/>
            <p:nvPr/>
          </p:nvSpPr>
          <p:spPr bwMode="auto">
            <a:xfrm>
              <a:off x="7764479" y="2736258"/>
              <a:ext cx="1224000" cy="27178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solidFill>
                    <a:schemeClr val="tx1"/>
                  </a:solidFill>
                  <a:latin typeface="+mn-ea"/>
                </a:rPr>
                <a:t>Check </a:t>
              </a:r>
              <a:br>
                <a:rPr lang="en-US" altLang="ja-JP" sz="900" b="1" dirty="0">
                  <a:solidFill>
                    <a:schemeClr val="tx1"/>
                  </a:solidFill>
                  <a:latin typeface="+mn-ea"/>
                </a:rPr>
              </a:br>
              <a:r>
                <a:rPr lang="en-US" altLang="ja-JP" sz="900" b="1" dirty="0">
                  <a:solidFill>
                    <a:schemeClr val="tx1"/>
                  </a:solidFill>
                  <a:latin typeface="+mn-ea"/>
                </a:rPr>
                <a:t>Import results</a:t>
              </a:r>
              <a:endParaRPr lang="ja-JP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683950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663" y="5574644"/>
            <a:ext cx="6562725" cy="962025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172" y="2073336"/>
            <a:ext cx="8429625" cy="348615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2.6</a:t>
            </a:r>
            <a:r>
              <a:rPr lang="ja-JP" altLang="en-US" dirty="0"/>
              <a:t>　</a:t>
            </a:r>
            <a:r>
              <a:rPr lang="en-US" altLang="ja-JP" dirty="0"/>
              <a:t> Environment Migration – </a:t>
            </a:r>
            <a:r>
              <a:rPr lang="en-US" altLang="ja-JP" dirty="0" smtClean="0"/>
              <a:t>Import </a:t>
            </a:r>
            <a:r>
              <a:rPr lang="en-US" altLang="ja-JP" dirty="0" smtClean="0"/>
              <a:t>(</a:t>
            </a:r>
            <a:r>
              <a:rPr lang="en-US" altLang="ja-JP" dirty="0"/>
              <a:t>1/3)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b="1" dirty="0" smtClean="0"/>
              <a:t>Import</a:t>
            </a:r>
            <a:endParaRPr lang="en-US" altLang="ja-JP" b="1" dirty="0"/>
          </a:p>
          <a:p>
            <a:pPr marL="180000" lvl="1" indent="0">
              <a:buNone/>
            </a:pPr>
            <a:r>
              <a:rPr lang="en-US" altLang="ja-JP" dirty="0" smtClean="0">
                <a:solidFill>
                  <a:srgbClr val="FF0000"/>
                </a:solidFill>
              </a:rPr>
              <a:t>From this slide on, we will operate using the Destination server.</a:t>
            </a:r>
            <a:r>
              <a:rPr lang="en-US" altLang="ja-JP" dirty="0">
                <a:solidFill>
                  <a:srgbClr val="FF0000"/>
                </a:solidFill>
              </a:rPr>
              <a:t/>
            </a:r>
            <a:br>
              <a:rPr lang="en-US" altLang="ja-JP" dirty="0">
                <a:solidFill>
                  <a:srgbClr val="FF0000"/>
                </a:solidFill>
              </a:rPr>
            </a:br>
            <a:r>
              <a:rPr lang="en-US" altLang="ja-JP" dirty="0" smtClean="0"/>
              <a:t>Upload the </a:t>
            </a:r>
            <a:r>
              <a:rPr lang="en-US" altLang="ja-JP" dirty="0" err="1" smtClean="0"/>
              <a:t>kym</a:t>
            </a:r>
            <a:r>
              <a:rPr lang="en-US" altLang="ja-JP" dirty="0" smtClean="0"/>
              <a:t> file and start the import process.</a:t>
            </a:r>
            <a:endParaRPr lang="en-US" altLang="ja-JP" dirty="0"/>
          </a:p>
          <a:p>
            <a:pPr indent="0">
              <a:buNone/>
            </a:pPr>
            <a:r>
              <a:rPr lang="en-US" altLang="ja-JP" sz="1600" dirty="0" smtClean="0"/>
              <a:t>Menu</a:t>
            </a:r>
            <a:r>
              <a:rPr lang="en-US" altLang="ja-JP" sz="1600" dirty="0" smtClean="0"/>
              <a:t>: Export/Import</a:t>
            </a:r>
            <a:r>
              <a:rPr lang="en-US" altLang="ja-JP" sz="1600" b="1" dirty="0" smtClean="0"/>
              <a:t>&gt; </a:t>
            </a:r>
            <a:r>
              <a:rPr lang="ja-JP" altLang="en-US" sz="1600" b="1" dirty="0" smtClean="0"/>
              <a:t> </a:t>
            </a:r>
            <a:r>
              <a:rPr lang="en-US" altLang="ja-JP" sz="1600" b="1" dirty="0" smtClean="0"/>
              <a:t>Menu Import</a:t>
            </a:r>
            <a:endParaRPr lang="ja-JP" altLang="en-US" sz="1600" b="1" dirty="0"/>
          </a:p>
          <a:p>
            <a:pPr marL="0" indent="0">
              <a:buNone/>
            </a:pPr>
            <a:endParaRPr lang="en-US" altLang="ja-JP" dirty="0"/>
          </a:p>
        </p:txBody>
      </p:sp>
      <p:sp>
        <p:nvSpPr>
          <p:cNvPr id="34" name="角丸四角形 33"/>
          <p:cNvSpPr/>
          <p:nvPr/>
        </p:nvSpPr>
        <p:spPr bwMode="auto">
          <a:xfrm>
            <a:off x="2915770" y="3157943"/>
            <a:ext cx="2808390" cy="415077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200" dirty="0" smtClean="0">
                <a:solidFill>
                  <a:schemeClr val="tx1"/>
                </a:solidFill>
                <a:latin typeface="+mn-ea"/>
              </a:rPr>
              <a:t>Upload </a:t>
            </a:r>
            <a:r>
              <a:rPr lang="en-US" altLang="ja-JP" sz="1200" dirty="0" err="1" smtClean="0">
                <a:solidFill>
                  <a:schemeClr val="tx1"/>
                </a:solidFill>
                <a:latin typeface="+mn-ea"/>
              </a:rPr>
              <a:t>kym</a:t>
            </a:r>
            <a:r>
              <a:rPr lang="en-US" altLang="ja-JP" sz="1200" dirty="0" smtClean="0">
                <a:solidFill>
                  <a:schemeClr val="tx1"/>
                </a:solidFill>
                <a:latin typeface="+mn-ea"/>
              </a:rPr>
              <a:t> file</a:t>
            </a:r>
            <a:endParaRPr lang="en-US" altLang="ja-JP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7" name="正方形/長方形 36"/>
          <p:cNvSpPr/>
          <p:nvPr/>
        </p:nvSpPr>
        <p:spPr bwMode="auto">
          <a:xfrm>
            <a:off x="436424" y="2920194"/>
            <a:ext cx="1795934" cy="415076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b="1" dirty="0">
              <a:latin typeface="+mn-ea"/>
            </a:endParaRPr>
          </a:p>
        </p:txBody>
      </p:sp>
      <p:sp>
        <p:nvSpPr>
          <p:cNvPr id="39" name="正方形/長方形 38"/>
          <p:cNvSpPr/>
          <p:nvPr/>
        </p:nvSpPr>
        <p:spPr bwMode="auto">
          <a:xfrm>
            <a:off x="452371" y="4728876"/>
            <a:ext cx="1393587" cy="284344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b="1" dirty="0">
              <a:latin typeface="+mn-ea"/>
            </a:endParaRPr>
          </a:p>
        </p:txBody>
      </p:sp>
      <p:grpSp>
        <p:nvGrpSpPr>
          <p:cNvPr id="6" name="グループ化 5"/>
          <p:cNvGrpSpPr/>
          <p:nvPr/>
        </p:nvGrpSpPr>
        <p:grpSpPr>
          <a:xfrm>
            <a:off x="2051650" y="4500415"/>
            <a:ext cx="3456480" cy="492770"/>
            <a:chOff x="1858380" y="4269155"/>
            <a:chExt cx="3456480" cy="492770"/>
          </a:xfrm>
        </p:grpSpPr>
        <p:sp>
          <p:nvSpPr>
            <p:cNvPr id="40" name="角丸四角形 39"/>
            <p:cNvSpPr/>
            <p:nvPr/>
          </p:nvSpPr>
          <p:spPr bwMode="auto">
            <a:xfrm>
              <a:off x="2051650" y="4423133"/>
              <a:ext cx="3263210" cy="338792"/>
            </a:xfrm>
            <a:prstGeom prst="roundRect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ja-JP" sz="1200" dirty="0" smtClean="0">
                  <a:solidFill>
                    <a:schemeClr val="tx1"/>
                  </a:solidFill>
                  <a:latin typeface="+mn-ea"/>
                </a:rPr>
                <a:t>Check “All menus”</a:t>
              </a:r>
              <a:endParaRPr lang="en-US" altLang="ja-JP" sz="12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41" name="円形吹き出し 40"/>
            <p:cNvSpPr/>
            <p:nvPr/>
          </p:nvSpPr>
          <p:spPr bwMode="auto">
            <a:xfrm>
              <a:off x="1858380" y="4269155"/>
              <a:ext cx="288040" cy="315543"/>
            </a:xfrm>
            <a:prstGeom prst="wedgeEllipseCallout">
              <a:avLst>
                <a:gd name="adj1" fmla="val -176907"/>
                <a:gd name="adj2" fmla="val 57949"/>
              </a:avLst>
            </a:prstGeom>
            <a:solidFill>
              <a:srgbClr val="FF0000"/>
            </a:solidFill>
            <a:ln w="19050">
              <a:solidFill>
                <a:schemeClr val="bg1"/>
              </a:solidFill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ja-JP" altLang="en-US" sz="1400" b="1" dirty="0">
                  <a:latin typeface="+mn-ea"/>
                </a:rPr>
                <a:t>２</a:t>
              </a:r>
            </a:p>
          </p:txBody>
        </p:sp>
      </p:grpSp>
      <p:sp>
        <p:nvSpPr>
          <p:cNvPr id="36" name="円形吹き出し 35"/>
          <p:cNvSpPr/>
          <p:nvPr/>
        </p:nvSpPr>
        <p:spPr bwMode="auto">
          <a:xfrm>
            <a:off x="2673302" y="3149026"/>
            <a:ext cx="288040" cy="315543"/>
          </a:xfrm>
          <a:prstGeom prst="wedgeEllipseCallout">
            <a:avLst>
              <a:gd name="adj1" fmla="val -234152"/>
              <a:gd name="adj2" fmla="val -22749"/>
            </a:avLst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dirty="0">
                <a:latin typeface="+mn-ea"/>
              </a:rPr>
              <a:t>1</a:t>
            </a:r>
            <a:endParaRPr kumimoji="1" lang="ja-JP" altLang="en-US" sz="1400" b="1" dirty="0">
              <a:latin typeface="+mn-ea"/>
            </a:endParaRPr>
          </a:p>
        </p:txBody>
      </p:sp>
      <p:grpSp>
        <p:nvGrpSpPr>
          <p:cNvPr id="60" name="グループ化 59"/>
          <p:cNvGrpSpPr/>
          <p:nvPr/>
        </p:nvGrpSpPr>
        <p:grpSpPr>
          <a:xfrm>
            <a:off x="5220089" y="5445280"/>
            <a:ext cx="3672511" cy="1079610"/>
            <a:chOff x="5244297" y="5387723"/>
            <a:chExt cx="3479831" cy="1079610"/>
          </a:xfrm>
        </p:grpSpPr>
        <p:sp>
          <p:nvSpPr>
            <p:cNvPr id="61" name="角丸四角形 60"/>
            <p:cNvSpPr/>
            <p:nvPr/>
          </p:nvSpPr>
          <p:spPr bwMode="auto">
            <a:xfrm>
              <a:off x="5527049" y="5819782"/>
              <a:ext cx="3197079" cy="647551"/>
            </a:xfrm>
            <a:prstGeom prst="round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ja-JP" sz="1200" dirty="0" smtClean="0">
                  <a:solidFill>
                    <a:srgbClr val="FF0000"/>
                  </a:solidFill>
                  <a:latin typeface="+mn-ea"/>
                </a:rPr>
                <a:t>Users can also import</a:t>
              </a:r>
              <a:br>
                <a:rPr lang="en-US" altLang="ja-JP" sz="1200" dirty="0" smtClean="0">
                  <a:solidFill>
                    <a:srgbClr val="FF0000"/>
                  </a:solidFill>
                  <a:latin typeface="+mn-ea"/>
                </a:rPr>
              </a:br>
              <a:r>
                <a:rPr lang="en-US" altLang="ja-JP" sz="1200" dirty="0" smtClean="0">
                  <a:solidFill>
                    <a:srgbClr val="FF0000"/>
                  </a:solidFill>
                  <a:latin typeface="+mn-ea"/>
                </a:rPr>
                <a:t>excluding deleted data.</a:t>
              </a:r>
              <a:endParaRPr lang="en-US" altLang="ja-JP" sz="12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62" name="円/楕円 44"/>
            <p:cNvSpPr/>
            <p:nvPr/>
          </p:nvSpPr>
          <p:spPr bwMode="auto">
            <a:xfrm>
              <a:off x="5244297" y="5387723"/>
              <a:ext cx="565503" cy="549789"/>
            </a:xfrm>
            <a:prstGeom prst="ellipse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63" name="テキスト ボックス 62"/>
            <p:cNvSpPr txBox="1"/>
            <p:nvPr/>
          </p:nvSpPr>
          <p:spPr>
            <a:xfrm>
              <a:off x="5267770" y="5548232"/>
              <a:ext cx="5760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400" b="1">
                  <a:solidFill>
                    <a:schemeClr val="bg1"/>
                  </a:solidFill>
                </a:rPr>
                <a:t>T</a:t>
              </a:r>
              <a:r>
                <a:rPr kumimoji="1" lang="en-US" altLang="ja-JP" sz="1400" b="1">
                  <a:solidFill>
                    <a:schemeClr val="bg1"/>
                  </a:solidFill>
                </a:rPr>
                <a:t>ips</a:t>
              </a:r>
              <a:endParaRPr kumimoji="1" lang="ja-JP" altLang="en-US" sz="1400" b="1">
                <a:solidFill>
                  <a:schemeClr val="bg1"/>
                </a:solidFill>
              </a:endParaRPr>
            </a:p>
          </p:txBody>
        </p:sp>
      </p:grpSp>
      <p:sp>
        <p:nvSpPr>
          <p:cNvPr id="38" name="正方形/長方形 37"/>
          <p:cNvSpPr/>
          <p:nvPr/>
        </p:nvSpPr>
        <p:spPr bwMode="auto">
          <a:xfrm>
            <a:off x="377147" y="6095596"/>
            <a:ext cx="1737646" cy="342351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b="1" dirty="0">
              <a:latin typeface="+mn-ea"/>
            </a:endParaRPr>
          </a:p>
        </p:txBody>
      </p:sp>
      <p:sp>
        <p:nvSpPr>
          <p:cNvPr id="32" name="角丸四角形 31"/>
          <p:cNvSpPr/>
          <p:nvPr/>
        </p:nvSpPr>
        <p:spPr bwMode="auto">
          <a:xfrm>
            <a:off x="2572460" y="6090337"/>
            <a:ext cx="2503610" cy="404964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200" dirty="0" smtClean="0">
                <a:solidFill>
                  <a:schemeClr val="tx1"/>
                </a:solidFill>
                <a:latin typeface="+mn-ea"/>
              </a:rPr>
              <a:t>Press “Import”</a:t>
            </a:r>
            <a:endParaRPr lang="en-US" altLang="ja-JP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3" name="円形吹き出し 32"/>
          <p:cNvSpPr/>
          <p:nvPr/>
        </p:nvSpPr>
        <p:spPr bwMode="auto">
          <a:xfrm>
            <a:off x="2376622" y="5921696"/>
            <a:ext cx="288040" cy="350812"/>
          </a:xfrm>
          <a:prstGeom prst="wedgeEllipseCallout">
            <a:avLst>
              <a:gd name="adj1" fmla="val -124120"/>
              <a:gd name="adj2" fmla="val 44662"/>
            </a:avLst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>
                <a:latin typeface="+mn-ea"/>
              </a:rPr>
              <a:t>３</a:t>
            </a:r>
          </a:p>
        </p:txBody>
      </p:sp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2EBF8744-397B-45D4-AC6E-1C7C2611547F}"/>
              </a:ext>
            </a:extLst>
          </p:cNvPr>
          <p:cNvGrpSpPr/>
          <p:nvPr/>
        </p:nvGrpSpPr>
        <p:grpSpPr>
          <a:xfrm>
            <a:off x="7272376" y="737869"/>
            <a:ext cx="1764001" cy="2691131"/>
            <a:chOff x="7272376" y="737869"/>
            <a:chExt cx="1764001" cy="2691131"/>
          </a:xfrm>
        </p:grpSpPr>
        <p:grpSp>
          <p:nvGrpSpPr>
            <p:cNvPr id="30" name="グループ化 29">
              <a:extLst>
                <a:ext uri="{FF2B5EF4-FFF2-40B4-BE49-F238E27FC236}">
                  <a16:creationId xmlns:a16="http://schemas.microsoft.com/office/drawing/2014/main" id="{3BAC73A8-6C7A-458E-8C13-3850E4DC6EE3}"/>
                </a:ext>
              </a:extLst>
            </p:cNvPr>
            <p:cNvGrpSpPr/>
            <p:nvPr/>
          </p:nvGrpSpPr>
          <p:grpSpPr>
            <a:xfrm>
              <a:off x="7272376" y="737869"/>
              <a:ext cx="1764001" cy="2691131"/>
              <a:chOff x="7272376" y="737869"/>
              <a:chExt cx="1764001" cy="2691131"/>
            </a:xfrm>
          </p:grpSpPr>
          <p:grpSp>
            <p:nvGrpSpPr>
              <p:cNvPr id="42" name="グループ化 41">
                <a:extLst>
                  <a:ext uri="{FF2B5EF4-FFF2-40B4-BE49-F238E27FC236}">
                    <a16:creationId xmlns:a16="http://schemas.microsoft.com/office/drawing/2014/main" id="{9287B021-1950-4A66-824F-8CC8E5B452CF}"/>
                  </a:ext>
                </a:extLst>
              </p:cNvPr>
              <p:cNvGrpSpPr/>
              <p:nvPr/>
            </p:nvGrpSpPr>
            <p:grpSpPr>
              <a:xfrm>
                <a:off x="7272376" y="737869"/>
                <a:ext cx="1764001" cy="2691131"/>
                <a:chOff x="7307582" y="761744"/>
                <a:chExt cx="1728000" cy="2645877"/>
              </a:xfrm>
            </p:grpSpPr>
            <p:sp>
              <p:nvSpPr>
                <p:cNvPr id="45" name="正方形/長方形 44">
                  <a:extLst>
                    <a:ext uri="{FF2B5EF4-FFF2-40B4-BE49-F238E27FC236}">
                      <a16:creationId xmlns:a16="http://schemas.microsoft.com/office/drawing/2014/main" id="{4880604A-A09F-4CFA-9CC0-B10708C9B172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7307582" y="761744"/>
                  <a:ext cx="1728000" cy="2645877"/>
                </a:xfrm>
                <a:prstGeom prst="rect">
                  <a:avLst/>
                </a:prstGeom>
                <a:ln/>
              </p:spPr>
              <p:style>
                <a:lnRef idx="3">
                  <a:schemeClr val="lt1"/>
                </a:lnRef>
                <a:fillRef idx="1">
                  <a:schemeClr val="accent6"/>
                </a:fillRef>
                <a:effectRef idx="1">
                  <a:schemeClr val="accent6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ja-JP" altLang="en-US" b="1" dirty="0">
                    <a:latin typeface="+mn-ea"/>
                  </a:endParaRPr>
                </a:p>
              </p:txBody>
            </p:sp>
            <p:sp>
              <p:nvSpPr>
                <p:cNvPr id="46" name="角丸四角形 47">
                  <a:extLst>
                    <a:ext uri="{FF2B5EF4-FFF2-40B4-BE49-F238E27FC236}">
                      <a16:creationId xmlns:a16="http://schemas.microsoft.com/office/drawing/2014/main" id="{A21E9163-06C6-4A92-AA76-6CF16D0BC2B4}"/>
                    </a:ext>
                  </a:extLst>
                </p:cNvPr>
                <p:cNvSpPr/>
                <p:nvPr/>
              </p:nvSpPr>
              <p:spPr bwMode="auto">
                <a:xfrm>
                  <a:off x="7412616" y="859486"/>
                  <a:ext cx="1556775" cy="318531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altLang="ja-JP" sz="1200" b="1" dirty="0">
                      <a:solidFill>
                        <a:schemeClr val="tx1"/>
                      </a:solidFill>
                      <a:latin typeface="+mn-ea"/>
                    </a:rPr>
                    <a:t>Data registration</a:t>
                  </a:r>
                  <a:endParaRPr lang="ja-JP" altLang="en-US" sz="1200" b="1" dirty="0">
                    <a:solidFill>
                      <a:schemeClr val="tx1"/>
                    </a:solidFill>
                    <a:latin typeface="+mn-ea"/>
                  </a:endParaRPr>
                </a:p>
              </p:txBody>
            </p:sp>
            <p:sp>
              <p:nvSpPr>
                <p:cNvPr id="47" name="角丸四角形 48">
                  <a:extLst>
                    <a:ext uri="{FF2B5EF4-FFF2-40B4-BE49-F238E27FC236}">
                      <a16:creationId xmlns:a16="http://schemas.microsoft.com/office/drawing/2014/main" id="{E2CEAA57-5031-45D9-BE21-804C5F48D44C}"/>
                    </a:ext>
                  </a:extLst>
                </p:cNvPr>
                <p:cNvSpPr/>
                <p:nvPr/>
              </p:nvSpPr>
              <p:spPr bwMode="auto">
                <a:xfrm>
                  <a:off x="7422343" y="3000860"/>
                  <a:ext cx="1556775" cy="330125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altLang="ja-JP" sz="1200" b="1" dirty="0">
                      <a:solidFill>
                        <a:schemeClr val="tx1"/>
                      </a:solidFill>
                      <a:latin typeface="+mn-ea"/>
                    </a:rPr>
                    <a:t>Time Specification</a:t>
                  </a:r>
                  <a:endParaRPr lang="ja-JP" altLang="en-US" sz="1200" b="1" dirty="0">
                    <a:solidFill>
                      <a:schemeClr val="tx1"/>
                    </a:solidFill>
                    <a:latin typeface="+mn-ea"/>
                  </a:endParaRPr>
                </a:p>
              </p:txBody>
            </p:sp>
            <p:sp>
              <p:nvSpPr>
                <p:cNvPr id="48" name="ホームベース 49">
                  <a:extLst>
                    <a:ext uri="{FF2B5EF4-FFF2-40B4-BE49-F238E27FC236}">
                      <a16:creationId xmlns:a16="http://schemas.microsoft.com/office/drawing/2014/main" id="{4E906BC6-E541-4C38-A980-57C1EC79858B}"/>
                    </a:ext>
                  </a:extLst>
                </p:cNvPr>
                <p:cNvSpPr/>
                <p:nvPr/>
              </p:nvSpPr>
              <p:spPr bwMode="auto">
                <a:xfrm rot="5400000">
                  <a:off x="7046366" y="2329882"/>
                  <a:ext cx="1097233" cy="141061"/>
                </a:xfrm>
                <a:prstGeom prst="homePlate">
                  <a:avLst>
                    <a:gd name="adj" fmla="val 49530"/>
                  </a:avLst>
                </a:prstGeom>
                <a:solidFill>
                  <a:srgbClr val="FFC000"/>
                </a:solidFill>
                <a:ln w="12700">
                  <a:solidFill>
                    <a:srgbClr val="FFC000"/>
                  </a:solidFill>
                </a:ln>
                <a:effectLst/>
              </p:spPr>
              <p:txBody>
  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ja-JP" altLang="en-US" b="1" dirty="0">
                    <a:latin typeface="+mn-ea"/>
                  </a:endParaRPr>
                </a:p>
              </p:txBody>
            </p:sp>
            <p:sp>
              <p:nvSpPr>
                <p:cNvPr id="49" name="角丸四角形 50">
                  <a:extLst>
                    <a:ext uri="{FF2B5EF4-FFF2-40B4-BE49-F238E27FC236}">
                      <a16:creationId xmlns:a16="http://schemas.microsoft.com/office/drawing/2014/main" id="{EC600742-4A68-4088-A530-B7B13A449E9A}"/>
                    </a:ext>
                  </a:extLst>
                </p:cNvPr>
                <p:cNvSpPr/>
                <p:nvPr/>
              </p:nvSpPr>
              <p:spPr bwMode="auto">
                <a:xfrm>
                  <a:off x="7422883" y="1557209"/>
                  <a:ext cx="1556775" cy="330125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altLang="ja-JP" sz="1050" b="1" dirty="0">
                      <a:solidFill>
                        <a:schemeClr val="tx1"/>
                      </a:solidFill>
                      <a:latin typeface="+mn-ea"/>
                    </a:rPr>
                    <a:t>Environment</a:t>
                  </a:r>
                  <a:br>
                    <a:rPr lang="en-US" altLang="ja-JP" sz="1050" b="1" dirty="0">
                      <a:solidFill>
                        <a:schemeClr val="tx1"/>
                      </a:solidFill>
                      <a:latin typeface="+mn-ea"/>
                    </a:rPr>
                  </a:br>
                  <a:r>
                    <a:rPr lang="en-US" altLang="ja-JP" sz="1050" b="1" dirty="0">
                      <a:solidFill>
                        <a:schemeClr val="tx1"/>
                      </a:solidFill>
                      <a:latin typeface="+mn-ea"/>
                    </a:rPr>
                    <a:t> Migration</a:t>
                  </a:r>
                  <a:endParaRPr lang="ja-JP" altLang="en-US" sz="1050" b="1" dirty="0">
                    <a:solidFill>
                      <a:schemeClr val="tx1"/>
                    </a:solidFill>
                    <a:latin typeface="+mn-ea"/>
                  </a:endParaRPr>
                </a:p>
              </p:txBody>
            </p:sp>
            <p:sp>
              <p:nvSpPr>
                <p:cNvPr id="50" name="角丸四角形 51">
                  <a:extLst>
                    <a:ext uri="{FF2B5EF4-FFF2-40B4-BE49-F238E27FC236}">
                      <a16:creationId xmlns:a16="http://schemas.microsoft.com/office/drawing/2014/main" id="{D3A4CD74-0EE5-4864-BA3D-78816F97CB19}"/>
                    </a:ext>
                  </a:extLst>
                </p:cNvPr>
                <p:cNvSpPr/>
                <p:nvPr/>
              </p:nvSpPr>
              <p:spPr bwMode="auto">
                <a:xfrm>
                  <a:off x="7406961" y="1202551"/>
                  <a:ext cx="1556775" cy="330125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altLang="ja-JP" sz="1100" b="1" dirty="0">
                      <a:solidFill>
                        <a:schemeClr val="tx1"/>
                      </a:solidFill>
                      <a:latin typeface="+mn-ea"/>
                    </a:rPr>
                    <a:t>Create/Input menu</a:t>
                  </a:r>
                  <a:endParaRPr lang="ja-JP" altLang="en-US" sz="1100" b="1" dirty="0">
                    <a:solidFill>
                      <a:schemeClr val="tx1"/>
                    </a:solidFill>
                    <a:latin typeface="+mn-ea"/>
                  </a:endParaRPr>
                </a:p>
              </p:txBody>
            </p:sp>
          </p:grpSp>
          <p:sp>
            <p:nvSpPr>
              <p:cNvPr id="43" name="角丸四角形 19">
                <a:extLst>
                  <a:ext uri="{FF2B5EF4-FFF2-40B4-BE49-F238E27FC236}">
                    <a16:creationId xmlns:a16="http://schemas.microsoft.com/office/drawing/2014/main" id="{E45D0AC9-0B60-4CBF-BB53-0BE5B18C51D7}"/>
                  </a:ext>
                </a:extLst>
              </p:cNvPr>
              <p:cNvSpPr/>
              <p:nvPr/>
            </p:nvSpPr>
            <p:spPr bwMode="auto">
              <a:xfrm>
                <a:off x="7746953" y="1905549"/>
                <a:ext cx="1224000" cy="271782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900" b="1" dirty="0">
                    <a:solidFill>
                      <a:schemeClr val="tx1"/>
                    </a:solidFill>
                    <a:latin typeface="+mn-ea"/>
                  </a:rPr>
                  <a:t>Export</a:t>
                </a:r>
                <a:endParaRPr lang="ja-JP" altLang="en-US" sz="900" b="1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44" name="角丸四角形 26">
                <a:extLst>
                  <a:ext uri="{FF2B5EF4-FFF2-40B4-BE49-F238E27FC236}">
                    <a16:creationId xmlns:a16="http://schemas.microsoft.com/office/drawing/2014/main" id="{B6AB430A-A35C-49D5-A055-77B047B42120}"/>
                  </a:ext>
                </a:extLst>
              </p:cNvPr>
              <p:cNvSpPr/>
              <p:nvPr/>
            </p:nvSpPr>
            <p:spPr bwMode="auto">
              <a:xfrm>
                <a:off x="7755288" y="2195165"/>
                <a:ext cx="1224000" cy="271782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800" b="1" dirty="0">
                    <a:solidFill>
                      <a:schemeClr val="tx1"/>
                    </a:solidFill>
                    <a:latin typeface="+mn-ea"/>
                  </a:rPr>
                  <a:t>Download </a:t>
                </a:r>
              </a:p>
              <a:p>
                <a:pPr algn="ctr"/>
                <a:r>
                  <a:rPr lang="en-US" altLang="ja-JP" sz="800" b="1" dirty="0">
                    <a:solidFill>
                      <a:schemeClr val="tx1"/>
                    </a:solidFill>
                    <a:latin typeface="+mn-ea"/>
                  </a:rPr>
                  <a:t>Kym file</a:t>
                </a:r>
                <a:endParaRPr lang="ja-JP" altLang="en-US" sz="800" b="1" dirty="0">
                  <a:solidFill>
                    <a:schemeClr val="tx1"/>
                  </a:solidFill>
                  <a:latin typeface="+mn-ea"/>
                </a:endParaRPr>
              </a:p>
            </p:txBody>
          </p:sp>
        </p:grpSp>
        <p:sp>
          <p:nvSpPr>
            <p:cNvPr id="31" name="角丸四角形 19">
              <a:extLst>
                <a:ext uri="{FF2B5EF4-FFF2-40B4-BE49-F238E27FC236}">
                  <a16:creationId xmlns:a16="http://schemas.microsoft.com/office/drawing/2014/main" id="{490399CD-0844-4513-A680-4B0C43831CC8}"/>
                </a:ext>
              </a:extLst>
            </p:cNvPr>
            <p:cNvSpPr/>
            <p:nvPr/>
          </p:nvSpPr>
          <p:spPr bwMode="auto">
            <a:xfrm>
              <a:off x="7756144" y="2446642"/>
              <a:ext cx="1224000" cy="271782"/>
            </a:xfrm>
            <a:prstGeom prst="roundRect">
              <a:avLst/>
            </a:prstGeom>
            <a:solidFill>
              <a:srgbClr val="F1DBC4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solidFill>
                    <a:schemeClr val="tx1"/>
                  </a:solidFill>
                  <a:latin typeface="+mn-ea"/>
                </a:rPr>
                <a:t>Import</a:t>
              </a:r>
              <a:endParaRPr lang="ja-JP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5" name="角丸四角形 26">
              <a:extLst>
                <a:ext uri="{FF2B5EF4-FFF2-40B4-BE49-F238E27FC236}">
                  <a16:creationId xmlns:a16="http://schemas.microsoft.com/office/drawing/2014/main" id="{9D8C2812-B31E-490A-B295-CE1F0ACF2579}"/>
                </a:ext>
              </a:extLst>
            </p:cNvPr>
            <p:cNvSpPr/>
            <p:nvPr/>
          </p:nvSpPr>
          <p:spPr bwMode="auto">
            <a:xfrm>
              <a:off x="7764479" y="2736258"/>
              <a:ext cx="1224000" cy="27178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solidFill>
                    <a:schemeClr val="tx1"/>
                  </a:solidFill>
                  <a:latin typeface="+mn-ea"/>
                </a:rPr>
                <a:t>Check </a:t>
              </a:r>
              <a:br>
                <a:rPr lang="en-US" altLang="ja-JP" sz="900" b="1" dirty="0">
                  <a:solidFill>
                    <a:schemeClr val="tx1"/>
                  </a:solidFill>
                  <a:latin typeface="+mn-ea"/>
                </a:rPr>
              </a:br>
              <a:r>
                <a:rPr lang="en-US" altLang="ja-JP" sz="900" b="1" dirty="0">
                  <a:solidFill>
                    <a:schemeClr val="tx1"/>
                  </a:solidFill>
                  <a:latin typeface="+mn-ea"/>
                </a:rPr>
                <a:t>Import results</a:t>
              </a:r>
              <a:endParaRPr lang="ja-JP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</p:grpSp>
      <p:grpSp>
        <p:nvGrpSpPr>
          <p:cNvPr id="52" name="グループ化 51">
            <a:extLst>
              <a:ext uri="{FF2B5EF4-FFF2-40B4-BE49-F238E27FC236}">
                <a16:creationId xmlns:a16="http://schemas.microsoft.com/office/drawing/2014/main" id="{0BB2FE8E-8F39-48BD-A414-C4C5BF9F391C}"/>
              </a:ext>
            </a:extLst>
          </p:cNvPr>
          <p:cNvGrpSpPr/>
          <p:nvPr/>
        </p:nvGrpSpPr>
        <p:grpSpPr>
          <a:xfrm>
            <a:off x="306948" y="5151047"/>
            <a:ext cx="8529129" cy="582273"/>
            <a:chOff x="379881" y="4867812"/>
            <a:chExt cx="8529129" cy="582273"/>
          </a:xfrm>
        </p:grpSpPr>
        <p:grpSp>
          <p:nvGrpSpPr>
            <p:cNvPr id="53" name="グループ化 52">
              <a:extLst>
                <a:ext uri="{FF2B5EF4-FFF2-40B4-BE49-F238E27FC236}">
                  <a16:creationId xmlns:a16="http://schemas.microsoft.com/office/drawing/2014/main" id="{1895BF04-CAE7-4586-A6A5-14A31DAD9215}"/>
                </a:ext>
              </a:extLst>
            </p:cNvPr>
            <p:cNvGrpSpPr/>
            <p:nvPr/>
          </p:nvGrpSpPr>
          <p:grpSpPr>
            <a:xfrm>
              <a:off x="379881" y="4884700"/>
              <a:ext cx="8529129" cy="485409"/>
              <a:chOff x="379881" y="4884700"/>
              <a:chExt cx="8529129" cy="485409"/>
            </a:xfrm>
          </p:grpSpPr>
          <p:grpSp>
            <p:nvGrpSpPr>
              <p:cNvPr id="59" name="グループ化 58">
                <a:extLst>
                  <a:ext uri="{FF2B5EF4-FFF2-40B4-BE49-F238E27FC236}">
                    <a16:creationId xmlns:a16="http://schemas.microsoft.com/office/drawing/2014/main" id="{43BA90AF-FA80-462F-85AF-08EDF50117C8}"/>
                  </a:ext>
                </a:extLst>
              </p:cNvPr>
              <p:cNvGrpSpPr/>
              <p:nvPr/>
            </p:nvGrpSpPr>
            <p:grpSpPr>
              <a:xfrm>
                <a:off x="420282" y="4884700"/>
                <a:ext cx="8488728" cy="379813"/>
                <a:chOff x="269518" y="4794269"/>
                <a:chExt cx="6874972" cy="250877"/>
              </a:xfrm>
            </p:grpSpPr>
            <p:grpSp>
              <p:nvGrpSpPr>
                <p:cNvPr id="65" name="グループ化 64">
                  <a:extLst>
                    <a:ext uri="{FF2B5EF4-FFF2-40B4-BE49-F238E27FC236}">
                      <a16:creationId xmlns:a16="http://schemas.microsoft.com/office/drawing/2014/main" id="{8C7EC052-BC5D-4631-B9F2-E20147C8E89B}"/>
                    </a:ext>
                  </a:extLst>
                </p:cNvPr>
                <p:cNvGrpSpPr/>
                <p:nvPr/>
              </p:nvGrpSpPr>
              <p:grpSpPr>
                <a:xfrm>
                  <a:off x="269518" y="4794269"/>
                  <a:ext cx="6874972" cy="250877"/>
                  <a:chOff x="241046" y="4783444"/>
                  <a:chExt cx="6874972" cy="250877"/>
                </a:xfrm>
              </p:grpSpPr>
              <p:sp>
                <p:nvSpPr>
                  <p:cNvPr id="67" name="フリーフォーム: 図形 66">
                    <a:extLst>
                      <a:ext uri="{FF2B5EF4-FFF2-40B4-BE49-F238E27FC236}">
                        <a16:creationId xmlns:a16="http://schemas.microsoft.com/office/drawing/2014/main" id="{6ACCDE0A-B9A9-4F2A-8CBF-1F118FFDEA3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41046" y="4783444"/>
                    <a:ext cx="6874972" cy="135144"/>
                  </a:xfrm>
                  <a:custGeom>
                    <a:avLst/>
                    <a:gdLst>
                      <a:gd name="connsiteX0" fmla="*/ 0 w 5773479"/>
                      <a:gd name="connsiteY0" fmla="*/ 723014 h 723017"/>
                      <a:gd name="connsiteX1" fmla="*/ 733646 w 5773479"/>
                      <a:gd name="connsiteY1" fmla="*/ 10632 h 723017"/>
                      <a:gd name="connsiteX2" fmla="*/ 1446028 w 5773479"/>
                      <a:gd name="connsiteY2" fmla="*/ 723014 h 723017"/>
                      <a:gd name="connsiteX3" fmla="*/ 2179674 w 5773479"/>
                      <a:gd name="connsiteY3" fmla="*/ 0 h 723017"/>
                      <a:gd name="connsiteX4" fmla="*/ 2881423 w 5773479"/>
                      <a:gd name="connsiteY4" fmla="*/ 723014 h 723017"/>
                      <a:gd name="connsiteX5" fmla="*/ 3593804 w 5773479"/>
                      <a:gd name="connsiteY5" fmla="*/ 10632 h 723017"/>
                      <a:gd name="connsiteX6" fmla="*/ 4327451 w 5773479"/>
                      <a:gd name="connsiteY6" fmla="*/ 723014 h 723017"/>
                      <a:gd name="connsiteX7" fmla="*/ 5039832 w 5773479"/>
                      <a:gd name="connsiteY7" fmla="*/ 10632 h 723017"/>
                      <a:gd name="connsiteX8" fmla="*/ 5773479 w 5773479"/>
                      <a:gd name="connsiteY8" fmla="*/ 723014 h 7230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73479" h="723017">
                        <a:moveTo>
                          <a:pt x="0" y="723014"/>
                        </a:moveTo>
                        <a:cubicBezTo>
                          <a:pt x="246320" y="366823"/>
                          <a:pt x="492641" y="10632"/>
                          <a:pt x="733646" y="10632"/>
                        </a:cubicBezTo>
                        <a:cubicBezTo>
                          <a:pt x="974651" y="10632"/>
                          <a:pt x="1205023" y="724786"/>
                          <a:pt x="1446028" y="723014"/>
                        </a:cubicBezTo>
                        <a:cubicBezTo>
                          <a:pt x="1687033" y="721242"/>
                          <a:pt x="1940442" y="0"/>
                          <a:pt x="2179674" y="0"/>
                        </a:cubicBezTo>
                        <a:cubicBezTo>
                          <a:pt x="2418906" y="0"/>
                          <a:pt x="2645735" y="721242"/>
                          <a:pt x="2881423" y="723014"/>
                        </a:cubicBezTo>
                        <a:cubicBezTo>
                          <a:pt x="3117111" y="724786"/>
                          <a:pt x="3352799" y="10632"/>
                          <a:pt x="3593804" y="10632"/>
                        </a:cubicBezTo>
                        <a:cubicBezTo>
                          <a:pt x="3834809" y="10632"/>
                          <a:pt x="4086446" y="723014"/>
                          <a:pt x="4327451" y="723014"/>
                        </a:cubicBezTo>
                        <a:cubicBezTo>
                          <a:pt x="4568456" y="723014"/>
                          <a:pt x="4798827" y="10632"/>
                          <a:pt x="5039832" y="10632"/>
                        </a:cubicBezTo>
                        <a:cubicBezTo>
                          <a:pt x="5280837" y="10632"/>
                          <a:pt x="5527158" y="366823"/>
                          <a:pt x="5773479" y="723014"/>
                        </a:cubicBezTo>
                      </a:path>
                    </a:pathLst>
                  </a:custGeom>
                  <a:noFill/>
                  <a:ln w="76200">
                    <a:solidFill>
                      <a:schemeClr val="bg1"/>
                    </a:solidFill>
                  </a:ln>
                  <a:effectLst>
                    <a:outerShdw dist="25400" dir="5400000" algn="t" rotWithShape="0">
                      <a:schemeClr val="bg1"/>
                    </a:outerShdw>
                  </a:effectLst>
                </p:spPr>
                <p:txBody>
                  <a:bodyPr rtlCol="0" anchor="ctr"/>
                  <a:lstStyle/>
                  <a:p>
                    <a:pPr algn="ctr"/>
                    <a:endParaRPr kumimoji="1" lang="ja-JP" altLang="en-US">
                      <a:ln w="76200">
                        <a:solidFill>
                          <a:schemeClr val="bg1"/>
                        </a:solidFill>
                      </a:ln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68" name="フリーフォーム: 図形 67">
                    <a:extLst>
                      <a:ext uri="{FF2B5EF4-FFF2-40B4-BE49-F238E27FC236}">
                        <a16:creationId xmlns:a16="http://schemas.microsoft.com/office/drawing/2014/main" id="{FF6F6ED5-29F5-411E-88F3-5D020E25F87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41046" y="4860970"/>
                    <a:ext cx="6874972" cy="135144"/>
                  </a:xfrm>
                  <a:custGeom>
                    <a:avLst/>
                    <a:gdLst>
                      <a:gd name="connsiteX0" fmla="*/ 0 w 5773479"/>
                      <a:gd name="connsiteY0" fmla="*/ 723014 h 723017"/>
                      <a:gd name="connsiteX1" fmla="*/ 733646 w 5773479"/>
                      <a:gd name="connsiteY1" fmla="*/ 10632 h 723017"/>
                      <a:gd name="connsiteX2" fmla="*/ 1446028 w 5773479"/>
                      <a:gd name="connsiteY2" fmla="*/ 723014 h 723017"/>
                      <a:gd name="connsiteX3" fmla="*/ 2179674 w 5773479"/>
                      <a:gd name="connsiteY3" fmla="*/ 0 h 723017"/>
                      <a:gd name="connsiteX4" fmla="*/ 2881423 w 5773479"/>
                      <a:gd name="connsiteY4" fmla="*/ 723014 h 723017"/>
                      <a:gd name="connsiteX5" fmla="*/ 3593804 w 5773479"/>
                      <a:gd name="connsiteY5" fmla="*/ 10632 h 723017"/>
                      <a:gd name="connsiteX6" fmla="*/ 4327451 w 5773479"/>
                      <a:gd name="connsiteY6" fmla="*/ 723014 h 723017"/>
                      <a:gd name="connsiteX7" fmla="*/ 5039832 w 5773479"/>
                      <a:gd name="connsiteY7" fmla="*/ 10632 h 723017"/>
                      <a:gd name="connsiteX8" fmla="*/ 5773479 w 5773479"/>
                      <a:gd name="connsiteY8" fmla="*/ 723014 h 7230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73479" h="723017">
                        <a:moveTo>
                          <a:pt x="0" y="723014"/>
                        </a:moveTo>
                        <a:cubicBezTo>
                          <a:pt x="246320" y="366823"/>
                          <a:pt x="492641" y="10632"/>
                          <a:pt x="733646" y="10632"/>
                        </a:cubicBezTo>
                        <a:cubicBezTo>
                          <a:pt x="974651" y="10632"/>
                          <a:pt x="1205023" y="724786"/>
                          <a:pt x="1446028" y="723014"/>
                        </a:cubicBezTo>
                        <a:cubicBezTo>
                          <a:pt x="1687033" y="721242"/>
                          <a:pt x="1940442" y="0"/>
                          <a:pt x="2179674" y="0"/>
                        </a:cubicBezTo>
                        <a:cubicBezTo>
                          <a:pt x="2418906" y="0"/>
                          <a:pt x="2645735" y="721242"/>
                          <a:pt x="2881423" y="723014"/>
                        </a:cubicBezTo>
                        <a:cubicBezTo>
                          <a:pt x="3117111" y="724786"/>
                          <a:pt x="3352799" y="10632"/>
                          <a:pt x="3593804" y="10632"/>
                        </a:cubicBezTo>
                        <a:cubicBezTo>
                          <a:pt x="3834809" y="10632"/>
                          <a:pt x="4086446" y="723014"/>
                          <a:pt x="4327451" y="723014"/>
                        </a:cubicBezTo>
                        <a:cubicBezTo>
                          <a:pt x="4568456" y="723014"/>
                          <a:pt x="4798827" y="10632"/>
                          <a:pt x="5039832" y="10632"/>
                        </a:cubicBezTo>
                        <a:cubicBezTo>
                          <a:pt x="5280837" y="10632"/>
                          <a:pt x="5527158" y="366823"/>
                          <a:pt x="5773479" y="723014"/>
                        </a:cubicBezTo>
                      </a:path>
                    </a:pathLst>
                  </a:custGeom>
                  <a:noFill/>
                  <a:ln w="76200">
                    <a:solidFill>
                      <a:schemeClr val="bg1"/>
                    </a:solidFill>
                  </a:ln>
                  <a:effectLst>
                    <a:outerShdw dist="25400" dir="5400000" algn="t" rotWithShape="0">
                      <a:schemeClr val="bg1"/>
                    </a:outerShdw>
                  </a:effectLst>
                </p:spPr>
                <p:txBody>
                  <a:bodyPr rtlCol="0" anchor="ctr"/>
                  <a:lstStyle/>
                  <a:p>
                    <a:pPr algn="ctr"/>
                    <a:endParaRPr kumimoji="1" lang="ja-JP" altLang="en-US">
                      <a:ln w="76200">
                        <a:solidFill>
                          <a:schemeClr val="bg1"/>
                        </a:solidFill>
                      </a:ln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69" name="フリーフォーム: 図形 68">
                    <a:extLst>
                      <a:ext uri="{FF2B5EF4-FFF2-40B4-BE49-F238E27FC236}">
                        <a16:creationId xmlns:a16="http://schemas.microsoft.com/office/drawing/2014/main" id="{5443A3C9-48C8-44A9-BCB0-79C1371F468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41046" y="4899177"/>
                    <a:ext cx="6874972" cy="135144"/>
                  </a:xfrm>
                  <a:custGeom>
                    <a:avLst/>
                    <a:gdLst>
                      <a:gd name="connsiteX0" fmla="*/ 0 w 5773479"/>
                      <a:gd name="connsiteY0" fmla="*/ 723014 h 723017"/>
                      <a:gd name="connsiteX1" fmla="*/ 733646 w 5773479"/>
                      <a:gd name="connsiteY1" fmla="*/ 10632 h 723017"/>
                      <a:gd name="connsiteX2" fmla="*/ 1446028 w 5773479"/>
                      <a:gd name="connsiteY2" fmla="*/ 723014 h 723017"/>
                      <a:gd name="connsiteX3" fmla="*/ 2179674 w 5773479"/>
                      <a:gd name="connsiteY3" fmla="*/ 0 h 723017"/>
                      <a:gd name="connsiteX4" fmla="*/ 2881423 w 5773479"/>
                      <a:gd name="connsiteY4" fmla="*/ 723014 h 723017"/>
                      <a:gd name="connsiteX5" fmla="*/ 3593804 w 5773479"/>
                      <a:gd name="connsiteY5" fmla="*/ 10632 h 723017"/>
                      <a:gd name="connsiteX6" fmla="*/ 4327451 w 5773479"/>
                      <a:gd name="connsiteY6" fmla="*/ 723014 h 723017"/>
                      <a:gd name="connsiteX7" fmla="*/ 5039832 w 5773479"/>
                      <a:gd name="connsiteY7" fmla="*/ 10632 h 723017"/>
                      <a:gd name="connsiteX8" fmla="*/ 5773479 w 5773479"/>
                      <a:gd name="connsiteY8" fmla="*/ 723014 h 7230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73479" h="723017">
                        <a:moveTo>
                          <a:pt x="0" y="723014"/>
                        </a:moveTo>
                        <a:cubicBezTo>
                          <a:pt x="246320" y="366823"/>
                          <a:pt x="492641" y="10632"/>
                          <a:pt x="733646" y="10632"/>
                        </a:cubicBezTo>
                        <a:cubicBezTo>
                          <a:pt x="974651" y="10632"/>
                          <a:pt x="1205023" y="724786"/>
                          <a:pt x="1446028" y="723014"/>
                        </a:cubicBezTo>
                        <a:cubicBezTo>
                          <a:pt x="1687033" y="721242"/>
                          <a:pt x="1940442" y="0"/>
                          <a:pt x="2179674" y="0"/>
                        </a:cubicBezTo>
                        <a:cubicBezTo>
                          <a:pt x="2418906" y="0"/>
                          <a:pt x="2645735" y="721242"/>
                          <a:pt x="2881423" y="723014"/>
                        </a:cubicBezTo>
                        <a:cubicBezTo>
                          <a:pt x="3117111" y="724786"/>
                          <a:pt x="3352799" y="10632"/>
                          <a:pt x="3593804" y="10632"/>
                        </a:cubicBezTo>
                        <a:cubicBezTo>
                          <a:pt x="3834809" y="10632"/>
                          <a:pt x="4086446" y="723014"/>
                          <a:pt x="4327451" y="723014"/>
                        </a:cubicBezTo>
                        <a:cubicBezTo>
                          <a:pt x="4568456" y="723014"/>
                          <a:pt x="4798827" y="10632"/>
                          <a:pt x="5039832" y="10632"/>
                        </a:cubicBezTo>
                        <a:cubicBezTo>
                          <a:pt x="5280837" y="10632"/>
                          <a:pt x="5527158" y="366823"/>
                          <a:pt x="5773479" y="723014"/>
                        </a:cubicBezTo>
                      </a:path>
                    </a:pathLst>
                  </a:custGeom>
                  <a:noFill/>
                  <a:ln w="76200">
                    <a:solidFill>
                      <a:schemeClr val="bg1"/>
                    </a:solidFill>
                  </a:ln>
                  <a:effectLst>
                    <a:outerShdw dist="25400" dir="5400000" algn="t" rotWithShape="0">
                      <a:schemeClr val="bg1"/>
                    </a:outerShdw>
                  </a:effectLst>
                </p:spPr>
                <p:txBody>
                  <a:bodyPr rtlCol="0" anchor="ctr"/>
                  <a:lstStyle/>
                  <a:p>
                    <a:pPr algn="ctr"/>
                    <a:endParaRPr kumimoji="1" lang="ja-JP" altLang="en-US">
                      <a:ln w="76200">
                        <a:solidFill>
                          <a:schemeClr val="bg1"/>
                        </a:solidFill>
                      </a:ln>
                      <a:solidFill>
                        <a:schemeClr val="bg1"/>
                      </a:solidFill>
                    </a:endParaRPr>
                  </a:p>
                </p:txBody>
              </p:sp>
            </p:grpSp>
            <p:sp>
              <p:nvSpPr>
                <p:cNvPr id="66" name="フリーフォーム: 図形 65">
                  <a:extLst>
                    <a:ext uri="{FF2B5EF4-FFF2-40B4-BE49-F238E27FC236}">
                      <a16:creationId xmlns:a16="http://schemas.microsoft.com/office/drawing/2014/main" id="{6A9E8DFB-CBFD-4026-A8EC-49D82FF2344B}"/>
                    </a:ext>
                  </a:extLst>
                </p:cNvPr>
                <p:cNvSpPr/>
                <p:nvPr/>
              </p:nvSpPr>
              <p:spPr bwMode="auto">
                <a:xfrm>
                  <a:off x="269518" y="4850523"/>
                  <a:ext cx="6874972" cy="135144"/>
                </a:xfrm>
                <a:custGeom>
                  <a:avLst/>
                  <a:gdLst>
                    <a:gd name="connsiteX0" fmla="*/ 0 w 5773479"/>
                    <a:gd name="connsiteY0" fmla="*/ 723014 h 723017"/>
                    <a:gd name="connsiteX1" fmla="*/ 733646 w 5773479"/>
                    <a:gd name="connsiteY1" fmla="*/ 10632 h 723017"/>
                    <a:gd name="connsiteX2" fmla="*/ 1446028 w 5773479"/>
                    <a:gd name="connsiteY2" fmla="*/ 723014 h 723017"/>
                    <a:gd name="connsiteX3" fmla="*/ 2179674 w 5773479"/>
                    <a:gd name="connsiteY3" fmla="*/ 0 h 723017"/>
                    <a:gd name="connsiteX4" fmla="*/ 2881423 w 5773479"/>
                    <a:gd name="connsiteY4" fmla="*/ 723014 h 723017"/>
                    <a:gd name="connsiteX5" fmla="*/ 3593804 w 5773479"/>
                    <a:gd name="connsiteY5" fmla="*/ 10632 h 723017"/>
                    <a:gd name="connsiteX6" fmla="*/ 4327451 w 5773479"/>
                    <a:gd name="connsiteY6" fmla="*/ 723014 h 723017"/>
                    <a:gd name="connsiteX7" fmla="*/ 5039832 w 5773479"/>
                    <a:gd name="connsiteY7" fmla="*/ 10632 h 723017"/>
                    <a:gd name="connsiteX8" fmla="*/ 5773479 w 5773479"/>
                    <a:gd name="connsiteY8" fmla="*/ 723014 h 7230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5773479" h="723017">
                      <a:moveTo>
                        <a:pt x="0" y="723014"/>
                      </a:moveTo>
                      <a:cubicBezTo>
                        <a:pt x="246320" y="366823"/>
                        <a:pt x="492641" y="10632"/>
                        <a:pt x="733646" y="10632"/>
                      </a:cubicBezTo>
                      <a:cubicBezTo>
                        <a:pt x="974651" y="10632"/>
                        <a:pt x="1205023" y="724786"/>
                        <a:pt x="1446028" y="723014"/>
                      </a:cubicBezTo>
                      <a:cubicBezTo>
                        <a:pt x="1687033" y="721242"/>
                        <a:pt x="1940442" y="0"/>
                        <a:pt x="2179674" y="0"/>
                      </a:cubicBezTo>
                      <a:cubicBezTo>
                        <a:pt x="2418906" y="0"/>
                        <a:pt x="2645735" y="721242"/>
                        <a:pt x="2881423" y="723014"/>
                      </a:cubicBezTo>
                      <a:cubicBezTo>
                        <a:pt x="3117111" y="724786"/>
                        <a:pt x="3352799" y="10632"/>
                        <a:pt x="3593804" y="10632"/>
                      </a:cubicBezTo>
                      <a:cubicBezTo>
                        <a:pt x="3834809" y="10632"/>
                        <a:pt x="4086446" y="723014"/>
                        <a:pt x="4327451" y="723014"/>
                      </a:cubicBezTo>
                      <a:cubicBezTo>
                        <a:pt x="4568456" y="723014"/>
                        <a:pt x="4798827" y="10632"/>
                        <a:pt x="5039832" y="10632"/>
                      </a:cubicBezTo>
                      <a:cubicBezTo>
                        <a:pt x="5280837" y="10632"/>
                        <a:pt x="5527158" y="366823"/>
                        <a:pt x="5773479" y="723014"/>
                      </a:cubicBezTo>
                    </a:path>
                  </a:pathLst>
                </a:custGeom>
                <a:noFill/>
                <a:ln w="76200">
                  <a:solidFill>
                    <a:schemeClr val="bg1"/>
                  </a:solidFill>
                </a:ln>
                <a:effectLst>
                  <a:outerShdw dist="25400" dir="5400000" algn="t" rotWithShape="0">
                    <a:schemeClr val="bg1"/>
                  </a:outerShdw>
                </a:effectLst>
              </p:spPr>
              <p:txBody>
                <a:bodyPr rtlCol="0" anchor="ctr"/>
                <a:lstStyle/>
                <a:p>
                  <a:pPr algn="ctr"/>
                  <a:endParaRPr kumimoji="1" lang="ja-JP" altLang="en-US">
                    <a:ln w="76200"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57" name="フリーフォーム: 図形 56">
                <a:extLst>
                  <a:ext uri="{FF2B5EF4-FFF2-40B4-BE49-F238E27FC236}">
                    <a16:creationId xmlns:a16="http://schemas.microsoft.com/office/drawing/2014/main" id="{195FE8B1-C43A-439A-9AF1-575181B48DDD}"/>
                  </a:ext>
                </a:extLst>
              </p:cNvPr>
              <p:cNvSpPr/>
              <p:nvPr/>
            </p:nvSpPr>
            <p:spPr bwMode="auto">
              <a:xfrm>
                <a:off x="410997" y="5108298"/>
                <a:ext cx="8488728" cy="204600"/>
              </a:xfrm>
              <a:custGeom>
                <a:avLst/>
                <a:gdLst>
                  <a:gd name="connsiteX0" fmla="*/ 0 w 5773479"/>
                  <a:gd name="connsiteY0" fmla="*/ 723014 h 723017"/>
                  <a:gd name="connsiteX1" fmla="*/ 733646 w 5773479"/>
                  <a:gd name="connsiteY1" fmla="*/ 10632 h 723017"/>
                  <a:gd name="connsiteX2" fmla="*/ 1446028 w 5773479"/>
                  <a:gd name="connsiteY2" fmla="*/ 723014 h 723017"/>
                  <a:gd name="connsiteX3" fmla="*/ 2179674 w 5773479"/>
                  <a:gd name="connsiteY3" fmla="*/ 0 h 723017"/>
                  <a:gd name="connsiteX4" fmla="*/ 2881423 w 5773479"/>
                  <a:gd name="connsiteY4" fmla="*/ 723014 h 723017"/>
                  <a:gd name="connsiteX5" fmla="*/ 3593804 w 5773479"/>
                  <a:gd name="connsiteY5" fmla="*/ 10632 h 723017"/>
                  <a:gd name="connsiteX6" fmla="*/ 4327451 w 5773479"/>
                  <a:gd name="connsiteY6" fmla="*/ 723014 h 723017"/>
                  <a:gd name="connsiteX7" fmla="*/ 5039832 w 5773479"/>
                  <a:gd name="connsiteY7" fmla="*/ 10632 h 723017"/>
                  <a:gd name="connsiteX8" fmla="*/ 5773479 w 5773479"/>
                  <a:gd name="connsiteY8" fmla="*/ 723014 h 7230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73479" h="723017">
                    <a:moveTo>
                      <a:pt x="0" y="723014"/>
                    </a:moveTo>
                    <a:cubicBezTo>
                      <a:pt x="246320" y="366823"/>
                      <a:pt x="492641" y="10632"/>
                      <a:pt x="733646" y="10632"/>
                    </a:cubicBezTo>
                    <a:cubicBezTo>
                      <a:pt x="974651" y="10632"/>
                      <a:pt x="1205023" y="724786"/>
                      <a:pt x="1446028" y="723014"/>
                    </a:cubicBezTo>
                    <a:cubicBezTo>
                      <a:pt x="1687033" y="721242"/>
                      <a:pt x="1940442" y="0"/>
                      <a:pt x="2179674" y="0"/>
                    </a:cubicBezTo>
                    <a:cubicBezTo>
                      <a:pt x="2418906" y="0"/>
                      <a:pt x="2645735" y="721242"/>
                      <a:pt x="2881423" y="723014"/>
                    </a:cubicBezTo>
                    <a:cubicBezTo>
                      <a:pt x="3117111" y="724786"/>
                      <a:pt x="3352799" y="10632"/>
                      <a:pt x="3593804" y="10632"/>
                    </a:cubicBezTo>
                    <a:cubicBezTo>
                      <a:pt x="3834809" y="10632"/>
                      <a:pt x="4086446" y="723014"/>
                      <a:pt x="4327451" y="723014"/>
                    </a:cubicBezTo>
                    <a:cubicBezTo>
                      <a:pt x="4568456" y="723014"/>
                      <a:pt x="4798827" y="10632"/>
                      <a:pt x="5039832" y="10632"/>
                    </a:cubicBezTo>
                    <a:cubicBezTo>
                      <a:pt x="5280837" y="10632"/>
                      <a:pt x="5527158" y="366823"/>
                      <a:pt x="5773479" y="723014"/>
                    </a:cubicBezTo>
                  </a:path>
                </a:pathLst>
              </a:custGeom>
              <a:noFill/>
              <a:ln w="76200">
                <a:solidFill>
                  <a:schemeClr val="bg1"/>
                </a:solidFill>
              </a:ln>
              <a:effectLst>
                <a:outerShdw dist="25400" dir="5400000" algn="t" rotWithShape="0">
                  <a:schemeClr val="bg1"/>
                </a:outerShdw>
              </a:effectLst>
            </p:spPr>
            <p:txBody>
              <a:bodyPr rtlCol="0" anchor="ctr"/>
              <a:lstStyle/>
              <a:p>
                <a:pPr algn="ctr"/>
                <a:endParaRPr kumimoji="1" lang="ja-JP" altLang="en-US">
                  <a:ln w="76200">
                    <a:solidFill>
                      <a:schemeClr val="bg1"/>
                    </a:solidFill>
                  </a:ln>
                  <a:solidFill>
                    <a:schemeClr val="bg1"/>
                  </a:solidFill>
                </a:endParaRPr>
              </a:p>
            </p:txBody>
          </p:sp>
          <p:sp>
            <p:nvSpPr>
              <p:cNvPr id="58" name="フリーフォーム: 図形 57">
                <a:extLst>
                  <a:ext uri="{FF2B5EF4-FFF2-40B4-BE49-F238E27FC236}">
                    <a16:creationId xmlns:a16="http://schemas.microsoft.com/office/drawing/2014/main" id="{A4CD1675-A50C-4D2B-B115-61D5D8877692}"/>
                  </a:ext>
                </a:extLst>
              </p:cNvPr>
              <p:cNvSpPr/>
              <p:nvPr/>
            </p:nvSpPr>
            <p:spPr bwMode="auto">
              <a:xfrm>
                <a:off x="379881" y="5165509"/>
                <a:ext cx="8488728" cy="204600"/>
              </a:xfrm>
              <a:custGeom>
                <a:avLst/>
                <a:gdLst>
                  <a:gd name="connsiteX0" fmla="*/ 0 w 5773479"/>
                  <a:gd name="connsiteY0" fmla="*/ 723014 h 723017"/>
                  <a:gd name="connsiteX1" fmla="*/ 733646 w 5773479"/>
                  <a:gd name="connsiteY1" fmla="*/ 10632 h 723017"/>
                  <a:gd name="connsiteX2" fmla="*/ 1446028 w 5773479"/>
                  <a:gd name="connsiteY2" fmla="*/ 723014 h 723017"/>
                  <a:gd name="connsiteX3" fmla="*/ 2179674 w 5773479"/>
                  <a:gd name="connsiteY3" fmla="*/ 0 h 723017"/>
                  <a:gd name="connsiteX4" fmla="*/ 2881423 w 5773479"/>
                  <a:gd name="connsiteY4" fmla="*/ 723014 h 723017"/>
                  <a:gd name="connsiteX5" fmla="*/ 3593804 w 5773479"/>
                  <a:gd name="connsiteY5" fmla="*/ 10632 h 723017"/>
                  <a:gd name="connsiteX6" fmla="*/ 4327451 w 5773479"/>
                  <a:gd name="connsiteY6" fmla="*/ 723014 h 723017"/>
                  <a:gd name="connsiteX7" fmla="*/ 5039832 w 5773479"/>
                  <a:gd name="connsiteY7" fmla="*/ 10632 h 723017"/>
                  <a:gd name="connsiteX8" fmla="*/ 5773479 w 5773479"/>
                  <a:gd name="connsiteY8" fmla="*/ 723014 h 7230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73479" h="723017">
                    <a:moveTo>
                      <a:pt x="0" y="723014"/>
                    </a:moveTo>
                    <a:cubicBezTo>
                      <a:pt x="246320" y="366823"/>
                      <a:pt x="492641" y="10632"/>
                      <a:pt x="733646" y="10632"/>
                    </a:cubicBezTo>
                    <a:cubicBezTo>
                      <a:pt x="974651" y="10632"/>
                      <a:pt x="1205023" y="724786"/>
                      <a:pt x="1446028" y="723014"/>
                    </a:cubicBezTo>
                    <a:cubicBezTo>
                      <a:pt x="1687033" y="721242"/>
                      <a:pt x="1940442" y="0"/>
                      <a:pt x="2179674" y="0"/>
                    </a:cubicBezTo>
                    <a:cubicBezTo>
                      <a:pt x="2418906" y="0"/>
                      <a:pt x="2645735" y="721242"/>
                      <a:pt x="2881423" y="723014"/>
                    </a:cubicBezTo>
                    <a:cubicBezTo>
                      <a:pt x="3117111" y="724786"/>
                      <a:pt x="3352799" y="10632"/>
                      <a:pt x="3593804" y="10632"/>
                    </a:cubicBezTo>
                    <a:cubicBezTo>
                      <a:pt x="3834809" y="10632"/>
                      <a:pt x="4086446" y="723014"/>
                      <a:pt x="4327451" y="723014"/>
                    </a:cubicBezTo>
                    <a:cubicBezTo>
                      <a:pt x="4568456" y="723014"/>
                      <a:pt x="4798827" y="10632"/>
                      <a:pt x="5039832" y="10632"/>
                    </a:cubicBezTo>
                    <a:cubicBezTo>
                      <a:pt x="5280837" y="10632"/>
                      <a:pt x="5527158" y="366823"/>
                      <a:pt x="5773479" y="723014"/>
                    </a:cubicBezTo>
                  </a:path>
                </a:pathLst>
              </a:custGeom>
              <a:noFill/>
              <a:ln w="76200">
                <a:solidFill>
                  <a:schemeClr val="bg1"/>
                </a:solidFill>
              </a:ln>
              <a:effectLst>
                <a:outerShdw dist="25400" dir="5400000" algn="t" rotWithShape="0">
                  <a:schemeClr val="bg1"/>
                </a:outerShdw>
              </a:effectLst>
            </p:spPr>
            <p:txBody>
              <a:bodyPr rtlCol="0" anchor="ctr"/>
              <a:lstStyle/>
              <a:p>
                <a:pPr algn="ctr"/>
                <a:endParaRPr kumimoji="1" lang="ja-JP" altLang="en-US">
                  <a:ln w="76200">
                    <a:solidFill>
                      <a:schemeClr val="bg1"/>
                    </a:solidFill>
                  </a:ln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54" name="フリーフォーム: 図形 53">
              <a:extLst>
                <a:ext uri="{FF2B5EF4-FFF2-40B4-BE49-F238E27FC236}">
                  <a16:creationId xmlns:a16="http://schemas.microsoft.com/office/drawing/2014/main" id="{732E631A-4C8E-4079-BED4-D6BFD8623E93}"/>
                </a:ext>
              </a:extLst>
            </p:cNvPr>
            <p:cNvSpPr/>
            <p:nvPr/>
          </p:nvSpPr>
          <p:spPr bwMode="auto">
            <a:xfrm>
              <a:off x="389488" y="4867812"/>
              <a:ext cx="8488728" cy="147142"/>
            </a:xfrm>
            <a:custGeom>
              <a:avLst/>
              <a:gdLst>
                <a:gd name="connsiteX0" fmla="*/ 0 w 5773479"/>
                <a:gd name="connsiteY0" fmla="*/ 723014 h 723017"/>
                <a:gd name="connsiteX1" fmla="*/ 733646 w 5773479"/>
                <a:gd name="connsiteY1" fmla="*/ 10632 h 723017"/>
                <a:gd name="connsiteX2" fmla="*/ 1446028 w 5773479"/>
                <a:gd name="connsiteY2" fmla="*/ 723014 h 723017"/>
                <a:gd name="connsiteX3" fmla="*/ 2179674 w 5773479"/>
                <a:gd name="connsiteY3" fmla="*/ 0 h 723017"/>
                <a:gd name="connsiteX4" fmla="*/ 2881423 w 5773479"/>
                <a:gd name="connsiteY4" fmla="*/ 723014 h 723017"/>
                <a:gd name="connsiteX5" fmla="*/ 3593804 w 5773479"/>
                <a:gd name="connsiteY5" fmla="*/ 10632 h 723017"/>
                <a:gd name="connsiteX6" fmla="*/ 4327451 w 5773479"/>
                <a:gd name="connsiteY6" fmla="*/ 723014 h 723017"/>
                <a:gd name="connsiteX7" fmla="*/ 5039832 w 5773479"/>
                <a:gd name="connsiteY7" fmla="*/ 10632 h 723017"/>
                <a:gd name="connsiteX8" fmla="*/ 5773479 w 5773479"/>
                <a:gd name="connsiteY8" fmla="*/ 723014 h 723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773479" h="723017">
                  <a:moveTo>
                    <a:pt x="0" y="723014"/>
                  </a:moveTo>
                  <a:cubicBezTo>
                    <a:pt x="246320" y="366823"/>
                    <a:pt x="492641" y="10632"/>
                    <a:pt x="733646" y="10632"/>
                  </a:cubicBezTo>
                  <a:cubicBezTo>
                    <a:pt x="974651" y="10632"/>
                    <a:pt x="1205023" y="724786"/>
                    <a:pt x="1446028" y="723014"/>
                  </a:cubicBezTo>
                  <a:cubicBezTo>
                    <a:pt x="1687033" y="721242"/>
                    <a:pt x="1940442" y="0"/>
                    <a:pt x="2179674" y="0"/>
                  </a:cubicBezTo>
                  <a:cubicBezTo>
                    <a:pt x="2418906" y="0"/>
                    <a:pt x="2645735" y="721242"/>
                    <a:pt x="2881423" y="723014"/>
                  </a:cubicBezTo>
                  <a:cubicBezTo>
                    <a:pt x="3117111" y="724786"/>
                    <a:pt x="3352799" y="10632"/>
                    <a:pt x="3593804" y="10632"/>
                  </a:cubicBezTo>
                  <a:cubicBezTo>
                    <a:pt x="3834809" y="10632"/>
                    <a:pt x="4086446" y="723014"/>
                    <a:pt x="4327451" y="723014"/>
                  </a:cubicBezTo>
                  <a:cubicBezTo>
                    <a:pt x="4568456" y="723014"/>
                    <a:pt x="4798827" y="10632"/>
                    <a:pt x="5039832" y="10632"/>
                  </a:cubicBezTo>
                  <a:cubicBezTo>
                    <a:pt x="5280837" y="10632"/>
                    <a:pt x="5527158" y="366823"/>
                    <a:pt x="5773479" y="723014"/>
                  </a:cubicBezTo>
                </a:path>
              </a:pathLst>
            </a:custGeom>
            <a:noFill/>
            <a:ln w="38100">
              <a:solidFill>
                <a:srgbClr val="002B62">
                  <a:alpha val="85882"/>
                </a:srgbClr>
              </a:solidFill>
            </a:ln>
            <a:effectLst>
              <a:outerShdw dist="25400" dir="5400000" algn="t" rotWithShape="0">
                <a:schemeClr val="bg1"/>
              </a:outerShdw>
            </a:effectLst>
          </p:spPr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5" name="フリーフォーム: 図形 54">
              <a:extLst>
                <a:ext uri="{FF2B5EF4-FFF2-40B4-BE49-F238E27FC236}">
                  <a16:creationId xmlns:a16="http://schemas.microsoft.com/office/drawing/2014/main" id="{9F7F83F6-3228-410D-8836-517067613C03}"/>
                </a:ext>
              </a:extLst>
            </p:cNvPr>
            <p:cNvSpPr/>
            <p:nvPr/>
          </p:nvSpPr>
          <p:spPr bwMode="auto">
            <a:xfrm>
              <a:off x="385818" y="5248239"/>
              <a:ext cx="8488728" cy="201846"/>
            </a:xfrm>
            <a:custGeom>
              <a:avLst/>
              <a:gdLst>
                <a:gd name="connsiteX0" fmla="*/ 0 w 5773479"/>
                <a:gd name="connsiteY0" fmla="*/ 723014 h 723017"/>
                <a:gd name="connsiteX1" fmla="*/ 733646 w 5773479"/>
                <a:gd name="connsiteY1" fmla="*/ 10632 h 723017"/>
                <a:gd name="connsiteX2" fmla="*/ 1446028 w 5773479"/>
                <a:gd name="connsiteY2" fmla="*/ 723014 h 723017"/>
                <a:gd name="connsiteX3" fmla="*/ 2179674 w 5773479"/>
                <a:gd name="connsiteY3" fmla="*/ 0 h 723017"/>
                <a:gd name="connsiteX4" fmla="*/ 2881423 w 5773479"/>
                <a:gd name="connsiteY4" fmla="*/ 723014 h 723017"/>
                <a:gd name="connsiteX5" fmla="*/ 3593804 w 5773479"/>
                <a:gd name="connsiteY5" fmla="*/ 10632 h 723017"/>
                <a:gd name="connsiteX6" fmla="*/ 4327451 w 5773479"/>
                <a:gd name="connsiteY6" fmla="*/ 723014 h 723017"/>
                <a:gd name="connsiteX7" fmla="*/ 5039832 w 5773479"/>
                <a:gd name="connsiteY7" fmla="*/ 10632 h 723017"/>
                <a:gd name="connsiteX8" fmla="*/ 5773479 w 5773479"/>
                <a:gd name="connsiteY8" fmla="*/ 723014 h 723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773479" h="723017">
                  <a:moveTo>
                    <a:pt x="0" y="723014"/>
                  </a:moveTo>
                  <a:cubicBezTo>
                    <a:pt x="246320" y="366823"/>
                    <a:pt x="492641" y="10632"/>
                    <a:pt x="733646" y="10632"/>
                  </a:cubicBezTo>
                  <a:cubicBezTo>
                    <a:pt x="974651" y="10632"/>
                    <a:pt x="1205023" y="724786"/>
                    <a:pt x="1446028" y="723014"/>
                  </a:cubicBezTo>
                  <a:cubicBezTo>
                    <a:pt x="1687033" y="721242"/>
                    <a:pt x="1940442" y="0"/>
                    <a:pt x="2179674" y="0"/>
                  </a:cubicBezTo>
                  <a:cubicBezTo>
                    <a:pt x="2418906" y="0"/>
                    <a:pt x="2645735" y="721242"/>
                    <a:pt x="2881423" y="723014"/>
                  </a:cubicBezTo>
                  <a:cubicBezTo>
                    <a:pt x="3117111" y="724786"/>
                    <a:pt x="3352799" y="10632"/>
                    <a:pt x="3593804" y="10632"/>
                  </a:cubicBezTo>
                  <a:cubicBezTo>
                    <a:pt x="3834809" y="10632"/>
                    <a:pt x="4086446" y="723014"/>
                    <a:pt x="4327451" y="723014"/>
                  </a:cubicBezTo>
                  <a:cubicBezTo>
                    <a:pt x="4568456" y="723014"/>
                    <a:pt x="4798827" y="10632"/>
                    <a:pt x="5039832" y="10632"/>
                  </a:cubicBezTo>
                  <a:cubicBezTo>
                    <a:pt x="5280837" y="10632"/>
                    <a:pt x="5527158" y="366823"/>
                    <a:pt x="5773479" y="723014"/>
                  </a:cubicBezTo>
                </a:path>
              </a:pathLst>
            </a:custGeom>
            <a:noFill/>
            <a:ln w="38100">
              <a:solidFill>
                <a:srgbClr val="002B62">
                  <a:alpha val="85882"/>
                </a:srgbClr>
              </a:solidFill>
            </a:ln>
            <a:effectLst>
              <a:outerShdw blurRad="76200" dist="38100" dir="5400000" algn="t" rotWithShape="0">
                <a:schemeClr val="bg1">
                  <a:alpha val="67000"/>
                </a:schemeClr>
              </a:outerShdw>
            </a:effectLst>
          </p:spPr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318417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468" y="3516778"/>
            <a:ext cx="8492744" cy="1411181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2.5</a:t>
            </a:r>
            <a:r>
              <a:rPr lang="ja-JP" altLang="en-US" dirty="0" smtClean="0"/>
              <a:t> </a:t>
            </a:r>
            <a:r>
              <a:rPr lang="en-US" altLang="ja-JP" dirty="0"/>
              <a:t>Environment Migration – Import (</a:t>
            </a:r>
            <a:r>
              <a:rPr lang="en-US" altLang="ja-JP" dirty="0" smtClean="0"/>
              <a:t>2/3)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b="1" dirty="0" smtClean="0"/>
              <a:t>Check Import status</a:t>
            </a:r>
            <a:endParaRPr lang="ja-JP" altLang="en-US" b="1" dirty="0" smtClean="0"/>
          </a:p>
          <a:p>
            <a:pPr marL="180000" lvl="1" indent="0">
              <a:buNone/>
            </a:pPr>
            <a:r>
              <a:rPr lang="en-US" altLang="ja-JP" dirty="0" smtClean="0"/>
              <a:t>Let`s check the imported information </a:t>
            </a:r>
            <a:br>
              <a:rPr lang="en-US" altLang="ja-JP" dirty="0" smtClean="0"/>
            </a:br>
            <a:r>
              <a:rPr lang="en-US" altLang="ja-JP" dirty="0" smtClean="0"/>
              <a:t>and see if the status is “Completed”</a:t>
            </a:r>
            <a:endParaRPr lang="en-US" altLang="ja-JP" dirty="0"/>
          </a:p>
          <a:p>
            <a:pPr marL="180000" lvl="1" indent="0">
              <a:buNone/>
            </a:pPr>
            <a:endParaRPr lang="en-US" altLang="ja-JP" sz="2000" b="1" dirty="0" smtClean="0"/>
          </a:p>
          <a:p>
            <a:pPr marL="0" indent="0">
              <a:buNone/>
            </a:pPr>
            <a:r>
              <a:rPr lang="en-US" altLang="ja-JP" sz="1600" dirty="0" smtClean="0"/>
              <a:t>Menu: </a:t>
            </a:r>
            <a:r>
              <a:rPr lang="en-US" altLang="ja-JP" sz="1600" b="1" dirty="0" smtClean="0"/>
              <a:t>Export/Import&gt; Export/Import menu list</a:t>
            </a:r>
          </a:p>
          <a:p>
            <a:pPr marL="0" indent="0">
              <a:buNone/>
            </a:pPr>
            <a:endParaRPr lang="en-US" altLang="ja-JP" sz="1600" dirty="0" smtClean="0"/>
          </a:p>
          <a:p>
            <a:pPr marL="342900" indent="-342900">
              <a:buFont typeface="+mj-ea"/>
              <a:buAutoNum type="circleNumDbPlain"/>
            </a:pPr>
            <a:r>
              <a:rPr lang="en-US" altLang="ja-JP" sz="1600" dirty="0" smtClean="0"/>
              <a:t>Click the </a:t>
            </a:r>
            <a:r>
              <a:rPr lang="en-US" altLang="ja-JP" sz="1600" dirty="0"/>
              <a:t>“Filter” button</a:t>
            </a:r>
            <a:r>
              <a:rPr lang="en-US" altLang="ja-JP" sz="1600" dirty="0" smtClean="0"/>
              <a:t>.</a:t>
            </a:r>
          </a:p>
          <a:p>
            <a:pPr marL="342900" indent="-342900">
              <a:buFont typeface="+mj-ea"/>
              <a:buAutoNum type="circleNumDbPlain"/>
            </a:pPr>
            <a:r>
              <a:rPr lang="en-US" altLang="ja-JP" sz="1600" dirty="0" smtClean="0"/>
              <a:t>Check if the status of the executed import is “Completed”</a:t>
            </a:r>
            <a:endParaRPr lang="ja-JP" altLang="en-US" sz="1600" dirty="0"/>
          </a:p>
          <a:p>
            <a:pPr marL="0" indent="0">
              <a:buNone/>
            </a:pPr>
            <a:endParaRPr lang="en-US" altLang="ja-JP" sz="2400" b="1" dirty="0" smtClean="0"/>
          </a:p>
        </p:txBody>
      </p:sp>
      <p:sp>
        <p:nvSpPr>
          <p:cNvPr id="26" name="正方形/長方形 25"/>
          <p:cNvSpPr/>
          <p:nvPr/>
        </p:nvSpPr>
        <p:spPr bwMode="auto">
          <a:xfrm>
            <a:off x="1722080" y="4005080"/>
            <a:ext cx="504070" cy="37482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b="1" dirty="0" smtClean="0">
              <a:latin typeface="+mn-ea"/>
            </a:endParaRPr>
          </a:p>
        </p:txBody>
      </p: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92444D38-D4F0-4103-AAB5-7FBCBD67AE73}"/>
              </a:ext>
            </a:extLst>
          </p:cNvPr>
          <p:cNvGrpSpPr/>
          <p:nvPr/>
        </p:nvGrpSpPr>
        <p:grpSpPr>
          <a:xfrm>
            <a:off x="7272376" y="737869"/>
            <a:ext cx="1764001" cy="2691131"/>
            <a:chOff x="7272376" y="737869"/>
            <a:chExt cx="1764001" cy="2691131"/>
          </a:xfrm>
        </p:grpSpPr>
        <p:grpSp>
          <p:nvGrpSpPr>
            <p:cNvPr id="15" name="グループ化 14">
              <a:extLst>
                <a:ext uri="{FF2B5EF4-FFF2-40B4-BE49-F238E27FC236}">
                  <a16:creationId xmlns:a16="http://schemas.microsoft.com/office/drawing/2014/main" id="{A4ED08B9-EA02-4BE2-A66F-B43EA56CE1BA}"/>
                </a:ext>
              </a:extLst>
            </p:cNvPr>
            <p:cNvGrpSpPr/>
            <p:nvPr/>
          </p:nvGrpSpPr>
          <p:grpSpPr>
            <a:xfrm>
              <a:off x="7272376" y="737869"/>
              <a:ext cx="1764001" cy="2691131"/>
              <a:chOff x="7272376" y="737869"/>
              <a:chExt cx="1764001" cy="2691131"/>
            </a:xfrm>
          </p:grpSpPr>
          <p:grpSp>
            <p:nvGrpSpPr>
              <p:cNvPr id="18" name="グループ化 17">
                <a:extLst>
                  <a:ext uri="{FF2B5EF4-FFF2-40B4-BE49-F238E27FC236}">
                    <a16:creationId xmlns:a16="http://schemas.microsoft.com/office/drawing/2014/main" id="{8D00EFEE-FB15-4069-BA91-6F79F0A7E9A1}"/>
                  </a:ext>
                </a:extLst>
              </p:cNvPr>
              <p:cNvGrpSpPr/>
              <p:nvPr/>
            </p:nvGrpSpPr>
            <p:grpSpPr>
              <a:xfrm>
                <a:off x="7272376" y="737869"/>
                <a:ext cx="1764001" cy="2691131"/>
                <a:chOff x="7307582" y="761744"/>
                <a:chExt cx="1728000" cy="2645877"/>
              </a:xfrm>
            </p:grpSpPr>
            <p:sp>
              <p:nvSpPr>
                <p:cNvPr id="21" name="正方形/長方形 20">
                  <a:extLst>
                    <a:ext uri="{FF2B5EF4-FFF2-40B4-BE49-F238E27FC236}">
                      <a16:creationId xmlns:a16="http://schemas.microsoft.com/office/drawing/2014/main" id="{BC8E8741-2EEE-4C46-A927-A4DA4361C951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7307582" y="761744"/>
                  <a:ext cx="1728000" cy="2645877"/>
                </a:xfrm>
                <a:prstGeom prst="rect">
                  <a:avLst/>
                </a:prstGeom>
                <a:ln/>
              </p:spPr>
              <p:style>
                <a:lnRef idx="3">
                  <a:schemeClr val="lt1"/>
                </a:lnRef>
                <a:fillRef idx="1">
                  <a:schemeClr val="accent6"/>
                </a:fillRef>
                <a:effectRef idx="1">
                  <a:schemeClr val="accent6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ja-JP" altLang="en-US" b="1" dirty="0">
                    <a:latin typeface="+mn-ea"/>
                  </a:endParaRPr>
                </a:p>
              </p:txBody>
            </p:sp>
            <p:sp>
              <p:nvSpPr>
                <p:cNvPr id="22" name="角丸四角形 47">
                  <a:extLst>
                    <a:ext uri="{FF2B5EF4-FFF2-40B4-BE49-F238E27FC236}">
                      <a16:creationId xmlns:a16="http://schemas.microsoft.com/office/drawing/2014/main" id="{CE7996B3-4F06-4F46-A4FE-625797B11347}"/>
                    </a:ext>
                  </a:extLst>
                </p:cNvPr>
                <p:cNvSpPr/>
                <p:nvPr/>
              </p:nvSpPr>
              <p:spPr bwMode="auto">
                <a:xfrm>
                  <a:off x="7412616" y="859486"/>
                  <a:ext cx="1556775" cy="318531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altLang="ja-JP" sz="1200" b="1" dirty="0">
                      <a:solidFill>
                        <a:schemeClr val="tx1"/>
                      </a:solidFill>
                      <a:latin typeface="+mn-ea"/>
                    </a:rPr>
                    <a:t>Data registration</a:t>
                  </a:r>
                  <a:endParaRPr lang="ja-JP" altLang="en-US" sz="1200" b="1" dirty="0">
                    <a:solidFill>
                      <a:schemeClr val="tx1"/>
                    </a:solidFill>
                    <a:latin typeface="+mn-ea"/>
                  </a:endParaRPr>
                </a:p>
              </p:txBody>
            </p:sp>
            <p:sp>
              <p:nvSpPr>
                <p:cNvPr id="23" name="角丸四角形 48">
                  <a:extLst>
                    <a:ext uri="{FF2B5EF4-FFF2-40B4-BE49-F238E27FC236}">
                      <a16:creationId xmlns:a16="http://schemas.microsoft.com/office/drawing/2014/main" id="{ADF62464-8FD7-45D4-ADA1-814B0AB47FB8}"/>
                    </a:ext>
                  </a:extLst>
                </p:cNvPr>
                <p:cNvSpPr/>
                <p:nvPr/>
              </p:nvSpPr>
              <p:spPr bwMode="auto">
                <a:xfrm>
                  <a:off x="7422343" y="3000860"/>
                  <a:ext cx="1556775" cy="330125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altLang="ja-JP" sz="1200" b="1" dirty="0">
                      <a:solidFill>
                        <a:schemeClr val="tx1"/>
                      </a:solidFill>
                      <a:latin typeface="+mn-ea"/>
                    </a:rPr>
                    <a:t>Time Specification</a:t>
                  </a:r>
                  <a:endParaRPr lang="ja-JP" altLang="en-US" sz="1200" b="1" dirty="0">
                    <a:solidFill>
                      <a:schemeClr val="tx1"/>
                    </a:solidFill>
                    <a:latin typeface="+mn-ea"/>
                  </a:endParaRPr>
                </a:p>
              </p:txBody>
            </p:sp>
            <p:sp>
              <p:nvSpPr>
                <p:cNvPr id="24" name="ホームベース 49">
                  <a:extLst>
                    <a:ext uri="{FF2B5EF4-FFF2-40B4-BE49-F238E27FC236}">
                      <a16:creationId xmlns:a16="http://schemas.microsoft.com/office/drawing/2014/main" id="{C294C70B-D3CA-495A-89FC-0E0145A7F869}"/>
                    </a:ext>
                  </a:extLst>
                </p:cNvPr>
                <p:cNvSpPr/>
                <p:nvPr/>
              </p:nvSpPr>
              <p:spPr bwMode="auto">
                <a:xfrm rot="5400000">
                  <a:off x="7046366" y="2329882"/>
                  <a:ext cx="1097233" cy="141061"/>
                </a:xfrm>
                <a:prstGeom prst="homePlate">
                  <a:avLst>
                    <a:gd name="adj" fmla="val 49530"/>
                  </a:avLst>
                </a:prstGeom>
                <a:solidFill>
                  <a:srgbClr val="FFC000"/>
                </a:solidFill>
                <a:ln w="12700">
                  <a:solidFill>
                    <a:srgbClr val="FFC000"/>
                  </a:solidFill>
                </a:ln>
                <a:effectLst/>
              </p:spPr>
              <p:txBody>
  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ja-JP" altLang="en-US" b="1" dirty="0">
                    <a:latin typeface="+mn-ea"/>
                  </a:endParaRPr>
                </a:p>
              </p:txBody>
            </p:sp>
            <p:sp>
              <p:nvSpPr>
                <p:cNvPr id="25" name="角丸四角形 50">
                  <a:extLst>
                    <a:ext uri="{FF2B5EF4-FFF2-40B4-BE49-F238E27FC236}">
                      <a16:creationId xmlns:a16="http://schemas.microsoft.com/office/drawing/2014/main" id="{8914C410-62B9-40AA-8F58-EE0AA8836986}"/>
                    </a:ext>
                  </a:extLst>
                </p:cNvPr>
                <p:cNvSpPr/>
                <p:nvPr/>
              </p:nvSpPr>
              <p:spPr bwMode="auto">
                <a:xfrm>
                  <a:off x="7422883" y="1557209"/>
                  <a:ext cx="1556775" cy="330125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altLang="ja-JP" sz="1050" b="1" dirty="0">
                      <a:solidFill>
                        <a:schemeClr val="tx1"/>
                      </a:solidFill>
                      <a:latin typeface="+mn-ea"/>
                    </a:rPr>
                    <a:t>Environment</a:t>
                  </a:r>
                  <a:br>
                    <a:rPr lang="en-US" altLang="ja-JP" sz="1050" b="1" dirty="0">
                      <a:solidFill>
                        <a:schemeClr val="tx1"/>
                      </a:solidFill>
                      <a:latin typeface="+mn-ea"/>
                    </a:rPr>
                  </a:br>
                  <a:r>
                    <a:rPr lang="en-US" altLang="ja-JP" sz="1050" b="1" dirty="0">
                      <a:solidFill>
                        <a:schemeClr val="tx1"/>
                      </a:solidFill>
                      <a:latin typeface="+mn-ea"/>
                    </a:rPr>
                    <a:t> Migration</a:t>
                  </a:r>
                  <a:endParaRPr lang="ja-JP" altLang="en-US" sz="1050" b="1" dirty="0">
                    <a:solidFill>
                      <a:schemeClr val="tx1"/>
                    </a:solidFill>
                    <a:latin typeface="+mn-ea"/>
                  </a:endParaRPr>
                </a:p>
              </p:txBody>
            </p:sp>
            <p:sp>
              <p:nvSpPr>
                <p:cNvPr id="27" name="角丸四角形 51">
                  <a:extLst>
                    <a:ext uri="{FF2B5EF4-FFF2-40B4-BE49-F238E27FC236}">
                      <a16:creationId xmlns:a16="http://schemas.microsoft.com/office/drawing/2014/main" id="{2EAFB7C6-B6AA-48A1-936D-A70F30DB2E5A}"/>
                    </a:ext>
                  </a:extLst>
                </p:cNvPr>
                <p:cNvSpPr/>
                <p:nvPr/>
              </p:nvSpPr>
              <p:spPr bwMode="auto">
                <a:xfrm>
                  <a:off x="7406961" y="1202551"/>
                  <a:ext cx="1556775" cy="330125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altLang="ja-JP" sz="1100" b="1" dirty="0">
                      <a:solidFill>
                        <a:schemeClr val="tx1"/>
                      </a:solidFill>
                      <a:latin typeface="+mn-ea"/>
                    </a:rPr>
                    <a:t>Create/Input menu</a:t>
                  </a:r>
                  <a:endParaRPr lang="ja-JP" altLang="en-US" sz="1100" b="1" dirty="0">
                    <a:solidFill>
                      <a:schemeClr val="tx1"/>
                    </a:solidFill>
                    <a:latin typeface="+mn-ea"/>
                  </a:endParaRPr>
                </a:p>
              </p:txBody>
            </p:sp>
          </p:grpSp>
          <p:sp>
            <p:nvSpPr>
              <p:cNvPr id="19" name="角丸四角形 18">
                <a:extLst>
                  <a:ext uri="{FF2B5EF4-FFF2-40B4-BE49-F238E27FC236}">
                    <a16:creationId xmlns:a16="http://schemas.microsoft.com/office/drawing/2014/main" id="{5FABF7AB-681B-4E9A-B4FB-58A5C269245A}"/>
                  </a:ext>
                </a:extLst>
              </p:cNvPr>
              <p:cNvSpPr/>
              <p:nvPr/>
            </p:nvSpPr>
            <p:spPr bwMode="auto">
              <a:xfrm>
                <a:off x="7746953" y="1905549"/>
                <a:ext cx="1224000" cy="271782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900" b="1" dirty="0">
                    <a:solidFill>
                      <a:schemeClr val="tx1"/>
                    </a:solidFill>
                    <a:latin typeface="+mn-ea"/>
                  </a:rPr>
                  <a:t>Export</a:t>
                </a:r>
                <a:endParaRPr lang="ja-JP" altLang="en-US" sz="900" b="1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20" name="角丸四角形 26">
                <a:extLst>
                  <a:ext uri="{FF2B5EF4-FFF2-40B4-BE49-F238E27FC236}">
                    <a16:creationId xmlns:a16="http://schemas.microsoft.com/office/drawing/2014/main" id="{EF1C2961-8792-49E6-BF09-772CE91F893C}"/>
                  </a:ext>
                </a:extLst>
              </p:cNvPr>
              <p:cNvSpPr/>
              <p:nvPr/>
            </p:nvSpPr>
            <p:spPr bwMode="auto">
              <a:xfrm>
                <a:off x="7755288" y="2195165"/>
                <a:ext cx="1224000" cy="271782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800" b="1" dirty="0">
                    <a:solidFill>
                      <a:schemeClr val="tx1"/>
                    </a:solidFill>
                    <a:latin typeface="+mn-ea"/>
                  </a:rPr>
                  <a:t>Download </a:t>
                </a:r>
              </a:p>
              <a:p>
                <a:pPr algn="ctr"/>
                <a:r>
                  <a:rPr lang="en-US" altLang="ja-JP" sz="800" b="1" dirty="0">
                    <a:solidFill>
                      <a:schemeClr val="tx1"/>
                    </a:solidFill>
                    <a:latin typeface="+mn-ea"/>
                  </a:rPr>
                  <a:t>Kym file</a:t>
                </a:r>
                <a:endParaRPr lang="ja-JP" altLang="en-US" sz="800" b="1" dirty="0">
                  <a:solidFill>
                    <a:schemeClr val="tx1"/>
                  </a:solidFill>
                  <a:latin typeface="+mn-ea"/>
                </a:endParaRPr>
              </a:p>
            </p:txBody>
          </p:sp>
        </p:grpSp>
        <p:sp>
          <p:nvSpPr>
            <p:cNvPr id="16" name="角丸四角形 19">
              <a:extLst>
                <a:ext uri="{FF2B5EF4-FFF2-40B4-BE49-F238E27FC236}">
                  <a16:creationId xmlns:a16="http://schemas.microsoft.com/office/drawing/2014/main" id="{ACFC251E-F693-49CE-B8DA-26B90DE79233}"/>
                </a:ext>
              </a:extLst>
            </p:cNvPr>
            <p:cNvSpPr/>
            <p:nvPr/>
          </p:nvSpPr>
          <p:spPr bwMode="auto">
            <a:xfrm>
              <a:off x="7755288" y="2460415"/>
              <a:ext cx="1224000" cy="27178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solidFill>
                    <a:schemeClr val="tx1"/>
                  </a:solidFill>
                  <a:latin typeface="+mn-ea"/>
                </a:rPr>
                <a:t>Import</a:t>
              </a:r>
              <a:endParaRPr lang="ja-JP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7" name="角丸四角形 26">
              <a:extLst>
                <a:ext uri="{FF2B5EF4-FFF2-40B4-BE49-F238E27FC236}">
                  <a16:creationId xmlns:a16="http://schemas.microsoft.com/office/drawing/2014/main" id="{8C77394C-B9A5-4CFA-BFE9-1EAD03C8B21E}"/>
                </a:ext>
              </a:extLst>
            </p:cNvPr>
            <p:cNvSpPr/>
            <p:nvPr/>
          </p:nvSpPr>
          <p:spPr bwMode="auto">
            <a:xfrm>
              <a:off x="7764479" y="2736258"/>
              <a:ext cx="1224000" cy="271782"/>
            </a:xfrm>
            <a:prstGeom prst="roundRect">
              <a:avLst/>
            </a:prstGeom>
            <a:solidFill>
              <a:srgbClr val="F1DBC4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solidFill>
                    <a:schemeClr val="tx1"/>
                  </a:solidFill>
                  <a:latin typeface="+mn-ea"/>
                </a:rPr>
                <a:t>Check </a:t>
              </a:r>
              <a:br>
                <a:rPr lang="en-US" altLang="ja-JP" sz="900" b="1" dirty="0">
                  <a:solidFill>
                    <a:schemeClr val="tx1"/>
                  </a:solidFill>
                  <a:latin typeface="+mn-ea"/>
                </a:rPr>
              </a:br>
              <a:r>
                <a:rPr lang="en-US" altLang="ja-JP" sz="900" b="1" dirty="0">
                  <a:solidFill>
                    <a:schemeClr val="tx1"/>
                  </a:solidFill>
                  <a:latin typeface="+mn-ea"/>
                </a:rPr>
                <a:t>Import results</a:t>
              </a:r>
              <a:endParaRPr lang="ja-JP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57404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 rotWithShape="1">
          <a:blip r:embed="rId2"/>
          <a:srcRect b="28581"/>
          <a:stretch/>
        </p:blipFill>
        <p:spPr>
          <a:xfrm>
            <a:off x="446076" y="2962295"/>
            <a:ext cx="6521327" cy="1042786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2.5</a:t>
            </a:r>
            <a:r>
              <a:rPr lang="ja-JP" altLang="en-US" dirty="0" smtClean="0"/>
              <a:t> </a:t>
            </a:r>
            <a:r>
              <a:rPr lang="en-US" altLang="ja-JP" dirty="0"/>
              <a:t>Environment Migration – Import (</a:t>
            </a:r>
            <a:r>
              <a:rPr lang="en-US" altLang="ja-JP" dirty="0" smtClean="0"/>
              <a:t>3/3)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7054459" cy="3314294"/>
          </a:xfrm>
        </p:spPr>
        <p:txBody>
          <a:bodyPr>
            <a:normAutofit/>
          </a:bodyPr>
          <a:lstStyle/>
          <a:p>
            <a:r>
              <a:rPr lang="en-US" altLang="ja-JP" b="1" dirty="0" smtClean="0"/>
              <a:t>Check Import results</a:t>
            </a:r>
          </a:p>
          <a:p>
            <a:pPr marL="180000" lvl="1" indent="0">
              <a:buNone/>
            </a:pPr>
            <a:r>
              <a:rPr lang="en-US" altLang="ja-JP" dirty="0" smtClean="0"/>
              <a:t>Lets check the imported menus. All change history for each record should also be moved. Let`s put them together and check them.</a:t>
            </a:r>
          </a:p>
          <a:p>
            <a:pPr marL="180000" lvl="1" indent="0">
              <a:buNone/>
            </a:pPr>
            <a:r>
              <a:rPr lang="en-US" altLang="ja-JP" dirty="0" smtClean="0"/>
              <a:t>Menu: </a:t>
            </a:r>
            <a:r>
              <a:rPr lang="en-US" altLang="ja-JP" b="1" dirty="0" smtClean="0"/>
              <a:t>Server Basic Settings&gt; Directory settings.</a:t>
            </a:r>
            <a:endParaRPr lang="en-US" altLang="ja-JP" b="1" dirty="0"/>
          </a:p>
          <a:p>
            <a:pPr marL="342900" indent="-342900">
              <a:buFont typeface="+mj-ea"/>
              <a:buAutoNum type="circleNumDbPlain"/>
            </a:pPr>
            <a:r>
              <a:rPr lang="en-US" altLang="ja-JP" sz="1600" dirty="0" smtClean="0"/>
              <a:t>Click “Filter”</a:t>
            </a:r>
            <a:endParaRPr lang="en-US" altLang="ja-JP" sz="1600" dirty="0"/>
          </a:p>
          <a:p>
            <a:pPr marL="342900" indent="-342900">
              <a:buFont typeface="+mj-ea"/>
              <a:buAutoNum type="circleNumDbPlain"/>
            </a:pPr>
            <a:r>
              <a:rPr lang="en-US" altLang="ja-JP" sz="1600" dirty="0"/>
              <a:t>C</a:t>
            </a:r>
            <a:r>
              <a:rPr lang="en-US" altLang="ja-JP" sz="1600" dirty="0" smtClean="0"/>
              <a:t>heck if the Menu information has been migrated by “Data Portability Procedure”</a:t>
            </a:r>
            <a:endParaRPr lang="ja-JP" altLang="en-US" sz="1600" dirty="0"/>
          </a:p>
          <a:p>
            <a:pPr marL="180000" lvl="1" indent="0">
              <a:buNone/>
            </a:pP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ja-JP" altLang="en-US" dirty="0" smtClean="0"/>
          </a:p>
        </p:txBody>
      </p:sp>
      <p:sp>
        <p:nvSpPr>
          <p:cNvPr id="35" name="正方形/長方形 34"/>
          <p:cNvSpPr/>
          <p:nvPr/>
        </p:nvSpPr>
        <p:spPr bwMode="auto">
          <a:xfrm>
            <a:off x="7278386" y="823377"/>
            <a:ext cx="1701894" cy="2173564"/>
          </a:xfrm>
          <a:prstGeom prst="rect">
            <a:avLst/>
          </a:prstGeom>
          <a:ln/>
          <a:extLst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16" name="正方形/長方形 15"/>
          <p:cNvSpPr/>
          <p:nvPr/>
        </p:nvSpPr>
        <p:spPr bwMode="auto">
          <a:xfrm>
            <a:off x="5909459" y="3251764"/>
            <a:ext cx="1080151" cy="537285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b="1" dirty="0" smtClean="0">
              <a:latin typeface="+mn-ea"/>
            </a:endParaRPr>
          </a:p>
        </p:txBody>
      </p: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2D82C040-6934-4F1D-B440-AEFFAE8EAB12}"/>
              </a:ext>
            </a:extLst>
          </p:cNvPr>
          <p:cNvGrpSpPr/>
          <p:nvPr/>
        </p:nvGrpSpPr>
        <p:grpSpPr>
          <a:xfrm>
            <a:off x="7272376" y="737869"/>
            <a:ext cx="1764001" cy="2691131"/>
            <a:chOff x="7272376" y="737869"/>
            <a:chExt cx="1764001" cy="2691131"/>
          </a:xfrm>
        </p:grpSpPr>
        <p:grpSp>
          <p:nvGrpSpPr>
            <p:cNvPr id="19" name="グループ化 18">
              <a:extLst>
                <a:ext uri="{FF2B5EF4-FFF2-40B4-BE49-F238E27FC236}">
                  <a16:creationId xmlns:a16="http://schemas.microsoft.com/office/drawing/2014/main" id="{99C62AED-5F21-42B1-9D27-4A0B43E1B1AA}"/>
                </a:ext>
              </a:extLst>
            </p:cNvPr>
            <p:cNvGrpSpPr/>
            <p:nvPr/>
          </p:nvGrpSpPr>
          <p:grpSpPr>
            <a:xfrm>
              <a:off x="7272376" y="737869"/>
              <a:ext cx="1764001" cy="2691131"/>
              <a:chOff x="7272376" y="737869"/>
              <a:chExt cx="1764001" cy="2691131"/>
            </a:xfrm>
          </p:grpSpPr>
          <p:grpSp>
            <p:nvGrpSpPr>
              <p:cNvPr id="24" name="グループ化 23">
                <a:extLst>
                  <a:ext uri="{FF2B5EF4-FFF2-40B4-BE49-F238E27FC236}">
                    <a16:creationId xmlns:a16="http://schemas.microsoft.com/office/drawing/2014/main" id="{3E53CC0D-6F96-43DD-AE5C-5AF126AAC242}"/>
                  </a:ext>
                </a:extLst>
              </p:cNvPr>
              <p:cNvGrpSpPr/>
              <p:nvPr/>
            </p:nvGrpSpPr>
            <p:grpSpPr>
              <a:xfrm>
                <a:off x="7272376" y="737869"/>
                <a:ext cx="1764001" cy="2691131"/>
                <a:chOff x="7307582" y="761744"/>
                <a:chExt cx="1728000" cy="2645877"/>
              </a:xfrm>
            </p:grpSpPr>
            <p:sp>
              <p:nvSpPr>
                <p:cNvPr id="27" name="正方形/長方形 26">
                  <a:extLst>
                    <a:ext uri="{FF2B5EF4-FFF2-40B4-BE49-F238E27FC236}">
                      <a16:creationId xmlns:a16="http://schemas.microsoft.com/office/drawing/2014/main" id="{B6CABADD-B179-4701-8BD1-DEB65C611223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7307582" y="761744"/>
                  <a:ext cx="1728000" cy="2645877"/>
                </a:xfrm>
                <a:prstGeom prst="rect">
                  <a:avLst/>
                </a:prstGeom>
                <a:ln/>
              </p:spPr>
              <p:style>
                <a:lnRef idx="3">
                  <a:schemeClr val="lt1"/>
                </a:lnRef>
                <a:fillRef idx="1">
                  <a:schemeClr val="accent6"/>
                </a:fillRef>
                <a:effectRef idx="1">
                  <a:schemeClr val="accent6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ja-JP" altLang="en-US" b="1" dirty="0">
                    <a:latin typeface="+mn-ea"/>
                  </a:endParaRPr>
                </a:p>
              </p:txBody>
            </p:sp>
            <p:sp>
              <p:nvSpPr>
                <p:cNvPr id="28" name="角丸四角形 47">
                  <a:extLst>
                    <a:ext uri="{FF2B5EF4-FFF2-40B4-BE49-F238E27FC236}">
                      <a16:creationId xmlns:a16="http://schemas.microsoft.com/office/drawing/2014/main" id="{684DE712-3BEB-4915-8616-6A32CB79F4DC}"/>
                    </a:ext>
                  </a:extLst>
                </p:cNvPr>
                <p:cNvSpPr/>
                <p:nvPr/>
              </p:nvSpPr>
              <p:spPr bwMode="auto">
                <a:xfrm>
                  <a:off x="7412616" y="859486"/>
                  <a:ext cx="1556775" cy="318531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altLang="ja-JP" sz="1200" b="1" dirty="0">
                      <a:solidFill>
                        <a:schemeClr val="tx1"/>
                      </a:solidFill>
                      <a:latin typeface="+mn-ea"/>
                    </a:rPr>
                    <a:t>Data registration</a:t>
                  </a:r>
                  <a:endParaRPr lang="ja-JP" altLang="en-US" sz="1200" b="1" dirty="0">
                    <a:solidFill>
                      <a:schemeClr val="tx1"/>
                    </a:solidFill>
                    <a:latin typeface="+mn-ea"/>
                  </a:endParaRPr>
                </a:p>
              </p:txBody>
            </p:sp>
            <p:sp>
              <p:nvSpPr>
                <p:cNvPr id="29" name="角丸四角形 48">
                  <a:extLst>
                    <a:ext uri="{FF2B5EF4-FFF2-40B4-BE49-F238E27FC236}">
                      <a16:creationId xmlns:a16="http://schemas.microsoft.com/office/drawing/2014/main" id="{27C17B92-8623-44FE-8752-BC5AC259F624}"/>
                    </a:ext>
                  </a:extLst>
                </p:cNvPr>
                <p:cNvSpPr/>
                <p:nvPr/>
              </p:nvSpPr>
              <p:spPr bwMode="auto">
                <a:xfrm>
                  <a:off x="7422343" y="3000860"/>
                  <a:ext cx="1556775" cy="330125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altLang="ja-JP" sz="1200" b="1" dirty="0">
                      <a:solidFill>
                        <a:schemeClr val="tx1"/>
                      </a:solidFill>
                      <a:latin typeface="+mn-ea"/>
                    </a:rPr>
                    <a:t>Time Specification</a:t>
                  </a:r>
                  <a:endParaRPr lang="ja-JP" altLang="en-US" sz="1200" b="1" dirty="0">
                    <a:solidFill>
                      <a:schemeClr val="tx1"/>
                    </a:solidFill>
                    <a:latin typeface="+mn-ea"/>
                  </a:endParaRPr>
                </a:p>
              </p:txBody>
            </p:sp>
            <p:sp>
              <p:nvSpPr>
                <p:cNvPr id="30" name="ホームベース 49">
                  <a:extLst>
                    <a:ext uri="{FF2B5EF4-FFF2-40B4-BE49-F238E27FC236}">
                      <a16:creationId xmlns:a16="http://schemas.microsoft.com/office/drawing/2014/main" id="{C51613F3-28CE-4112-A51B-79798CB640D1}"/>
                    </a:ext>
                  </a:extLst>
                </p:cNvPr>
                <p:cNvSpPr/>
                <p:nvPr/>
              </p:nvSpPr>
              <p:spPr bwMode="auto">
                <a:xfrm rot="5400000">
                  <a:off x="7046366" y="2329882"/>
                  <a:ext cx="1097233" cy="141061"/>
                </a:xfrm>
                <a:prstGeom prst="homePlate">
                  <a:avLst>
                    <a:gd name="adj" fmla="val 49530"/>
                  </a:avLst>
                </a:prstGeom>
                <a:solidFill>
                  <a:srgbClr val="FFC000"/>
                </a:solidFill>
                <a:ln w="12700">
                  <a:solidFill>
                    <a:srgbClr val="FFC000"/>
                  </a:solidFill>
                </a:ln>
                <a:effectLst/>
              </p:spPr>
              <p:txBody>
  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ja-JP" altLang="en-US" b="1" dirty="0">
                    <a:latin typeface="+mn-ea"/>
                  </a:endParaRPr>
                </a:p>
              </p:txBody>
            </p:sp>
            <p:sp>
              <p:nvSpPr>
                <p:cNvPr id="31" name="角丸四角形 50">
                  <a:extLst>
                    <a:ext uri="{FF2B5EF4-FFF2-40B4-BE49-F238E27FC236}">
                      <a16:creationId xmlns:a16="http://schemas.microsoft.com/office/drawing/2014/main" id="{C33C940F-BAA1-4592-A021-FE25931A5949}"/>
                    </a:ext>
                  </a:extLst>
                </p:cNvPr>
                <p:cNvSpPr/>
                <p:nvPr/>
              </p:nvSpPr>
              <p:spPr bwMode="auto">
                <a:xfrm>
                  <a:off x="7422883" y="1557209"/>
                  <a:ext cx="1556775" cy="330125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altLang="ja-JP" sz="1050" b="1" dirty="0">
                      <a:solidFill>
                        <a:schemeClr val="tx1"/>
                      </a:solidFill>
                      <a:latin typeface="+mn-ea"/>
                    </a:rPr>
                    <a:t>Environment</a:t>
                  </a:r>
                  <a:br>
                    <a:rPr lang="en-US" altLang="ja-JP" sz="1050" b="1" dirty="0">
                      <a:solidFill>
                        <a:schemeClr val="tx1"/>
                      </a:solidFill>
                      <a:latin typeface="+mn-ea"/>
                    </a:rPr>
                  </a:br>
                  <a:r>
                    <a:rPr lang="en-US" altLang="ja-JP" sz="1050" b="1" dirty="0">
                      <a:solidFill>
                        <a:schemeClr val="tx1"/>
                      </a:solidFill>
                      <a:latin typeface="+mn-ea"/>
                    </a:rPr>
                    <a:t> Migration</a:t>
                  </a:r>
                  <a:endParaRPr lang="ja-JP" altLang="en-US" sz="1050" b="1" dirty="0">
                    <a:solidFill>
                      <a:schemeClr val="tx1"/>
                    </a:solidFill>
                    <a:latin typeface="+mn-ea"/>
                  </a:endParaRPr>
                </a:p>
              </p:txBody>
            </p:sp>
            <p:sp>
              <p:nvSpPr>
                <p:cNvPr id="32" name="角丸四角形 51">
                  <a:extLst>
                    <a:ext uri="{FF2B5EF4-FFF2-40B4-BE49-F238E27FC236}">
                      <a16:creationId xmlns:a16="http://schemas.microsoft.com/office/drawing/2014/main" id="{0DA9B70C-E1B1-402B-B056-E9D6D48C9803}"/>
                    </a:ext>
                  </a:extLst>
                </p:cNvPr>
                <p:cNvSpPr/>
                <p:nvPr/>
              </p:nvSpPr>
              <p:spPr bwMode="auto">
                <a:xfrm>
                  <a:off x="7406961" y="1202551"/>
                  <a:ext cx="1556775" cy="330125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altLang="ja-JP" sz="1100" b="1" dirty="0">
                      <a:solidFill>
                        <a:schemeClr val="tx1"/>
                      </a:solidFill>
                      <a:latin typeface="+mn-ea"/>
                    </a:rPr>
                    <a:t>Create/Input menu</a:t>
                  </a:r>
                  <a:endParaRPr lang="ja-JP" altLang="en-US" sz="1100" b="1" dirty="0">
                    <a:solidFill>
                      <a:schemeClr val="tx1"/>
                    </a:solidFill>
                    <a:latin typeface="+mn-ea"/>
                  </a:endParaRPr>
                </a:p>
              </p:txBody>
            </p:sp>
          </p:grpSp>
          <p:sp>
            <p:nvSpPr>
              <p:cNvPr id="25" name="角丸四角形 19">
                <a:extLst>
                  <a:ext uri="{FF2B5EF4-FFF2-40B4-BE49-F238E27FC236}">
                    <a16:creationId xmlns:a16="http://schemas.microsoft.com/office/drawing/2014/main" id="{91E51E3B-B692-4F95-BFC8-1DB2523C2863}"/>
                  </a:ext>
                </a:extLst>
              </p:cNvPr>
              <p:cNvSpPr/>
              <p:nvPr/>
            </p:nvSpPr>
            <p:spPr bwMode="auto">
              <a:xfrm>
                <a:off x="7746953" y="1905549"/>
                <a:ext cx="1224000" cy="271782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900" b="1" dirty="0">
                    <a:solidFill>
                      <a:schemeClr val="tx1"/>
                    </a:solidFill>
                    <a:latin typeface="+mn-ea"/>
                  </a:rPr>
                  <a:t>Export</a:t>
                </a:r>
                <a:endParaRPr lang="ja-JP" altLang="en-US" sz="900" b="1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26" name="角丸四角形 26">
                <a:extLst>
                  <a:ext uri="{FF2B5EF4-FFF2-40B4-BE49-F238E27FC236}">
                    <a16:creationId xmlns:a16="http://schemas.microsoft.com/office/drawing/2014/main" id="{2286044E-6CB0-41F1-887D-86AEB05FD962}"/>
                  </a:ext>
                </a:extLst>
              </p:cNvPr>
              <p:cNvSpPr/>
              <p:nvPr/>
            </p:nvSpPr>
            <p:spPr bwMode="auto">
              <a:xfrm>
                <a:off x="7755288" y="2195165"/>
                <a:ext cx="1224000" cy="271782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800" b="1" dirty="0">
                    <a:solidFill>
                      <a:schemeClr val="tx1"/>
                    </a:solidFill>
                    <a:latin typeface="+mn-ea"/>
                  </a:rPr>
                  <a:t>Download </a:t>
                </a:r>
              </a:p>
              <a:p>
                <a:pPr algn="ctr"/>
                <a:r>
                  <a:rPr lang="en-US" altLang="ja-JP" sz="800" b="1" dirty="0">
                    <a:solidFill>
                      <a:schemeClr val="tx1"/>
                    </a:solidFill>
                    <a:latin typeface="+mn-ea"/>
                  </a:rPr>
                  <a:t>Kym file</a:t>
                </a:r>
                <a:endParaRPr lang="ja-JP" altLang="en-US" sz="800" b="1" dirty="0">
                  <a:solidFill>
                    <a:schemeClr val="tx1"/>
                  </a:solidFill>
                  <a:latin typeface="+mn-ea"/>
                </a:endParaRPr>
              </a:p>
            </p:txBody>
          </p:sp>
        </p:grpSp>
        <p:sp>
          <p:nvSpPr>
            <p:cNvPr id="20" name="角丸四角形 19">
              <a:extLst>
                <a:ext uri="{FF2B5EF4-FFF2-40B4-BE49-F238E27FC236}">
                  <a16:creationId xmlns:a16="http://schemas.microsoft.com/office/drawing/2014/main" id="{E4459CD8-3975-470A-816F-35C8054E96D2}"/>
                </a:ext>
              </a:extLst>
            </p:cNvPr>
            <p:cNvSpPr/>
            <p:nvPr/>
          </p:nvSpPr>
          <p:spPr bwMode="auto">
            <a:xfrm>
              <a:off x="7755288" y="2460415"/>
              <a:ext cx="1224000" cy="27178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solidFill>
                    <a:schemeClr val="tx1"/>
                  </a:solidFill>
                  <a:latin typeface="+mn-ea"/>
                </a:rPr>
                <a:t>Import</a:t>
              </a:r>
              <a:endParaRPr lang="ja-JP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1" name="角丸四角形 26">
              <a:extLst>
                <a:ext uri="{FF2B5EF4-FFF2-40B4-BE49-F238E27FC236}">
                  <a16:creationId xmlns:a16="http://schemas.microsoft.com/office/drawing/2014/main" id="{9877A5F8-3627-46CD-B338-A3C5AE60DDDC}"/>
                </a:ext>
              </a:extLst>
            </p:cNvPr>
            <p:cNvSpPr/>
            <p:nvPr/>
          </p:nvSpPr>
          <p:spPr bwMode="auto">
            <a:xfrm>
              <a:off x="7764479" y="2736258"/>
              <a:ext cx="1224000" cy="271782"/>
            </a:xfrm>
            <a:prstGeom prst="roundRect">
              <a:avLst/>
            </a:prstGeom>
            <a:solidFill>
              <a:srgbClr val="F1DBC4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solidFill>
                    <a:schemeClr val="tx1"/>
                  </a:solidFill>
                  <a:latin typeface="+mn-ea"/>
                </a:rPr>
                <a:t>Check </a:t>
              </a:r>
              <a:br>
                <a:rPr lang="en-US" altLang="ja-JP" sz="900" b="1" dirty="0">
                  <a:solidFill>
                    <a:schemeClr val="tx1"/>
                  </a:solidFill>
                  <a:latin typeface="+mn-ea"/>
                </a:rPr>
              </a:br>
              <a:r>
                <a:rPr lang="en-US" altLang="ja-JP" sz="900" b="1" dirty="0">
                  <a:solidFill>
                    <a:schemeClr val="tx1"/>
                  </a:solidFill>
                  <a:latin typeface="+mn-ea"/>
                </a:rPr>
                <a:t>Import results</a:t>
              </a:r>
              <a:endParaRPr lang="ja-JP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7540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13" y="3230783"/>
            <a:ext cx="9124457" cy="1228695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</a:t>
            </a:r>
            <a:r>
              <a:rPr kumimoji="1" lang="en-US" altLang="ja-JP" dirty="0"/>
              <a:t>.7</a:t>
            </a:r>
            <a:r>
              <a:rPr kumimoji="1" lang="ja-JP" altLang="en-US" dirty="0"/>
              <a:t>　</a:t>
            </a:r>
            <a:r>
              <a:rPr kumimoji="1" lang="en-US" altLang="ja-JP" dirty="0" smtClean="0"/>
              <a:t>Time specification – Export </a:t>
            </a:r>
            <a:r>
              <a:rPr lang="en-US" altLang="ja-JP" dirty="0" smtClean="0"/>
              <a:t>(1/3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7052334" cy="5616476"/>
          </a:xfrm>
        </p:spPr>
        <p:txBody>
          <a:bodyPr/>
          <a:lstStyle/>
          <a:p>
            <a:r>
              <a:rPr lang="en-US" altLang="ja-JP" b="1" dirty="0" smtClean="0"/>
              <a:t>Update Parameter sheet data</a:t>
            </a:r>
            <a:endParaRPr lang="en-US" altLang="ja-JP" b="1" dirty="0"/>
          </a:p>
          <a:p>
            <a:pPr marL="180000" lvl="1" indent="0">
              <a:buNone/>
            </a:pPr>
            <a:r>
              <a:rPr lang="en-US" altLang="ja-JP" dirty="0" smtClean="0">
                <a:solidFill>
                  <a:srgbClr val="FF0000"/>
                </a:solidFill>
              </a:rPr>
              <a:t>Return to the source server for this part.</a:t>
            </a:r>
            <a:endParaRPr lang="en-US" altLang="ja-JP" dirty="0">
              <a:solidFill>
                <a:srgbClr val="FF0000"/>
              </a:solidFill>
            </a:endParaRPr>
          </a:p>
          <a:p>
            <a:pPr marL="180000" lvl="1" indent="0">
              <a:buNone/>
            </a:pPr>
            <a:r>
              <a:rPr lang="en-US" altLang="ja-JP" dirty="0" smtClean="0"/>
              <a:t>Update the source server data.</a:t>
            </a:r>
            <a:endParaRPr lang="en-US" altLang="ja-JP" dirty="0"/>
          </a:p>
          <a:p>
            <a:pPr marL="180000" lvl="1" indent="0">
              <a:buNone/>
            </a:pPr>
            <a:endParaRPr lang="en-US" altLang="ja-JP" sz="200" dirty="0"/>
          </a:p>
          <a:p>
            <a:pPr indent="0">
              <a:buNone/>
            </a:pPr>
            <a:r>
              <a:rPr lang="en-US" altLang="ja-JP" sz="1600" dirty="0" smtClean="0"/>
              <a:t>Menu</a:t>
            </a:r>
            <a:r>
              <a:rPr lang="en-US" altLang="ja-JP" sz="1600" dirty="0" smtClean="0"/>
              <a:t>: Input</a:t>
            </a:r>
            <a:r>
              <a:rPr lang="en-US" altLang="ja-JP" sz="1600" b="1" dirty="0" smtClean="0"/>
              <a:t>&gt; Directory settings</a:t>
            </a:r>
            <a:endParaRPr lang="en-US" altLang="ja-JP" sz="1600" b="1" dirty="0"/>
          </a:p>
          <a:p>
            <a:pPr marL="522900" indent="-342900">
              <a:buFont typeface="+mj-ea"/>
              <a:buAutoNum type="circleNumDbPlain"/>
            </a:pPr>
            <a:r>
              <a:rPr lang="en-US" altLang="ja-JP" sz="1600" dirty="0" smtClean="0"/>
              <a:t>Press Register&gt; Start registering</a:t>
            </a:r>
            <a:endParaRPr lang="en-US" altLang="ja-JP" sz="1600" dirty="0"/>
          </a:p>
          <a:p>
            <a:pPr marL="522900" indent="-342900">
              <a:buFont typeface="+mj-ea"/>
              <a:buAutoNum type="circleNumDbPlain"/>
            </a:pPr>
            <a:r>
              <a:rPr lang="en-US" altLang="ja-JP" sz="1600" dirty="0" smtClean="0"/>
              <a:t>Follow the tables below and input the necessary data</a:t>
            </a:r>
            <a:endParaRPr lang="en-US" altLang="ja-JP" sz="1600" dirty="0"/>
          </a:p>
          <a:p>
            <a:pPr marL="522900" indent="-342900">
              <a:buFont typeface="+mj-ea"/>
              <a:buAutoNum type="circleNumDbPlain"/>
            </a:pPr>
            <a:r>
              <a:rPr lang="en-US" altLang="ja-JP" sz="1600" dirty="0" smtClean="0"/>
              <a:t>Press “Update”</a:t>
            </a:r>
            <a:endParaRPr lang="en-US" altLang="ja-JP" sz="1600" dirty="0"/>
          </a:p>
          <a:p>
            <a:pPr marL="522900" indent="-342900">
              <a:buFont typeface="+mj-ea"/>
              <a:buAutoNum type="circleNumDbPlain"/>
            </a:pPr>
            <a:endParaRPr lang="en-US" altLang="ja-JP" sz="1600" dirty="0"/>
          </a:p>
          <a:p>
            <a:pPr marL="522900" indent="-342900">
              <a:buFont typeface="+mj-ea"/>
              <a:buAutoNum type="circleNumDbPlain"/>
            </a:pPr>
            <a:endParaRPr lang="en-US" altLang="ja-JP" sz="1600" dirty="0"/>
          </a:p>
          <a:p>
            <a:pPr marL="522900" indent="-342900">
              <a:buFont typeface="+mj-ea"/>
              <a:buAutoNum type="circleNumDbPlain"/>
            </a:pPr>
            <a:endParaRPr lang="en-US" altLang="ja-JP" sz="1600" dirty="0"/>
          </a:p>
          <a:p>
            <a:pPr marL="522900" indent="-342900">
              <a:buFont typeface="+mj-ea"/>
              <a:buAutoNum type="circleNumDbPlain"/>
            </a:pPr>
            <a:endParaRPr lang="en-US" altLang="ja-JP" sz="1600" dirty="0"/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DD877DA0-DA0E-4A82-AA56-E420ED32F0E2}"/>
              </a:ext>
            </a:extLst>
          </p:cNvPr>
          <p:cNvGrpSpPr/>
          <p:nvPr/>
        </p:nvGrpSpPr>
        <p:grpSpPr>
          <a:xfrm>
            <a:off x="7272376" y="737869"/>
            <a:ext cx="1764001" cy="3051181"/>
            <a:chOff x="7272376" y="737869"/>
            <a:chExt cx="1764001" cy="3051181"/>
          </a:xfrm>
        </p:grpSpPr>
        <p:grpSp>
          <p:nvGrpSpPr>
            <p:cNvPr id="13" name="グループ化 12">
              <a:extLst>
                <a:ext uri="{FF2B5EF4-FFF2-40B4-BE49-F238E27FC236}">
                  <a16:creationId xmlns:a16="http://schemas.microsoft.com/office/drawing/2014/main" id="{FFFA61F4-B20A-4A77-9932-13A3E937BA44}"/>
                </a:ext>
              </a:extLst>
            </p:cNvPr>
            <p:cNvGrpSpPr/>
            <p:nvPr/>
          </p:nvGrpSpPr>
          <p:grpSpPr>
            <a:xfrm>
              <a:off x="7272376" y="737869"/>
              <a:ext cx="1764001" cy="3051181"/>
              <a:chOff x="7272376" y="737869"/>
              <a:chExt cx="1764001" cy="3051181"/>
            </a:xfrm>
          </p:grpSpPr>
          <p:grpSp>
            <p:nvGrpSpPr>
              <p:cNvPr id="14" name="グループ化 13">
                <a:extLst>
                  <a:ext uri="{FF2B5EF4-FFF2-40B4-BE49-F238E27FC236}">
                    <a16:creationId xmlns:a16="http://schemas.microsoft.com/office/drawing/2014/main" id="{0FF3D73F-549A-4338-ABBA-E5083E3C7A93}"/>
                  </a:ext>
                </a:extLst>
              </p:cNvPr>
              <p:cNvGrpSpPr/>
              <p:nvPr/>
            </p:nvGrpSpPr>
            <p:grpSpPr>
              <a:xfrm>
                <a:off x="7272376" y="737869"/>
                <a:ext cx="1764001" cy="3051181"/>
                <a:chOff x="7272376" y="737869"/>
                <a:chExt cx="1764001" cy="3051181"/>
              </a:xfrm>
            </p:grpSpPr>
            <p:grpSp>
              <p:nvGrpSpPr>
                <p:cNvPr id="17" name="グループ化 16">
                  <a:extLst>
                    <a:ext uri="{FF2B5EF4-FFF2-40B4-BE49-F238E27FC236}">
                      <a16:creationId xmlns:a16="http://schemas.microsoft.com/office/drawing/2014/main" id="{C5D517F5-F9D4-4A8C-A855-3BF7D0F7846B}"/>
                    </a:ext>
                  </a:extLst>
                </p:cNvPr>
                <p:cNvGrpSpPr/>
                <p:nvPr/>
              </p:nvGrpSpPr>
              <p:grpSpPr>
                <a:xfrm>
                  <a:off x="7272376" y="737869"/>
                  <a:ext cx="1764001" cy="3051181"/>
                  <a:chOff x="7307582" y="761744"/>
                  <a:chExt cx="1728000" cy="2999872"/>
                </a:xfrm>
              </p:grpSpPr>
              <p:sp>
                <p:nvSpPr>
                  <p:cNvPr id="27" name="正方形/長方形 26">
                    <a:extLst>
                      <a:ext uri="{FF2B5EF4-FFF2-40B4-BE49-F238E27FC236}">
                        <a16:creationId xmlns:a16="http://schemas.microsoft.com/office/drawing/2014/main" id="{A8FABB66-0760-4692-8371-1E899B96C7C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7307582" y="761744"/>
                    <a:ext cx="1728000" cy="2999872"/>
                  </a:xfrm>
                  <a:prstGeom prst="rect">
                    <a:avLst/>
                  </a:prstGeom>
                  <a:ln/>
                </p:spPr>
                <p:style>
                  <a:lnRef idx="3">
                    <a:schemeClr val="lt1"/>
                  </a:lnRef>
                  <a:fillRef idx="1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b="1" dirty="0">
                      <a:latin typeface="+mn-ea"/>
                    </a:endParaRPr>
                  </a:p>
                </p:txBody>
              </p:sp>
              <p:sp>
                <p:nvSpPr>
                  <p:cNvPr id="28" name="角丸四角形 47">
                    <a:extLst>
                      <a:ext uri="{FF2B5EF4-FFF2-40B4-BE49-F238E27FC236}">
                        <a16:creationId xmlns:a16="http://schemas.microsoft.com/office/drawing/2014/main" id="{76C05F4D-2463-46E4-B13C-3A93B8D4559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412616" y="859486"/>
                    <a:ext cx="1556775" cy="318531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US" altLang="ja-JP" sz="1200" b="1" dirty="0">
                        <a:solidFill>
                          <a:schemeClr val="tx1"/>
                        </a:solidFill>
                        <a:latin typeface="+mn-ea"/>
                      </a:rPr>
                      <a:t>Data registration</a:t>
                    </a:r>
                    <a:endParaRPr lang="ja-JP" altLang="en-US" sz="1200" b="1" dirty="0">
                      <a:solidFill>
                        <a:schemeClr val="tx1"/>
                      </a:solidFill>
                      <a:latin typeface="+mn-ea"/>
                    </a:endParaRPr>
                  </a:p>
                </p:txBody>
              </p:sp>
              <p:sp>
                <p:nvSpPr>
                  <p:cNvPr id="29" name="角丸四角形 48">
                    <a:extLst>
                      <a:ext uri="{FF2B5EF4-FFF2-40B4-BE49-F238E27FC236}">
                        <a16:creationId xmlns:a16="http://schemas.microsoft.com/office/drawing/2014/main" id="{C071DEAE-430E-4DD5-9739-1635827B5B4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425144" y="1915291"/>
                    <a:ext cx="1556775" cy="330125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US" altLang="ja-JP" sz="1200" b="1" dirty="0">
                        <a:solidFill>
                          <a:schemeClr val="tx1"/>
                        </a:solidFill>
                        <a:latin typeface="+mn-ea"/>
                      </a:rPr>
                      <a:t>Time Specification</a:t>
                    </a:r>
                    <a:endParaRPr lang="ja-JP" altLang="en-US" sz="1200" b="1" dirty="0">
                      <a:solidFill>
                        <a:schemeClr val="tx1"/>
                      </a:solidFill>
                      <a:latin typeface="+mn-ea"/>
                    </a:endParaRPr>
                  </a:p>
                </p:txBody>
              </p:sp>
              <p:sp>
                <p:nvSpPr>
                  <p:cNvPr id="30" name="ホームベース 49">
                    <a:extLst>
                      <a:ext uri="{FF2B5EF4-FFF2-40B4-BE49-F238E27FC236}">
                        <a16:creationId xmlns:a16="http://schemas.microsoft.com/office/drawing/2014/main" id="{6273B521-EB1C-4447-9042-0A161B80C202}"/>
                      </a:ext>
                    </a:extLst>
                  </p:cNvPr>
                  <p:cNvSpPr/>
                  <p:nvPr/>
                </p:nvSpPr>
                <p:spPr bwMode="auto">
                  <a:xfrm rot="5400000">
                    <a:off x="6887948" y="2903697"/>
                    <a:ext cx="1344996" cy="141061"/>
                  </a:xfrm>
                  <a:prstGeom prst="homePlate">
                    <a:avLst>
                      <a:gd name="adj" fmla="val 49530"/>
                    </a:avLst>
                  </a:prstGeom>
                  <a:solidFill>
                    <a:srgbClr val="FFC000"/>
                  </a:solidFill>
                  <a:ln w="12700">
                    <a:solidFill>
                      <a:srgbClr val="FFC000"/>
                    </a:solidFill>
                  </a:ln>
                  <a:effectLst/>
                </p:spPr>
                <p:txBody>
    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b="1" dirty="0">
                      <a:latin typeface="+mn-ea"/>
                    </a:endParaRPr>
                  </a:p>
                </p:txBody>
              </p:sp>
              <p:sp>
                <p:nvSpPr>
                  <p:cNvPr id="31" name="角丸四角形 50">
                    <a:extLst>
                      <a:ext uri="{FF2B5EF4-FFF2-40B4-BE49-F238E27FC236}">
                        <a16:creationId xmlns:a16="http://schemas.microsoft.com/office/drawing/2014/main" id="{D26A05F6-3AA4-400E-A6C8-C14F8990668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422883" y="1557209"/>
                    <a:ext cx="1556775" cy="330125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US" altLang="ja-JP" sz="1050" b="1" dirty="0">
                        <a:solidFill>
                          <a:schemeClr val="tx1"/>
                        </a:solidFill>
                        <a:latin typeface="+mn-ea"/>
                      </a:rPr>
                      <a:t>Environment</a:t>
                    </a:r>
                    <a:br>
                      <a:rPr lang="en-US" altLang="ja-JP" sz="1050" b="1" dirty="0">
                        <a:solidFill>
                          <a:schemeClr val="tx1"/>
                        </a:solidFill>
                        <a:latin typeface="+mn-ea"/>
                      </a:rPr>
                    </a:br>
                    <a:r>
                      <a:rPr lang="en-US" altLang="ja-JP" sz="1050" b="1" dirty="0">
                        <a:solidFill>
                          <a:schemeClr val="tx1"/>
                        </a:solidFill>
                        <a:latin typeface="+mn-ea"/>
                      </a:rPr>
                      <a:t> Migration</a:t>
                    </a:r>
                    <a:endParaRPr lang="ja-JP" altLang="en-US" sz="1050" b="1" dirty="0">
                      <a:solidFill>
                        <a:schemeClr val="tx1"/>
                      </a:solidFill>
                      <a:latin typeface="+mn-ea"/>
                    </a:endParaRPr>
                  </a:p>
                </p:txBody>
              </p:sp>
              <p:sp>
                <p:nvSpPr>
                  <p:cNvPr id="32" name="角丸四角形 51">
                    <a:extLst>
                      <a:ext uri="{FF2B5EF4-FFF2-40B4-BE49-F238E27FC236}">
                        <a16:creationId xmlns:a16="http://schemas.microsoft.com/office/drawing/2014/main" id="{EBF0E9C5-0366-4965-960A-06F364EB1FF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406961" y="1202551"/>
                    <a:ext cx="1556775" cy="330125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US" altLang="ja-JP" sz="1100" b="1" dirty="0">
                        <a:solidFill>
                          <a:schemeClr val="tx1"/>
                        </a:solidFill>
                        <a:latin typeface="+mn-ea"/>
                      </a:rPr>
                      <a:t>Create/Input menu</a:t>
                    </a:r>
                    <a:endParaRPr lang="ja-JP" altLang="en-US" sz="1100" b="1" dirty="0">
                      <a:solidFill>
                        <a:schemeClr val="tx1"/>
                      </a:solidFill>
                      <a:latin typeface="+mn-ea"/>
                    </a:endParaRPr>
                  </a:p>
                </p:txBody>
              </p:sp>
            </p:grpSp>
            <p:sp>
              <p:nvSpPr>
                <p:cNvPr id="18" name="角丸四角形 19">
                  <a:extLst>
                    <a:ext uri="{FF2B5EF4-FFF2-40B4-BE49-F238E27FC236}">
                      <a16:creationId xmlns:a16="http://schemas.microsoft.com/office/drawing/2014/main" id="{153A1BFE-19E8-489D-B7F8-4F63F7BDB618}"/>
                    </a:ext>
                  </a:extLst>
                </p:cNvPr>
                <p:cNvSpPr/>
                <p:nvPr/>
              </p:nvSpPr>
              <p:spPr bwMode="auto">
                <a:xfrm>
                  <a:off x="7746953" y="2542422"/>
                  <a:ext cx="1224000" cy="271782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altLang="ja-JP" sz="900" b="1" dirty="0" smtClean="0">
                      <a:solidFill>
                        <a:schemeClr val="tx1"/>
                      </a:solidFill>
                      <a:latin typeface="+mn-ea"/>
                    </a:rPr>
                    <a:t>Export</a:t>
                  </a:r>
                  <a:endParaRPr kumimoji="1" lang="ja-JP" altLang="en-US" sz="900" b="1" dirty="0">
                    <a:solidFill>
                      <a:schemeClr val="tx1"/>
                    </a:solidFill>
                    <a:latin typeface="+mn-ea"/>
                  </a:endParaRPr>
                </a:p>
              </p:txBody>
            </p:sp>
            <p:sp>
              <p:nvSpPr>
                <p:cNvPr id="26" name="角丸四角形 26">
                  <a:extLst>
                    <a:ext uri="{FF2B5EF4-FFF2-40B4-BE49-F238E27FC236}">
                      <a16:creationId xmlns:a16="http://schemas.microsoft.com/office/drawing/2014/main" id="{B010C606-5B70-431E-9CE0-89A8B81B9D32}"/>
                    </a:ext>
                  </a:extLst>
                </p:cNvPr>
                <p:cNvSpPr/>
                <p:nvPr/>
              </p:nvSpPr>
              <p:spPr bwMode="auto">
                <a:xfrm>
                  <a:off x="7755288" y="2830698"/>
                  <a:ext cx="1224000" cy="271782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altLang="ja-JP" sz="800" b="1" dirty="0">
                      <a:solidFill>
                        <a:schemeClr val="tx1"/>
                      </a:solidFill>
                      <a:latin typeface="+mn-ea"/>
                    </a:rPr>
                    <a:t>Download </a:t>
                  </a:r>
                </a:p>
                <a:p>
                  <a:pPr algn="ctr"/>
                  <a:r>
                    <a:rPr lang="en-US" altLang="ja-JP" sz="800" b="1" dirty="0">
                      <a:solidFill>
                        <a:schemeClr val="tx1"/>
                      </a:solidFill>
                      <a:latin typeface="+mn-ea"/>
                    </a:rPr>
                    <a:t>Kym file</a:t>
                  </a:r>
                  <a:endParaRPr lang="ja-JP" altLang="en-US" sz="800" b="1" dirty="0">
                    <a:solidFill>
                      <a:schemeClr val="tx1"/>
                    </a:solidFill>
                    <a:latin typeface="+mn-ea"/>
                  </a:endParaRPr>
                </a:p>
              </p:txBody>
            </p:sp>
          </p:grpSp>
          <p:sp>
            <p:nvSpPr>
              <p:cNvPr id="15" name="角丸四角形 19">
                <a:extLst>
                  <a:ext uri="{FF2B5EF4-FFF2-40B4-BE49-F238E27FC236}">
                    <a16:creationId xmlns:a16="http://schemas.microsoft.com/office/drawing/2014/main" id="{AA93852A-7AA0-414F-B09E-2B156BD25B23}"/>
                  </a:ext>
                </a:extLst>
              </p:cNvPr>
              <p:cNvSpPr/>
              <p:nvPr/>
            </p:nvSpPr>
            <p:spPr bwMode="auto">
              <a:xfrm>
                <a:off x="7755288" y="3129168"/>
                <a:ext cx="1224000" cy="271782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900" b="1" dirty="0">
                    <a:solidFill>
                      <a:schemeClr val="tx1"/>
                    </a:solidFill>
                    <a:latin typeface="+mn-ea"/>
                  </a:rPr>
                  <a:t>Import</a:t>
                </a:r>
                <a:endParaRPr lang="ja-JP" altLang="en-US" sz="900" b="1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16" name="角丸四角形 26">
                <a:extLst>
                  <a:ext uri="{FF2B5EF4-FFF2-40B4-BE49-F238E27FC236}">
                    <a16:creationId xmlns:a16="http://schemas.microsoft.com/office/drawing/2014/main" id="{05488C88-4CA9-415C-865C-1AD197A0E63C}"/>
                  </a:ext>
                </a:extLst>
              </p:cNvPr>
              <p:cNvSpPr/>
              <p:nvPr/>
            </p:nvSpPr>
            <p:spPr bwMode="auto">
              <a:xfrm>
                <a:off x="7755288" y="3412635"/>
                <a:ext cx="1224000" cy="271782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900" b="1" dirty="0">
                    <a:solidFill>
                      <a:schemeClr val="tx1"/>
                    </a:solidFill>
                    <a:latin typeface="+mn-ea"/>
                  </a:rPr>
                  <a:t>Check </a:t>
                </a:r>
                <a:br>
                  <a:rPr lang="en-US" altLang="ja-JP" sz="900" b="1" dirty="0">
                    <a:solidFill>
                      <a:schemeClr val="tx1"/>
                    </a:solidFill>
                    <a:latin typeface="+mn-ea"/>
                  </a:rPr>
                </a:br>
                <a:r>
                  <a:rPr lang="en-US" altLang="ja-JP" sz="900" b="1" dirty="0">
                    <a:solidFill>
                      <a:schemeClr val="tx1"/>
                    </a:solidFill>
                    <a:latin typeface="+mn-ea"/>
                  </a:rPr>
                  <a:t>Import results</a:t>
                </a:r>
                <a:endParaRPr lang="ja-JP" altLang="en-US" sz="900" b="1" dirty="0">
                  <a:solidFill>
                    <a:schemeClr val="tx1"/>
                  </a:solidFill>
                  <a:latin typeface="+mn-ea"/>
                </a:endParaRPr>
              </a:p>
            </p:txBody>
          </p:sp>
        </p:grpSp>
        <p:sp>
          <p:nvSpPr>
            <p:cNvPr id="33" name="角丸四角形 19">
              <a:extLst>
                <a:ext uri="{FF2B5EF4-FFF2-40B4-BE49-F238E27FC236}">
                  <a16:creationId xmlns:a16="http://schemas.microsoft.com/office/drawing/2014/main" id="{46EEB378-C043-4E8C-93AF-1F79FDB4D861}"/>
                </a:ext>
              </a:extLst>
            </p:cNvPr>
            <p:cNvSpPr/>
            <p:nvPr/>
          </p:nvSpPr>
          <p:spPr bwMode="auto">
            <a:xfrm>
              <a:off x="7755288" y="2260446"/>
              <a:ext cx="1224000" cy="271782"/>
            </a:xfrm>
            <a:prstGeom prst="roundRect">
              <a:avLst/>
            </a:prstGeom>
            <a:solidFill>
              <a:srgbClr val="F1DBC4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chemeClr val="tx1"/>
                  </a:solidFill>
                  <a:latin typeface="+mn-ea"/>
                </a:rPr>
                <a:t>Update/Register </a:t>
              </a:r>
              <a:br>
                <a:rPr lang="en-US" altLang="ja-JP" sz="900" b="1" dirty="0" smtClean="0">
                  <a:solidFill>
                    <a:schemeClr val="tx1"/>
                  </a:solidFill>
                  <a:latin typeface="+mn-ea"/>
                </a:rPr>
              </a:br>
              <a:r>
                <a:rPr lang="en-US" altLang="ja-JP" sz="900" b="1" dirty="0" smtClean="0">
                  <a:solidFill>
                    <a:schemeClr val="tx1"/>
                  </a:solidFill>
                  <a:latin typeface="+mn-ea"/>
                </a:rPr>
                <a:t>data</a:t>
              </a:r>
              <a:endParaRPr kumimoji="1" lang="ja-JP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</p:grpSp>
      <p:sp>
        <p:nvSpPr>
          <p:cNvPr id="34" name="角丸四角形 19">
            <a:extLst>
              <a:ext uri="{FF2B5EF4-FFF2-40B4-BE49-F238E27FC236}">
                <a16:creationId xmlns:a16="http://schemas.microsoft.com/office/drawing/2014/main" id="{F5CE0EF6-CDBF-4DA2-A979-7C21F54C082B}"/>
              </a:ext>
            </a:extLst>
          </p:cNvPr>
          <p:cNvSpPr/>
          <p:nvPr/>
        </p:nvSpPr>
        <p:spPr bwMode="auto">
          <a:xfrm>
            <a:off x="1336106" y="4487605"/>
            <a:ext cx="7740694" cy="2022860"/>
          </a:xfrm>
          <a:prstGeom prst="roundRect">
            <a:avLst>
              <a:gd name="adj" fmla="val 50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ja-JP" sz="120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36" name="表 35">
            <a:extLst>
              <a:ext uri="{FF2B5EF4-FFF2-40B4-BE49-F238E27FC236}">
                <a16:creationId xmlns:a16="http://schemas.microsoft.com/office/drawing/2014/main" id="{80A0D6BA-48D7-463D-8BFD-1186E79153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6236241"/>
              </p:ext>
            </p:extLst>
          </p:nvPr>
        </p:nvGraphicFramePr>
        <p:xfrm>
          <a:off x="1507096" y="4851461"/>
          <a:ext cx="3098428" cy="5791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800250">
                  <a:extLst>
                    <a:ext uri="{9D8B030D-6E8A-4147-A177-3AD203B41FA5}">
                      <a16:colId xmlns:a16="http://schemas.microsoft.com/office/drawing/2014/main" val="3224140352"/>
                    </a:ext>
                  </a:extLst>
                </a:gridCol>
                <a:gridCol w="1298178">
                  <a:extLst>
                    <a:ext uri="{9D8B030D-6E8A-4147-A177-3AD203B41FA5}">
                      <a16:colId xmlns:a16="http://schemas.microsoft.com/office/drawing/2014/main" val="2571579917"/>
                    </a:ext>
                  </a:extLst>
                </a:gridCol>
              </a:tblGrid>
              <a:tr h="254735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Operation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path</a:t>
                      </a:r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6770688"/>
                  </a:ext>
                </a:extLst>
              </a:tr>
              <a:tr h="25473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/>
                        <a:t>OP1</a:t>
                      </a:r>
                      <a:endParaRPr kumimoji="1" lang="ja-JP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/</a:t>
                      </a:r>
                      <a:r>
                        <a:rPr kumimoji="1" lang="en-US" altLang="ja-JP" sz="1400" dirty="0" err="1"/>
                        <a:t>tmp</a:t>
                      </a:r>
                      <a:r>
                        <a:rPr kumimoji="1" lang="en-US" altLang="ja-JP" sz="1400" dirty="0"/>
                        <a:t>/work1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449721"/>
                  </a:ext>
                </a:extLst>
              </a:tr>
            </a:tbl>
          </a:graphicData>
        </a:graphic>
      </p:graphicFrame>
      <p:sp>
        <p:nvSpPr>
          <p:cNvPr id="35" name="円形吹き出し 20">
            <a:extLst>
              <a:ext uri="{FF2B5EF4-FFF2-40B4-BE49-F238E27FC236}">
                <a16:creationId xmlns:a16="http://schemas.microsoft.com/office/drawing/2014/main" id="{88F2E30C-7872-4AC7-ACF1-CE30A0B67640}"/>
              </a:ext>
            </a:extLst>
          </p:cNvPr>
          <p:cNvSpPr/>
          <p:nvPr/>
        </p:nvSpPr>
        <p:spPr bwMode="auto">
          <a:xfrm>
            <a:off x="1541866" y="4101663"/>
            <a:ext cx="368996" cy="357815"/>
          </a:xfrm>
          <a:prstGeom prst="wedgeEllipseCallout">
            <a:avLst>
              <a:gd name="adj1" fmla="val -89456"/>
              <a:gd name="adj2" fmla="val -59093"/>
            </a:avLst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2</a:t>
            </a:r>
          </a:p>
        </p:txBody>
      </p:sp>
      <p:sp>
        <p:nvSpPr>
          <p:cNvPr id="5" name="二等辺三角形 4">
            <a:extLst>
              <a:ext uri="{FF2B5EF4-FFF2-40B4-BE49-F238E27FC236}">
                <a16:creationId xmlns:a16="http://schemas.microsoft.com/office/drawing/2014/main" id="{8C5E5C12-DF0A-412D-AF76-BDC058786B7B}"/>
              </a:ext>
            </a:extLst>
          </p:cNvPr>
          <p:cNvSpPr/>
          <p:nvPr/>
        </p:nvSpPr>
        <p:spPr bwMode="auto">
          <a:xfrm rot="5400000">
            <a:off x="4683379" y="4792138"/>
            <a:ext cx="504070" cy="374811"/>
          </a:xfrm>
          <a:prstGeom prst="triangle">
            <a:avLst/>
          </a:prstGeom>
          <a:solidFill>
            <a:srgbClr val="FFC000"/>
          </a:solidFill>
          <a:ln w="12700">
            <a:noFill/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n-ea"/>
            </a:endParaRPr>
          </a:p>
        </p:txBody>
      </p:sp>
      <p:graphicFrame>
        <p:nvGraphicFramePr>
          <p:cNvPr id="39" name="表 38">
            <a:extLst>
              <a:ext uri="{FF2B5EF4-FFF2-40B4-BE49-F238E27FC236}">
                <a16:creationId xmlns:a16="http://schemas.microsoft.com/office/drawing/2014/main" id="{4B58520D-0BCA-4F9C-969B-734D9BF63D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5552048"/>
              </p:ext>
            </p:extLst>
          </p:nvPr>
        </p:nvGraphicFramePr>
        <p:xfrm>
          <a:off x="5283886" y="4820187"/>
          <a:ext cx="3611212" cy="5791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098188">
                  <a:extLst>
                    <a:ext uri="{9D8B030D-6E8A-4147-A177-3AD203B41FA5}">
                      <a16:colId xmlns:a16="http://schemas.microsoft.com/office/drawing/2014/main" val="3224140352"/>
                    </a:ext>
                  </a:extLst>
                </a:gridCol>
                <a:gridCol w="1513024">
                  <a:extLst>
                    <a:ext uri="{9D8B030D-6E8A-4147-A177-3AD203B41FA5}">
                      <a16:colId xmlns:a16="http://schemas.microsoft.com/office/drawing/2014/main" val="2571579917"/>
                    </a:ext>
                  </a:extLst>
                </a:gridCol>
              </a:tblGrid>
              <a:tr h="254735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Operation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/>
                        <a:t>path</a:t>
                      </a:r>
                      <a:endParaRPr kumimoji="1" lang="ja-JP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6770688"/>
                  </a:ext>
                </a:extLst>
              </a:tr>
              <a:tr h="25473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/>
                        <a:t>OP1</a:t>
                      </a:r>
                      <a:endParaRPr kumimoji="1" lang="ja-JP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1" dirty="0">
                          <a:solidFill>
                            <a:srgbClr val="FF0000"/>
                          </a:solidFill>
                        </a:rPr>
                        <a:t>/</a:t>
                      </a:r>
                      <a:r>
                        <a:rPr kumimoji="1" lang="en-US" altLang="ja-JP" sz="1400" b="1" dirty="0" err="1">
                          <a:solidFill>
                            <a:srgbClr val="FF0000"/>
                          </a:solidFill>
                        </a:rPr>
                        <a:t>tmp</a:t>
                      </a:r>
                      <a:r>
                        <a:rPr kumimoji="1" lang="en-US" altLang="ja-JP" sz="1400" b="1" dirty="0">
                          <a:solidFill>
                            <a:srgbClr val="FF0000"/>
                          </a:solidFill>
                        </a:rPr>
                        <a:t>/work11</a:t>
                      </a:r>
                      <a:endParaRPr kumimoji="1" lang="ja-JP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449721"/>
                  </a:ext>
                </a:extLst>
              </a:tr>
            </a:tbl>
          </a:graphicData>
        </a:graphic>
      </p:graphicFrame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08B65705-0947-4BB1-A48C-1BBF36714899}"/>
              </a:ext>
            </a:extLst>
          </p:cNvPr>
          <p:cNvCxnSpPr>
            <a:cxnSpLocks/>
            <a:stCxn id="34" idx="1"/>
            <a:endCxn id="34" idx="3"/>
          </p:cNvCxnSpPr>
          <p:nvPr/>
        </p:nvCxnSpPr>
        <p:spPr bwMode="auto">
          <a:xfrm>
            <a:off x="1336106" y="5499035"/>
            <a:ext cx="7740694" cy="0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graphicFrame>
        <p:nvGraphicFramePr>
          <p:cNvPr id="41" name="表 40">
            <a:extLst>
              <a:ext uri="{FF2B5EF4-FFF2-40B4-BE49-F238E27FC236}">
                <a16:creationId xmlns:a16="http://schemas.microsoft.com/office/drawing/2014/main" id="{7E26CB95-D19A-469A-8848-0679104C88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2085702"/>
              </p:ext>
            </p:extLst>
          </p:nvPr>
        </p:nvGraphicFramePr>
        <p:xfrm>
          <a:off x="1490750" y="5873192"/>
          <a:ext cx="3098428" cy="5791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800250">
                  <a:extLst>
                    <a:ext uri="{9D8B030D-6E8A-4147-A177-3AD203B41FA5}">
                      <a16:colId xmlns:a16="http://schemas.microsoft.com/office/drawing/2014/main" val="3224140352"/>
                    </a:ext>
                  </a:extLst>
                </a:gridCol>
                <a:gridCol w="1298178">
                  <a:extLst>
                    <a:ext uri="{9D8B030D-6E8A-4147-A177-3AD203B41FA5}">
                      <a16:colId xmlns:a16="http://schemas.microsoft.com/office/drawing/2014/main" val="2571579917"/>
                    </a:ext>
                  </a:extLst>
                </a:gridCol>
              </a:tblGrid>
              <a:tr h="254735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Operation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path</a:t>
                      </a:r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6770688"/>
                  </a:ext>
                </a:extLst>
              </a:tr>
              <a:tr h="25473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/>
                        <a:t>OP2</a:t>
                      </a:r>
                      <a:endParaRPr kumimoji="1" lang="ja-JP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/</a:t>
                      </a:r>
                      <a:r>
                        <a:rPr kumimoji="1" lang="en-US" altLang="ja-JP" sz="1400" dirty="0" err="1"/>
                        <a:t>tmp</a:t>
                      </a:r>
                      <a:r>
                        <a:rPr kumimoji="1" lang="en-US" altLang="ja-JP" sz="1400" dirty="0"/>
                        <a:t>/work2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449721"/>
                  </a:ext>
                </a:extLst>
              </a:tr>
            </a:tbl>
          </a:graphicData>
        </a:graphic>
      </p:graphicFrame>
      <p:sp>
        <p:nvSpPr>
          <p:cNvPr id="42" name="二等辺三角形 41">
            <a:extLst>
              <a:ext uri="{FF2B5EF4-FFF2-40B4-BE49-F238E27FC236}">
                <a16:creationId xmlns:a16="http://schemas.microsoft.com/office/drawing/2014/main" id="{3EA27582-8EBE-4C68-8790-3ED383655E06}"/>
              </a:ext>
            </a:extLst>
          </p:cNvPr>
          <p:cNvSpPr/>
          <p:nvPr/>
        </p:nvSpPr>
        <p:spPr bwMode="auto">
          <a:xfrm rot="5400000">
            <a:off x="4707046" y="5810109"/>
            <a:ext cx="504070" cy="374811"/>
          </a:xfrm>
          <a:prstGeom prst="triangle">
            <a:avLst/>
          </a:prstGeom>
          <a:solidFill>
            <a:srgbClr val="FFC000"/>
          </a:solidFill>
          <a:ln w="12700">
            <a:noFill/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n-ea"/>
            </a:endParaRPr>
          </a:p>
        </p:txBody>
      </p:sp>
      <p:graphicFrame>
        <p:nvGraphicFramePr>
          <p:cNvPr id="43" name="表 42">
            <a:extLst>
              <a:ext uri="{FF2B5EF4-FFF2-40B4-BE49-F238E27FC236}">
                <a16:creationId xmlns:a16="http://schemas.microsoft.com/office/drawing/2014/main" id="{F844D78E-CC11-49F4-8C21-F6EFFB4BD0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4048567"/>
              </p:ext>
            </p:extLst>
          </p:nvPr>
        </p:nvGraphicFramePr>
        <p:xfrm>
          <a:off x="5283886" y="5873192"/>
          <a:ext cx="3611212" cy="5791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098188">
                  <a:extLst>
                    <a:ext uri="{9D8B030D-6E8A-4147-A177-3AD203B41FA5}">
                      <a16:colId xmlns:a16="http://schemas.microsoft.com/office/drawing/2014/main" val="3224140352"/>
                    </a:ext>
                  </a:extLst>
                </a:gridCol>
                <a:gridCol w="1513024">
                  <a:extLst>
                    <a:ext uri="{9D8B030D-6E8A-4147-A177-3AD203B41FA5}">
                      <a16:colId xmlns:a16="http://schemas.microsoft.com/office/drawing/2014/main" val="2571579917"/>
                    </a:ext>
                  </a:extLst>
                </a:gridCol>
              </a:tblGrid>
              <a:tr h="254735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Operation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/>
                        <a:t>path</a:t>
                      </a:r>
                      <a:endParaRPr kumimoji="1" lang="ja-JP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6770688"/>
                  </a:ext>
                </a:extLst>
              </a:tr>
              <a:tr h="25473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/>
                        <a:t>OP2</a:t>
                      </a:r>
                      <a:endParaRPr kumimoji="1" lang="ja-JP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1" dirty="0">
                          <a:solidFill>
                            <a:srgbClr val="FF0000"/>
                          </a:solidFill>
                        </a:rPr>
                        <a:t>/</a:t>
                      </a:r>
                      <a:r>
                        <a:rPr kumimoji="1" lang="en-US" altLang="ja-JP" sz="1400" b="1" dirty="0" err="1">
                          <a:solidFill>
                            <a:srgbClr val="FF0000"/>
                          </a:solidFill>
                        </a:rPr>
                        <a:t>tmp</a:t>
                      </a:r>
                      <a:r>
                        <a:rPr kumimoji="1" lang="en-US" altLang="ja-JP" sz="1400" b="1" dirty="0">
                          <a:solidFill>
                            <a:srgbClr val="FF0000"/>
                          </a:solidFill>
                        </a:rPr>
                        <a:t>/work22</a:t>
                      </a:r>
                      <a:endParaRPr kumimoji="1" lang="ja-JP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449721"/>
                  </a:ext>
                </a:extLst>
              </a:tr>
            </a:tbl>
          </a:graphicData>
        </a:graphic>
      </p:graphicFrame>
      <p:sp>
        <p:nvSpPr>
          <p:cNvPr id="44" name="角丸四角形 5">
            <a:extLst>
              <a:ext uri="{FF2B5EF4-FFF2-40B4-BE49-F238E27FC236}">
                <a16:creationId xmlns:a16="http://schemas.microsoft.com/office/drawing/2014/main" id="{4429D4DD-A238-4E50-859B-48C0BBD89832}"/>
              </a:ext>
            </a:extLst>
          </p:cNvPr>
          <p:cNvSpPr/>
          <p:nvPr/>
        </p:nvSpPr>
        <p:spPr bwMode="auto">
          <a:xfrm>
            <a:off x="1034564" y="3957348"/>
            <a:ext cx="368604" cy="312201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45" name="円形吹き出し 20">
            <a:extLst>
              <a:ext uri="{FF2B5EF4-FFF2-40B4-BE49-F238E27FC236}">
                <a16:creationId xmlns:a16="http://schemas.microsoft.com/office/drawing/2014/main" id="{CE7D85F3-EECB-48A6-9E62-4902FB052E4B}"/>
              </a:ext>
            </a:extLst>
          </p:cNvPr>
          <p:cNvSpPr/>
          <p:nvPr/>
        </p:nvSpPr>
        <p:spPr bwMode="auto">
          <a:xfrm>
            <a:off x="565459" y="4269549"/>
            <a:ext cx="368996" cy="357816"/>
          </a:xfrm>
          <a:prstGeom prst="wedgeEllipseCallout">
            <a:avLst>
              <a:gd name="adj1" fmla="val 68164"/>
              <a:gd name="adj2" fmla="val -58706"/>
            </a:avLst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b="1" dirty="0">
                <a:solidFill>
                  <a:srgbClr val="FFFFFF"/>
                </a:solidFill>
                <a:latin typeface="メイリオ"/>
                <a:ea typeface="メイリオ"/>
              </a:rPr>
              <a:t>3</a:t>
            </a:r>
            <a:endParaRPr kumimoji="1" lang="en-US" altLang="ja-JP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4971187A-9CCF-4D80-8A84-DAFED3BD567F}"/>
              </a:ext>
            </a:extLst>
          </p:cNvPr>
          <p:cNvSpPr txBox="1"/>
          <p:nvPr/>
        </p:nvSpPr>
        <p:spPr>
          <a:xfrm>
            <a:off x="1490750" y="4504233"/>
            <a:ext cx="1109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Before</a:t>
            </a:r>
            <a:endParaRPr kumimoji="1" lang="ja-JP" altLang="en-US" dirty="0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FE59B9A0-B961-44DE-A0C1-8B89D9FD56CF}"/>
              </a:ext>
            </a:extLst>
          </p:cNvPr>
          <p:cNvSpPr txBox="1"/>
          <p:nvPr/>
        </p:nvSpPr>
        <p:spPr>
          <a:xfrm>
            <a:off x="5281650" y="4491037"/>
            <a:ext cx="1109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After</a:t>
            </a:r>
            <a:endParaRPr kumimoji="1" lang="ja-JP" altLang="en-US" dirty="0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1947CACC-8776-4D27-BFBE-E8FA43B858AC}"/>
              </a:ext>
            </a:extLst>
          </p:cNvPr>
          <p:cNvSpPr txBox="1"/>
          <p:nvPr/>
        </p:nvSpPr>
        <p:spPr>
          <a:xfrm>
            <a:off x="5283886" y="5543791"/>
            <a:ext cx="1109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After</a:t>
            </a:r>
            <a:endParaRPr kumimoji="1" lang="ja-JP" altLang="en-US" dirty="0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B8378166-A60C-462A-98D7-EF0F6BBD4207}"/>
              </a:ext>
            </a:extLst>
          </p:cNvPr>
          <p:cNvSpPr txBox="1"/>
          <p:nvPr/>
        </p:nvSpPr>
        <p:spPr>
          <a:xfrm>
            <a:off x="1464121" y="5542903"/>
            <a:ext cx="1109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Before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05285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19672" y="188550"/>
            <a:ext cx="7344000" cy="590349"/>
          </a:xfrm>
        </p:spPr>
        <p:txBody>
          <a:bodyPr/>
          <a:lstStyle/>
          <a:p>
            <a:r>
              <a:rPr lang="en-US" altLang="ja-JP" sz="3600" dirty="0" smtClean="0">
                <a:solidFill>
                  <a:schemeClr val="tx1"/>
                </a:solidFill>
              </a:rPr>
              <a:t>Table of contents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4" name="正方形/長方形 3"/>
          <p:cNvSpPr/>
          <p:nvPr/>
        </p:nvSpPr>
        <p:spPr bwMode="auto">
          <a:xfrm>
            <a:off x="1619590" y="908650"/>
            <a:ext cx="7345020" cy="5499244"/>
          </a:xfrm>
          <a:prstGeom prst="rect">
            <a:avLst/>
          </a:prstGeom>
          <a:noFill/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ja-JP" sz="2000" dirty="0" smtClean="0"/>
              <a:t>Introduction</a:t>
            </a:r>
            <a:endParaRPr lang="en-US" altLang="ja-JP" sz="2000" dirty="0"/>
          </a:p>
          <a:p>
            <a:pPr marL="800100" lvl="1" indent="-342900">
              <a:buFont typeface="+mj-lt"/>
              <a:buAutoNum type="arabicPeriod"/>
            </a:pPr>
            <a:r>
              <a:rPr lang="en-US" altLang="ja-JP" sz="2000" dirty="0" smtClean="0">
                <a:hlinkClick r:id="rId2" action="ppaction://hlinksldjump"/>
              </a:rPr>
              <a:t>About this document</a:t>
            </a:r>
            <a:r>
              <a:rPr lang="en-US" altLang="ja-JP" sz="2000" dirty="0"/>
              <a:t/>
            </a:r>
            <a:br>
              <a:rPr lang="en-US" altLang="ja-JP" sz="2000" dirty="0"/>
            </a:br>
            <a:endParaRPr lang="en-US" altLang="ja-JP" sz="2000" dirty="0" smtClean="0"/>
          </a:p>
          <a:p>
            <a:pPr marL="342900" indent="-342900">
              <a:buFont typeface="+mj-lt"/>
              <a:buAutoNum type="arabicPeriod"/>
            </a:pPr>
            <a:r>
              <a:rPr lang="en-US" altLang="ja-JP" sz="2000" dirty="0" smtClean="0"/>
              <a:t>Scenario </a:t>
            </a:r>
            <a:r>
              <a:rPr lang="ja-JP" altLang="en-US" sz="2000" dirty="0" smtClean="0"/>
              <a:t>①</a:t>
            </a:r>
            <a:r>
              <a:rPr lang="ja-JP" altLang="en-US" sz="2000" dirty="0"/>
              <a:t>　</a:t>
            </a:r>
            <a:r>
              <a:rPr lang="en-US" altLang="ja-JP" sz="2000" dirty="0" smtClean="0"/>
              <a:t>Menu export/import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ja-JP" sz="2000" dirty="0" smtClean="0">
                <a:hlinkClick r:id="rId3" action="ppaction://hlinksldjump"/>
              </a:rPr>
              <a:t>Environment</a:t>
            </a:r>
            <a:endParaRPr lang="en-US" altLang="ja-JP" sz="2000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altLang="ja-JP" sz="2000" dirty="0" smtClean="0">
                <a:hlinkClick r:id="rId4" action="ppaction://hlinksldjump"/>
              </a:rPr>
              <a:t>Export/Import procedure</a:t>
            </a:r>
            <a:endParaRPr lang="en-US" altLang="ja-JP" sz="2000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ja-JP" sz="2000" dirty="0" smtClean="0">
                <a:hlinkClick r:id="rId5" action="ppaction://hlinksldjump"/>
              </a:rPr>
              <a:t>Data registration</a:t>
            </a:r>
            <a:endParaRPr lang="en-US" altLang="ja-JP" sz="2000" dirty="0">
              <a:hlinkClick r:id="rId5" action="ppaction://hlinksldjump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altLang="ja-JP" sz="2000" dirty="0" smtClean="0">
                <a:hlinkClick r:id="rId6" action="ppaction://hlinksldjump"/>
              </a:rPr>
              <a:t>Create/Input menu</a:t>
            </a:r>
            <a:endParaRPr lang="en-US" altLang="ja-JP" sz="2000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altLang="ja-JP" sz="2000" dirty="0" smtClean="0">
                <a:hlinkClick r:id="rId7" action="ppaction://hlinksldjump"/>
              </a:rPr>
              <a:t>Environment migration mode Menu export</a:t>
            </a:r>
            <a:endParaRPr lang="en-US" altLang="ja-JP" sz="2000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altLang="ja-JP" sz="2000" dirty="0" smtClean="0">
                <a:hlinkClick r:id="rId8" action="ppaction://hlinksldjump"/>
              </a:rPr>
              <a:t>Environment migration mode Menu import</a:t>
            </a:r>
            <a:endParaRPr lang="en-US" altLang="ja-JP" sz="2000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altLang="ja-JP" sz="2000" dirty="0" smtClean="0">
                <a:hlinkClick r:id="rId9" action="ppaction://hlinksldjump"/>
              </a:rPr>
              <a:t>Time specification mode Menu export</a:t>
            </a:r>
            <a:endParaRPr lang="en-US" altLang="ja-JP" sz="2000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altLang="ja-JP" sz="2000" dirty="0" smtClean="0">
                <a:hlinkClick r:id="rId10" action="ppaction://hlinksldjump"/>
              </a:rPr>
              <a:t>Time specification mode Menu import</a:t>
            </a:r>
            <a:endParaRPr lang="en-US" altLang="ja-JP" sz="2000" dirty="0" smtClean="0"/>
          </a:p>
          <a:p>
            <a:pPr lvl="1"/>
            <a:endParaRPr lang="en-US" altLang="ja-JP" sz="2000" dirty="0" smtClean="0"/>
          </a:p>
          <a:p>
            <a:r>
              <a:rPr lang="en-US" altLang="ja-JP" sz="2000" dirty="0" smtClean="0"/>
              <a:t>3.</a:t>
            </a:r>
            <a:r>
              <a:rPr lang="ja-JP" altLang="en-US" sz="2000" dirty="0"/>
              <a:t> </a:t>
            </a:r>
            <a:r>
              <a:rPr lang="en-US" altLang="ja-JP" sz="2000" dirty="0" smtClean="0"/>
              <a:t>Scenario </a:t>
            </a:r>
            <a:r>
              <a:rPr lang="ja-JP" altLang="en-US" sz="2000" dirty="0" smtClean="0"/>
              <a:t>②</a:t>
            </a:r>
            <a:r>
              <a:rPr lang="ja-JP" altLang="en-US" sz="2000" dirty="0"/>
              <a:t>　</a:t>
            </a:r>
            <a:r>
              <a:rPr lang="en-US" altLang="ja-JP" sz="2000" dirty="0" smtClean="0"/>
              <a:t>Excel bulk export/import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ja-JP" sz="2000" dirty="0" smtClean="0">
                <a:hlinkClick r:id="rId11" action="ppaction://hlinksldjump"/>
              </a:rPr>
              <a:t>Environment</a:t>
            </a:r>
            <a:endParaRPr lang="en-US" altLang="ja-JP" sz="2000" dirty="0">
              <a:hlinkClick r:id="rId5" action="ppaction://hlinksldjump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altLang="ja-JP" sz="2000" dirty="0" smtClean="0">
                <a:hlinkClick r:id="rId12" action="ppaction://hlinksldjump"/>
              </a:rPr>
              <a:t>Excel bulk export/import procedure</a:t>
            </a:r>
            <a:endParaRPr lang="en-US" altLang="ja-JP" sz="2000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ja-JP" sz="2000" dirty="0" smtClean="0">
                <a:hlinkClick r:id="rId13" action="ppaction://hlinksldjump"/>
              </a:rPr>
              <a:t>Excel bulk export</a:t>
            </a:r>
            <a:endParaRPr lang="en-US" altLang="ja-JP" sz="2000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altLang="ja-JP" sz="2000" dirty="0" smtClean="0">
                <a:hlinkClick r:id="rId14" action="ppaction://hlinksldjump"/>
              </a:rPr>
              <a:t>Excel file edit</a:t>
            </a:r>
            <a:endParaRPr lang="en-US" altLang="ja-JP" sz="2000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ja-JP" sz="2000" dirty="0" smtClean="0">
                <a:hlinkClick r:id="rId15" action="ppaction://hlinksldjump"/>
              </a:rPr>
              <a:t>Excel bulk import</a:t>
            </a:r>
            <a:endParaRPr lang="en-US" altLang="ja-JP" sz="2000" dirty="0"/>
          </a:p>
          <a:p>
            <a:endParaRPr lang="en-US" altLang="ja-JP" dirty="0"/>
          </a:p>
          <a:p>
            <a:endParaRPr lang="en-US" altLang="ja-JP" sz="2000" dirty="0" smtClean="0"/>
          </a:p>
          <a:p>
            <a:r>
              <a:rPr lang="ja-JP" altLang="en-US" sz="2000" dirty="0"/>
              <a:t>　</a:t>
            </a:r>
            <a:r>
              <a:rPr lang="ja-JP" altLang="en-US" sz="2000" dirty="0" smtClean="0"/>
              <a:t>　</a:t>
            </a:r>
            <a:endParaRPr lang="en-US" altLang="ja-JP" sz="2000" dirty="0"/>
          </a:p>
          <a:p>
            <a:pPr lvl="1"/>
            <a:endParaRPr lang="en-US" altLang="ja-JP" sz="2000" dirty="0"/>
          </a:p>
          <a:p>
            <a:pPr lvl="1"/>
            <a:r>
              <a:rPr lang="en-US" altLang="ja-JP" sz="2000" dirty="0" smtClean="0"/>
              <a:t/>
            </a:r>
            <a:br>
              <a:rPr lang="en-US" altLang="ja-JP" sz="2000" dirty="0" smtClean="0"/>
            </a:br>
            <a:endParaRPr lang="en-US" altLang="ja-JP" sz="2000" dirty="0"/>
          </a:p>
          <a:p>
            <a:pPr marL="914400" lvl="1" indent="-457200">
              <a:buFont typeface="+mj-lt"/>
              <a:buAutoNum type="arabicPeriod"/>
            </a:pPr>
            <a:endParaRPr lang="en-US" altLang="ja-JP" sz="2000" dirty="0" smtClean="0"/>
          </a:p>
          <a:p>
            <a:pPr lvl="1"/>
            <a:endParaRPr lang="en-US" altLang="ja-JP" sz="2000" dirty="0" smtClean="0"/>
          </a:p>
          <a:p>
            <a:pPr marL="800100" lvl="1" indent="-342900">
              <a:buFont typeface="+mj-lt"/>
              <a:buAutoNum type="arabicPeriod"/>
            </a:pPr>
            <a:endParaRPr lang="en-US" altLang="ja-JP" sz="2000" dirty="0" smtClean="0"/>
          </a:p>
        </p:txBody>
      </p:sp>
    </p:spTree>
    <p:extLst>
      <p:ext uri="{BB962C8B-B14F-4D97-AF65-F5344CB8AC3E}">
        <p14:creationId xmlns:p14="http://schemas.microsoft.com/office/powerpoint/2010/main" val="3443805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654" y="4229836"/>
            <a:ext cx="7804816" cy="2090307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</a:t>
            </a:r>
            <a:r>
              <a:rPr kumimoji="1" lang="en-US" altLang="ja-JP" dirty="0"/>
              <a:t>.7</a:t>
            </a:r>
            <a:r>
              <a:rPr kumimoji="1" lang="ja-JP" altLang="en-US" dirty="0"/>
              <a:t>　</a:t>
            </a:r>
            <a:r>
              <a:rPr lang="en-US" altLang="ja-JP" dirty="0"/>
              <a:t> Time specification – Export </a:t>
            </a:r>
            <a:r>
              <a:rPr lang="en-US" altLang="ja-JP" dirty="0" smtClean="0"/>
              <a:t>(</a:t>
            </a:r>
            <a:r>
              <a:rPr lang="en-US" altLang="ja-JP" dirty="0"/>
              <a:t>1/3)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7052334" cy="5616476"/>
          </a:xfrm>
        </p:spPr>
        <p:txBody>
          <a:bodyPr/>
          <a:lstStyle/>
          <a:p>
            <a:r>
              <a:rPr lang="en-US" altLang="ja-JP" b="1" dirty="0" smtClean="0"/>
              <a:t>Register Parameter sheet data</a:t>
            </a:r>
            <a:endParaRPr lang="en-US" altLang="ja-JP" b="1" dirty="0"/>
          </a:p>
          <a:p>
            <a:pPr marL="180000" lvl="1" indent="0">
              <a:buNone/>
            </a:pPr>
            <a:r>
              <a:rPr lang="en-US" altLang="ja-JP" dirty="0" smtClean="0">
                <a:solidFill>
                  <a:srgbClr val="FF0000"/>
                </a:solidFill>
              </a:rPr>
              <a:t>Use the source server for this part.</a:t>
            </a:r>
          </a:p>
          <a:p>
            <a:pPr marL="180000" lvl="1" indent="0">
              <a:buNone/>
            </a:pPr>
            <a:r>
              <a:rPr lang="en-US" altLang="ja-JP" dirty="0" smtClean="0"/>
              <a:t>Register new data to the Source server</a:t>
            </a:r>
            <a:endParaRPr lang="en-US" altLang="ja-JP" dirty="0"/>
          </a:p>
          <a:p>
            <a:pPr marL="180000" lvl="1" indent="0">
              <a:buNone/>
            </a:pPr>
            <a:endParaRPr lang="en-US" altLang="ja-JP" sz="200" dirty="0"/>
          </a:p>
          <a:p>
            <a:pPr indent="0">
              <a:buNone/>
            </a:pPr>
            <a:r>
              <a:rPr lang="en-US" altLang="ja-JP" sz="1600" dirty="0" smtClean="0"/>
              <a:t>Menu</a:t>
            </a:r>
            <a:r>
              <a:rPr lang="en-US" altLang="ja-JP" sz="1600" dirty="0" smtClean="0"/>
              <a:t>: Input</a:t>
            </a:r>
            <a:r>
              <a:rPr lang="en-US" altLang="ja-JP" sz="1600" b="1" dirty="0" smtClean="0"/>
              <a:t>&gt; Directory settings</a:t>
            </a:r>
            <a:endParaRPr lang="en-US" altLang="ja-JP" sz="1600" b="1" dirty="0"/>
          </a:p>
          <a:p>
            <a:pPr indent="0">
              <a:buNone/>
            </a:pPr>
            <a:endParaRPr lang="en-US" altLang="ja-JP" sz="1600" dirty="0"/>
          </a:p>
          <a:p>
            <a:pPr marL="522900" indent="-342900">
              <a:buFont typeface="+mj-ea"/>
              <a:buAutoNum type="circleNumDbPlain"/>
            </a:pPr>
            <a:r>
              <a:rPr lang="en-US" altLang="ja-JP" sz="1600" dirty="0"/>
              <a:t>Press Register&gt; Start registering</a:t>
            </a:r>
          </a:p>
          <a:p>
            <a:pPr marL="522900" indent="-342900">
              <a:buFont typeface="+mj-ea"/>
              <a:buAutoNum type="circleNumDbPlain"/>
            </a:pPr>
            <a:r>
              <a:rPr lang="en-US" altLang="ja-JP" sz="1600" dirty="0"/>
              <a:t>Follow the tables below and input the necessary data</a:t>
            </a:r>
          </a:p>
          <a:p>
            <a:pPr marL="522900" indent="-342900">
              <a:buFont typeface="+mj-ea"/>
              <a:buAutoNum type="circleNumDbPlain"/>
            </a:pPr>
            <a:r>
              <a:rPr lang="en-US" altLang="ja-JP" sz="1600" dirty="0"/>
              <a:t>Press </a:t>
            </a:r>
            <a:r>
              <a:rPr lang="en-US" altLang="ja-JP" sz="1600" dirty="0" smtClean="0"/>
              <a:t>“Register”</a:t>
            </a:r>
            <a:endParaRPr lang="en-US" altLang="ja-JP" sz="1600" dirty="0"/>
          </a:p>
          <a:p>
            <a:pPr marL="522900" indent="-342900">
              <a:buFont typeface="+mj-ea"/>
              <a:buAutoNum type="circleNumDbPlain"/>
            </a:pPr>
            <a:endParaRPr lang="en-US" altLang="ja-JP" sz="1600" dirty="0"/>
          </a:p>
          <a:p>
            <a:pPr marL="522900" indent="-342900">
              <a:buFont typeface="+mj-ea"/>
              <a:buAutoNum type="circleNumDbPlain"/>
            </a:pPr>
            <a:endParaRPr lang="en-US" altLang="ja-JP" sz="1600" dirty="0"/>
          </a:p>
          <a:p>
            <a:pPr marL="522900" indent="-342900">
              <a:buFont typeface="+mj-ea"/>
              <a:buAutoNum type="circleNumDbPlain"/>
            </a:pPr>
            <a:endParaRPr lang="en-US" altLang="ja-JP" sz="1600" dirty="0"/>
          </a:p>
          <a:p>
            <a:pPr indent="0">
              <a:buNone/>
            </a:pPr>
            <a:endParaRPr lang="ja-JP" altLang="en-US" sz="1600" b="1" dirty="0"/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DD877DA0-DA0E-4A82-AA56-E420ED32F0E2}"/>
              </a:ext>
            </a:extLst>
          </p:cNvPr>
          <p:cNvGrpSpPr/>
          <p:nvPr/>
        </p:nvGrpSpPr>
        <p:grpSpPr>
          <a:xfrm>
            <a:off x="7272376" y="737869"/>
            <a:ext cx="1764001" cy="3051181"/>
            <a:chOff x="7272376" y="737869"/>
            <a:chExt cx="1764001" cy="3051181"/>
          </a:xfrm>
        </p:grpSpPr>
        <p:grpSp>
          <p:nvGrpSpPr>
            <p:cNvPr id="13" name="グループ化 12">
              <a:extLst>
                <a:ext uri="{FF2B5EF4-FFF2-40B4-BE49-F238E27FC236}">
                  <a16:creationId xmlns:a16="http://schemas.microsoft.com/office/drawing/2014/main" id="{FFFA61F4-B20A-4A77-9932-13A3E937BA44}"/>
                </a:ext>
              </a:extLst>
            </p:cNvPr>
            <p:cNvGrpSpPr/>
            <p:nvPr/>
          </p:nvGrpSpPr>
          <p:grpSpPr>
            <a:xfrm>
              <a:off x="7272376" y="737869"/>
              <a:ext cx="1764001" cy="3051181"/>
              <a:chOff x="7272376" y="737869"/>
              <a:chExt cx="1764001" cy="3051181"/>
            </a:xfrm>
          </p:grpSpPr>
          <p:grpSp>
            <p:nvGrpSpPr>
              <p:cNvPr id="14" name="グループ化 13">
                <a:extLst>
                  <a:ext uri="{FF2B5EF4-FFF2-40B4-BE49-F238E27FC236}">
                    <a16:creationId xmlns:a16="http://schemas.microsoft.com/office/drawing/2014/main" id="{0FF3D73F-549A-4338-ABBA-E5083E3C7A93}"/>
                  </a:ext>
                </a:extLst>
              </p:cNvPr>
              <p:cNvGrpSpPr/>
              <p:nvPr/>
            </p:nvGrpSpPr>
            <p:grpSpPr>
              <a:xfrm>
                <a:off x="7272376" y="737869"/>
                <a:ext cx="1764001" cy="3051181"/>
                <a:chOff x="7272376" y="737869"/>
                <a:chExt cx="1764001" cy="3051181"/>
              </a:xfrm>
            </p:grpSpPr>
            <p:grpSp>
              <p:nvGrpSpPr>
                <p:cNvPr id="17" name="グループ化 16">
                  <a:extLst>
                    <a:ext uri="{FF2B5EF4-FFF2-40B4-BE49-F238E27FC236}">
                      <a16:creationId xmlns:a16="http://schemas.microsoft.com/office/drawing/2014/main" id="{C5D517F5-F9D4-4A8C-A855-3BF7D0F7846B}"/>
                    </a:ext>
                  </a:extLst>
                </p:cNvPr>
                <p:cNvGrpSpPr/>
                <p:nvPr/>
              </p:nvGrpSpPr>
              <p:grpSpPr>
                <a:xfrm>
                  <a:off x="7272376" y="737869"/>
                  <a:ext cx="1764001" cy="3051181"/>
                  <a:chOff x="7307582" y="761744"/>
                  <a:chExt cx="1728000" cy="2999872"/>
                </a:xfrm>
              </p:grpSpPr>
              <p:sp>
                <p:nvSpPr>
                  <p:cNvPr id="27" name="正方形/長方形 26">
                    <a:extLst>
                      <a:ext uri="{FF2B5EF4-FFF2-40B4-BE49-F238E27FC236}">
                        <a16:creationId xmlns:a16="http://schemas.microsoft.com/office/drawing/2014/main" id="{A8FABB66-0760-4692-8371-1E899B96C7C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7307582" y="761744"/>
                    <a:ext cx="1728000" cy="2999872"/>
                  </a:xfrm>
                  <a:prstGeom prst="rect">
                    <a:avLst/>
                  </a:prstGeom>
                  <a:ln/>
                </p:spPr>
                <p:style>
                  <a:lnRef idx="3">
                    <a:schemeClr val="lt1"/>
                  </a:lnRef>
                  <a:fillRef idx="1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b="1" dirty="0">
                      <a:latin typeface="+mn-ea"/>
                    </a:endParaRPr>
                  </a:p>
                </p:txBody>
              </p:sp>
              <p:sp>
                <p:nvSpPr>
                  <p:cNvPr id="28" name="角丸四角形 47">
                    <a:extLst>
                      <a:ext uri="{FF2B5EF4-FFF2-40B4-BE49-F238E27FC236}">
                        <a16:creationId xmlns:a16="http://schemas.microsoft.com/office/drawing/2014/main" id="{76C05F4D-2463-46E4-B13C-3A93B8D4559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412616" y="859486"/>
                    <a:ext cx="1556775" cy="318531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US" altLang="ja-JP" sz="1200" b="1" dirty="0">
                        <a:solidFill>
                          <a:schemeClr val="tx1"/>
                        </a:solidFill>
                        <a:latin typeface="+mn-ea"/>
                      </a:rPr>
                      <a:t>Data registration</a:t>
                    </a:r>
                    <a:endParaRPr lang="ja-JP" altLang="en-US" sz="1200" b="1" dirty="0">
                      <a:solidFill>
                        <a:schemeClr val="tx1"/>
                      </a:solidFill>
                      <a:latin typeface="+mn-ea"/>
                    </a:endParaRPr>
                  </a:p>
                </p:txBody>
              </p:sp>
              <p:sp>
                <p:nvSpPr>
                  <p:cNvPr id="29" name="角丸四角形 48">
                    <a:extLst>
                      <a:ext uri="{FF2B5EF4-FFF2-40B4-BE49-F238E27FC236}">
                        <a16:creationId xmlns:a16="http://schemas.microsoft.com/office/drawing/2014/main" id="{C071DEAE-430E-4DD5-9739-1635827B5B4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425144" y="1915291"/>
                    <a:ext cx="1556775" cy="330125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US" altLang="ja-JP" sz="1200" b="1" dirty="0">
                        <a:solidFill>
                          <a:schemeClr val="tx1"/>
                        </a:solidFill>
                        <a:latin typeface="+mn-ea"/>
                      </a:rPr>
                      <a:t>Time Specification</a:t>
                    </a:r>
                    <a:endParaRPr lang="ja-JP" altLang="en-US" sz="1200" b="1" dirty="0">
                      <a:solidFill>
                        <a:schemeClr val="tx1"/>
                      </a:solidFill>
                      <a:latin typeface="+mn-ea"/>
                    </a:endParaRPr>
                  </a:p>
                </p:txBody>
              </p:sp>
              <p:sp>
                <p:nvSpPr>
                  <p:cNvPr id="30" name="ホームベース 49">
                    <a:extLst>
                      <a:ext uri="{FF2B5EF4-FFF2-40B4-BE49-F238E27FC236}">
                        <a16:creationId xmlns:a16="http://schemas.microsoft.com/office/drawing/2014/main" id="{6273B521-EB1C-4447-9042-0A161B80C202}"/>
                      </a:ext>
                    </a:extLst>
                  </p:cNvPr>
                  <p:cNvSpPr/>
                  <p:nvPr/>
                </p:nvSpPr>
                <p:spPr bwMode="auto">
                  <a:xfrm rot="5400000">
                    <a:off x="6887948" y="2903697"/>
                    <a:ext cx="1344996" cy="141061"/>
                  </a:xfrm>
                  <a:prstGeom prst="homePlate">
                    <a:avLst>
                      <a:gd name="adj" fmla="val 49530"/>
                    </a:avLst>
                  </a:prstGeom>
                  <a:solidFill>
                    <a:srgbClr val="FFC000"/>
                  </a:solidFill>
                  <a:ln w="12700">
                    <a:solidFill>
                      <a:srgbClr val="FFC000"/>
                    </a:solidFill>
                  </a:ln>
                  <a:effectLst/>
                </p:spPr>
                <p:txBody>
    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b="1" dirty="0">
                      <a:latin typeface="+mn-ea"/>
                    </a:endParaRPr>
                  </a:p>
                </p:txBody>
              </p:sp>
              <p:sp>
                <p:nvSpPr>
                  <p:cNvPr id="31" name="角丸四角形 50">
                    <a:extLst>
                      <a:ext uri="{FF2B5EF4-FFF2-40B4-BE49-F238E27FC236}">
                        <a16:creationId xmlns:a16="http://schemas.microsoft.com/office/drawing/2014/main" id="{D26A05F6-3AA4-400E-A6C8-C14F8990668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422883" y="1557209"/>
                    <a:ext cx="1556775" cy="330125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US" altLang="ja-JP" sz="1050" b="1" dirty="0">
                        <a:solidFill>
                          <a:schemeClr val="tx1"/>
                        </a:solidFill>
                        <a:latin typeface="+mn-ea"/>
                      </a:rPr>
                      <a:t>Environment</a:t>
                    </a:r>
                    <a:br>
                      <a:rPr lang="en-US" altLang="ja-JP" sz="1050" b="1" dirty="0">
                        <a:solidFill>
                          <a:schemeClr val="tx1"/>
                        </a:solidFill>
                        <a:latin typeface="+mn-ea"/>
                      </a:rPr>
                    </a:br>
                    <a:r>
                      <a:rPr lang="en-US" altLang="ja-JP" sz="1050" b="1" dirty="0">
                        <a:solidFill>
                          <a:schemeClr val="tx1"/>
                        </a:solidFill>
                        <a:latin typeface="+mn-ea"/>
                      </a:rPr>
                      <a:t> Migration</a:t>
                    </a:r>
                    <a:endParaRPr lang="ja-JP" altLang="en-US" sz="1050" b="1" dirty="0">
                      <a:solidFill>
                        <a:schemeClr val="tx1"/>
                      </a:solidFill>
                      <a:latin typeface="+mn-ea"/>
                    </a:endParaRPr>
                  </a:p>
                </p:txBody>
              </p:sp>
              <p:sp>
                <p:nvSpPr>
                  <p:cNvPr id="32" name="角丸四角形 51">
                    <a:extLst>
                      <a:ext uri="{FF2B5EF4-FFF2-40B4-BE49-F238E27FC236}">
                        <a16:creationId xmlns:a16="http://schemas.microsoft.com/office/drawing/2014/main" id="{EBF0E9C5-0366-4965-960A-06F364EB1FF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406961" y="1202551"/>
                    <a:ext cx="1556775" cy="330125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US" altLang="ja-JP" sz="1100" b="1" dirty="0">
                        <a:solidFill>
                          <a:schemeClr val="tx1"/>
                        </a:solidFill>
                        <a:latin typeface="+mn-ea"/>
                      </a:rPr>
                      <a:t>Create/Input menu</a:t>
                    </a:r>
                    <a:endParaRPr lang="ja-JP" altLang="en-US" sz="1100" b="1" dirty="0">
                      <a:solidFill>
                        <a:schemeClr val="tx1"/>
                      </a:solidFill>
                      <a:latin typeface="+mn-ea"/>
                    </a:endParaRPr>
                  </a:p>
                </p:txBody>
              </p:sp>
            </p:grpSp>
            <p:sp>
              <p:nvSpPr>
                <p:cNvPr id="18" name="角丸四角形 19">
                  <a:extLst>
                    <a:ext uri="{FF2B5EF4-FFF2-40B4-BE49-F238E27FC236}">
                      <a16:creationId xmlns:a16="http://schemas.microsoft.com/office/drawing/2014/main" id="{153A1BFE-19E8-489D-B7F8-4F63F7BDB618}"/>
                    </a:ext>
                  </a:extLst>
                </p:cNvPr>
                <p:cNvSpPr/>
                <p:nvPr/>
              </p:nvSpPr>
              <p:spPr bwMode="auto">
                <a:xfrm>
                  <a:off x="7746953" y="2542422"/>
                  <a:ext cx="1224000" cy="271782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altLang="ja-JP" sz="900" b="1" dirty="0">
                      <a:solidFill>
                        <a:schemeClr val="tx1"/>
                      </a:solidFill>
                      <a:latin typeface="+mn-ea"/>
                    </a:rPr>
                    <a:t>Export</a:t>
                  </a:r>
                  <a:endParaRPr lang="ja-JP" altLang="en-US" sz="900" b="1" dirty="0">
                    <a:solidFill>
                      <a:schemeClr val="tx1"/>
                    </a:solidFill>
                    <a:latin typeface="+mn-ea"/>
                  </a:endParaRPr>
                </a:p>
              </p:txBody>
            </p:sp>
            <p:sp>
              <p:nvSpPr>
                <p:cNvPr id="26" name="角丸四角形 26">
                  <a:extLst>
                    <a:ext uri="{FF2B5EF4-FFF2-40B4-BE49-F238E27FC236}">
                      <a16:creationId xmlns:a16="http://schemas.microsoft.com/office/drawing/2014/main" id="{B010C606-5B70-431E-9CE0-89A8B81B9D32}"/>
                    </a:ext>
                  </a:extLst>
                </p:cNvPr>
                <p:cNvSpPr/>
                <p:nvPr/>
              </p:nvSpPr>
              <p:spPr bwMode="auto">
                <a:xfrm>
                  <a:off x="7755288" y="2830698"/>
                  <a:ext cx="1224000" cy="271782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altLang="ja-JP" sz="800" b="1" dirty="0">
                      <a:solidFill>
                        <a:schemeClr val="tx1"/>
                      </a:solidFill>
                      <a:latin typeface="+mn-ea"/>
                    </a:rPr>
                    <a:t>Download </a:t>
                  </a:r>
                </a:p>
                <a:p>
                  <a:pPr algn="ctr"/>
                  <a:r>
                    <a:rPr lang="en-US" altLang="ja-JP" sz="800" b="1" dirty="0">
                      <a:solidFill>
                        <a:schemeClr val="tx1"/>
                      </a:solidFill>
                      <a:latin typeface="+mn-ea"/>
                    </a:rPr>
                    <a:t>Kym file</a:t>
                  </a:r>
                  <a:endParaRPr lang="ja-JP" altLang="en-US" sz="800" b="1" dirty="0">
                    <a:solidFill>
                      <a:schemeClr val="tx1"/>
                    </a:solidFill>
                    <a:latin typeface="+mn-ea"/>
                  </a:endParaRPr>
                </a:p>
              </p:txBody>
            </p:sp>
          </p:grpSp>
          <p:sp>
            <p:nvSpPr>
              <p:cNvPr id="15" name="角丸四角形 19">
                <a:extLst>
                  <a:ext uri="{FF2B5EF4-FFF2-40B4-BE49-F238E27FC236}">
                    <a16:creationId xmlns:a16="http://schemas.microsoft.com/office/drawing/2014/main" id="{AA93852A-7AA0-414F-B09E-2B156BD25B23}"/>
                  </a:ext>
                </a:extLst>
              </p:cNvPr>
              <p:cNvSpPr/>
              <p:nvPr/>
            </p:nvSpPr>
            <p:spPr bwMode="auto">
              <a:xfrm>
                <a:off x="7755288" y="3129168"/>
                <a:ext cx="1224000" cy="271782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900" b="1" dirty="0">
                    <a:solidFill>
                      <a:schemeClr val="tx1"/>
                    </a:solidFill>
                    <a:latin typeface="+mn-ea"/>
                  </a:rPr>
                  <a:t>Import</a:t>
                </a:r>
                <a:endParaRPr lang="ja-JP" altLang="en-US" sz="900" b="1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16" name="角丸四角形 26">
                <a:extLst>
                  <a:ext uri="{FF2B5EF4-FFF2-40B4-BE49-F238E27FC236}">
                    <a16:creationId xmlns:a16="http://schemas.microsoft.com/office/drawing/2014/main" id="{05488C88-4CA9-415C-865C-1AD197A0E63C}"/>
                  </a:ext>
                </a:extLst>
              </p:cNvPr>
              <p:cNvSpPr/>
              <p:nvPr/>
            </p:nvSpPr>
            <p:spPr bwMode="auto">
              <a:xfrm>
                <a:off x="7755288" y="3412635"/>
                <a:ext cx="1224000" cy="271782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900" b="1" dirty="0">
                    <a:solidFill>
                      <a:schemeClr val="tx1"/>
                    </a:solidFill>
                    <a:latin typeface="+mn-ea"/>
                  </a:rPr>
                  <a:t>Check </a:t>
                </a:r>
                <a:br>
                  <a:rPr lang="en-US" altLang="ja-JP" sz="900" b="1" dirty="0">
                    <a:solidFill>
                      <a:schemeClr val="tx1"/>
                    </a:solidFill>
                    <a:latin typeface="+mn-ea"/>
                  </a:rPr>
                </a:br>
                <a:r>
                  <a:rPr lang="en-US" altLang="ja-JP" sz="900" b="1" dirty="0">
                    <a:solidFill>
                      <a:schemeClr val="tx1"/>
                    </a:solidFill>
                    <a:latin typeface="+mn-ea"/>
                  </a:rPr>
                  <a:t>Import results</a:t>
                </a:r>
                <a:endParaRPr lang="ja-JP" altLang="en-US" sz="900" b="1" dirty="0">
                  <a:solidFill>
                    <a:schemeClr val="tx1"/>
                  </a:solidFill>
                  <a:latin typeface="+mn-ea"/>
                </a:endParaRPr>
              </a:p>
            </p:txBody>
          </p:sp>
        </p:grpSp>
        <p:sp>
          <p:nvSpPr>
            <p:cNvPr id="33" name="角丸四角形 19">
              <a:extLst>
                <a:ext uri="{FF2B5EF4-FFF2-40B4-BE49-F238E27FC236}">
                  <a16:creationId xmlns:a16="http://schemas.microsoft.com/office/drawing/2014/main" id="{46EEB378-C043-4E8C-93AF-1F79FDB4D861}"/>
                </a:ext>
              </a:extLst>
            </p:cNvPr>
            <p:cNvSpPr/>
            <p:nvPr/>
          </p:nvSpPr>
          <p:spPr bwMode="auto">
            <a:xfrm>
              <a:off x="7755288" y="2260446"/>
              <a:ext cx="1224000" cy="271782"/>
            </a:xfrm>
            <a:prstGeom prst="roundRect">
              <a:avLst/>
            </a:prstGeom>
            <a:solidFill>
              <a:srgbClr val="F1DBC4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solidFill>
                    <a:schemeClr val="tx1"/>
                  </a:solidFill>
                  <a:latin typeface="+mn-ea"/>
                </a:rPr>
                <a:t>Update/Register </a:t>
              </a:r>
              <a:br>
                <a:rPr lang="en-US" altLang="ja-JP" sz="900" b="1" dirty="0">
                  <a:solidFill>
                    <a:schemeClr val="tx1"/>
                  </a:solidFill>
                  <a:latin typeface="+mn-ea"/>
                </a:rPr>
              </a:br>
              <a:r>
                <a:rPr lang="en-US" altLang="ja-JP" sz="900" b="1" dirty="0">
                  <a:solidFill>
                    <a:schemeClr val="tx1"/>
                  </a:solidFill>
                  <a:latin typeface="+mn-ea"/>
                </a:rPr>
                <a:t>data</a:t>
              </a:r>
              <a:endParaRPr lang="ja-JP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</p:grpSp>
      <p:sp>
        <p:nvSpPr>
          <p:cNvPr id="38" name="角丸四角形 5">
            <a:extLst>
              <a:ext uri="{FF2B5EF4-FFF2-40B4-BE49-F238E27FC236}">
                <a16:creationId xmlns:a16="http://schemas.microsoft.com/office/drawing/2014/main" id="{D4DF0E38-D7B8-465E-B610-FCA0CA0595E9}"/>
              </a:ext>
            </a:extLst>
          </p:cNvPr>
          <p:cNvSpPr/>
          <p:nvPr/>
        </p:nvSpPr>
        <p:spPr bwMode="auto">
          <a:xfrm>
            <a:off x="740622" y="4748388"/>
            <a:ext cx="7215848" cy="840912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4" name="角丸四角形 19">
            <a:extLst>
              <a:ext uri="{FF2B5EF4-FFF2-40B4-BE49-F238E27FC236}">
                <a16:creationId xmlns:a16="http://schemas.microsoft.com/office/drawing/2014/main" id="{F5CE0EF6-CDBF-4DA2-A979-7C21F54C082B}"/>
              </a:ext>
            </a:extLst>
          </p:cNvPr>
          <p:cNvSpPr/>
          <p:nvPr/>
        </p:nvSpPr>
        <p:spPr bwMode="auto">
          <a:xfrm>
            <a:off x="827481" y="3916730"/>
            <a:ext cx="8208896" cy="840911"/>
          </a:xfrm>
          <a:prstGeom prst="roundRect">
            <a:avLst>
              <a:gd name="adj" fmla="val 50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ja-JP" sz="120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36" name="表 35">
            <a:extLst>
              <a:ext uri="{FF2B5EF4-FFF2-40B4-BE49-F238E27FC236}">
                <a16:creationId xmlns:a16="http://schemas.microsoft.com/office/drawing/2014/main" id="{80A0D6BA-48D7-463D-8BFD-1186E79153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0219269"/>
              </p:ext>
            </p:extLst>
          </p:nvPr>
        </p:nvGraphicFramePr>
        <p:xfrm>
          <a:off x="982686" y="4045742"/>
          <a:ext cx="7932851" cy="5791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429014">
                  <a:extLst>
                    <a:ext uri="{9D8B030D-6E8A-4147-A177-3AD203B41FA5}">
                      <a16:colId xmlns:a16="http://schemas.microsoft.com/office/drawing/2014/main" val="3513618482"/>
                    </a:ext>
                  </a:extLst>
                </a:gridCol>
                <a:gridCol w="1490318">
                  <a:extLst>
                    <a:ext uri="{9D8B030D-6E8A-4147-A177-3AD203B41FA5}">
                      <a16:colId xmlns:a16="http://schemas.microsoft.com/office/drawing/2014/main" val="3224140352"/>
                    </a:ext>
                  </a:extLst>
                </a:gridCol>
                <a:gridCol w="1348992">
                  <a:extLst>
                    <a:ext uri="{9D8B030D-6E8A-4147-A177-3AD203B41FA5}">
                      <a16:colId xmlns:a16="http://schemas.microsoft.com/office/drawing/2014/main" val="2571579917"/>
                    </a:ext>
                  </a:extLst>
                </a:gridCol>
                <a:gridCol w="1221509">
                  <a:extLst>
                    <a:ext uri="{9D8B030D-6E8A-4147-A177-3AD203B41FA5}">
                      <a16:colId xmlns:a16="http://schemas.microsoft.com/office/drawing/2014/main" val="431791396"/>
                    </a:ext>
                  </a:extLst>
                </a:gridCol>
                <a:gridCol w="1221509">
                  <a:extLst>
                    <a:ext uri="{9D8B030D-6E8A-4147-A177-3AD203B41FA5}">
                      <a16:colId xmlns:a16="http://schemas.microsoft.com/office/drawing/2014/main" val="1229825630"/>
                    </a:ext>
                  </a:extLst>
                </a:gridCol>
                <a:gridCol w="1221509">
                  <a:extLst>
                    <a:ext uri="{9D8B030D-6E8A-4147-A177-3AD203B41FA5}">
                      <a16:colId xmlns:a16="http://schemas.microsoft.com/office/drawing/2014/main" val="1663038925"/>
                    </a:ext>
                  </a:extLst>
                </a:gridCol>
              </a:tblGrid>
              <a:tr h="254735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Host</a:t>
                      </a:r>
                      <a:r>
                        <a:rPr kumimoji="1" lang="en-US" altLang="ja-JP" sz="1200" baseline="0" dirty="0" smtClean="0"/>
                        <a:t> name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Operation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/>
                        <a:t>path</a:t>
                      </a:r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/>
                        <a:t>owner</a:t>
                      </a:r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/>
                        <a:t>group</a:t>
                      </a:r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/>
                        <a:t>mode</a:t>
                      </a:r>
                      <a:endParaRPr kumimoji="1" lang="ja-JP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6770688"/>
                  </a:ext>
                </a:extLst>
              </a:tr>
              <a:tr h="254735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Free</a:t>
                      </a:r>
                      <a:r>
                        <a:rPr kumimoji="1" lang="en-US" altLang="ja-JP" sz="1200" baseline="0" dirty="0" smtClean="0"/>
                        <a:t> value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/>
                        <a:t>OP3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/</a:t>
                      </a:r>
                      <a:r>
                        <a:rPr kumimoji="1" lang="en-US" altLang="ja-JP" sz="1400" dirty="0" err="1"/>
                        <a:t>tmp</a:t>
                      </a:r>
                      <a:r>
                        <a:rPr kumimoji="1" lang="en-US" altLang="ja-JP" sz="1400" dirty="0"/>
                        <a:t>/work3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root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root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0644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449721"/>
                  </a:ext>
                </a:extLst>
              </a:tr>
            </a:tbl>
          </a:graphicData>
        </a:graphic>
      </p:graphicFrame>
      <p:sp>
        <p:nvSpPr>
          <p:cNvPr id="35" name="円形吹き出し 20">
            <a:extLst>
              <a:ext uri="{FF2B5EF4-FFF2-40B4-BE49-F238E27FC236}">
                <a16:creationId xmlns:a16="http://schemas.microsoft.com/office/drawing/2014/main" id="{88F2E30C-7872-4AC7-ACF1-CE30A0B67640}"/>
              </a:ext>
            </a:extLst>
          </p:cNvPr>
          <p:cNvSpPr/>
          <p:nvPr/>
        </p:nvSpPr>
        <p:spPr bwMode="auto">
          <a:xfrm>
            <a:off x="616019" y="3957599"/>
            <a:ext cx="301542" cy="312200"/>
          </a:xfrm>
          <a:prstGeom prst="wedgeEllipseCallout">
            <a:avLst>
              <a:gd name="adj1" fmla="val -73725"/>
              <a:gd name="adj2" fmla="val 170779"/>
            </a:avLst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2</a:t>
            </a:r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24AA9277-CD07-48A1-9BE3-5A78FEEBFD08}"/>
              </a:ext>
            </a:extLst>
          </p:cNvPr>
          <p:cNvSpPr/>
          <p:nvPr/>
        </p:nvSpPr>
        <p:spPr bwMode="auto">
          <a:xfrm>
            <a:off x="1653464" y="5993500"/>
            <a:ext cx="1395822" cy="304027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b="1" dirty="0">
              <a:latin typeface="+mn-ea"/>
            </a:endParaRPr>
          </a:p>
        </p:txBody>
      </p:sp>
      <p:sp>
        <p:nvSpPr>
          <p:cNvPr id="42" name="角丸四角形 31">
            <a:extLst>
              <a:ext uri="{FF2B5EF4-FFF2-40B4-BE49-F238E27FC236}">
                <a16:creationId xmlns:a16="http://schemas.microsoft.com/office/drawing/2014/main" id="{27B90309-866A-416B-A323-447918C1CACA}"/>
              </a:ext>
            </a:extLst>
          </p:cNvPr>
          <p:cNvSpPr/>
          <p:nvPr/>
        </p:nvSpPr>
        <p:spPr bwMode="auto">
          <a:xfrm>
            <a:off x="3436580" y="6120466"/>
            <a:ext cx="2503610" cy="404964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200" dirty="0" smtClean="0">
                <a:solidFill>
                  <a:schemeClr val="tx1"/>
                </a:solidFill>
                <a:latin typeface="+mn-ea"/>
              </a:rPr>
              <a:t>Press “Register”</a:t>
            </a:r>
            <a:endParaRPr lang="en-US" altLang="ja-JP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9" name="円形吹き出し 20">
            <a:extLst>
              <a:ext uri="{FF2B5EF4-FFF2-40B4-BE49-F238E27FC236}">
                <a16:creationId xmlns:a16="http://schemas.microsoft.com/office/drawing/2014/main" id="{AE056FF8-EBCD-440D-BC1E-8558020B37B5}"/>
              </a:ext>
            </a:extLst>
          </p:cNvPr>
          <p:cNvSpPr/>
          <p:nvPr/>
        </p:nvSpPr>
        <p:spPr bwMode="auto">
          <a:xfrm>
            <a:off x="3178384" y="6131891"/>
            <a:ext cx="301542" cy="312200"/>
          </a:xfrm>
          <a:prstGeom prst="wedgeEllipseCallout">
            <a:avLst>
              <a:gd name="adj1" fmla="val -126616"/>
              <a:gd name="adj2" fmla="val -47185"/>
            </a:avLst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400" b="1" dirty="0">
                <a:solidFill>
                  <a:srgbClr val="FFFFFF"/>
                </a:solidFill>
                <a:latin typeface="メイリオ"/>
                <a:ea typeface="メイリオ"/>
              </a:rPr>
              <a:t>３</a:t>
            </a:r>
            <a:endParaRPr kumimoji="1" lang="en-US" altLang="ja-JP" sz="1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787946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759" y="5372425"/>
            <a:ext cx="8460524" cy="1008985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8064" y="1997965"/>
            <a:ext cx="8447528" cy="3019073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2</a:t>
            </a:r>
            <a:r>
              <a:rPr kumimoji="1" lang="en-US" altLang="ja-JP" dirty="0"/>
              <a:t>.7</a:t>
            </a:r>
            <a:r>
              <a:rPr kumimoji="1" lang="ja-JP" altLang="en-US" dirty="0"/>
              <a:t>　</a:t>
            </a:r>
            <a:r>
              <a:rPr lang="en-US" altLang="ja-JP" dirty="0"/>
              <a:t> Time specification – Export (</a:t>
            </a:r>
            <a:r>
              <a:rPr lang="en-US" altLang="ja-JP" dirty="0"/>
              <a:t>2</a:t>
            </a:r>
            <a:r>
              <a:rPr kumimoji="1" lang="en-US" altLang="ja-JP" dirty="0"/>
              <a:t>/3)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7052334" cy="5616476"/>
          </a:xfrm>
        </p:spPr>
        <p:txBody>
          <a:bodyPr/>
          <a:lstStyle/>
          <a:p>
            <a:r>
              <a:rPr lang="en-US" altLang="ja-JP" b="1" dirty="0" smtClean="0"/>
              <a:t>Start Export process</a:t>
            </a:r>
            <a:endParaRPr lang="en-US" altLang="ja-JP" sz="1800" b="1" dirty="0"/>
          </a:p>
          <a:p>
            <a:pPr marL="180000" lvl="1" indent="0">
              <a:buNone/>
            </a:pPr>
            <a:r>
              <a:rPr lang="en-US" altLang="ja-JP" dirty="0" smtClean="0"/>
              <a:t>Select the registered data and export using the </a:t>
            </a:r>
            <a:br>
              <a:rPr lang="en-US" altLang="ja-JP" dirty="0" smtClean="0"/>
            </a:br>
            <a:r>
              <a:rPr lang="en-US" altLang="ja-JP" dirty="0" smtClean="0">
                <a:solidFill>
                  <a:srgbClr val="FF0000"/>
                </a:solidFill>
              </a:rPr>
              <a:t>“Time specification” </a:t>
            </a:r>
            <a:r>
              <a:rPr lang="en-US" altLang="ja-JP" dirty="0" smtClean="0"/>
              <a:t>mode.</a:t>
            </a:r>
            <a:endParaRPr lang="en-US" altLang="ja-JP" sz="1400" dirty="0"/>
          </a:p>
          <a:p>
            <a:pPr indent="0">
              <a:buNone/>
            </a:pPr>
            <a:r>
              <a:rPr lang="en-US" altLang="ja-JP" sz="1600" dirty="0" smtClean="0"/>
              <a:t>Menu</a:t>
            </a:r>
            <a:r>
              <a:rPr lang="en-US" altLang="ja-JP" sz="1600" dirty="0" smtClean="0"/>
              <a:t>: Export/Import</a:t>
            </a:r>
            <a:r>
              <a:rPr lang="en-US" altLang="ja-JP" sz="1600" b="1" dirty="0" smtClean="0"/>
              <a:t>&gt; Menu export</a:t>
            </a:r>
            <a:endParaRPr lang="ja-JP" altLang="en-US" sz="1600" b="1" dirty="0"/>
          </a:p>
          <a:p>
            <a:pPr marL="0" indent="0">
              <a:buNone/>
            </a:pPr>
            <a:endParaRPr lang="en-US" altLang="ja-JP" dirty="0"/>
          </a:p>
        </p:txBody>
      </p:sp>
      <p:sp>
        <p:nvSpPr>
          <p:cNvPr id="11" name="正方形/長方形 10"/>
          <p:cNvSpPr/>
          <p:nvPr/>
        </p:nvSpPr>
        <p:spPr bwMode="auto">
          <a:xfrm>
            <a:off x="472294" y="3546300"/>
            <a:ext cx="1176690" cy="281784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b="1" dirty="0">
              <a:latin typeface="+mn-ea"/>
            </a:endParaRPr>
          </a:p>
        </p:txBody>
      </p:sp>
      <p:sp>
        <p:nvSpPr>
          <p:cNvPr id="31" name="角丸四角形 30"/>
          <p:cNvSpPr/>
          <p:nvPr/>
        </p:nvSpPr>
        <p:spPr bwMode="auto">
          <a:xfrm>
            <a:off x="1740850" y="4005080"/>
            <a:ext cx="3119190" cy="311568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200" dirty="0" smtClean="0">
                <a:solidFill>
                  <a:schemeClr val="tx1"/>
                </a:solidFill>
                <a:latin typeface="+mn-ea"/>
              </a:rPr>
              <a:t>Check “All menus”</a:t>
            </a:r>
            <a:endParaRPr lang="en-US" altLang="ja-JP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2" name="円形吹き出し 31"/>
          <p:cNvSpPr/>
          <p:nvPr/>
        </p:nvSpPr>
        <p:spPr bwMode="auto">
          <a:xfrm>
            <a:off x="1629271" y="3789050"/>
            <a:ext cx="288040" cy="315543"/>
          </a:xfrm>
          <a:prstGeom prst="wedgeEllipseCallout">
            <a:avLst>
              <a:gd name="adj1" fmla="val -45511"/>
              <a:gd name="adj2" fmla="val -61198"/>
            </a:avLst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>
                <a:latin typeface="+mn-ea"/>
              </a:rPr>
              <a:t>２</a:t>
            </a:r>
          </a:p>
        </p:txBody>
      </p:sp>
      <p:sp>
        <p:nvSpPr>
          <p:cNvPr id="27" name="角丸四角形 26"/>
          <p:cNvSpPr/>
          <p:nvPr/>
        </p:nvSpPr>
        <p:spPr bwMode="auto">
          <a:xfrm>
            <a:off x="2171740" y="6124323"/>
            <a:ext cx="2503610" cy="404964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200" dirty="0" smtClean="0">
                <a:solidFill>
                  <a:schemeClr val="tx1"/>
                </a:solidFill>
                <a:latin typeface="+mn-ea"/>
              </a:rPr>
              <a:t>Press “Export”</a:t>
            </a:r>
            <a:endParaRPr lang="en-US" altLang="ja-JP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0" name="正方形/長方形 29"/>
          <p:cNvSpPr/>
          <p:nvPr/>
        </p:nvSpPr>
        <p:spPr bwMode="auto">
          <a:xfrm>
            <a:off x="371595" y="6054186"/>
            <a:ext cx="1445117" cy="31687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b="1" dirty="0">
              <a:latin typeface="+mn-ea"/>
            </a:endParaRPr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C7DA3AB0-1FE1-48E4-BAF9-C362D70F9640}"/>
              </a:ext>
            </a:extLst>
          </p:cNvPr>
          <p:cNvSpPr/>
          <p:nvPr/>
        </p:nvSpPr>
        <p:spPr bwMode="auto">
          <a:xfrm>
            <a:off x="2639885" y="2710632"/>
            <a:ext cx="2076135" cy="28320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b="1" dirty="0">
              <a:latin typeface="+mn-ea"/>
            </a:endParaRPr>
          </a:p>
        </p:txBody>
      </p:sp>
      <p:grpSp>
        <p:nvGrpSpPr>
          <p:cNvPr id="36" name="グループ化 35">
            <a:extLst>
              <a:ext uri="{FF2B5EF4-FFF2-40B4-BE49-F238E27FC236}">
                <a16:creationId xmlns:a16="http://schemas.microsoft.com/office/drawing/2014/main" id="{A59A23E9-34D5-4158-B6C8-5885722B563C}"/>
              </a:ext>
            </a:extLst>
          </p:cNvPr>
          <p:cNvGrpSpPr/>
          <p:nvPr/>
        </p:nvGrpSpPr>
        <p:grpSpPr>
          <a:xfrm>
            <a:off x="7272376" y="737869"/>
            <a:ext cx="1764001" cy="3051181"/>
            <a:chOff x="7272376" y="737869"/>
            <a:chExt cx="1764001" cy="3051181"/>
          </a:xfrm>
        </p:grpSpPr>
        <p:grpSp>
          <p:nvGrpSpPr>
            <p:cNvPr id="37" name="グループ化 36">
              <a:extLst>
                <a:ext uri="{FF2B5EF4-FFF2-40B4-BE49-F238E27FC236}">
                  <a16:creationId xmlns:a16="http://schemas.microsoft.com/office/drawing/2014/main" id="{E2BE6A49-9A19-4950-8ABC-9B5B2A286308}"/>
                </a:ext>
              </a:extLst>
            </p:cNvPr>
            <p:cNvGrpSpPr/>
            <p:nvPr/>
          </p:nvGrpSpPr>
          <p:grpSpPr>
            <a:xfrm>
              <a:off x="7272376" y="737869"/>
              <a:ext cx="1764001" cy="3051181"/>
              <a:chOff x="7272376" y="737869"/>
              <a:chExt cx="1764001" cy="3051181"/>
            </a:xfrm>
          </p:grpSpPr>
          <p:grpSp>
            <p:nvGrpSpPr>
              <p:cNvPr id="39" name="グループ化 38">
                <a:extLst>
                  <a:ext uri="{FF2B5EF4-FFF2-40B4-BE49-F238E27FC236}">
                    <a16:creationId xmlns:a16="http://schemas.microsoft.com/office/drawing/2014/main" id="{FD8B1106-A298-4330-8B02-A489AF8D6C54}"/>
                  </a:ext>
                </a:extLst>
              </p:cNvPr>
              <p:cNvGrpSpPr/>
              <p:nvPr/>
            </p:nvGrpSpPr>
            <p:grpSpPr>
              <a:xfrm>
                <a:off x="7272376" y="737869"/>
                <a:ext cx="1764001" cy="3051181"/>
                <a:chOff x="7272376" y="737869"/>
                <a:chExt cx="1764001" cy="3051181"/>
              </a:xfrm>
            </p:grpSpPr>
            <p:grpSp>
              <p:nvGrpSpPr>
                <p:cNvPr id="42" name="グループ化 41">
                  <a:extLst>
                    <a:ext uri="{FF2B5EF4-FFF2-40B4-BE49-F238E27FC236}">
                      <a16:creationId xmlns:a16="http://schemas.microsoft.com/office/drawing/2014/main" id="{10F8FC40-08FD-42DD-AB51-D245AC3570EA}"/>
                    </a:ext>
                  </a:extLst>
                </p:cNvPr>
                <p:cNvGrpSpPr/>
                <p:nvPr/>
              </p:nvGrpSpPr>
              <p:grpSpPr>
                <a:xfrm>
                  <a:off x="7272376" y="737869"/>
                  <a:ext cx="1764001" cy="3051181"/>
                  <a:chOff x="7307582" y="761744"/>
                  <a:chExt cx="1728000" cy="2999872"/>
                </a:xfrm>
              </p:grpSpPr>
              <p:sp>
                <p:nvSpPr>
                  <p:cNvPr id="45" name="正方形/長方形 44">
                    <a:extLst>
                      <a:ext uri="{FF2B5EF4-FFF2-40B4-BE49-F238E27FC236}">
                        <a16:creationId xmlns:a16="http://schemas.microsoft.com/office/drawing/2014/main" id="{1539B876-8217-41F4-BADA-70CBA9756D7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7307582" y="761744"/>
                    <a:ext cx="1728000" cy="2999872"/>
                  </a:xfrm>
                  <a:prstGeom prst="rect">
                    <a:avLst/>
                  </a:prstGeom>
                  <a:ln/>
                </p:spPr>
                <p:style>
                  <a:lnRef idx="3">
                    <a:schemeClr val="lt1"/>
                  </a:lnRef>
                  <a:fillRef idx="1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b="1" dirty="0">
                      <a:latin typeface="+mn-ea"/>
                    </a:endParaRPr>
                  </a:p>
                </p:txBody>
              </p:sp>
              <p:sp>
                <p:nvSpPr>
                  <p:cNvPr id="46" name="角丸四角形 47">
                    <a:extLst>
                      <a:ext uri="{FF2B5EF4-FFF2-40B4-BE49-F238E27FC236}">
                        <a16:creationId xmlns:a16="http://schemas.microsoft.com/office/drawing/2014/main" id="{6DB67DB3-E674-46E3-9B2E-5B4D77FD97B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412616" y="859486"/>
                    <a:ext cx="1556775" cy="318531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US" altLang="ja-JP" sz="1200" b="1" dirty="0">
                        <a:solidFill>
                          <a:schemeClr val="tx1"/>
                        </a:solidFill>
                        <a:latin typeface="+mn-ea"/>
                      </a:rPr>
                      <a:t>Data registration</a:t>
                    </a:r>
                    <a:endParaRPr lang="ja-JP" altLang="en-US" sz="1200" b="1" dirty="0">
                      <a:solidFill>
                        <a:schemeClr val="tx1"/>
                      </a:solidFill>
                      <a:latin typeface="+mn-ea"/>
                    </a:endParaRPr>
                  </a:p>
                </p:txBody>
              </p:sp>
              <p:sp>
                <p:nvSpPr>
                  <p:cNvPr id="47" name="角丸四角形 48">
                    <a:extLst>
                      <a:ext uri="{FF2B5EF4-FFF2-40B4-BE49-F238E27FC236}">
                        <a16:creationId xmlns:a16="http://schemas.microsoft.com/office/drawing/2014/main" id="{53041554-01AD-4B28-BD05-2EC03CEF7BE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425144" y="1915291"/>
                    <a:ext cx="1556775" cy="330125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US" altLang="ja-JP" sz="1200" b="1" dirty="0">
                        <a:solidFill>
                          <a:schemeClr val="tx1"/>
                        </a:solidFill>
                        <a:latin typeface="+mn-ea"/>
                      </a:rPr>
                      <a:t>Time Specification</a:t>
                    </a:r>
                    <a:endParaRPr lang="ja-JP" altLang="en-US" sz="1200" b="1" dirty="0">
                      <a:solidFill>
                        <a:schemeClr val="tx1"/>
                      </a:solidFill>
                      <a:latin typeface="+mn-ea"/>
                    </a:endParaRPr>
                  </a:p>
                </p:txBody>
              </p:sp>
              <p:sp>
                <p:nvSpPr>
                  <p:cNvPr id="48" name="ホームベース 49">
                    <a:extLst>
                      <a:ext uri="{FF2B5EF4-FFF2-40B4-BE49-F238E27FC236}">
                        <a16:creationId xmlns:a16="http://schemas.microsoft.com/office/drawing/2014/main" id="{44F7FA36-0CFD-4553-90A4-F1673B28C554}"/>
                      </a:ext>
                    </a:extLst>
                  </p:cNvPr>
                  <p:cNvSpPr/>
                  <p:nvPr/>
                </p:nvSpPr>
                <p:spPr bwMode="auto">
                  <a:xfrm rot="5400000">
                    <a:off x="6887948" y="2903697"/>
                    <a:ext cx="1344996" cy="141061"/>
                  </a:xfrm>
                  <a:prstGeom prst="homePlate">
                    <a:avLst>
                      <a:gd name="adj" fmla="val 49530"/>
                    </a:avLst>
                  </a:prstGeom>
                  <a:solidFill>
                    <a:srgbClr val="FFC000"/>
                  </a:solidFill>
                  <a:ln w="12700">
                    <a:solidFill>
                      <a:srgbClr val="FFC000"/>
                    </a:solidFill>
                  </a:ln>
                  <a:effectLst/>
                </p:spPr>
                <p:txBody>
    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b="1" dirty="0">
                      <a:latin typeface="+mn-ea"/>
                    </a:endParaRPr>
                  </a:p>
                </p:txBody>
              </p:sp>
              <p:sp>
                <p:nvSpPr>
                  <p:cNvPr id="49" name="角丸四角形 50">
                    <a:extLst>
                      <a:ext uri="{FF2B5EF4-FFF2-40B4-BE49-F238E27FC236}">
                        <a16:creationId xmlns:a16="http://schemas.microsoft.com/office/drawing/2014/main" id="{C5F6D1F1-8AA8-489A-B8AC-89AA86A9701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422883" y="1557209"/>
                    <a:ext cx="1556775" cy="330125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US" altLang="ja-JP" sz="1050" b="1" dirty="0">
                        <a:solidFill>
                          <a:schemeClr val="tx1"/>
                        </a:solidFill>
                        <a:latin typeface="+mn-ea"/>
                      </a:rPr>
                      <a:t>Environment</a:t>
                    </a:r>
                    <a:br>
                      <a:rPr lang="en-US" altLang="ja-JP" sz="1050" b="1" dirty="0">
                        <a:solidFill>
                          <a:schemeClr val="tx1"/>
                        </a:solidFill>
                        <a:latin typeface="+mn-ea"/>
                      </a:rPr>
                    </a:br>
                    <a:r>
                      <a:rPr lang="en-US" altLang="ja-JP" sz="1050" b="1" dirty="0">
                        <a:solidFill>
                          <a:schemeClr val="tx1"/>
                        </a:solidFill>
                        <a:latin typeface="+mn-ea"/>
                      </a:rPr>
                      <a:t> Migration</a:t>
                    </a:r>
                    <a:endParaRPr lang="ja-JP" altLang="en-US" sz="1050" b="1" dirty="0">
                      <a:solidFill>
                        <a:schemeClr val="tx1"/>
                      </a:solidFill>
                      <a:latin typeface="+mn-ea"/>
                    </a:endParaRPr>
                  </a:p>
                </p:txBody>
              </p:sp>
              <p:sp>
                <p:nvSpPr>
                  <p:cNvPr id="50" name="角丸四角形 51">
                    <a:extLst>
                      <a:ext uri="{FF2B5EF4-FFF2-40B4-BE49-F238E27FC236}">
                        <a16:creationId xmlns:a16="http://schemas.microsoft.com/office/drawing/2014/main" id="{61F7178E-29CD-4901-88F4-E0D86091230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406961" y="1202551"/>
                    <a:ext cx="1556775" cy="330125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US" altLang="ja-JP" sz="1100" b="1" dirty="0">
                        <a:solidFill>
                          <a:schemeClr val="tx1"/>
                        </a:solidFill>
                        <a:latin typeface="+mn-ea"/>
                      </a:rPr>
                      <a:t>Create/Input menu</a:t>
                    </a:r>
                    <a:endParaRPr lang="ja-JP" altLang="en-US" sz="1100" b="1" dirty="0">
                      <a:solidFill>
                        <a:schemeClr val="tx1"/>
                      </a:solidFill>
                      <a:latin typeface="+mn-ea"/>
                    </a:endParaRPr>
                  </a:p>
                </p:txBody>
              </p:sp>
            </p:grpSp>
            <p:sp>
              <p:nvSpPr>
                <p:cNvPr id="43" name="角丸四角形 19">
                  <a:extLst>
                    <a:ext uri="{FF2B5EF4-FFF2-40B4-BE49-F238E27FC236}">
                      <a16:creationId xmlns:a16="http://schemas.microsoft.com/office/drawing/2014/main" id="{BCD3C7F0-AA53-4BCF-9DD8-9FDED5F910E9}"/>
                    </a:ext>
                  </a:extLst>
                </p:cNvPr>
                <p:cNvSpPr/>
                <p:nvPr/>
              </p:nvSpPr>
              <p:spPr bwMode="auto">
                <a:xfrm>
                  <a:off x="7746953" y="2542422"/>
                  <a:ext cx="1224000" cy="271782"/>
                </a:xfrm>
                <a:prstGeom prst="roundRect">
                  <a:avLst/>
                </a:prstGeom>
                <a:solidFill>
                  <a:srgbClr val="F1DBC4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altLang="ja-JP" sz="900" b="1" dirty="0">
                      <a:solidFill>
                        <a:schemeClr val="tx1"/>
                      </a:solidFill>
                      <a:latin typeface="+mn-ea"/>
                    </a:rPr>
                    <a:t>Export</a:t>
                  </a:r>
                  <a:endParaRPr lang="ja-JP" altLang="en-US" sz="900" b="1" dirty="0">
                    <a:solidFill>
                      <a:schemeClr val="tx1"/>
                    </a:solidFill>
                    <a:latin typeface="+mn-ea"/>
                  </a:endParaRPr>
                </a:p>
              </p:txBody>
            </p:sp>
            <p:sp>
              <p:nvSpPr>
                <p:cNvPr id="44" name="角丸四角形 26">
                  <a:extLst>
                    <a:ext uri="{FF2B5EF4-FFF2-40B4-BE49-F238E27FC236}">
                      <a16:creationId xmlns:a16="http://schemas.microsoft.com/office/drawing/2014/main" id="{CB10E23B-3BE5-4526-A56B-959DB9D65498}"/>
                    </a:ext>
                  </a:extLst>
                </p:cNvPr>
                <p:cNvSpPr/>
                <p:nvPr/>
              </p:nvSpPr>
              <p:spPr bwMode="auto">
                <a:xfrm>
                  <a:off x="7755288" y="2830698"/>
                  <a:ext cx="1224000" cy="271782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altLang="ja-JP" sz="800" b="1" dirty="0">
                      <a:solidFill>
                        <a:schemeClr val="tx1"/>
                      </a:solidFill>
                      <a:latin typeface="+mn-ea"/>
                    </a:rPr>
                    <a:t>Download </a:t>
                  </a:r>
                </a:p>
                <a:p>
                  <a:pPr algn="ctr"/>
                  <a:r>
                    <a:rPr lang="en-US" altLang="ja-JP" sz="800" b="1" dirty="0">
                      <a:solidFill>
                        <a:schemeClr val="tx1"/>
                      </a:solidFill>
                      <a:latin typeface="+mn-ea"/>
                    </a:rPr>
                    <a:t>Kym file</a:t>
                  </a:r>
                  <a:endParaRPr lang="ja-JP" altLang="en-US" sz="800" b="1" dirty="0">
                    <a:solidFill>
                      <a:schemeClr val="tx1"/>
                    </a:solidFill>
                    <a:latin typeface="+mn-ea"/>
                  </a:endParaRPr>
                </a:p>
              </p:txBody>
            </p:sp>
          </p:grpSp>
          <p:sp>
            <p:nvSpPr>
              <p:cNvPr id="40" name="角丸四角形 19">
                <a:extLst>
                  <a:ext uri="{FF2B5EF4-FFF2-40B4-BE49-F238E27FC236}">
                    <a16:creationId xmlns:a16="http://schemas.microsoft.com/office/drawing/2014/main" id="{FB7AA477-46A0-4F78-B141-87CE5334AB08}"/>
                  </a:ext>
                </a:extLst>
              </p:cNvPr>
              <p:cNvSpPr/>
              <p:nvPr/>
            </p:nvSpPr>
            <p:spPr bwMode="auto">
              <a:xfrm>
                <a:off x="7755288" y="3129168"/>
                <a:ext cx="1224000" cy="271782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900" b="1" dirty="0">
                    <a:solidFill>
                      <a:schemeClr val="tx1"/>
                    </a:solidFill>
                    <a:latin typeface="+mn-ea"/>
                  </a:rPr>
                  <a:t>Import</a:t>
                </a:r>
                <a:endParaRPr lang="ja-JP" altLang="en-US" sz="900" b="1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41" name="角丸四角形 26">
                <a:extLst>
                  <a:ext uri="{FF2B5EF4-FFF2-40B4-BE49-F238E27FC236}">
                    <a16:creationId xmlns:a16="http://schemas.microsoft.com/office/drawing/2014/main" id="{C8B9B4E3-70B3-45B6-B5CF-FECE9705A6CC}"/>
                  </a:ext>
                </a:extLst>
              </p:cNvPr>
              <p:cNvSpPr/>
              <p:nvPr/>
            </p:nvSpPr>
            <p:spPr bwMode="auto">
              <a:xfrm>
                <a:off x="7755288" y="3412635"/>
                <a:ext cx="1224000" cy="271782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900" b="1" dirty="0">
                    <a:solidFill>
                      <a:schemeClr val="tx1"/>
                    </a:solidFill>
                    <a:latin typeface="+mn-ea"/>
                  </a:rPr>
                  <a:t>Check </a:t>
                </a:r>
                <a:br>
                  <a:rPr lang="en-US" altLang="ja-JP" sz="900" b="1" dirty="0">
                    <a:solidFill>
                      <a:schemeClr val="tx1"/>
                    </a:solidFill>
                    <a:latin typeface="+mn-ea"/>
                  </a:rPr>
                </a:br>
                <a:r>
                  <a:rPr lang="en-US" altLang="ja-JP" sz="900" b="1" dirty="0">
                    <a:solidFill>
                      <a:schemeClr val="tx1"/>
                    </a:solidFill>
                    <a:latin typeface="+mn-ea"/>
                  </a:rPr>
                  <a:t>Import results</a:t>
                </a:r>
                <a:endParaRPr lang="ja-JP" altLang="en-US" sz="900" b="1" dirty="0">
                  <a:solidFill>
                    <a:schemeClr val="tx1"/>
                  </a:solidFill>
                  <a:latin typeface="+mn-ea"/>
                </a:endParaRPr>
              </a:p>
            </p:txBody>
          </p:sp>
        </p:grpSp>
        <p:sp>
          <p:nvSpPr>
            <p:cNvPr id="38" name="角丸四角形 19">
              <a:extLst>
                <a:ext uri="{FF2B5EF4-FFF2-40B4-BE49-F238E27FC236}">
                  <a16:creationId xmlns:a16="http://schemas.microsoft.com/office/drawing/2014/main" id="{31FB1F5A-2EE5-4EDA-936B-1E9F04D04037}"/>
                </a:ext>
              </a:extLst>
            </p:cNvPr>
            <p:cNvSpPr/>
            <p:nvPr/>
          </p:nvSpPr>
          <p:spPr bwMode="auto">
            <a:xfrm>
              <a:off x="7755288" y="2260446"/>
              <a:ext cx="1224000" cy="27178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solidFill>
                    <a:schemeClr val="tx1"/>
                  </a:solidFill>
                  <a:latin typeface="+mn-ea"/>
                </a:rPr>
                <a:t>Update/Register </a:t>
              </a:r>
              <a:br>
                <a:rPr lang="en-US" altLang="ja-JP" sz="900" b="1" dirty="0">
                  <a:solidFill>
                    <a:schemeClr val="tx1"/>
                  </a:solidFill>
                  <a:latin typeface="+mn-ea"/>
                </a:rPr>
              </a:br>
              <a:r>
                <a:rPr lang="en-US" altLang="ja-JP" sz="900" b="1" dirty="0">
                  <a:solidFill>
                    <a:schemeClr val="tx1"/>
                  </a:solidFill>
                  <a:latin typeface="+mn-ea"/>
                </a:rPr>
                <a:t>data</a:t>
              </a:r>
              <a:endParaRPr lang="ja-JP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</p:grpSp>
      <p:sp>
        <p:nvSpPr>
          <p:cNvPr id="26" name="角丸四角形 26">
            <a:extLst>
              <a:ext uri="{FF2B5EF4-FFF2-40B4-BE49-F238E27FC236}">
                <a16:creationId xmlns:a16="http://schemas.microsoft.com/office/drawing/2014/main" id="{273B94EF-7052-4517-A6C9-BE8A65BF447F}"/>
              </a:ext>
            </a:extLst>
          </p:cNvPr>
          <p:cNvSpPr/>
          <p:nvPr/>
        </p:nvSpPr>
        <p:spPr bwMode="auto">
          <a:xfrm>
            <a:off x="2967253" y="2986073"/>
            <a:ext cx="4214290" cy="802977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200" dirty="0" smtClean="0">
                <a:solidFill>
                  <a:schemeClr val="tx1"/>
                </a:solidFill>
                <a:latin typeface="+mn-ea"/>
              </a:rPr>
              <a:t>Press “Time specification”</a:t>
            </a:r>
            <a:endParaRPr lang="en-US" altLang="ja-JP" sz="1200" dirty="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35" name="表 34">
            <a:extLst>
              <a:ext uri="{FF2B5EF4-FFF2-40B4-BE49-F238E27FC236}">
                <a16:creationId xmlns:a16="http://schemas.microsoft.com/office/drawing/2014/main" id="{9A4F1152-DB46-42E6-82D0-E5995F1749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4933947"/>
              </p:ext>
            </p:extLst>
          </p:nvPr>
        </p:nvGraphicFramePr>
        <p:xfrm>
          <a:off x="3043527" y="3284339"/>
          <a:ext cx="4066382" cy="4114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24403">
                  <a:extLst>
                    <a:ext uri="{9D8B030D-6E8A-4147-A177-3AD203B41FA5}">
                      <a16:colId xmlns:a16="http://schemas.microsoft.com/office/drawing/2014/main" val="2677977182"/>
                    </a:ext>
                  </a:extLst>
                </a:gridCol>
                <a:gridCol w="3041979">
                  <a:extLst>
                    <a:ext uri="{9D8B030D-6E8A-4147-A177-3AD203B41FA5}">
                      <a16:colId xmlns:a16="http://schemas.microsoft.com/office/drawing/2014/main" val="3360175258"/>
                    </a:ext>
                  </a:extLst>
                </a:gridCol>
              </a:tblGrid>
              <a:tr h="35578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 smtClean="0">
                          <a:solidFill>
                            <a:schemeClr val="bg1"/>
                          </a:solidFill>
                        </a:rPr>
                        <a:t>Time</a:t>
                      </a:r>
                      <a:r>
                        <a:rPr kumimoji="1" lang="en-US" altLang="ja-JP" sz="1000" baseline="0" dirty="0" smtClean="0">
                          <a:solidFill>
                            <a:schemeClr val="bg1"/>
                          </a:solidFill>
                        </a:rPr>
                        <a:t> specification</a:t>
                      </a:r>
                      <a:endParaRPr kumimoji="1" lang="ja-JP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0" dirty="0" smtClean="0">
                          <a:solidFill>
                            <a:schemeClr val="tx1"/>
                          </a:solidFill>
                        </a:rPr>
                        <a:t>(The entered time must be</a:t>
                      </a:r>
                      <a:r>
                        <a:rPr kumimoji="1" lang="en-US" altLang="ja-JP" sz="1050" b="0" baseline="0" dirty="0" smtClean="0">
                          <a:solidFill>
                            <a:schemeClr val="tx1"/>
                          </a:solidFill>
                        </a:rPr>
                        <a:t> later than the last time the second item was updated</a:t>
                      </a:r>
                      <a:r>
                        <a:rPr kumimoji="1" lang="en-US" altLang="ja-JP" sz="1050" b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kumimoji="1" lang="ja-JP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8436385"/>
                  </a:ext>
                </a:extLst>
              </a:tr>
            </a:tbl>
          </a:graphicData>
        </a:graphic>
      </p:graphicFrame>
      <p:sp>
        <p:nvSpPr>
          <p:cNvPr id="29" name="円形吹き出し 31">
            <a:extLst>
              <a:ext uri="{FF2B5EF4-FFF2-40B4-BE49-F238E27FC236}">
                <a16:creationId xmlns:a16="http://schemas.microsoft.com/office/drawing/2014/main" id="{4CAAD3D0-5F01-4242-9CDC-E921548E1FCA}"/>
              </a:ext>
            </a:extLst>
          </p:cNvPr>
          <p:cNvSpPr/>
          <p:nvPr/>
        </p:nvSpPr>
        <p:spPr bwMode="auto">
          <a:xfrm>
            <a:off x="2777000" y="3018041"/>
            <a:ext cx="288040" cy="315543"/>
          </a:xfrm>
          <a:prstGeom prst="wedgeEllipseCallout">
            <a:avLst>
              <a:gd name="adj1" fmla="val -68508"/>
              <a:gd name="adj2" fmla="val -61219"/>
            </a:avLst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dirty="0">
                <a:latin typeface="+mn-ea"/>
              </a:rPr>
              <a:t>1</a:t>
            </a:r>
            <a:endParaRPr kumimoji="1" lang="ja-JP" altLang="en-US" sz="1400" b="1" dirty="0">
              <a:latin typeface="+mn-ea"/>
            </a:endParaRPr>
          </a:p>
        </p:txBody>
      </p:sp>
      <p:sp>
        <p:nvSpPr>
          <p:cNvPr id="28" name="円形吹き出し 27"/>
          <p:cNvSpPr/>
          <p:nvPr/>
        </p:nvSpPr>
        <p:spPr bwMode="auto">
          <a:xfrm>
            <a:off x="2009840" y="5998782"/>
            <a:ext cx="288040" cy="315543"/>
          </a:xfrm>
          <a:prstGeom prst="wedgeEllipseCallout">
            <a:avLst>
              <a:gd name="adj1" fmla="val -127280"/>
              <a:gd name="adj2" fmla="val 26464"/>
            </a:avLst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>
                <a:latin typeface="+mn-ea"/>
              </a:rPr>
              <a:t>３</a:t>
            </a:r>
          </a:p>
        </p:txBody>
      </p:sp>
      <p:grpSp>
        <p:nvGrpSpPr>
          <p:cNvPr id="51" name="グループ化 50">
            <a:extLst>
              <a:ext uri="{FF2B5EF4-FFF2-40B4-BE49-F238E27FC236}">
                <a16:creationId xmlns:a16="http://schemas.microsoft.com/office/drawing/2014/main" id="{12EF993D-03C7-45C4-B65C-9B9F0B64715A}"/>
              </a:ext>
            </a:extLst>
          </p:cNvPr>
          <p:cNvGrpSpPr/>
          <p:nvPr/>
        </p:nvGrpSpPr>
        <p:grpSpPr>
          <a:xfrm>
            <a:off x="306948" y="4964070"/>
            <a:ext cx="8529129" cy="582273"/>
            <a:chOff x="379881" y="4867812"/>
            <a:chExt cx="8529129" cy="582273"/>
          </a:xfrm>
        </p:grpSpPr>
        <p:grpSp>
          <p:nvGrpSpPr>
            <p:cNvPr id="52" name="グループ化 51">
              <a:extLst>
                <a:ext uri="{FF2B5EF4-FFF2-40B4-BE49-F238E27FC236}">
                  <a16:creationId xmlns:a16="http://schemas.microsoft.com/office/drawing/2014/main" id="{E439E102-0952-4B74-83CA-6F6DCCCFCE18}"/>
                </a:ext>
              </a:extLst>
            </p:cNvPr>
            <p:cNvGrpSpPr/>
            <p:nvPr/>
          </p:nvGrpSpPr>
          <p:grpSpPr>
            <a:xfrm>
              <a:off x="379881" y="4884700"/>
              <a:ext cx="8529129" cy="485409"/>
              <a:chOff x="379881" y="4884700"/>
              <a:chExt cx="8529129" cy="485409"/>
            </a:xfrm>
          </p:grpSpPr>
          <p:grpSp>
            <p:nvGrpSpPr>
              <p:cNvPr id="55" name="グループ化 54">
                <a:extLst>
                  <a:ext uri="{FF2B5EF4-FFF2-40B4-BE49-F238E27FC236}">
                    <a16:creationId xmlns:a16="http://schemas.microsoft.com/office/drawing/2014/main" id="{48778C23-B75B-4527-8B19-6D8C07587D6A}"/>
                  </a:ext>
                </a:extLst>
              </p:cNvPr>
              <p:cNvGrpSpPr/>
              <p:nvPr/>
            </p:nvGrpSpPr>
            <p:grpSpPr>
              <a:xfrm>
                <a:off x="420282" y="4884700"/>
                <a:ext cx="8488728" cy="379813"/>
                <a:chOff x="269518" y="4794269"/>
                <a:chExt cx="6874972" cy="250877"/>
              </a:xfrm>
            </p:grpSpPr>
            <p:grpSp>
              <p:nvGrpSpPr>
                <p:cNvPr id="58" name="グループ化 57">
                  <a:extLst>
                    <a:ext uri="{FF2B5EF4-FFF2-40B4-BE49-F238E27FC236}">
                      <a16:creationId xmlns:a16="http://schemas.microsoft.com/office/drawing/2014/main" id="{066B5406-764C-4939-B7D9-80C40C970E07}"/>
                    </a:ext>
                  </a:extLst>
                </p:cNvPr>
                <p:cNvGrpSpPr/>
                <p:nvPr/>
              </p:nvGrpSpPr>
              <p:grpSpPr>
                <a:xfrm>
                  <a:off x="269518" y="4794269"/>
                  <a:ext cx="6874972" cy="250877"/>
                  <a:chOff x="241046" y="4783444"/>
                  <a:chExt cx="6874972" cy="250877"/>
                </a:xfrm>
              </p:grpSpPr>
              <p:sp>
                <p:nvSpPr>
                  <p:cNvPr id="60" name="フリーフォーム: 図形 59">
                    <a:extLst>
                      <a:ext uri="{FF2B5EF4-FFF2-40B4-BE49-F238E27FC236}">
                        <a16:creationId xmlns:a16="http://schemas.microsoft.com/office/drawing/2014/main" id="{A18D3618-85C3-429C-B543-A3D1D3D1CDD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41046" y="4783444"/>
                    <a:ext cx="6874972" cy="135144"/>
                  </a:xfrm>
                  <a:custGeom>
                    <a:avLst/>
                    <a:gdLst>
                      <a:gd name="connsiteX0" fmla="*/ 0 w 5773479"/>
                      <a:gd name="connsiteY0" fmla="*/ 723014 h 723017"/>
                      <a:gd name="connsiteX1" fmla="*/ 733646 w 5773479"/>
                      <a:gd name="connsiteY1" fmla="*/ 10632 h 723017"/>
                      <a:gd name="connsiteX2" fmla="*/ 1446028 w 5773479"/>
                      <a:gd name="connsiteY2" fmla="*/ 723014 h 723017"/>
                      <a:gd name="connsiteX3" fmla="*/ 2179674 w 5773479"/>
                      <a:gd name="connsiteY3" fmla="*/ 0 h 723017"/>
                      <a:gd name="connsiteX4" fmla="*/ 2881423 w 5773479"/>
                      <a:gd name="connsiteY4" fmla="*/ 723014 h 723017"/>
                      <a:gd name="connsiteX5" fmla="*/ 3593804 w 5773479"/>
                      <a:gd name="connsiteY5" fmla="*/ 10632 h 723017"/>
                      <a:gd name="connsiteX6" fmla="*/ 4327451 w 5773479"/>
                      <a:gd name="connsiteY6" fmla="*/ 723014 h 723017"/>
                      <a:gd name="connsiteX7" fmla="*/ 5039832 w 5773479"/>
                      <a:gd name="connsiteY7" fmla="*/ 10632 h 723017"/>
                      <a:gd name="connsiteX8" fmla="*/ 5773479 w 5773479"/>
                      <a:gd name="connsiteY8" fmla="*/ 723014 h 7230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73479" h="723017">
                        <a:moveTo>
                          <a:pt x="0" y="723014"/>
                        </a:moveTo>
                        <a:cubicBezTo>
                          <a:pt x="246320" y="366823"/>
                          <a:pt x="492641" y="10632"/>
                          <a:pt x="733646" y="10632"/>
                        </a:cubicBezTo>
                        <a:cubicBezTo>
                          <a:pt x="974651" y="10632"/>
                          <a:pt x="1205023" y="724786"/>
                          <a:pt x="1446028" y="723014"/>
                        </a:cubicBezTo>
                        <a:cubicBezTo>
                          <a:pt x="1687033" y="721242"/>
                          <a:pt x="1940442" y="0"/>
                          <a:pt x="2179674" y="0"/>
                        </a:cubicBezTo>
                        <a:cubicBezTo>
                          <a:pt x="2418906" y="0"/>
                          <a:pt x="2645735" y="721242"/>
                          <a:pt x="2881423" y="723014"/>
                        </a:cubicBezTo>
                        <a:cubicBezTo>
                          <a:pt x="3117111" y="724786"/>
                          <a:pt x="3352799" y="10632"/>
                          <a:pt x="3593804" y="10632"/>
                        </a:cubicBezTo>
                        <a:cubicBezTo>
                          <a:pt x="3834809" y="10632"/>
                          <a:pt x="4086446" y="723014"/>
                          <a:pt x="4327451" y="723014"/>
                        </a:cubicBezTo>
                        <a:cubicBezTo>
                          <a:pt x="4568456" y="723014"/>
                          <a:pt x="4798827" y="10632"/>
                          <a:pt x="5039832" y="10632"/>
                        </a:cubicBezTo>
                        <a:cubicBezTo>
                          <a:pt x="5280837" y="10632"/>
                          <a:pt x="5527158" y="366823"/>
                          <a:pt x="5773479" y="723014"/>
                        </a:cubicBezTo>
                      </a:path>
                    </a:pathLst>
                  </a:custGeom>
                  <a:noFill/>
                  <a:ln w="76200">
                    <a:solidFill>
                      <a:schemeClr val="bg1"/>
                    </a:solidFill>
                  </a:ln>
                  <a:effectLst>
                    <a:outerShdw dist="25400" dir="5400000" algn="t" rotWithShape="0">
                      <a:schemeClr val="bg1"/>
                    </a:outerShdw>
                  </a:effectLst>
                </p:spPr>
                <p:txBody>
                  <a:bodyPr rtlCol="0" anchor="ctr"/>
                  <a:lstStyle/>
                  <a:p>
                    <a:pPr algn="ctr"/>
                    <a:endParaRPr kumimoji="1" lang="ja-JP" altLang="en-US">
                      <a:ln w="76200">
                        <a:solidFill>
                          <a:schemeClr val="bg1"/>
                        </a:solidFill>
                      </a:ln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61" name="フリーフォーム: 図形 60">
                    <a:extLst>
                      <a:ext uri="{FF2B5EF4-FFF2-40B4-BE49-F238E27FC236}">
                        <a16:creationId xmlns:a16="http://schemas.microsoft.com/office/drawing/2014/main" id="{A1C37AC6-7021-40B6-B5A6-AF8A05A3A06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41046" y="4860970"/>
                    <a:ext cx="6874972" cy="135144"/>
                  </a:xfrm>
                  <a:custGeom>
                    <a:avLst/>
                    <a:gdLst>
                      <a:gd name="connsiteX0" fmla="*/ 0 w 5773479"/>
                      <a:gd name="connsiteY0" fmla="*/ 723014 h 723017"/>
                      <a:gd name="connsiteX1" fmla="*/ 733646 w 5773479"/>
                      <a:gd name="connsiteY1" fmla="*/ 10632 h 723017"/>
                      <a:gd name="connsiteX2" fmla="*/ 1446028 w 5773479"/>
                      <a:gd name="connsiteY2" fmla="*/ 723014 h 723017"/>
                      <a:gd name="connsiteX3" fmla="*/ 2179674 w 5773479"/>
                      <a:gd name="connsiteY3" fmla="*/ 0 h 723017"/>
                      <a:gd name="connsiteX4" fmla="*/ 2881423 w 5773479"/>
                      <a:gd name="connsiteY4" fmla="*/ 723014 h 723017"/>
                      <a:gd name="connsiteX5" fmla="*/ 3593804 w 5773479"/>
                      <a:gd name="connsiteY5" fmla="*/ 10632 h 723017"/>
                      <a:gd name="connsiteX6" fmla="*/ 4327451 w 5773479"/>
                      <a:gd name="connsiteY6" fmla="*/ 723014 h 723017"/>
                      <a:gd name="connsiteX7" fmla="*/ 5039832 w 5773479"/>
                      <a:gd name="connsiteY7" fmla="*/ 10632 h 723017"/>
                      <a:gd name="connsiteX8" fmla="*/ 5773479 w 5773479"/>
                      <a:gd name="connsiteY8" fmla="*/ 723014 h 7230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73479" h="723017">
                        <a:moveTo>
                          <a:pt x="0" y="723014"/>
                        </a:moveTo>
                        <a:cubicBezTo>
                          <a:pt x="246320" y="366823"/>
                          <a:pt x="492641" y="10632"/>
                          <a:pt x="733646" y="10632"/>
                        </a:cubicBezTo>
                        <a:cubicBezTo>
                          <a:pt x="974651" y="10632"/>
                          <a:pt x="1205023" y="724786"/>
                          <a:pt x="1446028" y="723014"/>
                        </a:cubicBezTo>
                        <a:cubicBezTo>
                          <a:pt x="1687033" y="721242"/>
                          <a:pt x="1940442" y="0"/>
                          <a:pt x="2179674" y="0"/>
                        </a:cubicBezTo>
                        <a:cubicBezTo>
                          <a:pt x="2418906" y="0"/>
                          <a:pt x="2645735" y="721242"/>
                          <a:pt x="2881423" y="723014"/>
                        </a:cubicBezTo>
                        <a:cubicBezTo>
                          <a:pt x="3117111" y="724786"/>
                          <a:pt x="3352799" y="10632"/>
                          <a:pt x="3593804" y="10632"/>
                        </a:cubicBezTo>
                        <a:cubicBezTo>
                          <a:pt x="3834809" y="10632"/>
                          <a:pt x="4086446" y="723014"/>
                          <a:pt x="4327451" y="723014"/>
                        </a:cubicBezTo>
                        <a:cubicBezTo>
                          <a:pt x="4568456" y="723014"/>
                          <a:pt x="4798827" y="10632"/>
                          <a:pt x="5039832" y="10632"/>
                        </a:cubicBezTo>
                        <a:cubicBezTo>
                          <a:pt x="5280837" y="10632"/>
                          <a:pt x="5527158" y="366823"/>
                          <a:pt x="5773479" y="723014"/>
                        </a:cubicBezTo>
                      </a:path>
                    </a:pathLst>
                  </a:custGeom>
                  <a:noFill/>
                  <a:ln w="76200">
                    <a:solidFill>
                      <a:schemeClr val="bg1"/>
                    </a:solidFill>
                  </a:ln>
                  <a:effectLst>
                    <a:outerShdw dist="25400" dir="5400000" algn="t" rotWithShape="0">
                      <a:schemeClr val="bg1"/>
                    </a:outerShdw>
                  </a:effectLst>
                </p:spPr>
                <p:txBody>
                  <a:bodyPr rtlCol="0" anchor="ctr"/>
                  <a:lstStyle/>
                  <a:p>
                    <a:pPr algn="ctr"/>
                    <a:endParaRPr kumimoji="1" lang="ja-JP" altLang="en-US">
                      <a:ln w="76200">
                        <a:solidFill>
                          <a:schemeClr val="bg1"/>
                        </a:solidFill>
                      </a:ln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62" name="フリーフォーム: 図形 61">
                    <a:extLst>
                      <a:ext uri="{FF2B5EF4-FFF2-40B4-BE49-F238E27FC236}">
                        <a16:creationId xmlns:a16="http://schemas.microsoft.com/office/drawing/2014/main" id="{A78AA119-AF8C-4BC7-AC0C-CF3E24086B1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41046" y="4899177"/>
                    <a:ext cx="6874972" cy="135144"/>
                  </a:xfrm>
                  <a:custGeom>
                    <a:avLst/>
                    <a:gdLst>
                      <a:gd name="connsiteX0" fmla="*/ 0 w 5773479"/>
                      <a:gd name="connsiteY0" fmla="*/ 723014 h 723017"/>
                      <a:gd name="connsiteX1" fmla="*/ 733646 w 5773479"/>
                      <a:gd name="connsiteY1" fmla="*/ 10632 h 723017"/>
                      <a:gd name="connsiteX2" fmla="*/ 1446028 w 5773479"/>
                      <a:gd name="connsiteY2" fmla="*/ 723014 h 723017"/>
                      <a:gd name="connsiteX3" fmla="*/ 2179674 w 5773479"/>
                      <a:gd name="connsiteY3" fmla="*/ 0 h 723017"/>
                      <a:gd name="connsiteX4" fmla="*/ 2881423 w 5773479"/>
                      <a:gd name="connsiteY4" fmla="*/ 723014 h 723017"/>
                      <a:gd name="connsiteX5" fmla="*/ 3593804 w 5773479"/>
                      <a:gd name="connsiteY5" fmla="*/ 10632 h 723017"/>
                      <a:gd name="connsiteX6" fmla="*/ 4327451 w 5773479"/>
                      <a:gd name="connsiteY6" fmla="*/ 723014 h 723017"/>
                      <a:gd name="connsiteX7" fmla="*/ 5039832 w 5773479"/>
                      <a:gd name="connsiteY7" fmla="*/ 10632 h 723017"/>
                      <a:gd name="connsiteX8" fmla="*/ 5773479 w 5773479"/>
                      <a:gd name="connsiteY8" fmla="*/ 723014 h 7230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73479" h="723017">
                        <a:moveTo>
                          <a:pt x="0" y="723014"/>
                        </a:moveTo>
                        <a:cubicBezTo>
                          <a:pt x="246320" y="366823"/>
                          <a:pt x="492641" y="10632"/>
                          <a:pt x="733646" y="10632"/>
                        </a:cubicBezTo>
                        <a:cubicBezTo>
                          <a:pt x="974651" y="10632"/>
                          <a:pt x="1205023" y="724786"/>
                          <a:pt x="1446028" y="723014"/>
                        </a:cubicBezTo>
                        <a:cubicBezTo>
                          <a:pt x="1687033" y="721242"/>
                          <a:pt x="1940442" y="0"/>
                          <a:pt x="2179674" y="0"/>
                        </a:cubicBezTo>
                        <a:cubicBezTo>
                          <a:pt x="2418906" y="0"/>
                          <a:pt x="2645735" y="721242"/>
                          <a:pt x="2881423" y="723014"/>
                        </a:cubicBezTo>
                        <a:cubicBezTo>
                          <a:pt x="3117111" y="724786"/>
                          <a:pt x="3352799" y="10632"/>
                          <a:pt x="3593804" y="10632"/>
                        </a:cubicBezTo>
                        <a:cubicBezTo>
                          <a:pt x="3834809" y="10632"/>
                          <a:pt x="4086446" y="723014"/>
                          <a:pt x="4327451" y="723014"/>
                        </a:cubicBezTo>
                        <a:cubicBezTo>
                          <a:pt x="4568456" y="723014"/>
                          <a:pt x="4798827" y="10632"/>
                          <a:pt x="5039832" y="10632"/>
                        </a:cubicBezTo>
                        <a:cubicBezTo>
                          <a:pt x="5280837" y="10632"/>
                          <a:pt x="5527158" y="366823"/>
                          <a:pt x="5773479" y="723014"/>
                        </a:cubicBezTo>
                      </a:path>
                    </a:pathLst>
                  </a:custGeom>
                  <a:noFill/>
                  <a:ln w="76200">
                    <a:solidFill>
                      <a:schemeClr val="bg1"/>
                    </a:solidFill>
                  </a:ln>
                  <a:effectLst>
                    <a:outerShdw dist="25400" dir="5400000" algn="t" rotWithShape="0">
                      <a:schemeClr val="bg1"/>
                    </a:outerShdw>
                  </a:effectLst>
                </p:spPr>
                <p:txBody>
                  <a:bodyPr rtlCol="0" anchor="ctr"/>
                  <a:lstStyle/>
                  <a:p>
                    <a:pPr algn="ctr"/>
                    <a:endParaRPr kumimoji="1" lang="ja-JP" altLang="en-US">
                      <a:ln w="76200">
                        <a:solidFill>
                          <a:schemeClr val="bg1"/>
                        </a:solidFill>
                      </a:ln>
                      <a:solidFill>
                        <a:schemeClr val="bg1"/>
                      </a:solidFill>
                    </a:endParaRPr>
                  </a:p>
                </p:txBody>
              </p:sp>
            </p:grpSp>
            <p:sp>
              <p:nvSpPr>
                <p:cNvPr id="59" name="フリーフォーム: 図形 58">
                  <a:extLst>
                    <a:ext uri="{FF2B5EF4-FFF2-40B4-BE49-F238E27FC236}">
                      <a16:creationId xmlns:a16="http://schemas.microsoft.com/office/drawing/2014/main" id="{5B03E4A5-EC8E-4157-B00A-BA9E1C2F35BB}"/>
                    </a:ext>
                  </a:extLst>
                </p:cNvPr>
                <p:cNvSpPr/>
                <p:nvPr/>
              </p:nvSpPr>
              <p:spPr bwMode="auto">
                <a:xfrm>
                  <a:off x="269518" y="4850523"/>
                  <a:ext cx="6874972" cy="135144"/>
                </a:xfrm>
                <a:custGeom>
                  <a:avLst/>
                  <a:gdLst>
                    <a:gd name="connsiteX0" fmla="*/ 0 w 5773479"/>
                    <a:gd name="connsiteY0" fmla="*/ 723014 h 723017"/>
                    <a:gd name="connsiteX1" fmla="*/ 733646 w 5773479"/>
                    <a:gd name="connsiteY1" fmla="*/ 10632 h 723017"/>
                    <a:gd name="connsiteX2" fmla="*/ 1446028 w 5773479"/>
                    <a:gd name="connsiteY2" fmla="*/ 723014 h 723017"/>
                    <a:gd name="connsiteX3" fmla="*/ 2179674 w 5773479"/>
                    <a:gd name="connsiteY3" fmla="*/ 0 h 723017"/>
                    <a:gd name="connsiteX4" fmla="*/ 2881423 w 5773479"/>
                    <a:gd name="connsiteY4" fmla="*/ 723014 h 723017"/>
                    <a:gd name="connsiteX5" fmla="*/ 3593804 w 5773479"/>
                    <a:gd name="connsiteY5" fmla="*/ 10632 h 723017"/>
                    <a:gd name="connsiteX6" fmla="*/ 4327451 w 5773479"/>
                    <a:gd name="connsiteY6" fmla="*/ 723014 h 723017"/>
                    <a:gd name="connsiteX7" fmla="*/ 5039832 w 5773479"/>
                    <a:gd name="connsiteY7" fmla="*/ 10632 h 723017"/>
                    <a:gd name="connsiteX8" fmla="*/ 5773479 w 5773479"/>
                    <a:gd name="connsiteY8" fmla="*/ 723014 h 7230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5773479" h="723017">
                      <a:moveTo>
                        <a:pt x="0" y="723014"/>
                      </a:moveTo>
                      <a:cubicBezTo>
                        <a:pt x="246320" y="366823"/>
                        <a:pt x="492641" y="10632"/>
                        <a:pt x="733646" y="10632"/>
                      </a:cubicBezTo>
                      <a:cubicBezTo>
                        <a:pt x="974651" y="10632"/>
                        <a:pt x="1205023" y="724786"/>
                        <a:pt x="1446028" y="723014"/>
                      </a:cubicBezTo>
                      <a:cubicBezTo>
                        <a:pt x="1687033" y="721242"/>
                        <a:pt x="1940442" y="0"/>
                        <a:pt x="2179674" y="0"/>
                      </a:cubicBezTo>
                      <a:cubicBezTo>
                        <a:pt x="2418906" y="0"/>
                        <a:pt x="2645735" y="721242"/>
                        <a:pt x="2881423" y="723014"/>
                      </a:cubicBezTo>
                      <a:cubicBezTo>
                        <a:pt x="3117111" y="724786"/>
                        <a:pt x="3352799" y="10632"/>
                        <a:pt x="3593804" y="10632"/>
                      </a:cubicBezTo>
                      <a:cubicBezTo>
                        <a:pt x="3834809" y="10632"/>
                        <a:pt x="4086446" y="723014"/>
                        <a:pt x="4327451" y="723014"/>
                      </a:cubicBezTo>
                      <a:cubicBezTo>
                        <a:pt x="4568456" y="723014"/>
                        <a:pt x="4798827" y="10632"/>
                        <a:pt x="5039832" y="10632"/>
                      </a:cubicBezTo>
                      <a:cubicBezTo>
                        <a:pt x="5280837" y="10632"/>
                        <a:pt x="5527158" y="366823"/>
                        <a:pt x="5773479" y="723014"/>
                      </a:cubicBezTo>
                    </a:path>
                  </a:pathLst>
                </a:custGeom>
                <a:noFill/>
                <a:ln w="76200">
                  <a:solidFill>
                    <a:schemeClr val="bg1"/>
                  </a:solidFill>
                </a:ln>
                <a:effectLst>
                  <a:outerShdw dist="25400" dir="5400000" algn="t" rotWithShape="0">
                    <a:schemeClr val="bg1"/>
                  </a:outerShdw>
                </a:effectLst>
              </p:spPr>
              <p:txBody>
                <a:bodyPr rtlCol="0" anchor="ctr"/>
                <a:lstStyle/>
                <a:p>
                  <a:pPr algn="ctr"/>
                  <a:endParaRPr kumimoji="1" lang="ja-JP" altLang="en-US">
                    <a:ln w="76200"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56" name="フリーフォーム: 図形 55">
                <a:extLst>
                  <a:ext uri="{FF2B5EF4-FFF2-40B4-BE49-F238E27FC236}">
                    <a16:creationId xmlns:a16="http://schemas.microsoft.com/office/drawing/2014/main" id="{BC11F60F-268A-43F7-ABA1-67BDF0AA6789}"/>
                  </a:ext>
                </a:extLst>
              </p:cNvPr>
              <p:cNvSpPr/>
              <p:nvPr/>
            </p:nvSpPr>
            <p:spPr bwMode="auto">
              <a:xfrm>
                <a:off x="410997" y="5108298"/>
                <a:ext cx="8488728" cy="204600"/>
              </a:xfrm>
              <a:custGeom>
                <a:avLst/>
                <a:gdLst>
                  <a:gd name="connsiteX0" fmla="*/ 0 w 5773479"/>
                  <a:gd name="connsiteY0" fmla="*/ 723014 h 723017"/>
                  <a:gd name="connsiteX1" fmla="*/ 733646 w 5773479"/>
                  <a:gd name="connsiteY1" fmla="*/ 10632 h 723017"/>
                  <a:gd name="connsiteX2" fmla="*/ 1446028 w 5773479"/>
                  <a:gd name="connsiteY2" fmla="*/ 723014 h 723017"/>
                  <a:gd name="connsiteX3" fmla="*/ 2179674 w 5773479"/>
                  <a:gd name="connsiteY3" fmla="*/ 0 h 723017"/>
                  <a:gd name="connsiteX4" fmla="*/ 2881423 w 5773479"/>
                  <a:gd name="connsiteY4" fmla="*/ 723014 h 723017"/>
                  <a:gd name="connsiteX5" fmla="*/ 3593804 w 5773479"/>
                  <a:gd name="connsiteY5" fmla="*/ 10632 h 723017"/>
                  <a:gd name="connsiteX6" fmla="*/ 4327451 w 5773479"/>
                  <a:gd name="connsiteY6" fmla="*/ 723014 h 723017"/>
                  <a:gd name="connsiteX7" fmla="*/ 5039832 w 5773479"/>
                  <a:gd name="connsiteY7" fmla="*/ 10632 h 723017"/>
                  <a:gd name="connsiteX8" fmla="*/ 5773479 w 5773479"/>
                  <a:gd name="connsiteY8" fmla="*/ 723014 h 7230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73479" h="723017">
                    <a:moveTo>
                      <a:pt x="0" y="723014"/>
                    </a:moveTo>
                    <a:cubicBezTo>
                      <a:pt x="246320" y="366823"/>
                      <a:pt x="492641" y="10632"/>
                      <a:pt x="733646" y="10632"/>
                    </a:cubicBezTo>
                    <a:cubicBezTo>
                      <a:pt x="974651" y="10632"/>
                      <a:pt x="1205023" y="724786"/>
                      <a:pt x="1446028" y="723014"/>
                    </a:cubicBezTo>
                    <a:cubicBezTo>
                      <a:pt x="1687033" y="721242"/>
                      <a:pt x="1940442" y="0"/>
                      <a:pt x="2179674" y="0"/>
                    </a:cubicBezTo>
                    <a:cubicBezTo>
                      <a:pt x="2418906" y="0"/>
                      <a:pt x="2645735" y="721242"/>
                      <a:pt x="2881423" y="723014"/>
                    </a:cubicBezTo>
                    <a:cubicBezTo>
                      <a:pt x="3117111" y="724786"/>
                      <a:pt x="3352799" y="10632"/>
                      <a:pt x="3593804" y="10632"/>
                    </a:cubicBezTo>
                    <a:cubicBezTo>
                      <a:pt x="3834809" y="10632"/>
                      <a:pt x="4086446" y="723014"/>
                      <a:pt x="4327451" y="723014"/>
                    </a:cubicBezTo>
                    <a:cubicBezTo>
                      <a:pt x="4568456" y="723014"/>
                      <a:pt x="4798827" y="10632"/>
                      <a:pt x="5039832" y="10632"/>
                    </a:cubicBezTo>
                    <a:cubicBezTo>
                      <a:pt x="5280837" y="10632"/>
                      <a:pt x="5527158" y="366823"/>
                      <a:pt x="5773479" y="723014"/>
                    </a:cubicBezTo>
                  </a:path>
                </a:pathLst>
              </a:custGeom>
              <a:noFill/>
              <a:ln w="76200">
                <a:solidFill>
                  <a:schemeClr val="bg1"/>
                </a:solidFill>
              </a:ln>
              <a:effectLst>
                <a:outerShdw dist="25400" dir="5400000" algn="t" rotWithShape="0">
                  <a:schemeClr val="bg1"/>
                </a:outerShdw>
              </a:effectLst>
            </p:spPr>
            <p:txBody>
              <a:bodyPr rtlCol="0" anchor="ctr"/>
              <a:lstStyle/>
              <a:p>
                <a:pPr algn="ctr"/>
                <a:endParaRPr kumimoji="1" lang="ja-JP" altLang="en-US">
                  <a:ln w="76200">
                    <a:solidFill>
                      <a:schemeClr val="bg1"/>
                    </a:solidFill>
                  </a:ln>
                  <a:solidFill>
                    <a:schemeClr val="bg1"/>
                  </a:solidFill>
                </a:endParaRPr>
              </a:p>
            </p:txBody>
          </p:sp>
          <p:sp>
            <p:nvSpPr>
              <p:cNvPr id="57" name="フリーフォーム: 図形 56">
                <a:extLst>
                  <a:ext uri="{FF2B5EF4-FFF2-40B4-BE49-F238E27FC236}">
                    <a16:creationId xmlns:a16="http://schemas.microsoft.com/office/drawing/2014/main" id="{94668C95-3BAF-4134-9615-0B97B86BC479}"/>
                  </a:ext>
                </a:extLst>
              </p:cNvPr>
              <p:cNvSpPr/>
              <p:nvPr/>
            </p:nvSpPr>
            <p:spPr bwMode="auto">
              <a:xfrm>
                <a:off x="379881" y="5165509"/>
                <a:ext cx="8488728" cy="204600"/>
              </a:xfrm>
              <a:custGeom>
                <a:avLst/>
                <a:gdLst>
                  <a:gd name="connsiteX0" fmla="*/ 0 w 5773479"/>
                  <a:gd name="connsiteY0" fmla="*/ 723014 h 723017"/>
                  <a:gd name="connsiteX1" fmla="*/ 733646 w 5773479"/>
                  <a:gd name="connsiteY1" fmla="*/ 10632 h 723017"/>
                  <a:gd name="connsiteX2" fmla="*/ 1446028 w 5773479"/>
                  <a:gd name="connsiteY2" fmla="*/ 723014 h 723017"/>
                  <a:gd name="connsiteX3" fmla="*/ 2179674 w 5773479"/>
                  <a:gd name="connsiteY3" fmla="*/ 0 h 723017"/>
                  <a:gd name="connsiteX4" fmla="*/ 2881423 w 5773479"/>
                  <a:gd name="connsiteY4" fmla="*/ 723014 h 723017"/>
                  <a:gd name="connsiteX5" fmla="*/ 3593804 w 5773479"/>
                  <a:gd name="connsiteY5" fmla="*/ 10632 h 723017"/>
                  <a:gd name="connsiteX6" fmla="*/ 4327451 w 5773479"/>
                  <a:gd name="connsiteY6" fmla="*/ 723014 h 723017"/>
                  <a:gd name="connsiteX7" fmla="*/ 5039832 w 5773479"/>
                  <a:gd name="connsiteY7" fmla="*/ 10632 h 723017"/>
                  <a:gd name="connsiteX8" fmla="*/ 5773479 w 5773479"/>
                  <a:gd name="connsiteY8" fmla="*/ 723014 h 7230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73479" h="723017">
                    <a:moveTo>
                      <a:pt x="0" y="723014"/>
                    </a:moveTo>
                    <a:cubicBezTo>
                      <a:pt x="246320" y="366823"/>
                      <a:pt x="492641" y="10632"/>
                      <a:pt x="733646" y="10632"/>
                    </a:cubicBezTo>
                    <a:cubicBezTo>
                      <a:pt x="974651" y="10632"/>
                      <a:pt x="1205023" y="724786"/>
                      <a:pt x="1446028" y="723014"/>
                    </a:cubicBezTo>
                    <a:cubicBezTo>
                      <a:pt x="1687033" y="721242"/>
                      <a:pt x="1940442" y="0"/>
                      <a:pt x="2179674" y="0"/>
                    </a:cubicBezTo>
                    <a:cubicBezTo>
                      <a:pt x="2418906" y="0"/>
                      <a:pt x="2645735" y="721242"/>
                      <a:pt x="2881423" y="723014"/>
                    </a:cubicBezTo>
                    <a:cubicBezTo>
                      <a:pt x="3117111" y="724786"/>
                      <a:pt x="3352799" y="10632"/>
                      <a:pt x="3593804" y="10632"/>
                    </a:cubicBezTo>
                    <a:cubicBezTo>
                      <a:pt x="3834809" y="10632"/>
                      <a:pt x="4086446" y="723014"/>
                      <a:pt x="4327451" y="723014"/>
                    </a:cubicBezTo>
                    <a:cubicBezTo>
                      <a:pt x="4568456" y="723014"/>
                      <a:pt x="4798827" y="10632"/>
                      <a:pt x="5039832" y="10632"/>
                    </a:cubicBezTo>
                    <a:cubicBezTo>
                      <a:pt x="5280837" y="10632"/>
                      <a:pt x="5527158" y="366823"/>
                      <a:pt x="5773479" y="723014"/>
                    </a:cubicBezTo>
                  </a:path>
                </a:pathLst>
              </a:custGeom>
              <a:noFill/>
              <a:ln w="76200">
                <a:solidFill>
                  <a:schemeClr val="bg1"/>
                </a:solidFill>
              </a:ln>
              <a:effectLst>
                <a:outerShdw dist="25400" dir="5400000" algn="t" rotWithShape="0">
                  <a:schemeClr val="bg1"/>
                </a:outerShdw>
              </a:effectLst>
            </p:spPr>
            <p:txBody>
              <a:bodyPr rtlCol="0" anchor="ctr"/>
              <a:lstStyle/>
              <a:p>
                <a:pPr algn="ctr"/>
                <a:endParaRPr kumimoji="1" lang="ja-JP" altLang="en-US">
                  <a:ln w="76200">
                    <a:solidFill>
                      <a:schemeClr val="bg1"/>
                    </a:solidFill>
                  </a:ln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53" name="フリーフォーム: 図形 52">
              <a:extLst>
                <a:ext uri="{FF2B5EF4-FFF2-40B4-BE49-F238E27FC236}">
                  <a16:creationId xmlns:a16="http://schemas.microsoft.com/office/drawing/2014/main" id="{CFE42EF4-9DB3-4032-92AA-10622B92CD81}"/>
                </a:ext>
              </a:extLst>
            </p:cNvPr>
            <p:cNvSpPr/>
            <p:nvPr/>
          </p:nvSpPr>
          <p:spPr bwMode="auto">
            <a:xfrm>
              <a:off x="389488" y="4867812"/>
              <a:ext cx="8488728" cy="147142"/>
            </a:xfrm>
            <a:custGeom>
              <a:avLst/>
              <a:gdLst>
                <a:gd name="connsiteX0" fmla="*/ 0 w 5773479"/>
                <a:gd name="connsiteY0" fmla="*/ 723014 h 723017"/>
                <a:gd name="connsiteX1" fmla="*/ 733646 w 5773479"/>
                <a:gd name="connsiteY1" fmla="*/ 10632 h 723017"/>
                <a:gd name="connsiteX2" fmla="*/ 1446028 w 5773479"/>
                <a:gd name="connsiteY2" fmla="*/ 723014 h 723017"/>
                <a:gd name="connsiteX3" fmla="*/ 2179674 w 5773479"/>
                <a:gd name="connsiteY3" fmla="*/ 0 h 723017"/>
                <a:gd name="connsiteX4" fmla="*/ 2881423 w 5773479"/>
                <a:gd name="connsiteY4" fmla="*/ 723014 h 723017"/>
                <a:gd name="connsiteX5" fmla="*/ 3593804 w 5773479"/>
                <a:gd name="connsiteY5" fmla="*/ 10632 h 723017"/>
                <a:gd name="connsiteX6" fmla="*/ 4327451 w 5773479"/>
                <a:gd name="connsiteY6" fmla="*/ 723014 h 723017"/>
                <a:gd name="connsiteX7" fmla="*/ 5039832 w 5773479"/>
                <a:gd name="connsiteY7" fmla="*/ 10632 h 723017"/>
                <a:gd name="connsiteX8" fmla="*/ 5773479 w 5773479"/>
                <a:gd name="connsiteY8" fmla="*/ 723014 h 723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773479" h="723017">
                  <a:moveTo>
                    <a:pt x="0" y="723014"/>
                  </a:moveTo>
                  <a:cubicBezTo>
                    <a:pt x="246320" y="366823"/>
                    <a:pt x="492641" y="10632"/>
                    <a:pt x="733646" y="10632"/>
                  </a:cubicBezTo>
                  <a:cubicBezTo>
                    <a:pt x="974651" y="10632"/>
                    <a:pt x="1205023" y="724786"/>
                    <a:pt x="1446028" y="723014"/>
                  </a:cubicBezTo>
                  <a:cubicBezTo>
                    <a:pt x="1687033" y="721242"/>
                    <a:pt x="1940442" y="0"/>
                    <a:pt x="2179674" y="0"/>
                  </a:cubicBezTo>
                  <a:cubicBezTo>
                    <a:pt x="2418906" y="0"/>
                    <a:pt x="2645735" y="721242"/>
                    <a:pt x="2881423" y="723014"/>
                  </a:cubicBezTo>
                  <a:cubicBezTo>
                    <a:pt x="3117111" y="724786"/>
                    <a:pt x="3352799" y="10632"/>
                    <a:pt x="3593804" y="10632"/>
                  </a:cubicBezTo>
                  <a:cubicBezTo>
                    <a:pt x="3834809" y="10632"/>
                    <a:pt x="4086446" y="723014"/>
                    <a:pt x="4327451" y="723014"/>
                  </a:cubicBezTo>
                  <a:cubicBezTo>
                    <a:pt x="4568456" y="723014"/>
                    <a:pt x="4798827" y="10632"/>
                    <a:pt x="5039832" y="10632"/>
                  </a:cubicBezTo>
                  <a:cubicBezTo>
                    <a:pt x="5280837" y="10632"/>
                    <a:pt x="5527158" y="366823"/>
                    <a:pt x="5773479" y="723014"/>
                  </a:cubicBezTo>
                </a:path>
              </a:pathLst>
            </a:custGeom>
            <a:noFill/>
            <a:ln w="38100">
              <a:solidFill>
                <a:srgbClr val="002B62">
                  <a:alpha val="85882"/>
                </a:srgbClr>
              </a:solidFill>
            </a:ln>
            <a:effectLst>
              <a:outerShdw dist="25400" dir="5400000" algn="t" rotWithShape="0">
                <a:schemeClr val="bg1"/>
              </a:outerShdw>
            </a:effectLst>
          </p:spPr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4" name="フリーフォーム: 図形 53">
              <a:extLst>
                <a:ext uri="{FF2B5EF4-FFF2-40B4-BE49-F238E27FC236}">
                  <a16:creationId xmlns:a16="http://schemas.microsoft.com/office/drawing/2014/main" id="{5D07446D-DDD5-49CE-89A8-48AFB119A5B5}"/>
                </a:ext>
              </a:extLst>
            </p:cNvPr>
            <p:cNvSpPr/>
            <p:nvPr/>
          </p:nvSpPr>
          <p:spPr bwMode="auto">
            <a:xfrm>
              <a:off x="385818" y="5248239"/>
              <a:ext cx="8488728" cy="201846"/>
            </a:xfrm>
            <a:custGeom>
              <a:avLst/>
              <a:gdLst>
                <a:gd name="connsiteX0" fmla="*/ 0 w 5773479"/>
                <a:gd name="connsiteY0" fmla="*/ 723014 h 723017"/>
                <a:gd name="connsiteX1" fmla="*/ 733646 w 5773479"/>
                <a:gd name="connsiteY1" fmla="*/ 10632 h 723017"/>
                <a:gd name="connsiteX2" fmla="*/ 1446028 w 5773479"/>
                <a:gd name="connsiteY2" fmla="*/ 723014 h 723017"/>
                <a:gd name="connsiteX3" fmla="*/ 2179674 w 5773479"/>
                <a:gd name="connsiteY3" fmla="*/ 0 h 723017"/>
                <a:gd name="connsiteX4" fmla="*/ 2881423 w 5773479"/>
                <a:gd name="connsiteY4" fmla="*/ 723014 h 723017"/>
                <a:gd name="connsiteX5" fmla="*/ 3593804 w 5773479"/>
                <a:gd name="connsiteY5" fmla="*/ 10632 h 723017"/>
                <a:gd name="connsiteX6" fmla="*/ 4327451 w 5773479"/>
                <a:gd name="connsiteY6" fmla="*/ 723014 h 723017"/>
                <a:gd name="connsiteX7" fmla="*/ 5039832 w 5773479"/>
                <a:gd name="connsiteY7" fmla="*/ 10632 h 723017"/>
                <a:gd name="connsiteX8" fmla="*/ 5773479 w 5773479"/>
                <a:gd name="connsiteY8" fmla="*/ 723014 h 723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773479" h="723017">
                  <a:moveTo>
                    <a:pt x="0" y="723014"/>
                  </a:moveTo>
                  <a:cubicBezTo>
                    <a:pt x="246320" y="366823"/>
                    <a:pt x="492641" y="10632"/>
                    <a:pt x="733646" y="10632"/>
                  </a:cubicBezTo>
                  <a:cubicBezTo>
                    <a:pt x="974651" y="10632"/>
                    <a:pt x="1205023" y="724786"/>
                    <a:pt x="1446028" y="723014"/>
                  </a:cubicBezTo>
                  <a:cubicBezTo>
                    <a:pt x="1687033" y="721242"/>
                    <a:pt x="1940442" y="0"/>
                    <a:pt x="2179674" y="0"/>
                  </a:cubicBezTo>
                  <a:cubicBezTo>
                    <a:pt x="2418906" y="0"/>
                    <a:pt x="2645735" y="721242"/>
                    <a:pt x="2881423" y="723014"/>
                  </a:cubicBezTo>
                  <a:cubicBezTo>
                    <a:pt x="3117111" y="724786"/>
                    <a:pt x="3352799" y="10632"/>
                    <a:pt x="3593804" y="10632"/>
                  </a:cubicBezTo>
                  <a:cubicBezTo>
                    <a:pt x="3834809" y="10632"/>
                    <a:pt x="4086446" y="723014"/>
                    <a:pt x="4327451" y="723014"/>
                  </a:cubicBezTo>
                  <a:cubicBezTo>
                    <a:pt x="4568456" y="723014"/>
                    <a:pt x="4798827" y="10632"/>
                    <a:pt x="5039832" y="10632"/>
                  </a:cubicBezTo>
                  <a:cubicBezTo>
                    <a:pt x="5280837" y="10632"/>
                    <a:pt x="5527158" y="366823"/>
                    <a:pt x="5773479" y="723014"/>
                  </a:cubicBezTo>
                </a:path>
              </a:pathLst>
            </a:custGeom>
            <a:noFill/>
            <a:ln w="38100">
              <a:solidFill>
                <a:srgbClr val="002B62">
                  <a:alpha val="85882"/>
                </a:srgbClr>
              </a:solidFill>
            </a:ln>
            <a:effectLst>
              <a:outerShdw blurRad="76200" dist="38100" dir="5400000" algn="t" rotWithShape="0">
                <a:schemeClr val="bg1">
                  <a:alpha val="67000"/>
                </a:schemeClr>
              </a:outerShdw>
            </a:effectLst>
          </p:spPr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900688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948346"/>
            <a:ext cx="8970953" cy="1036643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2.7</a:t>
            </a:r>
            <a:r>
              <a:rPr lang="ja-JP" altLang="en-US" dirty="0"/>
              <a:t>　</a:t>
            </a:r>
            <a:r>
              <a:rPr lang="en-US" altLang="ja-JP" dirty="0"/>
              <a:t> Time specification – Export </a:t>
            </a:r>
            <a:r>
              <a:rPr lang="en-US" altLang="ja-JP" dirty="0" smtClean="0"/>
              <a:t>(</a:t>
            </a:r>
            <a:r>
              <a:rPr lang="en-US" altLang="ja-JP" dirty="0"/>
              <a:t>3/3)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b="1" dirty="0" smtClean="0"/>
              <a:t>Download </a:t>
            </a:r>
            <a:r>
              <a:rPr lang="en-US" altLang="ja-JP" b="1" dirty="0" err="1" smtClean="0"/>
              <a:t>kym</a:t>
            </a:r>
            <a:r>
              <a:rPr lang="en-US" altLang="ja-JP" b="1" dirty="0" smtClean="0"/>
              <a:t> file</a:t>
            </a:r>
            <a:endParaRPr lang="en-US" altLang="ja-JP" b="1" dirty="0"/>
          </a:p>
          <a:p>
            <a:pPr marL="180000" lvl="1" indent="0">
              <a:buNone/>
            </a:pPr>
            <a:r>
              <a:rPr lang="en-US" altLang="ja-JP" dirty="0" smtClean="0"/>
              <a:t>Download the exported data.</a:t>
            </a:r>
            <a:endParaRPr lang="en-US" altLang="ja-JP" dirty="0"/>
          </a:p>
          <a:p>
            <a:pPr marL="0" indent="0">
              <a:buNone/>
            </a:pPr>
            <a:endParaRPr lang="en-US" altLang="ja-JP" sz="1200" dirty="0"/>
          </a:p>
          <a:p>
            <a:pPr indent="0">
              <a:lnSpc>
                <a:spcPct val="150000"/>
              </a:lnSpc>
              <a:buNone/>
            </a:pPr>
            <a:r>
              <a:rPr lang="en-US" altLang="ja-JP" sz="1600" dirty="0" smtClean="0"/>
              <a:t>Menu</a:t>
            </a:r>
            <a:r>
              <a:rPr lang="en-US" altLang="ja-JP" sz="1600" dirty="0" smtClean="0"/>
              <a:t>: Export/Import&gt; Menu export/Import list</a:t>
            </a:r>
            <a:endParaRPr lang="en-US" altLang="ja-JP" sz="1600" b="1" dirty="0"/>
          </a:p>
          <a:p>
            <a:pPr indent="0">
              <a:buNone/>
            </a:pPr>
            <a:endParaRPr lang="en-US" altLang="ja-JP" sz="1600" b="1" dirty="0"/>
          </a:p>
          <a:p>
            <a:pPr marL="522900" indent="-342900">
              <a:buFont typeface="+mj-ea"/>
              <a:buAutoNum type="circleNumDbPlain"/>
            </a:pPr>
            <a:r>
              <a:rPr lang="en-US" altLang="ja-JP" sz="1600" dirty="0" smtClean="0"/>
              <a:t>Press “Filter”</a:t>
            </a:r>
            <a:endParaRPr lang="en-US" altLang="ja-JP" sz="1600" dirty="0"/>
          </a:p>
          <a:p>
            <a:pPr marL="522900" indent="-342900">
              <a:buFont typeface="+mj-ea"/>
              <a:buAutoNum type="circleNumDbPlain"/>
            </a:pPr>
            <a:r>
              <a:rPr lang="en-US" altLang="ja-JP" sz="1600" dirty="0" smtClean="0"/>
              <a:t>Open the “List” and download the </a:t>
            </a:r>
            <a:r>
              <a:rPr lang="en-US" altLang="ja-JP" sz="1600" dirty="0" err="1" smtClean="0"/>
              <a:t>kym</a:t>
            </a:r>
            <a:r>
              <a:rPr lang="en-US" altLang="ja-JP" sz="1600" dirty="0" smtClean="0"/>
              <a:t> file</a:t>
            </a:r>
            <a:endParaRPr lang="ja-JP" altLang="en-US" sz="1600" dirty="0"/>
          </a:p>
        </p:txBody>
      </p:sp>
      <p:sp>
        <p:nvSpPr>
          <p:cNvPr id="26" name="正方形/長方形 25"/>
          <p:cNvSpPr/>
          <p:nvPr/>
        </p:nvSpPr>
        <p:spPr bwMode="auto">
          <a:xfrm>
            <a:off x="5364110" y="4577236"/>
            <a:ext cx="1728240" cy="21600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b="1" dirty="0">
              <a:latin typeface="+mn-ea"/>
            </a:endParaRPr>
          </a:p>
        </p:txBody>
      </p:sp>
      <p:sp>
        <p:nvSpPr>
          <p:cNvPr id="36" name="円形吹き出し 35"/>
          <p:cNvSpPr/>
          <p:nvPr/>
        </p:nvSpPr>
        <p:spPr bwMode="auto">
          <a:xfrm>
            <a:off x="7020340" y="4878296"/>
            <a:ext cx="288040" cy="315543"/>
          </a:xfrm>
          <a:prstGeom prst="wedgeEllipseCallout">
            <a:avLst>
              <a:gd name="adj1" fmla="val -86609"/>
              <a:gd name="adj2" fmla="val -82179"/>
            </a:avLst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b="1" dirty="0">
                <a:latin typeface="+mn-ea"/>
              </a:rPr>
              <a:t>２</a:t>
            </a:r>
            <a:endParaRPr kumimoji="1" lang="ja-JP" altLang="en-US" sz="1400" b="1" dirty="0">
              <a:latin typeface="+mn-ea"/>
            </a:endParaRPr>
          </a:p>
        </p:txBody>
      </p:sp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144C1700-C728-45FD-AF29-9C0AFE8F6D6F}"/>
              </a:ext>
            </a:extLst>
          </p:cNvPr>
          <p:cNvGrpSpPr/>
          <p:nvPr/>
        </p:nvGrpSpPr>
        <p:grpSpPr>
          <a:xfrm>
            <a:off x="7272376" y="737869"/>
            <a:ext cx="1764001" cy="3051181"/>
            <a:chOff x="7272376" y="737869"/>
            <a:chExt cx="1764001" cy="3051181"/>
          </a:xfrm>
        </p:grpSpPr>
        <p:grpSp>
          <p:nvGrpSpPr>
            <p:cNvPr id="18" name="グループ化 17">
              <a:extLst>
                <a:ext uri="{FF2B5EF4-FFF2-40B4-BE49-F238E27FC236}">
                  <a16:creationId xmlns:a16="http://schemas.microsoft.com/office/drawing/2014/main" id="{139F14D2-D23E-4A89-A82D-3A7D71279E10}"/>
                </a:ext>
              </a:extLst>
            </p:cNvPr>
            <p:cNvGrpSpPr/>
            <p:nvPr/>
          </p:nvGrpSpPr>
          <p:grpSpPr>
            <a:xfrm>
              <a:off x="7272376" y="737869"/>
              <a:ext cx="1764001" cy="3051181"/>
              <a:chOff x="7272376" y="737869"/>
              <a:chExt cx="1764001" cy="3051181"/>
            </a:xfrm>
          </p:grpSpPr>
          <p:grpSp>
            <p:nvGrpSpPr>
              <p:cNvPr id="20" name="グループ化 19">
                <a:extLst>
                  <a:ext uri="{FF2B5EF4-FFF2-40B4-BE49-F238E27FC236}">
                    <a16:creationId xmlns:a16="http://schemas.microsoft.com/office/drawing/2014/main" id="{A1552D3A-B7C0-4304-A8C5-897F3C005162}"/>
                  </a:ext>
                </a:extLst>
              </p:cNvPr>
              <p:cNvGrpSpPr/>
              <p:nvPr/>
            </p:nvGrpSpPr>
            <p:grpSpPr>
              <a:xfrm>
                <a:off x="7272376" y="737869"/>
                <a:ext cx="1764001" cy="3051181"/>
                <a:chOff x="7272376" y="737869"/>
                <a:chExt cx="1764001" cy="3051181"/>
              </a:xfrm>
            </p:grpSpPr>
            <p:grpSp>
              <p:nvGrpSpPr>
                <p:cNvPr id="23" name="グループ化 22">
                  <a:extLst>
                    <a:ext uri="{FF2B5EF4-FFF2-40B4-BE49-F238E27FC236}">
                      <a16:creationId xmlns:a16="http://schemas.microsoft.com/office/drawing/2014/main" id="{C26C396F-5196-47DC-A972-F3A82B1D4D0F}"/>
                    </a:ext>
                  </a:extLst>
                </p:cNvPr>
                <p:cNvGrpSpPr/>
                <p:nvPr/>
              </p:nvGrpSpPr>
              <p:grpSpPr>
                <a:xfrm>
                  <a:off x="7272376" y="737869"/>
                  <a:ext cx="1764001" cy="3051181"/>
                  <a:chOff x="7307582" y="761744"/>
                  <a:chExt cx="1728000" cy="2999872"/>
                </a:xfrm>
              </p:grpSpPr>
              <p:sp>
                <p:nvSpPr>
                  <p:cNvPr id="35" name="正方形/長方形 34">
                    <a:extLst>
                      <a:ext uri="{FF2B5EF4-FFF2-40B4-BE49-F238E27FC236}">
                        <a16:creationId xmlns:a16="http://schemas.microsoft.com/office/drawing/2014/main" id="{341AD78C-A0A5-4DCE-8205-FFE26CA8321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7307582" y="761744"/>
                    <a:ext cx="1728000" cy="2999872"/>
                  </a:xfrm>
                  <a:prstGeom prst="rect">
                    <a:avLst/>
                  </a:prstGeom>
                  <a:ln/>
                </p:spPr>
                <p:style>
                  <a:lnRef idx="3">
                    <a:schemeClr val="lt1"/>
                  </a:lnRef>
                  <a:fillRef idx="1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b="1" dirty="0">
                      <a:latin typeface="+mn-ea"/>
                    </a:endParaRPr>
                  </a:p>
                </p:txBody>
              </p:sp>
              <p:sp>
                <p:nvSpPr>
                  <p:cNvPr id="37" name="角丸四角形 47">
                    <a:extLst>
                      <a:ext uri="{FF2B5EF4-FFF2-40B4-BE49-F238E27FC236}">
                        <a16:creationId xmlns:a16="http://schemas.microsoft.com/office/drawing/2014/main" id="{2915C246-C952-475B-809C-F7FBF09E207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412616" y="859486"/>
                    <a:ext cx="1556775" cy="318531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US" altLang="ja-JP" sz="1200" b="1" dirty="0">
                        <a:solidFill>
                          <a:schemeClr val="tx1"/>
                        </a:solidFill>
                        <a:latin typeface="+mn-ea"/>
                      </a:rPr>
                      <a:t>Data registration</a:t>
                    </a:r>
                    <a:endParaRPr lang="ja-JP" altLang="en-US" sz="1200" b="1" dirty="0">
                      <a:solidFill>
                        <a:schemeClr val="tx1"/>
                      </a:solidFill>
                      <a:latin typeface="+mn-ea"/>
                    </a:endParaRPr>
                  </a:p>
                </p:txBody>
              </p:sp>
              <p:sp>
                <p:nvSpPr>
                  <p:cNvPr id="38" name="角丸四角形 48">
                    <a:extLst>
                      <a:ext uri="{FF2B5EF4-FFF2-40B4-BE49-F238E27FC236}">
                        <a16:creationId xmlns:a16="http://schemas.microsoft.com/office/drawing/2014/main" id="{528667C9-3DBF-4E56-BCB6-8BF5FFEB276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425144" y="1915291"/>
                    <a:ext cx="1556775" cy="330125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US" altLang="ja-JP" sz="1200" b="1" dirty="0">
                        <a:solidFill>
                          <a:schemeClr val="tx1"/>
                        </a:solidFill>
                        <a:latin typeface="+mn-ea"/>
                      </a:rPr>
                      <a:t>Time Specification</a:t>
                    </a:r>
                    <a:endParaRPr lang="ja-JP" altLang="en-US" sz="1200" b="1" dirty="0">
                      <a:solidFill>
                        <a:schemeClr val="tx1"/>
                      </a:solidFill>
                      <a:latin typeface="+mn-ea"/>
                    </a:endParaRPr>
                  </a:p>
                </p:txBody>
              </p:sp>
              <p:sp>
                <p:nvSpPr>
                  <p:cNvPr id="39" name="ホームベース 49">
                    <a:extLst>
                      <a:ext uri="{FF2B5EF4-FFF2-40B4-BE49-F238E27FC236}">
                        <a16:creationId xmlns:a16="http://schemas.microsoft.com/office/drawing/2014/main" id="{FEBE1B79-1B45-48BF-960A-2F4B6FC810C9}"/>
                      </a:ext>
                    </a:extLst>
                  </p:cNvPr>
                  <p:cNvSpPr/>
                  <p:nvPr/>
                </p:nvSpPr>
                <p:spPr bwMode="auto">
                  <a:xfrm rot="5400000">
                    <a:off x="6887948" y="2903697"/>
                    <a:ext cx="1344996" cy="141061"/>
                  </a:xfrm>
                  <a:prstGeom prst="homePlate">
                    <a:avLst>
                      <a:gd name="adj" fmla="val 49530"/>
                    </a:avLst>
                  </a:prstGeom>
                  <a:solidFill>
                    <a:srgbClr val="FFC000"/>
                  </a:solidFill>
                  <a:ln w="12700">
                    <a:solidFill>
                      <a:srgbClr val="FFC000"/>
                    </a:solidFill>
                  </a:ln>
                  <a:effectLst/>
                </p:spPr>
                <p:txBody>
    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b="1" dirty="0">
                      <a:latin typeface="+mn-ea"/>
                    </a:endParaRPr>
                  </a:p>
                </p:txBody>
              </p:sp>
              <p:sp>
                <p:nvSpPr>
                  <p:cNvPr id="40" name="角丸四角形 50">
                    <a:extLst>
                      <a:ext uri="{FF2B5EF4-FFF2-40B4-BE49-F238E27FC236}">
                        <a16:creationId xmlns:a16="http://schemas.microsoft.com/office/drawing/2014/main" id="{33A8A7C8-57D5-40CD-A339-F6C446973CC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422883" y="1557209"/>
                    <a:ext cx="1556775" cy="330125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US" altLang="ja-JP" sz="1050" b="1" dirty="0">
                        <a:solidFill>
                          <a:schemeClr val="tx1"/>
                        </a:solidFill>
                        <a:latin typeface="+mn-ea"/>
                      </a:rPr>
                      <a:t>Environment</a:t>
                    </a:r>
                    <a:br>
                      <a:rPr lang="en-US" altLang="ja-JP" sz="1050" b="1" dirty="0">
                        <a:solidFill>
                          <a:schemeClr val="tx1"/>
                        </a:solidFill>
                        <a:latin typeface="+mn-ea"/>
                      </a:rPr>
                    </a:br>
                    <a:r>
                      <a:rPr lang="en-US" altLang="ja-JP" sz="1050" b="1" dirty="0">
                        <a:solidFill>
                          <a:schemeClr val="tx1"/>
                        </a:solidFill>
                        <a:latin typeface="+mn-ea"/>
                      </a:rPr>
                      <a:t> Migration</a:t>
                    </a:r>
                    <a:endParaRPr lang="ja-JP" altLang="en-US" sz="1050" b="1" dirty="0">
                      <a:solidFill>
                        <a:schemeClr val="tx1"/>
                      </a:solidFill>
                      <a:latin typeface="+mn-ea"/>
                    </a:endParaRPr>
                  </a:p>
                </p:txBody>
              </p:sp>
              <p:sp>
                <p:nvSpPr>
                  <p:cNvPr id="41" name="角丸四角形 51">
                    <a:extLst>
                      <a:ext uri="{FF2B5EF4-FFF2-40B4-BE49-F238E27FC236}">
                        <a16:creationId xmlns:a16="http://schemas.microsoft.com/office/drawing/2014/main" id="{563E191E-3681-4FCE-8162-FD1FD0DBA2D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406961" y="1202551"/>
                    <a:ext cx="1556775" cy="330125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US" altLang="ja-JP" sz="1100" b="1" dirty="0">
                        <a:solidFill>
                          <a:schemeClr val="tx1"/>
                        </a:solidFill>
                        <a:latin typeface="+mn-ea"/>
                      </a:rPr>
                      <a:t>Create/Input menu</a:t>
                    </a:r>
                    <a:endParaRPr lang="ja-JP" altLang="en-US" sz="1100" b="1" dirty="0">
                      <a:solidFill>
                        <a:schemeClr val="tx1"/>
                      </a:solidFill>
                      <a:latin typeface="+mn-ea"/>
                    </a:endParaRPr>
                  </a:p>
                </p:txBody>
              </p:sp>
            </p:grpSp>
            <p:sp>
              <p:nvSpPr>
                <p:cNvPr id="24" name="角丸四角形 19">
                  <a:extLst>
                    <a:ext uri="{FF2B5EF4-FFF2-40B4-BE49-F238E27FC236}">
                      <a16:creationId xmlns:a16="http://schemas.microsoft.com/office/drawing/2014/main" id="{15E9D24F-5FA7-4DBF-B06E-6BF501F7B62C}"/>
                    </a:ext>
                  </a:extLst>
                </p:cNvPr>
                <p:cNvSpPr/>
                <p:nvPr/>
              </p:nvSpPr>
              <p:spPr bwMode="auto">
                <a:xfrm>
                  <a:off x="7746953" y="2542422"/>
                  <a:ext cx="1224000" cy="271782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altLang="ja-JP" sz="900" b="1" dirty="0">
                      <a:solidFill>
                        <a:schemeClr val="tx1"/>
                      </a:solidFill>
                      <a:latin typeface="+mn-ea"/>
                    </a:rPr>
                    <a:t>Export</a:t>
                  </a:r>
                  <a:endParaRPr lang="ja-JP" altLang="en-US" sz="900" b="1" dirty="0">
                    <a:solidFill>
                      <a:schemeClr val="tx1"/>
                    </a:solidFill>
                    <a:latin typeface="+mn-ea"/>
                  </a:endParaRPr>
                </a:p>
              </p:txBody>
            </p:sp>
            <p:sp>
              <p:nvSpPr>
                <p:cNvPr id="25" name="角丸四角形 26">
                  <a:extLst>
                    <a:ext uri="{FF2B5EF4-FFF2-40B4-BE49-F238E27FC236}">
                      <a16:creationId xmlns:a16="http://schemas.microsoft.com/office/drawing/2014/main" id="{4AFCF197-8897-4785-816D-38C6E7DA802C}"/>
                    </a:ext>
                  </a:extLst>
                </p:cNvPr>
                <p:cNvSpPr/>
                <p:nvPr/>
              </p:nvSpPr>
              <p:spPr bwMode="auto">
                <a:xfrm>
                  <a:off x="7755288" y="2830698"/>
                  <a:ext cx="1224000" cy="271782"/>
                </a:xfrm>
                <a:prstGeom prst="roundRect">
                  <a:avLst/>
                </a:prstGeom>
                <a:solidFill>
                  <a:srgbClr val="F1DBC4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altLang="ja-JP" sz="800" b="1" dirty="0">
                      <a:solidFill>
                        <a:schemeClr val="tx1"/>
                      </a:solidFill>
                      <a:latin typeface="+mn-ea"/>
                    </a:rPr>
                    <a:t>Download </a:t>
                  </a:r>
                </a:p>
                <a:p>
                  <a:pPr algn="ctr"/>
                  <a:r>
                    <a:rPr lang="en-US" altLang="ja-JP" sz="800" b="1" dirty="0">
                      <a:solidFill>
                        <a:schemeClr val="tx1"/>
                      </a:solidFill>
                      <a:latin typeface="+mn-ea"/>
                    </a:rPr>
                    <a:t>Kym file</a:t>
                  </a:r>
                  <a:endParaRPr lang="ja-JP" altLang="en-US" sz="800" b="1" dirty="0">
                    <a:solidFill>
                      <a:schemeClr val="tx1"/>
                    </a:solidFill>
                    <a:latin typeface="+mn-ea"/>
                  </a:endParaRPr>
                </a:p>
              </p:txBody>
            </p:sp>
          </p:grpSp>
          <p:sp>
            <p:nvSpPr>
              <p:cNvPr id="21" name="角丸四角形 19">
                <a:extLst>
                  <a:ext uri="{FF2B5EF4-FFF2-40B4-BE49-F238E27FC236}">
                    <a16:creationId xmlns:a16="http://schemas.microsoft.com/office/drawing/2014/main" id="{3396A7CB-D412-4B2B-B54A-8E6AD41FC843}"/>
                  </a:ext>
                </a:extLst>
              </p:cNvPr>
              <p:cNvSpPr/>
              <p:nvPr/>
            </p:nvSpPr>
            <p:spPr bwMode="auto">
              <a:xfrm>
                <a:off x="7755288" y="3129168"/>
                <a:ext cx="1224000" cy="271782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900" b="1" dirty="0">
                    <a:solidFill>
                      <a:schemeClr val="tx1"/>
                    </a:solidFill>
                    <a:latin typeface="+mn-ea"/>
                  </a:rPr>
                  <a:t>Import</a:t>
                </a:r>
                <a:endParaRPr lang="ja-JP" altLang="en-US" sz="900" b="1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22" name="角丸四角形 26">
                <a:extLst>
                  <a:ext uri="{FF2B5EF4-FFF2-40B4-BE49-F238E27FC236}">
                    <a16:creationId xmlns:a16="http://schemas.microsoft.com/office/drawing/2014/main" id="{DA0BE90B-4EA1-4A80-BD07-2E4130D7911C}"/>
                  </a:ext>
                </a:extLst>
              </p:cNvPr>
              <p:cNvSpPr/>
              <p:nvPr/>
            </p:nvSpPr>
            <p:spPr bwMode="auto">
              <a:xfrm>
                <a:off x="7755288" y="3412635"/>
                <a:ext cx="1224000" cy="271782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900" b="1" dirty="0">
                    <a:solidFill>
                      <a:schemeClr val="tx1"/>
                    </a:solidFill>
                    <a:latin typeface="+mn-ea"/>
                  </a:rPr>
                  <a:t>Check </a:t>
                </a:r>
                <a:br>
                  <a:rPr lang="en-US" altLang="ja-JP" sz="900" b="1" dirty="0">
                    <a:solidFill>
                      <a:schemeClr val="tx1"/>
                    </a:solidFill>
                    <a:latin typeface="+mn-ea"/>
                  </a:rPr>
                </a:br>
                <a:r>
                  <a:rPr lang="en-US" altLang="ja-JP" sz="900" b="1" dirty="0">
                    <a:solidFill>
                      <a:schemeClr val="tx1"/>
                    </a:solidFill>
                    <a:latin typeface="+mn-ea"/>
                  </a:rPr>
                  <a:t>Import results</a:t>
                </a:r>
                <a:endParaRPr lang="ja-JP" altLang="en-US" sz="900" b="1" dirty="0">
                  <a:solidFill>
                    <a:schemeClr val="tx1"/>
                  </a:solidFill>
                  <a:latin typeface="+mn-ea"/>
                </a:endParaRPr>
              </a:p>
            </p:txBody>
          </p:sp>
        </p:grpSp>
        <p:sp>
          <p:nvSpPr>
            <p:cNvPr id="19" name="角丸四角形 19">
              <a:extLst>
                <a:ext uri="{FF2B5EF4-FFF2-40B4-BE49-F238E27FC236}">
                  <a16:creationId xmlns:a16="http://schemas.microsoft.com/office/drawing/2014/main" id="{8AC21FBA-4AA5-45F6-8353-9D9A6B19B44D}"/>
                </a:ext>
              </a:extLst>
            </p:cNvPr>
            <p:cNvSpPr/>
            <p:nvPr/>
          </p:nvSpPr>
          <p:spPr bwMode="auto">
            <a:xfrm>
              <a:off x="7755288" y="2260446"/>
              <a:ext cx="1224000" cy="27178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solidFill>
                    <a:schemeClr val="tx1"/>
                  </a:solidFill>
                  <a:latin typeface="+mn-ea"/>
                </a:rPr>
                <a:t>Update/Register </a:t>
              </a:r>
              <a:br>
                <a:rPr lang="en-US" altLang="ja-JP" sz="900" b="1" dirty="0">
                  <a:solidFill>
                    <a:schemeClr val="tx1"/>
                  </a:solidFill>
                  <a:latin typeface="+mn-ea"/>
                </a:rPr>
              </a:br>
              <a:r>
                <a:rPr lang="en-US" altLang="ja-JP" sz="900" b="1" dirty="0">
                  <a:solidFill>
                    <a:schemeClr val="tx1"/>
                  </a:solidFill>
                  <a:latin typeface="+mn-ea"/>
                </a:rPr>
                <a:t>data</a:t>
              </a:r>
              <a:endParaRPr lang="ja-JP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45358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732" y="5594226"/>
            <a:ext cx="7265158" cy="901995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080" y="2153870"/>
            <a:ext cx="8379146" cy="3040819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2.8</a:t>
            </a:r>
            <a:r>
              <a:rPr lang="ja-JP" altLang="en-US" dirty="0"/>
              <a:t>　</a:t>
            </a:r>
            <a:r>
              <a:rPr lang="en-US" altLang="ja-JP" dirty="0"/>
              <a:t> Time specification – </a:t>
            </a:r>
            <a:r>
              <a:rPr lang="en-US" altLang="ja-JP" dirty="0" smtClean="0"/>
              <a:t>Import </a:t>
            </a:r>
            <a:r>
              <a:rPr lang="en-US" altLang="ja-JP" dirty="0" smtClean="0"/>
              <a:t>(</a:t>
            </a:r>
            <a:r>
              <a:rPr lang="en-US" altLang="ja-JP" dirty="0"/>
              <a:t>1/3)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b="1" dirty="0" smtClean="0"/>
              <a:t>Start Import process.</a:t>
            </a:r>
            <a:endParaRPr lang="en-US" altLang="ja-JP" b="1" dirty="0"/>
          </a:p>
          <a:p>
            <a:pPr marL="180000" lvl="1" indent="0">
              <a:buNone/>
            </a:pPr>
            <a:r>
              <a:rPr lang="en-US" altLang="ja-JP" dirty="0" smtClean="0">
                <a:solidFill>
                  <a:srgbClr val="FF0000"/>
                </a:solidFill>
              </a:rPr>
              <a:t>Return to the destination server.</a:t>
            </a:r>
            <a:r>
              <a:rPr lang="en-US" altLang="ja-JP" dirty="0">
                <a:solidFill>
                  <a:srgbClr val="FF0000"/>
                </a:solidFill>
              </a:rPr>
              <a:t/>
            </a:r>
            <a:br>
              <a:rPr lang="en-US" altLang="ja-JP" dirty="0">
                <a:solidFill>
                  <a:srgbClr val="FF0000"/>
                </a:solidFill>
              </a:rPr>
            </a:br>
            <a:r>
              <a:rPr lang="en-US" altLang="ja-JP" dirty="0" smtClean="0"/>
              <a:t>Upload the </a:t>
            </a:r>
            <a:r>
              <a:rPr lang="en-US" altLang="ja-JP" dirty="0" err="1" smtClean="0"/>
              <a:t>kym</a:t>
            </a:r>
            <a:r>
              <a:rPr lang="en-US" altLang="ja-JP" dirty="0" smtClean="0"/>
              <a:t> file and start the import process.</a:t>
            </a:r>
            <a:endParaRPr lang="en-US" altLang="ja-JP" dirty="0"/>
          </a:p>
          <a:p>
            <a:pPr marL="180000" lvl="1" indent="0">
              <a:buNone/>
            </a:pPr>
            <a:endParaRPr lang="en-US" altLang="ja-JP" sz="400" dirty="0"/>
          </a:p>
          <a:p>
            <a:pPr indent="0">
              <a:buNone/>
            </a:pPr>
            <a:r>
              <a:rPr lang="en-US" altLang="ja-JP" sz="1600" dirty="0" smtClean="0"/>
              <a:t>Menu</a:t>
            </a:r>
            <a:r>
              <a:rPr lang="en-US" altLang="ja-JP" sz="1600" dirty="0" smtClean="0"/>
              <a:t>: Export/Import</a:t>
            </a:r>
            <a:r>
              <a:rPr lang="ja-JP" altLang="en-US" sz="1600" b="1" dirty="0" smtClean="0"/>
              <a:t> </a:t>
            </a:r>
            <a:r>
              <a:rPr lang="en-US" altLang="ja-JP" sz="1600" b="1" dirty="0"/>
              <a:t>&gt; </a:t>
            </a:r>
            <a:r>
              <a:rPr lang="ja-JP" altLang="en-US" sz="1600" b="1" dirty="0"/>
              <a:t> </a:t>
            </a:r>
            <a:r>
              <a:rPr lang="en-US" altLang="ja-JP" sz="1600" b="1" dirty="0" smtClean="0"/>
              <a:t>Menu import</a:t>
            </a:r>
            <a:endParaRPr lang="ja-JP" altLang="en-US" sz="1600" b="1" dirty="0"/>
          </a:p>
          <a:p>
            <a:pPr marL="0" indent="0">
              <a:buNone/>
            </a:pPr>
            <a:endParaRPr lang="en-US" altLang="ja-JP" dirty="0"/>
          </a:p>
        </p:txBody>
      </p:sp>
      <p:sp>
        <p:nvSpPr>
          <p:cNvPr id="34" name="角丸四角形 33"/>
          <p:cNvSpPr/>
          <p:nvPr/>
        </p:nvSpPr>
        <p:spPr bwMode="auto">
          <a:xfrm>
            <a:off x="2328473" y="2882918"/>
            <a:ext cx="2808390" cy="415077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200" dirty="0" smtClean="0">
                <a:solidFill>
                  <a:schemeClr val="tx1"/>
                </a:solidFill>
                <a:latin typeface="+mn-ea"/>
              </a:rPr>
              <a:t>Upload </a:t>
            </a:r>
            <a:r>
              <a:rPr lang="en-US" altLang="ja-JP" sz="1200" dirty="0" err="1" smtClean="0">
                <a:solidFill>
                  <a:schemeClr val="tx1"/>
                </a:solidFill>
                <a:latin typeface="+mn-ea"/>
              </a:rPr>
              <a:t>kym</a:t>
            </a:r>
            <a:r>
              <a:rPr lang="en-US" altLang="ja-JP" sz="1200" dirty="0" smtClean="0">
                <a:solidFill>
                  <a:schemeClr val="tx1"/>
                </a:solidFill>
                <a:latin typeface="+mn-ea"/>
              </a:rPr>
              <a:t> file</a:t>
            </a:r>
            <a:endParaRPr lang="en-US" altLang="ja-JP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7" name="正方形/長方形 36"/>
          <p:cNvSpPr/>
          <p:nvPr/>
        </p:nvSpPr>
        <p:spPr bwMode="auto">
          <a:xfrm>
            <a:off x="373078" y="2861328"/>
            <a:ext cx="1469345" cy="26784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b="1" dirty="0">
              <a:latin typeface="+mn-ea"/>
            </a:endParaRPr>
          </a:p>
        </p:txBody>
      </p:sp>
      <p:sp>
        <p:nvSpPr>
          <p:cNvPr id="39" name="正方形/長方形 38"/>
          <p:cNvSpPr/>
          <p:nvPr/>
        </p:nvSpPr>
        <p:spPr bwMode="auto">
          <a:xfrm>
            <a:off x="406523" y="4282698"/>
            <a:ext cx="1224000" cy="203592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b="1" dirty="0">
              <a:latin typeface="+mn-ea"/>
            </a:endParaRPr>
          </a:p>
        </p:txBody>
      </p:sp>
      <p:grpSp>
        <p:nvGrpSpPr>
          <p:cNvPr id="6" name="グループ化 5"/>
          <p:cNvGrpSpPr/>
          <p:nvPr/>
        </p:nvGrpSpPr>
        <p:grpSpPr>
          <a:xfrm>
            <a:off x="1753328" y="3988924"/>
            <a:ext cx="3456480" cy="492770"/>
            <a:chOff x="1858380" y="4269155"/>
            <a:chExt cx="3456480" cy="492770"/>
          </a:xfrm>
        </p:grpSpPr>
        <p:sp>
          <p:nvSpPr>
            <p:cNvPr id="40" name="角丸四角形 39"/>
            <p:cNvSpPr/>
            <p:nvPr/>
          </p:nvSpPr>
          <p:spPr bwMode="auto">
            <a:xfrm>
              <a:off x="2051650" y="4423133"/>
              <a:ext cx="3263210" cy="338792"/>
            </a:xfrm>
            <a:prstGeom prst="roundRect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ja-JP" sz="1200" dirty="0" smtClean="0">
                  <a:solidFill>
                    <a:schemeClr val="tx1"/>
                  </a:solidFill>
                  <a:latin typeface="+mn-ea"/>
                </a:rPr>
                <a:t>Check “All menus”</a:t>
              </a:r>
              <a:endParaRPr lang="en-US" altLang="ja-JP" sz="12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41" name="円形吹き出し 40"/>
            <p:cNvSpPr/>
            <p:nvPr/>
          </p:nvSpPr>
          <p:spPr bwMode="auto">
            <a:xfrm>
              <a:off x="1858380" y="4269155"/>
              <a:ext cx="288040" cy="315543"/>
            </a:xfrm>
            <a:prstGeom prst="wedgeEllipseCallout">
              <a:avLst>
                <a:gd name="adj1" fmla="val -126325"/>
                <a:gd name="adj2" fmla="val 53366"/>
              </a:avLst>
            </a:prstGeom>
            <a:solidFill>
              <a:srgbClr val="FF0000"/>
            </a:solidFill>
            <a:ln w="19050">
              <a:solidFill>
                <a:schemeClr val="bg1"/>
              </a:solidFill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ja-JP" altLang="en-US" sz="1400" b="1" dirty="0">
                  <a:latin typeface="+mn-ea"/>
                </a:rPr>
                <a:t>２</a:t>
              </a:r>
            </a:p>
          </p:txBody>
        </p:sp>
      </p:grpSp>
      <p:sp>
        <p:nvSpPr>
          <p:cNvPr id="36" name="円形吹き出し 35"/>
          <p:cNvSpPr/>
          <p:nvPr/>
        </p:nvSpPr>
        <p:spPr bwMode="auto">
          <a:xfrm>
            <a:off x="2123685" y="2685993"/>
            <a:ext cx="288040" cy="315543"/>
          </a:xfrm>
          <a:prstGeom prst="wedgeEllipseCallout">
            <a:avLst>
              <a:gd name="adj1" fmla="val -141315"/>
              <a:gd name="adj2" fmla="val 29015"/>
            </a:avLst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dirty="0">
                <a:latin typeface="+mn-ea"/>
              </a:rPr>
              <a:t>1</a:t>
            </a:r>
            <a:endParaRPr kumimoji="1" lang="ja-JP" altLang="en-US" sz="1400" b="1" dirty="0">
              <a:latin typeface="+mn-ea"/>
            </a:endParaRPr>
          </a:p>
        </p:txBody>
      </p:sp>
      <p:sp>
        <p:nvSpPr>
          <p:cNvPr id="38" name="正方形/長方形 37"/>
          <p:cNvSpPr/>
          <p:nvPr/>
        </p:nvSpPr>
        <p:spPr bwMode="auto">
          <a:xfrm>
            <a:off x="309479" y="6158448"/>
            <a:ext cx="1537446" cy="294739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b="1" dirty="0">
              <a:latin typeface="+mn-ea"/>
            </a:endParaRPr>
          </a:p>
        </p:txBody>
      </p:sp>
      <p:sp>
        <p:nvSpPr>
          <p:cNvPr id="32" name="角丸四角形 31"/>
          <p:cNvSpPr/>
          <p:nvPr/>
        </p:nvSpPr>
        <p:spPr bwMode="auto">
          <a:xfrm>
            <a:off x="2314217" y="6049782"/>
            <a:ext cx="2503610" cy="404964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200" dirty="0" smtClean="0">
                <a:solidFill>
                  <a:schemeClr val="tx1"/>
                </a:solidFill>
                <a:latin typeface="+mn-ea"/>
              </a:rPr>
              <a:t>Press “Import”</a:t>
            </a:r>
            <a:endParaRPr lang="en-US" altLang="ja-JP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3" name="円形吹き出し 32"/>
          <p:cNvSpPr/>
          <p:nvPr/>
        </p:nvSpPr>
        <p:spPr bwMode="auto">
          <a:xfrm>
            <a:off x="2123660" y="5843614"/>
            <a:ext cx="288040" cy="350812"/>
          </a:xfrm>
          <a:prstGeom prst="wedgeEllipseCallout">
            <a:avLst>
              <a:gd name="adj1" fmla="val -145284"/>
              <a:gd name="adj2" fmla="val 47920"/>
            </a:avLst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>
                <a:latin typeface="+mn-ea"/>
              </a:rPr>
              <a:t>３</a:t>
            </a:r>
          </a:p>
        </p:txBody>
      </p:sp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2E644BAF-A3B8-41DF-9861-2314D13F367F}"/>
              </a:ext>
            </a:extLst>
          </p:cNvPr>
          <p:cNvGrpSpPr/>
          <p:nvPr/>
        </p:nvGrpSpPr>
        <p:grpSpPr>
          <a:xfrm>
            <a:off x="7272376" y="737869"/>
            <a:ext cx="1764001" cy="3051181"/>
            <a:chOff x="7272376" y="737869"/>
            <a:chExt cx="1764001" cy="3051181"/>
          </a:xfrm>
        </p:grpSpPr>
        <p:grpSp>
          <p:nvGrpSpPr>
            <p:cNvPr id="30" name="グループ化 29">
              <a:extLst>
                <a:ext uri="{FF2B5EF4-FFF2-40B4-BE49-F238E27FC236}">
                  <a16:creationId xmlns:a16="http://schemas.microsoft.com/office/drawing/2014/main" id="{75CD8132-A328-49AD-AB40-92DE9DB052F1}"/>
                </a:ext>
              </a:extLst>
            </p:cNvPr>
            <p:cNvGrpSpPr/>
            <p:nvPr/>
          </p:nvGrpSpPr>
          <p:grpSpPr>
            <a:xfrm>
              <a:off x="7272376" y="737869"/>
              <a:ext cx="1764001" cy="3051181"/>
              <a:chOff x="7272376" y="737869"/>
              <a:chExt cx="1764001" cy="3051181"/>
            </a:xfrm>
          </p:grpSpPr>
          <p:grpSp>
            <p:nvGrpSpPr>
              <p:cNvPr id="35" name="グループ化 34">
                <a:extLst>
                  <a:ext uri="{FF2B5EF4-FFF2-40B4-BE49-F238E27FC236}">
                    <a16:creationId xmlns:a16="http://schemas.microsoft.com/office/drawing/2014/main" id="{C4607195-C34B-453B-A222-4F2A47CB906C}"/>
                  </a:ext>
                </a:extLst>
              </p:cNvPr>
              <p:cNvGrpSpPr/>
              <p:nvPr/>
            </p:nvGrpSpPr>
            <p:grpSpPr>
              <a:xfrm>
                <a:off x="7272376" y="737869"/>
                <a:ext cx="1764001" cy="3051181"/>
                <a:chOff x="7272376" y="737869"/>
                <a:chExt cx="1764001" cy="3051181"/>
              </a:xfrm>
            </p:grpSpPr>
            <p:grpSp>
              <p:nvGrpSpPr>
                <p:cNvPr id="44" name="グループ化 43">
                  <a:extLst>
                    <a:ext uri="{FF2B5EF4-FFF2-40B4-BE49-F238E27FC236}">
                      <a16:creationId xmlns:a16="http://schemas.microsoft.com/office/drawing/2014/main" id="{788B0C45-9C90-421C-9792-C2F362D93DA8}"/>
                    </a:ext>
                  </a:extLst>
                </p:cNvPr>
                <p:cNvGrpSpPr/>
                <p:nvPr/>
              </p:nvGrpSpPr>
              <p:grpSpPr>
                <a:xfrm>
                  <a:off x="7272376" y="737869"/>
                  <a:ext cx="1764001" cy="3051181"/>
                  <a:chOff x="7307582" y="761744"/>
                  <a:chExt cx="1728000" cy="2999872"/>
                </a:xfrm>
              </p:grpSpPr>
              <p:sp>
                <p:nvSpPr>
                  <p:cNvPr id="47" name="正方形/長方形 46">
                    <a:extLst>
                      <a:ext uri="{FF2B5EF4-FFF2-40B4-BE49-F238E27FC236}">
                        <a16:creationId xmlns:a16="http://schemas.microsoft.com/office/drawing/2014/main" id="{39577D38-80FA-4329-80DD-1AC2A4F204D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7307582" y="761744"/>
                    <a:ext cx="1728000" cy="2999872"/>
                  </a:xfrm>
                  <a:prstGeom prst="rect">
                    <a:avLst/>
                  </a:prstGeom>
                  <a:ln/>
                </p:spPr>
                <p:style>
                  <a:lnRef idx="3">
                    <a:schemeClr val="lt1"/>
                  </a:lnRef>
                  <a:fillRef idx="1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b="1" dirty="0">
                      <a:latin typeface="+mn-ea"/>
                    </a:endParaRPr>
                  </a:p>
                </p:txBody>
              </p:sp>
              <p:sp>
                <p:nvSpPr>
                  <p:cNvPr id="48" name="角丸四角形 47">
                    <a:extLst>
                      <a:ext uri="{FF2B5EF4-FFF2-40B4-BE49-F238E27FC236}">
                        <a16:creationId xmlns:a16="http://schemas.microsoft.com/office/drawing/2014/main" id="{C4BEA010-40D4-4D48-A76F-D3B57CF3702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412616" y="859486"/>
                    <a:ext cx="1556775" cy="318531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US" altLang="ja-JP" sz="1200" b="1" dirty="0">
                        <a:solidFill>
                          <a:schemeClr val="tx1"/>
                        </a:solidFill>
                        <a:latin typeface="+mn-ea"/>
                      </a:rPr>
                      <a:t>Data registration</a:t>
                    </a:r>
                    <a:endParaRPr lang="ja-JP" altLang="en-US" sz="1200" b="1" dirty="0">
                      <a:solidFill>
                        <a:schemeClr val="tx1"/>
                      </a:solidFill>
                      <a:latin typeface="+mn-ea"/>
                    </a:endParaRPr>
                  </a:p>
                </p:txBody>
              </p:sp>
              <p:sp>
                <p:nvSpPr>
                  <p:cNvPr id="49" name="角丸四角形 48">
                    <a:extLst>
                      <a:ext uri="{FF2B5EF4-FFF2-40B4-BE49-F238E27FC236}">
                        <a16:creationId xmlns:a16="http://schemas.microsoft.com/office/drawing/2014/main" id="{6F24BACA-7E0C-4717-91CC-67C11FC6240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425144" y="1915291"/>
                    <a:ext cx="1556775" cy="330125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US" altLang="ja-JP" sz="1200" b="1" dirty="0">
                        <a:solidFill>
                          <a:schemeClr val="tx1"/>
                        </a:solidFill>
                        <a:latin typeface="+mn-ea"/>
                      </a:rPr>
                      <a:t>Time Specification</a:t>
                    </a:r>
                    <a:endParaRPr lang="ja-JP" altLang="en-US" sz="1200" b="1" dirty="0">
                      <a:solidFill>
                        <a:schemeClr val="tx1"/>
                      </a:solidFill>
                      <a:latin typeface="+mn-ea"/>
                    </a:endParaRPr>
                  </a:p>
                </p:txBody>
              </p:sp>
              <p:sp>
                <p:nvSpPr>
                  <p:cNvPr id="50" name="ホームベース 49">
                    <a:extLst>
                      <a:ext uri="{FF2B5EF4-FFF2-40B4-BE49-F238E27FC236}">
                        <a16:creationId xmlns:a16="http://schemas.microsoft.com/office/drawing/2014/main" id="{848109E4-58D3-4694-AC45-A51D0B8E2918}"/>
                      </a:ext>
                    </a:extLst>
                  </p:cNvPr>
                  <p:cNvSpPr/>
                  <p:nvPr/>
                </p:nvSpPr>
                <p:spPr bwMode="auto">
                  <a:xfrm rot="5400000">
                    <a:off x="6887948" y="2903697"/>
                    <a:ext cx="1344996" cy="141061"/>
                  </a:xfrm>
                  <a:prstGeom prst="homePlate">
                    <a:avLst>
                      <a:gd name="adj" fmla="val 49530"/>
                    </a:avLst>
                  </a:prstGeom>
                  <a:solidFill>
                    <a:srgbClr val="FFC000"/>
                  </a:solidFill>
                  <a:ln w="12700">
                    <a:solidFill>
                      <a:srgbClr val="FFC000"/>
                    </a:solidFill>
                  </a:ln>
                  <a:effectLst/>
                </p:spPr>
                <p:txBody>
    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b="1" dirty="0">
                      <a:latin typeface="+mn-ea"/>
                    </a:endParaRPr>
                  </a:p>
                </p:txBody>
              </p:sp>
              <p:sp>
                <p:nvSpPr>
                  <p:cNvPr id="51" name="角丸四角形 50">
                    <a:extLst>
                      <a:ext uri="{FF2B5EF4-FFF2-40B4-BE49-F238E27FC236}">
                        <a16:creationId xmlns:a16="http://schemas.microsoft.com/office/drawing/2014/main" id="{25BAC8DE-D0D8-4DD9-BFA0-15DBC7635CB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422883" y="1557209"/>
                    <a:ext cx="1556775" cy="330125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US" altLang="ja-JP" sz="1050" b="1" dirty="0">
                        <a:solidFill>
                          <a:schemeClr val="tx1"/>
                        </a:solidFill>
                        <a:latin typeface="+mn-ea"/>
                      </a:rPr>
                      <a:t>Environment</a:t>
                    </a:r>
                    <a:br>
                      <a:rPr lang="en-US" altLang="ja-JP" sz="1050" b="1" dirty="0">
                        <a:solidFill>
                          <a:schemeClr val="tx1"/>
                        </a:solidFill>
                        <a:latin typeface="+mn-ea"/>
                      </a:rPr>
                    </a:br>
                    <a:r>
                      <a:rPr lang="en-US" altLang="ja-JP" sz="1050" b="1" dirty="0">
                        <a:solidFill>
                          <a:schemeClr val="tx1"/>
                        </a:solidFill>
                        <a:latin typeface="+mn-ea"/>
                      </a:rPr>
                      <a:t> Migration</a:t>
                    </a:r>
                    <a:endParaRPr lang="ja-JP" altLang="en-US" sz="1050" b="1" dirty="0">
                      <a:solidFill>
                        <a:schemeClr val="tx1"/>
                      </a:solidFill>
                      <a:latin typeface="+mn-ea"/>
                    </a:endParaRPr>
                  </a:p>
                </p:txBody>
              </p:sp>
              <p:sp>
                <p:nvSpPr>
                  <p:cNvPr id="64" name="角丸四角形 51">
                    <a:extLst>
                      <a:ext uri="{FF2B5EF4-FFF2-40B4-BE49-F238E27FC236}">
                        <a16:creationId xmlns:a16="http://schemas.microsoft.com/office/drawing/2014/main" id="{3FD33ED1-EBF8-4C8F-8F05-20A66906C6F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406961" y="1202551"/>
                    <a:ext cx="1556775" cy="330125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US" altLang="ja-JP" sz="1100" b="1" dirty="0">
                        <a:solidFill>
                          <a:schemeClr val="tx1"/>
                        </a:solidFill>
                        <a:latin typeface="+mn-ea"/>
                      </a:rPr>
                      <a:t>Create/Input menu</a:t>
                    </a:r>
                    <a:endParaRPr lang="ja-JP" altLang="en-US" sz="1100" b="1" dirty="0">
                      <a:solidFill>
                        <a:schemeClr val="tx1"/>
                      </a:solidFill>
                      <a:latin typeface="+mn-ea"/>
                    </a:endParaRPr>
                  </a:p>
                </p:txBody>
              </p:sp>
            </p:grpSp>
            <p:sp>
              <p:nvSpPr>
                <p:cNvPr id="45" name="角丸四角形 19">
                  <a:extLst>
                    <a:ext uri="{FF2B5EF4-FFF2-40B4-BE49-F238E27FC236}">
                      <a16:creationId xmlns:a16="http://schemas.microsoft.com/office/drawing/2014/main" id="{99E46338-F163-4079-880A-210A34A02065}"/>
                    </a:ext>
                  </a:extLst>
                </p:cNvPr>
                <p:cNvSpPr/>
                <p:nvPr/>
              </p:nvSpPr>
              <p:spPr bwMode="auto">
                <a:xfrm>
                  <a:off x="7746953" y="2542422"/>
                  <a:ext cx="1224000" cy="271782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altLang="ja-JP" sz="900" b="1" dirty="0">
                      <a:solidFill>
                        <a:schemeClr val="tx1"/>
                      </a:solidFill>
                      <a:latin typeface="+mn-ea"/>
                    </a:rPr>
                    <a:t>Export</a:t>
                  </a:r>
                  <a:endParaRPr lang="ja-JP" altLang="en-US" sz="900" b="1" dirty="0">
                    <a:solidFill>
                      <a:schemeClr val="tx1"/>
                    </a:solidFill>
                    <a:latin typeface="+mn-ea"/>
                  </a:endParaRPr>
                </a:p>
              </p:txBody>
            </p:sp>
            <p:sp>
              <p:nvSpPr>
                <p:cNvPr id="46" name="角丸四角形 26">
                  <a:extLst>
                    <a:ext uri="{FF2B5EF4-FFF2-40B4-BE49-F238E27FC236}">
                      <a16:creationId xmlns:a16="http://schemas.microsoft.com/office/drawing/2014/main" id="{7DF9F61D-15AD-42E2-87A1-0BD1AB8FA2D3}"/>
                    </a:ext>
                  </a:extLst>
                </p:cNvPr>
                <p:cNvSpPr/>
                <p:nvPr/>
              </p:nvSpPr>
              <p:spPr bwMode="auto">
                <a:xfrm>
                  <a:off x="7755288" y="2830698"/>
                  <a:ext cx="1224000" cy="271782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altLang="ja-JP" sz="800" b="1" dirty="0">
                      <a:solidFill>
                        <a:schemeClr val="tx1"/>
                      </a:solidFill>
                      <a:latin typeface="+mn-ea"/>
                    </a:rPr>
                    <a:t>Download </a:t>
                  </a:r>
                </a:p>
                <a:p>
                  <a:pPr algn="ctr"/>
                  <a:r>
                    <a:rPr lang="en-US" altLang="ja-JP" sz="800" b="1" dirty="0">
                      <a:solidFill>
                        <a:schemeClr val="tx1"/>
                      </a:solidFill>
                      <a:latin typeface="+mn-ea"/>
                    </a:rPr>
                    <a:t>Kym file</a:t>
                  </a:r>
                  <a:endParaRPr lang="ja-JP" altLang="en-US" sz="800" b="1" dirty="0">
                    <a:solidFill>
                      <a:schemeClr val="tx1"/>
                    </a:solidFill>
                    <a:latin typeface="+mn-ea"/>
                  </a:endParaRPr>
                </a:p>
              </p:txBody>
            </p:sp>
          </p:grpSp>
          <p:sp>
            <p:nvSpPr>
              <p:cNvPr id="42" name="角丸四角形 19">
                <a:extLst>
                  <a:ext uri="{FF2B5EF4-FFF2-40B4-BE49-F238E27FC236}">
                    <a16:creationId xmlns:a16="http://schemas.microsoft.com/office/drawing/2014/main" id="{AC3E2E6F-D5F1-4E5D-A5F9-E8BADD0A6690}"/>
                  </a:ext>
                </a:extLst>
              </p:cNvPr>
              <p:cNvSpPr/>
              <p:nvPr/>
            </p:nvSpPr>
            <p:spPr bwMode="auto">
              <a:xfrm>
                <a:off x="7755288" y="3129168"/>
                <a:ext cx="1224000" cy="271782"/>
              </a:xfrm>
              <a:prstGeom prst="roundRect">
                <a:avLst/>
              </a:prstGeom>
              <a:solidFill>
                <a:srgbClr val="F1DBC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900" b="1" dirty="0">
                    <a:solidFill>
                      <a:schemeClr val="tx1"/>
                    </a:solidFill>
                    <a:latin typeface="+mn-ea"/>
                  </a:rPr>
                  <a:t>Import</a:t>
                </a:r>
                <a:endParaRPr lang="ja-JP" altLang="en-US" sz="900" b="1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43" name="角丸四角形 26">
                <a:extLst>
                  <a:ext uri="{FF2B5EF4-FFF2-40B4-BE49-F238E27FC236}">
                    <a16:creationId xmlns:a16="http://schemas.microsoft.com/office/drawing/2014/main" id="{64905123-00EB-4BC1-91E8-781A538AD505}"/>
                  </a:ext>
                </a:extLst>
              </p:cNvPr>
              <p:cNvSpPr/>
              <p:nvPr/>
            </p:nvSpPr>
            <p:spPr bwMode="auto">
              <a:xfrm>
                <a:off x="7755288" y="3412635"/>
                <a:ext cx="1224000" cy="271782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900" b="1" dirty="0">
                    <a:solidFill>
                      <a:schemeClr val="tx1"/>
                    </a:solidFill>
                    <a:latin typeface="+mn-ea"/>
                  </a:rPr>
                  <a:t>Check </a:t>
                </a:r>
                <a:br>
                  <a:rPr lang="en-US" altLang="ja-JP" sz="900" b="1" dirty="0">
                    <a:solidFill>
                      <a:schemeClr val="tx1"/>
                    </a:solidFill>
                    <a:latin typeface="+mn-ea"/>
                  </a:rPr>
                </a:br>
                <a:r>
                  <a:rPr lang="en-US" altLang="ja-JP" sz="900" b="1" dirty="0">
                    <a:solidFill>
                      <a:schemeClr val="tx1"/>
                    </a:solidFill>
                    <a:latin typeface="+mn-ea"/>
                  </a:rPr>
                  <a:t>Import results</a:t>
                </a:r>
                <a:endParaRPr lang="ja-JP" altLang="en-US" sz="900" b="1" dirty="0">
                  <a:solidFill>
                    <a:schemeClr val="tx1"/>
                  </a:solidFill>
                  <a:latin typeface="+mn-ea"/>
                </a:endParaRPr>
              </a:p>
            </p:txBody>
          </p:sp>
        </p:grpSp>
        <p:sp>
          <p:nvSpPr>
            <p:cNvPr id="31" name="角丸四角形 19">
              <a:extLst>
                <a:ext uri="{FF2B5EF4-FFF2-40B4-BE49-F238E27FC236}">
                  <a16:creationId xmlns:a16="http://schemas.microsoft.com/office/drawing/2014/main" id="{03610C34-25F2-4E42-AF07-141B89F56DA4}"/>
                </a:ext>
              </a:extLst>
            </p:cNvPr>
            <p:cNvSpPr/>
            <p:nvPr/>
          </p:nvSpPr>
          <p:spPr bwMode="auto">
            <a:xfrm>
              <a:off x="7755288" y="2260446"/>
              <a:ext cx="1224000" cy="27178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solidFill>
                    <a:schemeClr val="tx1"/>
                  </a:solidFill>
                  <a:latin typeface="+mn-ea"/>
                </a:rPr>
                <a:t>Update/Register </a:t>
              </a:r>
              <a:br>
                <a:rPr lang="en-US" altLang="ja-JP" sz="900" b="1" dirty="0">
                  <a:solidFill>
                    <a:schemeClr val="tx1"/>
                  </a:solidFill>
                  <a:latin typeface="+mn-ea"/>
                </a:rPr>
              </a:br>
              <a:r>
                <a:rPr lang="en-US" altLang="ja-JP" sz="900" b="1" dirty="0">
                  <a:solidFill>
                    <a:schemeClr val="tx1"/>
                  </a:solidFill>
                  <a:latin typeface="+mn-ea"/>
                </a:rPr>
                <a:t>data</a:t>
              </a:r>
              <a:endParaRPr lang="ja-JP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</p:grpSp>
      <p:grpSp>
        <p:nvGrpSpPr>
          <p:cNvPr id="53" name="グループ化 52">
            <a:extLst>
              <a:ext uri="{FF2B5EF4-FFF2-40B4-BE49-F238E27FC236}">
                <a16:creationId xmlns:a16="http://schemas.microsoft.com/office/drawing/2014/main" id="{6791D4D0-330E-4940-857B-13B7C1485B2E}"/>
              </a:ext>
            </a:extLst>
          </p:cNvPr>
          <p:cNvGrpSpPr/>
          <p:nvPr/>
        </p:nvGrpSpPr>
        <p:grpSpPr>
          <a:xfrm>
            <a:off x="282522" y="5380819"/>
            <a:ext cx="8610078" cy="443143"/>
            <a:chOff x="298932" y="4867812"/>
            <a:chExt cx="8610078" cy="443143"/>
          </a:xfrm>
        </p:grpSpPr>
        <p:grpSp>
          <p:nvGrpSpPr>
            <p:cNvPr id="54" name="グループ化 53">
              <a:extLst>
                <a:ext uri="{FF2B5EF4-FFF2-40B4-BE49-F238E27FC236}">
                  <a16:creationId xmlns:a16="http://schemas.microsoft.com/office/drawing/2014/main" id="{EDBEE909-1C9E-49E8-925E-74348111DE64}"/>
                </a:ext>
              </a:extLst>
            </p:cNvPr>
            <p:cNvGrpSpPr/>
            <p:nvPr/>
          </p:nvGrpSpPr>
          <p:grpSpPr>
            <a:xfrm>
              <a:off x="298932" y="4884703"/>
              <a:ext cx="8610078" cy="384207"/>
              <a:chOff x="298932" y="4884703"/>
              <a:chExt cx="8610078" cy="384207"/>
            </a:xfrm>
          </p:grpSpPr>
          <p:grpSp>
            <p:nvGrpSpPr>
              <p:cNvPr id="57" name="グループ化 56">
                <a:extLst>
                  <a:ext uri="{FF2B5EF4-FFF2-40B4-BE49-F238E27FC236}">
                    <a16:creationId xmlns:a16="http://schemas.microsoft.com/office/drawing/2014/main" id="{48DA6CED-8879-491C-80AB-D942A50BD2EF}"/>
                  </a:ext>
                </a:extLst>
              </p:cNvPr>
              <p:cNvGrpSpPr/>
              <p:nvPr/>
            </p:nvGrpSpPr>
            <p:grpSpPr>
              <a:xfrm>
                <a:off x="420282" y="4884703"/>
                <a:ext cx="8488728" cy="321970"/>
                <a:chOff x="269518" y="4794269"/>
                <a:chExt cx="6874972" cy="212670"/>
              </a:xfrm>
            </p:grpSpPr>
            <p:grpSp>
              <p:nvGrpSpPr>
                <p:cNvPr id="65" name="グループ化 64">
                  <a:extLst>
                    <a:ext uri="{FF2B5EF4-FFF2-40B4-BE49-F238E27FC236}">
                      <a16:creationId xmlns:a16="http://schemas.microsoft.com/office/drawing/2014/main" id="{C43E7C31-669F-4F01-AD47-136E2D2447A5}"/>
                    </a:ext>
                  </a:extLst>
                </p:cNvPr>
                <p:cNvGrpSpPr/>
                <p:nvPr/>
              </p:nvGrpSpPr>
              <p:grpSpPr>
                <a:xfrm>
                  <a:off x="269518" y="4794269"/>
                  <a:ext cx="6874972" cy="212670"/>
                  <a:chOff x="241046" y="4783444"/>
                  <a:chExt cx="6874972" cy="212670"/>
                </a:xfrm>
              </p:grpSpPr>
              <p:sp>
                <p:nvSpPr>
                  <p:cNvPr id="67" name="フリーフォーム: 図形 66">
                    <a:extLst>
                      <a:ext uri="{FF2B5EF4-FFF2-40B4-BE49-F238E27FC236}">
                        <a16:creationId xmlns:a16="http://schemas.microsoft.com/office/drawing/2014/main" id="{A1A47A54-A2F5-4508-9A23-B25A0741453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41046" y="4783444"/>
                    <a:ext cx="6874972" cy="135144"/>
                  </a:xfrm>
                  <a:custGeom>
                    <a:avLst/>
                    <a:gdLst>
                      <a:gd name="connsiteX0" fmla="*/ 0 w 5773479"/>
                      <a:gd name="connsiteY0" fmla="*/ 723014 h 723017"/>
                      <a:gd name="connsiteX1" fmla="*/ 733646 w 5773479"/>
                      <a:gd name="connsiteY1" fmla="*/ 10632 h 723017"/>
                      <a:gd name="connsiteX2" fmla="*/ 1446028 w 5773479"/>
                      <a:gd name="connsiteY2" fmla="*/ 723014 h 723017"/>
                      <a:gd name="connsiteX3" fmla="*/ 2179674 w 5773479"/>
                      <a:gd name="connsiteY3" fmla="*/ 0 h 723017"/>
                      <a:gd name="connsiteX4" fmla="*/ 2881423 w 5773479"/>
                      <a:gd name="connsiteY4" fmla="*/ 723014 h 723017"/>
                      <a:gd name="connsiteX5" fmla="*/ 3593804 w 5773479"/>
                      <a:gd name="connsiteY5" fmla="*/ 10632 h 723017"/>
                      <a:gd name="connsiteX6" fmla="*/ 4327451 w 5773479"/>
                      <a:gd name="connsiteY6" fmla="*/ 723014 h 723017"/>
                      <a:gd name="connsiteX7" fmla="*/ 5039832 w 5773479"/>
                      <a:gd name="connsiteY7" fmla="*/ 10632 h 723017"/>
                      <a:gd name="connsiteX8" fmla="*/ 5773479 w 5773479"/>
                      <a:gd name="connsiteY8" fmla="*/ 723014 h 7230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73479" h="723017">
                        <a:moveTo>
                          <a:pt x="0" y="723014"/>
                        </a:moveTo>
                        <a:cubicBezTo>
                          <a:pt x="246320" y="366823"/>
                          <a:pt x="492641" y="10632"/>
                          <a:pt x="733646" y="10632"/>
                        </a:cubicBezTo>
                        <a:cubicBezTo>
                          <a:pt x="974651" y="10632"/>
                          <a:pt x="1205023" y="724786"/>
                          <a:pt x="1446028" y="723014"/>
                        </a:cubicBezTo>
                        <a:cubicBezTo>
                          <a:pt x="1687033" y="721242"/>
                          <a:pt x="1940442" y="0"/>
                          <a:pt x="2179674" y="0"/>
                        </a:cubicBezTo>
                        <a:cubicBezTo>
                          <a:pt x="2418906" y="0"/>
                          <a:pt x="2645735" y="721242"/>
                          <a:pt x="2881423" y="723014"/>
                        </a:cubicBezTo>
                        <a:cubicBezTo>
                          <a:pt x="3117111" y="724786"/>
                          <a:pt x="3352799" y="10632"/>
                          <a:pt x="3593804" y="10632"/>
                        </a:cubicBezTo>
                        <a:cubicBezTo>
                          <a:pt x="3834809" y="10632"/>
                          <a:pt x="4086446" y="723014"/>
                          <a:pt x="4327451" y="723014"/>
                        </a:cubicBezTo>
                        <a:cubicBezTo>
                          <a:pt x="4568456" y="723014"/>
                          <a:pt x="4798827" y="10632"/>
                          <a:pt x="5039832" y="10632"/>
                        </a:cubicBezTo>
                        <a:cubicBezTo>
                          <a:pt x="5280837" y="10632"/>
                          <a:pt x="5527158" y="366823"/>
                          <a:pt x="5773479" y="723014"/>
                        </a:cubicBezTo>
                      </a:path>
                    </a:pathLst>
                  </a:custGeom>
                  <a:noFill/>
                  <a:ln w="76200">
                    <a:solidFill>
                      <a:schemeClr val="bg1"/>
                    </a:solidFill>
                  </a:ln>
                  <a:effectLst>
                    <a:outerShdw dist="25400" dir="5400000" algn="t" rotWithShape="0">
                      <a:schemeClr val="bg1"/>
                    </a:outerShdw>
                  </a:effectLst>
                </p:spPr>
                <p:txBody>
                  <a:bodyPr rtlCol="0" anchor="ctr"/>
                  <a:lstStyle/>
                  <a:p>
                    <a:pPr algn="ctr"/>
                    <a:endParaRPr kumimoji="1" lang="ja-JP" altLang="en-US">
                      <a:ln w="76200">
                        <a:solidFill>
                          <a:schemeClr val="bg1"/>
                        </a:solidFill>
                      </a:ln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68" name="フリーフォーム: 図形 67">
                    <a:extLst>
                      <a:ext uri="{FF2B5EF4-FFF2-40B4-BE49-F238E27FC236}">
                        <a16:creationId xmlns:a16="http://schemas.microsoft.com/office/drawing/2014/main" id="{767AABE3-2E32-49AA-8AE8-B8DD3CC5068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41046" y="4860970"/>
                    <a:ext cx="6874972" cy="135144"/>
                  </a:xfrm>
                  <a:custGeom>
                    <a:avLst/>
                    <a:gdLst>
                      <a:gd name="connsiteX0" fmla="*/ 0 w 5773479"/>
                      <a:gd name="connsiteY0" fmla="*/ 723014 h 723017"/>
                      <a:gd name="connsiteX1" fmla="*/ 733646 w 5773479"/>
                      <a:gd name="connsiteY1" fmla="*/ 10632 h 723017"/>
                      <a:gd name="connsiteX2" fmla="*/ 1446028 w 5773479"/>
                      <a:gd name="connsiteY2" fmla="*/ 723014 h 723017"/>
                      <a:gd name="connsiteX3" fmla="*/ 2179674 w 5773479"/>
                      <a:gd name="connsiteY3" fmla="*/ 0 h 723017"/>
                      <a:gd name="connsiteX4" fmla="*/ 2881423 w 5773479"/>
                      <a:gd name="connsiteY4" fmla="*/ 723014 h 723017"/>
                      <a:gd name="connsiteX5" fmla="*/ 3593804 w 5773479"/>
                      <a:gd name="connsiteY5" fmla="*/ 10632 h 723017"/>
                      <a:gd name="connsiteX6" fmla="*/ 4327451 w 5773479"/>
                      <a:gd name="connsiteY6" fmla="*/ 723014 h 723017"/>
                      <a:gd name="connsiteX7" fmla="*/ 5039832 w 5773479"/>
                      <a:gd name="connsiteY7" fmla="*/ 10632 h 723017"/>
                      <a:gd name="connsiteX8" fmla="*/ 5773479 w 5773479"/>
                      <a:gd name="connsiteY8" fmla="*/ 723014 h 7230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73479" h="723017">
                        <a:moveTo>
                          <a:pt x="0" y="723014"/>
                        </a:moveTo>
                        <a:cubicBezTo>
                          <a:pt x="246320" y="366823"/>
                          <a:pt x="492641" y="10632"/>
                          <a:pt x="733646" y="10632"/>
                        </a:cubicBezTo>
                        <a:cubicBezTo>
                          <a:pt x="974651" y="10632"/>
                          <a:pt x="1205023" y="724786"/>
                          <a:pt x="1446028" y="723014"/>
                        </a:cubicBezTo>
                        <a:cubicBezTo>
                          <a:pt x="1687033" y="721242"/>
                          <a:pt x="1940442" y="0"/>
                          <a:pt x="2179674" y="0"/>
                        </a:cubicBezTo>
                        <a:cubicBezTo>
                          <a:pt x="2418906" y="0"/>
                          <a:pt x="2645735" y="721242"/>
                          <a:pt x="2881423" y="723014"/>
                        </a:cubicBezTo>
                        <a:cubicBezTo>
                          <a:pt x="3117111" y="724786"/>
                          <a:pt x="3352799" y="10632"/>
                          <a:pt x="3593804" y="10632"/>
                        </a:cubicBezTo>
                        <a:cubicBezTo>
                          <a:pt x="3834809" y="10632"/>
                          <a:pt x="4086446" y="723014"/>
                          <a:pt x="4327451" y="723014"/>
                        </a:cubicBezTo>
                        <a:cubicBezTo>
                          <a:pt x="4568456" y="723014"/>
                          <a:pt x="4798827" y="10632"/>
                          <a:pt x="5039832" y="10632"/>
                        </a:cubicBezTo>
                        <a:cubicBezTo>
                          <a:pt x="5280837" y="10632"/>
                          <a:pt x="5527158" y="366823"/>
                          <a:pt x="5773479" y="723014"/>
                        </a:cubicBezTo>
                      </a:path>
                    </a:pathLst>
                  </a:custGeom>
                  <a:noFill/>
                  <a:ln w="76200">
                    <a:solidFill>
                      <a:schemeClr val="bg1"/>
                    </a:solidFill>
                  </a:ln>
                  <a:effectLst>
                    <a:outerShdw dist="25400" dir="5400000" algn="t" rotWithShape="0">
                      <a:schemeClr val="bg1"/>
                    </a:outerShdw>
                  </a:effectLst>
                </p:spPr>
                <p:txBody>
                  <a:bodyPr rtlCol="0" anchor="ctr"/>
                  <a:lstStyle/>
                  <a:p>
                    <a:pPr algn="ctr"/>
                    <a:endParaRPr kumimoji="1" lang="ja-JP" altLang="en-US">
                      <a:ln w="76200">
                        <a:solidFill>
                          <a:schemeClr val="bg1"/>
                        </a:solidFill>
                      </a:ln>
                      <a:solidFill>
                        <a:schemeClr val="bg1"/>
                      </a:solidFill>
                    </a:endParaRPr>
                  </a:p>
                </p:txBody>
              </p:sp>
            </p:grpSp>
            <p:sp>
              <p:nvSpPr>
                <p:cNvPr id="66" name="フリーフォーム: 図形 65">
                  <a:extLst>
                    <a:ext uri="{FF2B5EF4-FFF2-40B4-BE49-F238E27FC236}">
                      <a16:creationId xmlns:a16="http://schemas.microsoft.com/office/drawing/2014/main" id="{BA9BF5AB-F0C2-41EA-B1FD-7345D31B01A1}"/>
                    </a:ext>
                  </a:extLst>
                </p:cNvPr>
                <p:cNvSpPr/>
                <p:nvPr/>
              </p:nvSpPr>
              <p:spPr bwMode="auto">
                <a:xfrm>
                  <a:off x="269518" y="4850333"/>
                  <a:ext cx="6874972" cy="135144"/>
                </a:xfrm>
                <a:custGeom>
                  <a:avLst/>
                  <a:gdLst>
                    <a:gd name="connsiteX0" fmla="*/ 0 w 5773479"/>
                    <a:gd name="connsiteY0" fmla="*/ 723014 h 723017"/>
                    <a:gd name="connsiteX1" fmla="*/ 733646 w 5773479"/>
                    <a:gd name="connsiteY1" fmla="*/ 10632 h 723017"/>
                    <a:gd name="connsiteX2" fmla="*/ 1446028 w 5773479"/>
                    <a:gd name="connsiteY2" fmla="*/ 723014 h 723017"/>
                    <a:gd name="connsiteX3" fmla="*/ 2179674 w 5773479"/>
                    <a:gd name="connsiteY3" fmla="*/ 0 h 723017"/>
                    <a:gd name="connsiteX4" fmla="*/ 2881423 w 5773479"/>
                    <a:gd name="connsiteY4" fmla="*/ 723014 h 723017"/>
                    <a:gd name="connsiteX5" fmla="*/ 3593804 w 5773479"/>
                    <a:gd name="connsiteY5" fmla="*/ 10632 h 723017"/>
                    <a:gd name="connsiteX6" fmla="*/ 4327451 w 5773479"/>
                    <a:gd name="connsiteY6" fmla="*/ 723014 h 723017"/>
                    <a:gd name="connsiteX7" fmla="*/ 5039832 w 5773479"/>
                    <a:gd name="connsiteY7" fmla="*/ 10632 h 723017"/>
                    <a:gd name="connsiteX8" fmla="*/ 5773479 w 5773479"/>
                    <a:gd name="connsiteY8" fmla="*/ 723014 h 7230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5773479" h="723017">
                      <a:moveTo>
                        <a:pt x="0" y="723014"/>
                      </a:moveTo>
                      <a:cubicBezTo>
                        <a:pt x="246320" y="366823"/>
                        <a:pt x="492641" y="10632"/>
                        <a:pt x="733646" y="10632"/>
                      </a:cubicBezTo>
                      <a:cubicBezTo>
                        <a:pt x="974651" y="10632"/>
                        <a:pt x="1205023" y="724786"/>
                        <a:pt x="1446028" y="723014"/>
                      </a:cubicBezTo>
                      <a:cubicBezTo>
                        <a:pt x="1687033" y="721242"/>
                        <a:pt x="1940442" y="0"/>
                        <a:pt x="2179674" y="0"/>
                      </a:cubicBezTo>
                      <a:cubicBezTo>
                        <a:pt x="2418906" y="0"/>
                        <a:pt x="2645735" y="721242"/>
                        <a:pt x="2881423" y="723014"/>
                      </a:cubicBezTo>
                      <a:cubicBezTo>
                        <a:pt x="3117111" y="724786"/>
                        <a:pt x="3352799" y="10632"/>
                        <a:pt x="3593804" y="10632"/>
                      </a:cubicBezTo>
                      <a:cubicBezTo>
                        <a:pt x="3834809" y="10632"/>
                        <a:pt x="4086446" y="723014"/>
                        <a:pt x="4327451" y="723014"/>
                      </a:cubicBezTo>
                      <a:cubicBezTo>
                        <a:pt x="4568456" y="723014"/>
                        <a:pt x="4798827" y="10632"/>
                        <a:pt x="5039832" y="10632"/>
                      </a:cubicBezTo>
                      <a:cubicBezTo>
                        <a:pt x="5280837" y="10632"/>
                        <a:pt x="5527158" y="366823"/>
                        <a:pt x="5773479" y="723014"/>
                      </a:cubicBezTo>
                    </a:path>
                  </a:pathLst>
                </a:custGeom>
                <a:noFill/>
                <a:ln w="76200">
                  <a:solidFill>
                    <a:schemeClr val="bg1"/>
                  </a:solidFill>
                </a:ln>
                <a:effectLst>
                  <a:outerShdw dist="25400" dir="5400000" algn="t" rotWithShape="0">
                    <a:schemeClr val="bg1"/>
                  </a:outerShdw>
                </a:effectLst>
              </p:spPr>
              <p:txBody>
                <a:bodyPr rtlCol="0" anchor="ctr"/>
                <a:lstStyle/>
                <a:p>
                  <a:pPr algn="ctr"/>
                  <a:endParaRPr kumimoji="1" lang="ja-JP" altLang="en-US">
                    <a:ln w="76200"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58" name="フリーフォーム: 図形 57">
                <a:extLst>
                  <a:ext uri="{FF2B5EF4-FFF2-40B4-BE49-F238E27FC236}">
                    <a16:creationId xmlns:a16="http://schemas.microsoft.com/office/drawing/2014/main" id="{3E8E7D2F-D9C7-4E6F-8FB8-6C655DD5A8CE}"/>
                  </a:ext>
                </a:extLst>
              </p:cNvPr>
              <p:cNvSpPr/>
              <p:nvPr/>
            </p:nvSpPr>
            <p:spPr bwMode="auto">
              <a:xfrm>
                <a:off x="389488" y="5064310"/>
                <a:ext cx="8488728" cy="204600"/>
              </a:xfrm>
              <a:custGeom>
                <a:avLst/>
                <a:gdLst>
                  <a:gd name="connsiteX0" fmla="*/ 0 w 5773479"/>
                  <a:gd name="connsiteY0" fmla="*/ 723014 h 723017"/>
                  <a:gd name="connsiteX1" fmla="*/ 733646 w 5773479"/>
                  <a:gd name="connsiteY1" fmla="*/ 10632 h 723017"/>
                  <a:gd name="connsiteX2" fmla="*/ 1446028 w 5773479"/>
                  <a:gd name="connsiteY2" fmla="*/ 723014 h 723017"/>
                  <a:gd name="connsiteX3" fmla="*/ 2179674 w 5773479"/>
                  <a:gd name="connsiteY3" fmla="*/ 0 h 723017"/>
                  <a:gd name="connsiteX4" fmla="*/ 2881423 w 5773479"/>
                  <a:gd name="connsiteY4" fmla="*/ 723014 h 723017"/>
                  <a:gd name="connsiteX5" fmla="*/ 3593804 w 5773479"/>
                  <a:gd name="connsiteY5" fmla="*/ 10632 h 723017"/>
                  <a:gd name="connsiteX6" fmla="*/ 4327451 w 5773479"/>
                  <a:gd name="connsiteY6" fmla="*/ 723014 h 723017"/>
                  <a:gd name="connsiteX7" fmla="*/ 5039832 w 5773479"/>
                  <a:gd name="connsiteY7" fmla="*/ 10632 h 723017"/>
                  <a:gd name="connsiteX8" fmla="*/ 5773479 w 5773479"/>
                  <a:gd name="connsiteY8" fmla="*/ 723014 h 7230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73479" h="723017">
                    <a:moveTo>
                      <a:pt x="0" y="723014"/>
                    </a:moveTo>
                    <a:cubicBezTo>
                      <a:pt x="246320" y="366823"/>
                      <a:pt x="492641" y="10632"/>
                      <a:pt x="733646" y="10632"/>
                    </a:cubicBezTo>
                    <a:cubicBezTo>
                      <a:pt x="974651" y="10632"/>
                      <a:pt x="1205023" y="724786"/>
                      <a:pt x="1446028" y="723014"/>
                    </a:cubicBezTo>
                    <a:cubicBezTo>
                      <a:pt x="1687033" y="721242"/>
                      <a:pt x="1940442" y="0"/>
                      <a:pt x="2179674" y="0"/>
                    </a:cubicBezTo>
                    <a:cubicBezTo>
                      <a:pt x="2418906" y="0"/>
                      <a:pt x="2645735" y="721242"/>
                      <a:pt x="2881423" y="723014"/>
                    </a:cubicBezTo>
                    <a:cubicBezTo>
                      <a:pt x="3117111" y="724786"/>
                      <a:pt x="3352799" y="10632"/>
                      <a:pt x="3593804" y="10632"/>
                    </a:cubicBezTo>
                    <a:cubicBezTo>
                      <a:pt x="3834809" y="10632"/>
                      <a:pt x="4086446" y="723014"/>
                      <a:pt x="4327451" y="723014"/>
                    </a:cubicBezTo>
                    <a:cubicBezTo>
                      <a:pt x="4568456" y="723014"/>
                      <a:pt x="4798827" y="10632"/>
                      <a:pt x="5039832" y="10632"/>
                    </a:cubicBezTo>
                    <a:cubicBezTo>
                      <a:pt x="5280837" y="10632"/>
                      <a:pt x="5527158" y="366823"/>
                      <a:pt x="5773479" y="723014"/>
                    </a:cubicBezTo>
                  </a:path>
                </a:pathLst>
              </a:custGeom>
              <a:noFill/>
              <a:ln w="76200">
                <a:solidFill>
                  <a:schemeClr val="bg1"/>
                </a:solidFill>
              </a:ln>
              <a:effectLst>
                <a:outerShdw dist="25400" dir="5400000" algn="t" rotWithShape="0">
                  <a:schemeClr val="bg1"/>
                </a:outerShdw>
              </a:effectLst>
            </p:spPr>
            <p:txBody>
              <a:bodyPr rtlCol="0" anchor="ctr"/>
              <a:lstStyle/>
              <a:p>
                <a:pPr algn="ctr"/>
                <a:endParaRPr kumimoji="1" lang="ja-JP" altLang="en-US">
                  <a:ln w="76200">
                    <a:solidFill>
                      <a:schemeClr val="bg1"/>
                    </a:solidFill>
                  </a:ln>
                  <a:solidFill>
                    <a:schemeClr val="bg1"/>
                  </a:solidFill>
                </a:endParaRPr>
              </a:p>
            </p:txBody>
          </p:sp>
          <p:sp>
            <p:nvSpPr>
              <p:cNvPr id="59" name="フリーフォーム: 図形 58">
                <a:extLst>
                  <a:ext uri="{FF2B5EF4-FFF2-40B4-BE49-F238E27FC236}">
                    <a16:creationId xmlns:a16="http://schemas.microsoft.com/office/drawing/2014/main" id="{D013FCA4-0354-4C50-84A7-4AC622916936}"/>
                  </a:ext>
                </a:extLst>
              </p:cNvPr>
              <p:cNvSpPr/>
              <p:nvPr/>
            </p:nvSpPr>
            <p:spPr bwMode="auto">
              <a:xfrm>
                <a:off x="298932" y="4920225"/>
                <a:ext cx="8488728" cy="204600"/>
              </a:xfrm>
              <a:custGeom>
                <a:avLst/>
                <a:gdLst>
                  <a:gd name="connsiteX0" fmla="*/ 0 w 5773479"/>
                  <a:gd name="connsiteY0" fmla="*/ 723014 h 723017"/>
                  <a:gd name="connsiteX1" fmla="*/ 733646 w 5773479"/>
                  <a:gd name="connsiteY1" fmla="*/ 10632 h 723017"/>
                  <a:gd name="connsiteX2" fmla="*/ 1446028 w 5773479"/>
                  <a:gd name="connsiteY2" fmla="*/ 723014 h 723017"/>
                  <a:gd name="connsiteX3" fmla="*/ 2179674 w 5773479"/>
                  <a:gd name="connsiteY3" fmla="*/ 0 h 723017"/>
                  <a:gd name="connsiteX4" fmla="*/ 2881423 w 5773479"/>
                  <a:gd name="connsiteY4" fmla="*/ 723014 h 723017"/>
                  <a:gd name="connsiteX5" fmla="*/ 3593804 w 5773479"/>
                  <a:gd name="connsiteY5" fmla="*/ 10632 h 723017"/>
                  <a:gd name="connsiteX6" fmla="*/ 4327451 w 5773479"/>
                  <a:gd name="connsiteY6" fmla="*/ 723014 h 723017"/>
                  <a:gd name="connsiteX7" fmla="*/ 5039832 w 5773479"/>
                  <a:gd name="connsiteY7" fmla="*/ 10632 h 723017"/>
                  <a:gd name="connsiteX8" fmla="*/ 5773479 w 5773479"/>
                  <a:gd name="connsiteY8" fmla="*/ 723014 h 7230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73479" h="723017">
                    <a:moveTo>
                      <a:pt x="0" y="723014"/>
                    </a:moveTo>
                    <a:cubicBezTo>
                      <a:pt x="246320" y="366823"/>
                      <a:pt x="492641" y="10632"/>
                      <a:pt x="733646" y="10632"/>
                    </a:cubicBezTo>
                    <a:cubicBezTo>
                      <a:pt x="974651" y="10632"/>
                      <a:pt x="1205023" y="724786"/>
                      <a:pt x="1446028" y="723014"/>
                    </a:cubicBezTo>
                    <a:cubicBezTo>
                      <a:pt x="1687033" y="721242"/>
                      <a:pt x="1940442" y="0"/>
                      <a:pt x="2179674" y="0"/>
                    </a:cubicBezTo>
                    <a:cubicBezTo>
                      <a:pt x="2418906" y="0"/>
                      <a:pt x="2645735" y="721242"/>
                      <a:pt x="2881423" y="723014"/>
                    </a:cubicBezTo>
                    <a:cubicBezTo>
                      <a:pt x="3117111" y="724786"/>
                      <a:pt x="3352799" y="10632"/>
                      <a:pt x="3593804" y="10632"/>
                    </a:cubicBezTo>
                    <a:cubicBezTo>
                      <a:pt x="3834809" y="10632"/>
                      <a:pt x="4086446" y="723014"/>
                      <a:pt x="4327451" y="723014"/>
                    </a:cubicBezTo>
                    <a:cubicBezTo>
                      <a:pt x="4568456" y="723014"/>
                      <a:pt x="4798827" y="10632"/>
                      <a:pt x="5039832" y="10632"/>
                    </a:cubicBezTo>
                    <a:cubicBezTo>
                      <a:pt x="5280837" y="10632"/>
                      <a:pt x="5527158" y="366823"/>
                      <a:pt x="5773479" y="723014"/>
                    </a:cubicBezTo>
                  </a:path>
                </a:pathLst>
              </a:custGeom>
              <a:noFill/>
              <a:ln w="76200">
                <a:solidFill>
                  <a:schemeClr val="bg1"/>
                </a:solidFill>
              </a:ln>
              <a:effectLst>
                <a:outerShdw dist="25400" dir="5400000" algn="t" rotWithShape="0">
                  <a:schemeClr val="bg1"/>
                </a:outerShdw>
              </a:effectLst>
            </p:spPr>
            <p:txBody>
              <a:bodyPr rtlCol="0" anchor="ctr"/>
              <a:lstStyle/>
              <a:p>
                <a:pPr algn="ctr"/>
                <a:endParaRPr kumimoji="1" lang="ja-JP" altLang="en-US">
                  <a:ln w="76200">
                    <a:solidFill>
                      <a:schemeClr val="bg1"/>
                    </a:solidFill>
                  </a:ln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55" name="フリーフォーム: 図形 54">
              <a:extLst>
                <a:ext uri="{FF2B5EF4-FFF2-40B4-BE49-F238E27FC236}">
                  <a16:creationId xmlns:a16="http://schemas.microsoft.com/office/drawing/2014/main" id="{EEA82AEE-ADEE-44B2-9F95-A23550C53017}"/>
                </a:ext>
              </a:extLst>
            </p:cNvPr>
            <p:cNvSpPr/>
            <p:nvPr/>
          </p:nvSpPr>
          <p:spPr bwMode="auto">
            <a:xfrm>
              <a:off x="389488" y="4867812"/>
              <a:ext cx="8488728" cy="147142"/>
            </a:xfrm>
            <a:custGeom>
              <a:avLst/>
              <a:gdLst>
                <a:gd name="connsiteX0" fmla="*/ 0 w 5773479"/>
                <a:gd name="connsiteY0" fmla="*/ 723014 h 723017"/>
                <a:gd name="connsiteX1" fmla="*/ 733646 w 5773479"/>
                <a:gd name="connsiteY1" fmla="*/ 10632 h 723017"/>
                <a:gd name="connsiteX2" fmla="*/ 1446028 w 5773479"/>
                <a:gd name="connsiteY2" fmla="*/ 723014 h 723017"/>
                <a:gd name="connsiteX3" fmla="*/ 2179674 w 5773479"/>
                <a:gd name="connsiteY3" fmla="*/ 0 h 723017"/>
                <a:gd name="connsiteX4" fmla="*/ 2881423 w 5773479"/>
                <a:gd name="connsiteY4" fmla="*/ 723014 h 723017"/>
                <a:gd name="connsiteX5" fmla="*/ 3593804 w 5773479"/>
                <a:gd name="connsiteY5" fmla="*/ 10632 h 723017"/>
                <a:gd name="connsiteX6" fmla="*/ 4327451 w 5773479"/>
                <a:gd name="connsiteY6" fmla="*/ 723014 h 723017"/>
                <a:gd name="connsiteX7" fmla="*/ 5039832 w 5773479"/>
                <a:gd name="connsiteY7" fmla="*/ 10632 h 723017"/>
                <a:gd name="connsiteX8" fmla="*/ 5773479 w 5773479"/>
                <a:gd name="connsiteY8" fmla="*/ 723014 h 723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773479" h="723017">
                  <a:moveTo>
                    <a:pt x="0" y="723014"/>
                  </a:moveTo>
                  <a:cubicBezTo>
                    <a:pt x="246320" y="366823"/>
                    <a:pt x="492641" y="10632"/>
                    <a:pt x="733646" y="10632"/>
                  </a:cubicBezTo>
                  <a:cubicBezTo>
                    <a:pt x="974651" y="10632"/>
                    <a:pt x="1205023" y="724786"/>
                    <a:pt x="1446028" y="723014"/>
                  </a:cubicBezTo>
                  <a:cubicBezTo>
                    <a:pt x="1687033" y="721242"/>
                    <a:pt x="1940442" y="0"/>
                    <a:pt x="2179674" y="0"/>
                  </a:cubicBezTo>
                  <a:cubicBezTo>
                    <a:pt x="2418906" y="0"/>
                    <a:pt x="2645735" y="721242"/>
                    <a:pt x="2881423" y="723014"/>
                  </a:cubicBezTo>
                  <a:cubicBezTo>
                    <a:pt x="3117111" y="724786"/>
                    <a:pt x="3352799" y="10632"/>
                    <a:pt x="3593804" y="10632"/>
                  </a:cubicBezTo>
                  <a:cubicBezTo>
                    <a:pt x="3834809" y="10632"/>
                    <a:pt x="4086446" y="723014"/>
                    <a:pt x="4327451" y="723014"/>
                  </a:cubicBezTo>
                  <a:cubicBezTo>
                    <a:pt x="4568456" y="723014"/>
                    <a:pt x="4798827" y="10632"/>
                    <a:pt x="5039832" y="10632"/>
                  </a:cubicBezTo>
                  <a:cubicBezTo>
                    <a:pt x="5280837" y="10632"/>
                    <a:pt x="5527158" y="366823"/>
                    <a:pt x="5773479" y="723014"/>
                  </a:cubicBezTo>
                </a:path>
              </a:pathLst>
            </a:custGeom>
            <a:noFill/>
            <a:ln w="38100">
              <a:solidFill>
                <a:srgbClr val="002B62">
                  <a:alpha val="85882"/>
                </a:srgbClr>
              </a:solidFill>
            </a:ln>
            <a:effectLst>
              <a:outerShdw dist="25400" dir="5400000" algn="t" rotWithShape="0">
                <a:schemeClr val="bg1"/>
              </a:outerShdw>
            </a:effectLst>
          </p:spPr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6" name="フリーフォーム: 図形 55">
              <a:extLst>
                <a:ext uri="{FF2B5EF4-FFF2-40B4-BE49-F238E27FC236}">
                  <a16:creationId xmlns:a16="http://schemas.microsoft.com/office/drawing/2014/main" id="{3F182BB7-6A0A-426C-854D-D317431764C0}"/>
                </a:ext>
              </a:extLst>
            </p:cNvPr>
            <p:cNvSpPr/>
            <p:nvPr/>
          </p:nvSpPr>
          <p:spPr bwMode="auto">
            <a:xfrm>
              <a:off x="364680" y="5109109"/>
              <a:ext cx="8488728" cy="201846"/>
            </a:xfrm>
            <a:custGeom>
              <a:avLst/>
              <a:gdLst>
                <a:gd name="connsiteX0" fmla="*/ 0 w 5773479"/>
                <a:gd name="connsiteY0" fmla="*/ 723014 h 723017"/>
                <a:gd name="connsiteX1" fmla="*/ 733646 w 5773479"/>
                <a:gd name="connsiteY1" fmla="*/ 10632 h 723017"/>
                <a:gd name="connsiteX2" fmla="*/ 1446028 w 5773479"/>
                <a:gd name="connsiteY2" fmla="*/ 723014 h 723017"/>
                <a:gd name="connsiteX3" fmla="*/ 2179674 w 5773479"/>
                <a:gd name="connsiteY3" fmla="*/ 0 h 723017"/>
                <a:gd name="connsiteX4" fmla="*/ 2881423 w 5773479"/>
                <a:gd name="connsiteY4" fmla="*/ 723014 h 723017"/>
                <a:gd name="connsiteX5" fmla="*/ 3593804 w 5773479"/>
                <a:gd name="connsiteY5" fmla="*/ 10632 h 723017"/>
                <a:gd name="connsiteX6" fmla="*/ 4327451 w 5773479"/>
                <a:gd name="connsiteY6" fmla="*/ 723014 h 723017"/>
                <a:gd name="connsiteX7" fmla="*/ 5039832 w 5773479"/>
                <a:gd name="connsiteY7" fmla="*/ 10632 h 723017"/>
                <a:gd name="connsiteX8" fmla="*/ 5773479 w 5773479"/>
                <a:gd name="connsiteY8" fmla="*/ 723014 h 723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773479" h="723017">
                  <a:moveTo>
                    <a:pt x="0" y="723014"/>
                  </a:moveTo>
                  <a:cubicBezTo>
                    <a:pt x="246320" y="366823"/>
                    <a:pt x="492641" y="10632"/>
                    <a:pt x="733646" y="10632"/>
                  </a:cubicBezTo>
                  <a:cubicBezTo>
                    <a:pt x="974651" y="10632"/>
                    <a:pt x="1205023" y="724786"/>
                    <a:pt x="1446028" y="723014"/>
                  </a:cubicBezTo>
                  <a:cubicBezTo>
                    <a:pt x="1687033" y="721242"/>
                    <a:pt x="1940442" y="0"/>
                    <a:pt x="2179674" y="0"/>
                  </a:cubicBezTo>
                  <a:cubicBezTo>
                    <a:pt x="2418906" y="0"/>
                    <a:pt x="2645735" y="721242"/>
                    <a:pt x="2881423" y="723014"/>
                  </a:cubicBezTo>
                  <a:cubicBezTo>
                    <a:pt x="3117111" y="724786"/>
                    <a:pt x="3352799" y="10632"/>
                    <a:pt x="3593804" y="10632"/>
                  </a:cubicBezTo>
                  <a:cubicBezTo>
                    <a:pt x="3834809" y="10632"/>
                    <a:pt x="4086446" y="723014"/>
                    <a:pt x="4327451" y="723014"/>
                  </a:cubicBezTo>
                  <a:cubicBezTo>
                    <a:pt x="4568456" y="723014"/>
                    <a:pt x="4798827" y="10632"/>
                    <a:pt x="5039832" y="10632"/>
                  </a:cubicBezTo>
                  <a:cubicBezTo>
                    <a:pt x="5280837" y="10632"/>
                    <a:pt x="5527158" y="366823"/>
                    <a:pt x="5773479" y="723014"/>
                  </a:cubicBezTo>
                </a:path>
              </a:pathLst>
            </a:custGeom>
            <a:noFill/>
            <a:ln w="38100">
              <a:solidFill>
                <a:srgbClr val="002B62">
                  <a:alpha val="85882"/>
                </a:srgbClr>
              </a:solidFill>
            </a:ln>
            <a:effectLst>
              <a:outerShdw blurRad="76200" dist="38100" dir="5400000" algn="t" rotWithShape="0">
                <a:schemeClr val="bg1">
                  <a:alpha val="67000"/>
                </a:schemeClr>
              </a:outerShdw>
            </a:effectLst>
          </p:spPr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60" name="グループ化 59"/>
          <p:cNvGrpSpPr/>
          <p:nvPr/>
        </p:nvGrpSpPr>
        <p:grpSpPr>
          <a:xfrm>
            <a:off x="5220089" y="5445280"/>
            <a:ext cx="3672511" cy="1079610"/>
            <a:chOff x="5244297" y="5387723"/>
            <a:chExt cx="3479831" cy="1079610"/>
          </a:xfrm>
        </p:grpSpPr>
        <p:sp>
          <p:nvSpPr>
            <p:cNvPr id="61" name="角丸四角形 60"/>
            <p:cNvSpPr/>
            <p:nvPr/>
          </p:nvSpPr>
          <p:spPr bwMode="auto">
            <a:xfrm>
              <a:off x="5527049" y="5819782"/>
              <a:ext cx="3197079" cy="647551"/>
            </a:xfrm>
            <a:prstGeom prst="round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ja-JP" sz="1200" dirty="0">
                  <a:solidFill>
                    <a:srgbClr val="FF0000"/>
                  </a:solidFill>
                  <a:latin typeface="+mn-ea"/>
                </a:rPr>
                <a:t>Users can also import</a:t>
              </a:r>
              <a:br>
                <a:rPr lang="en-US" altLang="ja-JP" sz="1200" dirty="0">
                  <a:solidFill>
                    <a:srgbClr val="FF0000"/>
                  </a:solidFill>
                  <a:latin typeface="+mn-ea"/>
                </a:rPr>
              </a:br>
              <a:r>
                <a:rPr lang="en-US" altLang="ja-JP" sz="1200" dirty="0">
                  <a:solidFill>
                    <a:srgbClr val="FF0000"/>
                  </a:solidFill>
                  <a:latin typeface="+mn-ea"/>
                </a:rPr>
                <a:t>excluding deleted data.</a:t>
              </a:r>
              <a:endParaRPr lang="en-US" altLang="ja-JP" sz="12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62" name="円/楕円 44"/>
            <p:cNvSpPr/>
            <p:nvPr/>
          </p:nvSpPr>
          <p:spPr bwMode="auto">
            <a:xfrm>
              <a:off x="5244297" y="5387723"/>
              <a:ext cx="565503" cy="549789"/>
            </a:xfrm>
            <a:prstGeom prst="ellipse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63" name="テキスト ボックス 62"/>
            <p:cNvSpPr txBox="1"/>
            <p:nvPr/>
          </p:nvSpPr>
          <p:spPr>
            <a:xfrm>
              <a:off x="5267770" y="5548232"/>
              <a:ext cx="5760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400" b="1" dirty="0">
                  <a:solidFill>
                    <a:schemeClr val="bg1"/>
                  </a:solidFill>
                </a:rPr>
                <a:t>T</a:t>
              </a:r>
              <a:r>
                <a:rPr kumimoji="1" lang="en-US" altLang="ja-JP" sz="1400" b="1" dirty="0">
                  <a:solidFill>
                    <a:schemeClr val="bg1"/>
                  </a:solidFill>
                </a:rPr>
                <a:t>ips</a:t>
              </a:r>
              <a:endParaRPr kumimoji="1" lang="ja-JP" altLang="en-US" sz="14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335015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13" y="4070077"/>
            <a:ext cx="9073017" cy="1087163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2.8</a:t>
            </a:r>
            <a:r>
              <a:rPr lang="ja-JP" altLang="en-US" dirty="0"/>
              <a:t>　</a:t>
            </a:r>
            <a:r>
              <a:rPr lang="en-US" altLang="ja-JP" dirty="0"/>
              <a:t> Time specification – Import (</a:t>
            </a:r>
            <a:r>
              <a:rPr lang="en-US" altLang="ja-JP" dirty="0"/>
              <a:t>2/3)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b="1" dirty="0" smtClean="0"/>
              <a:t>Check Import status</a:t>
            </a:r>
            <a:endParaRPr lang="ja-JP" altLang="en-US" b="1" dirty="0"/>
          </a:p>
          <a:p>
            <a:pPr marL="180000" lvl="1" indent="0">
              <a:buNone/>
            </a:pPr>
            <a:r>
              <a:rPr lang="en-US" altLang="ja-JP" dirty="0" smtClean="0"/>
              <a:t>Check that the Import status says “Completed”.</a:t>
            </a:r>
            <a:endParaRPr lang="en-US" altLang="ja-JP" dirty="0"/>
          </a:p>
          <a:p>
            <a:pPr marL="180000" lvl="1" indent="0">
              <a:buNone/>
            </a:pPr>
            <a:endParaRPr lang="en-US" altLang="ja-JP" sz="2000" b="1" dirty="0"/>
          </a:p>
          <a:p>
            <a:pPr indent="0">
              <a:buNone/>
            </a:pPr>
            <a:r>
              <a:rPr lang="en-US" altLang="ja-JP" sz="1600" dirty="0" smtClean="0"/>
              <a:t>Menu</a:t>
            </a:r>
            <a:r>
              <a:rPr lang="en-US" altLang="ja-JP" sz="1600" dirty="0" smtClean="0"/>
              <a:t>: Export/Import</a:t>
            </a:r>
            <a:r>
              <a:rPr lang="ja-JP" altLang="en-US" sz="1600" b="1" dirty="0" smtClean="0"/>
              <a:t> </a:t>
            </a:r>
            <a:r>
              <a:rPr lang="en-US" altLang="ja-JP" sz="1600" b="1" dirty="0"/>
              <a:t>&gt; </a:t>
            </a:r>
          </a:p>
          <a:p>
            <a:pPr marL="0" indent="0">
              <a:buNone/>
            </a:pPr>
            <a:r>
              <a:rPr lang="en-US" altLang="ja-JP" sz="1600" b="1" dirty="0"/>
              <a:t>                 </a:t>
            </a:r>
            <a:r>
              <a:rPr lang="en-US" altLang="ja-JP" sz="1600" b="1" dirty="0" smtClean="0"/>
              <a:t>Menu Export/Import list</a:t>
            </a:r>
            <a:endParaRPr lang="en-US" altLang="ja-JP" sz="1600" b="1" dirty="0"/>
          </a:p>
          <a:p>
            <a:pPr marL="522900" indent="-342900">
              <a:buFont typeface="+mj-ea"/>
              <a:buAutoNum type="circleNumDbPlain"/>
            </a:pPr>
            <a:r>
              <a:rPr lang="en-US" altLang="ja-JP" sz="1600" dirty="0" smtClean="0"/>
              <a:t>Press “List”</a:t>
            </a:r>
            <a:endParaRPr lang="en-US" altLang="ja-JP" sz="1600" dirty="0"/>
          </a:p>
          <a:p>
            <a:pPr marL="522900" indent="-342900">
              <a:buFont typeface="+mj-ea"/>
              <a:buAutoNum type="circleNumDbPlain"/>
            </a:pPr>
            <a:r>
              <a:rPr lang="en-US" altLang="ja-JP" sz="1600" dirty="0" smtClean="0"/>
              <a:t>Check that the status of the import process is “Completed”</a:t>
            </a:r>
            <a:endParaRPr lang="ja-JP" altLang="en-US" sz="1600" dirty="0"/>
          </a:p>
          <a:p>
            <a:pPr marL="0" indent="0">
              <a:buNone/>
            </a:pPr>
            <a:endParaRPr lang="en-US" altLang="ja-JP" sz="2400" b="1" dirty="0"/>
          </a:p>
        </p:txBody>
      </p:sp>
      <p:sp>
        <p:nvSpPr>
          <p:cNvPr id="26" name="正方形/長方形 25"/>
          <p:cNvSpPr/>
          <p:nvPr/>
        </p:nvSpPr>
        <p:spPr bwMode="auto">
          <a:xfrm>
            <a:off x="1331640" y="4546468"/>
            <a:ext cx="648000" cy="36000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b="1" dirty="0">
              <a:latin typeface="+mn-ea"/>
            </a:endParaRPr>
          </a:p>
        </p:txBody>
      </p:sp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F476A3EB-5163-424F-A428-A1A93C440485}"/>
              </a:ext>
            </a:extLst>
          </p:cNvPr>
          <p:cNvGrpSpPr/>
          <p:nvPr/>
        </p:nvGrpSpPr>
        <p:grpSpPr>
          <a:xfrm>
            <a:off x="7272376" y="737869"/>
            <a:ext cx="1764001" cy="3051181"/>
            <a:chOff x="7272376" y="737869"/>
            <a:chExt cx="1764001" cy="3051181"/>
          </a:xfrm>
        </p:grpSpPr>
        <p:grpSp>
          <p:nvGrpSpPr>
            <p:cNvPr id="16" name="グループ化 15">
              <a:extLst>
                <a:ext uri="{FF2B5EF4-FFF2-40B4-BE49-F238E27FC236}">
                  <a16:creationId xmlns:a16="http://schemas.microsoft.com/office/drawing/2014/main" id="{EE8465E8-735B-4FB4-A987-0340412EC464}"/>
                </a:ext>
              </a:extLst>
            </p:cNvPr>
            <p:cNvGrpSpPr/>
            <p:nvPr/>
          </p:nvGrpSpPr>
          <p:grpSpPr>
            <a:xfrm>
              <a:off x="7272376" y="737869"/>
              <a:ext cx="1764001" cy="3051181"/>
              <a:chOff x="7272376" y="737869"/>
              <a:chExt cx="1764001" cy="3051181"/>
            </a:xfrm>
          </p:grpSpPr>
          <p:grpSp>
            <p:nvGrpSpPr>
              <p:cNvPr id="18" name="グループ化 17">
                <a:extLst>
                  <a:ext uri="{FF2B5EF4-FFF2-40B4-BE49-F238E27FC236}">
                    <a16:creationId xmlns:a16="http://schemas.microsoft.com/office/drawing/2014/main" id="{972F3E7D-CD67-4E24-B6F5-5D5C8B30D029}"/>
                  </a:ext>
                </a:extLst>
              </p:cNvPr>
              <p:cNvGrpSpPr/>
              <p:nvPr/>
            </p:nvGrpSpPr>
            <p:grpSpPr>
              <a:xfrm>
                <a:off x="7272376" y="737869"/>
                <a:ext cx="1764001" cy="3051181"/>
                <a:chOff x="7272376" y="737869"/>
                <a:chExt cx="1764001" cy="3051181"/>
              </a:xfrm>
            </p:grpSpPr>
            <p:grpSp>
              <p:nvGrpSpPr>
                <p:cNvPr id="21" name="グループ化 20">
                  <a:extLst>
                    <a:ext uri="{FF2B5EF4-FFF2-40B4-BE49-F238E27FC236}">
                      <a16:creationId xmlns:a16="http://schemas.microsoft.com/office/drawing/2014/main" id="{A3069D8B-4956-4204-B086-6C199DD3797B}"/>
                    </a:ext>
                  </a:extLst>
                </p:cNvPr>
                <p:cNvGrpSpPr/>
                <p:nvPr/>
              </p:nvGrpSpPr>
              <p:grpSpPr>
                <a:xfrm>
                  <a:off x="7272376" y="737869"/>
                  <a:ext cx="1764001" cy="3051181"/>
                  <a:chOff x="7307582" y="761744"/>
                  <a:chExt cx="1728000" cy="2999872"/>
                </a:xfrm>
              </p:grpSpPr>
              <p:sp>
                <p:nvSpPr>
                  <p:cNvPr id="24" name="正方形/長方形 23">
                    <a:extLst>
                      <a:ext uri="{FF2B5EF4-FFF2-40B4-BE49-F238E27FC236}">
                        <a16:creationId xmlns:a16="http://schemas.microsoft.com/office/drawing/2014/main" id="{5399CBDC-538D-4918-A84C-BCDF8D1D58D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7307582" y="761744"/>
                    <a:ext cx="1728000" cy="2999872"/>
                  </a:xfrm>
                  <a:prstGeom prst="rect">
                    <a:avLst/>
                  </a:prstGeom>
                  <a:ln/>
                </p:spPr>
                <p:style>
                  <a:lnRef idx="3">
                    <a:schemeClr val="lt1"/>
                  </a:lnRef>
                  <a:fillRef idx="1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b="1" dirty="0">
                      <a:latin typeface="+mn-ea"/>
                    </a:endParaRPr>
                  </a:p>
                </p:txBody>
              </p:sp>
              <p:sp>
                <p:nvSpPr>
                  <p:cNvPr id="25" name="角丸四角形 47">
                    <a:extLst>
                      <a:ext uri="{FF2B5EF4-FFF2-40B4-BE49-F238E27FC236}">
                        <a16:creationId xmlns:a16="http://schemas.microsoft.com/office/drawing/2014/main" id="{F4F43EF7-0869-4EBD-9912-0EBFDB5A8F4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412616" y="859486"/>
                    <a:ext cx="1556775" cy="318531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US" altLang="ja-JP" sz="1200" b="1" dirty="0">
                        <a:solidFill>
                          <a:schemeClr val="tx1"/>
                        </a:solidFill>
                        <a:latin typeface="+mn-ea"/>
                      </a:rPr>
                      <a:t>Data registration</a:t>
                    </a:r>
                    <a:endParaRPr lang="ja-JP" altLang="en-US" sz="1200" b="1" dirty="0">
                      <a:solidFill>
                        <a:schemeClr val="tx1"/>
                      </a:solidFill>
                      <a:latin typeface="+mn-ea"/>
                    </a:endParaRPr>
                  </a:p>
                </p:txBody>
              </p:sp>
              <p:sp>
                <p:nvSpPr>
                  <p:cNvPr id="27" name="角丸四角形 48">
                    <a:extLst>
                      <a:ext uri="{FF2B5EF4-FFF2-40B4-BE49-F238E27FC236}">
                        <a16:creationId xmlns:a16="http://schemas.microsoft.com/office/drawing/2014/main" id="{07682D88-0599-4B79-A00C-23149642EA9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425144" y="1915291"/>
                    <a:ext cx="1556775" cy="330125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US" altLang="ja-JP" sz="1200" b="1" dirty="0">
                        <a:solidFill>
                          <a:schemeClr val="tx1"/>
                        </a:solidFill>
                        <a:latin typeface="+mn-ea"/>
                      </a:rPr>
                      <a:t>Time Specification</a:t>
                    </a:r>
                    <a:endParaRPr lang="ja-JP" altLang="en-US" sz="1200" b="1" dirty="0">
                      <a:solidFill>
                        <a:schemeClr val="tx1"/>
                      </a:solidFill>
                      <a:latin typeface="+mn-ea"/>
                    </a:endParaRPr>
                  </a:p>
                </p:txBody>
              </p:sp>
              <p:sp>
                <p:nvSpPr>
                  <p:cNvPr id="28" name="ホームベース 49">
                    <a:extLst>
                      <a:ext uri="{FF2B5EF4-FFF2-40B4-BE49-F238E27FC236}">
                        <a16:creationId xmlns:a16="http://schemas.microsoft.com/office/drawing/2014/main" id="{D0483197-034B-4328-B323-D18024093877}"/>
                      </a:ext>
                    </a:extLst>
                  </p:cNvPr>
                  <p:cNvSpPr/>
                  <p:nvPr/>
                </p:nvSpPr>
                <p:spPr bwMode="auto">
                  <a:xfrm rot="5400000">
                    <a:off x="6887948" y="2903697"/>
                    <a:ext cx="1344996" cy="141061"/>
                  </a:xfrm>
                  <a:prstGeom prst="homePlate">
                    <a:avLst>
                      <a:gd name="adj" fmla="val 49530"/>
                    </a:avLst>
                  </a:prstGeom>
                  <a:solidFill>
                    <a:srgbClr val="FFC000"/>
                  </a:solidFill>
                  <a:ln w="12700">
                    <a:solidFill>
                      <a:srgbClr val="FFC000"/>
                    </a:solidFill>
                  </a:ln>
                  <a:effectLst/>
                </p:spPr>
                <p:txBody>
    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b="1" dirty="0">
                      <a:latin typeface="+mn-ea"/>
                    </a:endParaRPr>
                  </a:p>
                </p:txBody>
              </p:sp>
              <p:sp>
                <p:nvSpPr>
                  <p:cNvPr id="29" name="角丸四角形 50">
                    <a:extLst>
                      <a:ext uri="{FF2B5EF4-FFF2-40B4-BE49-F238E27FC236}">
                        <a16:creationId xmlns:a16="http://schemas.microsoft.com/office/drawing/2014/main" id="{F39F4F84-3C63-46A7-AC70-DB0C63178AD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422883" y="1557209"/>
                    <a:ext cx="1556775" cy="330125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US" altLang="ja-JP" sz="1050" b="1" dirty="0">
                        <a:solidFill>
                          <a:schemeClr val="tx1"/>
                        </a:solidFill>
                        <a:latin typeface="+mn-ea"/>
                      </a:rPr>
                      <a:t>Environment</a:t>
                    </a:r>
                    <a:br>
                      <a:rPr lang="en-US" altLang="ja-JP" sz="1050" b="1" dirty="0">
                        <a:solidFill>
                          <a:schemeClr val="tx1"/>
                        </a:solidFill>
                        <a:latin typeface="+mn-ea"/>
                      </a:rPr>
                    </a:br>
                    <a:r>
                      <a:rPr lang="en-US" altLang="ja-JP" sz="1050" b="1" dirty="0">
                        <a:solidFill>
                          <a:schemeClr val="tx1"/>
                        </a:solidFill>
                        <a:latin typeface="+mn-ea"/>
                      </a:rPr>
                      <a:t> Migration</a:t>
                    </a:r>
                    <a:endParaRPr lang="ja-JP" altLang="en-US" sz="1050" b="1" dirty="0">
                      <a:solidFill>
                        <a:schemeClr val="tx1"/>
                      </a:solidFill>
                      <a:latin typeface="+mn-ea"/>
                    </a:endParaRPr>
                  </a:p>
                </p:txBody>
              </p:sp>
              <p:sp>
                <p:nvSpPr>
                  <p:cNvPr id="30" name="角丸四角形 51">
                    <a:extLst>
                      <a:ext uri="{FF2B5EF4-FFF2-40B4-BE49-F238E27FC236}">
                        <a16:creationId xmlns:a16="http://schemas.microsoft.com/office/drawing/2014/main" id="{FE477A98-0082-428A-9D5A-7B6FA30655F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406961" y="1202551"/>
                    <a:ext cx="1556775" cy="330125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US" altLang="ja-JP" sz="1100" b="1" dirty="0">
                        <a:solidFill>
                          <a:schemeClr val="tx1"/>
                        </a:solidFill>
                        <a:latin typeface="+mn-ea"/>
                      </a:rPr>
                      <a:t>Create/Input menu</a:t>
                    </a:r>
                    <a:endParaRPr lang="ja-JP" altLang="en-US" sz="1100" b="1" dirty="0">
                      <a:solidFill>
                        <a:schemeClr val="tx1"/>
                      </a:solidFill>
                      <a:latin typeface="+mn-ea"/>
                    </a:endParaRPr>
                  </a:p>
                </p:txBody>
              </p:sp>
            </p:grpSp>
            <p:sp>
              <p:nvSpPr>
                <p:cNvPr id="22" name="角丸四角形 19">
                  <a:extLst>
                    <a:ext uri="{FF2B5EF4-FFF2-40B4-BE49-F238E27FC236}">
                      <a16:creationId xmlns:a16="http://schemas.microsoft.com/office/drawing/2014/main" id="{502E6498-F6EF-4CFB-B0DD-595F3C9BD4F3}"/>
                    </a:ext>
                  </a:extLst>
                </p:cNvPr>
                <p:cNvSpPr/>
                <p:nvPr/>
              </p:nvSpPr>
              <p:spPr bwMode="auto">
                <a:xfrm>
                  <a:off x="7746953" y="2542422"/>
                  <a:ext cx="1224000" cy="271782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altLang="ja-JP" sz="900" b="1" dirty="0">
                      <a:solidFill>
                        <a:schemeClr val="tx1"/>
                      </a:solidFill>
                      <a:latin typeface="+mn-ea"/>
                    </a:rPr>
                    <a:t>Export</a:t>
                  </a:r>
                  <a:endParaRPr lang="ja-JP" altLang="en-US" sz="900" b="1" dirty="0">
                    <a:solidFill>
                      <a:schemeClr val="tx1"/>
                    </a:solidFill>
                    <a:latin typeface="+mn-ea"/>
                  </a:endParaRPr>
                </a:p>
              </p:txBody>
            </p:sp>
            <p:sp>
              <p:nvSpPr>
                <p:cNvPr id="23" name="角丸四角形 26">
                  <a:extLst>
                    <a:ext uri="{FF2B5EF4-FFF2-40B4-BE49-F238E27FC236}">
                      <a16:creationId xmlns:a16="http://schemas.microsoft.com/office/drawing/2014/main" id="{03442D86-808D-43CE-8053-DA1F2AFAFBA8}"/>
                    </a:ext>
                  </a:extLst>
                </p:cNvPr>
                <p:cNvSpPr/>
                <p:nvPr/>
              </p:nvSpPr>
              <p:spPr bwMode="auto">
                <a:xfrm>
                  <a:off x="7755288" y="2830698"/>
                  <a:ext cx="1224000" cy="271782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altLang="ja-JP" sz="800" b="1" dirty="0">
                      <a:solidFill>
                        <a:schemeClr val="tx1"/>
                      </a:solidFill>
                      <a:latin typeface="+mn-ea"/>
                    </a:rPr>
                    <a:t>Download </a:t>
                  </a:r>
                </a:p>
                <a:p>
                  <a:pPr algn="ctr"/>
                  <a:r>
                    <a:rPr lang="en-US" altLang="ja-JP" sz="800" b="1" dirty="0">
                      <a:solidFill>
                        <a:schemeClr val="tx1"/>
                      </a:solidFill>
                      <a:latin typeface="+mn-ea"/>
                    </a:rPr>
                    <a:t>Kym file</a:t>
                  </a:r>
                  <a:endParaRPr lang="ja-JP" altLang="en-US" sz="800" b="1" dirty="0">
                    <a:solidFill>
                      <a:schemeClr val="tx1"/>
                    </a:solidFill>
                    <a:latin typeface="+mn-ea"/>
                  </a:endParaRPr>
                </a:p>
              </p:txBody>
            </p:sp>
          </p:grpSp>
          <p:sp>
            <p:nvSpPr>
              <p:cNvPr id="19" name="角丸四角形 19">
                <a:extLst>
                  <a:ext uri="{FF2B5EF4-FFF2-40B4-BE49-F238E27FC236}">
                    <a16:creationId xmlns:a16="http://schemas.microsoft.com/office/drawing/2014/main" id="{3DE12FE5-4049-43AA-9F5A-A76D59F5C180}"/>
                  </a:ext>
                </a:extLst>
              </p:cNvPr>
              <p:cNvSpPr/>
              <p:nvPr/>
            </p:nvSpPr>
            <p:spPr bwMode="auto">
              <a:xfrm>
                <a:off x="7755288" y="3129168"/>
                <a:ext cx="1224000" cy="271782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900" b="1" dirty="0">
                    <a:solidFill>
                      <a:schemeClr val="tx1"/>
                    </a:solidFill>
                    <a:latin typeface="+mn-ea"/>
                  </a:rPr>
                  <a:t>Import</a:t>
                </a:r>
                <a:endParaRPr lang="ja-JP" altLang="en-US" sz="900" b="1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20" name="角丸四角形 26">
                <a:extLst>
                  <a:ext uri="{FF2B5EF4-FFF2-40B4-BE49-F238E27FC236}">
                    <a16:creationId xmlns:a16="http://schemas.microsoft.com/office/drawing/2014/main" id="{6EADDC6D-A837-4788-A683-88441CDCEC5F}"/>
                  </a:ext>
                </a:extLst>
              </p:cNvPr>
              <p:cNvSpPr/>
              <p:nvPr/>
            </p:nvSpPr>
            <p:spPr bwMode="auto">
              <a:xfrm>
                <a:off x="7755288" y="3412635"/>
                <a:ext cx="1224000" cy="271782"/>
              </a:xfrm>
              <a:prstGeom prst="roundRect">
                <a:avLst/>
              </a:prstGeom>
              <a:solidFill>
                <a:srgbClr val="F1DBC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900" b="1" dirty="0">
                    <a:solidFill>
                      <a:schemeClr val="tx1"/>
                    </a:solidFill>
                    <a:latin typeface="+mn-ea"/>
                  </a:rPr>
                  <a:t>Check </a:t>
                </a:r>
                <a:br>
                  <a:rPr lang="en-US" altLang="ja-JP" sz="900" b="1" dirty="0">
                    <a:solidFill>
                      <a:schemeClr val="tx1"/>
                    </a:solidFill>
                    <a:latin typeface="+mn-ea"/>
                  </a:rPr>
                </a:br>
                <a:r>
                  <a:rPr lang="en-US" altLang="ja-JP" sz="900" b="1" dirty="0">
                    <a:solidFill>
                      <a:schemeClr val="tx1"/>
                    </a:solidFill>
                    <a:latin typeface="+mn-ea"/>
                  </a:rPr>
                  <a:t>Import results</a:t>
                </a:r>
                <a:endParaRPr lang="ja-JP" altLang="en-US" sz="900" b="1" dirty="0">
                  <a:solidFill>
                    <a:schemeClr val="tx1"/>
                  </a:solidFill>
                  <a:latin typeface="+mn-ea"/>
                </a:endParaRPr>
              </a:p>
            </p:txBody>
          </p:sp>
        </p:grpSp>
        <p:sp>
          <p:nvSpPr>
            <p:cNvPr id="17" name="角丸四角形 19">
              <a:extLst>
                <a:ext uri="{FF2B5EF4-FFF2-40B4-BE49-F238E27FC236}">
                  <a16:creationId xmlns:a16="http://schemas.microsoft.com/office/drawing/2014/main" id="{D1510E5D-FF82-410E-B60C-C6F979B66A62}"/>
                </a:ext>
              </a:extLst>
            </p:cNvPr>
            <p:cNvSpPr/>
            <p:nvPr/>
          </p:nvSpPr>
          <p:spPr bwMode="auto">
            <a:xfrm>
              <a:off x="7755288" y="2260446"/>
              <a:ext cx="1224000" cy="27178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solidFill>
                    <a:schemeClr val="tx1"/>
                  </a:solidFill>
                  <a:latin typeface="+mn-ea"/>
                </a:rPr>
                <a:t>Update/Register </a:t>
              </a:r>
              <a:br>
                <a:rPr lang="en-US" altLang="ja-JP" sz="900" b="1" dirty="0">
                  <a:solidFill>
                    <a:schemeClr val="tx1"/>
                  </a:solidFill>
                  <a:latin typeface="+mn-ea"/>
                </a:rPr>
              </a:br>
              <a:r>
                <a:rPr lang="en-US" altLang="ja-JP" sz="900" b="1" dirty="0">
                  <a:solidFill>
                    <a:schemeClr val="tx1"/>
                  </a:solidFill>
                  <a:latin typeface="+mn-ea"/>
                </a:rPr>
                <a:t>data</a:t>
              </a:r>
              <a:endParaRPr lang="ja-JP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018805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83954"/>
            <a:ext cx="9055261" cy="1389395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221110"/>
            <a:ext cx="8949340" cy="1373143"/>
          </a:xfrm>
          <a:prstGeom prst="rect">
            <a:avLst/>
          </a:prstGeom>
        </p:spPr>
      </p:pic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1"/>
            <a:ext cx="7054459" cy="4309273"/>
          </a:xfrm>
        </p:spPr>
        <p:txBody>
          <a:bodyPr>
            <a:normAutofit/>
          </a:bodyPr>
          <a:lstStyle/>
          <a:p>
            <a:r>
              <a:rPr lang="en-US" altLang="ja-JP" b="1" dirty="0" smtClean="0"/>
              <a:t>Check the Import results</a:t>
            </a:r>
            <a:endParaRPr lang="en-US" altLang="ja-JP" b="1" dirty="0"/>
          </a:p>
          <a:p>
            <a:pPr marL="180000" lvl="1" indent="0">
              <a:buNone/>
            </a:pPr>
            <a:r>
              <a:rPr lang="en-US" altLang="ja-JP" dirty="0" smtClean="0"/>
              <a:t>Check the imported menus. </a:t>
            </a:r>
            <a:br>
              <a:rPr lang="en-US" altLang="ja-JP" dirty="0" smtClean="0"/>
            </a:br>
            <a:r>
              <a:rPr lang="en-US" altLang="ja-JP" dirty="0" smtClean="0"/>
              <a:t>Make sure that the correct menus was registered/updated according to the set time specification.</a:t>
            </a:r>
          </a:p>
          <a:p>
            <a:pPr marL="180000" lvl="1" indent="0">
              <a:buNone/>
            </a:pPr>
            <a:r>
              <a:rPr lang="en-US" altLang="ja-JP" dirty="0" smtClean="0"/>
              <a:t>Menu</a:t>
            </a:r>
            <a:r>
              <a:rPr lang="en-US" altLang="ja-JP" dirty="0" smtClean="0"/>
              <a:t>: Input</a:t>
            </a:r>
            <a:r>
              <a:rPr lang="en-US" altLang="ja-JP" b="1" dirty="0" smtClean="0"/>
              <a:t>&gt; Directory settings</a:t>
            </a:r>
            <a:endParaRPr lang="en-US" altLang="ja-JP" b="1" dirty="0"/>
          </a:p>
          <a:p>
            <a:pPr marL="522900" lvl="1" indent="-342900">
              <a:buFont typeface="+mj-ea"/>
              <a:buAutoNum type="circleNumDbPlain"/>
            </a:pPr>
            <a:endParaRPr lang="en-US" altLang="ja-JP" dirty="0"/>
          </a:p>
          <a:p>
            <a:pPr marL="522900" lvl="1" indent="-342900">
              <a:buFont typeface="+mj-ea"/>
              <a:buAutoNum type="circleNumDbPlain"/>
            </a:pPr>
            <a:r>
              <a:rPr lang="en-US" altLang="ja-JP" dirty="0" smtClean="0"/>
              <a:t>Press “Filter”</a:t>
            </a:r>
            <a:endParaRPr lang="en-US" altLang="ja-JP" dirty="0"/>
          </a:p>
          <a:p>
            <a:pPr marL="522900" lvl="1" indent="-342900">
              <a:buFont typeface="+mj-ea"/>
              <a:buAutoNum type="circleNumDbPlain"/>
            </a:pPr>
            <a:r>
              <a:rPr lang="en-US" altLang="ja-JP" dirty="0" smtClean="0"/>
              <a:t>Check that the “last updated by” column says “Data portability procedure”.</a:t>
            </a:r>
            <a:endParaRPr lang="en-US" altLang="ja-JP" dirty="0"/>
          </a:p>
          <a:p>
            <a:pPr marL="522900" lvl="1" indent="-342900">
              <a:buFont typeface="+mj-ea"/>
              <a:buAutoNum type="circleNumDbPlain"/>
            </a:pPr>
            <a:r>
              <a:rPr lang="en-US" altLang="ja-JP" dirty="0" smtClean="0"/>
              <a:t>Check that only the items that was updated/registered after the set time have been changed</a:t>
            </a:r>
            <a:endParaRPr lang="ja-JP" altLang="en-US" sz="1600" dirty="0"/>
          </a:p>
          <a:p>
            <a:pPr marL="180000" lvl="1" indent="0">
              <a:buNone/>
            </a:pPr>
            <a:r>
              <a:rPr lang="en-US" altLang="ja-JP" dirty="0"/>
              <a:t/>
            </a:r>
            <a:br>
              <a:rPr lang="en-US" altLang="ja-JP" dirty="0"/>
            </a:br>
            <a:endParaRPr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2.8</a:t>
            </a:r>
            <a:r>
              <a:rPr lang="ja-JP" altLang="en-US" dirty="0"/>
              <a:t>　</a:t>
            </a:r>
            <a:r>
              <a:rPr lang="en-US" altLang="ja-JP" dirty="0"/>
              <a:t> Time specification – Import (</a:t>
            </a:r>
            <a:r>
              <a:rPr lang="en-US" altLang="ja-JP" dirty="0"/>
              <a:t>3/3)</a:t>
            </a:r>
            <a:endParaRPr kumimoji="1" lang="ja-JP" altLang="en-US" dirty="0"/>
          </a:p>
        </p:txBody>
      </p:sp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3FD412BA-B442-4F22-B18B-9472FB7BCCE4}"/>
              </a:ext>
            </a:extLst>
          </p:cNvPr>
          <p:cNvGrpSpPr/>
          <p:nvPr/>
        </p:nvGrpSpPr>
        <p:grpSpPr>
          <a:xfrm>
            <a:off x="7272376" y="737869"/>
            <a:ext cx="1764001" cy="3051181"/>
            <a:chOff x="7272376" y="737869"/>
            <a:chExt cx="1764001" cy="3051181"/>
          </a:xfrm>
        </p:grpSpPr>
        <p:grpSp>
          <p:nvGrpSpPr>
            <p:cNvPr id="20" name="グループ化 19">
              <a:extLst>
                <a:ext uri="{FF2B5EF4-FFF2-40B4-BE49-F238E27FC236}">
                  <a16:creationId xmlns:a16="http://schemas.microsoft.com/office/drawing/2014/main" id="{6E0BDC32-419E-4057-BD8C-E70923A07056}"/>
                </a:ext>
              </a:extLst>
            </p:cNvPr>
            <p:cNvGrpSpPr/>
            <p:nvPr/>
          </p:nvGrpSpPr>
          <p:grpSpPr>
            <a:xfrm>
              <a:off x="7272376" y="737869"/>
              <a:ext cx="1764001" cy="3051181"/>
              <a:chOff x="7272376" y="737869"/>
              <a:chExt cx="1764001" cy="3051181"/>
            </a:xfrm>
          </p:grpSpPr>
          <p:grpSp>
            <p:nvGrpSpPr>
              <p:cNvPr id="24" name="グループ化 23">
                <a:extLst>
                  <a:ext uri="{FF2B5EF4-FFF2-40B4-BE49-F238E27FC236}">
                    <a16:creationId xmlns:a16="http://schemas.microsoft.com/office/drawing/2014/main" id="{E81654D6-C23E-41BB-92BD-614B7B52E775}"/>
                  </a:ext>
                </a:extLst>
              </p:cNvPr>
              <p:cNvGrpSpPr/>
              <p:nvPr/>
            </p:nvGrpSpPr>
            <p:grpSpPr>
              <a:xfrm>
                <a:off x="7272376" y="737869"/>
                <a:ext cx="1764001" cy="3051181"/>
                <a:chOff x="7272376" y="737869"/>
                <a:chExt cx="1764001" cy="3051181"/>
              </a:xfrm>
            </p:grpSpPr>
            <p:grpSp>
              <p:nvGrpSpPr>
                <p:cNvPr id="27" name="グループ化 26">
                  <a:extLst>
                    <a:ext uri="{FF2B5EF4-FFF2-40B4-BE49-F238E27FC236}">
                      <a16:creationId xmlns:a16="http://schemas.microsoft.com/office/drawing/2014/main" id="{83D3EB52-8EE1-456B-8865-BAB19EBE12DD}"/>
                    </a:ext>
                  </a:extLst>
                </p:cNvPr>
                <p:cNvGrpSpPr/>
                <p:nvPr/>
              </p:nvGrpSpPr>
              <p:grpSpPr>
                <a:xfrm>
                  <a:off x="7272376" y="737869"/>
                  <a:ext cx="1764001" cy="3051181"/>
                  <a:chOff x="7307582" y="761744"/>
                  <a:chExt cx="1728000" cy="2999872"/>
                </a:xfrm>
              </p:grpSpPr>
              <p:sp>
                <p:nvSpPr>
                  <p:cNvPr id="30" name="正方形/長方形 29">
                    <a:extLst>
                      <a:ext uri="{FF2B5EF4-FFF2-40B4-BE49-F238E27FC236}">
                        <a16:creationId xmlns:a16="http://schemas.microsoft.com/office/drawing/2014/main" id="{A4F6AE9F-C140-45C1-9C16-089585893BC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7307582" y="761744"/>
                    <a:ext cx="1728000" cy="2999872"/>
                  </a:xfrm>
                  <a:prstGeom prst="rect">
                    <a:avLst/>
                  </a:prstGeom>
                  <a:ln/>
                </p:spPr>
                <p:style>
                  <a:lnRef idx="3">
                    <a:schemeClr val="lt1"/>
                  </a:lnRef>
                  <a:fillRef idx="1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b="1" dirty="0">
                      <a:latin typeface="+mn-ea"/>
                    </a:endParaRPr>
                  </a:p>
                </p:txBody>
              </p:sp>
              <p:sp>
                <p:nvSpPr>
                  <p:cNvPr id="31" name="角丸四角形 47">
                    <a:extLst>
                      <a:ext uri="{FF2B5EF4-FFF2-40B4-BE49-F238E27FC236}">
                        <a16:creationId xmlns:a16="http://schemas.microsoft.com/office/drawing/2014/main" id="{48685A34-417F-4590-A77E-A1FEAC75D2E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412616" y="859486"/>
                    <a:ext cx="1556775" cy="318531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US" altLang="ja-JP" sz="1200" b="1" dirty="0">
                        <a:solidFill>
                          <a:schemeClr val="tx1"/>
                        </a:solidFill>
                        <a:latin typeface="+mn-ea"/>
                      </a:rPr>
                      <a:t>Data registration</a:t>
                    </a:r>
                    <a:endParaRPr lang="ja-JP" altLang="en-US" sz="1200" b="1" dirty="0">
                      <a:solidFill>
                        <a:schemeClr val="tx1"/>
                      </a:solidFill>
                      <a:latin typeface="+mn-ea"/>
                    </a:endParaRPr>
                  </a:p>
                </p:txBody>
              </p:sp>
              <p:sp>
                <p:nvSpPr>
                  <p:cNvPr id="32" name="角丸四角形 48">
                    <a:extLst>
                      <a:ext uri="{FF2B5EF4-FFF2-40B4-BE49-F238E27FC236}">
                        <a16:creationId xmlns:a16="http://schemas.microsoft.com/office/drawing/2014/main" id="{C14E9E2B-6F85-454F-8229-9AD4AF5ACE7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425144" y="1915291"/>
                    <a:ext cx="1556775" cy="330125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US" altLang="ja-JP" sz="1200" b="1" dirty="0">
                        <a:solidFill>
                          <a:schemeClr val="tx1"/>
                        </a:solidFill>
                        <a:latin typeface="+mn-ea"/>
                      </a:rPr>
                      <a:t>Time Specification</a:t>
                    </a:r>
                    <a:endParaRPr lang="ja-JP" altLang="en-US" sz="1200" b="1" dirty="0">
                      <a:solidFill>
                        <a:schemeClr val="tx1"/>
                      </a:solidFill>
                      <a:latin typeface="+mn-ea"/>
                    </a:endParaRPr>
                  </a:p>
                </p:txBody>
              </p:sp>
              <p:sp>
                <p:nvSpPr>
                  <p:cNvPr id="33" name="ホームベース 49">
                    <a:extLst>
                      <a:ext uri="{FF2B5EF4-FFF2-40B4-BE49-F238E27FC236}">
                        <a16:creationId xmlns:a16="http://schemas.microsoft.com/office/drawing/2014/main" id="{E8E816F6-FF97-40E3-99C8-F516D2CE4E3C}"/>
                      </a:ext>
                    </a:extLst>
                  </p:cNvPr>
                  <p:cNvSpPr/>
                  <p:nvPr/>
                </p:nvSpPr>
                <p:spPr bwMode="auto">
                  <a:xfrm rot="5400000">
                    <a:off x="6887948" y="2903697"/>
                    <a:ext cx="1344996" cy="141061"/>
                  </a:xfrm>
                  <a:prstGeom prst="homePlate">
                    <a:avLst>
                      <a:gd name="adj" fmla="val 49530"/>
                    </a:avLst>
                  </a:prstGeom>
                  <a:solidFill>
                    <a:srgbClr val="FFC000"/>
                  </a:solidFill>
                  <a:ln w="12700">
                    <a:solidFill>
                      <a:srgbClr val="FFC000"/>
                    </a:solidFill>
                  </a:ln>
                  <a:effectLst/>
                </p:spPr>
                <p:txBody>
    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b="1" dirty="0">
                      <a:latin typeface="+mn-ea"/>
                    </a:endParaRPr>
                  </a:p>
                </p:txBody>
              </p:sp>
              <p:sp>
                <p:nvSpPr>
                  <p:cNvPr id="34" name="角丸四角形 50">
                    <a:extLst>
                      <a:ext uri="{FF2B5EF4-FFF2-40B4-BE49-F238E27FC236}">
                        <a16:creationId xmlns:a16="http://schemas.microsoft.com/office/drawing/2014/main" id="{B06ABC4C-DC1D-4942-9491-D9064AED237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422883" y="1557209"/>
                    <a:ext cx="1556775" cy="330125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US" altLang="ja-JP" sz="1050" b="1" dirty="0">
                        <a:solidFill>
                          <a:schemeClr val="tx1"/>
                        </a:solidFill>
                        <a:latin typeface="+mn-ea"/>
                      </a:rPr>
                      <a:t>Environment</a:t>
                    </a:r>
                    <a:br>
                      <a:rPr lang="en-US" altLang="ja-JP" sz="1050" b="1" dirty="0">
                        <a:solidFill>
                          <a:schemeClr val="tx1"/>
                        </a:solidFill>
                        <a:latin typeface="+mn-ea"/>
                      </a:rPr>
                    </a:br>
                    <a:r>
                      <a:rPr lang="en-US" altLang="ja-JP" sz="1050" b="1" dirty="0">
                        <a:solidFill>
                          <a:schemeClr val="tx1"/>
                        </a:solidFill>
                        <a:latin typeface="+mn-ea"/>
                      </a:rPr>
                      <a:t> Migration</a:t>
                    </a:r>
                    <a:endParaRPr lang="ja-JP" altLang="en-US" sz="1050" b="1" dirty="0">
                      <a:solidFill>
                        <a:schemeClr val="tx1"/>
                      </a:solidFill>
                      <a:latin typeface="+mn-ea"/>
                    </a:endParaRPr>
                  </a:p>
                </p:txBody>
              </p:sp>
              <p:sp>
                <p:nvSpPr>
                  <p:cNvPr id="43" name="角丸四角形 51">
                    <a:extLst>
                      <a:ext uri="{FF2B5EF4-FFF2-40B4-BE49-F238E27FC236}">
                        <a16:creationId xmlns:a16="http://schemas.microsoft.com/office/drawing/2014/main" id="{91068BCF-9135-4691-B182-C7CC9ED7148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406961" y="1202551"/>
                    <a:ext cx="1556775" cy="330125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US" altLang="ja-JP" sz="1100" b="1" dirty="0">
                        <a:solidFill>
                          <a:schemeClr val="tx1"/>
                        </a:solidFill>
                        <a:latin typeface="+mn-ea"/>
                      </a:rPr>
                      <a:t>Create/Input menu</a:t>
                    </a:r>
                    <a:endParaRPr lang="ja-JP" altLang="en-US" sz="1100" b="1" dirty="0">
                      <a:solidFill>
                        <a:schemeClr val="tx1"/>
                      </a:solidFill>
                      <a:latin typeface="+mn-ea"/>
                    </a:endParaRPr>
                  </a:p>
                </p:txBody>
              </p:sp>
            </p:grpSp>
            <p:sp>
              <p:nvSpPr>
                <p:cNvPr id="28" name="角丸四角形 19">
                  <a:extLst>
                    <a:ext uri="{FF2B5EF4-FFF2-40B4-BE49-F238E27FC236}">
                      <a16:creationId xmlns:a16="http://schemas.microsoft.com/office/drawing/2014/main" id="{FEEA9398-49CC-4727-9C05-1F215946F7D3}"/>
                    </a:ext>
                  </a:extLst>
                </p:cNvPr>
                <p:cNvSpPr/>
                <p:nvPr/>
              </p:nvSpPr>
              <p:spPr bwMode="auto">
                <a:xfrm>
                  <a:off x="7746953" y="2542422"/>
                  <a:ext cx="1224000" cy="271782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altLang="ja-JP" sz="900" b="1" dirty="0">
                      <a:solidFill>
                        <a:schemeClr val="tx1"/>
                      </a:solidFill>
                      <a:latin typeface="+mn-ea"/>
                    </a:rPr>
                    <a:t>Export</a:t>
                  </a:r>
                  <a:endParaRPr lang="ja-JP" altLang="en-US" sz="900" b="1" dirty="0">
                    <a:solidFill>
                      <a:schemeClr val="tx1"/>
                    </a:solidFill>
                    <a:latin typeface="+mn-ea"/>
                  </a:endParaRPr>
                </a:p>
              </p:txBody>
            </p:sp>
            <p:sp>
              <p:nvSpPr>
                <p:cNvPr id="29" name="角丸四角形 26">
                  <a:extLst>
                    <a:ext uri="{FF2B5EF4-FFF2-40B4-BE49-F238E27FC236}">
                      <a16:creationId xmlns:a16="http://schemas.microsoft.com/office/drawing/2014/main" id="{D99BFE8D-6C5C-4C28-BA9B-1A12330F602B}"/>
                    </a:ext>
                  </a:extLst>
                </p:cNvPr>
                <p:cNvSpPr/>
                <p:nvPr/>
              </p:nvSpPr>
              <p:spPr bwMode="auto">
                <a:xfrm>
                  <a:off x="7755288" y="2830698"/>
                  <a:ext cx="1224000" cy="271782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altLang="ja-JP" sz="800" b="1" dirty="0">
                      <a:solidFill>
                        <a:schemeClr val="tx1"/>
                      </a:solidFill>
                      <a:latin typeface="+mn-ea"/>
                    </a:rPr>
                    <a:t>Download </a:t>
                  </a:r>
                </a:p>
                <a:p>
                  <a:pPr algn="ctr"/>
                  <a:r>
                    <a:rPr lang="en-US" altLang="ja-JP" sz="800" b="1" dirty="0">
                      <a:solidFill>
                        <a:schemeClr val="tx1"/>
                      </a:solidFill>
                      <a:latin typeface="+mn-ea"/>
                    </a:rPr>
                    <a:t>Kym file</a:t>
                  </a:r>
                  <a:endParaRPr lang="ja-JP" altLang="en-US" sz="800" b="1" dirty="0">
                    <a:solidFill>
                      <a:schemeClr val="tx1"/>
                    </a:solidFill>
                    <a:latin typeface="+mn-ea"/>
                  </a:endParaRPr>
                </a:p>
              </p:txBody>
            </p:sp>
          </p:grpSp>
          <p:sp>
            <p:nvSpPr>
              <p:cNvPr id="25" name="角丸四角形 19">
                <a:extLst>
                  <a:ext uri="{FF2B5EF4-FFF2-40B4-BE49-F238E27FC236}">
                    <a16:creationId xmlns:a16="http://schemas.microsoft.com/office/drawing/2014/main" id="{8B8A8BEE-A809-4E36-B204-341FEF2C9D67}"/>
                  </a:ext>
                </a:extLst>
              </p:cNvPr>
              <p:cNvSpPr/>
              <p:nvPr/>
            </p:nvSpPr>
            <p:spPr bwMode="auto">
              <a:xfrm>
                <a:off x="7755288" y="3129168"/>
                <a:ext cx="1224000" cy="271782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900" b="1" dirty="0">
                    <a:solidFill>
                      <a:schemeClr val="tx1"/>
                    </a:solidFill>
                    <a:latin typeface="+mn-ea"/>
                  </a:rPr>
                  <a:t>Import</a:t>
                </a:r>
                <a:endParaRPr lang="ja-JP" altLang="en-US" sz="900" b="1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26" name="角丸四角形 26">
                <a:extLst>
                  <a:ext uri="{FF2B5EF4-FFF2-40B4-BE49-F238E27FC236}">
                    <a16:creationId xmlns:a16="http://schemas.microsoft.com/office/drawing/2014/main" id="{1952CD37-9A71-495D-A79B-304CBAF51C62}"/>
                  </a:ext>
                </a:extLst>
              </p:cNvPr>
              <p:cNvSpPr/>
              <p:nvPr/>
            </p:nvSpPr>
            <p:spPr bwMode="auto">
              <a:xfrm>
                <a:off x="7755288" y="3412635"/>
                <a:ext cx="1224000" cy="271782"/>
              </a:xfrm>
              <a:prstGeom prst="roundRect">
                <a:avLst/>
              </a:prstGeom>
              <a:solidFill>
                <a:srgbClr val="F1DBC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900" b="1" dirty="0">
                    <a:solidFill>
                      <a:schemeClr val="tx1"/>
                    </a:solidFill>
                    <a:latin typeface="+mn-ea"/>
                  </a:rPr>
                  <a:t>Check </a:t>
                </a:r>
                <a:br>
                  <a:rPr lang="en-US" altLang="ja-JP" sz="900" b="1" dirty="0">
                    <a:solidFill>
                      <a:schemeClr val="tx1"/>
                    </a:solidFill>
                    <a:latin typeface="+mn-ea"/>
                  </a:rPr>
                </a:br>
                <a:r>
                  <a:rPr lang="en-US" altLang="ja-JP" sz="900" b="1" dirty="0">
                    <a:solidFill>
                      <a:schemeClr val="tx1"/>
                    </a:solidFill>
                    <a:latin typeface="+mn-ea"/>
                  </a:rPr>
                  <a:t>Import results</a:t>
                </a:r>
                <a:endParaRPr lang="ja-JP" altLang="en-US" sz="900" b="1" dirty="0">
                  <a:solidFill>
                    <a:schemeClr val="tx1"/>
                  </a:solidFill>
                  <a:latin typeface="+mn-ea"/>
                </a:endParaRPr>
              </a:p>
            </p:txBody>
          </p:sp>
        </p:grpSp>
        <p:sp>
          <p:nvSpPr>
            <p:cNvPr id="21" name="角丸四角形 19">
              <a:extLst>
                <a:ext uri="{FF2B5EF4-FFF2-40B4-BE49-F238E27FC236}">
                  <a16:creationId xmlns:a16="http://schemas.microsoft.com/office/drawing/2014/main" id="{06D1B6B4-622E-4814-988B-8316146EFB85}"/>
                </a:ext>
              </a:extLst>
            </p:cNvPr>
            <p:cNvSpPr/>
            <p:nvPr/>
          </p:nvSpPr>
          <p:spPr bwMode="auto">
            <a:xfrm>
              <a:off x="7755288" y="2260446"/>
              <a:ext cx="1224000" cy="27178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solidFill>
                    <a:schemeClr val="tx1"/>
                  </a:solidFill>
                  <a:latin typeface="+mn-ea"/>
                </a:rPr>
                <a:t>Update/Register </a:t>
              </a:r>
              <a:br>
                <a:rPr lang="en-US" altLang="ja-JP" sz="900" b="1" dirty="0">
                  <a:solidFill>
                    <a:schemeClr val="tx1"/>
                  </a:solidFill>
                  <a:latin typeface="+mn-ea"/>
                </a:rPr>
              </a:br>
              <a:r>
                <a:rPr lang="en-US" altLang="ja-JP" sz="900" b="1" dirty="0">
                  <a:solidFill>
                    <a:schemeClr val="tx1"/>
                  </a:solidFill>
                  <a:latin typeface="+mn-ea"/>
                </a:rPr>
                <a:t>data</a:t>
              </a:r>
              <a:endParaRPr lang="ja-JP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</p:grpSp>
      <p:sp>
        <p:nvSpPr>
          <p:cNvPr id="16" name="正方形/長方形 15"/>
          <p:cNvSpPr/>
          <p:nvPr/>
        </p:nvSpPr>
        <p:spPr bwMode="auto">
          <a:xfrm>
            <a:off x="7668430" y="5091073"/>
            <a:ext cx="1224000" cy="346887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b="1" dirty="0">
              <a:latin typeface="+mn-ea"/>
            </a:endParaRPr>
          </a:p>
        </p:txBody>
      </p:sp>
      <p:sp>
        <p:nvSpPr>
          <p:cNvPr id="22" name="円形吹き出し 21"/>
          <p:cNvSpPr/>
          <p:nvPr/>
        </p:nvSpPr>
        <p:spPr bwMode="auto">
          <a:xfrm>
            <a:off x="8661300" y="5540363"/>
            <a:ext cx="288040" cy="315543"/>
          </a:xfrm>
          <a:prstGeom prst="wedgeEllipseCallout">
            <a:avLst>
              <a:gd name="adj1" fmla="val -53493"/>
              <a:gd name="adj2" fmla="val -72589"/>
            </a:avLst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b="1" dirty="0">
                <a:latin typeface="+mn-ea"/>
              </a:rPr>
              <a:t>２</a:t>
            </a:r>
            <a:endParaRPr kumimoji="1" lang="ja-JP" altLang="en-US" sz="1400" b="1" dirty="0">
              <a:latin typeface="+mn-ea"/>
            </a:endParaRPr>
          </a:p>
        </p:txBody>
      </p:sp>
      <p:sp>
        <p:nvSpPr>
          <p:cNvPr id="23" name="正方形/長方形 22"/>
          <p:cNvSpPr/>
          <p:nvPr/>
        </p:nvSpPr>
        <p:spPr bwMode="auto">
          <a:xfrm>
            <a:off x="117356" y="5254628"/>
            <a:ext cx="5940000" cy="16314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b="1" dirty="0">
              <a:latin typeface="+mn-ea"/>
            </a:endParaRPr>
          </a:p>
        </p:txBody>
      </p:sp>
      <p:pic>
        <p:nvPicPr>
          <p:cNvPr id="38" name="図 37">
            <a:extLst>
              <a:ext uri="{FF2B5EF4-FFF2-40B4-BE49-F238E27FC236}">
                <a16:creationId xmlns:a16="http://schemas.microsoft.com/office/drawing/2014/main" id="{16387DAE-2A55-41A0-9E3A-B105C5A5BBB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0272" t="41425" r="44457" b="24764"/>
          <a:stretch/>
        </p:blipFill>
        <p:spPr>
          <a:xfrm>
            <a:off x="5292100" y="3769819"/>
            <a:ext cx="876001" cy="780860"/>
          </a:xfrm>
          <a:prstGeom prst="rect">
            <a:avLst/>
          </a:prstGeom>
          <a:ln w="38100">
            <a:solidFill>
              <a:srgbClr val="002B62"/>
            </a:solidFill>
          </a:ln>
        </p:spPr>
      </p:pic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9F86F51A-D64B-488D-BFE2-3BF9AB3E37C8}"/>
              </a:ext>
            </a:extLst>
          </p:cNvPr>
          <p:cNvSpPr/>
          <p:nvPr/>
        </p:nvSpPr>
        <p:spPr bwMode="auto">
          <a:xfrm>
            <a:off x="4233979" y="4942529"/>
            <a:ext cx="488137" cy="306003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b="1" dirty="0">
              <a:latin typeface="+mn-ea"/>
            </a:endParaRPr>
          </a:p>
        </p:txBody>
      </p: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13597C18-9B7C-43F0-AE1F-38A445473282}"/>
              </a:ext>
            </a:extLst>
          </p:cNvPr>
          <p:cNvCxnSpPr>
            <a:stCxn id="38" idx="2"/>
          </p:cNvCxnSpPr>
          <p:nvPr/>
        </p:nvCxnSpPr>
        <p:spPr bwMode="auto">
          <a:xfrm flipH="1">
            <a:off x="4948087" y="4550679"/>
            <a:ext cx="782014" cy="365743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rgbClr val="002060"/>
            </a:solidFill>
            <a:prstDash val="solid"/>
            <a:round/>
            <a:headEnd type="none" w="med" len="med"/>
            <a:tailEnd type="oval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5" name="円形吹き出し 21">
            <a:extLst>
              <a:ext uri="{FF2B5EF4-FFF2-40B4-BE49-F238E27FC236}">
                <a16:creationId xmlns:a16="http://schemas.microsoft.com/office/drawing/2014/main" id="{8EE5F1E3-4CB2-41E2-A4B1-671D27F781E3}"/>
              </a:ext>
            </a:extLst>
          </p:cNvPr>
          <p:cNvSpPr/>
          <p:nvPr/>
        </p:nvSpPr>
        <p:spPr bwMode="auto">
          <a:xfrm>
            <a:off x="4572000" y="4005080"/>
            <a:ext cx="288040" cy="315543"/>
          </a:xfrm>
          <a:prstGeom prst="wedgeEllipseCallout">
            <a:avLst>
              <a:gd name="adj1" fmla="val 199435"/>
              <a:gd name="adj2" fmla="val -9969"/>
            </a:avLst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>
                <a:latin typeface="+mn-ea"/>
              </a:rPr>
              <a:t>３</a:t>
            </a:r>
          </a:p>
        </p:txBody>
      </p:sp>
      <p:pic>
        <p:nvPicPr>
          <p:cNvPr id="61" name="図 60">
            <a:extLst>
              <a:ext uri="{FF2B5EF4-FFF2-40B4-BE49-F238E27FC236}">
                <a16:creationId xmlns:a16="http://schemas.microsoft.com/office/drawing/2014/main" id="{1CB1BA5B-45B0-4D8D-9B77-630CA51E69B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51986"/>
          <a:stretch/>
        </p:blipFill>
        <p:spPr>
          <a:xfrm rot="18273538">
            <a:off x="4042949" y="4214374"/>
            <a:ext cx="710973" cy="65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7085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/>
              <a:t>3</a:t>
            </a:r>
            <a:r>
              <a:rPr lang="en-US" altLang="ja-JP" dirty="0" smtClean="0"/>
              <a:t>.</a:t>
            </a:r>
            <a:r>
              <a:rPr lang="ja-JP" altLang="en-US" dirty="0"/>
              <a:t> </a:t>
            </a:r>
            <a:r>
              <a:rPr lang="en-US" altLang="ja-JP" dirty="0" smtClean="0"/>
              <a:t>Practice </a:t>
            </a:r>
            <a:r>
              <a:rPr lang="ja-JP" altLang="en-US" dirty="0" smtClean="0"/>
              <a:t>②</a:t>
            </a:r>
            <a:r>
              <a:rPr lang="ja-JP" altLang="en-US" dirty="0"/>
              <a:t>　</a:t>
            </a:r>
            <a:r>
              <a:rPr lang="en-US" altLang="ja-JP" dirty="0" smtClean="0"/>
              <a:t>Excel Bulk export/import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18601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3.1</a:t>
            </a:r>
            <a:r>
              <a:rPr kumimoji="1" lang="ja-JP" altLang="en-US" dirty="0" smtClean="0"/>
              <a:t>　</a:t>
            </a:r>
            <a:r>
              <a:rPr lang="en-US" altLang="ja-JP" dirty="0" smtClean="0"/>
              <a:t>Environment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ja-JP" b="1" dirty="0" smtClean="0"/>
              <a:t>Work environment</a:t>
            </a:r>
            <a:endParaRPr kumimoji="1" lang="en-US" altLang="ja-JP" b="1" dirty="0" smtClean="0"/>
          </a:p>
          <a:p>
            <a:pPr indent="0">
              <a:buNone/>
            </a:pPr>
            <a:r>
              <a:rPr lang="en-US" altLang="ja-JP" sz="1600" dirty="0" smtClean="0"/>
              <a:t>The following scenario uses the following environment.</a:t>
            </a:r>
          </a:p>
          <a:p>
            <a:pPr indent="0">
              <a:buNone/>
            </a:pPr>
            <a:r>
              <a:rPr lang="en-US" altLang="ja-JP" sz="1600" dirty="0" smtClean="0"/>
              <a:t>The scenario requires one ITA server.</a:t>
            </a:r>
          </a:p>
          <a:p>
            <a:pPr indent="0">
              <a:buNone/>
            </a:pPr>
            <a:endParaRPr lang="en-US" altLang="ja-JP" sz="1600" b="1" dirty="0" smtClean="0"/>
          </a:p>
          <a:p>
            <a:pPr indent="0">
              <a:buNone/>
            </a:pPr>
            <a:r>
              <a:rPr lang="en-US" altLang="ja-JP" sz="1600" b="1" dirty="0" smtClean="0"/>
              <a:t>Client device</a:t>
            </a:r>
            <a:r>
              <a:rPr lang="ja-JP" altLang="en-US" sz="1600" b="1" dirty="0" smtClean="0"/>
              <a:t>　　　　　　</a:t>
            </a:r>
            <a:r>
              <a:rPr lang="en-US" altLang="ja-JP" sz="1600" b="1" dirty="0" smtClean="0"/>
              <a:t>ITA</a:t>
            </a:r>
            <a:r>
              <a:rPr lang="ja-JP" altLang="en-US" sz="1600" b="1" dirty="0"/>
              <a:t> </a:t>
            </a:r>
            <a:r>
              <a:rPr lang="en-US" altLang="ja-JP" sz="1600" b="1" dirty="0" smtClean="0"/>
              <a:t>server (x1)</a:t>
            </a:r>
            <a:r>
              <a:rPr lang="en-US" altLang="ja-JP" sz="1600" b="1" dirty="0"/>
              <a:t/>
            </a:r>
            <a:br>
              <a:rPr lang="en-US" altLang="ja-JP" sz="1600" b="1" dirty="0"/>
            </a:br>
            <a:r>
              <a:rPr lang="ja-JP" altLang="en-US" sz="1600" dirty="0" smtClean="0"/>
              <a:t>・</a:t>
            </a:r>
            <a:r>
              <a:rPr lang="en-US" altLang="ja-JP" sz="1600" dirty="0" smtClean="0"/>
              <a:t>Windows10</a:t>
            </a:r>
            <a:r>
              <a:rPr lang="ja-JP" altLang="en-US" sz="1600" dirty="0" smtClean="0"/>
              <a:t>　　　　　　　</a:t>
            </a:r>
            <a:r>
              <a:rPr lang="ja-JP" altLang="en-US" sz="1600" b="1" dirty="0" smtClean="0"/>
              <a:t>・</a:t>
            </a:r>
            <a:r>
              <a:rPr lang="en-US" altLang="ja-JP" sz="1600" dirty="0"/>
              <a:t>CentOS 7</a:t>
            </a:r>
            <a:r>
              <a:rPr lang="ja-JP" altLang="en-US" sz="1600" dirty="0"/>
              <a:t> </a:t>
            </a:r>
            <a:r>
              <a:rPr lang="en-US" altLang="ja-JP" sz="1600" dirty="0"/>
              <a:t>(※1)</a:t>
            </a:r>
            <a:br>
              <a:rPr lang="en-US" altLang="ja-JP" sz="1600" dirty="0"/>
            </a:br>
            <a:r>
              <a:rPr lang="ja-JP" altLang="en-US" sz="1600" dirty="0" smtClean="0"/>
              <a:t>・</a:t>
            </a:r>
            <a:r>
              <a:rPr lang="en-US" altLang="ja-JP" sz="1600" dirty="0" smtClean="0"/>
              <a:t>Google</a:t>
            </a:r>
            <a:r>
              <a:rPr lang="ja-JP" altLang="en-US" sz="1600" dirty="0" smtClean="0"/>
              <a:t> </a:t>
            </a:r>
            <a:r>
              <a:rPr lang="en-US" altLang="ja-JP" sz="1600" dirty="0" smtClean="0"/>
              <a:t>Chrome</a:t>
            </a:r>
            <a:r>
              <a:rPr lang="ja-JP" altLang="en-US" sz="1600" dirty="0" smtClean="0"/>
              <a:t>               ・</a:t>
            </a:r>
            <a:r>
              <a:rPr lang="en-US" altLang="ja-JP" sz="1600" dirty="0" smtClean="0"/>
              <a:t>ITA </a:t>
            </a:r>
            <a:r>
              <a:rPr lang="en-US" altLang="ja-JP" sz="1600" dirty="0" smtClean="0"/>
              <a:t>1.10.0</a:t>
            </a:r>
            <a:endParaRPr lang="en-US" altLang="ja-JP" sz="1600" dirty="0" smtClean="0"/>
          </a:p>
          <a:p>
            <a:pPr indent="0">
              <a:buNone/>
            </a:pPr>
            <a:r>
              <a:rPr lang="ja-JP" altLang="en-US" sz="1600" dirty="0" smtClean="0"/>
              <a:t>                                        ・</a:t>
            </a:r>
            <a:r>
              <a:rPr lang="en-US" altLang="ja-JP" sz="1600" dirty="0" smtClean="0"/>
              <a:t>Ansible </a:t>
            </a:r>
            <a:r>
              <a:rPr lang="en-US" altLang="ja-JP" sz="1600" dirty="0" smtClean="0"/>
              <a:t>2.11.10 </a:t>
            </a:r>
            <a:r>
              <a:rPr lang="ja-JP" altLang="en-US" sz="1600" dirty="0" smtClean="0"/>
              <a:t>　　　　　　　　　　　　　　</a:t>
            </a:r>
            <a:endParaRPr lang="en-US" altLang="ja-JP" sz="1600" dirty="0" smtClean="0"/>
          </a:p>
          <a:p>
            <a:pPr indent="0">
              <a:buNone/>
            </a:pPr>
            <a:endParaRPr lang="en-US" altLang="ja-JP" sz="1600" dirty="0" smtClean="0"/>
          </a:p>
          <a:p>
            <a:pPr indent="0">
              <a:buNone/>
            </a:pPr>
            <a:endParaRPr lang="en-US" altLang="ja-JP" sz="1600" dirty="0"/>
          </a:p>
          <a:p>
            <a:pPr indent="0">
              <a:buNone/>
            </a:pPr>
            <a:endParaRPr lang="en-US" altLang="ja-JP" sz="1600" dirty="0" smtClean="0"/>
          </a:p>
          <a:p>
            <a:pPr indent="0">
              <a:buNone/>
            </a:pPr>
            <a:endParaRPr lang="en-US" altLang="ja-JP" sz="1600" dirty="0"/>
          </a:p>
          <a:p>
            <a:pPr indent="0">
              <a:buNone/>
            </a:pPr>
            <a:endParaRPr lang="en-US" altLang="ja-JP" sz="1600" dirty="0" smtClean="0"/>
          </a:p>
          <a:p>
            <a:pPr indent="0">
              <a:buNone/>
            </a:pPr>
            <a:endParaRPr kumimoji="1" lang="ja-JP" altLang="en-US" sz="1600" dirty="0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323410" y="6021360"/>
            <a:ext cx="87485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/>
              <a:t>※1 In this scenario, the host server is running on CentOS7, but ITA can be installed on any RHEL7/RHEL8 type OS.</a:t>
            </a:r>
            <a:endParaRPr lang="ja-JP" altLang="en-US" sz="1200" dirty="0"/>
          </a:p>
        </p:txBody>
      </p:sp>
      <p:grpSp>
        <p:nvGrpSpPr>
          <p:cNvPr id="8" name="グループ化 7"/>
          <p:cNvGrpSpPr>
            <a:grpSpLocks noChangeAspect="1"/>
          </p:cNvGrpSpPr>
          <p:nvPr/>
        </p:nvGrpSpPr>
        <p:grpSpPr>
          <a:xfrm>
            <a:off x="720000" y="3600000"/>
            <a:ext cx="7482730" cy="1804472"/>
            <a:chOff x="559412" y="2159294"/>
            <a:chExt cx="7612878" cy="1835858"/>
          </a:xfrm>
        </p:grpSpPr>
        <p:grpSp>
          <p:nvGrpSpPr>
            <p:cNvPr id="15" name="グループ化 14"/>
            <p:cNvGrpSpPr/>
            <p:nvPr/>
          </p:nvGrpSpPr>
          <p:grpSpPr>
            <a:xfrm>
              <a:off x="6084000" y="2310105"/>
              <a:ext cx="2088290" cy="1366100"/>
              <a:chOff x="1738055" y="4404993"/>
              <a:chExt cx="2088290" cy="1366100"/>
            </a:xfrm>
          </p:grpSpPr>
          <p:sp>
            <p:nvSpPr>
              <p:cNvPr id="9" name="正方形/長方形 8"/>
              <p:cNvSpPr/>
              <p:nvPr/>
            </p:nvSpPr>
            <p:spPr bwMode="auto">
              <a:xfrm>
                <a:off x="1738055" y="4404993"/>
                <a:ext cx="2088290" cy="1366100"/>
              </a:xfrm>
              <a:prstGeom prst="rect">
                <a:avLst/>
              </a:prstGeom>
              <a:ln/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kumimoji="1" lang="en-US" altLang="ja-JP" sz="1400" dirty="0" smtClean="0">
                    <a:solidFill>
                      <a:srgbClr val="002960"/>
                    </a:solidFill>
                    <a:latin typeface="+mn-ea"/>
                  </a:rPr>
                  <a:t>CentOS 7</a:t>
                </a:r>
                <a:endParaRPr kumimoji="1" lang="ja-JP" altLang="en-US" sz="1400" dirty="0" smtClean="0">
                  <a:solidFill>
                    <a:srgbClr val="002960"/>
                  </a:solidFill>
                  <a:latin typeface="+mn-ea"/>
                </a:endParaRPr>
              </a:p>
            </p:txBody>
          </p:sp>
          <p:sp>
            <p:nvSpPr>
              <p:cNvPr id="10" name="角丸四角形 9"/>
              <p:cNvSpPr/>
              <p:nvPr/>
            </p:nvSpPr>
            <p:spPr bwMode="auto">
              <a:xfrm>
                <a:off x="2098105" y="4791003"/>
                <a:ext cx="1440200" cy="435657"/>
              </a:xfrm>
              <a:prstGeom prst="roundRect">
                <a:avLst/>
              </a:prstGeom>
              <a:solidFill>
                <a:schemeClr val="accent6"/>
              </a:solidFill>
              <a:ln>
                <a:noFill/>
              </a:ln>
              <a:ex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en-US" altLang="ja-JP" sz="1200" dirty="0" smtClean="0">
                    <a:latin typeface="+mn-ea"/>
                  </a:rPr>
                  <a:t>ITA</a:t>
                </a:r>
              </a:p>
              <a:p>
                <a:pPr algn="ctr"/>
                <a:r>
                  <a:rPr lang="en-US" altLang="ja-JP" sz="1200" dirty="0" smtClean="0">
                    <a:latin typeface="+mn-ea"/>
                  </a:rPr>
                  <a:t>1.10.0</a:t>
                </a:r>
                <a:endParaRPr kumimoji="1" lang="ja-JP" altLang="en-US" sz="1200" dirty="0" smtClean="0">
                  <a:latin typeface="+mn-ea"/>
                </a:endParaRPr>
              </a:p>
            </p:txBody>
          </p:sp>
          <p:sp>
            <p:nvSpPr>
              <p:cNvPr id="11" name="角丸四角形 10"/>
              <p:cNvSpPr/>
              <p:nvPr/>
            </p:nvSpPr>
            <p:spPr bwMode="auto">
              <a:xfrm>
                <a:off x="2098105" y="5265516"/>
                <a:ext cx="1440200" cy="435657"/>
              </a:xfrm>
              <a:prstGeom prst="roundRect">
                <a:avLst/>
              </a:prstGeom>
              <a:solidFill>
                <a:schemeClr val="accent6"/>
              </a:solidFill>
              <a:ln>
                <a:noFill/>
              </a:ln>
              <a:ex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1200" dirty="0" err="1" smtClean="0">
                    <a:latin typeface="+mn-ea"/>
                  </a:rPr>
                  <a:t>Ansible</a:t>
                </a:r>
                <a:endParaRPr lang="en-US" altLang="ja-JP" sz="1200" dirty="0" smtClean="0">
                  <a:latin typeface="+mn-ea"/>
                </a:endParaRPr>
              </a:p>
              <a:p>
                <a:pPr algn="ctr"/>
                <a:r>
                  <a:rPr kumimoji="1" lang="en-US" altLang="ja-JP" sz="1200" dirty="0" smtClean="0">
                    <a:latin typeface="+mn-ea"/>
                  </a:rPr>
                  <a:t>2.11.10</a:t>
                </a:r>
                <a:endParaRPr kumimoji="1" lang="en-US" altLang="ja-JP" sz="1200" dirty="0" smtClean="0">
                  <a:latin typeface="+mn-ea"/>
                </a:endParaRPr>
              </a:p>
            </p:txBody>
          </p:sp>
        </p:grpSp>
        <p:grpSp>
          <p:nvGrpSpPr>
            <p:cNvPr id="16" name="グループ化 15"/>
            <p:cNvGrpSpPr>
              <a:grpSpLocks noChangeAspect="1"/>
            </p:cNvGrpSpPr>
            <p:nvPr/>
          </p:nvGrpSpPr>
          <p:grpSpPr bwMode="gray">
            <a:xfrm>
              <a:off x="3816000" y="2540241"/>
              <a:ext cx="520663" cy="669259"/>
              <a:chOff x="-2227263" y="1692275"/>
              <a:chExt cx="2468563" cy="2841625"/>
            </a:xfrm>
          </p:grpSpPr>
          <p:sp>
            <p:nvSpPr>
              <p:cNvPr id="17" name="Freeform 85"/>
              <p:cNvSpPr>
                <a:spLocks noChangeAspect="1"/>
              </p:cNvSpPr>
              <p:nvPr/>
            </p:nvSpPr>
            <p:spPr bwMode="gray">
              <a:xfrm>
                <a:off x="-2227263" y="1692275"/>
                <a:ext cx="2468563" cy="2841625"/>
              </a:xfrm>
              <a:custGeom>
                <a:avLst/>
                <a:gdLst>
                  <a:gd name="T0" fmla="*/ 633 w 655"/>
                  <a:gd name="T1" fmla="*/ 180 h 755"/>
                  <a:gd name="T2" fmla="*/ 467 w 655"/>
                  <a:gd name="T3" fmla="*/ 21 h 755"/>
                  <a:gd name="T4" fmla="*/ 414 w 655"/>
                  <a:gd name="T5" fmla="*/ 0 h 755"/>
                  <a:gd name="T6" fmla="*/ 134 w 655"/>
                  <a:gd name="T7" fmla="*/ 0 h 755"/>
                  <a:gd name="T8" fmla="*/ 81 w 655"/>
                  <a:gd name="T9" fmla="*/ 52 h 755"/>
                  <a:gd name="T10" fmla="*/ 81 w 655"/>
                  <a:gd name="T11" fmla="*/ 105 h 755"/>
                  <a:gd name="T12" fmla="*/ 24 w 655"/>
                  <a:gd name="T13" fmla="*/ 105 h 755"/>
                  <a:gd name="T14" fmla="*/ 0 w 655"/>
                  <a:gd name="T15" fmla="*/ 129 h 755"/>
                  <a:gd name="T16" fmla="*/ 0 w 655"/>
                  <a:gd name="T17" fmla="*/ 273 h 755"/>
                  <a:gd name="T18" fmla="*/ 24 w 655"/>
                  <a:gd name="T19" fmla="*/ 297 h 755"/>
                  <a:gd name="T20" fmla="*/ 81 w 655"/>
                  <a:gd name="T21" fmla="*/ 297 h 755"/>
                  <a:gd name="T22" fmla="*/ 81 w 655"/>
                  <a:gd name="T23" fmla="*/ 703 h 755"/>
                  <a:gd name="T24" fmla="*/ 134 w 655"/>
                  <a:gd name="T25" fmla="*/ 755 h 755"/>
                  <a:gd name="T26" fmla="*/ 603 w 655"/>
                  <a:gd name="T27" fmla="*/ 755 h 755"/>
                  <a:gd name="T28" fmla="*/ 655 w 655"/>
                  <a:gd name="T29" fmla="*/ 703 h 755"/>
                  <a:gd name="T30" fmla="*/ 655 w 655"/>
                  <a:gd name="T31" fmla="*/ 233 h 755"/>
                  <a:gd name="T32" fmla="*/ 633 w 655"/>
                  <a:gd name="T33" fmla="*/ 180 h 7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55" h="755">
                    <a:moveTo>
                      <a:pt x="633" y="180"/>
                    </a:moveTo>
                    <a:cubicBezTo>
                      <a:pt x="467" y="21"/>
                      <a:pt x="467" y="21"/>
                      <a:pt x="467" y="21"/>
                    </a:cubicBezTo>
                    <a:cubicBezTo>
                      <a:pt x="454" y="8"/>
                      <a:pt x="433" y="0"/>
                      <a:pt x="414" y="0"/>
                    </a:cubicBezTo>
                    <a:cubicBezTo>
                      <a:pt x="134" y="0"/>
                      <a:pt x="134" y="0"/>
                      <a:pt x="134" y="0"/>
                    </a:cubicBezTo>
                    <a:cubicBezTo>
                      <a:pt x="105" y="0"/>
                      <a:pt x="81" y="23"/>
                      <a:pt x="81" y="52"/>
                    </a:cubicBezTo>
                    <a:cubicBezTo>
                      <a:pt x="81" y="70"/>
                      <a:pt x="81" y="88"/>
                      <a:pt x="81" y="105"/>
                    </a:cubicBezTo>
                    <a:cubicBezTo>
                      <a:pt x="24" y="105"/>
                      <a:pt x="24" y="105"/>
                      <a:pt x="24" y="105"/>
                    </a:cubicBezTo>
                    <a:cubicBezTo>
                      <a:pt x="11" y="105"/>
                      <a:pt x="0" y="116"/>
                      <a:pt x="0" y="129"/>
                    </a:cubicBezTo>
                    <a:cubicBezTo>
                      <a:pt x="0" y="273"/>
                      <a:pt x="0" y="273"/>
                      <a:pt x="0" y="273"/>
                    </a:cubicBezTo>
                    <a:cubicBezTo>
                      <a:pt x="0" y="287"/>
                      <a:pt x="11" y="297"/>
                      <a:pt x="24" y="297"/>
                    </a:cubicBezTo>
                    <a:cubicBezTo>
                      <a:pt x="81" y="297"/>
                      <a:pt x="81" y="297"/>
                      <a:pt x="81" y="297"/>
                    </a:cubicBezTo>
                    <a:cubicBezTo>
                      <a:pt x="81" y="703"/>
                      <a:pt x="81" y="703"/>
                      <a:pt x="81" y="703"/>
                    </a:cubicBezTo>
                    <a:cubicBezTo>
                      <a:pt x="81" y="732"/>
                      <a:pt x="105" y="755"/>
                      <a:pt x="134" y="755"/>
                    </a:cubicBezTo>
                    <a:cubicBezTo>
                      <a:pt x="603" y="755"/>
                      <a:pt x="603" y="755"/>
                      <a:pt x="603" y="755"/>
                    </a:cubicBezTo>
                    <a:cubicBezTo>
                      <a:pt x="632" y="755"/>
                      <a:pt x="655" y="732"/>
                      <a:pt x="655" y="703"/>
                    </a:cubicBezTo>
                    <a:cubicBezTo>
                      <a:pt x="655" y="233"/>
                      <a:pt x="655" y="233"/>
                      <a:pt x="655" y="233"/>
                    </a:cubicBezTo>
                    <a:cubicBezTo>
                      <a:pt x="655" y="215"/>
                      <a:pt x="646" y="193"/>
                      <a:pt x="633" y="180"/>
                    </a:cubicBezTo>
                    <a:close/>
                  </a:path>
                </a:pathLst>
              </a:custGeom>
              <a:solidFill>
                <a:srgbClr val="002B6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8" name="フリーフォーム 17"/>
              <p:cNvSpPr>
                <a:spLocks noChangeAspect="1"/>
              </p:cNvSpPr>
              <p:nvPr/>
            </p:nvSpPr>
            <p:spPr bwMode="gray">
              <a:xfrm>
                <a:off x="-1782764" y="1827212"/>
                <a:ext cx="1887538" cy="2571750"/>
              </a:xfrm>
              <a:custGeom>
                <a:avLst/>
                <a:gdLst>
                  <a:gd name="connsiteX0" fmla="*/ 316700 w 1887538"/>
                  <a:gd name="connsiteY0" fmla="*/ 2041525 h 2571750"/>
                  <a:gd name="connsiteX1" fmla="*/ 271463 w 1887538"/>
                  <a:gd name="connsiteY1" fmla="*/ 2085975 h 2571750"/>
                  <a:gd name="connsiteX2" fmla="*/ 316700 w 1887538"/>
                  <a:gd name="connsiteY2" fmla="*/ 2130425 h 2571750"/>
                  <a:gd name="connsiteX3" fmla="*/ 557964 w 1887538"/>
                  <a:gd name="connsiteY3" fmla="*/ 2130425 h 2571750"/>
                  <a:gd name="connsiteX4" fmla="*/ 580583 w 1887538"/>
                  <a:gd name="connsiteY4" fmla="*/ 2130425 h 2571750"/>
                  <a:gd name="connsiteX5" fmla="*/ 614511 w 1887538"/>
                  <a:gd name="connsiteY5" fmla="*/ 2130425 h 2571750"/>
                  <a:gd name="connsiteX6" fmla="*/ 618281 w 1887538"/>
                  <a:gd name="connsiteY6" fmla="*/ 2130425 h 2571750"/>
                  <a:gd name="connsiteX7" fmla="*/ 1564489 w 1887538"/>
                  <a:gd name="connsiteY7" fmla="*/ 2130425 h 2571750"/>
                  <a:gd name="connsiteX8" fmla="*/ 1609726 w 1887538"/>
                  <a:gd name="connsiteY8" fmla="*/ 2085975 h 2571750"/>
                  <a:gd name="connsiteX9" fmla="*/ 1564489 w 1887538"/>
                  <a:gd name="connsiteY9" fmla="*/ 2041525 h 2571750"/>
                  <a:gd name="connsiteX10" fmla="*/ 618281 w 1887538"/>
                  <a:gd name="connsiteY10" fmla="*/ 2041525 h 2571750"/>
                  <a:gd name="connsiteX11" fmla="*/ 610741 w 1887538"/>
                  <a:gd name="connsiteY11" fmla="*/ 2041525 h 2571750"/>
                  <a:gd name="connsiteX12" fmla="*/ 573043 w 1887538"/>
                  <a:gd name="connsiteY12" fmla="*/ 2041525 h 2571750"/>
                  <a:gd name="connsiteX13" fmla="*/ 557964 w 1887538"/>
                  <a:gd name="connsiteY13" fmla="*/ 2041525 h 2571750"/>
                  <a:gd name="connsiteX14" fmla="*/ 316700 w 1887538"/>
                  <a:gd name="connsiteY14" fmla="*/ 2041525 h 2571750"/>
                  <a:gd name="connsiteX15" fmla="*/ 316700 w 1887538"/>
                  <a:gd name="connsiteY15" fmla="*/ 1646237 h 2571750"/>
                  <a:gd name="connsiteX16" fmla="*/ 271463 w 1887538"/>
                  <a:gd name="connsiteY16" fmla="*/ 1694942 h 2571750"/>
                  <a:gd name="connsiteX17" fmla="*/ 316700 w 1887538"/>
                  <a:gd name="connsiteY17" fmla="*/ 1739900 h 2571750"/>
                  <a:gd name="connsiteX18" fmla="*/ 557964 w 1887538"/>
                  <a:gd name="connsiteY18" fmla="*/ 1739900 h 2571750"/>
                  <a:gd name="connsiteX19" fmla="*/ 580583 w 1887538"/>
                  <a:gd name="connsiteY19" fmla="*/ 1739900 h 2571750"/>
                  <a:gd name="connsiteX20" fmla="*/ 614511 w 1887538"/>
                  <a:gd name="connsiteY20" fmla="*/ 1739900 h 2571750"/>
                  <a:gd name="connsiteX21" fmla="*/ 618281 w 1887538"/>
                  <a:gd name="connsiteY21" fmla="*/ 1739900 h 2571750"/>
                  <a:gd name="connsiteX22" fmla="*/ 1564489 w 1887538"/>
                  <a:gd name="connsiteY22" fmla="*/ 1739900 h 2571750"/>
                  <a:gd name="connsiteX23" fmla="*/ 1609726 w 1887538"/>
                  <a:gd name="connsiteY23" fmla="*/ 1694942 h 2571750"/>
                  <a:gd name="connsiteX24" fmla="*/ 1564489 w 1887538"/>
                  <a:gd name="connsiteY24" fmla="*/ 1646237 h 2571750"/>
                  <a:gd name="connsiteX25" fmla="*/ 618281 w 1887538"/>
                  <a:gd name="connsiteY25" fmla="*/ 1646237 h 2571750"/>
                  <a:gd name="connsiteX26" fmla="*/ 610741 w 1887538"/>
                  <a:gd name="connsiteY26" fmla="*/ 1646237 h 2571750"/>
                  <a:gd name="connsiteX27" fmla="*/ 573043 w 1887538"/>
                  <a:gd name="connsiteY27" fmla="*/ 1646237 h 2571750"/>
                  <a:gd name="connsiteX28" fmla="*/ 557964 w 1887538"/>
                  <a:gd name="connsiteY28" fmla="*/ 1646237 h 2571750"/>
                  <a:gd name="connsiteX29" fmla="*/ 316700 w 1887538"/>
                  <a:gd name="connsiteY29" fmla="*/ 1646237 h 2571750"/>
                  <a:gd name="connsiteX30" fmla="*/ 316700 w 1887538"/>
                  <a:gd name="connsiteY30" fmla="*/ 1249362 h 2571750"/>
                  <a:gd name="connsiteX31" fmla="*/ 271463 w 1887538"/>
                  <a:gd name="connsiteY31" fmla="*/ 1298892 h 2571750"/>
                  <a:gd name="connsiteX32" fmla="*/ 316700 w 1887538"/>
                  <a:gd name="connsiteY32" fmla="*/ 1344612 h 2571750"/>
                  <a:gd name="connsiteX33" fmla="*/ 557964 w 1887538"/>
                  <a:gd name="connsiteY33" fmla="*/ 1344612 h 2571750"/>
                  <a:gd name="connsiteX34" fmla="*/ 580583 w 1887538"/>
                  <a:gd name="connsiteY34" fmla="*/ 1344612 h 2571750"/>
                  <a:gd name="connsiteX35" fmla="*/ 614511 w 1887538"/>
                  <a:gd name="connsiteY35" fmla="*/ 1344612 h 2571750"/>
                  <a:gd name="connsiteX36" fmla="*/ 618281 w 1887538"/>
                  <a:gd name="connsiteY36" fmla="*/ 1344612 h 2571750"/>
                  <a:gd name="connsiteX37" fmla="*/ 1564489 w 1887538"/>
                  <a:gd name="connsiteY37" fmla="*/ 1344612 h 2571750"/>
                  <a:gd name="connsiteX38" fmla="*/ 1609726 w 1887538"/>
                  <a:gd name="connsiteY38" fmla="*/ 1298892 h 2571750"/>
                  <a:gd name="connsiteX39" fmla="*/ 1564489 w 1887538"/>
                  <a:gd name="connsiteY39" fmla="*/ 1249362 h 2571750"/>
                  <a:gd name="connsiteX40" fmla="*/ 618281 w 1887538"/>
                  <a:gd name="connsiteY40" fmla="*/ 1249362 h 2571750"/>
                  <a:gd name="connsiteX41" fmla="*/ 610741 w 1887538"/>
                  <a:gd name="connsiteY41" fmla="*/ 1249362 h 2571750"/>
                  <a:gd name="connsiteX42" fmla="*/ 573043 w 1887538"/>
                  <a:gd name="connsiteY42" fmla="*/ 1249362 h 2571750"/>
                  <a:gd name="connsiteX43" fmla="*/ 557964 w 1887538"/>
                  <a:gd name="connsiteY43" fmla="*/ 1249362 h 2571750"/>
                  <a:gd name="connsiteX44" fmla="*/ 316700 w 1887538"/>
                  <a:gd name="connsiteY44" fmla="*/ 1249362 h 2571750"/>
                  <a:gd name="connsiteX45" fmla="*/ 1220789 w 1887538"/>
                  <a:gd name="connsiteY45" fmla="*/ 41276 h 2571750"/>
                  <a:gd name="connsiteX46" fmla="*/ 1843089 w 1887538"/>
                  <a:gd name="connsiteY46" fmla="*/ 639764 h 2571750"/>
                  <a:gd name="connsiteX47" fmla="*/ 1220789 w 1887538"/>
                  <a:gd name="connsiteY47" fmla="*/ 639764 h 2571750"/>
                  <a:gd name="connsiteX48" fmla="*/ 56513 w 1887538"/>
                  <a:gd name="connsiteY48" fmla="*/ 0 h 2571750"/>
                  <a:gd name="connsiteX49" fmla="*/ 557596 w 1887538"/>
                  <a:gd name="connsiteY49" fmla="*/ 0 h 2571750"/>
                  <a:gd name="connsiteX50" fmla="*/ 587736 w 1887538"/>
                  <a:gd name="connsiteY50" fmla="*/ 0 h 2571750"/>
                  <a:gd name="connsiteX51" fmla="*/ 610342 w 1887538"/>
                  <a:gd name="connsiteY51" fmla="*/ 0 h 2571750"/>
                  <a:gd name="connsiteX52" fmla="*/ 617877 w 1887538"/>
                  <a:gd name="connsiteY52" fmla="*/ 0 h 2571750"/>
                  <a:gd name="connsiteX53" fmla="*/ 1115192 w 1887538"/>
                  <a:gd name="connsiteY53" fmla="*/ 0 h 2571750"/>
                  <a:gd name="connsiteX54" fmla="*/ 1130262 w 1887538"/>
                  <a:gd name="connsiteY54" fmla="*/ 0 h 2571750"/>
                  <a:gd name="connsiteX55" fmla="*/ 1130262 w 1887538"/>
                  <a:gd name="connsiteY55" fmla="*/ 681532 h 2571750"/>
                  <a:gd name="connsiteX56" fmla="*/ 1175473 w 1887538"/>
                  <a:gd name="connsiteY56" fmla="*/ 726717 h 2571750"/>
                  <a:gd name="connsiteX57" fmla="*/ 1887538 w 1887538"/>
                  <a:gd name="connsiteY57" fmla="*/ 726717 h 2571750"/>
                  <a:gd name="connsiteX58" fmla="*/ 1887538 w 1887538"/>
                  <a:gd name="connsiteY58" fmla="*/ 745544 h 2571750"/>
                  <a:gd name="connsiteX59" fmla="*/ 1887538 w 1887538"/>
                  <a:gd name="connsiteY59" fmla="*/ 2511504 h 2571750"/>
                  <a:gd name="connsiteX60" fmla="*/ 1827257 w 1887538"/>
                  <a:gd name="connsiteY60" fmla="*/ 2571750 h 2571750"/>
                  <a:gd name="connsiteX61" fmla="*/ 617877 w 1887538"/>
                  <a:gd name="connsiteY61" fmla="*/ 2571750 h 2571750"/>
                  <a:gd name="connsiteX62" fmla="*/ 576434 w 1887538"/>
                  <a:gd name="connsiteY62" fmla="*/ 2571750 h 2571750"/>
                  <a:gd name="connsiteX63" fmla="*/ 557596 w 1887538"/>
                  <a:gd name="connsiteY63" fmla="*/ 2571750 h 2571750"/>
                  <a:gd name="connsiteX64" fmla="*/ 56513 w 1887538"/>
                  <a:gd name="connsiteY64" fmla="*/ 2571750 h 2571750"/>
                  <a:gd name="connsiteX65" fmla="*/ 0 w 1887538"/>
                  <a:gd name="connsiteY65" fmla="*/ 2511504 h 2571750"/>
                  <a:gd name="connsiteX66" fmla="*/ 0 w 1887538"/>
                  <a:gd name="connsiteY66" fmla="*/ 982762 h 2571750"/>
                  <a:gd name="connsiteX67" fmla="*/ 851464 w 1887538"/>
                  <a:gd name="connsiteY67" fmla="*/ 982762 h 2571750"/>
                  <a:gd name="connsiteX68" fmla="*/ 941885 w 1887538"/>
                  <a:gd name="connsiteY68" fmla="*/ 892393 h 2571750"/>
                  <a:gd name="connsiteX69" fmla="*/ 941885 w 1887538"/>
                  <a:gd name="connsiteY69" fmla="*/ 350180 h 2571750"/>
                  <a:gd name="connsiteX70" fmla="*/ 851464 w 1887538"/>
                  <a:gd name="connsiteY70" fmla="*/ 259811 h 2571750"/>
                  <a:gd name="connsiteX71" fmla="*/ 0 w 1887538"/>
                  <a:gd name="connsiteY71" fmla="*/ 259811 h 2571750"/>
                  <a:gd name="connsiteX72" fmla="*/ 0 w 1887538"/>
                  <a:gd name="connsiteY72" fmla="*/ 60246 h 2571750"/>
                  <a:gd name="connsiteX73" fmla="*/ 56513 w 1887538"/>
                  <a:gd name="connsiteY73" fmla="*/ 0 h 2571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</a:cxnLst>
                <a:rect l="l" t="t" r="r" b="b"/>
                <a:pathLst>
                  <a:path w="1887538" h="2571750">
                    <a:moveTo>
                      <a:pt x="316700" y="2041525"/>
                    </a:moveTo>
                    <a:cubicBezTo>
                      <a:pt x="290312" y="2041525"/>
                      <a:pt x="271463" y="2060046"/>
                      <a:pt x="271463" y="2085975"/>
                    </a:cubicBezTo>
                    <a:cubicBezTo>
                      <a:pt x="271463" y="2111904"/>
                      <a:pt x="290312" y="2130425"/>
                      <a:pt x="316700" y="2130425"/>
                    </a:cubicBezTo>
                    <a:cubicBezTo>
                      <a:pt x="441102" y="2130425"/>
                      <a:pt x="512727" y="2130425"/>
                      <a:pt x="557964" y="2130425"/>
                    </a:cubicBezTo>
                    <a:cubicBezTo>
                      <a:pt x="565504" y="2130425"/>
                      <a:pt x="573043" y="2130425"/>
                      <a:pt x="580583" y="2130425"/>
                    </a:cubicBezTo>
                    <a:cubicBezTo>
                      <a:pt x="580583" y="2130425"/>
                      <a:pt x="580583" y="2130425"/>
                      <a:pt x="614511" y="2130425"/>
                    </a:cubicBezTo>
                    <a:cubicBezTo>
                      <a:pt x="618281" y="2130425"/>
                      <a:pt x="618281" y="2130425"/>
                      <a:pt x="618281" y="2130425"/>
                    </a:cubicBezTo>
                    <a:cubicBezTo>
                      <a:pt x="1556949" y="2130425"/>
                      <a:pt x="1564489" y="2130425"/>
                      <a:pt x="1564489" y="2130425"/>
                    </a:cubicBezTo>
                    <a:cubicBezTo>
                      <a:pt x="1590877" y="2130425"/>
                      <a:pt x="1609726" y="2111904"/>
                      <a:pt x="1609726" y="2085975"/>
                    </a:cubicBezTo>
                    <a:cubicBezTo>
                      <a:pt x="1609726" y="2060046"/>
                      <a:pt x="1590877" y="2041525"/>
                      <a:pt x="1564489" y="2041525"/>
                    </a:cubicBezTo>
                    <a:cubicBezTo>
                      <a:pt x="957558" y="2041525"/>
                      <a:pt x="716294" y="2041525"/>
                      <a:pt x="618281" y="2041525"/>
                    </a:cubicBezTo>
                    <a:cubicBezTo>
                      <a:pt x="618281" y="2041525"/>
                      <a:pt x="618281" y="2041525"/>
                      <a:pt x="610741" y="2041525"/>
                    </a:cubicBezTo>
                    <a:cubicBezTo>
                      <a:pt x="610741" y="2041525"/>
                      <a:pt x="610741" y="2041525"/>
                      <a:pt x="573043" y="2041525"/>
                    </a:cubicBezTo>
                    <a:cubicBezTo>
                      <a:pt x="573043" y="2041525"/>
                      <a:pt x="573043" y="2041525"/>
                      <a:pt x="557964" y="2041525"/>
                    </a:cubicBezTo>
                    <a:cubicBezTo>
                      <a:pt x="316700" y="2041525"/>
                      <a:pt x="316700" y="2041525"/>
                      <a:pt x="316700" y="2041525"/>
                    </a:cubicBezTo>
                    <a:close/>
                    <a:moveTo>
                      <a:pt x="316700" y="1646237"/>
                    </a:moveTo>
                    <a:cubicBezTo>
                      <a:pt x="290312" y="1646237"/>
                      <a:pt x="271463" y="1668716"/>
                      <a:pt x="271463" y="1694942"/>
                    </a:cubicBezTo>
                    <a:cubicBezTo>
                      <a:pt x="271463" y="1717421"/>
                      <a:pt x="290312" y="1739900"/>
                      <a:pt x="316700" y="1739900"/>
                    </a:cubicBezTo>
                    <a:cubicBezTo>
                      <a:pt x="441102" y="1739900"/>
                      <a:pt x="512727" y="1739900"/>
                      <a:pt x="557964" y="1739900"/>
                    </a:cubicBezTo>
                    <a:cubicBezTo>
                      <a:pt x="565504" y="1739900"/>
                      <a:pt x="573043" y="1739900"/>
                      <a:pt x="580583" y="1739900"/>
                    </a:cubicBezTo>
                    <a:cubicBezTo>
                      <a:pt x="580583" y="1739900"/>
                      <a:pt x="580583" y="1739900"/>
                      <a:pt x="614511" y="1739900"/>
                    </a:cubicBezTo>
                    <a:cubicBezTo>
                      <a:pt x="614511" y="1739900"/>
                      <a:pt x="614511" y="1739900"/>
                      <a:pt x="618281" y="1739900"/>
                    </a:cubicBezTo>
                    <a:cubicBezTo>
                      <a:pt x="1556949" y="1739900"/>
                      <a:pt x="1564489" y="1739900"/>
                      <a:pt x="1564489" y="1739900"/>
                    </a:cubicBezTo>
                    <a:cubicBezTo>
                      <a:pt x="1590877" y="1739900"/>
                      <a:pt x="1609726" y="1717421"/>
                      <a:pt x="1609726" y="1694942"/>
                    </a:cubicBezTo>
                    <a:cubicBezTo>
                      <a:pt x="1609726" y="1668716"/>
                      <a:pt x="1590877" y="1646237"/>
                      <a:pt x="1564489" y="1646237"/>
                    </a:cubicBezTo>
                    <a:cubicBezTo>
                      <a:pt x="957558" y="1646237"/>
                      <a:pt x="716294" y="1646237"/>
                      <a:pt x="618281" y="1646237"/>
                    </a:cubicBezTo>
                    <a:cubicBezTo>
                      <a:pt x="618281" y="1646237"/>
                      <a:pt x="618281" y="1646237"/>
                      <a:pt x="610741" y="1646237"/>
                    </a:cubicBezTo>
                    <a:cubicBezTo>
                      <a:pt x="610741" y="1646237"/>
                      <a:pt x="610741" y="1646237"/>
                      <a:pt x="573043" y="1646237"/>
                    </a:cubicBezTo>
                    <a:cubicBezTo>
                      <a:pt x="573043" y="1646237"/>
                      <a:pt x="573043" y="1646237"/>
                      <a:pt x="557964" y="1646237"/>
                    </a:cubicBezTo>
                    <a:cubicBezTo>
                      <a:pt x="316700" y="1646237"/>
                      <a:pt x="316700" y="1646237"/>
                      <a:pt x="316700" y="1646237"/>
                    </a:cubicBezTo>
                    <a:close/>
                    <a:moveTo>
                      <a:pt x="316700" y="1249362"/>
                    </a:moveTo>
                    <a:cubicBezTo>
                      <a:pt x="290312" y="1249362"/>
                      <a:pt x="271463" y="1272222"/>
                      <a:pt x="271463" y="1298892"/>
                    </a:cubicBezTo>
                    <a:cubicBezTo>
                      <a:pt x="271463" y="1321752"/>
                      <a:pt x="290312" y="1344612"/>
                      <a:pt x="316700" y="1344612"/>
                    </a:cubicBezTo>
                    <a:cubicBezTo>
                      <a:pt x="441102" y="1344612"/>
                      <a:pt x="512727" y="1344612"/>
                      <a:pt x="557964" y="1344612"/>
                    </a:cubicBezTo>
                    <a:cubicBezTo>
                      <a:pt x="565504" y="1344612"/>
                      <a:pt x="573043" y="1344612"/>
                      <a:pt x="580583" y="1344612"/>
                    </a:cubicBezTo>
                    <a:cubicBezTo>
                      <a:pt x="580583" y="1344612"/>
                      <a:pt x="580583" y="1344612"/>
                      <a:pt x="614511" y="1344612"/>
                    </a:cubicBezTo>
                    <a:cubicBezTo>
                      <a:pt x="618281" y="1344612"/>
                      <a:pt x="618281" y="1344612"/>
                      <a:pt x="618281" y="1344612"/>
                    </a:cubicBezTo>
                    <a:cubicBezTo>
                      <a:pt x="1556949" y="1344612"/>
                      <a:pt x="1564489" y="1344612"/>
                      <a:pt x="1564489" y="1344612"/>
                    </a:cubicBezTo>
                    <a:cubicBezTo>
                      <a:pt x="1590877" y="1344612"/>
                      <a:pt x="1609726" y="1321752"/>
                      <a:pt x="1609726" y="1298892"/>
                    </a:cubicBezTo>
                    <a:cubicBezTo>
                      <a:pt x="1609726" y="1272222"/>
                      <a:pt x="1590877" y="1249362"/>
                      <a:pt x="1564489" y="1249362"/>
                    </a:cubicBezTo>
                    <a:cubicBezTo>
                      <a:pt x="957558" y="1249362"/>
                      <a:pt x="716294" y="1249362"/>
                      <a:pt x="618281" y="1249362"/>
                    </a:cubicBezTo>
                    <a:cubicBezTo>
                      <a:pt x="618281" y="1249362"/>
                      <a:pt x="618281" y="1249362"/>
                      <a:pt x="610741" y="1249362"/>
                    </a:cubicBezTo>
                    <a:cubicBezTo>
                      <a:pt x="610741" y="1249362"/>
                      <a:pt x="610741" y="1249362"/>
                      <a:pt x="573043" y="1249362"/>
                    </a:cubicBezTo>
                    <a:cubicBezTo>
                      <a:pt x="573043" y="1249362"/>
                      <a:pt x="573043" y="1249362"/>
                      <a:pt x="557964" y="1249362"/>
                    </a:cubicBezTo>
                    <a:cubicBezTo>
                      <a:pt x="316700" y="1249362"/>
                      <a:pt x="316700" y="1249362"/>
                      <a:pt x="316700" y="1249362"/>
                    </a:cubicBezTo>
                    <a:close/>
                    <a:moveTo>
                      <a:pt x="1220789" y="41276"/>
                    </a:moveTo>
                    <a:lnTo>
                      <a:pt x="1843089" y="639764"/>
                    </a:lnTo>
                    <a:lnTo>
                      <a:pt x="1220789" y="639764"/>
                    </a:lnTo>
                    <a:close/>
                    <a:moveTo>
                      <a:pt x="56513" y="0"/>
                    </a:moveTo>
                    <a:cubicBezTo>
                      <a:pt x="346614" y="0"/>
                      <a:pt x="489780" y="0"/>
                      <a:pt x="557596" y="0"/>
                    </a:cubicBezTo>
                    <a:cubicBezTo>
                      <a:pt x="568899" y="0"/>
                      <a:pt x="580201" y="0"/>
                      <a:pt x="587736" y="0"/>
                    </a:cubicBezTo>
                    <a:cubicBezTo>
                      <a:pt x="587736" y="0"/>
                      <a:pt x="587736" y="0"/>
                      <a:pt x="610342" y="0"/>
                    </a:cubicBezTo>
                    <a:cubicBezTo>
                      <a:pt x="610342" y="0"/>
                      <a:pt x="610342" y="0"/>
                      <a:pt x="617877" y="0"/>
                    </a:cubicBezTo>
                    <a:cubicBezTo>
                      <a:pt x="1111425" y="0"/>
                      <a:pt x="1115192" y="0"/>
                      <a:pt x="1115192" y="0"/>
                    </a:cubicBezTo>
                    <a:cubicBezTo>
                      <a:pt x="1122727" y="0"/>
                      <a:pt x="1126495" y="0"/>
                      <a:pt x="1130262" y="0"/>
                    </a:cubicBezTo>
                    <a:cubicBezTo>
                      <a:pt x="1130262" y="677767"/>
                      <a:pt x="1130262" y="681532"/>
                      <a:pt x="1130262" y="681532"/>
                    </a:cubicBezTo>
                    <a:cubicBezTo>
                      <a:pt x="1130262" y="707890"/>
                      <a:pt x="1152868" y="726717"/>
                      <a:pt x="1175473" y="726717"/>
                    </a:cubicBezTo>
                    <a:cubicBezTo>
                      <a:pt x="1880003" y="726717"/>
                      <a:pt x="1887538" y="726717"/>
                      <a:pt x="1887538" y="726717"/>
                    </a:cubicBezTo>
                    <a:cubicBezTo>
                      <a:pt x="1887538" y="734248"/>
                      <a:pt x="1887538" y="738013"/>
                      <a:pt x="1887538" y="745544"/>
                    </a:cubicBezTo>
                    <a:cubicBezTo>
                      <a:pt x="1887538" y="2500208"/>
                      <a:pt x="1887538" y="2511504"/>
                      <a:pt x="1887538" y="2511504"/>
                    </a:cubicBezTo>
                    <a:cubicBezTo>
                      <a:pt x="1887538" y="2545393"/>
                      <a:pt x="1861165" y="2571750"/>
                      <a:pt x="1827257" y="2571750"/>
                    </a:cubicBezTo>
                    <a:cubicBezTo>
                      <a:pt x="1024771" y="2571750"/>
                      <a:pt x="727135" y="2571750"/>
                      <a:pt x="617877" y="2571750"/>
                    </a:cubicBezTo>
                    <a:cubicBezTo>
                      <a:pt x="617877" y="2571750"/>
                      <a:pt x="617877" y="2571750"/>
                      <a:pt x="576434" y="2571750"/>
                    </a:cubicBezTo>
                    <a:cubicBezTo>
                      <a:pt x="576434" y="2571750"/>
                      <a:pt x="576434" y="2571750"/>
                      <a:pt x="557596" y="2571750"/>
                    </a:cubicBezTo>
                    <a:cubicBezTo>
                      <a:pt x="56513" y="2571750"/>
                      <a:pt x="56513" y="2571750"/>
                      <a:pt x="56513" y="2571750"/>
                    </a:cubicBezTo>
                    <a:cubicBezTo>
                      <a:pt x="26373" y="2571750"/>
                      <a:pt x="0" y="2545393"/>
                      <a:pt x="0" y="2511504"/>
                    </a:cubicBezTo>
                    <a:cubicBezTo>
                      <a:pt x="0" y="1829972"/>
                      <a:pt x="0" y="1340473"/>
                      <a:pt x="0" y="982762"/>
                    </a:cubicBezTo>
                    <a:cubicBezTo>
                      <a:pt x="0" y="982762"/>
                      <a:pt x="0" y="982762"/>
                      <a:pt x="851464" y="982762"/>
                    </a:cubicBezTo>
                    <a:cubicBezTo>
                      <a:pt x="904210" y="982762"/>
                      <a:pt x="941885" y="945109"/>
                      <a:pt x="941885" y="892393"/>
                    </a:cubicBezTo>
                    <a:cubicBezTo>
                      <a:pt x="941885" y="892393"/>
                      <a:pt x="941885" y="892393"/>
                      <a:pt x="941885" y="350180"/>
                    </a:cubicBezTo>
                    <a:cubicBezTo>
                      <a:pt x="941885" y="301230"/>
                      <a:pt x="904210" y="259811"/>
                      <a:pt x="851464" y="259811"/>
                    </a:cubicBezTo>
                    <a:cubicBezTo>
                      <a:pt x="851464" y="259811"/>
                      <a:pt x="851464" y="259811"/>
                      <a:pt x="0" y="259811"/>
                    </a:cubicBezTo>
                    <a:cubicBezTo>
                      <a:pt x="0" y="60246"/>
                      <a:pt x="0" y="60246"/>
                      <a:pt x="0" y="60246"/>
                    </a:cubicBezTo>
                    <a:cubicBezTo>
                      <a:pt x="0" y="26358"/>
                      <a:pt x="26373" y="0"/>
                      <a:pt x="5651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9" name="テキスト ボックス 18"/>
              <p:cNvSpPr txBox="1">
                <a:spLocks noChangeAspect="1"/>
              </p:cNvSpPr>
              <p:nvPr/>
            </p:nvSpPr>
            <p:spPr bwMode="gray">
              <a:xfrm>
                <a:off x="-2065933" y="2287202"/>
                <a:ext cx="1096525" cy="359350"/>
              </a:xfrm>
              <a:prstGeom prst="rect">
                <a:avLst/>
              </a:prstGeom>
              <a:noFill/>
            </p:spPr>
            <p:txBody>
              <a:bodyPr wrap="none" rtlCol="0">
                <a:prstTxWarp prst="textPlain">
                  <a:avLst/>
                </a:prstTxWarp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ja-JP" sz="2000" b="1" kern="0" dirty="0" smtClean="0">
                    <a:solidFill>
                      <a:srgbClr val="FFFFFF"/>
                    </a:solidFill>
                    <a:latin typeface="Verdana" panose="020B0604030504040204" pitchFamily="34" charset="0"/>
                    <a:cs typeface="Verdana" panose="020B0604030504040204" pitchFamily="34" charset="0"/>
                  </a:rPr>
                  <a:t>zip</a:t>
                </a:r>
                <a:endParaRPr kumimoji="0" lang="en-US" altLang="ja-JP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p:grpSp>
        <p:sp>
          <p:nvSpPr>
            <p:cNvPr id="20" name="ストライプ矢印 19"/>
            <p:cNvSpPr/>
            <p:nvPr/>
          </p:nvSpPr>
          <p:spPr bwMode="auto">
            <a:xfrm>
              <a:off x="2844000" y="3253097"/>
              <a:ext cx="2520000" cy="129478"/>
            </a:xfrm>
            <a:prstGeom prst="stripedRightArrow">
              <a:avLst/>
            </a:prstGeom>
            <a:solidFill>
              <a:srgbClr val="002060"/>
            </a:solidFill>
            <a:ln w="19050">
              <a:solidFill>
                <a:srgbClr val="00206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25" name="ストライプ矢印 24"/>
            <p:cNvSpPr/>
            <p:nvPr/>
          </p:nvSpPr>
          <p:spPr bwMode="auto">
            <a:xfrm rot="10800000">
              <a:off x="2808000" y="2378982"/>
              <a:ext cx="2520000" cy="129478"/>
            </a:xfrm>
            <a:prstGeom prst="stripedRightArrow">
              <a:avLst/>
            </a:prstGeom>
            <a:solidFill>
              <a:srgbClr val="002060"/>
            </a:solidFill>
            <a:ln w="19050">
              <a:solidFill>
                <a:srgbClr val="00206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26" name="テキスト ボックス 25"/>
            <p:cNvSpPr txBox="1"/>
            <p:nvPr/>
          </p:nvSpPr>
          <p:spPr>
            <a:xfrm>
              <a:off x="6660000" y="3728992"/>
              <a:ext cx="1080150" cy="266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100" b="1" dirty="0" smtClean="0">
                  <a:ln w="0"/>
                  <a:solidFill>
                    <a:schemeClr val="accent6">
                      <a:lumMod val="90000"/>
                      <a:lumOff val="10000"/>
                    </a:schemeClr>
                  </a:solidFill>
                </a:rPr>
                <a:t>ITA</a:t>
              </a:r>
              <a:r>
                <a:rPr lang="ja-JP" altLang="en-US" sz="1100" b="1" dirty="0">
                  <a:ln w="0"/>
                  <a:solidFill>
                    <a:schemeClr val="accent6">
                      <a:lumMod val="90000"/>
                      <a:lumOff val="10000"/>
                    </a:schemeClr>
                  </a:solidFill>
                </a:rPr>
                <a:t> </a:t>
              </a:r>
              <a:r>
                <a:rPr lang="en-US" altLang="ja-JP" sz="1100" b="1" dirty="0" smtClean="0">
                  <a:ln w="0"/>
                  <a:solidFill>
                    <a:schemeClr val="accent6">
                      <a:lumMod val="90000"/>
                      <a:lumOff val="10000"/>
                    </a:schemeClr>
                  </a:solidFill>
                </a:rPr>
                <a:t>server</a:t>
              </a:r>
              <a:endParaRPr lang="en-US" altLang="ja-JP" sz="1100" b="1" dirty="0">
                <a:ln w="0"/>
                <a:solidFill>
                  <a:schemeClr val="accent6">
                    <a:lumMod val="90000"/>
                    <a:lumOff val="10000"/>
                  </a:schemeClr>
                </a:solidFill>
              </a:endParaRPr>
            </a:p>
          </p:txBody>
        </p:sp>
        <p:sp>
          <p:nvSpPr>
            <p:cNvPr id="33" name="テキスト ボックス 32"/>
            <p:cNvSpPr txBox="1"/>
            <p:nvPr/>
          </p:nvSpPr>
          <p:spPr>
            <a:xfrm>
              <a:off x="2941938" y="2159294"/>
              <a:ext cx="2576595" cy="266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100" b="1" dirty="0" smtClean="0">
                  <a:ln w="0"/>
                  <a:solidFill>
                    <a:schemeClr val="accent6">
                      <a:lumMod val="90000"/>
                      <a:lumOff val="10000"/>
                    </a:schemeClr>
                  </a:solidFill>
                </a:rPr>
                <a:t>Download export data</a:t>
              </a:r>
              <a:endParaRPr lang="en-US" altLang="ja-JP" sz="1100" b="1" dirty="0">
                <a:ln w="0"/>
                <a:solidFill>
                  <a:schemeClr val="accent6">
                    <a:lumMod val="90000"/>
                    <a:lumOff val="10000"/>
                  </a:schemeClr>
                </a:solidFill>
              </a:endParaRPr>
            </a:p>
          </p:txBody>
        </p:sp>
        <p:sp>
          <p:nvSpPr>
            <p:cNvPr id="34" name="テキスト ボックス 33"/>
            <p:cNvSpPr txBox="1"/>
            <p:nvPr/>
          </p:nvSpPr>
          <p:spPr>
            <a:xfrm>
              <a:off x="2952000" y="3414595"/>
              <a:ext cx="2210782" cy="266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100" b="1" dirty="0" smtClean="0">
                  <a:ln w="0"/>
                  <a:solidFill>
                    <a:schemeClr val="accent6">
                      <a:lumMod val="90000"/>
                      <a:lumOff val="10000"/>
                    </a:schemeClr>
                  </a:solidFill>
                </a:rPr>
                <a:t>Upload the edited data</a:t>
              </a:r>
              <a:endParaRPr lang="en-US" altLang="ja-JP" sz="1100" b="1" dirty="0">
                <a:ln w="0"/>
                <a:solidFill>
                  <a:schemeClr val="accent6">
                    <a:lumMod val="90000"/>
                    <a:lumOff val="10000"/>
                  </a:schemeClr>
                </a:solidFill>
              </a:endParaRPr>
            </a:p>
          </p:txBody>
        </p:sp>
        <p:grpSp>
          <p:nvGrpSpPr>
            <p:cNvPr id="36" name="グループ化 35"/>
            <p:cNvGrpSpPr>
              <a:grpSpLocks noChangeAspect="1"/>
            </p:cNvGrpSpPr>
            <p:nvPr/>
          </p:nvGrpSpPr>
          <p:grpSpPr>
            <a:xfrm>
              <a:off x="559412" y="2255155"/>
              <a:ext cx="1651115" cy="1476000"/>
              <a:chOff x="539440" y="2774589"/>
              <a:chExt cx="1339566" cy="1197493"/>
            </a:xfrm>
          </p:grpSpPr>
          <p:grpSp>
            <p:nvGrpSpPr>
              <p:cNvPr id="37" name="グループ化 36"/>
              <p:cNvGrpSpPr>
                <a:grpSpLocks noChangeAspect="1"/>
              </p:cNvGrpSpPr>
              <p:nvPr/>
            </p:nvGrpSpPr>
            <p:grpSpPr bwMode="gray">
              <a:xfrm>
                <a:off x="727432" y="3028068"/>
                <a:ext cx="961136" cy="634348"/>
                <a:chOff x="2385390" y="1237172"/>
                <a:chExt cx="1111251" cy="733425"/>
              </a:xfrm>
            </p:grpSpPr>
            <p:sp>
              <p:nvSpPr>
                <p:cNvPr id="41" name="フリーフォーム 40"/>
                <p:cNvSpPr>
                  <a:spLocks noChangeAspect="1"/>
                </p:cNvSpPr>
                <p:nvPr/>
              </p:nvSpPr>
              <p:spPr bwMode="gray">
                <a:xfrm>
                  <a:off x="2385390" y="1237172"/>
                  <a:ext cx="1111251" cy="733425"/>
                </a:xfrm>
                <a:custGeom>
                  <a:avLst/>
                  <a:gdLst>
                    <a:gd name="connsiteX0" fmla="*/ 15037 w 1111251"/>
                    <a:gd name="connsiteY0" fmla="*/ 703262 h 733425"/>
                    <a:gd name="connsiteX1" fmla="*/ 1096966 w 1111251"/>
                    <a:gd name="connsiteY1" fmla="*/ 703262 h 733425"/>
                    <a:gd name="connsiteX2" fmla="*/ 1111251 w 1111251"/>
                    <a:gd name="connsiteY2" fmla="*/ 718730 h 733425"/>
                    <a:gd name="connsiteX3" fmla="*/ 1096966 w 1111251"/>
                    <a:gd name="connsiteY3" fmla="*/ 733425 h 733425"/>
                    <a:gd name="connsiteX4" fmla="*/ 15037 w 1111251"/>
                    <a:gd name="connsiteY4" fmla="*/ 733425 h 733425"/>
                    <a:gd name="connsiteX5" fmla="*/ 0 w 1111251"/>
                    <a:gd name="connsiteY5" fmla="*/ 718730 h 733425"/>
                    <a:gd name="connsiteX6" fmla="*/ 15037 w 1111251"/>
                    <a:gd name="connsiteY6" fmla="*/ 703262 h 733425"/>
                    <a:gd name="connsiteX7" fmla="*/ 195422 w 1111251"/>
                    <a:gd name="connsiteY7" fmla="*/ 517525 h 733425"/>
                    <a:gd name="connsiteX8" fmla="*/ 917417 w 1111251"/>
                    <a:gd name="connsiteY8" fmla="*/ 517525 h 733425"/>
                    <a:gd name="connsiteX9" fmla="*/ 951977 w 1111251"/>
                    <a:gd name="connsiteY9" fmla="*/ 531011 h 733425"/>
                    <a:gd name="connsiteX10" fmla="*/ 1102987 w 1111251"/>
                    <a:gd name="connsiteY10" fmla="*/ 664377 h 733425"/>
                    <a:gd name="connsiteX11" fmla="*/ 1097728 w 1111251"/>
                    <a:gd name="connsiteY11" fmla="*/ 677863 h 733425"/>
                    <a:gd name="connsiteX12" fmla="*/ 15111 w 1111251"/>
                    <a:gd name="connsiteY12" fmla="*/ 677863 h 733425"/>
                    <a:gd name="connsiteX13" fmla="*/ 9852 w 1111251"/>
                    <a:gd name="connsiteY13" fmla="*/ 664377 h 733425"/>
                    <a:gd name="connsiteX14" fmla="*/ 160111 w 1111251"/>
                    <a:gd name="connsiteY14" fmla="*/ 531011 h 733425"/>
                    <a:gd name="connsiteX15" fmla="*/ 195422 w 1111251"/>
                    <a:gd name="connsiteY15" fmla="*/ 517525 h 733425"/>
                    <a:gd name="connsiteX16" fmla="*/ 194915 w 1111251"/>
                    <a:gd name="connsiteY16" fmla="*/ 0 h 733425"/>
                    <a:gd name="connsiteX17" fmla="*/ 917087 w 1111251"/>
                    <a:gd name="connsiteY17" fmla="*/ 0 h 733425"/>
                    <a:gd name="connsiteX18" fmla="*/ 936625 w 1111251"/>
                    <a:gd name="connsiteY18" fmla="*/ 20252 h 733425"/>
                    <a:gd name="connsiteX19" fmla="*/ 936625 w 1111251"/>
                    <a:gd name="connsiteY19" fmla="*/ 470286 h 733425"/>
                    <a:gd name="connsiteX20" fmla="*/ 917087 w 1111251"/>
                    <a:gd name="connsiteY20" fmla="*/ 490538 h 733425"/>
                    <a:gd name="connsiteX21" fmla="*/ 194915 w 1111251"/>
                    <a:gd name="connsiteY21" fmla="*/ 490538 h 733425"/>
                    <a:gd name="connsiteX22" fmla="*/ 174625 w 1111251"/>
                    <a:gd name="connsiteY22" fmla="*/ 470286 h 733425"/>
                    <a:gd name="connsiteX23" fmla="*/ 174625 w 1111251"/>
                    <a:gd name="connsiteY23" fmla="*/ 20252 h 733425"/>
                    <a:gd name="connsiteX24" fmla="*/ 194915 w 1111251"/>
                    <a:gd name="connsiteY24" fmla="*/ 0 h 7334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1111251" h="733425">
                      <a:moveTo>
                        <a:pt x="15037" y="703262"/>
                      </a:moveTo>
                      <a:cubicBezTo>
                        <a:pt x="15037" y="703262"/>
                        <a:pt x="15037" y="703262"/>
                        <a:pt x="1096966" y="703262"/>
                      </a:cubicBezTo>
                      <a:cubicBezTo>
                        <a:pt x="1105236" y="703262"/>
                        <a:pt x="1111251" y="710223"/>
                        <a:pt x="1111251" y="718730"/>
                      </a:cubicBezTo>
                      <a:cubicBezTo>
                        <a:pt x="1111251" y="727238"/>
                        <a:pt x="1105236" y="733425"/>
                        <a:pt x="1096966" y="733425"/>
                      </a:cubicBezTo>
                      <a:cubicBezTo>
                        <a:pt x="1096966" y="733425"/>
                        <a:pt x="1096966" y="733425"/>
                        <a:pt x="15037" y="733425"/>
                      </a:cubicBezTo>
                      <a:cubicBezTo>
                        <a:pt x="6767" y="733425"/>
                        <a:pt x="0" y="727238"/>
                        <a:pt x="0" y="718730"/>
                      </a:cubicBezTo>
                      <a:cubicBezTo>
                        <a:pt x="0" y="710223"/>
                        <a:pt x="6767" y="703262"/>
                        <a:pt x="15037" y="703262"/>
                      </a:cubicBezTo>
                      <a:close/>
                      <a:moveTo>
                        <a:pt x="195422" y="517525"/>
                      </a:moveTo>
                      <a:cubicBezTo>
                        <a:pt x="195422" y="517525"/>
                        <a:pt x="195422" y="517525"/>
                        <a:pt x="917417" y="517525"/>
                      </a:cubicBezTo>
                      <a:cubicBezTo>
                        <a:pt x="927935" y="517525"/>
                        <a:pt x="943712" y="523519"/>
                        <a:pt x="951977" y="531011"/>
                      </a:cubicBezTo>
                      <a:cubicBezTo>
                        <a:pt x="951977" y="531011"/>
                        <a:pt x="951977" y="531011"/>
                        <a:pt x="1102987" y="664377"/>
                      </a:cubicBezTo>
                      <a:cubicBezTo>
                        <a:pt x="1111251" y="671869"/>
                        <a:pt x="1108997" y="677863"/>
                        <a:pt x="1097728" y="677863"/>
                      </a:cubicBezTo>
                      <a:lnTo>
                        <a:pt x="15111" y="677863"/>
                      </a:lnTo>
                      <a:cubicBezTo>
                        <a:pt x="3842" y="677863"/>
                        <a:pt x="1588" y="671869"/>
                        <a:pt x="9852" y="664377"/>
                      </a:cubicBezTo>
                      <a:cubicBezTo>
                        <a:pt x="9852" y="664377"/>
                        <a:pt x="9852" y="664377"/>
                        <a:pt x="160111" y="531011"/>
                      </a:cubicBezTo>
                      <a:cubicBezTo>
                        <a:pt x="168376" y="523519"/>
                        <a:pt x="184153" y="517525"/>
                        <a:pt x="195422" y="517525"/>
                      </a:cubicBezTo>
                      <a:close/>
                      <a:moveTo>
                        <a:pt x="194915" y="0"/>
                      </a:moveTo>
                      <a:cubicBezTo>
                        <a:pt x="194915" y="0"/>
                        <a:pt x="194915" y="0"/>
                        <a:pt x="917087" y="0"/>
                      </a:cubicBezTo>
                      <a:cubicBezTo>
                        <a:pt x="927607" y="0"/>
                        <a:pt x="936625" y="9001"/>
                        <a:pt x="936625" y="20252"/>
                      </a:cubicBezTo>
                      <a:cubicBezTo>
                        <a:pt x="936625" y="20252"/>
                        <a:pt x="936625" y="20252"/>
                        <a:pt x="936625" y="470286"/>
                      </a:cubicBezTo>
                      <a:cubicBezTo>
                        <a:pt x="936625" y="481537"/>
                        <a:pt x="927607" y="490538"/>
                        <a:pt x="917087" y="490538"/>
                      </a:cubicBezTo>
                      <a:cubicBezTo>
                        <a:pt x="917087" y="490538"/>
                        <a:pt x="917087" y="490538"/>
                        <a:pt x="194915" y="490538"/>
                      </a:cubicBezTo>
                      <a:cubicBezTo>
                        <a:pt x="183643" y="490538"/>
                        <a:pt x="174625" y="481537"/>
                        <a:pt x="174625" y="470286"/>
                      </a:cubicBezTo>
                      <a:cubicBezTo>
                        <a:pt x="174625" y="470286"/>
                        <a:pt x="174625" y="470286"/>
                        <a:pt x="174625" y="20252"/>
                      </a:cubicBezTo>
                      <a:cubicBezTo>
                        <a:pt x="174625" y="9001"/>
                        <a:pt x="183643" y="0"/>
                        <a:pt x="194915" y="0"/>
                      </a:cubicBezTo>
                      <a:close/>
                    </a:path>
                  </a:pathLst>
                </a:custGeom>
                <a:solidFill>
                  <a:srgbClr val="002B6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ja-JP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メイリオ"/>
                    <a:ea typeface="メイリオ"/>
                  </a:endParaRPr>
                </a:p>
              </p:txBody>
            </p:sp>
            <p:sp>
              <p:nvSpPr>
                <p:cNvPr id="42" name="フリーフォーム 41"/>
                <p:cNvSpPr>
                  <a:spLocks noChangeAspect="1"/>
                </p:cNvSpPr>
                <p:nvPr/>
              </p:nvSpPr>
              <p:spPr bwMode="gray">
                <a:xfrm>
                  <a:off x="2615578" y="1292734"/>
                  <a:ext cx="652463" cy="593726"/>
                </a:xfrm>
                <a:custGeom>
                  <a:avLst/>
                  <a:gdLst>
                    <a:gd name="connsiteX0" fmla="*/ 239712 w 652463"/>
                    <a:gd name="connsiteY0" fmla="*/ 560388 h 593726"/>
                    <a:gd name="connsiteX1" fmla="*/ 420688 w 652463"/>
                    <a:gd name="connsiteY1" fmla="*/ 560388 h 593726"/>
                    <a:gd name="connsiteX2" fmla="*/ 441325 w 652463"/>
                    <a:gd name="connsiteY2" fmla="*/ 593726 h 593726"/>
                    <a:gd name="connsiteX3" fmla="*/ 220662 w 652463"/>
                    <a:gd name="connsiteY3" fmla="*/ 593726 h 593726"/>
                    <a:gd name="connsiteX4" fmla="*/ 0 w 652463"/>
                    <a:gd name="connsiteY4" fmla="*/ 0 h 593726"/>
                    <a:gd name="connsiteX5" fmla="*/ 652463 w 652463"/>
                    <a:gd name="connsiteY5" fmla="*/ 0 h 593726"/>
                    <a:gd name="connsiteX6" fmla="*/ 652463 w 652463"/>
                    <a:gd name="connsiteY6" fmla="*/ 381000 h 593726"/>
                    <a:gd name="connsiteX7" fmla="*/ 0 w 652463"/>
                    <a:gd name="connsiteY7" fmla="*/ 381000 h 5937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652463" h="593726">
                      <a:moveTo>
                        <a:pt x="239712" y="560388"/>
                      </a:moveTo>
                      <a:lnTo>
                        <a:pt x="420688" y="560388"/>
                      </a:lnTo>
                      <a:lnTo>
                        <a:pt x="441325" y="593726"/>
                      </a:lnTo>
                      <a:lnTo>
                        <a:pt x="220662" y="593726"/>
                      </a:lnTo>
                      <a:close/>
                      <a:moveTo>
                        <a:pt x="0" y="0"/>
                      </a:moveTo>
                      <a:lnTo>
                        <a:pt x="652463" y="0"/>
                      </a:lnTo>
                      <a:lnTo>
                        <a:pt x="652463" y="381000"/>
                      </a:lnTo>
                      <a:lnTo>
                        <a:pt x="0" y="38100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ja-JP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メイリオ"/>
                    <a:ea typeface="メイリオ"/>
                  </a:endParaRPr>
                </a:p>
              </p:txBody>
            </p:sp>
          </p:grpSp>
          <p:sp>
            <p:nvSpPr>
              <p:cNvPr id="38" name="テキスト ボックス 37"/>
              <p:cNvSpPr txBox="1"/>
              <p:nvPr/>
            </p:nvSpPr>
            <p:spPr>
              <a:xfrm>
                <a:off x="727432" y="3710472"/>
                <a:ext cx="963725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100" b="1" dirty="0" smtClean="0">
                    <a:solidFill>
                      <a:srgbClr val="002B62"/>
                    </a:solidFill>
                  </a:rPr>
                  <a:t>Windows10</a:t>
                </a:r>
                <a:endParaRPr kumimoji="1" lang="ja-JP" altLang="en-US" sz="1100" b="1" dirty="0">
                  <a:solidFill>
                    <a:srgbClr val="002B62"/>
                  </a:solidFill>
                </a:endParaRPr>
              </a:p>
            </p:txBody>
          </p:sp>
          <p:pic>
            <p:nvPicPr>
              <p:cNvPr id="39" name="図 38"/>
              <p:cNvPicPr>
                <a:picLocks noChangeAspect="1"/>
              </p:cNvPicPr>
              <p:nvPr/>
            </p:nvPicPr>
            <p:blipFill rotWithShape="1">
              <a:blip r:embed="rId2"/>
              <a:srcRect l="10139" t="10638" r="9010" b="9118"/>
              <a:stretch/>
            </p:blipFill>
            <p:spPr>
              <a:xfrm>
                <a:off x="1048655" y="3080591"/>
                <a:ext cx="318689" cy="316292"/>
              </a:xfrm>
              <a:prstGeom prst="rect">
                <a:avLst/>
              </a:prstGeom>
            </p:spPr>
          </p:pic>
          <p:sp>
            <p:nvSpPr>
              <p:cNvPr id="40" name="テキスト ボックス 39"/>
              <p:cNvSpPr txBox="1"/>
              <p:nvPr/>
            </p:nvSpPr>
            <p:spPr>
              <a:xfrm>
                <a:off x="539440" y="2774589"/>
                <a:ext cx="13395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100" b="1" dirty="0" smtClean="0">
                    <a:solidFill>
                      <a:srgbClr val="002B62"/>
                    </a:solidFill>
                  </a:rPr>
                  <a:t>Google Chrome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89441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</a:t>
            </a:r>
            <a:r>
              <a:rPr kumimoji="1" lang="en-US" altLang="ja-JP" dirty="0" smtClean="0"/>
              <a:t>.2</a:t>
            </a:r>
            <a:r>
              <a:rPr lang="ja-JP" altLang="en-US" dirty="0"/>
              <a:t>　</a:t>
            </a:r>
            <a:r>
              <a:rPr lang="en-US" altLang="ja-JP" dirty="0" smtClean="0"/>
              <a:t>Excel bulk export/import procedure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b="1" dirty="0" smtClean="0"/>
              <a:t>Workflow</a:t>
            </a:r>
            <a:endParaRPr kumimoji="1" lang="en-US" altLang="ja-JP" b="1" dirty="0" smtClean="0"/>
          </a:p>
          <a:p>
            <a:pPr marL="180000" lvl="1" indent="0">
              <a:buNone/>
            </a:pPr>
            <a:r>
              <a:rPr lang="en-US" altLang="ja-JP" dirty="0"/>
              <a:t>This scenario will have the user use the Excel export function to register data to the Role list or the Operation list</a:t>
            </a:r>
            <a:r>
              <a:rPr lang="en-US" altLang="ja-JP" dirty="0" smtClean="0"/>
              <a:t>. The following figure illustrates the workflow.</a:t>
            </a:r>
            <a:endParaRPr lang="ja-JP" altLang="en-US" dirty="0"/>
          </a:p>
          <a:p>
            <a:pPr marL="180000" lvl="1" indent="0">
              <a:buNone/>
            </a:pPr>
            <a:endParaRPr lang="en-US" altLang="ja-JP" dirty="0" smtClean="0"/>
          </a:p>
          <a:p>
            <a:pPr marL="180000" lvl="1" indent="0">
              <a:buNone/>
            </a:pPr>
            <a:endParaRPr lang="ja-JP" altLang="en-US" dirty="0"/>
          </a:p>
          <a:p>
            <a:pPr marL="180000" lvl="1" indent="0">
              <a:buNone/>
            </a:pPr>
            <a:endParaRPr kumimoji="1" lang="ja-JP" altLang="en-US" dirty="0"/>
          </a:p>
        </p:txBody>
      </p:sp>
      <p:grpSp>
        <p:nvGrpSpPr>
          <p:cNvPr id="59" name="グループ化 58"/>
          <p:cNvGrpSpPr/>
          <p:nvPr/>
        </p:nvGrpSpPr>
        <p:grpSpPr>
          <a:xfrm>
            <a:off x="324000" y="5085230"/>
            <a:ext cx="8286530" cy="796260"/>
            <a:chOff x="390040" y="5589300"/>
            <a:chExt cx="8286530" cy="796260"/>
          </a:xfrm>
        </p:grpSpPr>
        <p:sp>
          <p:nvSpPr>
            <p:cNvPr id="37" name="正方形/長方形 36"/>
            <p:cNvSpPr/>
            <p:nvPr/>
          </p:nvSpPr>
          <p:spPr bwMode="auto">
            <a:xfrm>
              <a:off x="390040" y="5589300"/>
              <a:ext cx="8286530" cy="796260"/>
            </a:xfrm>
            <a:prstGeom prst="rect">
              <a:avLst/>
            </a:prstGeom>
            <a:solidFill>
              <a:srgbClr val="002060"/>
            </a:solidFill>
            <a:ln w="1270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kumimoji="1" lang="ja-JP" altLang="en-US" b="1" dirty="0" smtClean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0" name="正方形/長方形 39"/>
            <p:cNvSpPr/>
            <p:nvPr/>
          </p:nvSpPr>
          <p:spPr bwMode="auto">
            <a:xfrm>
              <a:off x="5446767" y="5722536"/>
              <a:ext cx="2877928" cy="378000"/>
            </a:xfrm>
            <a:prstGeom prst="rect">
              <a:avLst/>
            </a:prstGeom>
            <a:noFill/>
            <a:ln w="1270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ja-JP" altLang="en-US" b="1" dirty="0">
                  <a:solidFill>
                    <a:schemeClr val="bg1"/>
                  </a:solidFill>
                  <a:latin typeface="+mn-ea"/>
                </a:rPr>
                <a:t>③</a:t>
              </a:r>
              <a:r>
                <a:rPr lang="ja-JP" altLang="en-US" b="1" dirty="0" smtClean="0">
                  <a:solidFill>
                    <a:schemeClr val="bg1"/>
                  </a:solidFill>
                  <a:latin typeface="+mn-ea"/>
                </a:rPr>
                <a:t> </a:t>
              </a:r>
              <a:r>
                <a:rPr lang="en-US" altLang="ja-JP" b="1" dirty="0" smtClean="0">
                  <a:solidFill>
                    <a:schemeClr val="bg1"/>
                  </a:solidFill>
                  <a:latin typeface="+mn-ea"/>
                </a:rPr>
                <a:t>Excel bulk import</a:t>
              </a:r>
              <a:endParaRPr kumimoji="1" lang="ja-JP" altLang="en-US" sz="3600" b="1" dirty="0" smtClean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5" name="テキスト ボックス 44"/>
            <p:cNvSpPr txBox="1"/>
            <p:nvPr/>
          </p:nvSpPr>
          <p:spPr>
            <a:xfrm>
              <a:off x="480614" y="5661310"/>
              <a:ext cx="4248590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ja-JP" sz="1400" b="1" dirty="0" smtClean="0"/>
                <a:t>5.</a:t>
              </a:r>
              <a:r>
                <a:rPr lang="ja-JP" altLang="en-US" sz="1400" b="1" dirty="0" smtClean="0"/>
                <a:t> </a:t>
              </a:r>
              <a:r>
                <a:rPr lang="en-US" altLang="ja-JP" sz="1400" b="1" dirty="0" smtClean="0"/>
                <a:t>Start import</a:t>
              </a:r>
              <a:endParaRPr kumimoji="1" lang="ja-JP" altLang="en-US" sz="1400" b="1" dirty="0"/>
            </a:p>
          </p:txBody>
        </p:sp>
        <p:sp>
          <p:nvSpPr>
            <p:cNvPr id="46" name="テキスト ボックス 45"/>
            <p:cNvSpPr txBox="1"/>
            <p:nvPr/>
          </p:nvSpPr>
          <p:spPr>
            <a:xfrm>
              <a:off x="480614" y="6009997"/>
              <a:ext cx="4248590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ja-JP" sz="1400" b="1" dirty="0"/>
                <a:t>6</a:t>
              </a:r>
              <a:r>
                <a:rPr lang="en-US" altLang="ja-JP" sz="1400" b="1" dirty="0" smtClean="0"/>
                <a:t>.</a:t>
              </a:r>
              <a:r>
                <a:rPr lang="ja-JP" altLang="en-US" sz="1400" b="1" dirty="0" smtClean="0"/>
                <a:t> </a:t>
              </a:r>
              <a:r>
                <a:rPr lang="en-US" altLang="ja-JP" sz="1400" b="1" dirty="0" smtClean="0"/>
                <a:t>Check import results</a:t>
              </a:r>
              <a:endParaRPr kumimoji="1" lang="ja-JP" altLang="en-US" sz="1400" b="1" dirty="0"/>
            </a:p>
          </p:txBody>
        </p:sp>
      </p:grpSp>
      <p:sp>
        <p:nvSpPr>
          <p:cNvPr id="67" name="フローチャート: 組合せ 66"/>
          <p:cNvSpPr/>
          <p:nvPr/>
        </p:nvSpPr>
        <p:spPr bwMode="auto">
          <a:xfrm>
            <a:off x="4571264" y="4691917"/>
            <a:ext cx="182651" cy="130098"/>
          </a:xfrm>
          <a:prstGeom prst="flowChartMerge">
            <a:avLst/>
          </a:prstGeom>
          <a:solidFill>
            <a:srgbClr val="FFC000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18" name="フローチャート: 組合せ 17"/>
          <p:cNvSpPr/>
          <p:nvPr/>
        </p:nvSpPr>
        <p:spPr bwMode="auto">
          <a:xfrm>
            <a:off x="4572000" y="3194212"/>
            <a:ext cx="182651" cy="130098"/>
          </a:xfrm>
          <a:prstGeom prst="flowChartMerge">
            <a:avLst/>
          </a:prstGeom>
          <a:solidFill>
            <a:srgbClr val="FFC000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grpSp>
        <p:nvGrpSpPr>
          <p:cNvPr id="19" name="グループ化 18"/>
          <p:cNvGrpSpPr/>
          <p:nvPr/>
        </p:nvGrpSpPr>
        <p:grpSpPr>
          <a:xfrm>
            <a:off x="324000" y="2160000"/>
            <a:ext cx="8286530" cy="808131"/>
            <a:chOff x="381865" y="4678419"/>
            <a:chExt cx="8286530" cy="808131"/>
          </a:xfrm>
        </p:grpSpPr>
        <p:sp>
          <p:nvSpPr>
            <p:cNvPr id="20" name="正方形/長方形 19"/>
            <p:cNvSpPr/>
            <p:nvPr/>
          </p:nvSpPr>
          <p:spPr bwMode="auto">
            <a:xfrm>
              <a:off x="381865" y="4678419"/>
              <a:ext cx="8286530" cy="808131"/>
            </a:xfrm>
            <a:prstGeom prst="rect">
              <a:avLst/>
            </a:prstGeom>
            <a:solidFill>
              <a:srgbClr val="002060"/>
            </a:solidFill>
            <a:ln w="1270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kumimoji="1" lang="ja-JP" altLang="en-US" b="1" dirty="0" smtClean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21" name="正方形/長方形 20"/>
            <p:cNvSpPr/>
            <p:nvPr/>
          </p:nvSpPr>
          <p:spPr bwMode="auto">
            <a:xfrm>
              <a:off x="5439865" y="4822419"/>
              <a:ext cx="2877928" cy="377929"/>
            </a:xfrm>
            <a:prstGeom prst="rect">
              <a:avLst/>
            </a:prstGeom>
            <a:noFill/>
            <a:ln w="1270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ja-JP" altLang="en-US" b="1" dirty="0" smtClean="0">
                  <a:solidFill>
                    <a:schemeClr val="bg1"/>
                  </a:solidFill>
                  <a:latin typeface="+mn-ea"/>
                </a:rPr>
                <a:t>① </a:t>
              </a:r>
              <a:r>
                <a:rPr lang="en-US" altLang="ja-JP" b="1" dirty="0" smtClean="0">
                  <a:solidFill>
                    <a:schemeClr val="bg1"/>
                  </a:solidFill>
                  <a:latin typeface="+mn-ea"/>
                </a:rPr>
                <a:t>Excel bulk export</a:t>
              </a:r>
              <a:endParaRPr kumimoji="1" lang="ja-JP" altLang="en-US" sz="3600" b="1" dirty="0" smtClean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22" name="テキスト ボックス 21"/>
            <p:cNvSpPr txBox="1"/>
            <p:nvPr/>
          </p:nvSpPr>
          <p:spPr>
            <a:xfrm>
              <a:off x="483780" y="4744193"/>
              <a:ext cx="4248590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ja-JP" sz="1400" b="1" dirty="0" smtClean="0"/>
                <a:t>1.</a:t>
              </a:r>
              <a:r>
                <a:rPr lang="ja-JP" altLang="en-US" sz="1400" b="1" dirty="0" smtClean="0"/>
                <a:t> </a:t>
              </a:r>
              <a:r>
                <a:rPr lang="en-US" altLang="ja-JP" sz="1400" b="1" dirty="0" smtClean="0"/>
                <a:t>Start export</a:t>
              </a:r>
              <a:endParaRPr kumimoji="1" lang="ja-JP" altLang="en-US" sz="1400" b="1" dirty="0"/>
            </a:p>
          </p:txBody>
        </p:sp>
        <p:sp>
          <p:nvSpPr>
            <p:cNvPr id="23" name="テキスト ボックス 22"/>
            <p:cNvSpPr txBox="1"/>
            <p:nvPr/>
          </p:nvSpPr>
          <p:spPr>
            <a:xfrm>
              <a:off x="483780" y="5092880"/>
              <a:ext cx="4248590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ja-JP" sz="1400" b="1" dirty="0" smtClean="0"/>
                <a:t>2.</a:t>
              </a:r>
              <a:r>
                <a:rPr kumimoji="1" lang="ja-JP" altLang="en-US" sz="1400" b="1" dirty="0" smtClean="0"/>
                <a:t> </a:t>
              </a:r>
              <a:r>
                <a:rPr lang="en-US" altLang="ja-JP" sz="1400" b="1" dirty="0" smtClean="0"/>
                <a:t>Download zip file</a:t>
              </a:r>
              <a:endParaRPr kumimoji="1" lang="ja-JP" altLang="en-US" sz="1400" b="1" dirty="0"/>
            </a:p>
          </p:txBody>
        </p:sp>
      </p:grpSp>
      <p:grpSp>
        <p:nvGrpSpPr>
          <p:cNvPr id="4" name="グループ化 3"/>
          <p:cNvGrpSpPr/>
          <p:nvPr/>
        </p:nvGrpSpPr>
        <p:grpSpPr>
          <a:xfrm>
            <a:off x="324000" y="3600000"/>
            <a:ext cx="8286530" cy="795600"/>
            <a:chOff x="360000" y="2998717"/>
            <a:chExt cx="8286530" cy="795600"/>
          </a:xfrm>
        </p:grpSpPr>
        <p:grpSp>
          <p:nvGrpSpPr>
            <p:cNvPr id="24" name="グループ化 23"/>
            <p:cNvGrpSpPr/>
            <p:nvPr/>
          </p:nvGrpSpPr>
          <p:grpSpPr>
            <a:xfrm>
              <a:off x="360000" y="2998717"/>
              <a:ext cx="8286530" cy="795600"/>
              <a:chOff x="381865" y="4678418"/>
              <a:chExt cx="8286530" cy="468000"/>
            </a:xfrm>
          </p:grpSpPr>
          <p:sp>
            <p:nvSpPr>
              <p:cNvPr id="25" name="正方形/長方形 24"/>
              <p:cNvSpPr/>
              <p:nvPr/>
            </p:nvSpPr>
            <p:spPr bwMode="auto">
              <a:xfrm>
                <a:off x="381865" y="4678418"/>
                <a:ext cx="8286530" cy="468000"/>
              </a:xfrm>
              <a:prstGeom prst="rect">
                <a:avLst/>
              </a:prstGeom>
              <a:solidFill>
                <a:srgbClr val="002060"/>
              </a:solidFill>
              <a:ln w="12700"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kumimoji="1" lang="ja-JP" altLang="en-US" b="1" dirty="0" smtClean="0">
                  <a:solidFill>
                    <a:schemeClr val="bg1"/>
                  </a:solidFill>
                  <a:latin typeface="+mn-ea"/>
                </a:endParaRPr>
              </a:p>
            </p:txBody>
          </p:sp>
          <p:sp>
            <p:nvSpPr>
              <p:cNvPr id="26" name="正方形/長方形 25"/>
              <p:cNvSpPr/>
              <p:nvPr/>
            </p:nvSpPr>
            <p:spPr bwMode="auto">
              <a:xfrm>
                <a:off x="5438592" y="4763123"/>
                <a:ext cx="2877928" cy="222353"/>
              </a:xfrm>
              <a:prstGeom prst="rect">
                <a:avLst/>
              </a:prstGeom>
              <a:noFill/>
              <a:ln w="12700"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ja-JP" altLang="en-US" b="1" dirty="0" smtClean="0">
                    <a:solidFill>
                      <a:schemeClr val="bg1"/>
                    </a:solidFill>
                    <a:latin typeface="+mn-ea"/>
                  </a:rPr>
                  <a:t>② </a:t>
                </a:r>
                <a:r>
                  <a:rPr lang="en-US" altLang="ja-JP" b="1" dirty="0" smtClean="0">
                    <a:solidFill>
                      <a:schemeClr val="bg1"/>
                    </a:solidFill>
                    <a:latin typeface="+mn-ea"/>
                  </a:rPr>
                  <a:t>Excel file edit</a:t>
                </a:r>
                <a:endParaRPr kumimoji="1" lang="ja-JP" altLang="en-US" sz="3600" b="1" dirty="0" smtClean="0">
                  <a:solidFill>
                    <a:schemeClr val="bg1"/>
                  </a:solidFill>
                  <a:latin typeface="+mn-ea"/>
                </a:endParaRPr>
              </a:p>
            </p:txBody>
          </p:sp>
          <p:sp>
            <p:nvSpPr>
              <p:cNvPr id="27" name="テキスト ボックス 26"/>
              <p:cNvSpPr txBox="1"/>
              <p:nvPr/>
            </p:nvSpPr>
            <p:spPr>
              <a:xfrm>
                <a:off x="471865" y="4714467"/>
                <a:ext cx="4248590" cy="18104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1400" b="1" dirty="0" smtClean="0"/>
                  <a:t>3. Extract files, edit and save them</a:t>
                </a:r>
                <a:endParaRPr lang="ja-JP" altLang="en-US" sz="1400" b="1" dirty="0"/>
              </a:p>
            </p:txBody>
          </p:sp>
        </p:grpSp>
        <p:sp>
          <p:nvSpPr>
            <p:cNvPr id="28" name="テキスト ボックス 27"/>
            <p:cNvSpPr txBox="1"/>
            <p:nvPr/>
          </p:nvSpPr>
          <p:spPr>
            <a:xfrm>
              <a:off x="453600" y="3420000"/>
              <a:ext cx="4248590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ja-JP" sz="1400" b="1" dirty="0" smtClean="0"/>
                <a:t>4.</a:t>
              </a:r>
              <a:r>
                <a:rPr lang="en-US" altLang="ja-JP" sz="1400" b="1" dirty="0"/>
                <a:t> </a:t>
              </a:r>
              <a:r>
                <a:rPr lang="en-US" altLang="ja-JP" sz="1400" b="1" dirty="0" smtClean="0"/>
                <a:t>Re-zip edited files</a:t>
              </a:r>
              <a:endParaRPr lang="ja-JP" altLang="en-US" sz="1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923985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590" y="4528215"/>
            <a:ext cx="3267075" cy="1962150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000" y="1892255"/>
            <a:ext cx="6865608" cy="3458615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3.3</a:t>
            </a:r>
            <a:r>
              <a:rPr kumimoji="1" lang="ja-JP" altLang="en-US" dirty="0" smtClean="0"/>
              <a:t>　</a:t>
            </a:r>
            <a:r>
              <a:rPr kumimoji="1" lang="en-US" altLang="ja-JP" dirty="0" smtClean="0"/>
              <a:t>Excel</a:t>
            </a:r>
            <a:r>
              <a:rPr lang="ja-JP" altLang="en-US" dirty="0"/>
              <a:t> </a:t>
            </a:r>
            <a:r>
              <a:rPr lang="en-US" altLang="ja-JP" dirty="0" smtClean="0"/>
              <a:t>bulk export (1/2)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kumimoji="1" lang="en-US" altLang="ja-JP" b="1" dirty="0" smtClean="0"/>
              <a:t>Start the export</a:t>
            </a:r>
          </a:p>
          <a:p>
            <a:pPr marL="0" indent="0">
              <a:buNone/>
            </a:pPr>
            <a:r>
              <a:rPr lang="ja-JP" altLang="en-US" sz="1600" dirty="0" smtClean="0"/>
              <a:t>  </a:t>
            </a:r>
            <a:r>
              <a:rPr lang="en-US" altLang="ja-JP" sz="1600" dirty="0" smtClean="0"/>
              <a:t>Start exporting menus.</a:t>
            </a:r>
          </a:p>
          <a:p>
            <a:pPr marL="0" indent="0">
              <a:buNone/>
            </a:pPr>
            <a:r>
              <a:rPr lang="en-US" altLang="ja-JP" sz="1600" dirty="0" smtClean="0"/>
              <a:t>  Menu: </a:t>
            </a:r>
            <a:r>
              <a:rPr lang="en-US" altLang="ja-JP" sz="1600" b="1" dirty="0" smtClean="0"/>
              <a:t>Export/Import &gt;Excel bulk export</a:t>
            </a:r>
            <a:endParaRPr kumimoji="1" lang="ja-JP" altLang="en-US" b="1" dirty="0"/>
          </a:p>
        </p:txBody>
      </p:sp>
      <p:sp>
        <p:nvSpPr>
          <p:cNvPr id="6" name="正方形/長方形 5"/>
          <p:cNvSpPr/>
          <p:nvPr/>
        </p:nvSpPr>
        <p:spPr bwMode="auto">
          <a:xfrm>
            <a:off x="1152000" y="3132517"/>
            <a:ext cx="1260303" cy="28804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7" name="角丸四角形 6"/>
          <p:cNvSpPr/>
          <p:nvPr/>
        </p:nvSpPr>
        <p:spPr bwMode="auto">
          <a:xfrm>
            <a:off x="2688360" y="3900971"/>
            <a:ext cx="3119190" cy="311568"/>
          </a:xfrm>
          <a:prstGeom prst="roundRect">
            <a:avLst/>
          </a:prstGeom>
          <a:ln>
            <a:solidFill>
              <a:srgbClr val="FF0000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200" dirty="0" smtClean="0">
                <a:solidFill>
                  <a:schemeClr val="tx1"/>
                </a:solidFill>
                <a:latin typeface="+mn-ea"/>
              </a:rPr>
              <a:t>Check “All menus”</a:t>
            </a:r>
            <a:endParaRPr lang="en-US" altLang="ja-JP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" name="円形吹き出し 7"/>
          <p:cNvSpPr/>
          <p:nvPr/>
        </p:nvSpPr>
        <p:spPr bwMode="auto">
          <a:xfrm>
            <a:off x="2591853" y="3668760"/>
            <a:ext cx="288040" cy="315543"/>
          </a:xfrm>
          <a:prstGeom prst="wedgeEllipseCallout">
            <a:avLst>
              <a:gd name="adj1" fmla="val -132057"/>
              <a:gd name="adj2" fmla="val -152706"/>
            </a:avLst>
          </a:prstGeom>
          <a:solidFill>
            <a:srgbClr val="FF0000"/>
          </a:solidFill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dirty="0" smtClean="0">
                <a:latin typeface="+mn-ea"/>
              </a:rPr>
              <a:t>1</a:t>
            </a:r>
            <a:endParaRPr kumimoji="1" lang="ja-JP" altLang="en-US" sz="1400" b="1" dirty="0" smtClean="0">
              <a:latin typeface="+mn-ea"/>
            </a:endParaRPr>
          </a:p>
        </p:txBody>
      </p:sp>
      <p:sp>
        <p:nvSpPr>
          <p:cNvPr id="11" name="角丸四角形 10"/>
          <p:cNvSpPr/>
          <p:nvPr/>
        </p:nvSpPr>
        <p:spPr bwMode="auto">
          <a:xfrm>
            <a:off x="4391975" y="5702757"/>
            <a:ext cx="2503610" cy="324000"/>
          </a:xfrm>
          <a:prstGeom prst="roundRect">
            <a:avLst/>
          </a:prstGeom>
          <a:ln>
            <a:solidFill>
              <a:srgbClr val="FF0000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Press the “Export” button</a:t>
            </a:r>
            <a:endParaRPr kumimoji="1" lang="en-US" altLang="ja-JP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</p:txBody>
      </p:sp>
      <p:sp>
        <p:nvSpPr>
          <p:cNvPr id="12" name="円形吹き出し 11"/>
          <p:cNvSpPr/>
          <p:nvPr/>
        </p:nvSpPr>
        <p:spPr bwMode="auto">
          <a:xfrm>
            <a:off x="4247955" y="5446712"/>
            <a:ext cx="288040" cy="315543"/>
          </a:xfrm>
          <a:prstGeom prst="wedgeEllipseCallout">
            <a:avLst>
              <a:gd name="adj1" fmla="val -105602"/>
              <a:gd name="adj2" fmla="val 91197"/>
            </a:avLst>
          </a:prstGeom>
          <a:solidFill>
            <a:srgbClr val="FF0000"/>
          </a:solidFill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２</a:t>
            </a:r>
            <a:endParaRPr kumimoji="1" lang="ja-JP" altLang="en-US" sz="1400" b="1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</p:txBody>
      </p:sp>
      <p:sp>
        <p:nvSpPr>
          <p:cNvPr id="13" name="正方形/長方形 12"/>
          <p:cNvSpPr/>
          <p:nvPr/>
        </p:nvSpPr>
        <p:spPr bwMode="auto">
          <a:xfrm>
            <a:off x="2669203" y="5939999"/>
            <a:ext cx="1866792" cy="366168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</p:txBody>
      </p:sp>
      <p:grpSp>
        <p:nvGrpSpPr>
          <p:cNvPr id="24" name="グループ化 23"/>
          <p:cNvGrpSpPr/>
          <p:nvPr/>
        </p:nvGrpSpPr>
        <p:grpSpPr>
          <a:xfrm>
            <a:off x="7293600" y="836712"/>
            <a:ext cx="1701894" cy="2268000"/>
            <a:chOff x="7261619" y="1659813"/>
            <a:chExt cx="1701894" cy="2268000"/>
          </a:xfrm>
        </p:grpSpPr>
        <p:grpSp>
          <p:nvGrpSpPr>
            <p:cNvPr id="25" name="グループ化 24"/>
            <p:cNvGrpSpPr/>
            <p:nvPr/>
          </p:nvGrpSpPr>
          <p:grpSpPr>
            <a:xfrm>
              <a:off x="7261619" y="1659813"/>
              <a:ext cx="1701894" cy="2268000"/>
              <a:chOff x="7261619" y="1508858"/>
              <a:chExt cx="1701894" cy="1800000"/>
            </a:xfrm>
          </p:grpSpPr>
          <p:sp>
            <p:nvSpPr>
              <p:cNvPr id="27" name="正方形/長方形 26"/>
              <p:cNvSpPr/>
              <p:nvPr/>
            </p:nvSpPr>
            <p:spPr bwMode="auto">
              <a:xfrm>
                <a:off x="7261619" y="1508858"/>
                <a:ext cx="1701894" cy="1800000"/>
              </a:xfrm>
              <a:prstGeom prst="rect">
                <a:avLst/>
              </a:prstGeom>
              <a:ln/>
              <a:extLst/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メイリオ"/>
                  <a:ea typeface="メイリオ"/>
                  <a:cs typeface="+mn-cs"/>
                </a:endParaRPr>
              </a:p>
            </p:txBody>
          </p:sp>
          <p:sp>
            <p:nvSpPr>
              <p:cNvPr id="28" name="角丸四角形 27"/>
              <p:cNvSpPr/>
              <p:nvPr/>
            </p:nvSpPr>
            <p:spPr bwMode="auto">
              <a:xfrm>
                <a:off x="7348437" y="2918434"/>
                <a:ext cx="1556775" cy="330125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14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メイリオ"/>
                    <a:ea typeface="メイリオ"/>
                    <a:cs typeface="+mn-cs"/>
                  </a:rPr>
                  <a:t>Import</a:t>
                </a:r>
                <a:endParaRPr kumimoji="1" lang="ja-JP" altLang="en-US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メイリオ"/>
                  <a:ea typeface="メイリオ"/>
                  <a:cs typeface="+mn-cs"/>
                </a:endParaRPr>
              </a:p>
            </p:txBody>
          </p:sp>
          <p:sp>
            <p:nvSpPr>
              <p:cNvPr id="29" name="ホームベース 28"/>
              <p:cNvSpPr/>
              <p:nvPr/>
            </p:nvSpPr>
            <p:spPr bwMode="auto">
              <a:xfrm rot="5400000">
                <a:off x="7180825" y="2202771"/>
                <a:ext cx="628571" cy="108000"/>
              </a:xfrm>
              <a:prstGeom prst="homePlate">
                <a:avLst>
                  <a:gd name="adj" fmla="val 49530"/>
                </a:avLst>
              </a:prstGeom>
              <a:solidFill>
                <a:srgbClr val="FFC000"/>
              </a:solidFill>
              <a:ln w="12700">
                <a:solidFill>
                  <a:srgbClr val="FFC000"/>
                </a:solidFill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メイリオ"/>
                  <a:ea typeface="メイリオ"/>
                  <a:cs typeface="+mn-cs"/>
                </a:endParaRPr>
              </a:p>
            </p:txBody>
          </p:sp>
          <p:sp>
            <p:nvSpPr>
              <p:cNvPr id="30" name="角丸四角形 29"/>
              <p:cNvSpPr/>
              <p:nvPr/>
            </p:nvSpPr>
            <p:spPr bwMode="auto">
              <a:xfrm>
                <a:off x="7337553" y="1574814"/>
                <a:ext cx="1556775" cy="330125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14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メイリオ"/>
                    <a:ea typeface="メイリオ"/>
                    <a:cs typeface="+mn-cs"/>
                  </a:rPr>
                  <a:t>Export</a:t>
                </a:r>
                <a:endParaRPr kumimoji="1" lang="ja-JP" altLang="en-US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メイリオ"/>
                  <a:ea typeface="メイリオ"/>
                  <a:cs typeface="+mn-cs"/>
                </a:endParaRPr>
              </a:p>
            </p:txBody>
          </p:sp>
          <p:sp>
            <p:nvSpPr>
              <p:cNvPr id="31" name="角丸四角形 30"/>
              <p:cNvSpPr/>
              <p:nvPr/>
            </p:nvSpPr>
            <p:spPr bwMode="auto">
              <a:xfrm>
                <a:off x="7653103" y="2252835"/>
                <a:ext cx="1223595" cy="312045"/>
              </a:xfrm>
              <a:prstGeom prst="round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9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メイリオ"/>
                    <a:ea typeface="メイリオ"/>
                    <a:cs typeface="+mn-cs"/>
                  </a:rPr>
                  <a:t>Download Zip file</a:t>
                </a:r>
                <a:br>
                  <a:rPr kumimoji="1" lang="en-US" altLang="ja-JP" sz="9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メイリオ"/>
                    <a:ea typeface="メイリオ"/>
                    <a:cs typeface="+mn-cs"/>
                  </a:rPr>
                </a:br>
                <a:endParaRPr kumimoji="1" lang="ja-JP" altLang="en-US" sz="9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メイリオ"/>
                  <a:ea typeface="メイリオ"/>
                  <a:cs typeface="+mn-cs"/>
                </a:endParaRPr>
              </a:p>
            </p:txBody>
          </p:sp>
          <p:sp>
            <p:nvSpPr>
              <p:cNvPr id="32" name="角丸四角形 31"/>
              <p:cNvSpPr/>
              <p:nvPr/>
            </p:nvSpPr>
            <p:spPr bwMode="auto">
              <a:xfrm>
                <a:off x="7652393" y="1971325"/>
                <a:ext cx="1225014" cy="261192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/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ts val="105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9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メイリオ"/>
                    <a:ea typeface="メイリオ"/>
                    <a:cs typeface="+mn-cs"/>
                  </a:rPr>
                  <a:t>Start Export</a:t>
                </a:r>
                <a:endParaRPr kumimoji="1" lang="ja-JP" altLang="en-US" sz="9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メイリオ"/>
                  <a:ea typeface="メイリオ"/>
                  <a:cs typeface="+mn-cs"/>
                </a:endParaRPr>
              </a:p>
            </p:txBody>
          </p:sp>
        </p:grpSp>
        <p:sp>
          <p:nvSpPr>
            <p:cNvPr id="26" name="角丸四角形 25"/>
            <p:cNvSpPr/>
            <p:nvPr/>
          </p:nvSpPr>
          <p:spPr bwMode="auto">
            <a:xfrm>
              <a:off x="7348019" y="3019101"/>
              <a:ext cx="1548000" cy="374454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9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メイリオ"/>
                  <a:ea typeface="メイリオ"/>
                  <a:cs typeface="+mn-cs"/>
                </a:rPr>
                <a:t>Edit and save file</a:t>
              </a:r>
              <a:endParaRPr kumimoji="1" lang="ja-JP" altLang="en-US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34611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 smtClean="0"/>
              <a:t>1.</a:t>
            </a:r>
            <a:r>
              <a:rPr lang="ja-JP" altLang="en-US" dirty="0"/>
              <a:t> </a:t>
            </a:r>
            <a:r>
              <a:rPr lang="en-US" altLang="ja-JP" dirty="0" smtClean="0"/>
              <a:t>Introduction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11385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 rotWithShape="1">
          <a:blip r:embed="rId2"/>
          <a:srcRect r="33296"/>
          <a:stretch/>
        </p:blipFill>
        <p:spPr>
          <a:xfrm>
            <a:off x="173385" y="3452085"/>
            <a:ext cx="8431176" cy="504825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3.3</a:t>
            </a:r>
            <a:r>
              <a:rPr kumimoji="1" lang="ja-JP" altLang="en-US" dirty="0" smtClean="0"/>
              <a:t>　</a:t>
            </a:r>
            <a:r>
              <a:rPr kumimoji="1" lang="en-US" altLang="ja-JP" dirty="0" smtClean="0"/>
              <a:t>Excel bulk export (2/2)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kumimoji="1" lang="en-US" altLang="ja-JP" b="1" dirty="0" smtClean="0"/>
              <a:t>Download zip file</a:t>
            </a:r>
          </a:p>
          <a:p>
            <a:pPr marL="0" indent="0">
              <a:buNone/>
            </a:pPr>
            <a:r>
              <a:rPr lang="en-US" altLang="ja-JP" dirty="0" smtClean="0"/>
              <a:t>  </a:t>
            </a:r>
            <a:r>
              <a:rPr lang="en-US" altLang="ja-JP" sz="1600" dirty="0" smtClean="0"/>
              <a:t>Download the exported data.</a:t>
            </a:r>
          </a:p>
          <a:p>
            <a:pPr marL="0" indent="0">
              <a:buNone/>
            </a:pPr>
            <a:endParaRPr kumimoji="1" lang="en-US" altLang="ja-JP" dirty="0" smtClean="0"/>
          </a:p>
          <a:p>
            <a:pPr indent="0">
              <a:buNone/>
            </a:pPr>
            <a:r>
              <a:rPr lang="en-US" altLang="ja-JP" sz="1600" dirty="0" smtClean="0"/>
              <a:t>Menu: </a:t>
            </a:r>
            <a:r>
              <a:rPr lang="en-US" altLang="ja-JP" sz="1600" b="1" dirty="0" smtClean="0"/>
              <a:t>Export</a:t>
            </a:r>
            <a:r>
              <a:rPr lang="ja-JP" altLang="en-US" sz="1600" b="1" dirty="0" smtClean="0"/>
              <a:t> </a:t>
            </a:r>
            <a:r>
              <a:rPr lang="en-US" altLang="ja-JP" sz="1600" b="1" dirty="0" smtClean="0"/>
              <a:t>&gt; Excel bulk export/import list</a:t>
            </a:r>
            <a:endParaRPr lang="en-US" altLang="ja-JP" sz="1600" b="1" dirty="0"/>
          </a:p>
          <a:p>
            <a:pPr marL="522900" indent="-342900">
              <a:buFont typeface="+mj-ea"/>
              <a:buAutoNum type="circleNumDbPlain"/>
            </a:pPr>
            <a:r>
              <a:rPr lang="en-US" altLang="ja-JP" sz="1600" dirty="0" smtClean="0"/>
              <a:t>Press “List”</a:t>
            </a:r>
            <a:endParaRPr lang="en-US" altLang="ja-JP" sz="1600" dirty="0"/>
          </a:p>
          <a:p>
            <a:pPr marL="522900" indent="-342900">
              <a:buFont typeface="+mj-ea"/>
              <a:buAutoNum type="circleNumDbPlain"/>
            </a:pPr>
            <a:r>
              <a:rPr lang="en-US" altLang="ja-JP" sz="1600" dirty="0" smtClean="0"/>
              <a:t>Download the Zip file from the export status list.</a:t>
            </a:r>
            <a:endParaRPr kumimoji="1" lang="en-US" altLang="ja-JP" sz="1600" dirty="0" smtClean="0"/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12" name="正方形/長方形 11"/>
          <p:cNvSpPr/>
          <p:nvPr/>
        </p:nvSpPr>
        <p:spPr bwMode="auto">
          <a:xfrm>
            <a:off x="6588279" y="3444303"/>
            <a:ext cx="2016281" cy="485439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13" name="円形吹き出し 12"/>
          <p:cNvSpPr/>
          <p:nvPr/>
        </p:nvSpPr>
        <p:spPr bwMode="auto">
          <a:xfrm>
            <a:off x="6156220" y="4052650"/>
            <a:ext cx="288040" cy="315543"/>
          </a:xfrm>
          <a:prstGeom prst="wedgeEllipseCallout">
            <a:avLst>
              <a:gd name="adj1" fmla="val 169472"/>
              <a:gd name="adj2" fmla="val -87975"/>
            </a:avLst>
          </a:prstGeom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b="1" dirty="0">
                <a:latin typeface="+mn-ea"/>
              </a:rPr>
              <a:t>２</a:t>
            </a:r>
            <a:endParaRPr kumimoji="1" lang="ja-JP" altLang="en-US" sz="1400" b="1" dirty="0" smtClean="0">
              <a:latin typeface="+mn-ea"/>
            </a:endParaRPr>
          </a:p>
        </p:txBody>
      </p:sp>
      <p:grpSp>
        <p:nvGrpSpPr>
          <p:cNvPr id="17" name="グループ化 16"/>
          <p:cNvGrpSpPr/>
          <p:nvPr/>
        </p:nvGrpSpPr>
        <p:grpSpPr>
          <a:xfrm>
            <a:off x="7293600" y="836712"/>
            <a:ext cx="1701894" cy="2268000"/>
            <a:chOff x="7261619" y="1659813"/>
            <a:chExt cx="1701894" cy="2268000"/>
          </a:xfrm>
        </p:grpSpPr>
        <p:grpSp>
          <p:nvGrpSpPr>
            <p:cNvPr id="18" name="グループ化 17"/>
            <p:cNvGrpSpPr/>
            <p:nvPr/>
          </p:nvGrpSpPr>
          <p:grpSpPr>
            <a:xfrm>
              <a:off x="7261619" y="1659813"/>
              <a:ext cx="1701894" cy="2268000"/>
              <a:chOff x="7261619" y="1508858"/>
              <a:chExt cx="1701894" cy="1800000"/>
            </a:xfrm>
          </p:grpSpPr>
          <p:sp>
            <p:nvSpPr>
              <p:cNvPr id="20" name="正方形/長方形 19"/>
              <p:cNvSpPr/>
              <p:nvPr/>
            </p:nvSpPr>
            <p:spPr bwMode="auto">
              <a:xfrm>
                <a:off x="7261619" y="1508858"/>
                <a:ext cx="1701894" cy="1800000"/>
              </a:xfrm>
              <a:prstGeom prst="rect">
                <a:avLst/>
              </a:prstGeom>
              <a:ln/>
              <a:extLst/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メイリオ"/>
                  <a:ea typeface="メイリオ"/>
                  <a:cs typeface="+mn-cs"/>
                </a:endParaRPr>
              </a:p>
            </p:txBody>
          </p:sp>
          <p:sp>
            <p:nvSpPr>
              <p:cNvPr id="21" name="角丸四角形 20"/>
              <p:cNvSpPr/>
              <p:nvPr/>
            </p:nvSpPr>
            <p:spPr bwMode="auto">
              <a:xfrm>
                <a:off x="7348437" y="2918434"/>
                <a:ext cx="1556775" cy="330125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14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メイリオ"/>
                    <a:ea typeface="メイリオ"/>
                    <a:cs typeface="+mn-cs"/>
                  </a:rPr>
                  <a:t>Import</a:t>
                </a:r>
                <a:endParaRPr kumimoji="1" lang="ja-JP" altLang="en-US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メイリオ"/>
                  <a:ea typeface="メイリオ"/>
                  <a:cs typeface="+mn-cs"/>
                </a:endParaRPr>
              </a:p>
            </p:txBody>
          </p:sp>
          <p:sp>
            <p:nvSpPr>
              <p:cNvPr id="22" name="ホームベース 21"/>
              <p:cNvSpPr/>
              <p:nvPr/>
            </p:nvSpPr>
            <p:spPr bwMode="auto">
              <a:xfrm rot="5400000">
                <a:off x="7180825" y="2202771"/>
                <a:ext cx="628571" cy="108000"/>
              </a:xfrm>
              <a:prstGeom prst="homePlate">
                <a:avLst>
                  <a:gd name="adj" fmla="val 49530"/>
                </a:avLst>
              </a:prstGeom>
              <a:solidFill>
                <a:srgbClr val="FFC000"/>
              </a:solidFill>
              <a:ln w="12700">
                <a:solidFill>
                  <a:srgbClr val="FFC000"/>
                </a:solidFill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メイリオ"/>
                  <a:ea typeface="メイリオ"/>
                  <a:cs typeface="+mn-cs"/>
                </a:endParaRPr>
              </a:p>
            </p:txBody>
          </p:sp>
          <p:sp>
            <p:nvSpPr>
              <p:cNvPr id="32" name="角丸四角形 31"/>
              <p:cNvSpPr/>
              <p:nvPr/>
            </p:nvSpPr>
            <p:spPr bwMode="auto">
              <a:xfrm>
                <a:off x="7337553" y="1574814"/>
                <a:ext cx="1556775" cy="330125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14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メイリオ"/>
                    <a:ea typeface="メイリオ"/>
                    <a:cs typeface="+mn-cs"/>
                  </a:rPr>
                  <a:t>Export</a:t>
                </a:r>
                <a:endParaRPr kumimoji="1" lang="ja-JP" altLang="en-US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メイリオ"/>
                  <a:ea typeface="メイリオ"/>
                  <a:cs typeface="+mn-cs"/>
                </a:endParaRPr>
              </a:p>
            </p:txBody>
          </p:sp>
          <p:sp>
            <p:nvSpPr>
              <p:cNvPr id="33" name="角丸四角形 32"/>
              <p:cNvSpPr/>
              <p:nvPr/>
            </p:nvSpPr>
            <p:spPr bwMode="auto">
              <a:xfrm>
                <a:off x="7653103" y="2252835"/>
                <a:ext cx="1223595" cy="312045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9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メイリオ"/>
                    <a:ea typeface="メイリオ"/>
                    <a:cs typeface="+mn-cs"/>
                  </a:rPr>
                  <a:t>Download Zip file</a:t>
                </a:r>
                <a:br>
                  <a:rPr kumimoji="1" lang="en-US" altLang="ja-JP" sz="9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メイリオ"/>
                    <a:ea typeface="メイリオ"/>
                    <a:cs typeface="+mn-cs"/>
                  </a:rPr>
                </a:br>
                <a:endParaRPr kumimoji="1" lang="ja-JP" altLang="en-US" sz="9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メイリオ"/>
                  <a:ea typeface="メイリオ"/>
                  <a:cs typeface="+mn-cs"/>
                </a:endParaRPr>
              </a:p>
            </p:txBody>
          </p:sp>
          <p:sp>
            <p:nvSpPr>
              <p:cNvPr id="34" name="角丸四角形 33"/>
              <p:cNvSpPr/>
              <p:nvPr/>
            </p:nvSpPr>
            <p:spPr bwMode="auto">
              <a:xfrm>
                <a:off x="7652393" y="1971325"/>
                <a:ext cx="1225014" cy="261192"/>
              </a:xfrm>
              <a:prstGeom prst="roundRect">
                <a:avLst/>
              </a:prstGeom>
              <a:ln/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ts val="105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9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メイリオ"/>
                    <a:ea typeface="メイリオ"/>
                    <a:cs typeface="+mn-cs"/>
                  </a:rPr>
                  <a:t>Start Export</a:t>
                </a:r>
                <a:endParaRPr kumimoji="1" lang="ja-JP" altLang="en-US" sz="9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メイリオ"/>
                  <a:ea typeface="メイリオ"/>
                  <a:cs typeface="+mn-cs"/>
                </a:endParaRPr>
              </a:p>
            </p:txBody>
          </p:sp>
        </p:grpSp>
        <p:sp>
          <p:nvSpPr>
            <p:cNvPr id="19" name="角丸四角形 18"/>
            <p:cNvSpPr/>
            <p:nvPr/>
          </p:nvSpPr>
          <p:spPr bwMode="auto">
            <a:xfrm>
              <a:off x="7348019" y="3019101"/>
              <a:ext cx="1548000" cy="374454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9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メイリオ"/>
                  <a:ea typeface="メイリオ"/>
                  <a:cs typeface="+mn-cs"/>
                </a:rPr>
                <a:t>Edit and save file</a:t>
              </a:r>
              <a:endParaRPr kumimoji="1" lang="ja-JP" altLang="en-US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1610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638" y="2262252"/>
            <a:ext cx="4740223" cy="4122659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3.4</a:t>
            </a:r>
            <a:r>
              <a:rPr kumimoji="1" lang="ja-JP" altLang="en-US" dirty="0" smtClean="0"/>
              <a:t>　</a:t>
            </a:r>
            <a:r>
              <a:rPr kumimoji="1" lang="en-US" altLang="ja-JP" dirty="0" smtClean="0"/>
              <a:t>Excel</a:t>
            </a:r>
            <a:r>
              <a:rPr lang="ja-JP" altLang="en-US" dirty="0"/>
              <a:t> </a:t>
            </a:r>
            <a:r>
              <a:rPr lang="en-US" altLang="ja-JP" dirty="0" smtClean="0"/>
              <a:t>file edit (1/3)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kumimoji="1" lang="en-US" altLang="ja-JP" b="1" dirty="0" smtClean="0"/>
              <a:t>Extract zip file and edit contents</a:t>
            </a:r>
          </a:p>
          <a:p>
            <a:pPr marL="522900" indent="-342900">
              <a:buFont typeface="+mj-ea"/>
              <a:buAutoNum type="circleNumDbPlain"/>
            </a:pPr>
            <a:r>
              <a:rPr lang="en-US" altLang="ja-JP" sz="1600" dirty="0" smtClean="0"/>
              <a:t>Extract the downloaded zip file</a:t>
            </a:r>
          </a:p>
          <a:p>
            <a:pPr marL="522900" indent="-342900">
              <a:buFont typeface="+mj-ea"/>
              <a:buAutoNum type="circleNumDbPlain"/>
            </a:pPr>
            <a:r>
              <a:rPr kumimoji="1" lang="en-US" altLang="ja-JP" sz="1600" dirty="0" smtClean="0"/>
              <a:t>Open the file and open Management console&gt; role (Excel file)</a:t>
            </a:r>
            <a:endParaRPr lang="en-US" altLang="ja-JP" sz="1600" dirty="0" smtClean="0"/>
          </a:p>
          <a:p>
            <a:pPr marL="522900" indent="-342900">
              <a:buFont typeface="+mj-ea"/>
              <a:buAutoNum type="circleNumDbPlain"/>
            </a:pPr>
            <a:r>
              <a:rPr lang="en-US" altLang="ja-JP" sz="1600" dirty="0" smtClean="0"/>
              <a:t>Edit the file so it matches the picture below and save it.</a:t>
            </a:r>
          </a:p>
          <a:p>
            <a:pPr indent="0">
              <a:buNone/>
            </a:pPr>
            <a:endParaRPr kumimoji="1" lang="en-US" altLang="ja-JP" dirty="0" smtClean="0"/>
          </a:p>
        </p:txBody>
      </p:sp>
      <p:sp>
        <p:nvSpPr>
          <p:cNvPr id="20" name="正方形/長方形 19"/>
          <p:cNvSpPr/>
          <p:nvPr/>
        </p:nvSpPr>
        <p:spPr bwMode="auto">
          <a:xfrm>
            <a:off x="3203810" y="5637155"/>
            <a:ext cx="1816701" cy="43206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b="1" dirty="0" smtClean="0">
              <a:latin typeface="+mn-ea"/>
            </a:endParaRPr>
          </a:p>
        </p:txBody>
      </p:sp>
      <p:grpSp>
        <p:nvGrpSpPr>
          <p:cNvPr id="21" name="グループ化 20"/>
          <p:cNvGrpSpPr/>
          <p:nvPr/>
        </p:nvGrpSpPr>
        <p:grpSpPr>
          <a:xfrm>
            <a:off x="7293600" y="836712"/>
            <a:ext cx="1701894" cy="2268000"/>
            <a:chOff x="7261619" y="1659813"/>
            <a:chExt cx="1701894" cy="2268000"/>
          </a:xfrm>
        </p:grpSpPr>
        <p:grpSp>
          <p:nvGrpSpPr>
            <p:cNvPr id="22" name="グループ化 21"/>
            <p:cNvGrpSpPr/>
            <p:nvPr/>
          </p:nvGrpSpPr>
          <p:grpSpPr>
            <a:xfrm>
              <a:off x="7261619" y="1659813"/>
              <a:ext cx="1701894" cy="2268000"/>
              <a:chOff x="7261619" y="1508858"/>
              <a:chExt cx="1701894" cy="1800000"/>
            </a:xfrm>
          </p:grpSpPr>
          <p:sp>
            <p:nvSpPr>
              <p:cNvPr id="24" name="正方形/長方形 23"/>
              <p:cNvSpPr/>
              <p:nvPr/>
            </p:nvSpPr>
            <p:spPr bwMode="auto">
              <a:xfrm>
                <a:off x="7261619" y="1508858"/>
                <a:ext cx="1701894" cy="1800000"/>
              </a:xfrm>
              <a:prstGeom prst="rect">
                <a:avLst/>
              </a:prstGeom>
              <a:ln/>
              <a:extLst/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メイリオ"/>
                  <a:ea typeface="メイリオ"/>
                  <a:cs typeface="+mn-cs"/>
                </a:endParaRPr>
              </a:p>
            </p:txBody>
          </p:sp>
          <p:sp>
            <p:nvSpPr>
              <p:cNvPr id="25" name="角丸四角形 24"/>
              <p:cNvSpPr/>
              <p:nvPr/>
            </p:nvSpPr>
            <p:spPr bwMode="auto">
              <a:xfrm>
                <a:off x="7348437" y="2918434"/>
                <a:ext cx="1556775" cy="330125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14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メイリオ"/>
                    <a:ea typeface="メイリオ"/>
                    <a:cs typeface="+mn-cs"/>
                  </a:rPr>
                  <a:t>Import</a:t>
                </a:r>
                <a:endParaRPr kumimoji="1" lang="ja-JP" altLang="en-US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メイリオ"/>
                  <a:ea typeface="メイリオ"/>
                  <a:cs typeface="+mn-cs"/>
                </a:endParaRPr>
              </a:p>
            </p:txBody>
          </p:sp>
          <p:sp>
            <p:nvSpPr>
              <p:cNvPr id="26" name="ホームベース 25"/>
              <p:cNvSpPr/>
              <p:nvPr/>
            </p:nvSpPr>
            <p:spPr bwMode="auto">
              <a:xfrm rot="5400000">
                <a:off x="7180825" y="2202771"/>
                <a:ext cx="628571" cy="108000"/>
              </a:xfrm>
              <a:prstGeom prst="homePlate">
                <a:avLst>
                  <a:gd name="adj" fmla="val 49530"/>
                </a:avLst>
              </a:prstGeom>
              <a:solidFill>
                <a:srgbClr val="FFC000"/>
              </a:solidFill>
              <a:ln w="12700">
                <a:solidFill>
                  <a:srgbClr val="FFC000"/>
                </a:solidFill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メイリオ"/>
                  <a:ea typeface="メイリオ"/>
                  <a:cs typeface="+mn-cs"/>
                </a:endParaRPr>
              </a:p>
            </p:txBody>
          </p:sp>
          <p:sp>
            <p:nvSpPr>
              <p:cNvPr id="27" name="角丸四角形 26"/>
              <p:cNvSpPr/>
              <p:nvPr/>
            </p:nvSpPr>
            <p:spPr bwMode="auto">
              <a:xfrm>
                <a:off x="7337553" y="1574814"/>
                <a:ext cx="1556775" cy="330125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14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メイリオ"/>
                    <a:ea typeface="メイリオ"/>
                    <a:cs typeface="+mn-cs"/>
                  </a:rPr>
                  <a:t>Export</a:t>
                </a:r>
                <a:endParaRPr kumimoji="1" lang="ja-JP" altLang="en-US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メイリオ"/>
                  <a:ea typeface="メイリオ"/>
                  <a:cs typeface="+mn-cs"/>
                </a:endParaRPr>
              </a:p>
            </p:txBody>
          </p:sp>
          <p:sp>
            <p:nvSpPr>
              <p:cNvPr id="28" name="角丸四角形 27"/>
              <p:cNvSpPr/>
              <p:nvPr/>
            </p:nvSpPr>
            <p:spPr bwMode="auto">
              <a:xfrm>
                <a:off x="7653103" y="2252835"/>
                <a:ext cx="1223595" cy="312045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9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メイリオ"/>
                    <a:ea typeface="メイリオ"/>
                    <a:cs typeface="+mn-cs"/>
                  </a:rPr>
                  <a:t>Download Zip file</a:t>
                </a:r>
                <a:br>
                  <a:rPr kumimoji="1" lang="en-US" altLang="ja-JP" sz="9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メイリオ"/>
                    <a:ea typeface="メイリオ"/>
                    <a:cs typeface="+mn-cs"/>
                  </a:rPr>
                </a:br>
                <a:endParaRPr kumimoji="1" lang="ja-JP" altLang="en-US" sz="9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メイリオ"/>
                  <a:ea typeface="メイリオ"/>
                  <a:cs typeface="+mn-cs"/>
                </a:endParaRPr>
              </a:p>
            </p:txBody>
          </p:sp>
          <p:sp>
            <p:nvSpPr>
              <p:cNvPr id="29" name="角丸四角形 28"/>
              <p:cNvSpPr/>
              <p:nvPr/>
            </p:nvSpPr>
            <p:spPr bwMode="auto">
              <a:xfrm>
                <a:off x="7652393" y="1971325"/>
                <a:ext cx="1225014" cy="261192"/>
              </a:xfrm>
              <a:prstGeom prst="roundRect">
                <a:avLst/>
              </a:prstGeom>
              <a:ln/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ts val="105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9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メイリオ"/>
                    <a:ea typeface="メイリオ"/>
                    <a:cs typeface="+mn-cs"/>
                  </a:rPr>
                  <a:t>Start Export</a:t>
                </a:r>
                <a:endParaRPr kumimoji="1" lang="ja-JP" altLang="en-US" sz="9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メイリオ"/>
                  <a:ea typeface="メイリオ"/>
                  <a:cs typeface="+mn-cs"/>
                </a:endParaRPr>
              </a:p>
            </p:txBody>
          </p:sp>
        </p:grpSp>
        <p:sp>
          <p:nvSpPr>
            <p:cNvPr id="23" name="角丸四角形 22"/>
            <p:cNvSpPr/>
            <p:nvPr/>
          </p:nvSpPr>
          <p:spPr bwMode="auto">
            <a:xfrm>
              <a:off x="7348019" y="3019101"/>
              <a:ext cx="1548000" cy="374454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9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メイリオ"/>
                  <a:ea typeface="メイリオ"/>
                  <a:cs typeface="+mn-cs"/>
                </a:rPr>
                <a:t>Edit and save file</a:t>
              </a:r>
              <a:endParaRPr kumimoji="1" lang="ja-JP" altLang="en-US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endParaRPr>
            </a:p>
          </p:txBody>
        </p:sp>
      </p:grpSp>
      <p:sp>
        <p:nvSpPr>
          <p:cNvPr id="16" name="角丸四角形 15"/>
          <p:cNvSpPr/>
          <p:nvPr/>
        </p:nvSpPr>
        <p:spPr bwMode="auto">
          <a:xfrm>
            <a:off x="4549730" y="3531094"/>
            <a:ext cx="4248000" cy="1765144"/>
          </a:xfrm>
          <a:prstGeom prst="roundRect">
            <a:avLst/>
          </a:prstGeom>
          <a:ln>
            <a:solidFill>
              <a:srgbClr val="FF0000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ja-JP" sz="1200" dirty="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17" name="表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7582909"/>
              </p:ext>
            </p:extLst>
          </p:nvPr>
        </p:nvGraphicFramePr>
        <p:xfrm>
          <a:off x="4658284" y="3630918"/>
          <a:ext cx="4030893" cy="157066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774334">
                  <a:extLst>
                    <a:ext uri="{9D8B030D-6E8A-4147-A177-3AD203B41FA5}">
                      <a16:colId xmlns:a16="http://schemas.microsoft.com/office/drawing/2014/main" val="1426426831"/>
                    </a:ext>
                  </a:extLst>
                </a:gridCol>
                <a:gridCol w="2256559">
                  <a:extLst>
                    <a:ext uri="{9D8B030D-6E8A-4147-A177-3AD203B41FA5}">
                      <a16:colId xmlns:a16="http://schemas.microsoft.com/office/drawing/2014/main" val="1787364272"/>
                    </a:ext>
                  </a:extLst>
                </a:gridCol>
              </a:tblGrid>
              <a:tr h="347431"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Execution</a:t>
                      </a:r>
                      <a:r>
                        <a:rPr kumimoji="1" lang="en-US" altLang="ja-JP" sz="1400" baseline="0" dirty="0" smtClean="0"/>
                        <a:t> process type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Role</a:t>
                      </a:r>
                      <a:r>
                        <a:rPr kumimoji="1" lang="en-US" altLang="ja-JP" sz="1400" baseline="0" dirty="0" smtClean="0"/>
                        <a:t> name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83333"/>
                  </a:ext>
                </a:extLst>
              </a:tr>
              <a:tr h="526252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400" dirty="0" smtClean="0"/>
                        <a:t>Register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err="1" smtClean="0"/>
                        <a:t>Role_A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9715469"/>
                  </a:ext>
                </a:extLst>
              </a:tr>
              <a:tr h="526252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400" b="0" dirty="0" smtClean="0"/>
                        <a:t>Register</a:t>
                      </a:r>
                      <a:endParaRPr kumimoji="1" lang="ja-JP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err="1" smtClean="0"/>
                        <a:t>Role_B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2294804"/>
                  </a:ext>
                </a:extLst>
              </a:tr>
            </a:tbl>
          </a:graphicData>
        </a:graphic>
      </p:graphicFrame>
      <p:sp>
        <p:nvSpPr>
          <p:cNvPr id="18" name="円形吹き出し 17"/>
          <p:cNvSpPr>
            <a:spLocks noChangeAspect="1"/>
          </p:cNvSpPr>
          <p:nvPr/>
        </p:nvSpPr>
        <p:spPr bwMode="auto">
          <a:xfrm>
            <a:off x="4098203" y="5123459"/>
            <a:ext cx="316844" cy="396000"/>
          </a:xfrm>
          <a:prstGeom prst="wedgeEllipseCallout">
            <a:avLst>
              <a:gd name="adj1" fmla="val -76147"/>
              <a:gd name="adj2" fmla="val 74247"/>
            </a:avLst>
          </a:prstGeom>
          <a:solidFill>
            <a:srgbClr val="FF0000"/>
          </a:solidFill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b="1" dirty="0">
                <a:latin typeface="+mn-ea"/>
              </a:rPr>
              <a:t>３</a:t>
            </a:r>
            <a:endParaRPr kumimoji="1" lang="ja-JP" altLang="en-US" sz="1400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73714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001" y="3358224"/>
            <a:ext cx="4392020" cy="2357821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3.4</a:t>
            </a:r>
            <a:r>
              <a:rPr kumimoji="1" lang="ja-JP" altLang="en-US" dirty="0" smtClean="0"/>
              <a:t>　</a:t>
            </a:r>
            <a:r>
              <a:rPr kumimoji="1" lang="en-US" altLang="ja-JP" dirty="0" smtClean="0"/>
              <a:t>Excel</a:t>
            </a:r>
            <a:r>
              <a:rPr lang="ja-JP" altLang="en-US" dirty="0"/>
              <a:t> </a:t>
            </a:r>
            <a:r>
              <a:rPr lang="en-US" altLang="ja-JP" dirty="0" smtClean="0"/>
              <a:t>file edit (2/3)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b="1" dirty="0"/>
              <a:t>Extract zip file and edit contents</a:t>
            </a:r>
          </a:p>
          <a:p>
            <a:pPr marL="0" indent="0">
              <a:buNone/>
            </a:pPr>
            <a:r>
              <a:rPr lang="en-US" altLang="ja-JP" dirty="0" smtClean="0"/>
              <a:t>  </a:t>
            </a:r>
            <a:r>
              <a:rPr lang="en-US" altLang="ja-JP" sz="1600" dirty="0" smtClean="0"/>
              <a:t>Edit the contents of the downloaded file</a:t>
            </a:r>
            <a:endParaRPr kumimoji="1" lang="en-US" altLang="ja-JP" sz="1600" dirty="0" smtClean="0"/>
          </a:p>
          <a:p>
            <a:pPr marL="637200" indent="-457200">
              <a:buFont typeface="+mj-ea"/>
              <a:buAutoNum type="circleNumDbPlain"/>
            </a:pPr>
            <a:r>
              <a:rPr kumimoji="1" lang="en-US" altLang="ja-JP" sz="1600" dirty="0" smtClean="0"/>
              <a:t>Extract the downloaded zip file</a:t>
            </a:r>
            <a:endParaRPr lang="en-US" altLang="ja-JP" sz="1600" dirty="0"/>
          </a:p>
          <a:p>
            <a:pPr marL="637200" indent="-457200">
              <a:buFont typeface="+mj-ea"/>
              <a:buAutoNum type="circleNumDbPlain"/>
            </a:pPr>
            <a:r>
              <a:rPr lang="en-US" altLang="ja-JP" sz="1600" dirty="0" smtClean="0"/>
              <a:t>Open the file and open &gt; Basic console</a:t>
            </a:r>
            <a:r>
              <a:rPr lang="ja-JP" altLang="en-US" sz="1600" dirty="0" smtClean="0"/>
              <a:t>　</a:t>
            </a:r>
            <a:r>
              <a:rPr lang="en-US" altLang="ja-JP" sz="1600" dirty="0" smtClean="0"/>
              <a:t>&gt;</a:t>
            </a:r>
          </a:p>
          <a:p>
            <a:pPr indent="0">
              <a:buNone/>
            </a:pPr>
            <a:r>
              <a:rPr kumimoji="1" lang="en-US" altLang="ja-JP" sz="1600" dirty="0"/>
              <a:t> </a:t>
            </a:r>
            <a:r>
              <a:rPr kumimoji="1" lang="en-US" altLang="ja-JP" sz="1600" dirty="0" smtClean="0"/>
              <a:t>      </a:t>
            </a:r>
            <a:r>
              <a:rPr lang="en-US" altLang="ja-JP" sz="1600" dirty="0" smtClean="0"/>
              <a:t>Operation list</a:t>
            </a:r>
            <a:r>
              <a:rPr kumimoji="1" lang="ja-JP" altLang="en-US" sz="1600" dirty="0" smtClean="0"/>
              <a:t> </a:t>
            </a:r>
            <a:r>
              <a:rPr lang="en-US" altLang="ja-JP" sz="1600" dirty="0" smtClean="0"/>
              <a:t>(Excel</a:t>
            </a:r>
            <a:r>
              <a:rPr lang="ja-JP" altLang="en-US" sz="1600" dirty="0"/>
              <a:t> </a:t>
            </a:r>
            <a:r>
              <a:rPr lang="en-US" altLang="ja-JP" sz="1600" dirty="0" smtClean="0"/>
              <a:t>file)</a:t>
            </a:r>
          </a:p>
          <a:p>
            <a:pPr marL="522900" indent="-342900">
              <a:buFont typeface="+mj-ea"/>
              <a:buAutoNum type="circleNumDbPlain"/>
            </a:pPr>
            <a:r>
              <a:rPr lang="en-US" altLang="ja-JP" sz="1600" dirty="0"/>
              <a:t>Edit the file so it matches the picture below and save it.</a:t>
            </a:r>
          </a:p>
          <a:p>
            <a:pPr indent="0">
              <a:buNone/>
            </a:pPr>
            <a:endParaRPr kumimoji="1" lang="ja-JP" altLang="en-US" sz="1600" dirty="0"/>
          </a:p>
        </p:txBody>
      </p:sp>
      <p:grpSp>
        <p:nvGrpSpPr>
          <p:cNvPr id="17" name="グループ化 16"/>
          <p:cNvGrpSpPr/>
          <p:nvPr/>
        </p:nvGrpSpPr>
        <p:grpSpPr>
          <a:xfrm>
            <a:off x="7293600" y="836712"/>
            <a:ext cx="1701894" cy="2268000"/>
            <a:chOff x="7261619" y="1659813"/>
            <a:chExt cx="1701894" cy="2268000"/>
          </a:xfrm>
        </p:grpSpPr>
        <p:grpSp>
          <p:nvGrpSpPr>
            <p:cNvPr id="18" name="グループ化 17"/>
            <p:cNvGrpSpPr/>
            <p:nvPr/>
          </p:nvGrpSpPr>
          <p:grpSpPr>
            <a:xfrm>
              <a:off x="7261619" y="1659813"/>
              <a:ext cx="1701894" cy="2268000"/>
              <a:chOff x="7261619" y="1508858"/>
              <a:chExt cx="1701894" cy="1800000"/>
            </a:xfrm>
          </p:grpSpPr>
          <p:sp>
            <p:nvSpPr>
              <p:cNvPr id="20" name="正方形/長方形 19"/>
              <p:cNvSpPr/>
              <p:nvPr/>
            </p:nvSpPr>
            <p:spPr bwMode="auto">
              <a:xfrm>
                <a:off x="7261619" y="1508858"/>
                <a:ext cx="1701894" cy="1800000"/>
              </a:xfrm>
              <a:prstGeom prst="rect">
                <a:avLst/>
              </a:prstGeom>
              <a:ln/>
              <a:extLst/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メイリオ"/>
                  <a:ea typeface="メイリオ"/>
                  <a:cs typeface="+mn-cs"/>
                </a:endParaRPr>
              </a:p>
            </p:txBody>
          </p:sp>
          <p:sp>
            <p:nvSpPr>
              <p:cNvPr id="21" name="角丸四角形 20"/>
              <p:cNvSpPr/>
              <p:nvPr/>
            </p:nvSpPr>
            <p:spPr bwMode="auto">
              <a:xfrm>
                <a:off x="7348437" y="2918434"/>
                <a:ext cx="1556775" cy="330125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14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メイリオ"/>
                    <a:ea typeface="メイリオ"/>
                    <a:cs typeface="+mn-cs"/>
                  </a:rPr>
                  <a:t>Import</a:t>
                </a:r>
                <a:endParaRPr kumimoji="1" lang="ja-JP" altLang="en-US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メイリオ"/>
                  <a:ea typeface="メイリオ"/>
                  <a:cs typeface="+mn-cs"/>
                </a:endParaRPr>
              </a:p>
            </p:txBody>
          </p:sp>
          <p:sp>
            <p:nvSpPr>
              <p:cNvPr id="22" name="ホームベース 21"/>
              <p:cNvSpPr/>
              <p:nvPr/>
            </p:nvSpPr>
            <p:spPr bwMode="auto">
              <a:xfrm rot="5400000">
                <a:off x="7180825" y="2202771"/>
                <a:ext cx="628571" cy="108000"/>
              </a:xfrm>
              <a:prstGeom prst="homePlate">
                <a:avLst>
                  <a:gd name="adj" fmla="val 49530"/>
                </a:avLst>
              </a:prstGeom>
              <a:solidFill>
                <a:srgbClr val="FFC000"/>
              </a:solidFill>
              <a:ln w="12700">
                <a:solidFill>
                  <a:srgbClr val="FFC000"/>
                </a:solidFill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メイリオ"/>
                  <a:ea typeface="メイリオ"/>
                  <a:cs typeface="+mn-cs"/>
                </a:endParaRPr>
              </a:p>
            </p:txBody>
          </p:sp>
          <p:sp>
            <p:nvSpPr>
              <p:cNvPr id="23" name="角丸四角形 22"/>
              <p:cNvSpPr/>
              <p:nvPr/>
            </p:nvSpPr>
            <p:spPr bwMode="auto">
              <a:xfrm>
                <a:off x="7337553" y="1574814"/>
                <a:ext cx="1556775" cy="330125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14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メイリオ"/>
                    <a:ea typeface="メイリオ"/>
                    <a:cs typeface="+mn-cs"/>
                  </a:rPr>
                  <a:t>Export</a:t>
                </a:r>
                <a:endParaRPr kumimoji="1" lang="ja-JP" altLang="en-US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メイリオ"/>
                  <a:ea typeface="メイリオ"/>
                  <a:cs typeface="+mn-cs"/>
                </a:endParaRPr>
              </a:p>
            </p:txBody>
          </p:sp>
          <p:sp>
            <p:nvSpPr>
              <p:cNvPr id="24" name="角丸四角形 23"/>
              <p:cNvSpPr/>
              <p:nvPr/>
            </p:nvSpPr>
            <p:spPr bwMode="auto">
              <a:xfrm>
                <a:off x="7653103" y="2252835"/>
                <a:ext cx="1223595" cy="312045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9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メイリオ"/>
                    <a:ea typeface="メイリオ"/>
                    <a:cs typeface="+mn-cs"/>
                  </a:rPr>
                  <a:t>Download Zip file</a:t>
                </a:r>
                <a:br>
                  <a:rPr kumimoji="1" lang="en-US" altLang="ja-JP" sz="9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メイリオ"/>
                    <a:ea typeface="メイリオ"/>
                    <a:cs typeface="+mn-cs"/>
                  </a:rPr>
                </a:br>
                <a:endParaRPr kumimoji="1" lang="ja-JP" altLang="en-US" sz="9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メイリオ"/>
                  <a:ea typeface="メイリオ"/>
                  <a:cs typeface="+mn-cs"/>
                </a:endParaRPr>
              </a:p>
            </p:txBody>
          </p:sp>
          <p:sp>
            <p:nvSpPr>
              <p:cNvPr id="25" name="角丸四角形 24"/>
              <p:cNvSpPr/>
              <p:nvPr/>
            </p:nvSpPr>
            <p:spPr bwMode="auto">
              <a:xfrm>
                <a:off x="7652393" y="1971325"/>
                <a:ext cx="1225014" cy="261192"/>
              </a:xfrm>
              <a:prstGeom prst="roundRect">
                <a:avLst/>
              </a:prstGeom>
              <a:ln/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ts val="105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9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メイリオ"/>
                    <a:ea typeface="メイリオ"/>
                    <a:cs typeface="+mn-cs"/>
                  </a:rPr>
                  <a:t>Start Export</a:t>
                </a:r>
                <a:endParaRPr kumimoji="1" lang="ja-JP" altLang="en-US" sz="9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メイリオ"/>
                  <a:ea typeface="メイリオ"/>
                  <a:cs typeface="+mn-cs"/>
                </a:endParaRPr>
              </a:p>
            </p:txBody>
          </p:sp>
        </p:grpSp>
        <p:sp>
          <p:nvSpPr>
            <p:cNvPr id="19" name="角丸四角形 18"/>
            <p:cNvSpPr/>
            <p:nvPr/>
          </p:nvSpPr>
          <p:spPr bwMode="auto">
            <a:xfrm>
              <a:off x="7348019" y="3019101"/>
              <a:ext cx="1548000" cy="374454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9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メイリオ"/>
                  <a:ea typeface="メイリオ"/>
                  <a:cs typeface="+mn-cs"/>
                </a:rPr>
                <a:t>Edit and save file</a:t>
              </a:r>
              <a:endParaRPr kumimoji="1" lang="ja-JP" altLang="en-US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endParaRPr>
            </a:p>
          </p:txBody>
        </p:sp>
      </p:grpSp>
      <p:sp>
        <p:nvSpPr>
          <p:cNvPr id="7" name="正方形/長方形 6"/>
          <p:cNvSpPr/>
          <p:nvPr/>
        </p:nvSpPr>
        <p:spPr bwMode="auto">
          <a:xfrm>
            <a:off x="296545" y="5124340"/>
            <a:ext cx="4419476" cy="61200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26" name="角丸四角形 25"/>
          <p:cNvSpPr/>
          <p:nvPr/>
        </p:nvSpPr>
        <p:spPr bwMode="auto">
          <a:xfrm>
            <a:off x="3110400" y="3268517"/>
            <a:ext cx="5724000" cy="1800000"/>
          </a:xfrm>
          <a:prstGeom prst="roundRect">
            <a:avLst>
              <a:gd name="adj" fmla="val 3917"/>
            </a:avLst>
          </a:prstGeom>
          <a:ln>
            <a:solidFill>
              <a:srgbClr val="FF0000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ja-JP" sz="120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174314"/>
              </p:ext>
            </p:extLst>
          </p:nvPr>
        </p:nvGraphicFramePr>
        <p:xfrm>
          <a:off x="3240000" y="3384000"/>
          <a:ext cx="5472760" cy="1727476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761992">
                  <a:extLst>
                    <a:ext uri="{9D8B030D-6E8A-4147-A177-3AD203B41FA5}">
                      <a16:colId xmlns:a16="http://schemas.microsoft.com/office/drawing/2014/main" val="1426426831"/>
                    </a:ext>
                  </a:extLst>
                </a:gridCol>
                <a:gridCol w="1824863">
                  <a:extLst>
                    <a:ext uri="{9D8B030D-6E8A-4147-A177-3AD203B41FA5}">
                      <a16:colId xmlns:a16="http://schemas.microsoft.com/office/drawing/2014/main" val="1787364272"/>
                    </a:ext>
                  </a:extLst>
                </a:gridCol>
                <a:gridCol w="1885905">
                  <a:extLst>
                    <a:ext uri="{9D8B030D-6E8A-4147-A177-3AD203B41FA5}">
                      <a16:colId xmlns:a16="http://schemas.microsoft.com/office/drawing/2014/main" val="1382453829"/>
                    </a:ext>
                  </a:extLst>
                </a:gridCol>
              </a:tblGrid>
              <a:tr h="375141"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Execution</a:t>
                      </a:r>
                      <a:r>
                        <a:rPr kumimoji="1" lang="en-US" altLang="ja-JP" sz="1400" baseline="0" dirty="0" smtClean="0"/>
                        <a:t> registration type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Operation name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Scheduled execution date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83333"/>
                  </a:ext>
                </a:extLst>
              </a:tr>
              <a:tr h="368438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400" dirty="0" smtClean="0"/>
                        <a:t>Register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OP2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 smtClean="0"/>
                        <a:t>（</a:t>
                      </a:r>
                      <a:r>
                        <a:rPr kumimoji="1" lang="en-US" altLang="ja-JP" sz="1100" dirty="0" smtClean="0"/>
                        <a:t>Free value</a:t>
                      </a:r>
                      <a:r>
                        <a:rPr kumimoji="1" lang="ja-JP" altLang="en-US" sz="1100" dirty="0" smtClean="0"/>
                        <a:t>）</a:t>
                      </a:r>
                      <a:endParaRPr kumimoji="1" lang="ja-JP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9715469"/>
                  </a:ext>
                </a:extLst>
              </a:tr>
              <a:tr h="368438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400" b="0" dirty="0" smtClean="0"/>
                        <a:t>Register</a:t>
                      </a:r>
                      <a:endParaRPr kumimoji="1" lang="ja-JP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OP3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 smtClean="0"/>
                        <a:t>（</a:t>
                      </a:r>
                      <a:r>
                        <a:rPr kumimoji="1" lang="en-US" altLang="ja-JP" sz="1100" dirty="0" smtClean="0"/>
                        <a:t>Free value</a:t>
                      </a:r>
                      <a:r>
                        <a:rPr kumimoji="1" lang="ja-JP" altLang="en-US" sz="1100" dirty="0" smtClean="0"/>
                        <a:t>）</a:t>
                      </a:r>
                    </a:p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2294804"/>
                  </a:ext>
                </a:extLst>
              </a:tr>
              <a:tr h="368438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400" dirty="0" smtClean="0"/>
                        <a:t>Register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OP4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 smtClean="0"/>
                        <a:t>（</a:t>
                      </a:r>
                      <a:r>
                        <a:rPr kumimoji="1" lang="en-US" altLang="ja-JP" sz="1100" dirty="0" smtClean="0"/>
                        <a:t>Free value</a:t>
                      </a:r>
                      <a:r>
                        <a:rPr kumimoji="1" lang="ja-JP" altLang="en-US" sz="1100" dirty="0" smtClean="0"/>
                        <a:t>）</a:t>
                      </a:r>
                      <a:endParaRPr kumimoji="1" lang="ja-JP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050761"/>
                  </a:ext>
                </a:extLst>
              </a:tr>
            </a:tbl>
          </a:graphicData>
        </a:graphic>
      </p:graphicFrame>
      <p:sp>
        <p:nvSpPr>
          <p:cNvPr id="27" name="円形吹き出し 26"/>
          <p:cNvSpPr>
            <a:spLocks noChangeAspect="1"/>
          </p:cNvSpPr>
          <p:nvPr/>
        </p:nvSpPr>
        <p:spPr bwMode="auto">
          <a:xfrm>
            <a:off x="2937088" y="4788000"/>
            <a:ext cx="288000" cy="359950"/>
          </a:xfrm>
          <a:prstGeom prst="wedgeEllipseCallout">
            <a:avLst>
              <a:gd name="adj1" fmla="val -102041"/>
              <a:gd name="adj2" fmla="val 86522"/>
            </a:avLst>
          </a:prstGeom>
          <a:solidFill>
            <a:srgbClr val="FF0000"/>
          </a:solidFill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b="1" dirty="0">
                <a:latin typeface="+mn-ea"/>
              </a:rPr>
              <a:t>３</a:t>
            </a:r>
            <a:endParaRPr kumimoji="1" lang="ja-JP" altLang="en-US" sz="1400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01430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図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122" y="2237068"/>
            <a:ext cx="7489040" cy="3786964"/>
          </a:xfrm>
          <a:prstGeom prst="rect">
            <a:avLst/>
          </a:prstGeom>
        </p:spPr>
      </p:pic>
      <p:pic>
        <p:nvPicPr>
          <p:cNvPr id="16" name="図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707" y="5011140"/>
            <a:ext cx="1960615" cy="1166871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3.5</a:t>
            </a:r>
            <a:r>
              <a:rPr kumimoji="1" lang="ja-JP" altLang="en-US" dirty="0" smtClean="0"/>
              <a:t>　</a:t>
            </a:r>
            <a:r>
              <a:rPr kumimoji="1" lang="en-US" altLang="ja-JP" dirty="0" smtClean="0"/>
              <a:t>Excel</a:t>
            </a:r>
            <a:r>
              <a:rPr lang="ja-JP" altLang="en-US" dirty="0"/>
              <a:t> </a:t>
            </a:r>
            <a:r>
              <a:rPr lang="en-US" altLang="ja-JP" dirty="0" smtClean="0"/>
              <a:t>bulk import (1/3)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b="1" dirty="0" smtClean="0"/>
              <a:t>Start excel bulk import</a:t>
            </a:r>
          </a:p>
          <a:p>
            <a:pPr marL="0" indent="0">
              <a:buNone/>
            </a:pPr>
            <a:r>
              <a:rPr lang="en-US" altLang="ja-JP" sz="1600" dirty="0"/>
              <a:t> </a:t>
            </a:r>
            <a:r>
              <a:rPr lang="en-US" altLang="ja-JP" sz="1600" dirty="0" smtClean="0"/>
              <a:t>  Upload the zip file and start importing</a:t>
            </a:r>
          </a:p>
          <a:p>
            <a:pPr marL="0" indent="0">
              <a:buNone/>
            </a:pPr>
            <a:endParaRPr kumimoji="1" lang="en-US" altLang="ja-JP" sz="1600" dirty="0"/>
          </a:p>
          <a:p>
            <a:pPr indent="0">
              <a:buNone/>
            </a:pPr>
            <a:r>
              <a:rPr lang="en-US" altLang="ja-JP" sz="1600" dirty="0" smtClean="0"/>
              <a:t>Menu</a:t>
            </a:r>
            <a:r>
              <a:rPr lang="ja-JP" altLang="en-US" sz="1600" dirty="0" smtClean="0"/>
              <a:t>：</a:t>
            </a:r>
            <a:r>
              <a:rPr lang="en-US" altLang="ja-JP" sz="1600" b="1" dirty="0" smtClean="0"/>
              <a:t>Export/Import</a:t>
            </a:r>
            <a:r>
              <a:rPr lang="ja-JP" altLang="en-US" sz="1600" b="1" dirty="0" smtClean="0"/>
              <a:t> </a:t>
            </a:r>
            <a:r>
              <a:rPr lang="en-US" altLang="ja-JP" sz="1600" b="1" dirty="0" smtClean="0"/>
              <a:t>&gt;</a:t>
            </a:r>
            <a:r>
              <a:rPr lang="ja-JP" altLang="en-US" sz="1600" b="1" dirty="0" smtClean="0"/>
              <a:t> </a:t>
            </a:r>
            <a:r>
              <a:rPr lang="en-US" altLang="ja-JP" sz="1600" b="1" dirty="0" smtClean="0"/>
              <a:t>Excel</a:t>
            </a:r>
            <a:r>
              <a:rPr lang="ja-JP" altLang="en-US" sz="1600" b="1" dirty="0"/>
              <a:t> </a:t>
            </a:r>
            <a:r>
              <a:rPr lang="en-US" altLang="ja-JP" sz="1600" b="1" dirty="0" smtClean="0"/>
              <a:t>bulk import</a:t>
            </a:r>
            <a:endParaRPr kumimoji="1" lang="ja-JP" altLang="en-US" sz="1600" b="1" dirty="0"/>
          </a:p>
        </p:txBody>
      </p:sp>
      <p:sp>
        <p:nvSpPr>
          <p:cNvPr id="6" name="正方形/長方形 5"/>
          <p:cNvSpPr/>
          <p:nvPr/>
        </p:nvSpPr>
        <p:spPr bwMode="auto">
          <a:xfrm>
            <a:off x="1158096" y="3386934"/>
            <a:ext cx="1080000" cy="25200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b="1" dirty="0" smtClean="0">
              <a:latin typeface="+mn-ea"/>
            </a:endParaRPr>
          </a:p>
        </p:txBody>
      </p:sp>
      <p:grpSp>
        <p:nvGrpSpPr>
          <p:cNvPr id="4" name="グループ化 3"/>
          <p:cNvGrpSpPr/>
          <p:nvPr/>
        </p:nvGrpSpPr>
        <p:grpSpPr>
          <a:xfrm>
            <a:off x="2461197" y="3381712"/>
            <a:ext cx="3217690" cy="479634"/>
            <a:chOff x="3154560" y="3355921"/>
            <a:chExt cx="3217690" cy="479634"/>
          </a:xfrm>
        </p:grpSpPr>
        <p:sp>
          <p:nvSpPr>
            <p:cNvPr id="7" name="角丸四角形 6"/>
            <p:cNvSpPr/>
            <p:nvPr/>
          </p:nvSpPr>
          <p:spPr bwMode="auto">
            <a:xfrm>
              <a:off x="3347830" y="3509900"/>
              <a:ext cx="3024420" cy="325655"/>
            </a:xfrm>
            <a:prstGeom prst="roundRect">
              <a:avLst/>
            </a:prstGeom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ja-JP" sz="1200" dirty="0" smtClean="0">
                  <a:solidFill>
                    <a:schemeClr val="tx1"/>
                  </a:solidFill>
                  <a:latin typeface="+mn-ea"/>
                </a:rPr>
                <a:t>Upload the edited zip file</a:t>
              </a:r>
              <a:endParaRPr lang="en-US" altLang="ja-JP" sz="12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8" name="円形吹き出し 7"/>
            <p:cNvSpPr/>
            <p:nvPr/>
          </p:nvSpPr>
          <p:spPr bwMode="auto">
            <a:xfrm>
              <a:off x="3154560" y="3355921"/>
              <a:ext cx="288040" cy="315543"/>
            </a:xfrm>
            <a:prstGeom prst="wedgeEllipseCallout">
              <a:avLst>
                <a:gd name="adj1" fmla="val -147929"/>
                <a:gd name="adj2" fmla="val -58525"/>
              </a:avLst>
            </a:prstGeom>
            <a:solidFill>
              <a:srgbClr val="FF0000"/>
            </a:solidFill>
            <a:ln w="19050">
              <a:solidFill>
                <a:schemeClr val="bg1"/>
              </a:solidFill>
            </a:ln>
            <a:ex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400" b="1" dirty="0" smtClean="0">
                  <a:latin typeface="+mn-ea"/>
                </a:rPr>
                <a:t>1</a:t>
              </a:r>
              <a:endParaRPr kumimoji="1" lang="ja-JP" altLang="en-US" sz="1400" b="1" dirty="0" smtClean="0">
                <a:latin typeface="+mn-ea"/>
              </a:endParaRPr>
            </a:p>
          </p:txBody>
        </p:sp>
      </p:grpSp>
      <p:grpSp>
        <p:nvGrpSpPr>
          <p:cNvPr id="23" name="グループ化 22"/>
          <p:cNvGrpSpPr/>
          <p:nvPr/>
        </p:nvGrpSpPr>
        <p:grpSpPr>
          <a:xfrm>
            <a:off x="1951995" y="4403369"/>
            <a:ext cx="3549311" cy="338792"/>
            <a:chOff x="2910885" y="4509610"/>
            <a:chExt cx="3549311" cy="338792"/>
          </a:xfrm>
        </p:grpSpPr>
        <p:sp>
          <p:nvSpPr>
            <p:cNvPr id="9" name="角丸四角形 8"/>
            <p:cNvSpPr/>
            <p:nvPr/>
          </p:nvSpPr>
          <p:spPr bwMode="auto">
            <a:xfrm>
              <a:off x="3196986" y="4509610"/>
              <a:ext cx="3263210" cy="338792"/>
            </a:xfrm>
            <a:prstGeom prst="roundRect">
              <a:avLst/>
            </a:prstGeom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ja-JP" sz="1200" dirty="0" smtClean="0">
                  <a:solidFill>
                    <a:schemeClr val="tx1"/>
                  </a:solidFill>
                  <a:latin typeface="+mn-ea"/>
                </a:rPr>
                <a:t>Check “All menus”</a:t>
              </a:r>
              <a:endParaRPr lang="en-US" altLang="ja-JP" sz="12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0" name="円形吹き出し 9"/>
            <p:cNvSpPr/>
            <p:nvPr/>
          </p:nvSpPr>
          <p:spPr bwMode="auto">
            <a:xfrm>
              <a:off x="2910885" y="4509610"/>
              <a:ext cx="288040" cy="315543"/>
            </a:xfrm>
            <a:prstGeom prst="wedgeEllipseCallout">
              <a:avLst>
                <a:gd name="adj1" fmla="val -137348"/>
                <a:gd name="adj2" fmla="val -75429"/>
              </a:avLst>
            </a:prstGeom>
            <a:solidFill>
              <a:srgbClr val="FF0000"/>
            </a:solidFill>
            <a:ln w="19050">
              <a:solidFill>
                <a:schemeClr val="bg1"/>
              </a:solidFill>
            </a:ln>
            <a:ex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ja-JP" altLang="en-US" sz="1400" b="1" dirty="0" smtClean="0">
                  <a:latin typeface="+mn-ea"/>
                </a:rPr>
                <a:t>２</a:t>
              </a:r>
            </a:p>
          </p:txBody>
        </p:sp>
      </p:grpSp>
      <p:sp>
        <p:nvSpPr>
          <p:cNvPr id="12" name="角丸四角形 11"/>
          <p:cNvSpPr/>
          <p:nvPr/>
        </p:nvSpPr>
        <p:spPr bwMode="auto">
          <a:xfrm>
            <a:off x="2915770" y="5910052"/>
            <a:ext cx="2308545" cy="340483"/>
          </a:xfrm>
          <a:prstGeom prst="roundRect">
            <a:avLst/>
          </a:prstGeom>
          <a:ln>
            <a:solidFill>
              <a:srgbClr val="FF0000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200" dirty="0" smtClean="0">
                <a:solidFill>
                  <a:schemeClr val="tx1"/>
                </a:solidFill>
                <a:latin typeface="+mn-ea"/>
              </a:rPr>
              <a:t>Press the “Import” button</a:t>
            </a:r>
            <a:endParaRPr lang="en-US" altLang="ja-JP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3" name="円形吹き出し 12"/>
          <p:cNvSpPr/>
          <p:nvPr/>
        </p:nvSpPr>
        <p:spPr bwMode="auto">
          <a:xfrm>
            <a:off x="2722500" y="5745961"/>
            <a:ext cx="288040" cy="315543"/>
          </a:xfrm>
          <a:prstGeom prst="wedgeEllipseCallout">
            <a:avLst>
              <a:gd name="adj1" fmla="val -137725"/>
              <a:gd name="adj2" fmla="val -47831"/>
            </a:avLst>
          </a:prstGeom>
          <a:solidFill>
            <a:srgbClr val="FF0000"/>
          </a:solidFill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latin typeface="+mn-ea"/>
              </a:rPr>
              <a:t>３</a:t>
            </a:r>
          </a:p>
        </p:txBody>
      </p:sp>
      <p:sp>
        <p:nvSpPr>
          <p:cNvPr id="25" name="正方形/長方形 24"/>
          <p:cNvSpPr/>
          <p:nvPr/>
        </p:nvSpPr>
        <p:spPr bwMode="auto">
          <a:xfrm>
            <a:off x="1462386" y="5522491"/>
            <a:ext cx="1381374" cy="214963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b="1" dirty="0" smtClean="0">
              <a:latin typeface="+mn-ea"/>
            </a:endParaRPr>
          </a:p>
        </p:txBody>
      </p:sp>
      <p:grpSp>
        <p:nvGrpSpPr>
          <p:cNvPr id="14" name="グループ化 13"/>
          <p:cNvGrpSpPr/>
          <p:nvPr/>
        </p:nvGrpSpPr>
        <p:grpSpPr>
          <a:xfrm>
            <a:off x="7293600" y="835200"/>
            <a:ext cx="1701894" cy="2268000"/>
            <a:chOff x="7293600" y="835200"/>
            <a:chExt cx="1701894" cy="2268000"/>
          </a:xfrm>
        </p:grpSpPr>
        <p:grpSp>
          <p:nvGrpSpPr>
            <p:cNvPr id="35" name="グループ化 34"/>
            <p:cNvGrpSpPr/>
            <p:nvPr/>
          </p:nvGrpSpPr>
          <p:grpSpPr>
            <a:xfrm>
              <a:off x="7293600" y="835200"/>
              <a:ext cx="1701894" cy="2268000"/>
              <a:chOff x="7163410" y="1171508"/>
              <a:chExt cx="1701894" cy="2016000"/>
            </a:xfrm>
          </p:grpSpPr>
          <p:grpSp>
            <p:nvGrpSpPr>
              <p:cNvPr id="27" name="グループ化 26"/>
              <p:cNvGrpSpPr/>
              <p:nvPr/>
            </p:nvGrpSpPr>
            <p:grpSpPr>
              <a:xfrm>
                <a:off x="7163410" y="1171508"/>
                <a:ext cx="1701894" cy="2016000"/>
                <a:chOff x="7261619" y="1508858"/>
                <a:chExt cx="1701894" cy="1556925"/>
              </a:xfrm>
            </p:grpSpPr>
            <p:sp>
              <p:nvSpPr>
                <p:cNvPr id="29" name="正方形/長方形 28"/>
                <p:cNvSpPr/>
                <p:nvPr/>
              </p:nvSpPr>
              <p:spPr bwMode="auto">
                <a:xfrm>
                  <a:off x="7261619" y="1508858"/>
                  <a:ext cx="1701894" cy="1556925"/>
                </a:xfrm>
                <a:prstGeom prst="rect">
                  <a:avLst/>
                </a:prstGeom>
                <a:ln/>
                <a:extLst/>
              </p:spPr>
              <p:style>
                <a:lnRef idx="3">
                  <a:schemeClr val="lt1"/>
                </a:lnRef>
                <a:fillRef idx="1">
                  <a:schemeClr val="accent6"/>
                </a:fillRef>
                <a:effectRef idx="1">
                  <a:schemeClr val="accent6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メイリオ"/>
                    <a:ea typeface="メイリオ"/>
                    <a:cs typeface="+mn-cs"/>
                  </a:endParaRPr>
                </a:p>
              </p:txBody>
            </p:sp>
            <p:sp>
              <p:nvSpPr>
                <p:cNvPr id="30" name="角丸四角形 29"/>
                <p:cNvSpPr/>
                <p:nvPr/>
              </p:nvSpPr>
              <p:spPr bwMode="auto">
                <a:xfrm>
                  <a:off x="7337553" y="2146456"/>
                  <a:ext cx="1556775" cy="286672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  <a:extLst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ja-JP" sz="1400" b="1" i="0" u="none" strike="noStrike" kern="120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メイリオ"/>
                      <a:ea typeface="メイリオ"/>
                      <a:cs typeface="+mn-cs"/>
                    </a:rPr>
                    <a:t>Import</a:t>
                  </a:r>
                  <a:endParaRPr kumimoji="1" lang="ja-JP" altLang="en-US" sz="14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メイリオ"/>
                    <a:ea typeface="メイリオ"/>
                    <a:cs typeface="+mn-cs"/>
                  </a:endParaRPr>
                </a:p>
              </p:txBody>
            </p:sp>
            <p:sp>
              <p:nvSpPr>
                <p:cNvPr id="31" name="ホームベース 30"/>
                <p:cNvSpPr/>
                <p:nvPr/>
              </p:nvSpPr>
              <p:spPr bwMode="auto">
                <a:xfrm rot="5400000">
                  <a:off x="7185933" y="2697927"/>
                  <a:ext cx="543688" cy="108000"/>
                </a:xfrm>
                <a:prstGeom prst="homePlate">
                  <a:avLst>
                    <a:gd name="adj" fmla="val 49530"/>
                  </a:avLst>
                </a:prstGeom>
                <a:solidFill>
                  <a:srgbClr val="FFC000"/>
                </a:solidFill>
                <a:ln w="12700">
                  <a:solidFill>
                    <a:srgbClr val="FFC000"/>
                  </a:solidFill>
                </a:ln>
                <a:effectLst/>
                <a:extLst/>
              </p:spPr>
              <p:txBody>
  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メイリオ"/>
                    <a:ea typeface="メイリオ"/>
                    <a:cs typeface="+mn-cs"/>
                  </a:endParaRPr>
                </a:p>
              </p:txBody>
            </p:sp>
            <p:sp>
              <p:nvSpPr>
                <p:cNvPr id="32" name="角丸四角形 31"/>
                <p:cNvSpPr/>
                <p:nvPr/>
              </p:nvSpPr>
              <p:spPr bwMode="auto">
                <a:xfrm>
                  <a:off x="7337553" y="1553342"/>
                  <a:ext cx="1556775" cy="286672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  <a:extLst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ja-JP" sz="1400" b="1" i="0" u="none" strike="noStrike" kern="120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メイリオ"/>
                      <a:ea typeface="メイリオ"/>
                      <a:cs typeface="+mn-cs"/>
                    </a:rPr>
                    <a:t>Export</a:t>
                  </a:r>
                  <a:endParaRPr kumimoji="1" lang="ja-JP" altLang="en-US" sz="14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メイリオ"/>
                    <a:ea typeface="メイリオ"/>
                    <a:cs typeface="+mn-cs"/>
                  </a:endParaRPr>
                </a:p>
              </p:txBody>
            </p:sp>
            <p:sp>
              <p:nvSpPr>
                <p:cNvPr id="34" name="角丸四角形 33"/>
                <p:cNvSpPr/>
                <p:nvPr/>
              </p:nvSpPr>
              <p:spPr bwMode="auto">
                <a:xfrm>
                  <a:off x="7587967" y="2764283"/>
                  <a:ext cx="1225014" cy="261192"/>
                </a:xfrm>
                <a:prstGeom prst="roundRect">
                  <a:avLst/>
                </a:prstGeom>
                <a:ln/>
                <a:extLst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ts val="105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US" altLang="ja-JP" sz="900" b="1" dirty="0" smtClean="0">
                      <a:solidFill>
                        <a:srgbClr val="000000"/>
                      </a:solidFill>
                      <a:latin typeface="メイリオ"/>
                      <a:ea typeface="メイリオ"/>
                    </a:rPr>
                    <a:t>Check results</a:t>
                  </a:r>
                  <a:endParaRPr kumimoji="1" lang="ja-JP" altLang="en-US" sz="9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メイリオ"/>
                    <a:ea typeface="メイリオ"/>
                    <a:cs typeface="+mn-cs"/>
                  </a:endParaRPr>
                </a:p>
              </p:txBody>
            </p:sp>
          </p:grpSp>
          <p:sp>
            <p:nvSpPr>
              <p:cNvPr id="28" name="角丸四角形 27"/>
              <p:cNvSpPr/>
              <p:nvPr/>
            </p:nvSpPr>
            <p:spPr bwMode="auto">
              <a:xfrm>
                <a:off x="7489758" y="2381108"/>
                <a:ext cx="1223595" cy="374454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ja-JP" sz="900" b="1" dirty="0" smtClean="0">
                    <a:solidFill>
                      <a:srgbClr val="000000"/>
                    </a:solidFill>
                    <a:latin typeface="メイリオ"/>
                    <a:ea typeface="メイリオ"/>
                  </a:rPr>
                  <a:t>Start Import</a:t>
                </a:r>
                <a:endParaRPr kumimoji="1" lang="ja-JP" altLang="en-US" sz="9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メイリオ"/>
                  <a:ea typeface="メイリオ"/>
                  <a:cs typeface="+mn-cs"/>
                </a:endParaRPr>
              </a:p>
            </p:txBody>
          </p:sp>
        </p:grpSp>
        <p:sp>
          <p:nvSpPr>
            <p:cNvPr id="24" name="角丸四角形 23"/>
            <p:cNvSpPr/>
            <p:nvPr/>
          </p:nvSpPr>
          <p:spPr bwMode="auto">
            <a:xfrm>
              <a:off x="7380000" y="1332000"/>
              <a:ext cx="1548000" cy="396000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9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メイリオ"/>
                  <a:ea typeface="メイリオ"/>
                  <a:cs typeface="+mn-cs"/>
                </a:rPr>
                <a:t>Edit and save file</a:t>
              </a:r>
              <a:endParaRPr kumimoji="1" lang="ja-JP" altLang="en-US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12614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174" y="2594010"/>
            <a:ext cx="5722094" cy="2685784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5900273" y="3272480"/>
            <a:ext cx="3063239" cy="267687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2949" y="4810032"/>
            <a:ext cx="2644466" cy="908473"/>
          </a:xfrm>
          <a:prstGeom prst="rect">
            <a:avLst/>
          </a:prstGeom>
        </p:spPr>
      </p:pic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b="1" dirty="0" smtClean="0"/>
              <a:t>Check the Import status and the Registration results</a:t>
            </a:r>
            <a:endParaRPr kumimoji="1" lang="en-US" altLang="ja-JP" b="1" dirty="0" smtClean="0"/>
          </a:p>
          <a:p>
            <a:pPr indent="0">
              <a:buNone/>
            </a:pPr>
            <a:r>
              <a:rPr lang="en-US" altLang="ja-JP" sz="1600" dirty="0" smtClean="0"/>
              <a:t>Check that the import has ended successfully and that </a:t>
            </a:r>
            <a:br>
              <a:rPr lang="en-US" altLang="ja-JP" sz="1600" dirty="0" smtClean="0"/>
            </a:br>
            <a:r>
              <a:rPr lang="en-US" altLang="ja-JP" sz="1600" dirty="0" smtClean="0"/>
              <a:t>all of the items has been registered.</a:t>
            </a:r>
            <a:r>
              <a:rPr lang="en-US" altLang="ja-JP" sz="1600" dirty="0"/>
              <a:t/>
            </a:r>
            <a:br>
              <a:rPr lang="en-US" altLang="ja-JP" sz="1600" dirty="0"/>
            </a:br>
            <a:endParaRPr lang="en-US" altLang="ja-JP" sz="1600" dirty="0"/>
          </a:p>
          <a:p>
            <a:pPr indent="0">
              <a:buNone/>
            </a:pPr>
            <a:r>
              <a:rPr lang="en-US" altLang="ja-JP" sz="1600" dirty="0" smtClean="0"/>
              <a:t>Menu</a:t>
            </a:r>
            <a:r>
              <a:rPr lang="ja-JP" altLang="en-US" sz="1600" dirty="0" smtClean="0"/>
              <a:t>：</a:t>
            </a:r>
            <a:r>
              <a:rPr lang="en-US" altLang="ja-JP" sz="1600" b="1" dirty="0" smtClean="0"/>
              <a:t>Export/Import </a:t>
            </a:r>
            <a:r>
              <a:rPr lang="en-US" altLang="ja-JP" sz="1600" b="1" dirty="0"/>
              <a:t>&gt;</a:t>
            </a:r>
          </a:p>
          <a:p>
            <a:pPr marL="0" indent="0">
              <a:buNone/>
            </a:pPr>
            <a:r>
              <a:rPr lang="en-US" altLang="ja-JP" sz="1600" b="1" dirty="0"/>
              <a:t>              </a:t>
            </a:r>
            <a:r>
              <a:rPr lang="ja-JP" altLang="en-US" sz="1600" b="1" dirty="0"/>
              <a:t> </a:t>
            </a:r>
            <a:r>
              <a:rPr lang="ja-JP" altLang="en-US" sz="1600" b="1" dirty="0" smtClean="0"/>
              <a:t> </a:t>
            </a:r>
            <a:r>
              <a:rPr lang="en-US" altLang="ja-JP" sz="1600" b="1" dirty="0" smtClean="0"/>
              <a:t> Excel export/import list</a:t>
            </a:r>
            <a:endParaRPr lang="en-US" altLang="ja-JP" sz="1600" b="1" dirty="0"/>
          </a:p>
          <a:p>
            <a:pPr marL="0" indent="0">
              <a:buNone/>
            </a:pPr>
            <a:endParaRPr lang="en-US" altLang="ja-JP" sz="1600" dirty="0" smtClean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3.5</a:t>
            </a:r>
            <a:r>
              <a:rPr lang="ja-JP" altLang="en-US" dirty="0"/>
              <a:t>　</a:t>
            </a:r>
            <a:r>
              <a:rPr lang="en-US" altLang="ja-JP" dirty="0"/>
              <a:t>Excel</a:t>
            </a:r>
            <a:r>
              <a:rPr lang="ja-JP" altLang="en-US" dirty="0"/>
              <a:t> </a:t>
            </a:r>
            <a:r>
              <a:rPr lang="en-US" altLang="ja-JP" dirty="0"/>
              <a:t>bulk import </a:t>
            </a:r>
            <a:r>
              <a:rPr lang="en-US" altLang="ja-JP" dirty="0" smtClean="0"/>
              <a:t>(2/3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  <p:sp>
        <p:nvSpPr>
          <p:cNvPr id="14" name="正方形/長方形 13"/>
          <p:cNvSpPr/>
          <p:nvPr/>
        </p:nvSpPr>
        <p:spPr bwMode="auto">
          <a:xfrm>
            <a:off x="1128532" y="3713451"/>
            <a:ext cx="1029743" cy="207981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15" name="正方形/長方形 14"/>
          <p:cNvSpPr/>
          <p:nvPr/>
        </p:nvSpPr>
        <p:spPr bwMode="auto">
          <a:xfrm>
            <a:off x="1856728" y="4646047"/>
            <a:ext cx="504070" cy="176616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b="1" dirty="0" smtClean="0">
              <a:latin typeface="+mn-ea"/>
            </a:endParaRPr>
          </a:p>
        </p:txBody>
      </p:sp>
      <p:grpSp>
        <p:nvGrpSpPr>
          <p:cNvPr id="18" name="グループ化 17"/>
          <p:cNvGrpSpPr/>
          <p:nvPr/>
        </p:nvGrpSpPr>
        <p:grpSpPr>
          <a:xfrm>
            <a:off x="2108763" y="3853657"/>
            <a:ext cx="2160000" cy="513978"/>
            <a:chOff x="3154560" y="3355921"/>
            <a:chExt cx="2353270" cy="513978"/>
          </a:xfrm>
        </p:grpSpPr>
        <p:sp>
          <p:nvSpPr>
            <p:cNvPr id="16" name="角丸四角形 15"/>
            <p:cNvSpPr/>
            <p:nvPr/>
          </p:nvSpPr>
          <p:spPr bwMode="auto">
            <a:xfrm>
              <a:off x="3347830" y="3509899"/>
              <a:ext cx="2160000" cy="360000"/>
            </a:xfrm>
            <a:prstGeom prst="roundRect">
              <a:avLst/>
            </a:prstGeom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ja-JP" sz="1200" dirty="0" smtClean="0">
                  <a:solidFill>
                    <a:schemeClr val="tx1"/>
                  </a:solidFill>
                  <a:latin typeface="+mn-ea"/>
                </a:rPr>
                <a:t>Press “Filter</a:t>
              </a:r>
              <a:endParaRPr lang="en-US" altLang="ja-JP" sz="12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7" name="円形吹き出し 16"/>
            <p:cNvSpPr/>
            <p:nvPr/>
          </p:nvSpPr>
          <p:spPr bwMode="auto">
            <a:xfrm>
              <a:off x="3154560" y="3355921"/>
              <a:ext cx="288040" cy="315543"/>
            </a:xfrm>
            <a:prstGeom prst="wedgeEllipseCallout">
              <a:avLst>
                <a:gd name="adj1" fmla="val -147929"/>
                <a:gd name="adj2" fmla="val -58525"/>
              </a:avLst>
            </a:prstGeom>
            <a:solidFill>
              <a:srgbClr val="FF0000"/>
            </a:solidFill>
            <a:ln w="19050">
              <a:solidFill>
                <a:schemeClr val="bg1"/>
              </a:solidFill>
            </a:ln>
            <a:ex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400" b="1" dirty="0" smtClean="0">
                  <a:latin typeface="+mn-ea"/>
                </a:rPr>
                <a:t>1</a:t>
              </a:r>
              <a:endParaRPr kumimoji="1" lang="ja-JP" altLang="en-US" sz="1400" b="1" dirty="0" smtClean="0">
                <a:latin typeface="+mn-ea"/>
              </a:endParaRPr>
            </a:p>
          </p:txBody>
        </p:sp>
      </p:grpSp>
      <p:grpSp>
        <p:nvGrpSpPr>
          <p:cNvPr id="30" name="グループ化 29"/>
          <p:cNvGrpSpPr/>
          <p:nvPr/>
        </p:nvGrpSpPr>
        <p:grpSpPr>
          <a:xfrm>
            <a:off x="1315864" y="5022805"/>
            <a:ext cx="2287417" cy="695700"/>
            <a:chOff x="3154560" y="3355921"/>
            <a:chExt cx="2492088" cy="695700"/>
          </a:xfrm>
        </p:grpSpPr>
        <p:sp>
          <p:nvSpPr>
            <p:cNvPr id="31" name="角丸四角形 30"/>
            <p:cNvSpPr/>
            <p:nvPr/>
          </p:nvSpPr>
          <p:spPr bwMode="auto">
            <a:xfrm>
              <a:off x="3347830" y="3509899"/>
              <a:ext cx="2298818" cy="541722"/>
            </a:xfrm>
            <a:prstGeom prst="roundRect">
              <a:avLst/>
            </a:prstGeom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ja-JP" sz="1200" dirty="0" smtClean="0">
                  <a:solidFill>
                    <a:schemeClr val="tx1"/>
                  </a:solidFill>
                  <a:latin typeface="+mn-ea"/>
                </a:rPr>
                <a:t>Check that the status</a:t>
              </a:r>
              <a:br>
                <a:rPr lang="en-US" altLang="ja-JP" sz="1200" dirty="0" smtClean="0">
                  <a:solidFill>
                    <a:schemeClr val="tx1"/>
                  </a:solidFill>
                  <a:latin typeface="+mn-ea"/>
                </a:rPr>
              </a:br>
              <a:r>
                <a:rPr lang="en-US" altLang="ja-JP" sz="1200" dirty="0" smtClean="0">
                  <a:solidFill>
                    <a:schemeClr val="tx1"/>
                  </a:solidFill>
                  <a:latin typeface="+mn-ea"/>
                </a:rPr>
                <a:t> says: Completed</a:t>
              </a:r>
              <a:endParaRPr lang="en-US" altLang="ja-JP" sz="12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2" name="円形吹き出し 31"/>
            <p:cNvSpPr/>
            <p:nvPr/>
          </p:nvSpPr>
          <p:spPr bwMode="auto">
            <a:xfrm>
              <a:off x="3154560" y="3355921"/>
              <a:ext cx="288040" cy="315543"/>
            </a:xfrm>
            <a:prstGeom prst="wedgeEllipseCallout">
              <a:avLst>
                <a:gd name="adj1" fmla="val 156428"/>
                <a:gd name="adj2" fmla="val -97163"/>
              </a:avLst>
            </a:prstGeom>
            <a:solidFill>
              <a:srgbClr val="FF0000"/>
            </a:solidFill>
            <a:ln w="19050">
              <a:solidFill>
                <a:schemeClr val="bg1"/>
              </a:solidFill>
            </a:ln>
            <a:ex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1400" b="1" dirty="0">
                  <a:latin typeface="+mn-ea"/>
                </a:rPr>
                <a:t>２</a:t>
              </a:r>
              <a:endParaRPr kumimoji="1" lang="ja-JP" altLang="en-US" sz="1400" b="1" dirty="0" smtClean="0">
                <a:latin typeface="+mn-ea"/>
              </a:endParaRPr>
            </a:p>
          </p:txBody>
        </p:sp>
      </p:grpSp>
      <p:sp>
        <p:nvSpPr>
          <p:cNvPr id="33" name="正方形/長方形 32"/>
          <p:cNvSpPr/>
          <p:nvPr/>
        </p:nvSpPr>
        <p:spPr bwMode="auto">
          <a:xfrm>
            <a:off x="4860040" y="4646048"/>
            <a:ext cx="504070" cy="223152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b="1" dirty="0" smtClean="0">
              <a:latin typeface="+mn-ea"/>
            </a:endParaRPr>
          </a:p>
        </p:txBody>
      </p:sp>
      <p:grpSp>
        <p:nvGrpSpPr>
          <p:cNvPr id="27" name="グループ化 26"/>
          <p:cNvGrpSpPr/>
          <p:nvPr/>
        </p:nvGrpSpPr>
        <p:grpSpPr>
          <a:xfrm>
            <a:off x="7054681" y="5410974"/>
            <a:ext cx="1991507" cy="649798"/>
            <a:chOff x="3154561" y="3355921"/>
            <a:chExt cx="2353269" cy="649798"/>
          </a:xfrm>
        </p:grpSpPr>
        <p:sp>
          <p:nvSpPr>
            <p:cNvPr id="28" name="角丸四角形 27"/>
            <p:cNvSpPr/>
            <p:nvPr/>
          </p:nvSpPr>
          <p:spPr bwMode="auto">
            <a:xfrm>
              <a:off x="3347830" y="3509898"/>
              <a:ext cx="2160000" cy="495821"/>
            </a:xfrm>
            <a:prstGeom prst="roundRect">
              <a:avLst/>
            </a:prstGeom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ja-JP" sz="1200" dirty="0" smtClean="0">
                  <a:solidFill>
                    <a:schemeClr val="tx1"/>
                  </a:solidFill>
                  <a:latin typeface="+mn-ea"/>
                </a:rPr>
                <a:t>Check the number of </a:t>
              </a:r>
              <a:br>
                <a:rPr lang="en-US" altLang="ja-JP" sz="1200" dirty="0" smtClean="0">
                  <a:solidFill>
                    <a:schemeClr val="tx1"/>
                  </a:solidFill>
                  <a:latin typeface="+mn-ea"/>
                </a:rPr>
              </a:br>
              <a:r>
                <a:rPr lang="en-US" altLang="ja-JP" sz="1200" dirty="0" smtClean="0">
                  <a:solidFill>
                    <a:schemeClr val="tx1"/>
                  </a:solidFill>
                  <a:latin typeface="+mn-ea"/>
                </a:rPr>
                <a:t>registrations</a:t>
              </a:r>
            </a:p>
          </p:txBody>
        </p:sp>
        <p:sp>
          <p:nvSpPr>
            <p:cNvPr id="29" name="円形吹き出し 28"/>
            <p:cNvSpPr/>
            <p:nvPr/>
          </p:nvSpPr>
          <p:spPr bwMode="auto">
            <a:xfrm>
              <a:off x="3154561" y="3355921"/>
              <a:ext cx="288040" cy="315543"/>
            </a:xfrm>
            <a:prstGeom prst="wedgeEllipseCallout">
              <a:avLst>
                <a:gd name="adj1" fmla="val -147929"/>
                <a:gd name="adj2" fmla="val -58525"/>
              </a:avLst>
            </a:prstGeom>
            <a:solidFill>
              <a:srgbClr val="FF0000"/>
            </a:solidFill>
            <a:ln w="19050">
              <a:solidFill>
                <a:schemeClr val="bg1"/>
              </a:solidFill>
            </a:ln>
            <a:ex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1400" b="1" dirty="0">
                  <a:latin typeface="+mn-ea"/>
                </a:rPr>
                <a:t>４</a:t>
              </a:r>
              <a:endParaRPr kumimoji="1" lang="ja-JP" altLang="en-US" sz="1400" b="1" dirty="0" smtClean="0">
                <a:latin typeface="+mn-ea"/>
              </a:endParaRPr>
            </a:p>
          </p:txBody>
        </p:sp>
      </p:grpSp>
      <p:sp>
        <p:nvSpPr>
          <p:cNvPr id="4" name="テキスト ボックス 3"/>
          <p:cNvSpPr txBox="1"/>
          <p:nvPr/>
        </p:nvSpPr>
        <p:spPr>
          <a:xfrm>
            <a:off x="5928761" y="3405674"/>
            <a:ext cx="29644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smtClean="0"/>
              <a:t>Inside the Log file</a:t>
            </a:r>
          </a:p>
        </p:txBody>
      </p:sp>
      <p:sp>
        <p:nvSpPr>
          <p:cNvPr id="42" name="正方形/長方形 41"/>
          <p:cNvSpPr/>
          <p:nvPr/>
        </p:nvSpPr>
        <p:spPr bwMode="auto">
          <a:xfrm>
            <a:off x="5980946" y="5101614"/>
            <a:ext cx="1056152" cy="207529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b="1" dirty="0" smtClean="0">
              <a:latin typeface="+mn-ea"/>
            </a:endParaRPr>
          </a:p>
        </p:txBody>
      </p:sp>
      <p:grpSp>
        <p:nvGrpSpPr>
          <p:cNvPr id="22" name="グループ化 21"/>
          <p:cNvGrpSpPr/>
          <p:nvPr/>
        </p:nvGrpSpPr>
        <p:grpSpPr>
          <a:xfrm>
            <a:off x="3852460" y="5145008"/>
            <a:ext cx="1982603" cy="590865"/>
            <a:chOff x="2409859" y="3028929"/>
            <a:chExt cx="2160000" cy="590865"/>
          </a:xfrm>
        </p:grpSpPr>
        <p:sp>
          <p:nvSpPr>
            <p:cNvPr id="23" name="角丸四角形 22"/>
            <p:cNvSpPr/>
            <p:nvPr/>
          </p:nvSpPr>
          <p:spPr bwMode="auto">
            <a:xfrm>
              <a:off x="2409859" y="3259794"/>
              <a:ext cx="2160000" cy="360000"/>
            </a:xfrm>
            <a:prstGeom prst="roundRect">
              <a:avLst/>
            </a:prstGeom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ja-JP" sz="1200" dirty="0" smtClean="0">
                  <a:solidFill>
                    <a:schemeClr val="tx1"/>
                  </a:solidFill>
                  <a:latin typeface="+mn-ea"/>
                </a:rPr>
                <a:t>Download Log file</a:t>
              </a:r>
            </a:p>
          </p:txBody>
        </p:sp>
        <p:sp>
          <p:nvSpPr>
            <p:cNvPr id="24" name="円形吹き出し 23"/>
            <p:cNvSpPr/>
            <p:nvPr/>
          </p:nvSpPr>
          <p:spPr bwMode="auto">
            <a:xfrm>
              <a:off x="2989278" y="3028929"/>
              <a:ext cx="288040" cy="315543"/>
            </a:xfrm>
            <a:prstGeom prst="wedgeEllipseCallout">
              <a:avLst>
                <a:gd name="adj1" fmla="val 197931"/>
                <a:gd name="adj2" fmla="val -131937"/>
              </a:avLst>
            </a:prstGeom>
            <a:solidFill>
              <a:srgbClr val="FF0000"/>
            </a:solidFill>
            <a:ln w="19050">
              <a:solidFill>
                <a:schemeClr val="bg1"/>
              </a:solidFill>
            </a:ln>
            <a:ex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1400" b="1" dirty="0" smtClean="0">
                  <a:latin typeface="+mn-ea"/>
                </a:rPr>
                <a:t>３</a:t>
              </a:r>
              <a:endParaRPr kumimoji="1" lang="ja-JP" altLang="en-US" sz="1400" b="1" dirty="0" smtClean="0">
                <a:latin typeface="+mn-ea"/>
              </a:endParaRPr>
            </a:p>
          </p:txBody>
        </p:sp>
      </p:grpSp>
      <p:sp>
        <p:nvSpPr>
          <p:cNvPr id="26" name="正方形/長方形 25"/>
          <p:cNvSpPr/>
          <p:nvPr/>
        </p:nvSpPr>
        <p:spPr bwMode="auto">
          <a:xfrm>
            <a:off x="6084000" y="3983997"/>
            <a:ext cx="720100" cy="214963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b="1" dirty="0" smtClean="0">
              <a:latin typeface="+mn-ea"/>
            </a:endParaRPr>
          </a:p>
        </p:txBody>
      </p:sp>
      <p:grpSp>
        <p:nvGrpSpPr>
          <p:cNvPr id="59" name="グループ化 58"/>
          <p:cNvGrpSpPr/>
          <p:nvPr/>
        </p:nvGrpSpPr>
        <p:grpSpPr>
          <a:xfrm>
            <a:off x="7293600" y="835200"/>
            <a:ext cx="1701894" cy="2268000"/>
            <a:chOff x="7293600" y="835200"/>
            <a:chExt cx="1701894" cy="2268000"/>
          </a:xfrm>
        </p:grpSpPr>
        <p:grpSp>
          <p:nvGrpSpPr>
            <p:cNvPr id="60" name="グループ化 59"/>
            <p:cNvGrpSpPr/>
            <p:nvPr/>
          </p:nvGrpSpPr>
          <p:grpSpPr>
            <a:xfrm>
              <a:off x="7293600" y="835200"/>
              <a:ext cx="1701894" cy="2268000"/>
              <a:chOff x="7163410" y="1171508"/>
              <a:chExt cx="1701894" cy="2016000"/>
            </a:xfrm>
          </p:grpSpPr>
          <p:grpSp>
            <p:nvGrpSpPr>
              <p:cNvPr id="62" name="グループ化 61"/>
              <p:cNvGrpSpPr/>
              <p:nvPr/>
            </p:nvGrpSpPr>
            <p:grpSpPr>
              <a:xfrm>
                <a:off x="7163410" y="1171508"/>
                <a:ext cx="1701894" cy="2016000"/>
                <a:chOff x="7261619" y="1508858"/>
                <a:chExt cx="1701894" cy="1556925"/>
              </a:xfrm>
            </p:grpSpPr>
            <p:sp>
              <p:nvSpPr>
                <p:cNvPr id="64" name="正方形/長方形 63"/>
                <p:cNvSpPr/>
                <p:nvPr/>
              </p:nvSpPr>
              <p:spPr bwMode="auto">
                <a:xfrm>
                  <a:off x="7261619" y="1508858"/>
                  <a:ext cx="1701894" cy="1556925"/>
                </a:xfrm>
                <a:prstGeom prst="rect">
                  <a:avLst/>
                </a:prstGeom>
                <a:ln/>
                <a:extLst/>
              </p:spPr>
              <p:style>
                <a:lnRef idx="3">
                  <a:schemeClr val="lt1"/>
                </a:lnRef>
                <a:fillRef idx="1">
                  <a:schemeClr val="accent6"/>
                </a:fillRef>
                <a:effectRef idx="1">
                  <a:schemeClr val="accent6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メイリオ"/>
                    <a:ea typeface="メイリオ"/>
                    <a:cs typeface="+mn-cs"/>
                  </a:endParaRPr>
                </a:p>
              </p:txBody>
            </p:sp>
            <p:sp>
              <p:nvSpPr>
                <p:cNvPr id="65" name="角丸四角形 64"/>
                <p:cNvSpPr/>
                <p:nvPr/>
              </p:nvSpPr>
              <p:spPr bwMode="auto">
                <a:xfrm>
                  <a:off x="7337553" y="2146456"/>
                  <a:ext cx="1556775" cy="286672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  <a:extLst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ja-JP" sz="1400" b="1" i="0" u="none" strike="noStrike" kern="120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メイリオ"/>
                      <a:ea typeface="メイリオ"/>
                      <a:cs typeface="+mn-cs"/>
                    </a:rPr>
                    <a:t>Import</a:t>
                  </a:r>
                  <a:endParaRPr kumimoji="1" lang="ja-JP" altLang="en-US" sz="14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メイリオ"/>
                    <a:ea typeface="メイリオ"/>
                    <a:cs typeface="+mn-cs"/>
                  </a:endParaRPr>
                </a:p>
              </p:txBody>
            </p:sp>
            <p:sp>
              <p:nvSpPr>
                <p:cNvPr id="66" name="ホームベース 65"/>
                <p:cNvSpPr/>
                <p:nvPr/>
              </p:nvSpPr>
              <p:spPr bwMode="auto">
                <a:xfrm rot="5400000">
                  <a:off x="7185933" y="2697927"/>
                  <a:ext cx="543688" cy="108000"/>
                </a:xfrm>
                <a:prstGeom prst="homePlate">
                  <a:avLst>
                    <a:gd name="adj" fmla="val 49530"/>
                  </a:avLst>
                </a:prstGeom>
                <a:solidFill>
                  <a:srgbClr val="FFC000"/>
                </a:solidFill>
                <a:ln w="12700">
                  <a:solidFill>
                    <a:srgbClr val="FFC000"/>
                  </a:solidFill>
                </a:ln>
                <a:effectLst/>
                <a:extLst/>
              </p:spPr>
              <p:txBody>
  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メイリオ"/>
                    <a:ea typeface="メイリオ"/>
                    <a:cs typeface="+mn-cs"/>
                  </a:endParaRPr>
                </a:p>
              </p:txBody>
            </p:sp>
            <p:sp>
              <p:nvSpPr>
                <p:cNvPr id="67" name="角丸四角形 66"/>
                <p:cNvSpPr/>
                <p:nvPr/>
              </p:nvSpPr>
              <p:spPr bwMode="auto">
                <a:xfrm>
                  <a:off x="7337553" y="1553342"/>
                  <a:ext cx="1556775" cy="286672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  <a:extLst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ja-JP" sz="1400" b="1" i="0" u="none" strike="noStrike" kern="120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メイリオ"/>
                      <a:ea typeface="メイリオ"/>
                      <a:cs typeface="+mn-cs"/>
                    </a:rPr>
                    <a:t>Export</a:t>
                  </a:r>
                  <a:endParaRPr kumimoji="1" lang="ja-JP" altLang="en-US" sz="14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メイリオ"/>
                    <a:ea typeface="メイリオ"/>
                    <a:cs typeface="+mn-cs"/>
                  </a:endParaRPr>
                </a:p>
              </p:txBody>
            </p:sp>
            <p:sp>
              <p:nvSpPr>
                <p:cNvPr id="68" name="角丸四角形 67"/>
                <p:cNvSpPr/>
                <p:nvPr/>
              </p:nvSpPr>
              <p:spPr bwMode="auto">
                <a:xfrm>
                  <a:off x="7587967" y="2764283"/>
                  <a:ext cx="1225014" cy="261192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/>
                <a:extLst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ts val="105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US" altLang="ja-JP" sz="900" b="1" dirty="0" smtClean="0">
                      <a:solidFill>
                        <a:srgbClr val="000000"/>
                      </a:solidFill>
                      <a:latin typeface="メイリオ"/>
                      <a:ea typeface="メイリオ"/>
                    </a:rPr>
                    <a:t>Check results</a:t>
                  </a:r>
                  <a:endParaRPr kumimoji="1" lang="ja-JP" altLang="en-US" sz="9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メイリオ"/>
                    <a:ea typeface="メイリオ"/>
                    <a:cs typeface="+mn-cs"/>
                  </a:endParaRPr>
                </a:p>
              </p:txBody>
            </p:sp>
          </p:grpSp>
          <p:sp>
            <p:nvSpPr>
              <p:cNvPr id="63" name="角丸四角形 62"/>
              <p:cNvSpPr/>
              <p:nvPr/>
            </p:nvSpPr>
            <p:spPr bwMode="auto">
              <a:xfrm>
                <a:off x="7489758" y="2381108"/>
                <a:ext cx="1223595" cy="374454"/>
              </a:xfrm>
              <a:prstGeom prst="round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ja-JP" sz="900" b="1" dirty="0" smtClean="0">
                    <a:solidFill>
                      <a:srgbClr val="000000"/>
                    </a:solidFill>
                    <a:latin typeface="メイリオ"/>
                    <a:ea typeface="メイリオ"/>
                  </a:rPr>
                  <a:t>Start Import</a:t>
                </a:r>
                <a:endParaRPr kumimoji="1" lang="ja-JP" altLang="en-US" sz="9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メイリオ"/>
                  <a:ea typeface="メイリオ"/>
                  <a:cs typeface="+mn-cs"/>
                </a:endParaRPr>
              </a:p>
            </p:txBody>
          </p:sp>
        </p:grpSp>
        <p:sp>
          <p:nvSpPr>
            <p:cNvPr id="61" name="角丸四角形 60"/>
            <p:cNvSpPr/>
            <p:nvPr/>
          </p:nvSpPr>
          <p:spPr bwMode="auto">
            <a:xfrm>
              <a:off x="7380000" y="1332000"/>
              <a:ext cx="1548000" cy="396000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9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メイリオ"/>
                  <a:ea typeface="メイリオ"/>
                  <a:cs typeface="+mn-cs"/>
                </a:rPr>
                <a:t>Edit and save file</a:t>
              </a:r>
              <a:endParaRPr kumimoji="1" lang="ja-JP" altLang="en-US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endParaRPr>
            </a:p>
          </p:txBody>
        </p:sp>
      </p:grpSp>
      <p:pic>
        <p:nvPicPr>
          <p:cNvPr id="6" name="図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0945" y="3669590"/>
            <a:ext cx="2620901" cy="1058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51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001" y="2300818"/>
            <a:ext cx="6975280" cy="4050000"/>
          </a:xfrm>
          <a:prstGeom prst="rect">
            <a:avLst/>
          </a:prstGeom>
        </p:spPr>
      </p:pic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kumimoji="1" lang="en-US" altLang="ja-JP" b="1" dirty="0" smtClean="0"/>
              <a:t>Check registered contents</a:t>
            </a:r>
          </a:p>
          <a:p>
            <a:pPr indent="0">
              <a:buNone/>
            </a:pPr>
            <a:r>
              <a:rPr lang="en-US" altLang="ja-JP" sz="1600" dirty="0" smtClean="0"/>
              <a:t>Check that the registered contents are being displayed.</a:t>
            </a:r>
            <a:endParaRPr kumimoji="1" lang="en-US" altLang="ja-JP" sz="1600" dirty="0" smtClean="0"/>
          </a:p>
          <a:p>
            <a:pPr marL="0" indent="0">
              <a:buNone/>
            </a:pPr>
            <a:endParaRPr lang="en-US" altLang="ja-JP" sz="1600" dirty="0"/>
          </a:p>
          <a:p>
            <a:pPr indent="0">
              <a:buNone/>
            </a:pPr>
            <a:r>
              <a:rPr lang="en-US" altLang="ja-JP" sz="1600" dirty="0" smtClean="0"/>
              <a:t>Menu</a:t>
            </a:r>
            <a:r>
              <a:rPr kumimoji="1" lang="ja-JP" altLang="en-US" sz="1600" b="1" dirty="0" smtClean="0"/>
              <a:t>：</a:t>
            </a:r>
            <a:r>
              <a:rPr lang="ja-JP" altLang="en-US" sz="1600" b="1" dirty="0" smtClean="0"/>
              <a:t> </a:t>
            </a:r>
            <a:r>
              <a:rPr lang="en-US" altLang="ja-JP" sz="1600" b="1" dirty="0" smtClean="0"/>
              <a:t>Management console</a:t>
            </a:r>
            <a:r>
              <a:rPr lang="ja-JP" altLang="en-US" sz="1600" b="1" dirty="0" smtClean="0"/>
              <a:t> </a:t>
            </a:r>
            <a:r>
              <a:rPr lang="en-US" altLang="ja-JP" sz="1600" b="1" dirty="0" smtClean="0"/>
              <a:t>&gt; Role list</a:t>
            </a:r>
          </a:p>
        </p:txBody>
      </p:sp>
      <p:sp>
        <p:nvSpPr>
          <p:cNvPr id="4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3.5</a:t>
            </a:r>
            <a:r>
              <a:rPr lang="ja-JP" altLang="en-US" dirty="0"/>
              <a:t>　</a:t>
            </a:r>
            <a:r>
              <a:rPr lang="en-US" altLang="ja-JP" dirty="0"/>
              <a:t>Excel</a:t>
            </a:r>
            <a:r>
              <a:rPr lang="ja-JP" altLang="en-US" dirty="0"/>
              <a:t> </a:t>
            </a:r>
            <a:r>
              <a:rPr lang="en-US" altLang="ja-JP" dirty="0"/>
              <a:t>bulk import </a:t>
            </a:r>
            <a:r>
              <a:rPr lang="en-US" altLang="ja-JP" dirty="0" smtClean="0"/>
              <a:t>(3/3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  <p:sp>
        <p:nvSpPr>
          <p:cNvPr id="33" name="正方形/長方形 32"/>
          <p:cNvSpPr/>
          <p:nvPr/>
        </p:nvSpPr>
        <p:spPr bwMode="auto">
          <a:xfrm>
            <a:off x="1428710" y="5094115"/>
            <a:ext cx="2207160" cy="28804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34" name="正方形/長方形 33"/>
          <p:cNvSpPr/>
          <p:nvPr/>
        </p:nvSpPr>
        <p:spPr bwMode="auto">
          <a:xfrm>
            <a:off x="1420699" y="3894668"/>
            <a:ext cx="1044000" cy="28804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b="1" dirty="0" smtClean="0">
              <a:latin typeface="+mn-ea"/>
            </a:endParaRPr>
          </a:p>
        </p:txBody>
      </p:sp>
      <p:grpSp>
        <p:nvGrpSpPr>
          <p:cNvPr id="35" name="グループ化 34"/>
          <p:cNvGrpSpPr/>
          <p:nvPr/>
        </p:nvGrpSpPr>
        <p:grpSpPr>
          <a:xfrm>
            <a:off x="2694951" y="4051444"/>
            <a:ext cx="2187039" cy="454374"/>
            <a:chOff x="3502049" y="3447365"/>
            <a:chExt cx="2382728" cy="454374"/>
          </a:xfrm>
        </p:grpSpPr>
        <p:sp>
          <p:nvSpPr>
            <p:cNvPr id="36" name="角丸四角形 35"/>
            <p:cNvSpPr/>
            <p:nvPr/>
          </p:nvSpPr>
          <p:spPr bwMode="auto">
            <a:xfrm>
              <a:off x="3724777" y="3541739"/>
              <a:ext cx="2160000" cy="360000"/>
            </a:xfrm>
            <a:prstGeom prst="roundRect">
              <a:avLst/>
            </a:prstGeom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ja-JP" sz="1200" dirty="0" smtClean="0">
                  <a:solidFill>
                    <a:schemeClr val="tx1"/>
                  </a:solidFill>
                  <a:latin typeface="+mn-ea"/>
                </a:rPr>
                <a:t>Press “Filter”</a:t>
              </a:r>
              <a:endParaRPr lang="en-US" altLang="ja-JP" sz="12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7" name="円形吹き出し 36"/>
            <p:cNvSpPr/>
            <p:nvPr/>
          </p:nvSpPr>
          <p:spPr bwMode="auto">
            <a:xfrm>
              <a:off x="3502049" y="3447365"/>
              <a:ext cx="288040" cy="315543"/>
            </a:xfrm>
            <a:prstGeom prst="wedgeEllipseCallout">
              <a:avLst>
                <a:gd name="adj1" fmla="val -147929"/>
                <a:gd name="adj2" fmla="val -58525"/>
              </a:avLst>
            </a:prstGeom>
            <a:solidFill>
              <a:srgbClr val="FF0000"/>
            </a:solidFill>
            <a:ln w="19050">
              <a:solidFill>
                <a:schemeClr val="bg1"/>
              </a:solidFill>
            </a:ln>
            <a:ex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400" b="1" dirty="0" smtClean="0">
                  <a:latin typeface="+mn-ea"/>
                </a:rPr>
                <a:t>1</a:t>
              </a:r>
              <a:endParaRPr kumimoji="1" lang="ja-JP" altLang="en-US" sz="1400" b="1" dirty="0" smtClean="0">
                <a:latin typeface="+mn-ea"/>
              </a:endParaRPr>
            </a:p>
          </p:txBody>
        </p:sp>
      </p:grpSp>
      <p:grpSp>
        <p:nvGrpSpPr>
          <p:cNvPr id="38" name="グループ化 37"/>
          <p:cNvGrpSpPr/>
          <p:nvPr/>
        </p:nvGrpSpPr>
        <p:grpSpPr>
          <a:xfrm>
            <a:off x="3024000" y="5400000"/>
            <a:ext cx="3636289" cy="462926"/>
            <a:chOff x="3141448" y="3451145"/>
            <a:chExt cx="2437575" cy="440618"/>
          </a:xfrm>
        </p:grpSpPr>
        <p:sp>
          <p:nvSpPr>
            <p:cNvPr id="39" name="角丸四角形 38"/>
            <p:cNvSpPr/>
            <p:nvPr/>
          </p:nvSpPr>
          <p:spPr bwMode="auto">
            <a:xfrm>
              <a:off x="3283318" y="3531764"/>
              <a:ext cx="2295705" cy="359999"/>
            </a:xfrm>
            <a:prstGeom prst="roundRect">
              <a:avLst/>
            </a:prstGeom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ja-JP" sz="1200" dirty="0" smtClean="0">
                  <a:solidFill>
                    <a:schemeClr val="tx1"/>
                  </a:solidFill>
                  <a:latin typeface="+mn-ea"/>
                </a:rPr>
                <a:t>Check that all the registered items show up</a:t>
              </a:r>
              <a:endParaRPr lang="en-US" altLang="ja-JP" sz="12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40" name="円形吹き出し 39"/>
            <p:cNvSpPr/>
            <p:nvPr/>
          </p:nvSpPr>
          <p:spPr bwMode="auto">
            <a:xfrm>
              <a:off x="3141448" y="3451145"/>
              <a:ext cx="176167" cy="315543"/>
            </a:xfrm>
            <a:prstGeom prst="wedgeEllipseCallout">
              <a:avLst>
                <a:gd name="adj1" fmla="val -140314"/>
                <a:gd name="adj2" fmla="val -152184"/>
              </a:avLst>
            </a:prstGeom>
            <a:solidFill>
              <a:srgbClr val="FF0000"/>
            </a:solidFill>
            <a:ln w="19050">
              <a:solidFill>
                <a:schemeClr val="bg1"/>
              </a:solidFill>
            </a:ln>
            <a:ex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ja-JP" sz="1400" b="1" dirty="0" smtClean="0">
                  <a:latin typeface="+mn-ea"/>
                </a:rPr>
                <a:t>2</a:t>
              </a:r>
              <a:endParaRPr kumimoji="1" lang="ja-JP" altLang="en-US" sz="1400" b="1" dirty="0" smtClean="0">
                <a:latin typeface="+mn-ea"/>
              </a:endParaRPr>
            </a:p>
          </p:txBody>
        </p:sp>
      </p:grpSp>
      <p:grpSp>
        <p:nvGrpSpPr>
          <p:cNvPr id="41" name="グループ化 40"/>
          <p:cNvGrpSpPr/>
          <p:nvPr/>
        </p:nvGrpSpPr>
        <p:grpSpPr>
          <a:xfrm>
            <a:off x="7293600" y="835200"/>
            <a:ext cx="1701894" cy="2268000"/>
            <a:chOff x="7293600" y="835200"/>
            <a:chExt cx="1701894" cy="2268000"/>
          </a:xfrm>
        </p:grpSpPr>
        <p:grpSp>
          <p:nvGrpSpPr>
            <p:cNvPr id="42" name="グループ化 41"/>
            <p:cNvGrpSpPr/>
            <p:nvPr/>
          </p:nvGrpSpPr>
          <p:grpSpPr>
            <a:xfrm>
              <a:off x="7293600" y="835200"/>
              <a:ext cx="1701894" cy="2268000"/>
              <a:chOff x="7163410" y="1171508"/>
              <a:chExt cx="1701894" cy="2016000"/>
            </a:xfrm>
          </p:grpSpPr>
          <p:grpSp>
            <p:nvGrpSpPr>
              <p:cNvPr id="44" name="グループ化 43"/>
              <p:cNvGrpSpPr/>
              <p:nvPr/>
            </p:nvGrpSpPr>
            <p:grpSpPr>
              <a:xfrm>
                <a:off x="7163410" y="1171508"/>
                <a:ext cx="1701894" cy="2016000"/>
                <a:chOff x="7261619" y="1508858"/>
                <a:chExt cx="1701894" cy="1556925"/>
              </a:xfrm>
            </p:grpSpPr>
            <p:sp>
              <p:nvSpPr>
                <p:cNvPr id="46" name="正方形/長方形 45"/>
                <p:cNvSpPr/>
                <p:nvPr/>
              </p:nvSpPr>
              <p:spPr bwMode="auto">
                <a:xfrm>
                  <a:off x="7261619" y="1508858"/>
                  <a:ext cx="1701894" cy="1556925"/>
                </a:xfrm>
                <a:prstGeom prst="rect">
                  <a:avLst/>
                </a:prstGeom>
                <a:ln/>
                <a:extLst/>
              </p:spPr>
              <p:style>
                <a:lnRef idx="3">
                  <a:schemeClr val="lt1"/>
                </a:lnRef>
                <a:fillRef idx="1">
                  <a:schemeClr val="accent6"/>
                </a:fillRef>
                <a:effectRef idx="1">
                  <a:schemeClr val="accent6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メイリオ"/>
                    <a:ea typeface="メイリオ"/>
                    <a:cs typeface="+mn-cs"/>
                  </a:endParaRPr>
                </a:p>
              </p:txBody>
            </p:sp>
            <p:sp>
              <p:nvSpPr>
                <p:cNvPr id="47" name="角丸四角形 46"/>
                <p:cNvSpPr/>
                <p:nvPr/>
              </p:nvSpPr>
              <p:spPr bwMode="auto">
                <a:xfrm>
                  <a:off x="7337553" y="2146456"/>
                  <a:ext cx="1556775" cy="286672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  <a:extLst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ja-JP" sz="1400" b="1" i="0" u="none" strike="noStrike" kern="120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メイリオ"/>
                      <a:ea typeface="メイリオ"/>
                      <a:cs typeface="+mn-cs"/>
                    </a:rPr>
                    <a:t>Import</a:t>
                  </a:r>
                  <a:endParaRPr kumimoji="1" lang="ja-JP" altLang="en-US" sz="14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メイリオ"/>
                    <a:ea typeface="メイリオ"/>
                    <a:cs typeface="+mn-cs"/>
                  </a:endParaRPr>
                </a:p>
              </p:txBody>
            </p:sp>
            <p:sp>
              <p:nvSpPr>
                <p:cNvPr id="48" name="ホームベース 47"/>
                <p:cNvSpPr/>
                <p:nvPr/>
              </p:nvSpPr>
              <p:spPr bwMode="auto">
                <a:xfrm rot="5400000">
                  <a:off x="7185933" y="2697927"/>
                  <a:ext cx="543688" cy="108000"/>
                </a:xfrm>
                <a:prstGeom prst="homePlate">
                  <a:avLst>
                    <a:gd name="adj" fmla="val 49530"/>
                  </a:avLst>
                </a:prstGeom>
                <a:solidFill>
                  <a:srgbClr val="FFC000"/>
                </a:solidFill>
                <a:ln w="12700">
                  <a:solidFill>
                    <a:srgbClr val="FFC000"/>
                  </a:solidFill>
                </a:ln>
                <a:effectLst/>
                <a:extLst/>
              </p:spPr>
              <p:txBody>
  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メイリオ"/>
                    <a:ea typeface="メイリオ"/>
                    <a:cs typeface="+mn-cs"/>
                  </a:endParaRPr>
                </a:p>
              </p:txBody>
            </p:sp>
            <p:sp>
              <p:nvSpPr>
                <p:cNvPr id="49" name="角丸四角形 48"/>
                <p:cNvSpPr/>
                <p:nvPr/>
              </p:nvSpPr>
              <p:spPr bwMode="auto">
                <a:xfrm>
                  <a:off x="7337553" y="1553342"/>
                  <a:ext cx="1556775" cy="286672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  <a:extLst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ja-JP" sz="1400" b="1" i="0" u="none" strike="noStrike" kern="120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メイリオ"/>
                      <a:ea typeface="メイリオ"/>
                      <a:cs typeface="+mn-cs"/>
                    </a:rPr>
                    <a:t>Export</a:t>
                  </a:r>
                  <a:endParaRPr kumimoji="1" lang="ja-JP" altLang="en-US" sz="14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メイリオ"/>
                    <a:ea typeface="メイリオ"/>
                    <a:cs typeface="+mn-cs"/>
                  </a:endParaRPr>
                </a:p>
              </p:txBody>
            </p:sp>
            <p:sp>
              <p:nvSpPr>
                <p:cNvPr id="50" name="角丸四角形 49"/>
                <p:cNvSpPr/>
                <p:nvPr/>
              </p:nvSpPr>
              <p:spPr bwMode="auto">
                <a:xfrm>
                  <a:off x="7587967" y="2764283"/>
                  <a:ext cx="1225014" cy="261192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/>
                <a:extLst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ts val="105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US" altLang="ja-JP" sz="900" b="1" dirty="0" smtClean="0">
                      <a:solidFill>
                        <a:srgbClr val="000000"/>
                      </a:solidFill>
                      <a:latin typeface="メイリオ"/>
                      <a:ea typeface="メイリオ"/>
                    </a:rPr>
                    <a:t>Check results</a:t>
                  </a:r>
                  <a:endParaRPr kumimoji="1" lang="ja-JP" altLang="en-US" sz="9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メイリオ"/>
                    <a:ea typeface="メイリオ"/>
                    <a:cs typeface="+mn-cs"/>
                  </a:endParaRPr>
                </a:p>
              </p:txBody>
            </p:sp>
          </p:grpSp>
          <p:sp>
            <p:nvSpPr>
              <p:cNvPr id="45" name="角丸四角形 44"/>
              <p:cNvSpPr/>
              <p:nvPr/>
            </p:nvSpPr>
            <p:spPr bwMode="auto">
              <a:xfrm>
                <a:off x="7489758" y="2381108"/>
                <a:ext cx="1223595" cy="374454"/>
              </a:xfrm>
              <a:prstGeom prst="round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ja-JP" sz="900" b="1" dirty="0" smtClean="0">
                    <a:solidFill>
                      <a:srgbClr val="000000"/>
                    </a:solidFill>
                    <a:latin typeface="メイリオ"/>
                    <a:ea typeface="メイリオ"/>
                  </a:rPr>
                  <a:t>Start Import</a:t>
                </a:r>
                <a:endParaRPr kumimoji="1" lang="ja-JP" altLang="en-US" sz="9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メイリオ"/>
                  <a:ea typeface="メイリオ"/>
                  <a:cs typeface="+mn-cs"/>
                </a:endParaRPr>
              </a:p>
            </p:txBody>
          </p:sp>
        </p:grpSp>
        <p:sp>
          <p:nvSpPr>
            <p:cNvPr id="43" name="角丸四角形 42"/>
            <p:cNvSpPr/>
            <p:nvPr/>
          </p:nvSpPr>
          <p:spPr bwMode="auto">
            <a:xfrm>
              <a:off x="7380000" y="1332000"/>
              <a:ext cx="1548000" cy="396000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9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メイリオ"/>
                  <a:ea typeface="メイリオ"/>
                  <a:cs typeface="+mn-cs"/>
                </a:rPr>
                <a:t>Edit and save file</a:t>
              </a:r>
              <a:endParaRPr kumimoji="1" lang="ja-JP" altLang="en-US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28360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000" y="2310904"/>
            <a:ext cx="6478005" cy="4139729"/>
          </a:xfrm>
          <a:prstGeom prst="rect">
            <a:avLst/>
          </a:prstGeom>
        </p:spPr>
      </p:pic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b="1" dirty="0"/>
              <a:t>Check registered contents</a:t>
            </a:r>
          </a:p>
          <a:p>
            <a:pPr indent="0">
              <a:buNone/>
            </a:pPr>
            <a:r>
              <a:rPr lang="en-US" altLang="ja-JP" dirty="0"/>
              <a:t>Check that the registered contents are being displayed.</a:t>
            </a:r>
          </a:p>
          <a:p>
            <a:pPr marL="0" indent="0">
              <a:buNone/>
            </a:pPr>
            <a:endParaRPr lang="en-US" altLang="ja-JP" dirty="0"/>
          </a:p>
          <a:p>
            <a:pPr indent="0">
              <a:buNone/>
            </a:pPr>
            <a:r>
              <a:rPr lang="en-US" altLang="ja-JP" dirty="0"/>
              <a:t>Menu</a:t>
            </a:r>
            <a:r>
              <a:rPr lang="ja-JP" altLang="en-US" b="1" dirty="0"/>
              <a:t>： </a:t>
            </a:r>
            <a:r>
              <a:rPr lang="en-US" altLang="ja-JP" b="1" dirty="0"/>
              <a:t>Management console</a:t>
            </a:r>
            <a:r>
              <a:rPr lang="ja-JP" altLang="en-US" b="1" dirty="0"/>
              <a:t> </a:t>
            </a:r>
            <a:r>
              <a:rPr lang="en-US" altLang="ja-JP" b="1" dirty="0"/>
              <a:t>&gt; Role list</a:t>
            </a:r>
          </a:p>
        </p:txBody>
      </p:sp>
      <p:sp>
        <p:nvSpPr>
          <p:cNvPr id="4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3.5</a:t>
            </a:r>
            <a:r>
              <a:rPr lang="ja-JP" altLang="en-US" dirty="0"/>
              <a:t>　</a:t>
            </a:r>
            <a:r>
              <a:rPr lang="en-US" altLang="ja-JP" dirty="0"/>
              <a:t>Excel</a:t>
            </a:r>
            <a:r>
              <a:rPr lang="ja-JP" altLang="en-US" dirty="0"/>
              <a:t> </a:t>
            </a:r>
            <a:r>
              <a:rPr lang="en-US" altLang="ja-JP" dirty="0"/>
              <a:t>bulk import (3/3)</a:t>
            </a:r>
            <a:endParaRPr kumimoji="1" lang="ja-JP" altLang="en-US" dirty="0"/>
          </a:p>
        </p:txBody>
      </p:sp>
      <p:sp>
        <p:nvSpPr>
          <p:cNvPr id="15" name="正方形/長方形 14"/>
          <p:cNvSpPr/>
          <p:nvPr/>
        </p:nvSpPr>
        <p:spPr bwMode="auto">
          <a:xfrm>
            <a:off x="1440956" y="4073864"/>
            <a:ext cx="1029743" cy="228779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25" name="正方形/長方形 24"/>
          <p:cNvSpPr/>
          <p:nvPr/>
        </p:nvSpPr>
        <p:spPr bwMode="auto">
          <a:xfrm>
            <a:off x="1440956" y="4989758"/>
            <a:ext cx="3995164" cy="787077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b="1" dirty="0" smtClean="0">
              <a:latin typeface="+mn-ea"/>
            </a:endParaRPr>
          </a:p>
        </p:txBody>
      </p:sp>
      <p:grpSp>
        <p:nvGrpSpPr>
          <p:cNvPr id="26" name="グループ化 25"/>
          <p:cNvGrpSpPr/>
          <p:nvPr/>
        </p:nvGrpSpPr>
        <p:grpSpPr>
          <a:xfrm>
            <a:off x="2699740" y="4143691"/>
            <a:ext cx="2160000" cy="540000"/>
            <a:chOff x="3154560" y="3355921"/>
            <a:chExt cx="2353270" cy="513978"/>
          </a:xfrm>
        </p:grpSpPr>
        <p:sp>
          <p:nvSpPr>
            <p:cNvPr id="27" name="角丸四角形 26"/>
            <p:cNvSpPr/>
            <p:nvPr/>
          </p:nvSpPr>
          <p:spPr bwMode="auto">
            <a:xfrm>
              <a:off x="3347830" y="3509899"/>
              <a:ext cx="2160000" cy="360000"/>
            </a:xfrm>
            <a:prstGeom prst="roundRect">
              <a:avLst/>
            </a:prstGeom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ja-JP" sz="1200" dirty="0" smtClean="0">
                  <a:solidFill>
                    <a:schemeClr val="tx1"/>
                  </a:solidFill>
                  <a:latin typeface="+mn-ea"/>
                </a:rPr>
                <a:t>Press “filter”</a:t>
              </a:r>
              <a:endParaRPr lang="en-US" altLang="ja-JP" sz="12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8" name="円形吹き出し 27"/>
            <p:cNvSpPr/>
            <p:nvPr/>
          </p:nvSpPr>
          <p:spPr bwMode="auto">
            <a:xfrm>
              <a:off x="3154560" y="3355921"/>
              <a:ext cx="288040" cy="315543"/>
            </a:xfrm>
            <a:prstGeom prst="wedgeEllipseCallout">
              <a:avLst>
                <a:gd name="adj1" fmla="val -147929"/>
                <a:gd name="adj2" fmla="val -58525"/>
              </a:avLst>
            </a:prstGeom>
            <a:solidFill>
              <a:srgbClr val="FF0000"/>
            </a:solidFill>
            <a:ln w="19050">
              <a:solidFill>
                <a:schemeClr val="bg1"/>
              </a:solidFill>
            </a:ln>
            <a:ex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400" b="1" dirty="0" smtClean="0">
                  <a:latin typeface="+mn-ea"/>
                </a:rPr>
                <a:t>1</a:t>
              </a:r>
              <a:endParaRPr kumimoji="1" lang="ja-JP" altLang="en-US" sz="1400" b="1" dirty="0" smtClean="0">
                <a:latin typeface="+mn-ea"/>
              </a:endParaRPr>
            </a:p>
          </p:txBody>
        </p:sp>
      </p:grpSp>
      <p:grpSp>
        <p:nvGrpSpPr>
          <p:cNvPr id="29" name="グループ化 28"/>
          <p:cNvGrpSpPr/>
          <p:nvPr/>
        </p:nvGrpSpPr>
        <p:grpSpPr>
          <a:xfrm>
            <a:off x="4273542" y="5707759"/>
            <a:ext cx="3645419" cy="585914"/>
            <a:chOff x="3186987" y="3334087"/>
            <a:chExt cx="2184956" cy="557680"/>
          </a:xfrm>
        </p:grpSpPr>
        <p:sp>
          <p:nvSpPr>
            <p:cNvPr id="30" name="角丸四角形 29"/>
            <p:cNvSpPr/>
            <p:nvPr/>
          </p:nvSpPr>
          <p:spPr bwMode="auto">
            <a:xfrm>
              <a:off x="3298580" y="3531767"/>
              <a:ext cx="2073363" cy="360000"/>
            </a:xfrm>
            <a:prstGeom prst="roundRect">
              <a:avLst/>
            </a:prstGeom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ja-JP" sz="1200" dirty="0">
                  <a:solidFill>
                    <a:schemeClr val="tx1"/>
                  </a:solidFill>
                  <a:latin typeface="+mn-ea"/>
                </a:rPr>
                <a:t>Check that all the registered items show up</a:t>
              </a:r>
            </a:p>
          </p:txBody>
        </p:sp>
        <p:sp>
          <p:nvSpPr>
            <p:cNvPr id="31" name="円形吹き出し 30"/>
            <p:cNvSpPr/>
            <p:nvPr/>
          </p:nvSpPr>
          <p:spPr bwMode="auto">
            <a:xfrm>
              <a:off x="3186987" y="3334087"/>
              <a:ext cx="176167" cy="315543"/>
            </a:xfrm>
            <a:prstGeom prst="wedgeEllipseCallout">
              <a:avLst>
                <a:gd name="adj1" fmla="val -110872"/>
                <a:gd name="adj2" fmla="val -79602"/>
              </a:avLst>
            </a:prstGeom>
            <a:solidFill>
              <a:srgbClr val="FF0000"/>
            </a:solidFill>
            <a:ln w="19050">
              <a:solidFill>
                <a:schemeClr val="bg1"/>
              </a:solidFill>
            </a:ln>
            <a:ex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ja-JP" sz="1400" b="1" dirty="0" smtClean="0">
                  <a:latin typeface="+mn-ea"/>
                </a:rPr>
                <a:t>2</a:t>
              </a:r>
              <a:endParaRPr kumimoji="1" lang="ja-JP" altLang="en-US" sz="1400" b="1" dirty="0" smtClean="0">
                <a:latin typeface="+mn-ea"/>
              </a:endParaRPr>
            </a:p>
          </p:txBody>
        </p:sp>
      </p:grpSp>
      <p:grpSp>
        <p:nvGrpSpPr>
          <p:cNvPr id="32" name="グループ化 31"/>
          <p:cNvGrpSpPr/>
          <p:nvPr/>
        </p:nvGrpSpPr>
        <p:grpSpPr>
          <a:xfrm>
            <a:off x="7293600" y="835200"/>
            <a:ext cx="1701894" cy="2268000"/>
            <a:chOff x="7293600" y="835200"/>
            <a:chExt cx="1701894" cy="2268000"/>
          </a:xfrm>
        </p:grpSpPr>
        <p:grpSp>
          <p:nvGrpSpPr>
            <p:cNvPr id="33" name="グループ化 32"/>
            <p:cNvGrpSpPr/>
            <p:nvPr/>
          </p:nvGrpSpPr>
          <p:grpSpPr>
            <a:xfrm>
              <a:off x="7293600" y="835200"/>
              <a:ext cx="1701894" cy="2268000"/>
              <a:chOff x="7163410" y="1171508"/>
              <a:chExt cx="1701894" cy="2016000"/>
            </a:xfrm>
          </p:grpSpPr>
          <p:grpSp>
            <p:nvGrpSpPr>
              <p:cNvPr id="35" name="グループ化 34"/>
              <p:cNvGrpSpPr/>
              <p:nvPr/>
            </p:nvGrpSpPr>
            <p:grpSpPr>
              <a:xfrm>
                <a:off x="7163410" y="1171508"/>
                <a:ext cx="1701894" cy="2016000"/>
                <a:chOff x="7261619" y="1508858"/>
                <a:chExt cx="1701894" cy="1556925"/>
              </a:xfrm>
            </p:grpSpPr>
            <p:sp>
              <p:nvSpPr>
                <p:cNvPr id="37" name="正方形/長方形 36"/>
                <p:cNvSpPr/>
                <p:nvPr/>
              </p:nvSpPr>
              <p:spPr bwMode="auto">
                <a:xfrm>
                  <a:off x="7261619" y="1508858"/>
                  <a:ext cx="1701894" cy="1556925"/>
                </a:xfrm>
                <a:prstGeom prst="rect">
                  <a:avLst/>
                </a:prstGeom>
                <a:ln/>
                <a:extLst/>
              </p:spPr>
              <p:style>
                <a:lnRef idx="3">
                  <a:schemeClr val="lt1"/>
                </a:lnRef>
                <a:fillRef idx="1">
                  <a:schemeClr val="accent6"/>
                </a:fillRef>
                <a:effectRef idx="1">
                  <a:schemeClr val="accent6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メイリオ"/>
                    <a:ea typeface="メイリオ"/>
                    <a:cs typeface="+mn-cs"/>
                  </a:endParaRPr>
                </a:p>
              </p:txBody>
            </p:sp>
            <p:sp>
              <p:nvSpPr>
                <p:cNvPr id="38" name="角丸四角形 37"/>
                <p:cNvSpPr/>
                <p:nvPr/>
              </p:nvSpPr>
              <p:spPr bwMode="auto">
                <a:xfrm>
                  <a:off x="7337553" y="2146456"/>
                  <a:ext cx="1556775" cy="286672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  <a:extLst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ja-JP" sz="1400" b="1" i="0" u="none" strike="noStrike" kern="120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メイリオ"/>
                      <a:ea typeface="メイリオ"/>
                      <a:cs typeface="+mn-cs"/>
                    </a:rPr>
                    <a:t>Import</a:t>
                  </a:r>
                  <a:endParaRPr kumimoji="1" lang="ja-JP" altLang="en-US" sz="14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メイリオ"/>
                    <a:ea typeface="メイリオ"/>
                    <a:cs typeface="+mn-cs"/>
                  </a:endParaRPr>
                </a:p>
              </p:txBody>
            </p:sp>
            <p:sp>
              <p:nvSpPr>
                <p:cNvPr id="39" name="ホームベース 38"/>
                <p:cNvSpPr/>
                <p:nvPr/>
              </p:nvSpPr>
              <p:spPr bwMode="auto">
                <a:xfrm rot="5400000">
                  <a:off x="7185933" y="2697927"/>
                  <a:ext cx="543688" cy="108000"/>
                </a:xfrm>
                <a:prstGeom prst="homePlate">
                  <a:avLst>
                    <a:gd name="adj" fmla="val 49530"/>
                  </a:avLst>
                </a:prstGeom>
                <a:solidFill>
                  <a:srgbClr val="FFC000"/>
                </a:solidFill>
                <a:ln w="12700">
                  <a:solidFill>
                    <a:srgbClr val="FFC000"/>
                  </a:solidFill>
                </a:ln>
                <a:effectLst/>
                <a:extLst/>
              </p:spPr>
              <p:txBody>
  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メイリオ"/>
                    <a:ea typeface="メイリオ"/>
                    <a:cs typeface="+mn-cs"/>
                  </a:endParaRPr>
                </a:p>
              </p:txBody>
            </p:sp>
            <p:sp>
              <p:nvSpPr>
                <p:cNvPr id="40" name="角丸四角形 39"/>
                <p:cNvSpPr/>
                <p:nvPr/>
              </p:nvSpPr>
              <p:spPr bwMode="auto">
                <a:xfrm>
                  <a:off x="7337553" y="1553342"/>
                  <a:ext cx="1556775" cy="286672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  <a:extLst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ja-JP" sz="1400" b="1" i="0" u="none" strike="noStrike" kern="120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メイリオ"/>
                      <a:ea typeface="メイリオ"/>
                      <a:cs typeface="+mn-cs"/>
                    </a:rPr>
                    <a:t>Export</a:t>
                  </a:r>
                  <a:endParaRPr kumimoji="1" lang="ja-JP" altLang="en-US" sz="14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メイリオ"/>
                    <a:ea typeface="メイリオ"/>
                    <a:cs typeface="+mn-cs"/>
                  </a:endParaRPr>
                </a:p>
              </p:txBody>
            </p:sp>
            <p:sp>
              <p:nvSpPr>
                <p:cNvPr id="41" name="角丸四角形 40"/>
                <p:cNvSpPr/>
                <p:nvPr/>
              </p:nvSpPr>
              <p:spPr bwMode="auto">
                <a:xfrm>
                  <a:off x="7587967" y="2764283"/>
                  <a:ext cx="1225014" cy="261192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/>
                <a:extLst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ts val="105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US" altLang="ja-JP" sz="900" b="1" dirty="0" smtClean="0">
                      <a:solidFill>
                        <a:srgbClr val="000000"/>
                      </a:solidFill>
                      <a:latin typeface="メイリオ"/>
                      <a:ea typeface="メイリオ"/>
                    </a:rPr>
                    <a:t>Check results</a:t>
                  </a:r>
                  <a:endParaRPr kumimoji="1" lang="ja-JP" altLang="en-US" sz="9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メイリオ"/>
                    <a:ea typeface="メイリオ"/>
                    <a:cs typeface="+mn-cs"/>
                  </a:endParaRPr>
                </a:p>
              </p:txBody>
            </p:sp>
          </p:grpSp>
          <p:sp>
            <p:nvSpPr>
              <p:cNvPr id="36" name="角丸四角形 35"/>
              <p:cNvSpPr/>
              <p:nvPr/>
            </p:nvSpPr>
            <p:spPr bwMode="auto">
              <a:xfrm>
                <a:off x="7489758" y="2381108"/>
                <a:ext cx="1223595" cy="374454"/>
              </a:xfrm>
              <a:prstGeom prst="round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ja-JP" sz="900" b="1" dirty="0" smtClean="0">
                    <a:solidFill>
                      <a:srgbClr val="000000"/>
                    </a:solidFill>
                    <a:latin typeface="メイリオ"/>
                    <a:ea typeface="メイリオ"/>
                  </a:rPr>
                  <a:t>Start Import</a:t>
                </a:r>
                <a:endParaRPr kumimoji="1" lang="ja-JP" altLang="en-US" sz="9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メイリオ"/>
                  <a:ea typeface="メイリオ"/>
                  <a:cs typeface="+mn-cs"/>
                </a:endParaRPr>
              </a:p>
            </p:txBody>
          </p:sp>
        </p:grpSp>
        <p:sp>
          <p:nvSpPr>
            <p:cNvPr id="34" name="角丸四角形 33"/>
            <p:cNvSpPr/>
            <p:nvPr/>
          </p:nvSpPr>
          <p:spPr bwMode="auto">
            <a:xfrm>
              <a:off x="7380000" y="1332000"/>
              <a:ext cx="1548000" cy="396000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9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メイリオ"/>
                  <a:ea typeface="メイリオ"/>
                  <a:cs typeface="+mn-cs"/>
                </a:rPr>
                <a:t>Edit and save file</a:t>
              </a:r>
              <a:endParaRPr kumimoji="1" lang="ja-JP" altLang="en-US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41801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8686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460" y="2764817"/>
            <a:ext cx="7850311" cy="3760614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67" y="909990"/>
            <a:ext cx="8784000" cy="468000"/>
          </a:xfrm>
        </p:spPr>
        <p:txBody>
          <a:bodyPr/>
          <a:lstStyle/>
          <a:p>
            <a:r>
              <a:rPr lang="en-US" altLang="ja-JP" dirty="0"/>
              <a:t>1.1</a:t>
            </a:r>
            <a:r>
              <a:rPr lang="ja-JP" altLang="en-US" dirty="0"/>
              <a:t>　</a:t>
            </a:r>
            <a:r>
              <a:rPr lang="en-US" altLang="ja-JP" dirty="0"/>
              <a:t>Ansible driver</a:t>
            </a:r>
            <a:r>
              <a:rPr lang="ja-JP" altLang="en-US" dirty="0"/>
              <a:t>について　</a:t>
            </a:r>
            <a:r>
              <a:rPr lang="en-US" altLang="ja-JP" dirty="0"/>
              <a:t>X/X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8291" y="818682"/>
            <a:ext cx="8784976" cy="5760233"/>
          </a:xfrm>
        </p:spPr>
        <p:txBody>
          <a:bodyPr>
            <a:normAutofit/>
          </a:bodyPr>
          <a:lstStyle/>
          <a:p>
            <a:r>
              <a:rPr lang="en-US" altLang="ja-JP" b="1" dirty="0" smtClean="0"/>
              <a:t>About this document</a:t>
            </a:r>
            <a:endParaRPr lang="en-US" altLang="ja-JP" b="1" dirty="0"/>
          </a:p>
          <a:p>
            <a:pPr marL="180000" lvl="1" indent="0">
              <a:buNone/>
            </a:pPr>
            <a:r>
              <a:rPr lang="en-US" altLang="ja-JP" dirty="0" smtClean="0"/>
              <a:t>This document aims to introduce the reader to the </a:t>
            </a:r>
            <a:r>
              <a:rPr lang="en-US" altLang="ja-JP" b="1" dirty="0" smtClean="0"/>
              <a:t>Export/Import function </a:t>
            </a:r>
            <a:r>
              <a:rPr lang="en-US" altLang="ja-JP" dirty="0" smtClean="0"/>
              <a:t>by teaching them through a hands-on scenario</a:t>
            </a:r>
            <a:endParaRPr lang="en-US" altLang="ja-JP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ja-JP" sz="1600" dirty="0" smtClean="0">
              <a:solidFill>
                <a:schemeClr val="bg1"/>
              </a:solidFill>
            </a:endParaRPr>
          </a:p>
        </p:txBody>
      </p:sp>
      <p:sp>
        <p:nvSpPr>
          <p:cNvPr id="94" name="タイトル 1"/>
          <p:cNvSpPr txBox="1">
            <a:spLocks/>
          </p:cNvSpPr>
          <p:nvPr/>
        </p:nvSpPr>
        <p:spPr bwMode="gray">
          <a:xfrm>
            <a:off x="179513" y="115200"/>
            <a:ext cx="8784000" cy="468000"/>
          </a:xfrm>
          <a:prstGeom prst="rect">
            <a:avLst/>
          </a:prstGeom>
        </p:spPr>
        <p:txBody>
          <a:bodyPr vert="horz" lIns="91440" tIns="36000" rIns="91440" bIns="0" rtlCol="0" anchor="ctr"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lang="ja-JP" altLang="en-US" sz="2400" b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r>
              <a:rPr lang="en-US" altLang="ja-JP" kern="0" dirty="0" smtClean="0"/>
              <a:t>1.1</a:t>
            </a:r>
            <a:r>
              <a:rPr lang="ja-JP" altLang="en-US" kern="0" dirty="0"/>
              <a:t>　</a:t>
            </a:r>
            <a:r>
              <a:rPr lang="en-US" altLang="ja-JP" kern="0" dirty="0" smtClean="0"/>
              <a:t>About this document</a:t>
            </a:r>
            <a:endParaRPr lang="en-US" kern="0" dirty="0"/>
          </a:p>
        </p:txBody>
      </p:sp>
      <p:sp>
        <p:nvSpPr>
          <p:cNvPr id="102" name="正方形/長方形 101"/>
          <p:cNvSpPr/>
          <p:nvPr/>
        </p:nvSpPr>
        <p:spPr bwMode="auto">
          <a:xfrm>
            <a:off x="3347830" y="3284980"/>
            <a:ext cx="792110" cy="935809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88474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 smtClean="0"/>
              <a:t>2.</a:t>
            </a:r>
            <a:r>
              <a:rPr lang="ja-JP" altLang="en-US" dirty="0" smtClean="0"/>
              <a:t> </a:t>
            </a:r>
            <a:r>
              <a:rPr lang="en-US" altLang="ja-JP" dirty="0" smtClean="0"/>
              <a:t>Scenario </a:t>
            </a:r>
            <a:r>
              <a:rPr lang="ja-JP" altLang="en-US" dirty="0"/>
              <a:t>①</a:t>
            </a:r>
            <a:r>
              <a:rPr lang="en-US" altLang="ja-JP" dirty="0" smtClean="0"/>
              <a:t>. Menu </a:t>
            </a:r>
            <a:r>
              <a:rPr lang="en-US" altLang="ja-JP" dirty="0" smtClean="0"/>
              <a:t>export/Menu import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12087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3" y="847856"/>
            <a:ext cx="8784976" cy="5043891"/>
          </a:xfrm>
        </p:spPr>
        <p:txBody>
          <a:bodyPr>
            <a:normAutofit/>
          </a:bodyPr>
          <a:lstStyle/>
          <a:p>
            <a:r>
              <a:rPr lang="en-US" altLang="ja-JP" b="1" dirty="0" smtClean="0"/>
              <a:t>Work environment</a:t>
            </a:r>
            <a:r>
              <a:rPr lang="en-US" altLang="ja-JP" sz="1600" dirty="0" smtClean="0"/>
              <a:t/>
            </a:r>
            <a:br>
              <a:rPr lang="en-US" altLang="ja-JP" sz="1600" dirty="0" smtClean="0"/>
            </a:br>
            <a:r>
              <a:rPr lang="en-US" altLang="ja-JP" sz="1600" dirty="0" smtClean="0"/>
              <a:t>The environment used in this document is as following.</a:t>
            </a:r>
            <a:br>
              <a:rPr lang="en-US" altLang="ja-JP" sz="1600" dirty="0" smtClean="0"/>
            </a:br>
            <a:r>
              <a:rPr lang="en-US" altLang="ja-JP" sz="1600" dirty="0" smtClean="0"/>
              <a:t>The Export/Import function requires 2 systems in order to function (one for </a:t>
            </a:r>
            <a:r>
              <a:rPr lang="en-US" altLang="ja-JP" sz="1600" b="1" dirty="0" smtClean="0">
                <a:solidFill>
                  <a:srgbClr val="FF0000"/>
                </a:solidFill>
              </a:rPr>
              <a:t>export</a:t>
            </a:r>
            <a:r>
              <a:rPr lang="en-US" altLang="ja-JP" sz="1600" dirty="0" smtClean="0"/>
              <a:t> and one for </a:t>
            </a:r>
            <a:r>
              <a:rPr lang="en-US" altLang="ja-JP" sz="1600" b="1" dirty="0" smtClean="0">
                <a:solidFill>
                  <a:srgbClr val="FF0000"/>
                </a:solidFill>
              </a:rPr>
              <a:t>import</a:t>
            </a:r>
            <a:r>
              <a:rPr lang="en-US" altLang="ja-JP" sz="1600" dirty="0" smtClean="0"/>
              <a:t>).</a:t>
            </a:r>
            <a:endParaRPr lang="en-US" altLang="ja-JP" sz="1600" dirty="0"/>
          </a:p>
          <a:p>
            <a:pPr marL="0" indent="0">
              <a:buNone/>
            </a:pPr>
            <a:r>
              <a:rPr lang="ja-JP" altLang="en-US" sz="1600" dirty="0"/>
              <a:t>　</a:t>
            </a:r>
            <a:endParaRPr lang="en-US" altLang="ja-JP" sz="1600" dirty="0"/>
          </a:p>
          <a:p>
            <a:pPr indent="0">
              <a:buNone/>
            </a:pPr>
            <a:r>
              <a:rPr lang="en-US" altLang="ja-JP" sz="1600" b="1" dirty="0" smtClean="0"/>
              <a:t>Client machine</a:t>
            </a:r>
          </a:p>
          <a:p>
            <a:pPr indent="0">
              <a:buNone/>
            </a:pPr>
            <a:r>
              <a:rPr lang="ja-JP" altLang="en-US" sz="1600" dirty="0" smtClean="0"/>
              <a:t>・</a:t>
            </a:r>
            <a:r>
              <a:rPr lang="en-US" altLang="ja-JP" sz="1600" dirty="0" smtClean="0"/>
              <a:t>Google</a:t>
            </a:r>
            <a:r>
              <a:rPr lang="ja-JP" altLang="en-US" sz="1600" dirty="0" smtClean="0"/>
              <a:t> </a:t>
            </a:r>
            <a:r>
              <a:rPr lang="en-US" altLang="ja-JP" sz="1600" dirty="0" smtClean="0"/>
              <a:t>Chrome</a:t>
            </a:r>
          </a:p>
          <a:p>
            <a:pPr indent="0">
              <a:buNone/>
            </a:pPr>
            <a:r>
              <a:rPr lang="ja-JP" altLang="en-US" sz="1600" dirty="0" smtClean="0"/>
              <a:t>・</a:t>
            </a:r>
            <a:r>
              <a:rPr lang="en-US" altLang="ja-JP" sz="1600" dirty="0" smtClean="0"/>
              <a:t>Windows10</a:t>
            </a:r>
          </a:p>
          <a:p>
            <a:pPr indent="0">
              <a:buNone/>
            </a:pPr>
            <a:endParaRPr lang="en-US" altLang="ja-JP" sz="1600" b="1" dirty="0" smtClean="0"/>
          </a:p>
          <a:p>
            <a:pPr indent="0">
              <a:buNone/>
            </a:pPr>
            <a:r>
              <a:rPr lang="en-US" altLang="ja-JP" sz="1600" b="1" dirty="0" smtClean="0"/>
              <a:t>ITA Server (2)</a:t>
            </a:r>
            <a:br>
              <a:rPr lang="en-US" altLang="ja-JP" sz="1600" b="1" dirty="0" smtClean="0"/>
            </a:br>
            <a:r>
              <a:rPr lang="ja-JP" altLang="en-US" sz="1600" b="1" dirty="0" smtClean="0"/>
              <a:t>・</a:t>
            </a:r>
            <a:r>
              <a:rPr lang="en-US" altLang="ja-JP" sz="1600" dirty="0" smtClean="0"/>
              <a:t>CentOS 7</a:t>
            </a:r>
            <a:r>
              <a:rPr lang="ja-JP" altLang="en-US" sz="1600" dirty="0" smtClean="0"/>
              <a:t> </a:t>
            </a:r>
            <a:r>
              <a:rPr lang="en-US" altLang="ja-JP" sz="1600" dirty="0" smtClean="0"/>
              <a:t>(※1)</a:t>
            </a:r>
            <a:br>
              <a:rPr lang="en-US" altLang="ja-JP" sz="1600" dirty="0" smtClean="0"/>
            </a:br>
            <a:r>
              <a:rPr lang="ja-JP" altLang="en-US" sz="1600" dirty="0" smtClean="0"/>
              <a:t>・</a:t>
            </a:r>
            <a:r>
              <a:rPr lang="en-US" altLang="ja-JP" sz="1600" dirty="0" smtClean="0"/>
              <a:t>ITA </a:t>
            </a:r>
            <a:r>
              <a:rPr lang="en-US" altLang="ja-JP" sz="1600" dirty="0" smtClean="0"/>
              <a:t>1.10.0</a:t>
            </a:r>
            <a:r>
              <a:rPr lang="en-US" altLang="ja-JP" sz="1600" dirty="0" smtClean="0"/>
              <a:t/>
            </a:r>
            <a:br>
              <a:rPr lang="en-US" altLang="ja-JP" sz="1600" dirty="0" smtClean="0"/>
            </a:br>
            <a:r>
              <a:rPr lang="en-US" altLang="ja-JP" sz="1600" dirty="0" smtClean="0"/>
              <a:t>・Ansible </a:t>
            </a:r>
            <a:r>
              <a:rPr lang="en-US" altLang="ja-JP" sz="1600" dirty="0" smtClean="0"/>
              <a:t>2.11.10</a:t>
            </a:r>
            <a:r>
              <a:rPr lang="en-US" altLang="ja-JP" sz="1600" dirty="0" smtClean="0"/>
              <a:t/>
            </a:r>
            <a:br>
              <a:rPr lang="en-US" altLang="ja-JP" sz="1600" dirty="0" smtClean="0"/>
            </a:br>
            <a:r>
              <a:rPr lang="en-US" altLang="ja-JP" sz="1600" dirty="0" smtClean="0"/>
              <a:t/>
            </a:r>
            <a:br>
              <a:rPr lang="en-US" altLang="ja-JP" sz="1600" dirty="0" smtClean="0"/>
            </a:br>
            <a:endParaRPr lang="en-US" altLang="ja-JP" sz="1600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2.1</a:t>
            </a:r>
            <a:r>
              <a:rPr lang="ja-JP" altLang="en-US" dirty="0"/>
              <a:t> </a:t>
            </a:r>
            <a:r>
              <a:rPr lang="en-US" altLang="ja-JP" dirty="0" smtClean="0"/>
              <a:t>Environment</a:t>
            </a:r>
            <a:endParaRPr kumimoji="1" lang="ja-JP" altLang="en-US" dirty="0"/>
          </a:p>
        </p:txBody>
      </p:sp>
      <p:grpSp>
        <p:nvGrpSpPr>
          <p:cNvPr id="6" name="グループ化 5"/>
          <p:cNvGrpSpPr/>
          <p:nvPr/>
        </p:nvGrpSpPr>
        <p:grpSpPr>
          <a:xfrm>
            <a:off x="2664000" y="4068000"/>
            <a:ext cx="2088290" cy="1757188"/>
            <a:chOff x="1619590" y="4005080"/>
            <a:chExt cx="2088290" cy="1757188"/>
          </a:xfrm>
        </p:grpSpPr>
        <p:sp>
          <p:nvSpPr>
            <p:cNvPr id="9" name="正方形/長方形 8"/>
            <p:cNvSpPr/>
            <p:nvPr/>
          </p:nvSpPr>
          <p:spPr bwMode="auto">
            <a:xfrm>
              <a:off x="1619590" y="4005080"/>
              <a:ext cx="2088290" cy="1366100"/>
            </a:xfrm>
            <a:prstGeom prst="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en-US" altLang="ja-JP" sz="1400" smtClean="0">
                  <a:solidFill>
                    <a:srgbClr val="002960"/>
                  </a:solidFill>
                  <a:latin typeface="+mn-ea"/>
                </a:rPr>
                <a:t>CentOS 7</a:t>
              </a:r>
              <a:endParaRPr kumimoji="1" lang="ja-JP" altLang="en-US" sz="1400" smtClean="0">
                <a:solidFill>
                  <a:srgbClr val="002960"/>
                </a:solidFill>
                <a:latin typeface="+mn-ea"/>
              </a:endParaRPr>
            </a:p>
          </p:txBody>
        </p:sp>
        <p:sp>
          <p:nvSpPr>
            <p:cNvPr id="11" name="角丸四角形 10"/>
            <p:cNvSpPr/>
            <p:nvPr/>
          </p:nvSpPr>
          <p:spPr bwMode="auto">
            <a:xfrm>
              <a:off x="1979640" y="4391090"/>
              <a:ext cx="1440200" cy="435657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  <a:ex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ja-JP" sz="1200" dirty="0" smtClean="0">
                  <a:latin typeface="+mn-ea"/>
                </a:rPr>
                <a:t>ITA</a:t>
              </a:r>
            </a:p>
            <a:p>
              <a:pPr algn="ctr"/>
              <a:r>
                <a:rPr lang="en-US" altLang="ja-JP" sz="1200" dirty="0" smtClean="0">
                  <a:latin typeface="+mn-ea"/>
                </a:rPr>
                <a:t>1.10.0</a:t>
              </a:r>
              <a:endParaRPr kumimoji="1" lang="ja-JP" altLang="en-US" sz="1200" dirty="0" smtClean="0">
                <a:latin typeface="+mn-ea"/>
              </a:endParaRPr>
            </a:p>
          </p:txBody>
        </p:sp>
        <p:sp>
          <p:nvSpPr>
            <p:cNvPr id="14" name="テキスト ボックス 13"/>
            <p:cNvSpPr txBox="1"/>
            <p:nvPr/>
          </p:nvSpPr>
          <p:spPr>
            <a:xfrm>
              <a:off x="1832527" y="5500658"/>
              <a:ext cx="166241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100" b="1" dirty="0" smtClean="0">
                  <a:ln w="0"/>
                  <a:solidFill>
                    <a:schemeClr val="accent6">
                      <a:lumMod val="90000"/>
                      <a:lumOff val="10000"/>
                    </a:schemeClr>
                  </a:solidFill>
                </a:rPr>
                <a:t>ITA</a:t>
              </a:r>
              <a:r>
                <a:rPr lang="ja-JP" altLang="en-US" sz="1100" b="1" dirty="0">
                  <a:ln w="0"/>
                  <a:solidFill>
                    <a:schemeClr val="accent6">
                      <a:lumMod val="90000"/>
                      <a:lumOff val="10000"/>
                    </a:schemeClr>
                  </a:solidFill>
                </a:rPr>
                <a:t> </a:t>
              </a:r>
              <a:r>
                <a:rPr lang="en-US" altLang="ja-JP" sz="1100" b="1" dirty="0" smtClean="0">
                  <a:ln w="0"/>
                  <a:solidFill>
                    <a:schemeClr val="accent6">
                      <a:lumMod val="90000"/>
                      <a:lumOff val="10000"/>
                    </a:schemeClr>
                  </a:solidFill>
                </a:rPr>
                <a:t>server(Export)</a:t>
              </a:r>
              <a:endParaRPr lang="en-US" altLang="ja-JP" sz="1100" b="1" dirty="0">
                <a:ln w="0"/>
                <a:solidFill>
                  <a:schemeClr val="accent6">
                    <a:lumMod val="90000"/>
                    <a:lumOff val="10000"/>
                  </a:schemeClr>
                </a:solidFill>
              </a:endParaRPr>
            </a:p>
          </p:txBody>
        </p:sp>
        <p:sp>
          <p:nvSpPr>
            <p:cNvPr id="12" name="角丸四角形 11"/>
            <p:cNvSpPr/>
            <p:nvPr/>
          </p:nvSpPr>
          <p:spPr bwMode="auto">
            <a:xfrm>
              <a:off x="1979640" y="4865603"/>
              <a:ext cx="1440200" cy="435657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  <a:ex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200" dirty="0" err="1" smtClean="0">
                  <a:latin typeface="+mn-ea"/>
                </a:rPr>
                <a:t>Ansible</a:t>
              </a:r>
              <a:endParaRPr lang="en-US" altLang="ja-JP" sz="1200" dirty="0" smtClean="0">
                <a:latin typeface="+mn-ea"/>
              </a:endParaRPr>
            </a:p>
            <a:p>
              <a:pPr algn="ctr"/>
              <a:r>
                <a:rPr kumimoji="1" lang="en-US" altLang="ja-JP" sz="1200" dirty="0" smtClean="0">
                  <a:latin typeface="+mn-ea"/>
                </a:rPr>
                <a:t>2.11.10</a:t>
              </a:r>
              <a:endParaRPr kumimoji="1" lang="en-US" altLang="ja-JP" sz="1200" dirty="0" smtClean="0">
                <a:latin typeface="+mn-ea"/>
              </a:endParaRPr>
            </a:p>
          </p:txBody>
        </p:sp>
      </p:grpSp>
      <p:sp>
        <p:nvSpPr>
          <p:cNvPr id="24" name="テキスト ボックス 23"/>
          <p:cNvSpPr txBox="1"/>
          <p:nvPr/>
        </p:nvSpPr>
        <p:spPr>
          <a:xfrm>
            <a:off x="89960" y="6050438"/>
            <a:ext cx="87485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 smtClean="0"/>
              <a:t>※1 </a:t>
            </a:r>
            <a:r>
              <a:rPr lang="en-US" altLang="ja-JP" sz="1200" dirty="0"/>
              <a:t>In this scenario, the host server is running on CentOS7, but ITA can be installed on any RHEL7/RHEL8 type OS.</a:t>
            </a:r>
            <a:endParaRPr kumimoji="1" lang="ja-JP" altLang="en-US" sz="1200" dirty="0"/>
          </a:p>
        </p:txBody>
      </p:sp>
      <p:grpSp>
        <p:nvGrpSpPr>
          <p:cNvPr id="4" name="グループ化 3"/>
          <p:cNvGrpSpPr/>
          <p:nvPr/>
        </p:nvGrpSpPr>
        <p:grpSpPr>
          <a:xfrm>
            <a:off x="6120000" y="4068000"/>
            <a:ext cx="2088290" cy="1757188"/>
            <a:chOff x="5004060" y="4004523"/>
            <a:chExt cx="2088290" cy="1757188"/>
          </a:xfrm>
        </p:grpSpPr>
        <p:sp>
          <p:nvSpPr>
            <p:cNvPr id="15" name="正方形/長方形 14"/>
            <p:cNvSpPr/>
            <p:nvPr/>
          </p:nvSpPr>
          <p:spPr bwMode="auto">
            <a:xfrm>
              <a:off x="5004060" y="4004523"/>
              <a:ext cx="2088290" cy="1366100"/>
            </a:xfrm>
            <a:prstGeom prst="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en-US" altLang="ja-JP" sz="1400" smtClean="0">
                  <a:solidFill>
                    <a:srgbClr val="002960"/>
                  </a:solidFill>
                  <a:latin typeface="+mn-ea"/>
                </a:rPr>
                <a:t>CentOS 7</a:t>
              </a:r>
              <a:endParaRPr kumimoji="1" lang="ja-JP" altLang="en-US" sz="1400" smtClean="0">
                <a:solidFill>
                  <a:srgbClr val="002960"/>
                </a:solidFill>
                <a:latin typeface="+mn-ea"/>
              </a:endParaRPr>
            </a:p>
          </p:txBody>
        </p:sp>
        <p:sp>
          <p:nvSpPr>
            <p:cNvPr id="18" name="角丸四角形 17"/>
            <p:cNvSpPr/>
            <p:nvPr/>
          </p:nvSpPr>
          <p:spPr bwMode="auto">
            <a:xfrm>
              <a:off x="5364110" y="4390533"/>
              <a:ext cx="1440200" cy="435657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  <a:ex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ja-JP" sz="1200" dirty="0" smtClean="0">
                  <a:latin typeface="+mn-ea"/>
                </a:rPr>
                <a:t>ITA</a:t>
              </a:r>
            </a:p>
            <a:p>
              <a:pPr algn="ctr"/>
              <a:r>
                <a:rPr lang="en-US" altLang="ja-JP" sz="1200" dirty="0" smtClean="0">
                  <a:latin typeface="+mn-ea"/>
                </a:rPr>
                <a:t>1.10.0</a:t>
              </a:r>
              <a:endParaRPr kumimoji="1" lang="ja-JP" altLang="en-US" sz="1200" dirty="0" smtClean="0">
                <a:latin typeface="+mn-ea"/>
              </a:endParaRPr>
            </a:p>
          </p:txBody>
        </p:sp>
        <p:sp>
          <p:nvSpPr>
            <p:cNvPr id="19" name="テキスト ボックス 18"/>
            <p:cNvSpPr txBox="1"/>
            <p:nvPr/>
          </p:nvSpPr>
          <p:spPr>
            <a:xfrm>
              <a:off x="5216997" y="5500101"/>
              <a:ext cx="166241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100" b="1" dirty="0" smtClean="0">
                  <a:ln w="0"/>
                  <a:solidFill>
                    <a:schemeClr val="accent6">
                      <a:lumMod val="90000"/>
                      <a:lumOff val="10000"/>
                    </a:schemeClr>
                  </a:solidFill>
                </a:rPr>
                <a:t>ITA</a:t>
              </a:r>
              <a:r>
                <a:rPr lang="ja-JP" altLang="en-US" sz="1100" b="1" dirty="0">
                  <a:ln w="0"/>
                  <a:solidFill>
                    <a:schemeClr val="accent6">
                      <a:lumMod val="90000"/>
                      <a:lumOff val="10000"/>
                    </a:schemeClr>
                  </a:solidFill>
                </a:rPr>
                <a:t> </a:t>
              </a:r>
              <a:r>
                <a:rPr lang="en-US" altLang="ja-JP" sz="1100" b="1" dirty="0" smtClean="0">
                  <a:ln w="0"/>
                  <a:solidFill>
                    <a:schemeClr val="accent6">
                      <a:lumMod val="90000"/>
                      <a:lumOff val="10000"/>
                    </a:schemeClr>
                  </a:solidFill>
                </a:rPr>
                <a:t>server(Import)</a:t>
              </a:r>
              <a:endParaRPr lang="en-US" altLang="ja-JP" sz="1100" b="1" dirty="0">
                <a:ln w="0"/>
                <a:solidFill>
                  <a:schemeClr val="accent6">
                    <a:lumMod val="90000"/>
                    <a:lumOff val="10000"/>
                  </a:schemeClr>
                </a:solidFill>
              </a:endParaRPr>
            </a:p>
          </p:txBody>
        </p:sp>
        <p:sp>
          <p:nvSpPr>
            <p:cNvPr id="20" name="角丸四角形 19"/>
            <p:cNvSpPr/>
            <p:nvPr/>
          </p:nvSpPr>
          <p:spPr bwMode="auto">
            <a:xfrm>
              <a:off x="5364110" y="4865046"/>
              <a:ext cx="1440200" cy="435657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  <a:ex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200" dirty="0" err="1" smtClean="0">
                  <a:latin typeface="+mn-ea"/>
                </a:rPr>
                <a:t>Ansible</a:t>
              </a:r>
              <a:endParaRPr lang="en-US" altLang="ja-JP" sz="1200" dirty="0" smtClean="0">
                <a:latin typeface="+mn-ea"/>
              </a:endParaRPr>
            </a:p>
            <a:p>
              <a:pPr algn="ctr"/>
              <a:r>
                <a:rPr kumimoji="1" lang="en-US" altLang="ja-JP" sz="1200" dirty="0" smtClean="0">
                  <a:latin typeface="+mn-ea"/>
                </a:rPr>
                <a:t>2.11.10</a:t>
              </a:r>
              <a:endParaRPr kumimoji="1" lang="en-US" altLang="ja-JP" sz="1200" dirty="0" smtClean="0">
                <a:latin typeface="+mn-ea"/>
              </a:endParaRPr>
            </a:p>
          </p:txBody>
        </p:sp>
      </p:grpSp>
      <p:grpSp>
        <p:nvGrpSpPr>
          <p:cNvPr id="5" name="グループ化 4"/>
          <p:cNvGrpSpPr/>
          <p:nvPr/>
        </p:nvGrpSpPr>
        <p:grpSpPr>
          <a:xfrm>
            <a:off x="4536000" y="4188167"/>
            <a:ext cx="1800130" cy="609728"/>
            <a:chOff x="3476347" y="4188167"/>
            <a:chExt cx="1800130" cy="609728"/>
          </a:xfrm>
        </p:grpSpPr>
        <p:grpSp>
          <p:nvGrpSpPr>
            <p:cNvPr id="21" name="グループ化 20"/>
            <p:cNvGrpSpPr>
              <a:grpSpLocks noChangeAspect="1"/>
            </p:cNvGrpSpPr>
            <p:nvPr/>
          </p:nvGrpSpPr>
          <p:grpSpPr bwMode="gray">
            <a:xfrm>
              <a:off x="4191564" y="4188167"/>
              <a:ext cx="328691" cy="422499"/>
              <a:chOff x="-2227263" y="1692275"/>
              <a:chExt cx="2468563" cy="2841625"/>
            </a:xfrm>
          </p:grpSpPr>
          <p:sp>
            <p:nvSpPr>
              <p:cNvPr id="22" name="Freeform 85"/>
              <p:cNvSpPr>
                <a:spLocks noChangeAspect="1"/>
              </p:cNvSpPr>
              <p:nvPr/>
            </p:nvSpPr>
            <p:spPr bwMode="gray">
              <a:xfrm>
                <a:off x="-2227263" y="1692275"/>
                <a:ext cx="2468563" cy="2841625"/>
              </a:xfrm>
              <a:custGeom>
                <a:avLst/>
                <a:gdLst>
                  <a:gd name="T0" fmla="*/ 633 w 655"/>
                  <a:gd name="T1" fmla="*/ 180 h 755"/>
                  <a:gd name="T2" fmla="*/ 467 w 655"/>
                  <a:gd name="T3" fmla="*/ 21 h 755"/>
                  <a:gd name="T4" fmla="*/ 414 w 655"/>
                  <a:gd name="T5" fmla="*/ 0 h 755"/>
                  <a:gd name="T6" fmla="*/ 134 w 655"/>
                  <a:gd name="T7" fmla="*/ 0 h 755"/>
                  <a:gd name="T8" fmla="*/ 81 w 655"/>
                  <a:gd name="T9" fmla="*/ 52 h 755"/>
                  <a:gd name="T10" fmla="*/ 81 w 655"/>
                  <a:gd name="T11" fmla="*/ 105 h 755"/>
                  <a:gd name="T12" fmla="*/ 24 w 655"/>
                  <a:gd name="T13" fmla="*/ 105 h 755"/>
                  <a:gd name="T14" fmla="*/ 0 w 655"/>
                  <a:gd name="T15" fmla="*/ 129 h 755"/>
                  <a:gd name="T16" fmla="*/ 0 w 655"/>
                  <a:gd name="T17" fmla="*/ 273 h 755"/>
                  <a:gd name="T18" fmla="*/ 24 w 655"/>
                  <a:gd name="T19" fmla="*/ 297 h 755"/>
                  <a:gd name="T20" fmla="*/ 81 w 655"/>
                  <a:gd name="T21" fmla="*/ 297 h 755"/>
                  <a:gd name="T22" fmla="*/ 81 w 655"/>
                  <a:gd name="T23" fmla="*/ 703 h 755"/>
                  <a:gd name="T24" fmla="*/ 134 w 655"/>
                  <a:gd name="T25" fmla="*/ 755 h 755"/>
                  <a:gd name="T26" fmla="*/ 603 w 655"/>
                  <a:gd name="T27" fmla="*/ 755 h 755"/>
                  <a:gd name="T28" fmla="*/ 655 w 655"/>
                  <a:gd name="T29" fmla="*/ 703 h 755"/>
                  <a:gd name="T30" fmla="*/ 655 w 655"/>
                  <a:gd name="T31" fmla="*/ 233 h 755"/>
                  <a:gd name="T32" fmla="*/ 633 w 655"/>
                  <a:gd name="T33" fmla="*/ 180 h 7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55" h="755">
                    <a:moveTo>
                      <a:pt x="633" y="180"/>
                    </a:moveTo>
                    <a:cubicBezTo>
                      <a:pt x="467" y="21"/>
                      <a:pt x="467" y="21"/>
                      <a:pt x="467" y="21"/>
                    </a:cubicBezTo>
                    <a:cubicBezTo>
                      <a:pt x="454" y="8"/>
                      <a:pt x="433" y="0"/>
                      <a:pt x="414" y="0"/>
                    </a:cubicBezTo>
                    <a:cubicBezTo>
                      <a:pt x="134" y="0"/>
                      <a:pt x="134" y="0"/>
                      <a:pt x="134" y="0"/>
                    </a:cubicBezTo>
                    <a:cubicBezTo>
                      <a:pt x="105" y="0"/>
                      <a:pt x="81" y="23"/>
                      <a:pt x="81" y="52"/>
                    </a:cubicBezTo>
                    <a:cubicBezTo>
                      <a:pt x="81" y="70"/>
                      <a:pt x="81" y="88"/>
                      <a:pt x="81" y="105"/>
                    </a:cubicBezTo>
                    <a:cubicBezTo>
                      <a:pt x="24" y="105"/>
                      <a:pt x="24" y="105"/>
                      <a:pt x="24" y="105"/>
                    </a:cubicBezTo>
                    <a:cubicBezTo>
                      <a:pt x="11" y="105"/>
                      <a:pt x="0" y="116"/>
                      <a:pt x="0" y="129"/>
                    </a:cubicBezTo>
                    <a:cubicBezTo>
                      <a:pt x="0" y="273"/>
                      <a:pt x="0" y="273"/>
                      <a:pt x="0" y="273"/>
                    </a:cubicBezTo>
                    <a:cubicBezTo>
                      <a:pt x="0" y="287"/>
                      <a:pt x="11" y="297"/>
                      <a:pt x="24" y="297"/>
                    </a:cubicBezTo>
                    <a:cubicBezTo>
                      <a:pt x="81" y="297"/>
                      <a:pt x="81" y="297"/>
                      <a:pt x="81" y="297"/>
                    </a:cubicBezTo>
                    <a:cubicBezTo>
                      <a:pt x="81" y="703"/>
                      <a:pt x="81" y="703"/>
                      <a:pt x="81" y="703"/>
                    </a:cubicBezTo>
                    <a:cubicBezTo>
                      <a:pt x="81" y="732"/>
                      <a:pt x="105" y="755"/>
                      <a:pt x="134" y="755"/>
                    </a:cubicBezTo>
                    <a:cubicBezTo>
                      <a:pt x="603" y="755"/>
                      <a:pt x="603" y="755"/>
                      <a:pt x="603" y="755"/>
                    </a:cubicBezTo>
                    <a:cubicBezTo>
                      <a:pt x="632" y="755"/>
                      <a:pt x="655" y="732"/>
                      <a:pt x="655" y="703"/>
                    </a:cubicBezTo>
                    <a:cubicBezTo>
                      <a:pt x="655" y="233"/>
                      <a:pt x="655" y="233"/>
                      <a:pt x="655" y="233"/>
                    </a:cubicBezTo>
                    <a:cubicBezTo>
                      <a:pt x="655" y="215"/>
                      <a:pt x="646" y="193"/>
                      <a:pt x="633" y="180"/>
                    </a:cubicBezTo>
                    <a:close/>
                  </a:path>
                </a:pathLst>
              </a:custGeom>
              <a:solidFill>
                <a:srgbClr val="002B6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3" name="フリーフォーム 22"/>
              <p:cNvSpPr>
                <a:spLocks noChangeAspect="1"/>
              </p:cNvSpPr>
              <p:nvPr/>
            </p:nvSpPr>
            <p:spPr bwMode="gray">
              <a:xfrm>
                <a:off x="-1782764" y="1827212"/>
                <a:ext cx="1887538" cy="2571750"/>
              </a:xfrm>
              <a:custGeom>
                <a:avLst/>
                <a:gdLst>
                  <a:gd name="connsiteX0" fmla="*/ 316700 w 1887538"/>
                  <a:gd name="connsiteY0" fmla="*/ 2041525 h 2571750"/>
                  <a:gd name="connsiteX1" fmla="*/ 271463 w 1887538"/>
                  <a:gd name="connsiteY1" fmla="*/ 2085975 h 2571750"/>
                  <a:gd name="connsiteX2" fmla="*/ 316700 w 1887538"/>
                  <a:gd name="connsiteY2" fmla="*/ 2130425 h 2571750"/>
                  <a:gd name="connsiteX3" fmla="*/ 557964 w 1887538"/>
                  <a:gd name="connsiteY3" fmla="*/ 2130425 h 2571750"/>
                  <a:gd name="connsiteX4" fmla="*/ 580583 w 1887538"/>
                  <a:gd name="connsiteY4" fmla="*/ 2130425 h 2571750"/>
                  <a:gd name="connsiteX5" fmla="*/ 614511 w 1887538"/>
                  <a:gd name="connsiteY5" fmla="*/ 2130425 h 2571750"/>
                  <a:gd name="connsiteX6" fmla="*/ 618281 w 1887538"/>
                  <a:gd name="connsiteY6" fmla="*/ 2130425 h 2571750"/>
                  <a:gd name="connsiteX7" fmla="*/ 1564489 w 1887538"/>
                  <a:gd name="connsiteY7" fmla="*/ 2130425 h 2571750"/>
                  <a:gd name="connsiteX8" fmla="*/ 1609726 w 1887538"/>
                  <a:gd name="connsiteY8" fmla="*/ 2085975 h 2571750"/>
                  <a:gd name="connsiteX9" fmla="*/ 1564489 w 1887538"/>
                  <a:gd name="connsiteY9" fmla="*/ 2041525 h 2571750"/>
                  <a:gd name="connsiteX10" fmla="*/ 618281 w 1887538"/>
                  <a:gd name="connsiteY10" fmla="*/ 2041525 h 2571750"/>
                  <a:gd name="connsiteX11" fmla="*/ 610741 w 1887538"/>
                  <a:gd name="connsiteY11" fmla="*/ 2041525 h 2571750"/>
                  <a:gd name="connsiteX12" fmla="*/ 573043 w 1887538"/>
                  <a:gd name="connsiteY12" fmla="*/ 2041525 h 2571750"/>
                  <a:gd name="connsiteX13" fmla="*/ 557964 w 1887538"/>
                  <a:gd name="connsiteY13" fmla="*/ 2041525 h 2571750"/>
                  <a:gd name="connsiteX14" fmla="*/ 316700 w 1887538"/>
                  <a:gd name="connsiteY14" fmla="*/ 2041525 h 2571750"/>
                  <a:gd name="connsiteX15" fmla="*/ 316700 w 1887538"/>
                  <a:gd name="connsiteY15" fmla="*/ 1646237 h 2571750"/>
                  <a:gd name="connsiteX16" fmla="*/ 271463 w 1887538"/>
                  <a:gd name="connsiteY16" fmla="*/ 1694942 h 2571750"/>
                  <a:gd name="connsiteX17" fmla="*/ 316700 w 1887538"/>
                  <a:gd name="connsiteY17" fmla="*/ 1739900 h 2571750"/>
                  <a:gd name="connsiteX18" fmla="*/ 557964 w 1887538"/>
                  <a:gd name="connsiteY18" fmla="*/ 1739900 h 2571750"/>
                  <a:gd name="connsiteX19" fmla="*/ 580583 w 1887538"/>
                  <a:gd name="connsiteY19" fmla="*/ 1739900 h 2571750"/>
                  <a:gd name="connsiteX20" fmla="*/ 614511 w 1887538"/>
                  <a:gd name="connsiteY20" fmla="*/ 1739900 h 2571750"/>
                  <a:gd name="connsiteX21" fmla="*/ 618281 w 1887538"/>
                  <a:gd name="connsiteY21" fmla="*/ 1739900 h 2571750"/>
                  <a:gd name="connsiteX22" fmla="*/ 1564489 w 1887538"/>
                  <a:gd name="connsiteY22" fmla="*/ 1739900 h 2571750"/>
                  <a:gd name="connsiteX23" fmla="*/ 1609726 w 1887538"/>
                  <a:gd name="connsiteY23" fmla="*/ 1694942 h 2571750"/>
                  <a:gd name="connsiteX24" fmla="*/ 1564489 w 1887538"/>
                  <a:gd name="connsiteY24" fmla="*/ 1646237 h 2571750"/>
                  <a:gd name="connsiteX25" fmla="*/ 618281 w 1887538"/>
                  <a:gd name="connsiteY25" fmla="*/ 1646237 h 2571750"/>
                  <a:gd name="connsiteX26" fmla="*/ 610741 w 1887538"/>
                  <a:gd name="connsiteY26" fmla="*/ 1646237 h 2571750"/>
                  <a:gd name="connsiteX27" fmla="*/ 573043 w 1887538"/>
                  <a:gd name="connsiteY27" fmla="*/ 1646237 h 2571750"/>
                  <a:gd name="connsiteX28" fmla="*/ 557964 w 1887538"/>
                  <a:gd name="connsiteY28" fmla="*/ 1646237 h 2571750"/>
                  <a:gd name="connsiteX29" fmla="*/ 316700 w 1887538"/>
                  <a:gd name="connsiteY29" fmla="*/ 1646237 h 2571750"/>
                  <a:gd name="connsiteX30" fmla="*/ 316700 w 1887538"/>
                  <a:gd name="connsiteY30" fmla="*/ 1249362 h 2571750"/>
                  <a:gd name="connsiteX31" fmla="*/ 271463 w 1887538"/>
                  <a:gd name="connsiteY31" fmla="*/ 1298892 h 2571750"/>
                  <a:gd name="connsiteX32" fmla="*/ 316700 w 1887538"/>
                  <a:gd name="connsiteY32" fmla="*/ 1344612 h 2571750"/>
                  <a:gd name="connsiteX33" fmla="*/ 557964 w 1887538"/>
                  <a:gd name="connsiteY33" fmla="*/ 1344612 h 2571750"/>
                  <a:gd name="connsiteX34" fmla="*/ 580583 w 1887538"/>
                  <a:gd name="connsiteY34" fmla="*/ 1344612 h 2571750"/>
                  <a:gd name="connsiteX35" fmla="*/ 614511 w 1887538"/>
                  <a:gd name="connsiteY35" fmla="*/ 1344612 h 2571750"/>
                  <a:gd name="connsiteX36" fmla="*/ 618281 w 1887538"/>
                  <a:gd name="connsiteY36" fmla="*/ 1344612 h 2571750"/>
                  <a:gd name="connsiteX37" fmla="*/ 1564489 w 1887538"/>
                  <a:gd name="connsiteY37" fmla="*/ 1344612 h 2571750"/>
                  <a:gd name="connsiteX38" fmla="*/ 1609726 w 1887538"/>
                  <a:gd name="connsiteY38" fmla="*/ 1298892 h 2571750"/>
                  <a:gd name="connsiteX39" fmla="*/ 1564489 w 1887538"/>
                  <a:gd name="connsiteY39" fmla="*/ 1249362 h 2571750"/>
                  <a:gd name="connsiteX40" fmla="*/ 618281 w 1887538"/>
                  <a:gd name="connsiteY40" fmla="*/ 1249362 h 2571750"/>
                  <a:gd name="connsiteX41" fmla="*/ 610741 w 1887538"/>
                  <a:gd name="connsiteY41" fmla="*/ 1249362 h 2571750"/>
                  <a:gd name="connsiteX42" fmla="*/ 573043 w 1887538"/>
                  <a:gd name="connsiteY42" fmla="*/ 1249362 h 2571750"/>
                  <a:gd name="connsiteX43" fmla="*/ 557964 w 1887538"/>
                  <a:gd name="connsiteY43" fmla="*/ 1249362 h 2571750"/>
                  <a:gd name="connsiteX44" fmla="*/ 316700 w 1887538"/>
                  <a:gd name="connsiteY44" fmla="*/ 1249362 h 2571750"/>
                  <a:gd name="connsiteX45" fmla="*/ 1220789 w 1887538"/>
                  <a:gd name="connsiteY45" fmla="*/ 41276 h 2571750"/>
                  <a:gd name="connsiteX46" fmla="*/ 1843089 w 1887538"/>
                  <a:gd name="connsiteY46" fmla="*/ 639764 h 2571750"/>
                  <a:gd name="connsiteX47" fmla="*/ 1220789 w 1887538"/>
                  <a:gd name="connsiteY47" fmla="*/ 639764 h 2571750"/>
                  <a:gd name="connsiteX48" fmla="*/ 56513 w 1887538"/>
                  <a:gd name="connsiteY48" fmla="*/ 0 h 2571750"/>
                  <a:gd name="connsiteX49" fmla="*/ 557596 w 1887538"/>
                  <a:gd name="connsiteY49" fmla="*/ 0 h 2571750"/>
                  <a:gd name="connsiteX50" fmla="*/ 587736 w 1887538"/>
                  <a:gd name="connsiteY50" fmla="*/ 0 h 2571750"/>
                  <a:gd name="connsiteX51" fmla="*/ 610342 w 1887538"/>
                  <a:gd name="connsiteY51" fmla="*/ 0 h 2571750"/>
                  <a:gd name="connsiteX52" fmla="*/ 617877 w 1887538"/>
                  <a:gd name="connsiteY52" fmla="*/ 0 h 2571750"/>
                  <a:gd name="connsiteX53" fmla="*/ 1115192 w 1887538"/>
                  <a:gd name="connsiteY53" fmla="*/ 0 h 2571750"/>
                  <a:gd name="connsiteX54" fmla="*/ 1130262 w 1887538"/>
                  <a:gd name="connsiteY54" fmla="*/ 0 h 2571750"/>
                  <a:gd name="connsiteX55" fmla="*/ 1130262 w 1887538"/>
                  <a:gd name="connsiteY55" fmla="*/ 681532 h 2571750"/>
                  <a:gd name="connsiteX56" fmla="*/ 1175473 w 1887538"/>
                  <a:gd name="connsiteY56" fmla="*/ 726717 h 2571750"/>
                  <a:gd name="connsiteX57" fmla="*/ 1887538 w 1887538"/>
                  <a:gd name="connsiteY57" fmla="*/ 726717 h 2571750"/>
                  <a:gd name="connsiteX58" fmla="*/ 1887538 w 1887538"/>
                  <a:gd name="connsiteY58" fmla="*/ 745544 h 2571750"/>
                  <a:gd name="connsiteX59" fmla="*/ 1887538 w 1887538"/>
                  <a:gd name="connsiteY59" fmla="*/ 2511504 h 2571750"/>
                  <a:gd name="connsiteX60" fmla="*/ 1827257 w 1887538"/>
                  <a:gd name="connsiteY60" fmla="*/ 2571750 h 2571750"/>
                  <a:gd name="connsiteX61" fmla="*/ 617877 w 1887538"/>
                  <a:gd name="connsiteY61" fmla="*/ 2571750 h 2571750"/>
                  <a:gd name="connsiteX62" fmla="*/ 576434 w 1887538"/>
                  <a:gd name="connsiteY62" fmla="*/ 2571750 h 2571750"/>
                  <a:gd name="connsiteX63" fmla="*/ 557596 w 1887538"/>
                  <a:gd name="connsiteY63" fmla="*/ 2571750 h 2571750"/>
                  <a:gd name="connsiteX64" fmla="*/ 56513 w 1887538"/>
                  <a:gd name="connsiteY64" fmla="*/ 2571750 h 2571750"/>
                  <a:gd name="connsiteX65" fmla="*/ 0 w 1887538"/>
                  <a:gd name="connsiteY65" fmla="*/ 2511504 h 2571750"/>
                  <a:gd name="connsiteX66" fmla="*/ 0 w 1887538"/>
                  <a:gd name="connsiteY66" fmla="*/ 982762 h 2571750"/>
                  <a:gd name="connsiteX67" fmla="*/ 851464 w 1887538"/>
                  <a:gd name="connsiteY67" fmla="*/ 982762 h 2571750"/>
                  <a:gd name="connsiteX68" fmla="*/ 941885 w 1887538"/>
                  <a:gd name="connsiteY68" fmla="*/ 892393 h 2571750"/>
                  <a:gd name="connsiteX69" fmla="*/ 941885 w 1887538"/>
                  <a:gd name="connsiteY69" fmla="*/ 350180 h 2571750"/>
                  <a:gd name="connsiteX70" fmla="*/ 851464 w 1887538"/>
                  <a:gd name="connsiteY70" fmla="*/ 259811 h 2571750"/>
                  <a:gd name="connsiteX71" fmla="*/ 0 w 1887538"/>
                  <a:gd name="connsiteY71" fmla="*/ 259811 h 2571750"/>
                  <a:gd name="connsiteX72" fmla="*/ 0 w 1887538"/>
                  <a:gd name="connsiteY72" fmla="*/ 60246 h 2571750"/>
                  <a:gd name="connsiteX73" fmla="*/ 56513 w 1887538"/>
                  <a:gd name="connsiteY73" fmla="*/ 0 h 2571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</a:cxnLst>
                <a:rect l="l" t="t" r="r" b="b"/>
                <a:pathLst>
                  <a:path w="1887538" h="2571750">
                    <a:moveTo>
                      <a:pt x="316700" y="2041525"/>
                    </a:moveTo>
                    <a:cubicBezTo>
                      <a:pt x="290312" y="2041525"/>
                      <a:pt x="271463" y="2060046"/>
                      <a:pt x="271463" y="2085975"/>
                    </a:cubicBezTo>
                    <a:cubicBezTo>
                      <a:pt x="271463" y="2111904"/>
                      <a:pt x="290312" y="2130425"/>
                      <a:pt x="316700" y="2130425"/>
                    </a:cubicBezTo>
                    <a:cubicBezTo>
                      <a:pt x="441102" y="2130425"/>
                      <a:pt x="512727" y="2130425"/>
                      <a:pt x="557964" y="2130425"/>
                    </a:cubicBezTo>
                    <a:cubicBezTo>
                      <a:pt x="565504" y="2130425"/>
                      <a:pt x="573043" y="2130425"/>
                      <a:pt x="580583" y="2130425"/>
                    </a:cubicBezTo>
                    <a:cubicBezTo>
                      <a:pt x="580583" y="2130425"/>
                      <a:pt x="580583" y="2130425"/>
                      <a:pt x="614511" y="2130425"/>
                    </a:cubicBezTo>
                    <a:cubicBezTo>
                      <a:pt x="618281" y="2130425"/>
                      <a:pt x="618281" y="2130425"/>
                      <a:pt x="618281" y="2130425"/>
                    </a:cubicBezTo>
                    <a:cubicBezTo>
                      <a:pt x="1556949" y="2130425"/>
                      <a:pt x="1564489" y="2130425"/>
                      <a:pt x="1564489" y="2130425"/>
                    </a:cubicBezTo>
                    <a:cubicBezTo>
                      <a:pt x="1590877" y="2130425"/>
                      <a:pt x="1609726" y="2111904"/>
                      <a:pt x="1609726" y="2085975"/>
                    </a:cubicBezTo>
                    <a:cubicBezTo>
                      <a:pt x="1609726" y="2060046"/>
                      <a:pt x="1590877" y="2041525"/>
                      <a:pt x="1564489" y="2041525"/>
                    </a:cubicBezTo>
                    <a:cubicBezTo>
                      <a:pt x="957558" y="2041525"/>
                      <a:pt x="716294" y="2041525"/>
                      <a:pt x="618281" y="2041525"/>
                    </a:cubicBezTo>
                    <a:cubicBezTo>
                      <a:pt x="618281" y="2041525"/>
                      <a:pt x="618281" y="2041525"/>
                      <a:pt x="610741" y="2041525"/>
                    </a:cubicBezTo>
                    <a:cubicBezTo>
                      <a:pt x="610741" y="2041525"/>
                      <a:pt x="610741" y="2041525"/>
                      <a:pt x="573043" y="2041525"/>
                    </a:cubicBezTo>
                    <a:cubicBezTo>
                      <a:pt x="573043" y="2041525"/>
                      <a:pt x="573043" y="2041525"/>
                      <a:pt x="557964" y="2041525"/>
                    </a:cubicBezTo>
                    <a:cubicBezTo>
                      <a:pt x="316700" y="2041525"/>
                      <a:pt x="316700" y="2041525"/>
                      <a:pt x="316700" y="2041525"/>
                    </a:cubicBezTo>
                    <a:close/>
                    <a:moveTo>
                      <a:pt x="316700" y="1646237"/>
                    </a:moveTo>
                    <a:cubicBezTo>
                      <a:pt x="290312" y="1646237"/>
                      <a:pt x="271463" y="1668716"/>
                      <a:pt x="271463" y="1694942"/>
                    </a:cubicBezTo>
                    <a:cubicBezTo>
                      <a:pt x="271463" y="1717421"/>
                      <a:pt x="290312" y="1739900"/>
                      <a:pt x="316700" y="1739900"/>
                    </a:cubicBezTo>
                    <a:cubicBezTo>
                      <a:pt x="441102" y="1739900"/>
                      <a:pt x="512727" y="1739900"/>
                      <a:pt x="557964" y="1739900"/>
                    </a:cubicBezTo>
                    <a:cubicBezTo>
                      <a:pt x="565504" y="1739900"/>
                      <a:pt x="573043" y="1739900"/>
                      <a:pt x="580583" y="1739900"/>
                    </a:cubicBezTo>
                    <a:cubicBezTo>
                      <a:pt x="580583" y="1739900"/>
                      <a:pt x="580583" y="1739900"/>
                      <a:pt x="614511" y="1739900"/>
                    </a:cubicBezTo>
                    <a:cubicBezTo>
                      <a:pt x="614511" y="1739900"/>
                      <a:pt x="614511" y="1739900"/>
                      <a:pt x="618281" y="1739900"/>
                    </a:cubicBezTo>
                    <a:cubicBezTo>
                      <a:pt x="1556949" y="1739900"/>
                      <a:pt x="1564489" y="1739900"/>
                      <a:pt x="1564489" y="1739900"/>
                    </a:cubicBezTo>
                    <a:cubicBezTo>
                      <a:pt x="1590877" y="1739900"/>
                      <a:pt x="1609726" y="1717421"/>
                      <a:pt x="1609726" y="1694942"/>
                    </a:cubicBezTo>
                    <a:cubicBezTo>
                      <a:pt x="1609726" y="1668716"/>
                      <a:pt x="1590877" y="1646237"/>
                      <a:pt x="1564489" y="1646237"/>
                    </a:cubicBezTo>
                    <a:cubicBezTo>
                      <a:pt x="957558" y="1646237"/>
                      <a:pt x="716294" y="1646237"/>
                      <a:pt x="618281" y="1646237"/>
                    </a:cubicBezTo>
                    <a:cubicBezTo>
                      <a:pt x="618281" y="1646237"/>
                      <a:pt x="618281" y="1646237"/>
                      <a:pt x="610741" y="1646237"/>
                    </a:cubicBezTo>
                    <a:cubicBezTo>
                      <a:pt x="610741" y="1646237"/>
                      <a:pt x="610741" y="1646237"/>
                      <a:pt x="573043" y="1646237"/>
                    </a:cubicBezTo>
                    <a:cubicBezTo>
                      <a:pt x="573043" y="1646237"/>
                      <a:pt x="573043" y="1646237"/>
                      <a:pt x="557964" y="1646237"/>
                    </a:cubicBezTo>
                    <a:cubicBezTo>
                      <a:pt x="316700" y="1646237"/>
                      <a:pt x="316700" y="1646237"/>
                      <a:pt x="316700" y="1646237"/>
                    </a:cubicBezTo>
                    <a:close/>
                    <a:moveTo>
                      <a:pt x="316700" y="1249362"/>
                    </a:moveTo>
                    <a:cubicBezTo>
                      <a:pt x="290312" y="1249362"/>
                      <a:pt x="271463" y="1272222"/>
                      <a:pt x="271463" y="1298892"/>
                    </a:cubicBezTo>
                    <a:cubicBezTo>
                      <a:pt x="271463" y="1321752"/>
                      <a:pt x="290312" y="1344612"/>
                      <a:pt x="316700" y="1344612"/>
                    </a:cubicBezTo>
                    <a:cubicBezTo>
                      <a:pt x="441102" y="1344612"/>
                      <a:pt x="512727" y="1344612"/>
                      <a:pt x="557964" y="1344612"/>
                    </a:cubicBezTo>
                    <a:cubicBezTo>
                      <a:pt x="565504" y="1344612"/>
                      <a:pt x="573043" y="1344612"/>
                      <a:pt x="580583" y="1344612"/>
                    </a:cubicBezTo>
                    <a:cubicBezTo>
                      <a:pt x="580583" y="1344612"/>
                      <a:pt x="580583" y="1344612"/>
                      <a:pt x="614511" y="1344612"/>
                    </a:cubicBezTo>
                    <a:cubicBezTo>
                      <a:pt x="618281" y="1344612"/>
                      <a:pt x="618281" y="1344612"/>
                      <a:pt x="618281" y="1344612"/>
                    </a:cubicBezTo>
                    <a:cubicBezTo>
                      <a:pt x="1556949" y="1344612"/>
                      <a:pt x="1564489" y="1344612"/>
                      <a:pt x="1564489" y="1344612"/>
                    </a:cubicBezTo>
                    <a:cubicBezTo>
                      <a:pt x="1590877" y="1344612"/>
                      <a:pt x="1609726" y="1321752"/>
                      <a:pt x="1609726" y="1298892"/>
                    </a:cubicBezTo>
                    <a:cubicBezTo>
                      <a:pt x="1609726" y="1272222"/>
                      <a:pt x="1590877" y="1249362"/>
                      <a:pt x="1564489" y="1249362"/>
                    </a:cubicBezTo>
                    <a:cubicBezTo>
                      <a:pt x="957558" y="1249362"/>
                      <a:pt x="716294" y="1249362"/>
                      <a:pt x="618281" y="1249362"/>
                    </a:cubicBezTo>
                    <a:cubicBezTo>
                      <a:pt x="618281" y="1249362"/>
                      <a:pt x="618281" y="1249362"/>
                      <a:pt x="610741" y="1249362"/>
                    </a:cubicBezTo>
                    <a:cubicBezTo>
                      <a:pt x="610741" y="1249362"/>
                      <a:pt x="610741" y="1249362"/>
                      <a:pt x="573043" y="1249362"/>
                    </a:cubicBezTo>
                    <a:cubicBezTo>
                      <a:pt x="573043" y="1249362"/>
                      <a:pt x="573043" y="1249362"/>
                      <a:pt x="557964" y="1249362"/>
                    </a:cubicBezTo>
                    <a:cubicBezTo>
                      <a:pt x="316700" y="1249362"/>
                      <a:pt x="316700" y="1249362"/>
                      <a:pt x="316700" y="1249362"/>
                    </a:cubicBezTo>
                    <a:close/>
                    <a:moveTo>
                      <a:pt x="1220789" y="41276"/>
                    </a:moveTo>
                    <a:lnTo>
                      <a:pt x="1843089" y="639764"/>
                    </a:lnTo>
                    <a:lnTo>
                      <a:pt x="1220789" y="639764"/>
                    </a:lnTo>
                    <a:close/>
                    <a:moveTo>
                      <a:pt x="56513" y="0"/>
                    </a:moveTo>
                    <a:cubicBezTo>
                      <a:pt x="346614" y="0"/>
                      <a:pt x="489780" y="0"/>
                      <a:pt x="557596" y="0"/>
                    </a:cubicBezTo>
                    <a:cubicBezTo>
                      <a:pt x="568899" y="0"/>
                      <a:pt x="580201" y="0"/>
                      <a:pt x="587736" y="0"/>
                    </a:cubicBezTo>
                    <a:cubicBezTo>
                      <a:pt x="587736" y="0"/>
                      <a:pt x="587736" y="0"/>
                      <a:pt x="610342" y="0"/>
                    </a:cubicBezTo>
                    <a:cubicBezTo>
                      <a:pt x="610342" y="0"/>
                      <a:pt x="610342" y="0"/>
                      <a:pt x="617877" y="0"/>
                    </a:cubicBezTo>
                    <a:cubicBezTo>
                      <a:pt x="1111425" y="0"/>
                      <a:pt x="1115192" y="0"/>
                      <a:pt x="1115192" y="0"/>
                    </a:cubicBezTo>
                    <a:cubicBezTo>
                      <a:pt x="1122727" y="0"/>
                      <a:pt x="1126495" y="0"/>
                      <a:pt x="1130262" y="0"/>
                    </a:cubicBezTo>
                    <a:cubicBezTo>
                      <a:pt x="1130262" y="677767"/>
                      <a:pt x="1130262" y="681532"/>
                      <a:pt x="1130262" y="681532"/>
                    </a:cubicBezTo>
                    <a:cubicBezTo>
                      <a:pt x="1130262" y="707890"/>
                      <a:pt x="1152868" y="726717"/>
                      <a:pt x="1175473" y="726717"/>
                    </a:cubicBezTo>
                    <a:cubicBezTo>
                      <a:pt x="1880003" y="726717"/>
                      <a:pt x="1887538" y="726717"/>
                      <a:pt x="1887538" y="726717"/>
                    </a:cubicBezTo>
                    <a:cubicBezTo>
                      <a:pt x="1887538" y="734248"/>
                      <a:pt x="1887538" y="738013"/>
                      <a:pt x="1887538" y="745544"/>
                    </a:cubicBezTo>
                    <a:cubicBezTo>
                      <a:pt x="1887538" y="2500208"/>
                      <a:pt x="1887538" y="2511504"/>
                      <a:pt x="1887538" y="2511504"/>
                    </a:cubicBezTo>
                    <a:cubicBezTo>
                      <a:pt x="1887538" y="2545393"/>
                      <a:pt x="1861165" y="2571750"/>
                      <a:pt x="1827257" y="2571750"/>
                    </a:cubicBezTo>
                    <a:cubicBezTo>
                      <a:pt x="1024771" y="2571750"/>
                      <a:pt x="727135" y="2571750"/>
                      <a:pt x="617877" y="2571750"/>
                    </a:cubicBezTo>
                    <a:cubicBezTo>
                      <a:pt x="617877" y="2571750"/>
                      <a:pt x="617877" y="2571750"/>
                      <a:pt x="576434" y="2571750"/>
                    </a:cubicBezTo>
                    <a:cubicBezTo>
                      <a:pt x="576434" y="2571750"/>
                      <a:pt x="576434" y="2571750"/>
                      <a:pt x="557596" y="2571750"/>
                    </a:cubicBezTo>
                    <a:cubicBezTo>
                      <a:pt x="56513" y="2571750"/>
                      <a:pt x="56513" y="2571750"/>
                      <a:pt x="56513" y="2571750"/>
                    </a:cubicBezTo>
                    <a:cubicBezTo>
                      <a:pt x="26373" y="2571750"/>
                      <a:pt x="0" y="2545393"/>
                      <a:pt x="0" y="2511504"/>
                    </a:cubicBezTo>
                    <a:cubicBezTo>
                      <a:pt x="0" y="1829972"/>
                      <a:pt x="0" y="1340473"/>
                      <a:pt x="0" y="982762"/>
                    </a:cubicBezTo>
                    <a:cubicBezTo>
                      <a:pt x="0" y="982762"/>
                      <a:pt x="0" y="982762"/>
                      <a:pt x="851464" y="982762"/>
                    </a:cubicBezTo>
                    <a:cubicBezTo>
                      <a:pt x="904210" y="982762"/>
                      <a:pt x="941885" y="945109"/>
                      <a:pt x="941885" y="892393"/>
                    </a:cubicBezTo>
                    <a:cubicBezTo>
                      <a:pt x="941885" y="892393"/>
                      <a:pt x="941885" y="892393"/>
                      <a:pt x="941885" y="350180"/>
                    </a:cubicBezTo>
                    <a:cubicBezTo>
                      <a:pt x="941885" y="301230"/>
                      <a:pt x="904210" y="259811"/>
                      <a:pt x="851464" y="259811"/>
                    </a:cubicBezTo>
                    <a:cubicBezTo>
                      <a:pt x="851464" y="259811"/>
                      <a:pt x="851464" y="259811"/>
                      <a:pt x="0" y="259811"/>
                    </a:cubicBezTo>
                    <a:cubicBezTo>
                      <a:pt x="0" y="60246"/>
                      <a:pt x="0" y="60246"/>
                      <a:pt x="0" y="60246"/>
                    </a:cubicBezTo>
                    <a:cubicBezTo>
                      <a:pt x="0" y="26358"/>
                      <a:pt x="26373" y="0"/>
                      <a:pt x="5651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5" name="テキスト ボックス 24"/>
              <p:cNvSpPr txBox="1">
                <a:spLocks noChangeAspect="1"/>
              </p:cNvSpPr>
              <p:nvPr/>
            </p:nvSpPr>
            <p:spPr bwMode="gray">
              <a:xfrm>
                <a:off x="-2065933" y="2287202"/>
                <a:ext cx="1096525" cy="359350"/>
              </a:xfrm>
              <a:prstGeom prst="rect">
                <a:avLst/>
              </a:prstGeom>
              <a:noFill/>
            </p:spPr>
            <p:txBody>
              <a:bodyPr wrap="none" rtlCol="0">
                <a:prstTxWarp prst="textPlain">
                  <a:avLst/>
                </a:prstTxWarp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ja-JP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Verdana" panose="020B0604030504040204" pitchFamily="34" charset="0"/>
                    <a:cs typeface="Verdana" panose="020B0604030504040204" pitchFamily="34" charset="0"/>
                  </a:rPr>
                  <a:t>kym</a:t>
                </a:r>
              </a:p>
            </p:txBody>
          </p:sp>
        </p:grpSp>
        <p:sp>
          <p:nvSpPr>
            <p:cNvPr id="26" name="ストライプ矢印 25"/>
            <p:cNvSpPr/>
            <p:nvPr/>
          </p:nvSpPr>
          <p:spPr bwMode="auto">
            <a:xfrm>
              <a:off x="3476347" y="4668417"/>
              <a:ext cx="1800130" cy="129478"/>
            </a:xfrm>
            <a:prstGeom prst="stripedRightArrow">
              <a:avLst/>
            </a:prstGeom>
            <a:solidFill>
              <a:srgbClr val="002060"/>
            </a:solidFill>
            <a:ln w="19050">
              <a:solidFill>
                <a:srgbClr val="00206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</p:grpSp>
      <p:cxnSp>
        <p:nvCxnSpPr>
          <p:cNvPr id="27" name="カギ線コネクタ 26"/>
          <p:cNvCxnSpPr/>
          <p:nvPr/>
        </p:nvCxnSpPr>
        <p:spPr bwMode="auto">
          <a:xfrm rot="5400000">
            <a:off x="4176000" y="2844000"/>
            <a:ext cx="789670" cy="1656169"/>
          </a:xfrm>
          <a:prstGeom prst="bentConnector3">
            <a:avLst>
              <a:gd name="adj1" fmla="val 33865"/>
            </a:avLst>
          </a:prstGeom>
          <a:ln>
            <a:headEnd type="none" w="med" len="med"/>
            <a:tailEnd type="triangle"/>
          </a:ln>
          <a:ex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4" name="カギ線コネクタ 33"/>
          <p:cNvCxnSpPr/>
          <p:nvPr/>
        </p:nvCxnSpPr>
        <p:spPr bwMode="auto">
          <a:xfrm rot="16200000" flipH="1">
            <a:off x="5868000" y="2808000"/>
            <a:ext cx="789113" cy="1728301"/>
          </a:xfrm>
          <a:prstGeom prst="bentConnector3">
            <a:avLst>
              <a:gd name="adj1" fmla="val 33853"/>
            </a:avLst>
          </a:prstGeom>
          <a:ln>
            <a:headEnd type="none" w="med" len="med"/>
            <a:tailEnd type="triangle"/>
          </a:ln>
          <a:ex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grpSp>
        <p:nvGrpSpPr>
          <p:cNvPr id="36" name="グループ化 35"/>
          <p:cNvGrpSpPr>
            <a:grpSpLocks noChangeAspect="1"/>
          </p:cNvGrpSpPr>
          <p:nvPr/>
        </p:nvGrpSpPr>
        <p:grpSpPr>
          <a:xfrm>
            <a:off x="4608000" y="1908000"/>
            <a:ext cx="1570573" cy="1404000"/>
            <a:chOff x="539440" y="2774589"/>
            <a:chExt cx="1339566" cy="1197493"/>
          </a:xfrm>
        </p:grpSpPr>
        <p:grpSp>
          <p:nvGrpSpPr>
            <p:cNvPr id="37" name="グループ化 36"/>
            <p:cNvGrpSpPr>
              <a:grpSpLocks noChangeAspect="1"/>
            </p:cNvGrpSpPr>
            <p:nvPr/>
          </p:nvGrpSpPr>
          <p:grpSpPr bwMode="gray">
            <a:xfrm>
              <a:off x="727432" y="3028068"/>
              <a:ext cx="961136" cy="634348"/>
              <a:chOff x="2385390" y="1237172"/>
              <a:chExt cx="1111251" cy="733425"/>
            </a:xfrm>
          </p:grpSpPr>
          <p:sp>
            <p:nvSpPr>
              <p:cNvPr id="41" name="フリーフォーム 40"/>
              <p:cNvSpPr>
                <a:spLocks noChangeAspect="1"/>
              </p:cNvSpPr>
              <p:nvPr/>
            </p:nvSpPr>
            <p:spPr bwMode="gray">
              <a:xfrm>
                <a:off x="2385390" y="1237172"/>
                <a:ext cx="1111251" cy="733425"/>
              </a:xfrm>
              <a:custGeom>
                <a:avLst/>
                <a:gdLst>
                  <a:gd name="connsiteX0" fmla="*/ 15037 w 1111251"/>
                  <a:gd name="connsiteY0" fmla="*/ 703262 h 733425"/>
                  <a:gd name="connsiteX1" fmla="*/ 1096966 w 1111251"/>
                  <a:gd name="connsiteY1" fmla="*/ 703262 h 733425"/>
                  <a:gd name="connsiteX2" fmla="*/ 1111251 w 1111251"/>
                  <a:gd name="connsiteY2" fmla="*/ 718730 h 733425"/>
                  <a:gd name="connsiteX3" fmla="*/ 1096966 w 1111251"/>
                  <a:gd name="connsiteY3" fmla="*/ 733425 h 733425"/>
                  <a:gd name="connsiteX4" fmla="*/ 15037 w 1111251"/>
                  <a:gd name="connsiteY4" fmla="*/ 733425 h 733425"/>
                  <a:gd name="connsiteX5" fmla="*/ 0 w 1111251"/>
                  <a:gd name="connsiteY5" fmla="*/ 718730 h 733425"/>
                  <a:gd name="connsiteX6" fmla="*/ 15037 w 1111251"/>
                  <a:gd name="connsiteY6" fmla="*/ 703262 h 733425"/>
                  <a:gd name="connsiteX7" fmla="*/ 195422 w 1111251"/>
                  <a:gd name="connsiteY7" fmla="*/ 517525 h 733425"/>
                  <a:gd name="connsiteX8" fmla="*/ 917417 w 1111251"/>
                  <a:gd name="connsiteY8" fmla="*/ 517525 h 733425"/>
                  <a:gd name="connsiteX9" fmla="*/ 951977 w 1111251"/>
                  <a:gd name="connsiteY9" fmla="*/ 531011 h 733425"/>
                  <a:gd name="connsiteX10" fmla="*/ 1102987 w 1111251"/>
                  <a:gd name="connsiteY10" fmla="*/ 664377 h 733425"/>
                  <a:gd name="connsiteX11" fmla="*/ 1097728 w 1111251"/>
                  <a:gd name="connsiteY11" fmla="*/ 677863 h 733425"/>
                  <a:gd name="connsiteX12" fmla="*/ 15111 w 1111251"/>
                  <a:gd name="connsiteY12" fmla="*/ 677863 h 733425"/>
                  <a:gd name="connsiteX13" fmla="*/ 9852 w 1111251"/>
                  <a:gd name="connsiteY13" fmla="*/ 664377 h 733425"/>
                  <a:gd name="connsiteX14" fmla="*/ 160111 w 1111251"/>
                  <a:gd name="connsiteY14" fmla="*/ 531011 h 733425"/>
                  <a:gd name="connsiteX15" fmla="*/ 195422 w 1111251"/>
                  <a:gd name="connsiteY15" fmla="*/ 517525 h 733425"/>
                  <a:gd name="connsiteX16" fmla="*/ 194915 w 1111251"/>
                  <a:gd name="connsiteY16" fmla="*/ 0 h 733425"/>
                  <a:gd name="connsiteX17" fmla="*/ 917087 w 1111251"/>
                  <a:gd name="connsiteY17" fmla="*/ 0 h 733425"/>
                  <a:gd name="connsiteX18" fmla="*/ 936625 w 1111251"/>
                  <a:gd name="connsiteY18" fmla="*/ 20252 h 733425"/>
                  <a:gd name="connsiteX19" fmla="*/ 936625 w 1111251"/>
                  <a:gd name="connsiteY19" fmla="*/ 470286 h 733425"/>
                  <a:gd name="connsiteX20" fmla="*/ 917087 w 1111251"/>
                  <a:gd name="connsiteY20" fmla="*/ 490538 h 733425"/>
                  <a:gd name="connsiteX21" fmla="*/ 194915 w 1111251"/>
                  <a:gd name="connsiteY21" fmla="*/ 490538 h 733425"/>
                  <a:gd name="connsiteX22" fmla="*/ 174625 w 1111251"/>
                  <a:gd name="connsiteY22" fmla="*/ 470286 h 733425"/>
                  <a:gd name="connsiteX23" fmla="*/ 174625 w 1111251"/>
                  <a:gd name="connsiteY23" fmla="*/ 20252 h 733425"/>
                  <a:gd name="connsiteX24" fmla="*/ 194915 w 1111251"/>
                  <a:gd name="connsiteY24" fmla="*/ 0 h 7334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111251" h="733425">
                    <a:moveTo>
                      <a:pt x="15037" y="703262"/>
                    </a:moveTo>
                    <a:cubicBezTo>
                      <a:pt x="15037" y="703262"/>
                      <a:pt x="15037" y="703262"/>
                      <a:pt x="1096966" y="703262"/>
                    </a:cubicBezTo>
                    <a:cubicBezTo>
                      <a:pt x="1105236" y="703262"/>
                      <a:pt x="1111251" y="710223"/>
                      <a:pt x="1111251" y="718730"/>
                    </a:cubicBezTo>
                    <a:cubicBezTo>
                      <a:pt x="1111251" y="727238"/>
                      <a:pt x="1105236" y="733425"/>
                      <a:pt x="1096966" y="733425"/>
                    </a:cubicBezTo>
                    <a:cubicBezTo>
                      <a:pt x="1096966" y="733425"/>
                      <a:pt x="1096966" y="733425"/>
                      <a:pt x="15037" y="733425"/>
                    </a:cubicBezTo>
                    <a:cubicBezTo>
                      <a:pt x="6767" y="733425"/>
                      <a:pt x="0" y="727238"/>
                      <a:pt x="0" y="718730"/>
                    </a:cubicBezTo>
                    <a:cubicBezTo>
                      <a:pt x="0" y="710223"/>
                      <a:pt x="6767" y="703262"/>
                      <a:pt x="15037" y="703262"/>
                    </a:cubicBezTo>
                    <a:close/>
                    <a:moveTo>
                      <a:pt x="195422" y="517525"/>
                    </a:moveTo>
                    <a:cubicBezTo>
                      <a:pt x="195422" y="517525"/>
                      <a:pt x="195422" y="517525"/>
                      <a:pt x="917417" y="517525"/>
                    </a:cubicBezTo>
                    <a:cubicBezTo>
                      <a:pt x="927935" y="517525"/>
                      <a:pt x="943712" y="523519"/>
                      <a:pt x="951977" y="531011"/>
                    </a:cubicBezTo>
                    <a:cubicBezTo>
                      <a:pt x="951977" y="531011"/>
                      <a:pt x="951977" y="531011"/>
                      <a:pt x="1102987" y="664377"/>
                    </a:cubicBezTo>
                    <a:cubicBezTo>
                      <a:pt x="1111251" y="671869"/>
                      <a:pt x="1108997" y="677863"/>
                      <a:pt x="1097728" y="677863"/>
                    </a:cubicBezTo>
                    <a:lnTo>
                      <a:pt x="15111" y="677863"/>
                    </a:lnTo>
                    <a:cubicBezTo>
                      <a:pt x="3842" y="677863"/>
                      <a:pt x="1588" y="671869"/>
                      <a:pt x="9852" y="664377"/>
                    </a:cubicBezTo>
                    <a:cubicBezTo>
                      <a:pt x="9852" y="664377"/>
                      <a:pt x="9852" y="664377"/>
                      <a:pt x="160111" y="531011"/>
                    </a:cubicBezTo>
                    <a:cubicBezTo>
                      <a:pt x="168376" y="523519"/>
                      <a:pt x="184153" y="517525"/>
                      <a:pt x="195422" y="517525"/>
                    </a:cubicBezTo>
                    <a:close/>
                    <a:moveTo>
                      <a:pt x="194915" y="0"/>
                    </a:moveTo>
                    <a:cubicBezTo>
                      <a:pt x="194915" y="0"/>
                      <a:pt x="194915" y="0"/>
                      <a:pt x="917087" y="0"/>
                    </a:cubicBezTo>
                    <a:cubicBezTo>
                      <a:pt x="927607" y="0"/>
                      <a:pt x="936625" y="9001"/>
                      <a:pt x="936625" y="20252"/>
                    </a:cubicBezTo>
                    <a:cubicBezTo>
                      <a:pt x="936625" y="20252"/>
                      <a:pt x="936625" y="20252"/>
                      <a:pt x="936625" y="470286"/>
                    </a:cubicBezTo>
                    <a:cubicBezTo>
                      <a:pt x="936625" y="481537"/>
                      <a:pt x="927607" y="490538"/>
                      <a:pt x="917087" y="490538"/>
                    </a:cubicBezTo>
                    <a:cubicBezTo>
                      <a:pt x="917087" y="490538"/>
                      <a:pt x="917087" y="490538"/>
                      <a:pt x="194915" y="490538"/>
                    </a:cubicBezTo>
                    <a:cubicBezTo>
                      <a:pt x="183643" y="490538"/>
                      <a:pt x="174625" y="481537"/>
                      <a:pt x="174625" y="470286"/>
                    </a:cubicBezTo>
                    <a:cubicBezTo>
                      <a:pt x="174625" y="470286"/>
                      <a:pt x="174625" y="470286"/>
                      <a:pt x="174625" y="20252"/>
                    </a:cubicBezTo>
                    <a:cubicBezTo>
                      <a:pt x="174625" y="9001"/>
                      <a:pt x="183643" y="0"/>
                      <a:pt x="194915" y="0"/>
                    </a:cubicBezTo>
                    <a:close/>
                  </a:path>
                </a:pathLst>
              </a:custGeom>
              <a:solidFill>
                <a:srgbClr val="002B6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メイリオ"/>
                  <a:ea typeface="メイリオ"/>
                </a:endParaRPr>
              </a:p>
            </p:txBody>
          </p:sp>
          <p:sp>
            <p:nvSpPr>
              <p:cNvPr id="42" name="フリーフォーム 41"/>
              <p:cNvSpPr>
                <a:spLocks noChangeAspect="1"/>
              </p:cNvSpPr>
              <p:nvPr/>
            </p:nvSpPr>
            <p:spPr bwMode="gray">
              <a:xfrm>
                <a:off x="2615578" y="1292734"/>
                <a:ext cx="652463" cy="593726"/>
              </a:xfrm>
              <a:custGeom>
                <a:avLst/>
                <a:gdLst>
                  <a:gd name="connsiteX0" fmla="*/ 239712 w 652463"/>
                  <a:gd name="connsiteY0" fmla="*/ 560388 h 593726"/>
                  <a:gd name="connsiteX1" fmla="*/ 420688 w 652463"/>
                  <a:gd name="connsiteY1" fmla="*/ 560388 h 593726"/>
                  <a:gd name="connsiteX2" fmla="*/ 441325 w 652463"/>
                  <a:gd name="connsiteY2" fmla="*/ 593726 h 593726"/>
                  <a:gd name="connsiteX3" fmla="*/ 220662 w 652463"/>
                  <a:gd name="connsiteY3" fmla="*/ 593726 h 593726"/>
                  <a:gd name="connsiteX4" fmla="*/ 0 w 652463"/>
                  <a:gd name="connsiteY4" fmla="*/ 0 h 593726"/>
                  <a:gd name="connsiteX5" fmla="*/ 652463 w 652463"/>
                  <a:gd name="connsiteY5" fmla="*/ 0 h 593726"/>
                  <a:gd name="connsiteX6" fmla="*/ 652463 w 652463"/>
                  <a:gd name="connsiteY6" fmla="*/ 381000 h 593726"/>
                  <a:gd name="connsiteX7" fmla="*/ 0 w 652463"/>
                  <a:gd name="connsiteY7" fmla="*/ 381000 h 5937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52463" h="593726">
                    <a:moveTo>
                      <a:pt x="239712" y="560388"/>
                    </a:moveTo>
                    <a:lnTo>
                      <a:pt x="420688" y="560388"/>
                    </a:lnTo>
                    <a:lnTo>
                      <a:pt x="441325" y="593726"/>
                    </a:lnTo>
                    <a:lnTo>
                      <a:pt x="220662" y="593726"/>
                    </a:lnTo>
                    <a:close/>
                    <a:moveTo>
                      <a:pt x="0" y="0"/>
                    </a:moveTo>
                    <a:lnTo>
                      <a:pt x="652463" y="0"/>
                    </a:lnTo>
                    <a:lnTo>
                      <a:pt x="652463" y="381000"/>
                    </a:lnTo>
                    <a:lnTo>
                      <a:pt x="0" y="38100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メイリオ"/>
                  <a:ea typeface="メイリオ"/>
                </a:endParaRPr>
              </a:p>
            </p:txBody>
          </p:sp>
        </p:grpSp>
        <p:sp>
          <p:nvSpPr>
            <p:cNvPr id="38" name="テキスト ボックス 37"/>
            <p:cNvSpPr txBox="1"/>
            <p:nvPr/>
          </p:nvSpPr>
          <p:spPr>
            <a:xfrm>
              <a:off x="727432" y="3710472"/>
              <a:ext cx="96372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100" b="1" dirty="0" smtClean="0">
                  <a:solidFill>
                    <a:srgbClr val="002B62"/>
                  </a:solidFill>
                </a:rPr>
                <a:t>Windows10</a:t>
              </a:r>
              <a:endParaRPr kumimoji="1" lang="ja-JP" altLang="en-US" sz="1100" b="1" dirty="0">
                <a:solidFill>
                  <a:srgbClr val="002B62"/>
                </a:solidFill>
              </a:endParaRPr>
            </a:p>
          </p:txBody>
        </p:sp>
        <p:pic>
          <p:nvPicPr>
            <p:cNvPr id="39" name="図 38"/>
            <p:cNvPicPr>
              <a:picLocks noChangeAspect="1"/>
            </p:cNvPicPr>
            <p:nvPr/>
          </p:nvPicPr>
          <p:blipFill rotWithShape="1">
            <a:blip r:embed="rId2"/>
            <a:srcRect l="10139" t="10638" r="9010" b="9118"/>
            <a:stretch/>
          </p:blipFill>
          <p:spPr>
            <a:xfrm>
              <a:off x="1048655" y="3080591"/>
              <a:ext cx="318689" cy="316292"/>
            </a:xfrm>
            <a:prstGeom prst="rect">
              <a:avLst/>
            </a:prstGeom>
          </p:spPr>
        </p:pic>
        <p:sp>
          <p:nvSpPr>
            <p:cNvPr id="40" name="テキスト ボックス 39"/>
            <p:cNvSpPr txBox="1"/>
            <p:nvPr/>
          </p:nvSpPr>
          <p:spPr>
            <a:xfrm>
              <a:off x="539440" y="2774589"/>
              <a:ext cx="133956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100" b="1" dirty="0" smtClean="0">
                  <a:solidFill>
                    <a:srgbClr val="002B62"/>
                  </a:solidFill>
                </a:rPr>
                <a:t>Google Chrome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88588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正方形/長方形 153">
            <a:extLst>
              <a:ext uri="{FF2B5EF4-FFF2-40B4-BE49-F238E27FC236}">
                <a16:creationId xmlns:a16="http://schemas.microsoft.com/office/drawing/2014/main" id="{A74CFDA8-4E22-4DD5-94AF-9A195F34877D}"/>
              </a:ext>
            </a:extLst>
          </p:cNvPr>
          <p:cNvSpPr/>
          <p:nvPr/>
        </p:nvSpPr>
        <p:spPr bwMode="auto">
          <a:xfrm>
            <a:off x="107380" y="3172876"/>
            <a:ext cx="8929240" cy="1581771"/>
          </a:xfrm>
          <a:prstGeom prst="rect">
            <a:avLst/>
          </a:prstGeom>
          <a:noFill/>
          <a:ln w="19050">
            <a:solidFill>
              <a:srgbClr val="002B62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n-ea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3" y="652128"/>
            <a:ext cx="8784976" cy="5239620"/>
          </a:xfrm>
        </p:spPr>
        <p:txBody>
          <a:bodyPr>
            <a:normAutofit/>
          </a:bodyPr>
          <a:lstStyle/>
          <a:p>
            <a:r>
              <a:rPr lang="en-US" altLang="ja-JP" b="1" dirty="0"/>
              <a:t>Scenario</a:t>
            </a:r>
            <a:r>
              <a:rPr lang="en-US" altLang="ja-JP" sz="1600" dirty="0"/>
              <a:t/>
            </a:r>
            <a:br>
              <a:rPr lang="en-US" altLang="ja-JP" sz="1600" dirty="0"/>
            </a:br>
            <a:r>
              <a:rPr lang="en-US" altLang="ja-JP" sz="1600" dirty="0"/>
              <a:t>This scenario lets the user use the Menu export function to experience both Environment migration mode and Time specification mode.</a:t>
            </a:r>
            <a:r>
              <a:rPr lang="ja-JP" altLang="en-US" sz="1600" dirty="0"/>
              <a:t>　</a:t>
            </a:r>
            <a:endParaRPr lang="en-US" altLang="ja-JP" sz="1600" dirty="0"/>
          </a:p>
          <a:p>
            <a:pPr marL="0" indent="0">
              <a:buNone/>
            </a:pPr>
            <a:r>
              <a:rPr lang="ja-JP" altLang="en-US" sz="1600" dirty="0"/>
              <a:t>　① </a:t>
            </a:r>
            <a:r>
              <a:rPr lang="en-US" altLang="ja-JP" sz="1600" dirty="0"/>
              <a:t>Use the Environment migration function to export the menus specified from the  </a:t>
            </a:r>
            <a:r>
              <a:rPr lang="en-US" altLang="ja-JP" sz="1600" dirty="0" smtClean="0"/>
              <a:t> </a:t>
            </a:r>
            <a:br>
              <a:rPr lang="en-US" altLang="ja-JP" sz="1600" dirty="0" smtClean="0"/>
            </a:br>
            <a:r>
              <a:rPr lang="en-US" altLang="ja-JP" sz="1600" dirty="0" smtClean="0"/>
              <a:t>       source </a:t>
            </a:r>
            <a:r>
              <a:rPr lang="en-US" altLang="ja-JP" sz="1600" dirty="0"/>
              <a:t>server and import the data to the destination server, overwriting all data</a:t>
            </a:r>
            <a:r>
              <a:rPr lang="en-US" altLang="ja-JP" sz="1600" dirty="0" smtClean="0"/>
              <a:t>.</a:t>
            </a:r>
          </a:p>
          <a:p>
            <a:pPr marL="0" indent="0">
              <a:buNone/>
            </a:pPr>
            <a:r>
              <a:rPr lang="ja-JP" altLang="en-US" sz="1600" dirty="0"/>
              <a:t>　② </a:t>
            </a:r>
            <a:r>
              <a:rPr lang="en-US" altLang="ja-JP" sz="1600" dirty="0"/>
              <a:t>Update/register data in the source server and use the Time specification mode to </a:t>
            </a:r>
            <a:br>
              <a:rPr lang="en-US" altLang="ja-JP" sz="1600" dirty="0"/>
            </a:br>
            <a:r>
              <a:rPr lang="en-US" altLang="ja-JP" sz="1600" dirty="0" smtClean="0"/>
              <a:t>       export/import </a:t>
            </a:r>
            <a:r>
              <a:rPr lang="en-US" altLang="ja-JP" sz="1600" dirty="0"/>
              <a:t>them to the destination server.</a:t>
            </a:r>
            <a:endParaRPr lang="en-US" altLang="ja-JP" sz="100" dirty="0"/>
          </a:p>
          <a:p>
            <a:r>
              <a:rPr lang="en-US" altLang="ja-JP" sz="1800" b="1" dirty="0" smtClean="0"/>
              <a:t>Scenario image</a:t>
            </a:r>
            <a:endParaRPr lang="en-US" altLang="ja-JP" sz="1800" b="1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2.</a:t>
            </a:r>
            <a:r>
              <a:rPr lang="en-US" altLang="ja-JP" dirty="0"/>
              <a:t>2</a:t>
            </a:r>
            <a:r>
              <a:rPr kumimoji="1" lang="ja-JP" altLang="en-US" dirty="0"/>
              <a:t>　</a:t>
            </a:r>
            <a:r>
              <a:rPr lang="en-US" altLang="ja-JP" dirty="0" smtClean="0"/>
              <a:t>Menu export/Menu import procedure</a:t>
            </a:r>
            <a:r>
              <a:rPr kumimoji="1" lang="en-US" altLang="ja-JP" dirty="0" smtClean="0"/>
              <a:t>(1/2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F44AC96-D09D-40D5-A9A5-29200365BA17}"/>
              </a:ext>
            </a:extLst>
          </p:cNvPr>
          <p:cNvSpPr txBox="1"/>
          <p:nvPr/>
        </p:nvSpPr>
        <p:spPr>
          <a:xfrm>
            <a:off x="102114" y="3176737"/>
            <a:ext cx="1665042" cy="523220"/>
          </a:xfrm>
          <a:prstGeom prst="rect">
            <a:avLst/>
          </a:prstGeom>
          <a:solidFill>
            <a:srgbClr val="002B62"/>
          </a:solidFill>
        </p:spPr>
        <p:txBody>
          <a:bodyPr wrap="square" rtlCol="0">
            <a:spAutoFit/>
          </a:bodyPr>
          <a:lstStyle/>
          <a:p>
            <a:r>
              <a:rPr lang="ja-JP" altLang="en-US" sz="1400" b="1" dirty="0">
                <a:solidFill>
                  <a:schemeClr val="bg1"/>
                </a:solidFill>
              </a:rPr>
              <a:t>① </a:t>
            </a:r>
            <a:r>
              <a:rPr lang="en-US" altLang="ja-JP" sz="1400" b="1" dirty="0" smtClean="0">
                <a:solidFill>
                  <a:schemeClr val="bg1"/>
                </a:solidFill>
              </a:rPr>
              <a:t>Environment migration</a:t>
            </a:r>
            <a:endParaRPr kumimoji="1" lang="ja-JP" altLang="en-US" sz="1400" b="1" dirty="0">
              <a:solidFill>
                <a:schemeClr val="bg1"/>
              </a:solidFill>
            </a:endParaRPr>
          </a:p>
        </p:txBody>
      </p:sp>
      <p:grpSp>
        <p:nvGrpSpPr>
          <p:cNvPr id="65" name="グループ化 64">
            <a:extLst>
              <a:ext uri="{FF2B5EF4-FFF2-40B4-BE49-F238E27FC236}">
                <a16:creationId xmlns:a16="http://schemas.microsoft.com/office/drawing/2014/main" id="{1007AF15-F5F6-49DB-A69E-997A8C6ED633}"/>
              </a:ext>
            </a:extLst>
          </p:cNvPr>
          <p:cNvGrpSpPr/>
          <p:nvPr/>
        </p:nvGrpSpPr>
        <p:grpSpPr>
          <a:xfrm>
            <a:off x="2004467" y="3213612"/>
            <a:ext cx="1508517" cy="1480121"/>
            <a:chOff x="4717269" y="4192626"/>
            <a:chExt cx="1719572" cy="1963778"/>
          </a:xfrm>
        </p:grpSpPr>
        <p:sp>
          <p:nvSpPr>
            <p:cNvPr id="66" name="正方形/長方形 65">
              <a:extLst>
                <a:ext uri="{FF2B5EF4-FFF2-40B4-BE49-F238E27FC236}">
                  <a16:creationId xmlns:a16="http://schemas.microsoft.com/office/drawing/2014/main" id="{980D742F-80CA-449E-A37F-7FAFC098F4BC}"/>
                </a:ext>
              </a:extLst>
            </p:cNvPr>
            <p:cNvSpPr/>
            <p:nvPr/>
          </p:nvSpPr>
          <p:spPr bwMode="auto">
            <a:xfrm>
              <a:off x="4717269" y="4192626"/>
              <a:ext cx="1719572" cy="1963778"/>
            </a:xfrm>
            <a:prstGeom prst="rect">
              <a:avLst/>
            </a:prstGeom>
            <a:noFill/>
            <a:ln w="28575">
              <a:solidFill>
                <a:srgbClr val="002060"/>
              </a:solidFill>
            </a:ln>
            <a:effec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latin typeface="+mn-ea"/>
              </a:endParaRPr>
            </a:p>
          </p:txBody>
        </p:sp>
        <p:grpSp>
          <p:nvGrpSpPr>
            <p:cNvPr id="67" name="グループ化 66">
              <a:extLst>
                <a:ext uri="{FF2B5EF4-FFF2-40B4-BE49-F238E27FC236}">
                  <a16:creationId xmlns:a16="http://schemas.microsoft.com/office/drawing/2014/main" id="{0430967C-07CE-4409-BB98-8B2513048481}"/>
                </a:ext>
              </a:extLst>
            </p:cNvPr>
            <p:cNvGrpSpPr/>
            <p:nvPr/>
          </p:nvGrpSpPr>
          <p:grpSpPr>
            <a:xfrm>
              <a:off x="4804106" y="4287398"/>
              <a:ext cx="1565909" cy="1822239"/>
              <a:chOff x="4899332" y="4261483"/>
              <a:chExt cx="1565909" cy="1822239"/>
            </a:xfrm>
          </p:grpSpPr>
          <p:sp>
            <p:nvSpPr>
              <p:cNvPr id="68" name="テキスト ボックス 67">
                <a:extLst>
                  <a:ext uri="{FF2B5EF4-FFF2-40B4-BE49-F238E27FC236}">
                    <a16:creationId xmlns:a16="http://schemas.microsoft.com/office/drawing/2014/main" id="{BC0D4B0D-9002-4E22-8D60-6C2EC99C8080}"/>
                  </a:ext>
                </a:extLst>
              </p:cNvPr>
              <p:cNvSpPr txBox="1"/>
              <p:nvPr/>
            </p:nvSpPr>
            <p:spPr>
              <a:xfrm>
                <a:off x="4899332" y="4261483"/>
                <a:ext cx="1553815" cy="3675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1200" b="1" dirty="0" smtClean="0">
                    <a:solidFill>
                      <a:srgbClr val="002060"/>
                    </a:solidFill>
                  </a:rPr>
                  <a:t>Source server</a:t>
                </a:r>
                <a:endParaRPr kumimoji="1" lang="ja-JP" altLang="en-US" sz="1200" b="1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69" name="円柱 68">
                <a:extLst>
                  <a:ext uri="{FF2B5EF4-FFF2-40B4-BE49-F238E27FC236}">
                    <a16:creationId xmlns:a16="http://schemas.microsoft.com/office/drawing/2014/main" id="{E1E5F9A4-B5AF-482E-B495-7F06C54EA8E4}"/>
                  </a:ext>
                </a:extLst>
              </p:cNvPr>
              <p:cNvSpPr/>
              <p:nvPr/>
            </p:nvSpPr>
            <p:spPr bwMode="auto">
              <a:xfrm>
                <a:off x="4900457" y="4580278"/>
                <a:ext cx="1564784" cy="1503444"/>
              </a:xfrm>
              <a:prstGeom prst="can">
                <a:avLst>
                  <a:gd name="adj" fmla="val 16197"/>
                </a:avLst>
              </a:prstGeom>
              <a:solidFill>
                <a:schemeClr val="accent6"/>
              </a:solidFill>
              <a:ln w="28575">
                <a:solidFill>
                  <a:schemeClr val="bg1"/>
                </a:solidFill>
              </a:ln>
              <a:effec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>
                  <a:latin typeface="+mn-ea"/>
                </a:endParaRPr>
              </a:p>
            </p:txBody>
          </p:sp>
          <p:grpSp>
            <p:nvGrpSpPr>
              <p:cNvPr id="70" name="グループ化 69">
                <a:extLst>
                  <a:ext uri="{FF2B5EF4-FFF2-40B4-BE49-F238E27FC236}">
                    <a16:creationId xmlns:a16="http://schemas.microsoft.com/office/drawing/2014/main" id="{CF7E5141-949A-4F22-A3D5-C3BC858029FD}"/>
                  </a:ext>
                </a:extLst>
              </p:cNvPr>
              <p:cNvGrpSpPr/>
              <p:nvPr/>
            </p:nvGrpSpPr>
            <p:grpSpPr>
              <a:xfrm>
                <a:off x="5044362" y="5218247"/>
                <a:ext cx="1249160" cy="503161"/>
                <a:chOff x="451865" y="5130249"/>
                <a:chExt cx="1249160" cy="503161"/>
              </a:xfrm>
            </p:grpSpPr>
            <p:sp>
              <p:nvSpPr>
                <p:cNvPr id="72" name="正方形/長方形 71">
                  <a:extLst>
                    <a:ext uri="{FF2B5EF4-FFF2-40B4-BE49-F238E27FC236}">
                      <a16:creationId xmlns:a16="http://schemas.microsoft.com/office/drawing/2014/main" id="{7677DD04-F0E9-4304-BEC9-174A2ECCE396}"/>
                    </a:ext>
                  </a:extLst>
                </p:cNvPr>
                <p:cNvSpPr/>
                <p:nvPr/>
              </p:nvSpPr>
              <p:spPr bwMode="auto">
                <a:xfrm>
                  <a:off x="451865" y="5130249"/>
                  <a:ext cx="1249160" cy="234639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noFill/>
                </a:ln>
                <a:effectLst/>
              </p:spPr>
              <p:txBody>
  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kumimoji="1" lang="en-US" altLang="ja-JP" sz="1200" b="1" dirty="0">
                      <a:latin typeface="+mn-ea"/>
                    </a:rPr>
                    <a:t>No.1</a:t>
                  </a:r>
                  <a:endParaRPr kumimoji="1" lang="ja-JP" altLang="en-US" sz="1200" b="1" dirty="0">
                    <a:latin typeface="+mn-ea"/>
                  </a:endParaRPr>
                </a:p>
              </p:txBody>
            </p:sp>
            <p:sp>
              <p:nvSpPr>
                <p:cNvPr id="74" name="正方形/長方形 73">
                  <a:extLst>
                    <a:ext uri="{FF2B5EF4-FFF2-40B4-BE49-F238E27FC236}">
                      <a16:creationId xmlns:a16="http://schemas.microsoft.com/office/drawing/2014/main" id="{A40BFDB5-6F42-453D-9A10-A4723674B91F}"/>
                    </a:ext>
                  </a:extLst>
                </p:cNvPr>
                <p:cNvSpPr/>
                <p:nvPr/>
              </p:nvSpPr>
              <p:spPr bwMode="auto">
                <a:xfrm>
                  <a:off x="451865" y="5398770"/>
                  <a:ext cx="1249160" cy="23464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noFill/>
                </a:ln>
                <a:effectLst/>
              </p:spPr>
              <p:txBody>
  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kumimoji="1" lang="en-US" altLang="ja-JP" sz="1200" b="1" dirty="0">
                      <a:latin typeface="+mn-ea"/>
                    </a:rPr>
                    <a:t>No.2</a:t>
                  </a:r>
                  <a:endParaRPr kumimoji="1" lang="ja-JP" altLang="en-US" sz="1200" b="1" dirty="0">
                    <a:latin typeface="+mn-ea"/>
                  </a:endParaRPr>
                </a:p>
              </p:txBody>
            </p:sp>
          </p:grpSp>
          <p:sp>
            <p:nvSpPr>
              <p:cNvPr id="71" name="テキスト ボックス 70">
                <a:extLst>
                  <a:ext uri="{FF2B5EF4-FFF2-40B4-BE49-F238E27FC236}">
                    <a16:creationId xmlns:a16="http://schemas.microsoft.com/office/drawing/2014/main" id="{2FCC685C-08C1-4BA2-9A46-B70B85C32CB3}"/>
                  </a:ext>
                </a:extLst>
              </p:cNvPr>
              <p:cNvSpPr txBox="1"/>
              <p:nvPr/>
            </p:nvSpPr>
            <p:spPr>
              <a:xfrm>
                <a:off x="5068558" y="4917859"/>
                <a:ext cx="1224965" cy="3675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sz="1200" b="1" dirty="0" smtClean="0">
                    <a:solidFill>
                      <a:schemeClr val="bg1"/>
                    </a:solidFill>
                  </a:rPr>
                  <a:t>Menu A</a:t>
                </a:r>
                <a:endParaRPr lang="en-US" altLang="ja-JP" sz="12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09" name="グループ化 108">
            <a:extLst>
              <a:ext uri="{FF2B5EF4-FFF2-40B4-BE49-F238E27FC236}">
                <a16:creationId xmlns:a16="http://schemas.microsoft.com/office/drawing/2014/main" id="{7EFDADFC-CD15-4F9A-9197-9D93388C85C1}"/>
              </a:ext>
            </a:extLst>
          </p:cNvPr>
          <p:cNvGrpSpPr/>
          <p:nvPr/>
        </p:nvGrpSpPr>
        <p:grpSpPr>
          <a:xfrm>
            <a:off x="5394597" y="3223700"/>
            <a:ext cx="1556478" cy="1480121"/>
            <a:chOff x="4717269" y="4192626"/>
            <a:chExt cx="1774243" cy="1963778"/>
          </a:xfrm>
        </p:grpSpPr>
        <p:sp>
          <p:nvSpPr>
            <p:cNvPr id="110" name="正方形/長方形 109">
              <a:extLst>
                <a:ext uri="{FF2B5EF4-FFF2-40B4-BE49-F238E27FC236}">
                  <a16:creationId xmlns:a16="http://schemas.microsoft.com/office/drawing/2014/main" id="{EC18A756-E01E-4074-A029-49617EE5886E}"/>
                </a:ext>
              </a:extLst>
            </p:cNvPr>
            <p:cNvSpPr/>
            <p:nvPr/>
          </p:nvSpPr>
          <p:spPr bwMode="auto">
            <a:xfrm>
              <a:off x="4717269" y="4192626"/>
              <a:ext cx="1719572" cy="1963778"/>
            </a:xfrm>
            <a:prstGeom prst="rect">
              <a:avLst/>
            </a:prstGeom>
            <a:noFill/>
            <a:ln w="28575">
              <a:solidFill>
                <a:srgbClr val="002060"/>
              </a:solidFill>
            </a:ln>
            <a:effec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latin typeface="+mn-ea"/>
              </a:endParaRPr>
            </a:p>
          </p:txBody>
        </p:sp>
        <p:grpSp>
          <p:nvGrpSpPr>
            <p:cNvPr id="111" name="グループ化 110">
              <a:extLst>
                <a:ext uri="{FF2B5EF4-FFF2-40B4-BE49-F238E27FC236}">
                  <a16:creationId xmlns:a16="http://schemas.microsoft.com/office/drawing/2014/main" id="{6AB18431-8375-4F7D-81AF-DDADD0E61EF1}"/>
                </a:ext>
              </a:extLst>
            </p:cNvPr>
            <p:cNvGrpSpPr/>
            <p:nvPr/>
          </p:nvGrpSpPr>
          <p:grpSpPr>
            <a:xfrm>
              <a:off x="4717269" y="4272516"/>
              <a:ext cx="1774243" cy="1837121"/>
              <a:chOff x="4812495" y="4246601"/>
              <a:chExt cx="1774243" cy="1837121"/>
            </a:xfrm>
          </p:grpSpPr>
          <p:sp>
            <p:nvSpPr>
              <p:cNvPr id="112" name="テキスト ボックス 111">
                <a:extLst>
                  <a:ext uri="{FF2B5EF4-FFF2-40B4-BE49-F238E27FC236}">
                    <a16:creationId xmlns:a16="http://schemas.microsoft.com/office/drawing/2014/main" id="{C65C7145-D98A-4B6F-ADF3-C02747A8D42B}"/>
                  </a:ext>
                </a:extLst>
              </p:cNvPr>
              <p:cNvSpPr txBox="1"/>
              <p:nvPr/>
            </p:nvSpPr>
            <p:spPr>
              <a:xfrm>
                <a:off x="4812495" y="4246601"/>
                <a:ext cx="1774243" cy="3470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100" b="1" dirty="0" smtClean="0">
                    <a:solidFill>
                      <a:srgbClr val="002060"/>
                    </a:solidFill>
                  </a:rPr>
                  <a:t>Destination server</a:t>
                </a:r>
                <a:endParaRPr kumimoji="1" lang="ja-JP" altLang="en-US" sz="1100" b="1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13" name="円柱 112">
                <a:extLst>
                  <a:ext uri="{FF2B5EF4-FFF2-40B4-BE49-F238E27FC236}">
                    <a16:creationId xmlns:a16="http://schemas.microsoft.com/office/drawing/2014/main" id="{05796538-9F6F-4374-A775-3EBADD6379D0}"/>
                  </a:ext>
                </a:extLst>
              </p:cNvPr>
              <p:cNvSpPr/>
              <p:nvPr/>
            </p:nvSpPr>
            <p:spPr bwMode="auto">
              <a:xfrm>
                <a:off x="4900457" y="4580278"/>
                <a:ext cx="1564784" cy="1503444"/>
              </a:xfrm>
              <a:prstGeom prst="can">
                <a:avLst>
                  <a:gd name="adj" fmla="val 16197"/>
                </a:avLst>
              </a:prstGeom>
              <a:solidFill>
                <a:srgbClr val="002B62"/>
              </a:solidFill>
              <a:ln w="19050">
                <a:solidFill>
                  <a:srgbClr val="FF0000"/>
                </a:solidFill>
              </a:ln>
              <a:effec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>
                  <a:latin typeface="+mn-ea"/>
                </a:endParaRPr>
              </a:p>
            </p:txBody>
          </p:sp>
          <p:grpSp>
            <p:nvGrpSpPr>
              <p:cNvPr id="114" name="グループ化 113">
                <a:extLst>
                  <a:ext uri="{FF2B5EF4-FFF2-40B4-BE49-F238E27FC236}">
                    <a16:creationId xmlns:a16="http://schemas.microsoft.com/office/drawing/2014/main" id="{12EA65AC-EDA9-426B-8DE1-CF5A09592493}"/>
                  </a:ext>
                </a:extLst>
              </p:cNvPr>
              <p:cNvGrpSpPr/>
              <p:nvPr/>
            </p:nvGrpSpPr>
            <p:grpSpPr>
              <a:xfrm>
                <a:off x="5044362" y="5218247"/>
                <a:ext cx="1249160" cy="503161"/>
                <a:chOff x="451865" y="5130249"/>
                <a:chExt cx="1249160" cy="503161"/>
              </a:xfrm>
            </p:grpSpPr>
            <p:sp>
              <p:nvSpPr>
                <p:cNvPr id="116" name="正方形/長方形 115">
                  <a:extLst>
                    <a:ext uri="{FF2B5EF4-FFF2-40B4-BE49-F238E27FC236}">
                      <a16:creationId xmlns:a16="http://schemas.microsoft.com/office/drawing/2014/main" id="{7A4B16F5-366C-41CD-A1E9-C8A6A07C9746}"/>
                    </a:ext>
                  </a:extLst>
                </p:cNvPr>
                <p:cNvSpPr/>
                <p:nvPr/>
              </p:nvSpPr>
              <p:spPr bwMode="auto">
                <a:xfrm>
                  <a:off x="451865" y="5130249"/>
                  <a:ext cx="1249160" cy="234639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rgbClr val="FF0000"/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kumimoji="1" lang="en-US" altLang="ja-JP" sz="1200" b="1" dirty="0">
                      <a:latin typeface="+mn-ea"/>
                    </a:rPr>
                    <a:t>No.1</a:t>
                  </a:r>
                  <a:endParaRPr kumimoji="1" lang="ja-JP" altLang="en-US" sz="1200" b="1" dirty="0">
                    <a:latin typeface="+mn-ea"/>
                  </a:endParaRPr>
                </a:p>
              </p:txBody>
            </p:sp>
            <p:sp>
              <p:nvSpPr>
                <p:cNvPr id="117" name="正方形/長方形 116">
                  <a:extLst>
                    <a:ext uri="{FF2B5EF4-FFF2-40B4-BE49-F238E27FC236}">
                      <a16:creationId xmlns:a16="http://schemas.microsoft.com/office/drawing/2014/main" id="{7C4F0730-9FBE-4081-83D8-3357CFA38B25}"/>
                    </a:ext>
                  </a:extLst>
                </p:cNvPr>
                <p:cNvSpPr/>
                <p:nvPr/>
              </p:nvSpPr>
              <p:spPr bwMode="auto">
                <a:xfrm>
                  <a:off x="451865" y="5398770"/>
                  <a:ext cx="1249160" cy="234640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rgbClr val="FF0000"/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kumimoji="1" lang="en-US" altLang="ja-JP" sz="1200" b="1" dirty="0">
                      <a:latin typeface="+mn-ea"/>
                    </a:rPr>
                    <a:t>No.2</a:t>
                  </a:r>
                  <a:endParaRPr kumimoji="1" lang="ja-JP" altLang="en-US" sz="1200" b="1" dirty="0">
                    <a:latin typeface="+mn-ea"/>
                  </a:endParaRPr>
                </a:p>
              </p:txBody>
            </p:sp>
          </p:grpSp>
          <p:sp>
            <p:nvSpPr>
              <p:cNvPr id="115" name="テキスト ボックス 114">
                <a:extLst>
                  <a:ext uri="{FF2B5EF4-FFF2-40B4-BE49-F238E27FC236}">
                    <a16:creationId xmlns:a16="http://schemas.microsoft.com/office/drawing/2014/main" id="{0E3F1C50-C1E1-40EA-9737-A431B9F08523}"/>
                  </a:ext>
                </a:extLst>
              </p:cNvPr>
              <p:cNvSpPr txBox="1"/>
              <p:nvPr/>
            </p:nvSpPr>
            <p:spPr>
              <a:xfrm>
                <a:off x="5068558" y="4917858"/>
                <a:ext cx="1224965" cy="3675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sz="1200" b="1" dirty="0" smtClean="0">
                    <a:solidFill>
                      <a:schemeClr val="bg1"/>
                    </a:solidFill>
                  </a:rPr>
                  <a:t>Menu A</a:t>
                </a:r>
                <a:endParaRPr lang="en-US" altLang="ja-JP" sz="1200" b="1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80" name="矢印: 右 79">
            <a:extLst>
              <a:ext uri="{FF2B5EF4-FFF2-40B4-BE49-F238E27FC236}">
                <a16:creationId xmlns:a16="http://schemas.microsoft.com/office/drawing/2014/main" id="{683098B8-0A5E-46F9-985A-D16600DA9766}"/>
              </a:ext>
            </a:extLst>
          </p:cNvPr>
          <p:cNvSpPr/>
          <p:nvPr/>
        </p:nvSpPr>
        <p:spPr bwMode="auto">
          <a:xfrm>
            <a:off x="3430419" y="3858409"/>
            <a:ext cx="2047376" cy="555631"/>
          </a:xfrm>
          <a:prstGeom prst="rightArrow">
            <a:avLst/>
          </a:prstGeom>
          <a:solidFill>
            <a:srgbClr val="002060"/>
          </a:solidFill>
          <a:ln w="28575">
            <a:solidFill>
              <a:schemeClr val="bg1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n-ea"/>
            </a:endParaRPr>
          </a:p>
        </p:txBody>
      </p:sp>
      <p:grpSp>
        <p:nvGrpSpPr>
          <p:cNvPr id="75" name="グループ化 74">
            <a:extLst>
              <a:ext uri="{FF2B5EF4-FFF2-40B4-BE49-F238E27FC236}">
                <a16:creationId xmlns:a16="http://schemas.microsoft.com/office/drawing/2014/main" id="{5A9AA889-B796-462B-B7EB-2001F8F7E312}"/>
              </a:ext>
            </a:extLst>
          </p:cNvPr>
          <p:cNvGrpSpPr/>
          <p:nvPr/>
        </p:nvGrpSpPr>
        <p:grpSpPr>
          <a:xfrm>
            <a:off x="3780570" y="3707164"/>
            <a:ext cx="1249161" cy="686579"/>
            <a:chOff x="1636412" y="5009253"/>
            <a:chExt cx="1249161" cy="686579"/>
          </a:xfrm>
        </p:grpSpPr>
        <p:grpSp>
          <p:nvGrpSpPr>
            <p:cNvPr id="76" name="グループ化 75">
              <a:extLst>
                <a:ext uri="{FF2B5EF4-FFF2-40B4-BE49-F238E27FC236}">
                  <a16:creationId xmlns:a16="http://schemas.microsoft.com/office/drawing/2014/main" id="{D4BA1AC9-6D95-4EC8-A837-989740E9AA41}"/>
                </a:ext>
              </a:extLst>
            </p:cNvPr>
            <p:cNvGrpSpPr/>
            <p:nvPr/>
          </p:nvGrpSpPr>
          <p:grpSpPr>
            <a:xfrm>
              <a:off x="1980782" y="5009253"/>
              <a:ext cx="571789" cy="686579"/>
              <a:chOff x="2015895" y="5010499"/>
              <a:chExt cx="497307" cy="625804"/>
            </a:xfrm>
          </p:grpSpPr>
          <p:sp>
            <p:nvSpPr>
              <p:cNvPr id="78" name="四角形: 1 つの角を切り取る 77">
                <a:extLst>
                  <a:ext uri="{FF2B5EF4-FFF2-40B4-BE49-F238E27FC236}">
                    <a16:creationId xmlns:a16="http://schemas.microsoft.com/office/drawing/2014/main" id="{27395FE4-3EB1-4E79-A71B-68528E982901}"/>
                  </a:ext>
                </a:extLst>
              </p:cNvPr>
              <p:cNvSpPr/>
              <p:nvPr/>
            </p:nvSpPr>
            <p:spPr bwMode="auto">
              <a:xfrm>
                <a:off x="2015895" y="5010499"/>
                <a:ext cx="496449" cy="625804"/>
              </a:xfrm>
              <a:prstGeom prst="snip1Rect">
                <a:avLst>
                  <a:gd name="adj" fmla="val 29762"/>
                </a:avLst>
              </a:prstGeom>
              <a:solidFill>
                <a:schemeClr val="bg1"/>
              </a:solidFill>
              <a:ln w="38100">
                <a:solidFill>
                  <a:schemeClr val="accent6"/>
                </a:solidFill>
              </a:ln>
              <a:effec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>
                  <a:latin typeface="+mn-ea"/>
                </a:endParaRPr>
              </a:p>
            </p:txBody>
          </p:sp>
          <p:sp>
            <p:nvSpPr>
              <p:cNvPr id="79" name="直角三角形 78">
                <a:extLst>
                  <a:ext uri="{FF2B5EF4-FFF2-40B4-BE49-F238E27FC236}">
                    <a16:creationId xmlns:a16="http://schemas.microsoft.com/office/drawing/2014/main" id="{1DA4FCC6-8C90-41EA-B607-1666820C9743}"/>
                  </a:ext>
                </a:extLst>
              </p:cNvPr>
              <p:cNvSpPr/>
              <p:nvPr/>
            </p:nvSpPr>
            <p:spPr bwMode="auto">
              <a:xfrm>
                <a:off x="2388408" y="5010499"/>
                <a:ext cx="124794" cy="158541"/>
              </a:xfrm>
              <a:prstGeom prst="rtTriangle">
                <a:avLst/>
              </a:prstGeom>
              <a:noFill/>
              <a:ln w="28575">
                <a:solidFill>
                  <a:schemeClr val="accent6"/>
                </a:solidFill>
              </a:ln>
              <a:effec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>
                  <a:latin typeface="+mn-ea"/>
                </a:endParaRPr>
              </a:p>
            </p:txBody>
          </p:sp>
        </p:grpSp>
        <p:sp>
          <p:nvSpPr>
            <p:cNvPr id="77" name="テキスト ボックス 76">
              <a:extLst>
                <a:ext uri="{FF2B5EF4-FFF2-40B4-BE49-F238E27FC236}">
                  <a16:creationId xmlns:a16="http://schemas.microsoft.com/office/drawing/2014/main" id="{D5D5FAB3-86DB-4420-8A24-3E6E5D56FDC3}"/>
                </a:ext>
              </a:extLst>
            </p:cNvPr>
            <p:cNvSpPr txBox="1"/>
            <p:nvPr/>
          </p:nvSpPr>
          <p:spPr>
            <a:xfrm>
              <a:off x="1636412" y="5163945"/>
              <a:ext cx="124916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000" b="1" dirty="0">
                  <a:solidFill>
                    <a:srgbClr val="002060"/>
                  </a:solidFill>
                </a:rPr>
                <a:t>Kym</a:t>
              </a:r>
              <a:br>
                <a:rPr kumimoji="1" lang="en-US" altLang="ja-JP" sz="1000" b="1" dirty="0">
                  <a:solidFill>
                    <a:srgbClr val="002060"/>
                  </a:solidFill>
                </a:rPr>
              </a:br>
              <a:r>
                <a:rPr lang="en-US" altLang="ja-JP" sz="1000" b="1" dirty="0" smtClean="0">
                  <a:solidFill>
                    <a:srgbClr val="002060"/>
                  </a:solidFill>
                </a:rPr>
                <a:t>file</a:t>
              </a:r>
              <a:endParaRPr kumimoji="1" lang="ja-JP" altLang="en-US" sz="1000" b="1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2A0B8DC0-DB18-4EA8-97B3-D58A5E921A82}"/>
              </a:ext>
            </a:extLst>
          </p:cNvPr>
          <p:cNvGrpSpPr/>
          <p:nvPr/>
        </p:nvGrpSpPr>
        <p:grpSpPr>
          <a:xfrm>
            <a:off x="2004467" y="5005651"/>
            <a:ext cx="1508517" cy="1480121"/>
            <a:chOff x="2016901" y="4991571"/>
            <a:chExt cx="1508517" cy="1480121"/>
          </a:xfrm>
        </p:grpSpPr>
        <p:grpSp>
          <p:nvGrpSpPr>
            <p:cNvPr id="118" name="グループ化 117">
              <a:extLst>
                <a:ext uri="{FF2B5EF4-FFF2-40B4-BE49-F238E27FC236}">
                  <a16:creationId xmlns:a16="http://schemas.microsoft.com/office/drawing/2014/main" id="{E0C6DAB0-BA86-43AC-86D5-364D025CD34C}"/>
                </a:ext>
              </a:extLst>
            </p:cNvPr>
            <p:cNvGrpSpPr/>
            <p:nvPr/>
          </p:nvGrpSpPr>
          <p:grpSpPr>
            <a:xfrm>
              <a:off x="2016901" y="4991571"/>
              <a:ext cx="1508517" cy="1480121"/>
              <a:chOff x="4717269" y="4192626"/>
              <a:chExt cx="1719572" cy="1963778"/>
            </a:xfrm>
          </p:grpSpPr>
          <p:sp>
            <p:nvSpPr>
              <p:cNvPr id="119" name="正方形/長方形 118">
                <a:extLst>
                  <a:ext uri="{FF2B5EF4-FFF2-40B4-BE49-F238E27FC236}">
                    <a16:creationId xmlns:a16="http://schemas.microsoft.com/office/drawing/2014/main" id="{F4FAC404-07E5-42D4-A3F4-E1F9C29AC8EA}"/>
                  </a:ext>
                </a:extLst>
              </p:cNvPr>
              <p:cNvSpPr/>
              <p:nvPr/>
            </p:nvSpPr>
            <p:spPr bwMode="auto">
              <a:xfrm>
                <a:off x="4717269" y="4192626"/>
                <a:ext cx="1719572" cy="1963778"/>
              </a:xfrm>
              <a:prstGeom prst="rect">
                <a:avLst/>
              </a:prstGeom>
              <a:noFill/>
              <a:ln w="28575">
                <a:solidFill>
                  <a:srgbClr val="002060"/>
                </a:solidFill>
              </a:ln>
              <a:effec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>
                  <a:latin typeface="+mn-ea"/>
                </a:endParaRPr>
              </a:p>
            </p:txBody>
          </p:sp>
          <p:grpSp>
            <p:nvGrpSpPr>
              <p:cNvPr id="120" name="グループ化 119">
                <a:extLst>
                  <a:ext uri="{FF2B5EF4-FFF2-40B4-BE49-F238E27FC236}">
                    <a16:creationId xmlns:a16="http://schemas.microsoft.com/office/drawing/2014/main" id="{F35F17EF-767C-455E-9E79-BC78E1A9606D}"/>
                  </a:ext>
                </a:extLst>
              </p:cNvPr>
              <p:cNvGrpSpPr/>
              <p:nvPr/>
            </p:nvGrpSpPr>
            <p:grpSpPr>
              <a:xfrm>
                <a:off x="4805231" y="4298558"/>
                <a:ext cx="1564784" cy="1811079"/>
                <a:chOff x="4900457" y="4272643"/>
                <a:chExt cx="1564784" cy="1811079"/>
              </a:xfrm>
            </p:grpSpPr>
            <p:sp>
              <p:nvSpPr>
                <p:cNvPr id="121" name="テキスト ボックス 120">
                  <a:extLst>
                    <a:ext uri="{FF2B5EF4-FFF2-40B4-BE49-F238E27FC236}">
                      <a16:creationId xmlns:a16="http://schemas.microsoft.com/office/drawing/2014/main" id="{22114A56-DA86-4AD0-94B4-428E29C636C1}"/>
                    </a:ext>
                  </a:extLst>
                </p:cNvPr>
                <p:cNvSpPr txBox="1"/>
                <p:nvPr/>
              </p:nvSpPr>
              <p:spPr>
                <a:xfrm>
                  <a:off x="4958518" y="4272643"/>
                  <a:ext cx="1494626" cy="36751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ja-JP" sz="1200" b="1" dirty="0" smtClean="0">
                      <a:solidFill>
                        <a:srgbClr val="002060"/>
                      </a:solidFill>
                    </a:rPr>
                    <a:t>Source server</a:t>
                  </a:r>
                  <a:endParaRPr kumimoji="1" lang="ja-JP" altLang="en-US" sz="1200" b="1" dirty="0">
                    <a:solidFill>
                      <a:srgbClr val="002060"/>
                    </a:solidFill>
                  </a:endParaRPr>
                </a:p>
              </p:txBody>
            </p:sp>
            <p:sp>
              <p:nvSpPr>
                <p:cNvPr id="122" name="円柱 121">
                  <a:extLst>
                    <a:ext uri="{FF2B5EF4-FFF2-40B4-BE49-F238E27FC236}">
                      <a16:creationId xmlns:a16="http://schemas.microsoft.com/office/drawing/2014/main" id="{1C019A0C-869A-403C-A3A7-5F707050430C}"/>
                    </a:ext>
                  </a:extLst>
                </p:cNvPr>
                <p:cNvSpPr/>
                <p:nvPr/>
              </p:nvSpPr>
              <p:spPr bwMode="auto">
                <a:xfrm>
                  <a:off x="4900457" y="4580278"/>
                  <a:ext cx="1564784" cy="1503444"/>
                </a:xfrm>
                <a:prstGeom prst="can">
                  <a:avLst>
                    <a:gd name="adj" fmla="val 16197"/>
                  </a:avLst>
                </a:prstGeom>
                <a:solidFill>
                  <a:schemeClr val="accent6"/>
                </a:solidFill>
                <a:ln w="28575">
                  <a:solidFill>
                    <a:schemeClr val="bg1"/>
                  </a:solidFill>
                </a:ln>
                <a:effectLst/>
              </p:spPr>
              <p:txBody>
  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ja-JP" altLang="en-US" b="1" dirty="0">
                    <a:latin typeface="+mn-ea"/>
                  </a:endParaRPr>
                </a:p>
              </p:txBody>
            </p:sp>
            <p:grpSp>
              <p:nvGrpSpPr>
                <p:cNvPr id="123" name="グループ化 122">
                  <a:extLst>
                    <a:ext uri="{FF2B5EF4-FFF2-40B4-BE49-F238E27FC236}">
                      <a16:creationId xmlns:a16="http://schemas.microsoft.com/office/drawing/2014/main" id="{A7CB9883-B41F-4001-B760-D2254C44D5B2}"/>
                    </a:ext>
                  </a:extLst>
                </p:cNvPr>
                <p:cNvGrpSpPr/>
                <p:nvPr/>
              </p:nvGrpSpPr>
              <p:grpSpPr>
                <a:xfrm>
                  <a:off x="5044362" y="5218247"/>
                  <a:ext cx="1249160" cy="503161"/>
                  <a:chOff x="451865" y="5130249"/>
                  <a:chExt cx="1249160" cy="503161"/>
                </a:xfrm>
              </p:grpSpPr>
              <p:sp>
                <p:nvSpPr>
                  <p:cNvPr id="125" name="正方形/長方形 124">
                    <a:extLst>
                      <a:ext uri="{FF2B5EF4-FFF2-40B4-BE49-F238E27FC236}">
                        <a16:creationId xmlns:a16="http://schemas.microsoft.com/office/drawing/2014/main" id="{C8ACDD2F-0886-4435-A21C-8C6E3CDB699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451865" y="5130249"/>
                    <a:ext cx="1249160" cy="234639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noFill/>
                  </a:ln>
                  <a:effectLst/>
                </p:spPr>
                <p:txBody>
    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kumimoji="1" lang="en-US" altLang="ja-JP" sz="1200" b="1" dirty="0">
                        <a:latin typeface="+mn-ea"/>
                      </a:rPr>
                      <a:t>No.1</a:t>
                    </a:r>
                    <a:endParaRPr kumimoji="1" lang="ja-JP" altLang="en-US" sz="1200" b="1" dirty="0">
                      <a:latin typeface="+mn-ea"/>
                    </a:endParaRPr>
                  </a:p>
                </p:txBody>
              </p:sp>
              <p:sp>
                <p:nvSpPr>
                  <p:cNvPr id="126" name="正方形/長方形 125">
                    <a:extLst>
                      <a:ext uri="{FF2B5EF4-FFF2-40B4-BE49-F238E27FC236}">
                        <a16:creationId xmlns:a16="http://schemas.microsoft.com/office/drawing/2014/main" id="{1E513A8E-EC41-4DE9-A6C0-10D558F2AE7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451865" y="5398770"/>
                    <a:ext cx="1249160" cy="234640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noFill/>
                  </a:ln>
                  <a:effectLst/>
                </p:spPr>
                <p:txBody>
    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kumimoji="1" lang="en-US" altLang="ja-JP" sz="1200" b="1" dirty="0">
                        <a:latin typeface="+mn-ea"/>
                      </a:rPr>
                      <a:t>No.2</a:t>
                    </a:r>
                    <a:endParaRPr kumimoji="1" lang="ja-JP" altLang="en-US" sz="1200" b="1" dirty="0">
                      <a:latin typeface="+mn-ea"/>
                    </a:endParaRPr>
                  </a:p>
                </p:txBody>
              </p:sp>
            </p:grpSp>
            <p:sp>
              <p:nvSpPr>
                <p:cNvPr id="124" name="テキスト ボックス 123">
                  <a:extLst>
                    <a:ext uri="{FF2B5EF4-FFF2-40B4-BE49-F238E27FC236}">
                      <a16:creationId xmlns:a16="http://schemas.microsoft.com/office/drawing/2014/main" id="{EDD74B1E-95B9-46D0-9B2A-D937F38D7950}"/>
                    </a:ext>
                  </a:extLst>
                </p:cNvPr>
                <p:cNvSpPr txBox="1"/>
                <p:nvPr/>
              </p:nvSpPr>
              <p:spPr>
                <a:xfrm>
                  <a:off x="5068558" y="4917859"/>
                  <a:ext cx="1224965" cy="36751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ja-JP" sz="1200" b="1" dirty="0" smtClean="0">
                      <a:solidFill>
                        <a:schemeClr val="bg1"/>
                      </a:solidFill>
                    </a:rPr>
                    <a:t>Menu A</a:t>
                  </a:r>
                  <a:endParaRPr lang="en-US" altLang="ja-JP" sz="1200" b="1" dirty="0">
                    <a:solidFill>
                      <a:schemeClr val="bg1"/>
                    </a:solidFill>
                  </a:endParaRPr>
                </a:p>
              </p:txBody>
            </p:sp>
          </p:grpSp>
        </p:grpSp>
        <p:sp>
          <p:nvSpPr>
            <p:cNvPr id="127" name="正方形/長方形 126">
              <a:extLst>
                <a:ext uri="{FF2B5EF4-FFF2-40B4-BE49-F238E27FC236}">
                  <a16:creationId xmlns:a16="http://schemas.microsoft.com/office/drawing/2014/main" id="{999C1BF9-84BD-4D13-A568-06D6AA1E6561}"/>
                </a:ext>
              </a:extLst>
            </p:cNvPr>
            <p:cNvSpPr/>
            <p:nvPr/>
          </p:nvSpPr>
          <p:spPr bwMode="auto">
            <a:xfrm>
              <a:off x="2223238" y="6183935"/>
              <a:ext cx="1095842" cy="176851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  <a:effec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ja-JP" sz="1200" b="1" dirty="0">
                  <a:latin typeface="+mn-ea"/>
                </a:rPr>
                <a:t>No.3</a:t>
              </a:r>
              <a:endParaRPr kumimoji="1" lang="ja-JP" altLang="en-US" sz="1200" b="1" dirty="0">
                <a:latin typeface="+mn-ea"/>
              </a:endParaRPr>
            </a:p>
          </p:txBody>
        </p:sp>
      </p:grpSp>
      <p:grpSp>
        <p:nvGrpSpPr>
          <p:cNvPr id="137" name="グループ化 136">
            <a:extLst>
              <a:ext uri="{FF2B5EF4-FFF2-40B4-BE49-F238E27FC236}">
                <a16:creationId xmlns:a16="http://schemas.microsoft.com/office/drawing/2014/main" id="{B2A2B7A4-B7DC-4387-93F2-15265D1555A5}"/>
              </a:ext>
            </a:extLst>
          </p:cNvPr>
          <p:cNvGrpSpPr/>
          <p:nvPr/>
        </p:nvGrpSpPr>
        <p:grpSpPr>
          <a:xfrm>
            <a:off x="5388019" y="4980512"/>
            <a:ext cx="1552815" cy="1480121"/>
            <a:chOff x="2004291" y="4991571"/>
            <a:chExt cx="1552815" cy="1480121"/>
          </a:xfrm>
        </p:grpSpPr>
        <p:grpSp>
          <p:nvGrpSpPr>
            <p:cNvPr id="138" name="グループ化 137">
              <a:extLst>
                <a:ext uri="{FF2B5EF4-FFF2-40B4-BE49-F238E27FC236}">
                  <a16:creationId xmlns:a16="http://schemas.microsoft.com/office/drawing/2014/main" id="{C74DFF8C-EE7F-4FF2-B4B7-FFD0B5ED5A49}"/>
                </a:ext>
              </a:extLst>
            </p:cNvPr>
            <p:cNvGrpSpPr/>
            <p:nvPr/>
          </p:nvGrpSpPr>
          <p:grpSpPr>
            <a:xfrm>
              <a:off x="2004291" y="4991571"/>
              <a:ext cx="1552815" cy="1480121"/>
              <a:chOff x="4702893" y="4192626"/>
              <a:chExt cx="1770067" cy="1963778"/>
            </a:xfrm>
          </p:grpSpPr>
          <p:sp>
            <p:nvSpPr>
              <p:cNvPr id="140" name="正方形/長方形 139">
                <a:extLst>
                  <a:ext uri="{FF2B5EF4-FFF2-40B4-BE49-F238E27FC236}">
                    <a16:creationId xmlns:a16="http://schemas.microsoft.com/office/drawing/2014/main" id="{73945EC8-A2F5-4174-9A14-38122BD9B052}"/>
                  </a:ext>
                </a:extLst>
              </p:cNvPr>
              <p:cNvSpPr/>
              <p:nvPr/>
            </p:nvSpPr>
            <p:spPr bwMode="auto">
              <a:xfrm>
                <a:off x="4717269" y="4192626"/>
                <a:ext cx="1719572" cy="1963778"/>
              </a:xfrm>
              <a:prstGeom prst="rect">
                <a:avLst/>
              </a:prstGeom>
              <a:noFill/>
              <a:ln w="28575">
                <a:solidFill>
                  <a:srgbClr val="002060"/>
                </a:solidFill>
              </a:ln>
              <a:effec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>
                  <a:latin typeface="+mn-ea"/>
                </a:endParaRPr>
              </a:p>
            </p:txBody>
          </p:sp>
          <p:grpSp>
            <p:nvGrpSpPr>
              <p:cNvPr id="141" name="グループ化 140">
                <a:extLst>
                  <a:ext uri="{FF2B5EF4-FFF2-40B4-BE49-F238E27FC236}">
                    <a16:creationId xmlns:a16="http://schemas.microsoft.com/office/drawing/2014/main" id="{7DEA2FCB-747E-4FD9-A0D6-578155F1D417}"/>
                  </a:ext>
                </a:extLst>
              </p:cNvPr>
              <p:cNvGrpSpPr/>
              <p:nvPr/>
            </p:nvGrpSpPr>
            <p:grpSpPr>
              <a:xfrm>
                <a:off x="4702893" y="4272935"/>
                <a:ext cx="1770067" cy="1836702"/>
                <a:chOff x="4798119" y="4247020"/>
                <a:chExt cx="1770067" cy="1836702"/>
              </a:xfrm>
            </p:grpSpPr>
            <p:sp>
              <p:nvSpPr>
                <p:cNvPr id="142" name="テキスト ボックス 141">
                  <a:extLst>
                    <a:ext uri="{FF2B5EF4-FFF2-40B4-BE49-F238E27FC236}">
                      <a16:creationId xmlns:a16="http://schemas.microsoft.com/office/drawing/2014/main" id="{8515A2BE-ADF5-4845-BD53-A241339152AA}"/>
                    </a:ext>
                  </a:extLst>
                </p:cNvPr>
                <p:cNvSpPr txBox="1"/>
                <p:nvPr/>
              </p:nvSpPr>
              <p:spPr>
                <a:xfrm>
                  <a:off x="4798119" y="4247020"/>
                  <a:ext cx="1770067" cy="3470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ja-JP" sz="1100" b="1" dirty="0" smtClean="0">
                      <a:solidFill>
                        <a:srgbClr val="002060"/>
                      </a:solidFill>
                    </a:rPr>
                    <a:t>Destination server</a:t>
                  </a:r>
                  <a:endParaRPr kumimoji="1" lang="ja-JP" altLang="en-US" sz="1100" b="1" dirty="0">
                    <a:solidFill>
                      <a:srgbClr val="002060"/>
                    </a:solidFill>
                  </a:endParaRPr>
                </a:p>
              </p:txBody>
            </p:sp>
            <p:sp>
              <p:nvSpPr>
                <p:cNvPr id="143" name="円柱 142">
                  <a:extLst>
                    <a:ext uri="{FF2B5EF4-FFF2-40B4-BE49-F238E27FC236}">
                      <a16:creationId xmlns:a16="http://schemas.microsoft.com/office/drawing/2014/main" id="{E84BEEBF-C2CC-4A77-993A-31EEBDE164EF}"/>
                    </a:ext>
                  </a:extLst>
                </p:cNvPr>
                <p:cNvSpPr/>
                <p:nvPr/>
              </p:nvSpPr>
              <p:spPr bwMode="auto">
                <a:xfrm>
                  <a:off x="4900457" y="4580278"/>
                  <a:ext cx="1564784" cy="1503444"/>
                </a:xfrm>
                <a:prstGeom prst="can">
                  <a:avLst>
                    <a:gd name="adj" fmla="val 16197"/>
                  </a:avLst>
                </a:prstGeom>
                <a:solidFill>
                  <a:schemeClr val="accent6"/>
                </a:solidFill>
                <a:ln w="19050">
                  <a:solidFill>
                    <a:srgbClr val="FF0000"/>
                  </a:solidFill>
                </a:ln>
                <a:effectLst/>
              </p:spPr>
              <p:txBody>
  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ja-JP" altLang="en-US" b="1" dirty="0">
                    <a:latin typeface="+mn-ea"/>
                  </a:endParaRPr>
                </a:p>
              </p:txBody>
            </p:sp>
            <p:grpSp>
              <p:nvGrpSpPr>
                <p:cNvPr id="144" name="グループ化 143">
                  <a:extLst>
                    <a:ext uri="{FF2B5EF4-FFF2-40B4-BE49-F238E27FC236}">
                      <a16:creationId xmlns:a16="http://schemas.microsoft.com/office/drawing/2014/main" id="{24FC27DC-1CC6-4B49-B145-5835B17AC1F1}"/>
                    </a:ext>
                  </a:extLst>
                </p:cNvPr>
                <p:cNvGrpSpPr/>
                <p:nvPr/>
              </p:nvGrpSpPr>
              <p:grpSpPr>
                <a:xfrm>
                  <a:off x="5044362" y="5218247"/>
                  <a:ext cx="1249160" cy="503161"/>
                  <a:chOff x="451865" y="5130249"/>
                  <a:chExt cx="1249160" cy="503161"/>
                </a:xfrm>
              </p:grpSpPr>
              <p:sp>
                <p:nvSpPr>
                  <p:cNvPr id="146" name="正方形/長方形 145">
                    <a:extLst>
                      <a:ext uri="{FF2B5EF4-FFF2-40B4-BE49-F238E27FC236}">
                        <a16:creationId xmlns:a16="http://schemas.microsoft.com/office/drawing/2014/main" id="{AFA9A0A1-1921-47AE-83FA-59A3168B16E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451865" y="5130249"/>
                    <a:ext cx="1249160" cy="234639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noFill/>
                  </a:ln>
                  <a:effectLst/>
                </p:spPr>
                <p:txBody>
    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kumimoji="1" lang="en-US" altLang="ja-JP" sz="1200" b="1" dirty="0">
                        <a:latin typeface="+mn-ea"/>
                      </a:rPr>
                      <a:t>No.1</a:t>
                    </a:r>
                    <a:endParaRPr kumimoji="1" lang="ja-JP" altLang="en-US" sz="1200" b="1" dirty="0">
                      <a:latin typeface="+mn-ea"/>
                    </a:endParaRPr>
                  </a:p>
                </p:txBody>
              </p:sp>
              <p:sp>
                <p:nvSpPr>
                  <p:cNvPr id="147" name="正方形/長方形 146">
                    <a:extLst>
                      <a:ext uri="{FF2B5EF4-FFF2-40B4-BE49-F238E27FC236}">
                        <a16:creationId xmlns:a16="http://schemas.microsoft.com/office/drawing/2014/main" id="{4F2ABCFF-52F7-480F-96BC-098DB4BC6B6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451865" y="5398770"/>
                    <a:ext cx="1249160" cy="234640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noFill/>
                  </a:ln>
                  <a:effectLst/>
                </p:spPr>
                <p:txBody>
    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kumimoji="1" lang="en-US" altLang="ja-JP" sz="1200" b="1" dirty="0">
                        <a:latin typeface="+mn-ea"/>
                      </a:rPr>
                      <a:t>No.2</a:t>
                    </a:r>
                    <a:endParaRPr kumimoji="1" lang="ja-JP" altLang="en-US" sz="1200" b="1" dirty="0">
                      <a:latin typeface="+mn-ea"/>
                    </a:endParaRPr>
                  </a:p>
                </p:txBody>
              </p:sp>
            </p:grpSp>
            <p:sp>
              <p:nvSpPr>
                <p:cNvPr id="145" name="テキスト ボックス 144">
                  <a:extLst>
                    <a:ext uri="{FF2B5EF4-FFF2-40B4-BE49-F238E27FC236}">
                      <a16:creationId xmlns:a16="http://schemas.microsoft.com/office/drawing/2014/main" id="{097BF1F2-3798-4C53-86DC-E41269BEE496}"/>
                    </a:ext>
                  </a:extLst>
                </p:cNvPr>
                <p:cNvSpPr txBox="1"/>
                <p:nvPr/>
              </p:nvSpPr>
              <p:spPr>
                <a:xfrm>
                  <a:off x="5068558" y="4917858"/>
                  <a:ext cx="1224964" cy="36751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ja-JP" sz="1200" b="1" dirty="0" smtClean="0">
                      <a:solidFill>
                        <a:schemeClr val="bg1"/>
                      </a:solidFill>
                    </a:rPr>
                    <a:t>Menu A</a:t>
                  </a:r>
                  <a:endParaRPr lang="en-US" altLang="ja-JP" sz="1200" b="1" dirty="0">
                    <a:solidFill>
                      <a:schemeClr val="bg1"/>
                    </a:solidFill>
                  </a:endParaRPr>
                </a:p>
              </p:txBody>
            </p:sp>
          </p:grpSp>
        </p:grpSp>
        <p:sp>
          <p:nvSpPr>
            <p:cNvPr id="139" name="正方形/長方形 138">
              <a:extLst>
                <a:ext uri="{FF2B5EF4-FFF2-40B4-BE49-F238E27FC236}">
                  <a16:creationId xmlns:a16="http://schemas.microsoft.com/office/drawing/2014/main" id="{8C8E574B-2967-4B1B-AB39-2788C30EF524}"/>
                </a:ext>
              </a:extLst>
            </p:cNvPr>
            <p:cNvSpPr/>
            <p:nvPr/>
          </p:nvSpPr>
          <p:spPr bwMode="auto">
            <a:xfrm>
              <a:off x="2223238" y="6183935"/>
              <a:ext cx="1095842" cy="176851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  <a:effec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ja-JP" sz="1200" b="1" dirty="0">
                  <a:latin typeface="+mn-ea"/>
                </a:rPr>
                <a:t>No.3</a:t>
              </a:r>
              <a:endParaRPr kumimoji="1" lang="ja-JP" altLang="en-US" sz="1200" b="1" dirty="0">
                <a:latin typeface="+mn-ea"/>
              </a:endParaRPr>
            </a:p>
          </p:txBody>
        </p:sp>
      </p:grpSp>
      <p:sp>
        <p:nvSpPr>
          <p:cNvPr id="98" name="正方形/長方形 97">
            <a:extLst>
              <a:ext uri="{FF2B5EF4-FFF2-40B4-BE49-F238E27FC236}">
                <a16:creationId xmlns:a16="http://schemas.microsoft.com/office/drawing/2014/main" id="{7CC3A4CD-9DF1-454F-BA6B-994FB502B031}"/>
              </a:ext>
            </a:extLst>
          </p:cNvPr>
          <p:cNvSpPr/>
          <p:nvPr/>
        </p:nvSpPr>
        <p:spPr bwMode="auto">
          <a:xfrm>
            <a:off x="5613601" y="5962830"/>
            <a:ext cx="1095842" cy="378947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n-ea"/>
            </a:endParaRPr>
          </a:p>
        </p:txBody>
      </p:sp>
      <p:sp>
        <p:nvSpPr>
          <p:cNvPr id="148" name="矢印: 右 147">
            <a:extLst>
              <a:ext uri="{FF2B5EF4-FFF2-40B4-BE49-F238E27FC236}">
                <a16:creationId xmlns:a16="http://schemas.microsoft.com/office/drawing/2014/main" id="{462EB020-3C23-47F6-B488-67BEFF56A9E2}"/>
              </a:ext>
            </a:extLst>
          </p:cNvPr>
          <p:cNvSpPr/>
          <p:nvPr/>
        </p:nvSpPr>
        <p:spPr bwMode="auto">
          <a:xfrm>
            <a:off x="3448326" y="5687236"/>
            <a:ext cx="2078546" cy="555631"/>
          </a:xfrm>
          <a:prstGeom prst="rightArrow">
            <a:avLst/>
          </a:prstGeom>
          <a:solidFill>
            <a:srgbClr val="002060"/>
          </a:solidFill>
          <a:ln w="28575">
            <a:solidFill>
              <a:schemeClr val="bg1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n-ea"/>
            </a:endParaRPr>
          </a:p>
        </p:txBody>
      </p:sp>
      <p:grpSp>
        <p:nvGrpSpPr>
          <p:cNvPr id="149" name="グループ化 148">
            <a:extLst>
              <a:ext uri="{FF2B5EF4-FFF2-40B4-BE49-F238E27FC236}">
                <a16:creationId xmlns:a16="http://schemas.microsoft.com/office/drawing/2014/main" id="{F445A758-4804-4A21-8182-65ACD3B33FC8}"/>
              </a:ext>
            </a:extLst>
          </p:cNvPr>
          <p:cNvGrpSpPr/>
          <p:nvPr/>
        </p:nvGrpSpPr>
        <p:grpSpPr>
          <a:xfrm>
            <a:off x="3821564" y="5570301"/>
            <a:ext cx="1249161" cy="686579"/>
            <a:chOff x="1636412" y="5009253"/>
            <a:chExt cx="1249161" cy="686579"/>
          </a:xfrm>
        </p:grpSpPr>
        <p:grpSp>
          <p:nvGrpSpPr>
            <p:cNvPr id="150" name="グループ化 149">
              <a:extLst>
                <a:ext uri="{FF2B5EF4-FFF2-40B4-BE49-F238E27FC236}">
                  <a16:creationId xmlns:a16="http://schemas.microsoft.com/office/drawing/2014/main" id="{6CE66C35-FC6C-4058-A1EB-23307C9D23C7}"/>
                </a:ext>
              </a:extLst>
            </p:cNvPr>
            <p:cNvGrpSpPr/>
            <p:nvPr/>
          </p:nvGrpSpPr>
          <p:grpSpPr>
            <a:xfrm>
              <a:off x="1980782" y="5009253"/>
              <a:ext cx="571789" cy="686579"/>
              <a:chOff x="2015895" y="5010499"/>
              <a:chExt cx="497307" cy="625804"/>
            </a:xfrm>
          </p:grpSpPr>
          <p:sp>
            <p:nvSpPr>
              <p:cNvPr id="152" name="四角形: 1 つの角を切り取る 151">
                <a:extLst>
                  <a:ext uri="{FF2B5EF4-FFF2-40B4-BE49-F238E27FC236}">
                    <a16:creationId xmlns:a16="http://schemas.microsoft.com/office/drawing/2014/main" id="{775AFF35-E68E-432B-AD74-A68C59448F68}"/>
                  </a:ext>
                </a:extLst>
              </p:cNvPr>
              <p:cNvSpPr/>
              <p:nvPr/>
            </p:nvSpPr>
            <p:spPr bwMode="auto">
              <a:xfrm>
                <a:off x="2015895" y="5010499"/>
                <a:ext cx="496449" cy="625804"/>
              </a:xfrm>
              <a:prstGeom prst="snip1Rect">
                <a:avLst>
                  <a:gd name="adj" fmla="val 29762"/>
                </a:avLst>
              </a:prstGeom>
              <a:solidFill>
                <a:schemeClr val="bg1"/>
              </a:solidFill>
              <a:ln w="38100">
                <a:solidFill>
                  <a:schemeClr val="accent6"/>
                </a:solidFill>
              </a:ln>
              <a:effec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>
                  <a:latin typeface="+mn-ea"/>
                </a:endParaRPr>
              </a:p>
            </p:txBody>
          </p:sp>
          <p:sp>
            <p:nvSpPr>
              <p:cNvPr id="153" name="直角三角形 152">
                <a:extLst>
                  <a:ext uri="{FF2B5EF4-FFF2-40B4-BE49-F238E27FC236}">
                    <a16:creationId xmlns:a16="http://schemas.microsoft.com/office/drawing/2014/main" id="{899B2C37-63F3-4843-B237-DFECFBA54912}"/>
                  </a:ext>
                </a:extLst>
              </p:cNvPr>
              <p:cNvSpPr/>
              <p:nvPr/>
            </p:nvSpPr>
            <p:spPr bwMode="auto">
              <a:xfrm>
                <a:off x="2388408" y="5010499"/>
                <a:ext cx="124794" cy="158541"/>
              </a:xfrm>
              <a:prstGeom prst="rtTriangle">
                <a:avLst/>
              </a:prstGeom>
              <a:noFill/>
              <a:ln w="28575">
                <a:solidFill>
                  <a:schemeClr val="accent6"/>
                </a:solidFill>
              </a:ln>
              <a:effec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>
                  <a:latin typeface="+mn-ea"/>
                </a:endParaRPr>
              </a:p>
            </p:txBody>
          </p:sp>
        </p:grpSp>
        <p:sp>
          <p:nvSpPr>
            <p:cNvPr id="151" name="テキスト ボックス 150">
              <a:extLst>
                <a:ext uri="{FF2B5EF4-FFF2-40B4-BE49-F238E27FC236}">
                  <a16:creationId xmlns:a16="http://schemas.microsoft.com/office/drawing/2014/main" id="{D2DCDDD1-6382-479B-89B0-E90B8AE55DB2}"/>
                </a:ext>
              </a:extLst>
            </p:cNvPr>
            <p:cNvSpPr txBox="1"/>
            <p:nvPr/>
          </p:nvSpPr>
          <p:spPr>
            <a:xfrm>
              <a:off x="1636412" y="5163945"/>
              <a:ext cx="124916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000" b="1" dirty="0">
                  <a:solidFill>
                    <a:srgbClr val="002060"/>
                  </a:solidFill>
                </a:rPr>
                <a:t>Kym</a:t>
              </a:r>
              <a:br>
                <a:rPr kumimoji="1" lang="en-US" altLang="ja-JP" sz="1000" b="1" dirty="0">
                  <a:solidFill>
                    <a:srgbClr val="002060"/>
                  </a:solidFill>
                </a:rPr>
              </a:br>
              <a:r>
                <a:rPr lang="en-US" altLang="ja-JP" sz="1000" b="1" dirty="0" smtClean="0">
                  <a:solidFill>
                    <a:srgbClr val="002060"/>
                  </a:solidFill>
                </a:rPr>
                <a:t>file</a:t>
              </a:r>
              <a:endParaRPr kumimoji="1" lang="ja-JP" altLang="en-US" sz="1000" b="1" dirty="0">
                <a:solidFill>
                  <a:srgbClr val="002060"/>
                </a:solidFill>
              </a:endParaRPr>
            </a:p>
          </p:txBody>
        </p:sp>
      </p:grpSp>
      <p:sp>
        <p:nvSpPr>
          <p:cNvPr id="155" name="正方形/長方形 154">
            <a:extLst>
              <a:ext uri="{FF2B5EF4-FFF2-40B4-BE49-F238E27FC236}">
                <a16:creationId xmlns:a16="http://schemas.microsoft.com/office/drawing/2014/main" id="{0A8A5F63-E5EE-42E6-AFFF-971436EBB763}"/>
              </a:ext>
            </a:extLst>
          </p:cNvPr>
          <p:cNvSpPr/>
          <p:nvPr/>
        </p:nvSpPr>
        <p:spPr bwMode="auto">
          <a:xfrm>
            <a:off x="107380" y="4911590"/>
            <a:ext cx="8929239" cy="1620000"/>
          </a:xfrm>
          <a:prstGeom prst="rect">
            <a:avLst/>
          </a:prstGeom>
          <a:noFill/>
          <a:ln w="19050">
            <a:solidFill>
              <a:srgbClr val="002B62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n-ea"/>
            </a:endParaRPr>
          </a:p>
        </p:txBody>
      </p:sp>
      <p:sp>
        <p:nvSpPr>
          <p:cNvPr id="100" name="矢印: 右 99">
            <a:extLst>
              <a:ext uri="{FF2B5EF4-FFF2-40B4-BE49-F238E27FC236}">
                <a16:creationId xmlns:a16="http://schemas.microsoft.com/office/drawing/2014/main" id="{755BA464-C6FE-4918-BA94-2B0E046D12FD}"/>
              </a:ext>
            </a:extLst>
          </p:cNvPr>
          <p:cNvSpPr/>
          <p:nvPr/>
        </p:nvSpPr>
        <p:spPr bwMode="auto">
          <a:xfrm rot="5400000">
            <a:off x="2526774" y="4573766"/>
            <a:ext cx="479271" cy="602308"/>
          </a:xfrm>
          <a:prstGeom prst="rightArrow">
            <a:avLst/>
          </a:prstGeom>
          <a:solidFill>
            <a:srgbClr val="FFFF00"/>
          </a:solidFill>
          <a:ln w="28575">
            <a:solidFill>
              <a:srgbClr val="002B62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n-ea"/>
            </a:endParaRPr>
          </a:p>
        </p:txBody>
      </p:sp>
      <p:sp>
        <p:nvSpPr>
          <p:cNvPr id="156" name="吹き出し: 四角形 155">
            <a:extLst>
              <a:ext uri="{FF2B5EF4-FFF2-40B4-BE49-F238E27FC236}">
                <a16:creationId xmlns:a16="http://schemas.microsoft.com/office/drawing/2014/main" id="{9B51A9B3-3F10-4957-87B5-DD16C1E5599B}"/>
              </a:ext>
            </a:extLst>
          </p:cNvPr>
          <p:cNvSpPr/>
          <p:nvPr/>
        </p:nvSpPr>
        <p:spPr bwMode="auto">
          <a:xfrm>
            <a:off x="189779" y="5406832"/>
            <a:ext cx="1703129" cy="984153"/>
          </a:xfrm>
          <a:prstGeom prst="wedgeRectCallout">
            <a:avLst>
              <a:gd name="adj1" fmla="val 50205"/>
              <a:gd name="adj2" fmla="val -20211"/>
            </a:avLst>
          </a:prstGeom>
          <a:solidFill>
            <a:schemeClr val="bg1"/>
          </a:solidFill>
          <a:ln w="28575">
            <a:noFill/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200" b="1" dirty="0" smtClean="0">
                <a:latin typeface="+mn-ea"/>
              </a:rPr>
              <a:t>Update No.1,No.2 </a:t>
            </a:r>
            <a:br>
              <a:rPr lang="en-US" altLang="ja-JP" sz="1200" b="1" dirty="0" smtClean="0">
                <a:latin typeface="+mn-ea"/>
              </a:rPr>
            </a:br>
            <a:r>
              <a:rPr lang="en-US" altLang="ja-JP" sz="1200" b="1" dirty="0" smtClean="0">
                <a:latin typeface="+mn-ea"/>
              </a:rPr>
              <a:t>in order and register </a:t>
            </a:r>
            <a:endParaRPr lang="en-US" altLang="ja-JP" sz="1200" b="1" dirty="0">
              <a:latin typeface="+mn-ea"/>
            </a:endParaRPr>
          </a:p>
          <a:p>
            <a:r>
              <a:rPr lang="en-US" altLang="ja-JP" sz="1200" b="1" dirty="0" smtClean="0">
                <a:latin typeface="+mn-ea"/>
              </a:rPr>
              <a:t>No.3</a:t>
            </a:r>
            <a:endParaRPr lang="en-US" altLang="ja-JP" sz="1200" b="1" dirty="0">
              <a:latin typeface="+mn-ea"/>
            </a:endParaRPr>
          </a:p>
        </p:txBody>
      </p:sp>
      <p:sp>
        <p:nvSpPr>
          <p:cNvPr id="157" name="吹き出し: 四角形 156">
            <a:extLst>
              <a:ext uri="{FF2B5EF4-FFF2-40B4-BE49-F238E27FC236}">
                <a16:creationId xmlns:a16="http://schemas.microsoft.com/office/drawing/2014/main" id="{CE402838-5EA1-4D9D-97C6-0285F3DE3445}"/>
              </a:ext>
            </a:extLst>
          </p:cNvPr>
          <p:cNvSpPr/>
          <p:nvPr/>
        </p:nvSpPr>
        <p:spPr bwMode="auto">
          <a:xfrm>
            <a:off x="6978475" y="5443272"/>
            <a:ext cx="1999404" cy="968034"/>
          </a:xfrm>
          <a:prstGeom prst="wedgeRectCallout">
            <a:avLst>
              <a:gd name="adj1" fmla="val -63988"/>
              <a:gd name="adj2" fmla="val 18180"/>
            </a:avLst>
          </a:prstGeom>
          <a:solidFill>
            <a:schemeClr val="bg1"/>
          </a:solidFill>
          <a:ln w="28575">
            <a:solidFill>
              <a:srgbClr val="002B62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200" b="1" dirty="0">
                <a:latin typeface="+mn-ea"/>
              </a:rPr>
              <a:t>No.2 is updated </a:t>
            </a:r>
            <a:r>
              <a:rPr lang="en-US" altLang="ja-JP" sz="1200" b="1" dirty="0" smtClean="0">
                <a:latin typeface="+mn-ea"/>
              </a:rPr>
              <a:t>and</a:t>
            </a:r>
            <a:br>
              <a:rPr lang="en-US" altLang="ja-JP" sz="1200" b="1" dirty="0" smtClean="0">
                <a:latin typeface="+mn-ea"/>
              </a:rPr>
            </a:br>
            <a:r>
              <a:rPr lang="en-US" altLang="ja-JP" sz="1200" b="1" dirty="0" smtClean="0">
                <a:latin typeface="+mn-ea"/>
              </a:rPr>
              <a:t>No.3 </a:t>
            </a:r>
            <a:r>
              <a:rPr lang="en-US" altLang="ja-JP" sz="1200" b="1" dirty="0">
                <a:latin typeface="+mn-ea"/>
              </a:rPr>
              <a:t>registered while </a:t>
            </a:r>
            <a:r>
              <a:rPr lang="en-US" altLang="ja-JP" sz="1200" b="1" dirty="0" smtClean="0">
                <a:latin typeface="+mn-ea"/>
              </a:rPr>
              <a:t/>
            </a:r>
            <a:br>
              <a:rPr lang="en-US" altLang="ja-JP" sz="1200" b="1" dirty="0" smtClean="0">
                <a:latin typeface="+mn-ea"/>
              </a:rPr>
            </a:br>
            <a:r>
              <a:rPr lang="en-US" altLang="ja-JP" sz="1200" b="1" dirty="0" smtClean="0">
                <a:latin typeface="+mn-ea"/>
              </a:rPr>
              <a:t>No.1 </a:t>
            </a:r>
            <a:r>
              <a:rPr lang="en-US" altLang="ja-JP" sz="1200" b="1" dirty="0">
                <a:latin typeface="+mn-ea"/>
              </a:rPr>
              <a:t>is not updated.</a:t>
            </a:r>
            <a:endParaRPr kumimoji="1" lang="ja-JP" altLang="en-US" sz="1200" b="1" dirty="0">
              <a:latin typeface="+mn-ea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FA4C2C0-10BD-4131-9BBD-F7B82E0C0169}"/>
              </a:ext>
            </a:extLst>
          </p:cNvPr>
          <p:cNvSpPr txBox="1"/>
          <p:nvPr/>
        </p:nvSpPr>
        <p:spPr>
          <a:xfrm>
            <a:off x="102115" y="4907595"/>
            <a:ext cx="1440079" cy="523220"/>
          </a:xfrm>
          <a:prstGeom prst="rect">
            <a:avLst/>
          </a:prstGeom>
          <a:solidFill>
            <a:srgbClr val="002B62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ja-JP" altLang="en-US" sz="1400" b="1" dirty="0">
                <a:solidFill>
                  <a:schemeClr val="bg1"/>
                </a:solidFill>
              </a:rPr>
              <a:t>② </a:t>
            </a:r>
            <a:r>
              <a:rPr lang="en-US" altLang="ja-JP" sz="1400" b="1" dirty="0" smtClean="0">
                <a:solidFill>
                  <a:schemeClr val="bg1"/>
                </a:solidFill>
              </a:rPr>
              <a:t>Time specification</a:t>
            </a:r>
            <a:endParaRPr kumimoji="1" lang="ja-JP" altLang="en-US" sz="1400" b="1" dirty="0">
              <a:solidFill>
                <a:schemeClr val="bg1"/>
              </a:solidFill>
            </a:endParaRPr>
          </a:p>
        </p:txBody>
      </p:sp>
      <p:sp>
        <p:nvSpPr>
          <p:cNvPr id="73" name="吹き出し: 四角形 72">
            <a:extLst>
              <a:ext uri="{FF2B5EF4-FFF2-40B4-BE49-F238E27FC236}">
                <a16:creationId xmlns:a16="http://schemas.microsoft.com/office/drawing/2014/main" id="{8155D261-2B2D-4486-8BAE-479DB8E1BEDD}"/>
              </a:ext>
            </a:extLst>
          </p:cNvPr>
          <p:cNvSpPr/>
          <p:nvPr/>
        </p:nvSpPr>
        <p:spPr bwMode="auto">
          <a:xfrm>
            <a:off x="131552" y="3902721"/>
            <a:ext cx="1772328" cy="471671"/>
          </a:xfrm>
          <a:prstGeom prst="wedgeRectCallout">
            <a:avLst>
              <a:gd name="adj1" fmla="val 50205"/>
              <a:gd name="adj2" fmla="val -20211"/>
            </a:avLst>
          </a:prstGeom>
          <a:solidFill>
            <a:schemeClr val="bg1"/>
          </a:solidFill>
          <a:ln w="28575">
            <a:noFill/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200" b="1" dirty="0" smtClean="0">
                <a:latin typeface="+mn-ea"/>
              </a:rPr>
              <a:t>Create data </a:t>
            </a:r>
            <a:br>
              <a:rPr lang="en-US" altLang="ja-JP" sz="1200" b="1" dirty="0" smtClean="0">
                <a:latin typeface="+mn-ea"/>
              </a:rPr>
            </a:br>
            <a:r>
              <a:rPr lang="en-US" altLang="ja-JP" sz="1200" b="1" dirty="0" smtClean="0">
                <a:latin typeface="+mn-ea"/>
              </a:rPr>
              <a:t>No.1,No.2</a:t>
            </a:r>
            <a:endParaRPr lang="en-US" altLang="ja-JP" sz="1200" b="1" dirty="0">
              <a:latin typeface="+mn-ea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BA5007E3-F1E4-44B2-B3B7-805565C55F44}"/>
              </a:ext>
            </a:extLst>
          </p:cNvPr>
          <p:cNvSpPr txBox="1"/>
          <p:nvPr/>
        </p:nvSpPr>
        <p:spPr>
          <a:xfrm>
            <a:off x="3419393" y="5050468"/>
            <a:ext cx="2028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b="1" dirty="0">
                <a:solidFill>
                  <a:srgbClr val="FF0000"/>
                </a:solidFill>
              </a:rPr>
              <a:t>Specify a time after the No.2 update date. </a:t>
            </a:r>
            <a:endParaRPr kumimoji="1" lang="ja-JP" altLang="en-US" sz="1200" b="1" dirty="0">
              <a:solidFill>
                <a:srgbClr val="FF0000"/>
              </a:solidFill>
            </a:endParaRPr>
          </a:p>
        </p:txBody>
      </p:sp>
      <p:sp>
        <p:nvSpPr>
          <p:cNvPr id="83" name="吹き出し: 四角形 157">
            <a:extLst>
              <a:ext uri="{FF2B5EF4-FFF2-40B4-BE49-F238E27FC236}">
                <a16:creationId xmlns:a16="http://schemas.microsoft.com/office/drawing/2014/main" id="{3B46EA58-CECB-495A-98BA-F7AB7CDB6FF8}"/>
              </a:ext>
            </a:extLst>
          </p:cNvPr>
          <p:cNvSpPr/>
          <p:nvPr/>
        </p:nvSpPr>
        <p:spPr bwMode="auto">
          <a:xfrm>
            <a:off x="6975245" y="3605779"/>
            <a:ext cx="1999672" cy="961495"/>
          </a:xfrm>
          <a:prstGeom prst="wedgeRectCallout">
            <a:avLst>
              <a:gd name="adj1" fmla="val -63988"/>
              <a:gd name="adj2" fmla="val 18180"/>
            </a:avLst>
          </a:prstGeom>
          <a:solidFill>
            <a:schemeClr val="bg1"/>
          </a:solidFill>
          <a:ln w="28575">
            <a:solidFill>
              <a:srgbClr val="002B62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en-US" altLang="ja-JP" sz="1200" b="1" dirty="0" smtClean="0">
                <a:latin typeface="+mn-ea"/>
              </a:rPr>
              <a:t>Both No.1 and No.2 </a:t>
            </a:r>
            <a:br>
              <a:rPr kumimoji="1" lang="en-US" altLang="ja-JP" sz="1200" b="1" dirty="0" smtClean="0">
                <a:latin typeface="+mn-ea"/>
              </a:rPr>
            </a:br>
            <a:r>
              <a:rPr kumimoji="1" lang="en-US" altLang="ja-JP" sz="1200" b="1" dirty="0" smtClean="0">
                <a:latin typeface="+mn-ea"/>
              </a:rPr>
              <a:t>are registered</a:t>
            </a:r>
            <a:endParaRPr kumimoji="1" lang="ja-JP" altLang="en-US" sz="12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754478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2</a:t>
            </a:r>
            <a:r>
              <a:rPr kumimoji="1" lang="en-US" altLang="ja-JP" dirty="0"/>
              <a:t>.2</a:t>
            </a:r>
            <a:r>
              <a:rPr lang="ja-JP" altLang="en-US" dirty="0"/>
              <a:t>　</a:t>
            </a:r>
            <a:r>
              <a:rPr lang="en-US" altLang="ja-JP" dirty="0"/>
              <a:t> Menu export/Menu import </a:t>
            </a:r>
            <a:r>
              <a:rPr lang="en-US" altLang="ja-JP" dirty="0" smtClean="0"/>
              <a:t>procedure</a:t>
            </a:r>
            <a:r>
              <a:rPr lang="en-US" altLang="ja-JP" dirty="0" smtClean="0"/>
              <a:t>(2/2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8537" y="652534"/>
            <a:ext cx="8784976" cy="5616476"/>
          </a:xfrm>
        </p:spPr>
        <p:txBody>
          <a:bodyPr/>
          <a:lstStyle/>
          <a:p>
            <a:r>
              <a:rPr lang="en-US" altLang="ja-JP" b="1" dirty="0" smtClean="0"/>
              <a:t>Scenario</a:t>
            </a:r>
            <a:endParaRPr kumimoji="1" lang="en-US" altLang="ja-JP" b="1" dirty="0"/>
          </a:p>
          <a:p>
            <a:pPr marL="180000" lvl="1" indent="0">
              <a:buNone/>
            </a:pPr>
            <a:r>
              <a:rPr lang="en-US" altLang="ja-JP" dirty="0" smtClean="0"/>
              <a:t>This document’s scenario will proceed as following.</a:t>
            </a:r>
            <a:endParaRPr lang="ja-JP" altLang="en-US" dirty="0"/>
          </a:p>
          <a:p>
            <a:pPr marL="180000" lvl="1" indent="0">
              <a:buNone/>
            </a:pPr>
            <a:endParaRPr kumimoji="1" lang="ja-JP" altLang="en-US" dirty="0"/>
          </a:p>
        </p:txBody>
      </p: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DB5A496E-AB57-4C3C-9A4A-AA6EB6D6DE89}"/>
              </a:ext>
            </a:extLst>
          </p:cNvPr>
          <p:cNvGrpSpPr/>
          <p:nvPr/>
        </p:nvGrpSpPr>
        <p:grpSpPr>
          <a:xfrm>
            <a:off x="59791" y="1284768"/>
            <a:ext cx="8561047" cy="5240662"/>
            <a:chOff x="59791" y="1284768"/>
            <a:chExt cx="8561047" cy="5240662"/>
          </a:xfrm>
        </p:grpSpPr>
        <p:grpSp>
          <p:nvGrpSpPr>
            <p:cNvPr id="5" name="グループ化 4">
              <a:extLst>
                <a:ext uri="{FF2B5EF4-FFF2-40B4-BE49-F238E27FC236}">
                  <a16:creationId xmlns:a16="http://schemas.microsoft.com/office/drawing/2014/main" id="{542D0C8D-9F27-4BB4-ABFF-5016DB0EA4E2}"/>
                </a:ext>
              </a:extLst>
            </p:cNvPr>
            <p:cNvGrpSpPr/>
            <p:nvPr/>
          </p:nvGrpSpPr>
          <p:grpSpPr>
            <a:xfrm>
              <a:off x="59791" y="1284768"/>
              <a:ext cx="8561047" cy="5240662"/>
              <a:chOff x="103334" y="1284768"/>
              <a:chExt cx="8561047" cy="5240662"/>
            </a:xfrm>
          </p:grpSpPr>
          <p:sp>
            <p:nvSpPr>
              <p:cNvPr id="36" name="正方形/長方形 35"/>
              <p:cNvSpPr/>
              <p:nvPr/>
            </p:nvSpPr>
            <p:spPr bwMode="auto">
              <a:xfrm>
                <a:off x="374482" y="3321996"/>
                <a:ext cx="8286530" cy="1447060"/>
              </a:xfrm>
              <a:prstGeom prst="rect">
                <a:avLst/>
              </a:prstGeom>
              <a:solidFill>
                <a:schemeClr val="bg2">
                  <a:lumMod val="85000"/>
                </a:schemeClr>
              </a:solidFill>
              <a:ln w="12700">
                <a:noFill/>
              </a:ln>
              <a:effec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kumimoji="1" lang="ja-JP" altLang="en-US" b="1" dirty="0">
                  <a:solidFill>
                    <a:srgbClr val="002060"/>
                  </a:solidFill>
                  <a:latin typeface="+mn-ea"/>
                </a:endParaRPr>
              </a:p>
            </p:txBody>
          </p:sp>
          <p:sp>
            <p:nvSpPr>
              <p:cNvPr id="63" name="正方形/長方形 62"/>
              <p:cNvSpPr/>
              <p:nvPr/>
            </p:nvSpPr>
            <p:spPr bwMode="auto">
              <a:xfrm>
                <a:off x="377851" y="1284768"/>
                <a:ext cx="8286530" cy="804177"/>
              </a:xfrm>
              <a:prstGeom prst="rect">
                <a:avLst/>
              </a:prstGeom>
              <a:solidFill>
                <a:schemeClr val="bg2">
                  <a:lumMod val="85000"/>
                </a:schemeClr>
              </a:solidFill>
              <a:ln w="12700">
                <a:noFill/>
              </a:ln>
              <a:effec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kumimoji="1" lang="ja-JP" altLang="en-US" b="1" dirty="0">
                  <a:solidFill>
                    <a:schemeClr val="bg1"/>
                  </a:solidFill>
                  <a:latin typeface="+mn-ea"/>
                </a:endParaRPr>
              </a:p>
            </p:txBody>
          </p:sp>
          <p:sp>
            <p:nvSpPr>
              <p:cNvPr id="64" name="正方形/長方形 63"/>
              <p:cNvSpPr/>
              <p:nvPr/>
            </p:nvSpPr>
            <p:spPr bwMode="auto">
              <a:xfrm>
                <a:off x="5400387" y="1446037"/>
                <a:ext cx="2877928" cy="343379"/>
              </a:xfrm>
              <a:prstGeom prst="rect">
                <a:avLst/>
              </a:prstGeom>
              <a:noFill/>
              <a:ln w="12700">
                <a:noFill/>
              </a:ln>
              <a:effec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ja-JP" altLang="en-US" b="1" dirty="0">
                    <a:solidFill>
                      <a:srgbClr val="002060"/>
                    </a:solidFill>
                    <a:latin typeface="+mn-ea"/>
                  </a:rPr>
                  <a:t>① </a:t>
                </a:r>
                <a:r>
                  <a:rPr lang="en-US" altLang="ja-JP" b="1" dirty="0" smtClean="0">
                    <a:solidFill>
                      <a:srgbClr val="002060"/>
                    </a:solidFill>
                    <a:latin typeface="+mn-ea"/>
                  </a:rPr>
                  <a:t>Register data</a:t>
                </a:r>
                <a:endParaRPr kumimoji="1" lang="ja-JP" altLang="en-US" sz="3600" b="1" dirty="0">
                  <a:solidFill>
                    <a:srgbClr val="002060"/>
                  </a:solidFill>
                  <a:latin typeface="+mn-ea"/>
                </a:endParaRPr>
              </a:p>
            </p:txBody>
          </p:sp>
          <p:sp>
            <p:nvSpPr>
              <p:cNvPr id="35" name="正方形/長方形 34"/>
              <p:cNvSpPr/>
              <p:nvPr/>
            </p:nvSpPr>
            <p:spPr bwMode="auto">
              <a:xfrm>
                <a:off x="389454" y="2137583"/>
                <a:ext cx="8274927" cy="1163207"/>
              </a:xfrm>
              <a:prstGeom prst="rect">
                <a:avLst/>
              </a:prstGeom>
              <a:solidFill>
                <a:schemeClr val="bg2">
                  <a:lumMod val="85000"/>
                </a:schemeClr>
              </a:solidFill>
              <a:ln w="12700">
                <a:noFill/>
              </a:ln>
              <a:effec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kumimoji="1" lang="ja-JP" altLang="en-US" b="1" dirty="0">
                  <a:solidFill>
                    <a:schemeClr val="bg1"/>
                  </a:solidFill>
                  <a:latin typeface="+mn-ea"/>
                </a:endParaRPr>
              </a:p>
            </p:txBody>
          </p:sp>
          <p:sp>
            <p:nvSpPr>
              <p:cNvPr id="38" name="正方形/長方形 37"/>
              <p:cNvSpPr/>
              <p:nvPr/>
            </p:nvSpPr>
            <p:spPr bwMode="auto">
              <a:xfrm>
                <a:off x="5401111" y="2280817"/>
                <a:ext cx="3225275" cy="427677"/>
              </a:xfrm>
              <a:prstGeom prst="rect">
                <a:avLst/>
              </a:prstGeom>
              <a:noFill/>
              <a:ln w="12700">
                <a:noFill/>
              </a:ln>
              <a:effec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ja-JP" altLang="en-US" b="1" dirty="0">
                    <a:solidFill>
                      <a:srgbClr val="002060"/>
                    </a:solidFill>
                    <a:latin typeface="+mn-ea"/>
                  </a:rPr>
                  <a:t>② </a:t>
                </a:r>
                <a:r>
                  <a:rPr lang="en-US" altLang="ja-JP" b="1" dirty="0" smtClean="0">
                    <a:solidFill>
                      <a:srgbClr val="002060"/>
                    </a:solidFill>
                    <a:latin typeface="+mn-ea"/>
                  </a:rPr>
                  <a:t>Input/Create menus</a:t>
                </a:r>
                <a:endParaRPr kumimoji="1" lang="ja-JP" altLang="en-US" b="1" dirty="0">
                  <a:solidFill>
                    <a:srgbClr val="002060"/>
                  </a:solidFill>
                  <a:latin typeface="+mn-ea"/>
                </a:endParaRPr>
              </a:p>
            </p:txBody>
          </p:sp>
          <p:sp>
            <p:nvSpPr>
              <p:cNvPr id="39" name="正方形/長方形 38"/>
              <p:cNvSpPr/>
              <p:nvPr/>
            </p:nvSpPr>
            <p:spPr bwMode="auto">
              <a:xfrm>
                <a:off x="5400468" y="3757050"/>
                <a:ext cx="2877928" cy="308363"/>
              </a:xfrm>
              <a:prstGeom prst="rect">
                <a:avLst/>
              </a:prstGeom>
              <a:noFill/>
              <a:ln w="12700">
                <a:noFill/>
              </a:ln>
              <a:effec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ja-JP" altLang="en-US" b="1" dirty="0">
                    <a:solidFill>
                      <a:srgbClr val="002060"/>
                    </a:solidFill>
                    <a:latin typeface="+mn-ea"/>
                  </a:rPr>
                  <a:t>③ </a:t>
                </a:r>
                <a:r>
                  <a:rPr lang="en-US" altLang="ja-JP" b="1" dirty="0" smtClean="0">
                    <a:solidFill>
                      <a:srgbClr val="002060"/>
                    </a:solidFill>
                    <a:latin typeface="+mn-ea"/>
                  </a:rPr>
                  <a:t>Environment migration</a:t>
                </a:r>
                <a:endParaRPr lang="en-US" altLang="ja-JP" b="1" dirty="0">
                  <a:solidFill>
                    <a:srgbClr val="002060"/>
                  </a:solidFill>
                  <a:latin typeface="+mn-ea"/>
                </a:endParaRPr>
              </a:p>
              <a:p>
                <a:r>
                  <a:rPr lang="ja-JP" altLang="en-US" b="1" dirty="0">
                    <a:solidFill>
                      <a:srgbClr val="002060"/>
                    </a:solidFill>
                    <a:latin typeface="+mn-ea"/>
                  </a:rPr>
                  <a:t>　  </a:t>
                </a:r>
                <a:r>
                  <a:rPr lang="en-US" altLang="ja-JP" b="1" dirty="0" smtClean="0">
                    <a:solidFill>
                      <a:srgbClr val="002060"/>
                    </a:solidFill>
                    <a:latin typeface="+mn-ea"/>
                  </a:rPr>
                  <a:t>Export Menu</a:t>
                </a:r>
                <a:endParaRPr lang="en-US" altLang="ja-JP" b="1" dirty="0">
                  <a:solidFill>
                    <a:srgbClr val="002060"/>
                  </a:solidFill>
                  <a:latin typeface="+mn-ea"/>
                </a:endParaRPr>
              </a:p>
              <a:p>
                <a:r>
                  <a:rPr lang="ja-JP" altLang="en-US" b="1" dirty="0">
                    <a:solidFill>
                      <a:srgbClr val="002060"/>
                    </a:solidFill>
                    <a:latin typeface="+mn-ea"/>
                  </a:rPr>
                  <a:t>　  </a:t>
                </a:r>
                <a:r>
                  <a:rPr lang="en-US" altLang="ja-JP" b="1" dirty="0" smtClean="0">
                    <a:solidFill>
                      <a:srgbClr val="002060"/>
                    </a:solidFill>
                    <a:latin typeface="+mn-ea"/>
                  </a:rPr>
                  <a:t>Import Menu</a:t>
                </a:r>
                <a:endParaRPr lang="en-US" altLang="ja-JP" b="1" dirty="0">
                  <a:solidFill>
                    <a:srgbClr val="002060"/>
                  </a:solidFill>
                  <a:latin typeface="+mn-ea"/>
                </a:endParaRPr>
              </a:p>
            </p:txBody>
          </p:sp>
          <p:sp>
            <p:nvSpPr>
              <p:cNvPr id="37" name="正方形/長方形 36"/>
              <p:cNvSpPr/>
              <p:nvPr/>
            </p:nvSpPr>
            <p:spPr bwMode="auto">
              <a:xfrm>
                <a:off x="374482" y="4806506"/>
                <a:ext cx="8286530" cy="1718923"/>
              </a:xfrm>
              <a:prstGeom prst="rect">
                <a:avLst/>
              </a:prstGeom>
              <a:solidFill>
                <a:schemeClr val="bg2">
                  <a:lumMod val="85000"/>
                </a:schemeClr>
              </a:solidFill>
              <a:ln w="12700">
                <a:noFill/>
              </a:ln>
              <a:effec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kumimoji="1" lang="ja-JP" altLang="en-US" b="1" dirty="0">
                  <a:solidFill>
                    <a:schemeClr val="bg1"/>
                  </a:solidFill>
                  <a:latin typeface="+mn-ea"/>
                </a:endParaRPr>
              </a:p>
            </p:txBody>
          </p:sp>
          <p:sp>
            <p:nvSpPr>
              <p:cNvPr id="41" name="正方形/長方形 40">
                <a:extLst>
                  <a:ext uri="{FF2B5EF4-FFF2-40B4-BE49-F238E27FC236}">
                    <a16:creationId xmlns:a16="http://schemas.microsoft.com/office/drawing/2014/main" id="{C938A6B7-BEBB-4718-B80D-134A9F0E273C}"/>
                  </a:ext>
                </a:extLst>
              </p:cNvPr>
              <p:cNvSpPr/>
              <p:nvPr/>
            </p:nvSpPr>
            <p:spPr bwMode="auto">
              <a:xfrm>
                <a:off x="5397018" y="5267898"/>
                <a:ext cx="2877928" cy="283230"/>
              </a:xfrm>
              <a:prstGeom prst="rect">
                <a:avLst/>
              </a:prstGeom>
              <a:noFill/>
              <a:ln w="12700">
                <a:noFill/>
              </a:ln>
              <a:effec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ja-JP" altLang="en-US" b="1" dirty="0">
                    <a:solidFill>
                      <a:srgbClr val="002060"/>
                    </a:solidFill>
                    <a:latin typeface="+mn-ea"/>
                  </a:rPr>
                  <a:t>④ </a:t>
                </a:r>
                <a:r>
                  <a:rPr lang="en-US" altLang="ja-JP" b="1" dirty="0" smtClean="0">
                    <a:solidFill>
                      <a:srgbClr val="002060"/>
                    </a:solidFill>
                    <a:latin typeface="+mn-ea"/>
                  </a:rPr>
                  <a:t>Time specification</a:t>
                </a:r>
                <a:endParaRPr lang="en-US" altLang="ja-JP" b="1" dirty="0">
                  <a:solidFill>
                    <a:srgbClr val="002060"/>
                  </a:solidFill>
                  <a:latin typeface="+mn-ea"/>
                </a:endParaRPr>
              </a:p>
              <a:p>
                <a:r>
                  <a:rPr lang="ja-JP" altLang="en-US" b="1" dirty="0">
                    <a:solidFill>
                      <a:srgbClr val="002060"/>
                    </a:solidFill>
                    <a:latin typeface="+mn-ea"/>
                  </a:rPr>
                  <a:t>　  </a:t>
                </a:r>
                <a:r>
                  <a:rPr lang="en-US" altLang="ja-JP" b="1" dirty="0" smtClean="0">
                    <a:solidFill>
                      <a:srgbClr val="002060"/>
                    </a:solidFill>
                    <a:latin typeface="+mn-ea"/>
                  </a:rPr>
                  <a:t>Export Menu</a:t>
                </a:r>
                <a:endParaRPr lang="en-US" altLang="ja-JP" b="1" dirty="0">
                  <a:solidFill>
                    <a:srgbClr val="002060"/>
                  </a:solidFill>
                  <a:latin typeface="+mn-ea"/>
                </a:endParaRPr>
              </a:p>
              <a:p>
                <a:r>
                  <a:rPr lang="ja-JP" altLang="en-US" b="1" dirty="0">
                    <a:solidFill>
                      <a:srgbClr val="002060"/>
                    </a:solidFill>
                    <a:latin typeface="+mn-ea"/>
                  </a:rPr>
                  <a:t>　  </a:t>
                </a:r>
                <a:r>
                  <a:rPr lang="en-US" altLang="ja-JP" b="1" dirty="0" smtClean="0">
                    <a:solidFill>
                      <a:srgbClr val="002060"/>
                    </a:solidFill>
                    <a:latin typeface="+mn-ea"/>
                  </a:rPr>
                  <a:t>Import Menu</a:t>
                </a:r>
                <a:endParaRPr lang="en-US" altLang="ja-JP" b="1" dirty="0">
                  <a:solidFill>
                    <a:srgbClr val="002060"/>
                  </a:solidFill>
                  <a:latin typeface="+mn-ea"/>
                </a:endParaRPr>
              </a:p>
            </p:txBody>
          </p:sp>
          <p:sp>
            <p:nvSpPr>
              <p:cNvPr id="10" name="矢印: 下 9">
                <a:extLst>
                  <a:ext uri="{FF2B5EF4-FFF2-40B4-BE49-F238E27FC236}">
                    <a16:creationId xmlns:a16="http://schemas.microsoft.com/office/drawing/2014/main" id="{D2D599B7-0BCE-47A7-9A53-0E1FF5C4FFCB}"/>
                  </a:ext>
                </a:extLst>
              </p:cNvPr>
              <p:cNvSpPr/>
              <p:nvPr/>
            </p:nvSpPr>
            <p:spPr bwMode="auto">
              <a:xfrm>
                <a:off x="103334" y="1390999"/>
                <a:ext cx="750369" cy="5134431"/>
              </a:xfrm>
              <a:prstGeom prst="downArrow">
                <a:avLst>
                  <a:gd name="adj1" fmla="val 50000"/>
                  <a:gd name="adj2" fmla="val 59246"/>
                </a:avLst>
              </a:prstGeom>
              <a:solidFill>
                <a:schemeClr val="accent6">
                  <a:lumMod val="90000"/>
                  <a:lumOff val="10000"/>
                </a:schemeClr>
              </a:solidFill>
              <a:ln w="12700">
                <a:noFill/>
              </a:ln>
              <a:effec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>
                  <a:latin typeface="+mn-ea"/>
                </a:endParaRPr>
              </a:p>
            </p:txBody>
          </p:sp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0C0D4F78-AEDC-4889-89E1-A6ABD7872291}"/>
                  </a:ext>
                </a:extLst>
              </p:cNvPr>
              <p:cNvSpPr txBox="1"/>
              <p:nvPr/>
            </p:nvSpPr>
            <p:spPr>
              <a:xfrm>
                <a:off x="471591" y="1348761"/>
                <a:ext cx="4248590" cy="30777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002060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ja-JP" sz="1400" b="1" dirty="0"/>
                  <a:t>1.</a:t>
                </a:r>
                <a:r>
                  <a:rPr kumimoji="1" lang="ja-JP" altLang="en-US" sz="1400" b="1" dirty="0"/>
                  <a:t>   </a:t>
                </a:r>
                <a:r>
                  <a:rPr lang="en-US" altLang="ja-JP" sz="1400" b="1" dirty="0" smtClean="0"/>
                  <a:t>Device information</a:t>
                </a:r>
                <a:endParaRPr kumimoji="1" lang="ja-JP" altLang="en-US" sz="1400" b="1" dirty="0"/>
              </a:p>
            </p:txBody>
          </p:sp>
          <p:sp>
            <p:nvSpPr>
              <p:cNvPr id="66" name="テキスト ボックス 65"/>
              <p:cNvSpPr txBox="1"/>
              <p:nvPr/>
            </p:nvSpPr>
            <p:spPr>
              <a:xfrm>
                <a:off x="471591" y="1705234"/>
                <a:ext cx="4248590" cy="307777"/>
              </a:xfrm>
              <a:prstGeom prst="rect">
                <a:avLst/>
              </a:prstGeom>
              <a:solidFill>
                <a:schemeClr val="bg2"/>
              </a:solidFill>
              <a:ln w="19050">
                <a:solidFill>
                  <a:srgbClr val="002060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ja-JP" sz="1400" b="1" dirty="0"/>
                  <a:t>2.</a:t>
                </a:r>
                <a:r>
                  <a:rPr kumimoji="1" lang="ja-JP" altLang="en-US" sz="1400" b="1" dirty="0"/>
                  <a:t>   </a:t>
                </a:r>
                <a:r>
                  <a:rPr lang="en-US" altLang="ja-JP" sz="1400" b="1" dirty="0" smtClean="0"/>
                  <a:t>Operation</a:t>
                </a:r>
                <a:endParaRPr kumimoji="1" lang="ja-JP" altLang="en-US" sz="1400" b="1" dirty="0"/>
              </a:p>
            </p:txBody>
          </p:sp>
          <p:sp>
            <p:nvSpPr>
              <p:cNvPr id="47" name="テキスト ボックス 46"/>
              <p:cNvSpPr txBox="1"/>
              <p:nvPr/>
            </p:nvSpPr>
            <p:spPr>
              <a:xfrm>
                <a:off x="468404" y="2208027"/>
                <a:ext cx="4251029" cy="30777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002060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ja-JP" sz="1400" b="1" dirty="0"/>
                  <a:t>3.</a:t>
                </a:r>
                <a:r>
                  <a:rPr lang="ja-JP" altLang="en-US" sz="1400" b="1" dirty="0"/>
                  <a:t>   </a:t>
                </a:r>
                <a:r>
                  <a:rPr lang="en-US" altLang="ja-JP" sz="1400" b="1" dirty="0" smtClean="0"/>
                  <a:t>Create Menu group</a:t>
                </a:r>
                <a:endParaRPr kumimoji="1" lang="ja-JP" altLang="en-US" sz="1400" b="1" dirty="0"/>
              </a:p>
            </p:txBody>
          </p:sp>
          <p:sp>
            <p:nvSpPr>
              <p:cNvPr id="48" name="テキスト ボックス 47"/>
              <p:cNvSpPr txBox="1"/>
              <p:nvPr/>
            </p:nvSpPr>
            <p:spPr>
              <a:xfrm>
                <a:off x="468403" y="2561115"/>
                <a:ext cx="4251029" cy="30777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002060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kumimoji="1" lang="en-US" altLang="ja-JP" sz="1400" b="1" dirty="0"/>
                  <a:t>4.</a:t>
                </a:r>
                <a:r>
                  <a:rPr kumimoji="1" lang="ja-JP" altLang="en-US" sz="1400" b="1" dirty="0"/>
                  <a:t>   </a:t>
                </a:r>
                <a:r>
                  <a:rPr lang="en-US" altLang="ja-JP" sz="1400" b="1" dirty="0" smtClean="0"/>
                  <a:t>Create Menu</a:t>
                </a:r>
                <a:endParaRPr kumimoji="1" lang="ja-JP" altLang="en-US" sz="1400" b="1" dirty="0"/>
              </a:p>
            </p:txBody>
          </p:sp>
          <p:sp>
            <p:nvSpPr>
              <p:cNvPr id="51" name="テキスト ボックス 50"/>
              <p:cNvSpPr txBox="1"/>
              <p:nvPr/>
            </p:nvSpPr>
            <p:spPr>
              <a:xfrm>
                <a:off x="468403" y="2919266"/>
                <a:ext cx="4251029" cy="30777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002060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kumimoji="1" lang="en-US" altLang="ja-JP" sz="1400" b="1" dirty="0"/>
                  <a:t>5.</a:t>
                </a:r>
                <a:r>
                  <a:rPr kumimoji="1" lang="ja-JP" altLang="en-US" sz="1400" b="1" dirty="0"/>
                  <a:t>   </a:t>
                </a:r>
                <a:r>
                  <a:rPr kumimoji="1" lang="en-US" altLang="ja-JP" sz="1400" b="1" dirty="0" smtClean="0"/>
                  <a:t>Input data to created menus</a:t>
                </a:r>
                <a:endParaRPr kumimoji="1" lang="ja-JP" altLang="en-US" sz="1400" b="1" dirty="0"/>
              </a:p>
            </p:txBody>
          </p:sp>
          <p:sp>
            <p:nvSpPr>
              <p:cNvPr id="43" name="テキスト ボックス 42"/>
              <p:cNvSpPr txBox="1"/>
              <p:nvPr/>
            </p:nvSpPr>
            <p:spPr>
              <a:xfrm>
                <a:off x="468403" y="3345916"/>
                <a:ext cx="4248590" cy="30777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002060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ja-JP" sz="1400" b="1" dirty="0"/>
                  <a:t>6.</a:t>
                </a:r>
                <a:r>
                  <a:rPr lang="ja-JP" altLang="en-US" sz="1400" b="1" dirty="0"/>
                  <a:t>   </a:t>
                </a:r>
                <a:r>
                  <a:rPr lang="en-US" altLang="ja-JP" sz="1400" b="1" dirty="0" smtClean="0"/>
                  <a:t>Start Export procedure</a:t>
                </a:r>
                <a:endParaRPr kumimoji="1" lang="ja-JP" altLang="en-US" sz="1400" b="1" dirty="0"/>
              </a:p>
            </p:txBody>
          </p:sp>
          <p:sp>
            <p:nvSpPr>
              <p:cNvPr id="44" name="テキスト ボックス 43"/>
              <p:cNvSpPr txBox="1"/>
              <p:nvPr/>
            </p:nvSpPr>
            <p:spPr>
              <a:xfrm>
                <a:off x="468403" y="3695868"/>
                <a:ext cx="4248590" cy="30777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002060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ja-JP" sz="1400" b="1" dirty="0"/>
                  <a:t>7.</a:t>
                </a:r>
                <a:r>
                  <a:rPr kumimoji="1" lang="ja-JP" altLang="en-US" sz="1400" b="1" dirty="0"/>
                  <a:t>   </a:t>
                </a:r>
                <a:r>
                  <a:rPr kumimoji="1" lang="en-US" altLang="ja-JP" sz="1400" b="1" dirty="0" smtClean="0"/>
                  <a:t>Download </a:t>
                </a:r>
                <a:r>
                  <a:rPr kumimoji="1" lang="en-US" altLang="ja-JP" sz="1400" b="1" dirty="0" err="1" smtClean="0"/>
                  <a:t>kym</a:t>
                </a:r>
                <a:r>
                  <a:rPr kumimoji="1" lang="en-US" altLang="ja-JP" sz="1400" b="1" dirty="0" smtClean="0"/>
                  <a:t> file</a:t>
                </a:r>
                <a:endParaRPr kumimoji="1" lang="ja-JP" altLang="en-US" sz="1400" b="1" dirty="0"/>
              </a:p>
            </p:txBody>
          </p:sp>
          <p:sp>
            <p:nvSpPr>
              <p:cNvPr id="45" name="テキスト ボックス 44"/>
              <p:cNvSpPr txBox="1"/>
              <p:nvPr/>
            </p:nvSpPr>
            <p:spPr>
              <a:xfrm>
                <a:off x="468403" y="4054141"/>
                <a:ext cx="4248590" cy="30777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002060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ja-JP" sz="1400" b="1" dirty="0"/>
                  <a:t>8.</a:t>
                </a:r>
                <a:r>
                  <a:rPr lang="ja-JP" altLang="en-US" sz="1400" b="1" dirty="0"/>
                  <a:t>   </a:t>
                </a:r>
                <a:r>
                  <a:rPr kumimoji="1" lang="en-US" altLang="ja-JP" sz="1400" b="1" dirty="0" smtClean="0"/>
                  <a:t>Start Import procedure</a:t>
                </a:r>
                <a:endParaRPr kumimoji="1" lang="ja-JP" altLang="en-US" sz="1400" b="1" dirty="0"/>
              </a:p>
            </p:txBody>
          </p:sp>
          <p:sp>
            <p:nvSpPr>
              <p:cNvPr id="50" name="テキスト ボックス 49">
                <a:extLst>
                  <a:ext uri="{FF2B5EF4-FFF2-40B4-BE49-F238E27FC236}">
                    <a16:creationId xmlns:a16="http://schemas.microsoft.com/office/drawing/2014/main" id="{6D0DDFA4-6B2C-48B9-8DE8-DDA599AD8140}"/>
                  </a:ext>
                </a:extLst>
              </p:cNvPr>
              <p:cNvSpPr txBox="1"/>
              <p:nvPr/>
            </p:nvSpPr>
            <p:spPr>
              <a:xfrm>
                <a:off x="458230" y="4811339"/>
                <a:ext cx="4248590" cy="30777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002060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ja-JP" sz="1400" b="1" dirty="0"/>
                  <a:t>10.</a:t>
                </a:r>
                <a:r>
                  <a:rPr lang="ja-JP" altLang="en-US" sz="1400" b="1" dirty="0"/>
                  <a:t> </a:t>
                </a:r>
                <a:r>
                  <a:rPr lang="en-US" altLang="ja-JP" sz="1400" b="1" dirty="0" smtClean="0"/>
                  <a:t>Update/Register data</a:t>
                </a:r>
                <a:endParaRPr kumimoji="1" lang="ja-JP" altLang="en-US" sz="1400" b="1" dirty="0"/>
              </a:p>
            </p:txBody>
          </p:sp>
          <p:sp>
            <p:nvSpPr>
              <p:cNvPr id="46" name="テキスト ボックス 45"/>
              <p:cNvSpPr txBox="1"/>
              <p:nvPr/>
            </p:nvSpPr>
            <p:spPr>
              <a:xfrm>
                <a:off x="468403" y="4394602"/>
                <a:ext cx="4248590" cy="30777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002060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ja-JP" sz="1400" b="1" dirty="0"/>
                  <a:t>9.</a:t>
                </a:r>
                <a:r>
                  <a:rPr lang="ja-JP" altLang="en-US" sz="1400" b="1" dirty="0"/>
                  <a:t>   </a:t>
                </a:r>
                <a:r>
                  <a:rPr lang="en-US" altLang="ja-JP" sz="1400" b="1" dirty="0" smtClean="0"/>
                  <a:t>Check import results</a:t>
                </a:r>
                <a:endParaRPr kumimoji="1" lang="ja-JP" altLang="en-US" sz="1400" b="1" dirty="0"/>
              </a:p>
            </p:txBody>
          </p:sp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FBAC8EE5-6B6F-4CF0-987C-45370DA85679}"/>
                  </a:ext>
                </a:extLst>
              </p:cNvPr>
              <p:cNvSpPr txBox="1"/>
              <p:nvPr/>
            </p:nvSpPr>
            <p:spPr>
              <a:xfrm>
                <a:off x="458230" y="5130922"/>
                <a:ext cx="4248590" cy="30777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002060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ja-JP" sz="1400" b="1" dirty="0"/>
                  <a:t>11.</a:t>
                </a:r>
                <a:r>
                  <a:rPr kumimoji="1" lang="ja-JP" altLang="en-US" sz="1400" b="1" dirty="0"/>
                  <a:t> </a:t>
                </a:r>
                <a:r>
                  <a:rPr kumimoji="1" lang="en-US" altLang="ja-JP" sz="1400" b="1" dirty="0" smtClean="0"/>
                  <a:t>Start Export procedure</a:t>
                </a:r>
                <a:endParaRPr kumimoji="1" lang="ja-JP" altLang="en-US" sz="1400" b="1" dirty="0"/>
              </a:p>
            </p:txBody>
          </p:sp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52F48390-F4E0-420F-9E75-0E412DE74974}"/>
                  </a:ext>
                </a:extLst>
              </p:cNvPr>
              <p:cNvSpPr txBox="1"/>
              <p:nvPr/>
            </p:nvSpPr>
            <p:spPr>
              <a:xfrm>
                <a:off x="455182" y="5815712"/>
                <a:ext cx="4248590" cy="30777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002060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ja-JP" sz="1400" b="1" dirty="0"/>
                  <a:t>13.</a:t>
                </a:r>
                <a:r>
                  <a:rPr lang="ja-JP" altLang="en-US" sz="1400" b="1" dirty="0"/>
                  <a:t> </a:t>
                </a:r>
                <a:r>
                  <a:rPr lang="en-US" altLang="ja-JP" sz="1400" b="1" dirty="0" smtClean="0"/>
                  <a:t>Start Import procedure</a:t>
                </a:r>
                <a:endParaRPr kumimoji="1" lang="ja-JP" altLang="en-US" sz="1400" b="1" dirty="0"/>
              </a:p>
            </p:txBody>
          </p:sp>
          <p:sp>
            <p:nvSpPr>
              <p:cNvPr id="52" name="テキスト ボックス 51">
                <a:extLst>
                  <a:ext uri="{FF2B5EF4-FFF2-40B4-BE49-F238E27FC236}">
                    <a16:creationId xmlns:a16="http://schemas.microsoft.com/office/drawing/2014/main" id="{BEA14C36-2DC1-4ED5-A4FE-2D616EF4DBD6}"/>
                  </a:ext>
                </a:extLst>
              </p:cNvPr>
              <p:cNvSpPr txBox="1"/>
              <p:nvPr/>
            </p:nvSpPr>
            <p:spPr>
              <a:xfrm>
                <a:off x="455182" y="6175556"/>
                <a:ext cx="4248590" cy="30777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002060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ja-JP" sz="1400" b="1" dirty="0"/>
                  <a:t>14.</a:t>
                </a:r>
                <a:r>
                  <a:rPr lang="ja-JP" altLang="en-US" sz="1400" b="1" dirty="0"/>
                  <a:t> </a:t>
                </a:r>
                <a:r>
                  <a:rPr lang="en-US" altLang="ja-JP" sz="1400" b="1" dirty="0" smtClean="0"/>
                  <a:t>Check import results</a:t>
                </a:r>
                <a:endParaRPr kumimoji="1" lang="ja-JP" altLang="en-US" sz="1400" b="1" dirty="0"/>
              </a:p>
            </p:txBody>
          </p:sp>
          <p:sp>
            <p:nvSpPr>
              <p:cNvPr id="4" name="L 字 3">
                <a:extLst>
                  <a:ext uri="{FF2B5EF4-FFF2-40B4-BE49-F238E27FC236}">
                    <a16:creationId xmlns:a16="http://schemas.microsoft.com/office/drawing/2014/main" id="{01D7B61D-A419-4FD6-92DB-9492221411E6}"/>
                  </a:ext>
                </a:extLst>
              </p:cNvPr>
              <p:cNvSpPr/>
              <p:nvPr/>
            </p:nvSpPr>
            <p:spPr bwMode="auto">
              <a:xfrm>
                <a:off x="5576771" y="3765222"/>
                <a:ext cx="216030" cy="154181"/>
              </a:xfrm>
              <a:prstGeom prst="corner">
                <a:avLst>
                  <a:gd name="adj1" fmla="val 14772"/>
                  <a:gd name="adj2" fmla="val 14772"/>
                </a:avLst>
              </a:prstGeom>
              <a:solidFill>
                <a:srgbClr val="002060"/>
              </a:solidFill>
              <a:ln w="12700">
                <a:solidFill>
                  <a:srgbClr val="002060"/>
                </a:solidFill>
              </a:ln>
              <a:effec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>
                  <a:latin typeface="+mn-ea"/>
                </a:endParaRPr>
              </a:p>
            </p:txBody>
          </p:sp>
          <p:sp>
            <p:nvSpPr>
              <p:cNvPr id="30" name="L 字 29">
                <a:extLst>
                  <a:ext uri="{FF2B5EF4-FFF2-40B4-BE49-F238E27FC236}">
                    <a16:creationId xmlns:a16="http://schemas.microsoft.com/office/drawing/2014/main" id="{A8F8A341-EA60-43A5-B16C-40930E57FFF0}"/>
                  </a:ext>
                </a:extLst>
              </p:cNvPr>
              <p:cNvSpPr/>
              <p:nvPr/>
            </p:nvSpPr>
            <p:spPr bwMode="auto">
              <a:xfrm>
                <a:off x="5576771" y="4045903"/>
                <a:ext cx="216030" cy="154181"/>
              </a:xfrm>
              <a:prstGeom prst="corner">
                <a:avLst>
                  <a:gd name="adj1" fmla="val 14772"/>
                  <a:gd name="adj2" fmla="val 14772"/>
                </a:avLst>
              </a:prstGeom>
              <a:solidFill>
                <a:srgbClr val="002060"/>
              </a:solidFill>
              <a:ln w="12700">
                <a:solidFill>
                  <a:srgbClr val="002060"/>
                </a:solidFill>
              </a:ln>
              <a:effec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>
                  <a:latin typeface="+mn-ea"/>
                </a:endParaRPr>
              </a:p>
            </p:txBody>
          </p:sp>
          <p:sp>
            <p:nvSpPr>
              <p:cNvPr id="31" name="L 字 30">
                <a:extLst>
                  <a:ext uri="{FF2B5EF4-FFF2-40B4-BE49-F238E27FC236}">
                    <a16:creationId xmlns:a16="http://schemas.microsoft.com/office/drawing/2014/main" id="{77212626-1A9C-4103-94B3-1FD7AB7385E1}"/>
                  </a:ext>
                </a:extLst>
              </p:cNvPr>
              <p:cNvSpPr/>
              <p:nvPr/>
            </p:nvSpPr>
            <p:spPr bwMode="auto">
              <a:xfrm>
                <a:off x="5576771" y="5260154"/>
                <a:ext cx="216030" cy="154181"/>
              </a:xfrm>
              <a:prstGeom prst="corner">
                <a:avLst>
                  <a:gd name="adj1" fmla="val 14772"/>
                  <a:gd name="adj2" fmla="val 14772"/>
                </a:avLst>
              </a:prstGeom>
              <a:solidFill>
                <a:srgbClr val="002060"/>
              </a:solidFill>
              <a:ln w="12700">
                <a:solidFill>
                  <a:srgbClr val="002060"/>
                </a:solidFill>
              </a:ln>
              <a:effec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>
                  <a:latin typeface="+mn-ea"/>
                </a:endParaRPr>
              </a:p>
            </p:txBody>
          </p:sp>
          <p:sp>
            <p:nvSpPr>
              <p:cNvPr id="33" name="L 字 32">
                <a:extLst>
                  <a:ext uri="{FF2B5EF4-FFF2-40B4-BE49-F238E27FC236}">
                    <a16:creationId xmlns:a16="http://schemas.microsoft.com/office/drawing/2014/main" id="{C6859D48-309D-4DDD-920A-63F3CD2B2245}"/>
                  </a:ext>
                </a:extLst>
              </p:cNvPr>
              <p:cNvSpPr/>
              <p:nvPr/>
            </p:nvSpPr>
            <p:spPr bwMode="auto">
              <a:xfrm>
                <a:off x="5576771" y="5543185"/>
                <a:ext cx="216030" cy="154181"/>
              </a:xfrm>
              <a:prstGeom prst="corner">
                <a:avLst>
                  <a:gd name="adj1" fmla="val 14772"/>
                  <a:gd name="adj2" fmla="val 14772"/>
                </a:avLst>
              </a:prstGeom>
              <a:solidFill>
                <a:srgbClr val="002060"/>
              </a:solidFill>
              <a:ln w="12700">
                <a:solidFill>
                  <a:srgbClr val="002060"/>
                </a:solidFill>
              </a:ln>
              <a:effec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>
                  <a:latin typeface="+mn-ea"/>
                </a:endParaRPr>
              </a:p>
            </p:txBody>
          </p:sp>
        </p:grpSp>
        <p:sp>
          <p:nvSpPr>
            <p:cNvPr id="34" name="テキスト ボックス 33">
              <a:extLst>
                <a:ext uri="{FF2B5EF4-FFF2-40B4-BE49-F238E27FC236}">
                  <a16:creationId xmlns:a16="http://schemas.microsoft.com/office/drawing/2014/main" id="{135B8587-FC6C-42D8-A660-E9D830072DAC}"/>
                </a:ext>
              </a:extLst>
            </p:cNvPr>
            <p:cNvSpPr txBox="1"/>
            <p:nvPr/>
          </p:nvSpPr>
          <p:spPr>
            <a:xfrm>
              <a:off x="411639" y="5473206"/>
              <a:ext cx="4248590" cy="30777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2060"/>
              </a:solidFill>
            </a:ln>
          </p:spPr>
          <p:txBody>
            <a:bodyPr wrap="square" rtlCol="0" anchor="ctr">
              <a:spAutoFit/>
            </a:bodyPr>
            <a:lstStyle/>
            <a:p>
              <a:r>
                <a:rPr lang="en-US" altLang="ja-JP" sz="1400" b="1" dirty="0"/>
                <a:t>12.</a:t>
              </a:r>
              <a:r>
                <a:rPr kumimoji="1" lang="ja-JP" altLang="en-US" sz="1400" b="1" dirty="0"/>
                <a:t> </a:t>
              </a:r>
              <a:r>
                <a:rPr kumimoji="1" lang="en-US" altLang="ja-JP" sz="1400" b="1" dirty="0" smtClean="0"/>
                <a:t>Download </a:t>
              </a:r>
              <a:r>
                <a:rPr kumimoji="1" lang="en-US" altLang="ja-JP" sz="1400" b="1" dirty="0" err="1" smtClean="0"/>
                <a:t>kym</a:t>
              </a:r>
              <a:r>
                <a:rPr kumimoji="1" lang="en-US" altLang="ja-JP" sz="1400" b="1" dirty="0" smtClean="0"/>
                <a:t> file</a:t>
              </a:r>
              <a:endParaRPr kumimoji="1" lang="ja-JP" altLang="en-US" sz="1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2787927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2813454"/>
            <a:ext cx="7158041" cy="1896210"/>
          </a:xfrm>
          <a:prstGeom prst="rect">
            <a:avLst/>
          </a:prstGeom>
        </p:spPr>
      </p:pic>
      <p:sp>
        <p:nvSpPr>
          <p:cNvPr id="8" name="角丸四角形 7"/>
          <p:cNvSpPr/>
          <p:nvPr/>
        </p:nvSpPr>
        <p:spPr bwMode="auto">
          <a:xfrm>
            <a:off x="3046563" y="3970952"/>
            <a:ext cx="4290990" cy="2493387"/>
          </a:xfrm>
          <a:prstGeom prst="roundRect">
            <a:avLst>
              <a:gd name="adj" fmla="val 5067"/>
            </a:avLst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ja-JP" sz="12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2.2</a:t>
            </a:r>
            <a:r>
              <a:rPr kumimoji="1" lang="ja-JP" altLang="en-US" dirty="0" smtClean="0"/>
              <a:t>　</a:t>
            </a:r>
            <a:r>
              <a:rPr lang="en-US" altLang="ja-JP" dirty="0" smtClean="0"/>
              <a:t>Data registration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(1/2)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ja-JP" b="1" dirty="0" smtClean="0"/>
              <a:t>Device registration</a:t>
            </a:r>
            <a:r>
              <a:rPr kumimoji="1" lang="en-US" altLang="ja-JP" b="1" dirty="0" smtClean="0"/>
              <a:t/>
            </a:r>
            <a:br>
              <a:rPr kumimoji="1" lang="en-US" altLang="ja-JP" b="1" dirty="0" smtClean="0"/>
            </a:br>
            <a:r>
              <a:rPr lang="en-US" altLang="ja-JP" sz="1600" dirty="0" smtClean="0"/>
              <a:t/>
            </a:r>
            <a:br>
              <a:rPr lang="en-US" altLang="ja-JP" sz="1600" dirty="0" smtClean="0"/>
            </a:br>
            <a:r>
              <a:rPr lang="en-US" altLang="ja-JP" sz="1600" dirty="0" smtClean="0"/>
              <a:t>Menu: </a:t>
            </a:r>
            <a:r>
              <a:rPr lang="en-US" altLang="ja-JP" sz="1600" b="1" dirty="0" smtClean="0"/>
              <a:t>Basic console&gt; Device list</a:t>
            </a:r>
          </a:p>
          <a:p>
            <a:pPr marL="457200" indent="-457200">
              <a:buFont typeface="+mj-ea"/>
              <a:buAutoNum type="circleNumDbPlain"/>
            </a:pPr>
            <a:r>
              <a:rPr lang="en-US" altLang="ja-JP" sz="1600" dirty="0" smtClean="0"/>
              <a:t>Click ”Start Registration” under the “Register” sub-menu</a:t>
            </a:r>
          </a:p>
          <a:p>
            <a:pPr marL="457200" indent="-457200">
              <a:buFont typeface="+mj-lt"/>
              <a:buAutoNum type="circleNumDbPlain"/>
            </a:pPr>
            <a:r>
              <a:rPr lang="en-US" altLang="ja-JP" sz="1600" dirty="0" smtClean="0"/>
              <a:t>Select or input the following information for each item </a:t>
            </a:r>
            <a:br>
              <a:rPr lang="en-US" altLang="ja-JP" sz="1600" dirty="0" smtClean="0"/>
            </a:br>
            <a:r>
              <a:rPr lang="en-US" altLang="ja-JP" sz="1600" dirty="0" smtClean="0"/>
              <a:t>and click “Register”</a:t>
            </a:r>
            <a:br>
              <a:rPr lang="en-US" altLang="ja-JP" sz="1600" dirty="0" smtClean="0"/>
            </a:br>
            <a:endParaRPr lang="en-US" altLang="ja-JP" sz="1600" dirty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2289699"/>
              </p:ext>
            </p:extLst>
          </p:nvPr>
        </p:nvGraphicFramePr>
        <p:xfrm>
          <a:off x="3139773" y="4022947"/>
          <a:ext cx="4104570" cy="238416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711585">
                  <a:extLst>
                    <a:ext uri="{9D8B030D-6E8A-4147-A177-3AD203B41FA5}">
                      <a16:colId xmlns:a16="http://schemas.microsoft.com/office/drawing/2014/main" val="2119812807"/>
                    </a:ext>
                  </a:extLst>
                </a:gridCol>
                <a:gridCol w="2392985">
                  <a:extLst>
                    <a:ext uri="{9D8B030D-6E8A-4147-A177-3AD203B41FA5}">
                      <a16:colId xmlns:a16="http://schemas.microsoft.com/office/drawing/2014/main" val="1894997068"/>
                    </a:ext>
                  </a:extLst>
                </a:gridCol>
              </a:tblGrid>
              <a:tr h="230787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Item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Input content</a:t>
                      </a:r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9562730"/>
                  </a:ext>
                </a:extLst>
              </a:tr>
              <a:tr h="230787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HW</a:t>
                      </a:r>
                      <a:r>
                        <a:rPr kumimoji="1" lang="ja-JP" altLang="en-US" sz="1200" baseline="0" dirty="0" smtClean="0"/>
                        <a:t> </a:t>
                      </a:r>
                      <a:r>
                        <a:rPr kumimoji="1" lang="en-US" altLang="ja-JP" sz="1200" baseline="0" dirty="0" smtClean="0"/>
                        <a:t>device type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SV</a:t>
                      </a:r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057944"/>
                  </a:ext>
                </a:extLst>
              </a:tr>
              <a:tr h="230787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Host</a:t>
                      </a:r>
                      <a:r>
                        <a:rPr kumimoji="1" lang="en-US" altLang="ja-JP" sz="1200" baseline="0" dirty="0" smtClean="0"/>
                        <a:t> name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(Free value</a:t>
                      </a:r>
                      <a:r>
                        <a:rPr kumimoji="1" lang="en-US" altLang="ja-JP" sz="1200" baseline="0" dirty="0" smtClean="0"/>
                        <a:t>)</a:t>
                      </a:r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9861930"/>
                  </a:ext>
                </a:extLst>
              </a:tr>
              <a:tr h="243470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IP</a:t>
                      </a:r>
                      <a:r>
                        <a:rPr kumimoji="1" lang="ja-JP" altLang="en-US" sz="1200" baseline="0" dirty="0" smtClean="0"/>
                        <a:t> </a:t>
                      </a:r>
                      <a:r>
                        <a:rPr kumimoji="1" lang="en-US" altLang="ja-JP" sz="1200" baseline="0" dirty="0" smtClean="0"/>
                        <a:t>address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Target</a:t>
                      </a:r>
                      <a:r>
                        <a:rPr kumimoji="1" lang="en-US" altLang="ja-JP" sz="1200" baseline="0" dirty="0" smtClean="0"/>
                        <a:t> device IP Address</a:t>
                      </a:r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417131"/>
                  </a:ext>
                </a:extLst>
              </a:tr>
              <a:tr h="276563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Login</a:t>
                      </a:r>
                      <a:r>
                        <a:rPr kumimoji="1" lang="en-US" altLang="ja-JP" sz="1200" baseline="0" dirty="0" smtClean="0"/>
                        <a:t> user ID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(Free value</a:t>
                      </a:r>
                      <a:r>
                        <a:rPr kumimoji="1" lang="en-US" altLang="ja-JP" sz="1200" baseline="0" dirty="0" smtClean="0"/>
                        <a:t>)</a:t>
                      </a:r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95060"/>
                  </a:ext>
                </a:extLst>
              </a:tr>
              <a:tr h="276563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Management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smtClean="0"/>
                        <a:t>●</a:t>
                      </a:r>
                      <a:endParaRPr kumimoji="1" lang="ja-JP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9051918"/>
                  </a:ext>
                </a:extLst>
              </a:tr>
              <a:tr h="276563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Login</a:t>
                      </a:r>
                      <a:r>
                        <a:rPr kumimoji="1" lang="en-US" altLang="ja-JP" sz="1200" baseline="0" dirty="0" smtClean="0"/>
                        <a:t> password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(Free value</a:t>
                      </a:r>
                      <a:r>
                        <a:rPr kumimoji="1" lang="en-US" altLang="ja-JP" sz="1200" baseline="0" dirty="0" smtClean="0"/>
                        <a:t>)</a:t>
                      </a:r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7127668"/>
                  </a:ext>
                </a:extLst>
              </a:tr>
              <a:tr h="276563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Authentication</a:t>
                      </a:r>
                      <a:r>
                        <a:rPr kumimoji="1" lang="en-US" altLang="ja-JP" sz="1200" baseline="0" dirty="0" smtClean="0"/>
                        <a:t> method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Password</a:t>
                      </a:r>
                      <a:r>
                        <a:rPr kumimoji="1" lang="en-US" altLang="ja-JP" sz="1200" baseline="0" dirty="0" smtClean="0"/>
                        <a:t> authentication</a:t>
                      </a:r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5054761"/>
                  </a:ext>
                </a:extLst>
              </a:tr>
            </a:tbl>
          </a:graphicData>
        </a:graphic>
      </p:graphicFrame>
      <p:sp>
        <p:nvSpPr>
          <p:cNvPr id="6" name="角丸四角形 5"/>
          <p:cNvSpPr/>
          <p:nvPr/>
        </p:nvSpPr>
        <p:spPr bwMode="auto">
          <a:xfrm>
            <a:off x="179511" y="3068951"/>
            <a:ext cx="7158041" cy="720100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9" name="円形吹き出し 8"/>
          <p:cNvSpPr/>
          <p:nvPr/>
        </p:nvSpPr>
        <p:spPr bwMode="auto">
          <a:xfrm>
            <a:off x="2555720" y="4039971"/>
            <a:ext cx="321951" cy="325481"/>
          </a:xfrm>
          <a:prstGeom prst="wedgeEllipseCallout">
            <a:avLst>
              <a:gd name="adj1" fmla="val -55067"/>
              <a:gd name="adj2" fmla="val -185707"/>
            </a:avLst>
          </a:prstGeom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>
                <a:latin typeface="+mn-ea"/>
              </a:rPr>
              <a:t>2</a:t>
            </a:r>
            <a:endParaRPr kumimoji="1" lang="ja-JP" altLang="en-US" sz="1400" b="1" smtClean="0">
              <a:latin typeface="+mn-ea"/>
            </a:endParaRPr>
          </a:p>
        </p:txBody>
      </p:sp>
      <p:sp>
        <p:nvSpPr>
          <p:cNvPr id="45" name="正方形/長方形 44"/>
          <p:cNvSpPr/>
          <p:nvPr/>
        </p:nvSpPr>
        <p:spPr bwMode="auto">
          <a:xfrm>
            <a:off x="7295153" y="836712"/>
            <a:ext cx="1668360" cy="2016208"/>
          </a:xfrm>
          <a:prstGeom prst="rect">
            <a:avLst/>
          </a:prstGeom>
          <a:ln/>
          <a:extLst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46" name="角丸四角形 45"/>
          <p:cNvSpPr/>
          <p:nvPr/>
        </p:nvSpPr>
        <p:spPr bwMode="auto">
          <a:xfrm>
            <a:off x="7664712" y="1485619"/>
            <a:ext cx="1232921" cy="27178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900" b="1" dirty="0" smtClean="0">
                <a:solidFill>
                  <a:schemeClr val="tx1"/>
                </a:solidFill>
                <a:latin typeface="+mn-ea"/>
              </a:rPr>
              <a:t>Operation</a:t>
            </a:r>
            <a:endParaRPr kumimoji="1" lang="ja-JP" altLang="en-US" sz="9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7" name="角丸四角形 46"/>
          <p:cNvSpPr/>
          <p:nvPr/>
        </p:nvSpPr>
        <p:spPr bwMode="auto">
          <a:xfrm>
            <a:off x="7668016" y="1218689"/>
            <a:ext cx="1226312" cy="24661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000" b="1" dirty="0" smtClean="0">
                <a:solidFill>
                  <a:schemeClr val="tx1"/>
                </a:solidFill>
                <a:latin typeface="+mn-ea"/>
              </a:rPr>
              <a:t>Device info</a:t>
            </a:r>
            <a:endParaRPr kumimoji="1" lang="ja-JP" altLang="en-US" sz="10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8" name="角丸四角形 47"/>
          <p:cNvSpPr/>
          <p:nvPr/>
        </p:nvSpPr>
        <p:spPr bwMode="auto">
          <a:xfrm>
            <a:off x="7343431" y="886771"/>
            <a:ext cx="1556775" cy="31853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b="1" dirty="0" smtClean="0">
                <a:solidFill>
                  <a:schemeClr val="tx1"/>
                </a:solidFill>
                <a:latin typeface="+mn-ea"/>
              </a:rPr>
              <a:t>Data registration</a:t>
            </a:r>
            <a:endParaRPr kumimoji="1" lang="ja-JP" altLang="en-US" sz="12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9" name="角丸四角形 48"/>
          <p:cNvSpPr/>
          <p:nvPr/>
        </p:nvSpPr>
        <p:spPr bwMode="auto">
          <a:xfrm>
            <a:off x="7337553" y="2459375"/>
            <a:ext cx="1556775" cy="33012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b="1" dirty="0" smtClean="0">
                <a:solidFill>
                  <a:schemeClr val="tx1"/>
                </a:solidFill>
                <a:latin typeface="+mn-ea"/>
              </a:rPr>
              <a:t>Time Specification</a:t>
            </a:r>
            <a:endParaRPr kumimoji="1" lang="ja-JP" altLang="en-US" sz="12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0" name="ホームベース 49"/>
          <p:cNvSpPr/>
          <p:nvPr/>
        </p:nvSpPr>
        <p:spPr bwMode="auto">
          <a:xfrm rot="5400000">
            <a:off x="7253197" y="1415071"/>
            <a:ext cx="556600" cy="128060"/>
          </a:xfrm>
          <a:prstGeom prst="homePlate">
            <a:avLst>
              <a:gd name="adj" fmla="val 49530"/>
            </a:avLst>
          </a:prstGeom>
          <a:solidFill>
            <a:srgbClr val="FFC000"/>
          </a:solidFill>
          <a:ln w="12700">
            <a:solidFill>
              <a:srgbClr val="FFC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51" name="角丸四角形 50"/>
          <p:cNvSpPr/>
          <p:nvPr/>
        </p:nvSpPr>
        <p:spPr bwMode="auto">
          <a:xfrm>
            <a:off x="7337553" y="2114047"/>
            <a:ext cx="1556775" cy="33012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050" b="1" dirty="0" smtClean="0">
                <a:solidFill>
                  <a:schemeClr val="tx1"/>
                </a:solidFill>
                <a:latin typeface="+mn-ea"/>
              </a:rPr>
              <a:t>Environment</a:t>
            </a:r>
            <a:br>
              <a:rPr lang="en-US" altLang="ja-JP" sz="1050" b="1" dirty="0" smtClean="0">
                <a:solidFill>
                  <a:schemeClr val="tx1"/>
                </a:solidFill>
                <a:latin typeface="+mn-ea"/>
              </a:rPr>
            </a:br>
            <a:r>
              <a:rPr lang="en-US" altLang="ja-JP" sz="1050" b="1" dirty="0" smtClean="0">
                <a:solidFill>
                  <a:schemeClr val="tx1"/>
                </a:solidFill>
                <a:latin typeface="+mn-ea"/>
              </a:rPr>
              <a:t> Migration</a:t>
            </a:r>
            <a:endParaRPr kumimoji="1" lang="ja-JP" altLang="en-US" sz="105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2" name="角丸四角形 51"/>
          <p:cNvSpPr/>
          <p:nvPr/>
        </p:nvSpPr>
        <p:spPr bwMode="auto">
          <a:xfrm>
            <a:off x="7337553" y="1772770"/>
            <a:ext cx="1556775" cy="33012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100" b="1" dirty="0" smtClean="0">
                <a:solidFill>
                  <a:schemeClr val="tx1"/>
                </a:solidFill>
                <a:latin typeface="+mn-ea"/>
              </a:rPr>
              <a:t>Create/Input menu</a:t>
            </a:r>
            <a:endParaRPr kumimoji="1" lang="ja-JP" altLang="en-US" sz="1100" b="1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84823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C_standard4_3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>
          <a:solidFill>
            <a:schemeClr val="tx1"/>
          </a:solidFill>
        </a:ln>
        <a:effectLst/>
        <a:extLst/>
      </a:spPr>
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b="1" dirty="0" smtClean="0">
            <a:latin typeface="+mn-ea"/>
          </a:defRPr>
        </a:defPPr>
      </a:lstStyle>
    </a:spDef>
    <a:lnDef>
      <a:spPr bwMode="auto"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tx1">
                    <a:alpha val="50000"/>
                  </a:schemeClr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1_stream_st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1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デザインの設定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??テーマ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??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2634</Words>
  <Application>Microsoft Office PowerPoint</Application>
  <PresentationFormat>画面に合わせる (4:3)</PresentationFormat>
  <Paragraphs>703</Paragraphs>
  <Slides>37</Slides>
  <Notes>15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10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37</vt:i4>
      </vt:variant>
    </vt:vector>
  </HeadingPairs>
  <TitlesOfParts>
    <vt:vector size="49" baseType="lpstr">
      <vt:lpstr>HGP創英角ｺﾞｼｯｸUB</vt:lpstr>
      <vt:lpstr>ＭＳ Ｐゴシック</vt:lpstr>
      <vt:lpstr>メイリオ</vt:lpstr>
      <vt:lpstr>游ゴシック</vt:lpstr>
      <vt:lpstr>游ゴシック Light</vt:lpstr>
      <vt:lpstr>Arial</vt:lpstr>
      <vt:lpstr>Calibri</vt:lpstr>
      <vt:lpstr>Tahoma</vt:lpstr>
      <vt:lpstr>Verdana</vt:lpstr>
      <vt:lpstr>Wingdings</vt:lpstr>
      <vt:lpstr>NEC_standard4_3</vt:lpstr>
      <vt:lpstr>デザインの設定</vt:lpstr>
      <vt:lpstr>PowerPoint プレゼンテーション</vt:lpstr>
      <vt:lpstr>Table of contents</vt:lpstr>
      <vt:lpstr>1. Introduction</vt:lpstr>
      <vt:lpstr>1.1　Ansible driverについて　X/X</vt:lpstr>
      <vt:lpstr>2. Scenario ①. Menu export/Menu import</vt:lpstr>
      <vt:lpstr>2.1 Environment</vt:lpstr>
      <vt:lpstr>2.2　Menu export/Menu import procedure(1/2)</vt:lpstr>
      <vt:lpstr>2.2　 Menu export/Menu import procedure(2/2)</vt:lpstr>
      <vt:lpstr>2.2　Data registration (1/2)</vt:lpstr>
      <vt:lpstr>2.2　Data registration (2/2)</vt:lpstr>
      <vt:lpstr>2.4　Create menu/Input data (1/3)</vt:lpstr>
      <vt:lpstr>2.4　 Create menu/Input data (2/3)</vt:lpstr>
      <vt:lpstr>2.4　 Create menu/Input data (3/3)</vt:lpstr>
      <vt:lpstr>2.5　Environment Migration – Export (1/2)</vt:lpstr>
      <vt:lpstr>2.5　 Environment Migration – Export (2/2)</vt:lpstr>
      <vt:lpstr>2.6　 Environment Migration – Import (1/3)</vt:lpstr>
      <vt:lpstr>2.5 Environment Migration – Import (2/3)</vt:lpstr>
      <vt:lpstr>2.5 Environment Migration – Import (3/3)</vt:lpstr>
      <vt:lpstr>2.7　Time specification – Export (1/3)</vt:lpstr>
      <vt:lpstr>2.7　 Time specification – Export (1/3)</vt:lpstr>
      <vt:lpstr>2.7　 Time specification – Export (2/3)</vt:lpstr>
      <vt:lpstr>2.7　 Time specification – Export (3/3)</vt:lpstr>
      <vt:lpstr>2.8　 Time specification – Import (1/3)</vt:lpstr>
      <vt:lpstr>2.8　 Time specification – Import (2/3)</vt:lpstr>
      <vt:lpstr>2.8　 Time specification – Import (3/3)</vt:lpstr>
      <vt:lpstr>3. Practice ②　Excel Bulk export/import</vt:lpstr>
      <vt:lpstr>3.1　Environment</vt:lpstr>
      <vt:lpstr>3.2　Excel bulk export/import procedure</vt:lpstr>
      <vt:lpstr>3.3　Excel bulk export (1/2)</vt:lpstr>
      <vt:lpstr>3.3　Excel bulk export (2/2)</vt:lpstr>
      <vt:lpstr>3.4　Excel file edit (1/3)</vt:lpstr>
      <vt:lpstr>3.4　Excel file edit (2/3)</vt:lpstr>
      <vt:lpstr>3.5　Excel bulk import (1/3)</vt:lpstr>
      <vt:lpstr>3.5　Excel bulk import (2/3)</vt:lpstr>
      <vt:lpstr>3.5　Excel bulk import (3/3)</vt:lpstr>
      <vt:lpstr>3.5　Excel bulk import (3/3)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2017-07-14T05:50:27Z</dcterms:created>
  <dcterms:modified xsi:type="dcterms:W3CDTF">2022-07-12T08:40:38Z</dcterms:modified>
</cp:coreProperties>
</file>