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16" r:id="rId1"/>
    <p:sldMasterId id="2147483727" r:id="rId2"/>
  </p:sldMasterIdLst>
  <p:notesMasterIdLst>
    <p:notesMasterId r:id="rId51"/>
  </p:notesMasterIdLst>
  <p:handoutMasterIdLst>
    <p:handoutMasterId r:id="rId52"/>
  </p:handoutMasterIdLst>
  <p:sldIdLst>
    <p:sldId id="719" r:id="rId3"/>
    <p:sldId id="800" r:id="rId4"/>
    <p:sldId id="610" r:id="rId5"/>
    <p:sldId id="674" r:id="rId6"/>
    <p:sldId id="678" r:id="rId7"/>
    <p:sldId id="736" r:id="rId8"/>
    <p:sldId id="761" r:id="rId9"/>
    <p:sldId id="728" r:id="rId10"/>
    <p:sldId id="797" r:id="rId11"/>
    <p:sldId id="779" r:id="rId12"/>
    <p:sldId id="786" r:id="rId13"/>
    <p:sldId id="788" r:id="rId14"/>
    <p:sldId id="787" r:id="rId15"/>
    <p:sldId id="681" r:id="rId16"/>
    <p:sldId id="738" r:id="rId17"/>
    <p:sldId id="777" r:id="rId18"/>
    <p:sldId id="745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772" r:id="rId32"/>
    <p:sldId id="803" r:id="rId33"/>
    <p:sldId id="804" r:id="rId34"/>
    <p:sldId id="805" r:id="rId35"/>
    <p:sldId id="806" r:id="rId36"/>
    <p:sldId id="833" r:id="rId37"/>
    <p:sldId id="817" r:id="rId38"/>
    <p:sldId id="843" r:id="rId39"/>
    <p:sldId id="844" r:id="rId40"/>
    <p:sldId id="834" r:id="rId41"/>
    <p:sldId id="835" r:id="rId42"/>
    <p:sldId id="836" r:id="rId43"/>
    <p:sldId id="837" r:id="rId44"/>
    <p:sldId id="838" r:id="rId45"/>
    <p:sldId id="839" r:id="rId46"/>
    <p:sldId id="840" r:id="rId47"/>
    <p:sldId id="841" r:id="rId48"/>
    <p:sldId id="845" r:id="rId49"/>
    <p:sldId id="318" r:id="rId5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05D"/>
    <a:srgbClr val="012160"/>
    <a:srgbClr val="FF0000"/>
    <a:srgbClr val="00DA63"/>
    <a:srgbClr val="FFFF99"/>
    <a:srgbClr val="00297A"/>
    <a:srgbClr val="00246C"/>
    <a:srgbClr val="D1E105"/>
    <a:srgbClr val="00CC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1" autoAdjust="0"/>
    <p:restoredTop sz="94868" autoAdjust="0"/>
  </p:normalViewPr>
  <p:slideViewPr>
    <p:cSldViewPr>
      <p:cViewPr varScale="1">
        <p:scale>
          <a:sx n="144" d="100"/>
          <a:sy n="144" d="100"/>
        </p:scale>
        <p:origin x="120" y="57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49" d="100"/>
          <a:sy n="49" d="100"/>
        </p:scale>
        <p:origin x="2688" y="6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86773" y="26056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85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24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52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9746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82473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4322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2292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95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53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913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5642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0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8815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7170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0699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431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39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492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9902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2022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35858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39.xml"/><Relationship Id="rId18" Type="http://schemas.openxmlformats.org/officeDocument/2006/relationships/slide" Target="slide24.xml"/><Relationship Id="rId26" Type="http://schemas.openxmlformats.org/officeDocument/2006/relationships/slide" Target="slide37.xml"/><Relationship Id="rId3" Type="http://schemas.openxmlformats.org/officeDocument/2006/relationships/slide" Target="slide6.xml"/><Relationship Id="rId21" Type="http://schemas.openxmlformats.org/officeDocument/2006/relationships/slide" Target="slide27.xml"/><Relationship Id="rId7" Type="http://schemas.openxmlformats.org/officeDocument/2006/relationships/slide" Target="slide9.xml"/><Relationship Id="rId12" Type="http://schemas.openxmlformats.org/officeDocument/2006/relationships/slide" Target="slide18.xml"/><Relationship Id="rId17" Type="http://schemas.openxmlformats.org/officeDocument/2006/relationships/slide" Target="slide23.xml"/><Relationship Id="rId25" Type="http://schemas.openxmlformats.org/officeDocument/2006/relationships/slide" Target="slide36.xml"/><Relationship Id="rId2" Type="http://schemas.openxmlformats.org/officeDocument/2006/relationships/slide" Target="slide4.xml"/><Relationship Id="rId16" Type="http://schemas.openxmlformats.org/officeDocument/2006/relationships/slide" Target="slide22.xml"/><Relationship Id="rId20" Type="http://schemas.openxmlformats.org/officeDocument/2006/relationships/slide" Target="slide26.xml"/><Relationship Id="rId29" Type="http://schemas.openxmlformats.org/officeDocument/2006/relationships/slide" Target="slide4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9.xml"/><Relationship Id="rId11" Type="http://schemas.openxmlformats.org/officeDocument/2006/relationships/slide" Target="slide17.xml"/><Relationship Id="rId24" Type="http://schemas.openxmlformats.org/officeDocument/2006/relationships/slide" Target="slide35.xml"/><Relationship Id="rId5" Type="http://schemas.openxmlformats.org/officeDocument/2006/relationships/slide" Target="slide8.xml"/><Relationship Id="rId15" Type="http://schemas.openxmlformats.org/officeDocument/2006/relationships/slide" Target="slide21.xml"/><Relationship Id="rId23" Type="http://schemas.openxmlformats.org/officeDocument/2006/relationships/slide" Target="slide30.xml"/><Relationship Id="rId28" Type="http://schemas.openxmlformats.org/officeDocument/2006/relationships/slide" Target="slide44.xml"/><Relationship Id="rId10" Type="http://schemas.openxmlformats.org/officeDocument/2006/relationships/slide" Target="slide16.xml"/><Relationship Id="rId19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15.xml"/><Relationship Id="rId14" Type="http://schemas.openxmlformats.org/officeDocument/2006/relationships/slide" Target="slide20.xml"/><Relationship Id="rId22" Type="http://schemas.openxmlformats.org/officeDocument/2006/relationships/slide" Target="slide28.xml"/><Relationship Id="rId27" Type="http://schemas.openxmlformats.org/officeDocument/2006/relationships/slide" Target="slide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exastro-suite/it-automation-docs/blob/v1.7.0/asset/Documents/Exastro-ITA_User_Instruction_Manual_Management_console.pdf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github.com/exastro-suite/it-automation-docs/blob/v1.7.0/asset/Documents/Exastro-ITA_User_Instruction_Manual_Menu_creation_function.pdf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hyperlink" Target="https://github.com/exastro-suite/it-automation-docs/blob/v1.7.0/asset/Documents/Exastro-ITA_User_Instruction_Manual_Menu_creation_function.pdf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xastro-suite.github.io/it-automation-docs/asset/Documents_ja/Exastro-ITA_%E5%88%A9%E7%94%A8%E6%89%8B%E9%A0%86%E3%83%9E%E3%83%8B%E3%83%A5%E3%82%A2%E3%83%AB_%E3%83%A1%E3%83%8B%E3%83%A5%E3%83%BC%E4%BD%9C%E6%88%90%E6%A9%9F%E8%83%BD.pdf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xastro-suite.github.io/it-automation-docs/asset/Documents/Exastro-ITA_User_Instruction_Manual_Host_group_Function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1.10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47544" y="2733562"/>
            <a:ext cx="9143999" cy="169834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Host group management</a:t>
            </a:r>
            <a:r>
              <a:rPr lang="ja-JP" altLang="en-US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・</a:t>
            </a:r>
            <a:endParaRPr lang="en-US" altLang="ja-JP" sz="36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Menu creation</a:t>
            </a:r>
          </a:p>
          <a:p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【Tutoria</a:t>
            </a:r>
            <a:r>
              <a:rPr lang="en-US" altLang="ja-JP" sz="3600" b="1" kern="0" spc="-1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</a:t>
            </a:r>
            <a:r>
              <a:rPr lang="en-US" altLang="ja-JP" sz="3600" b="1" kern="0" spc="-15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4723995"/>
            <a:ext cx="9144000" cy="1021237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dirty="0"/>
          </a:p>
          <a:p>
            <a:r>
              <a:rPr lang="ja-JP" altLang="en-US" dirty="0"/>
              <a:t> </a:t>
            </a:r>
            <a:r>
              <a:rPr lang="ja-JP" altLang="en-US" dirty="0" smtClean="0"/>
              <a:t>                   </a:t>
            </a:r>
            <a:r>
              <a:rPr lang="en-US" altLang="ja-JP" sz="1400" b="1" dirty="0" smtClean="0"/>
              <a:t>※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 is written as ITA in this document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28" y="1710776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 bwMode="auto">
          <a:xfrm>
            <a:off x="328589" y="1617509"/>
            <a:ext cx="8419875" cy="283497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64418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There are 3 hosts groups. “Overall management”, “DB Server group” and “Web server groups”. They are all defined in a parent-child relationship.</a:t>
            </a:r>
            <a:br>
              <a:rPr lang="en-US" altLang="ja-JP" sz="1800" dirty="0" smtClean="0"/>
            </a:br>
            <a:r>
              <a:rPr lang="en-US" altLang="ja-JP" sz="1800" dirty="0" smtClean="0"/>
              <a:t>Right now, </a:t>
            </a:r>
            <a:r>
              <a:rPr lang="en-US" altLang="ja-JP" sz="1800" dirty="0" smtClean="0">
                <a:solidFill>
                  <a:srgbClr val="FF0000"/>
                </a:solidFill>
              </a:rPr>
              <a:t>there is no value set to the parameters in Host A~D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Host group Example (1/4)</a:t>
            </a:r>
            <a:endParaRPr lang="en-US" altLang="ja-JP" dirty="0">
              <a:latin typeface="+mn-ea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43746" y="4558120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 for each host】</a:t>
            </a:r>
            <a:endParaRPr lang="ja-JP" altLang="en-US" sz="1200" b="1" dirty="0"/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029379" y="3077140"/>
            <a:ext cx="3046691" cy="123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88" name="楕円 187"/>
          <p:cNvSpPr/>
          <p:nvPr/>
        </p:nvSpPr>
        <p:spPr bwMode="auto">
          <a:xfrm>
            <a:off x="2287639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89" name="楕円 188"/>
          <p:cNvSpPr/>
          <p:nvPr/>
        </p:nvSpPr>
        <p:spPr bwMode="auto">
          <a:xfrm>
            <a:off x="3733020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436120" y="3034876"/>
            <a:ext cx="2966865" cy="127994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51" name="楕円 50"/>
          <p:cNvSpPr/>
          <p:nvPr/>
        </p:nvSpPr>
        <p:spPr bwMode="auto">
          <a:xfrm>
            <a:off x="5704880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2" name="楕円 51"/>
          <p:cNvSpPr/>
          <p:nvPr/>
        </p:nvSpPr>
        <p:spPr bwMode="auto">
          <a:xfrm>
            <a:off x="6992936" y="3541574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279612" y="1875217"/>
            <a:ext cx="2020580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br>
              <a:rPr lang="en-US" altLang="ja-JP" sz="140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(ALL)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780042" y="2884717"/>
            <a:ext cx="2464366" cy="431703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server group(Group_B1)</a:t>
            </a:r>
            <a:endParaRPr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430061" y="2884717"/>
            <a:ext cx="2397347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DB Server group(Group_A1)</a:t>
            </a:r>
            <a:endParaRPr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2" name="カギ線コネクタ 31"/>
          <p:cNvCxnSpPr>
            <a:stCxn id="29" idx="2"/>
            <a:endCxn id="31" idx="0"/>
          </p:cNvCxnSpPr>
          <p:nvPr/>
        </p:nvCxnSpPr>
        <p:spPr bwMode="auto">
          <a:xfrm rot="5400000">
            <a:off x="4178219" y="1773034"/>
            <a:ext cx="562200" cy="16611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カギ線コネクタ 32"/>
          <p:cNvCxnSpPr>
            <a:stCxn id="29" idx="2"/>
            <a:endCxn id="30" idx="0"/>
          </p:cNvCxnSpPr>
          <p:nvPr/>
        </p:nvCxnSpPr>
        <p:spPr bwMode="auto">
          <a:xfrm rot="16200000" flipH="1">
            <a:off x="5869963" y="1742455"/>
            <a:ext cx="562200" cy="172232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226815" y="1619072"/>
            <a:ext cx="1560146" cy="2820344"/>
            <a:chOff x="226815" y="1663180"/>
            <a:chExt cx="1560146" cy="2820344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316715" y="1663180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26815" y="1744400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420473" y="2094247"/>
              <a:ext cx="1366488" cy="307097"/>
              <a:chOff x="472754" y="1703587"/>
              <a:chExt cx="1221251" cy="252270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475107" y="1703587"/>
                <a:ext cx="1107060" cy="240157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72754" y="1728311"/>
                <a:ext cx="1221251" cy="227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" name="直線矢印コネクタ 12"/>
            <p:cNvCxnSpPr/>
            <p:nvPr/>
          </p:nvCxnSpPr>
          <p:spPr bwMode="auto">
            <a:xfrm>
              <a:off x="971600" y="2675319"/>
              <a:ext cx="277125" cy="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27150"/>
              </p:ext>
            </p:extLst>
          </p:nvPr>
        </p:nvGraphicFramePr>
        <p:xfrm>
          <a:off x="320462" y="4806819"/>
          <a:ext cx="7797047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0020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12126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368190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232309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A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B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C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D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325826" y="2511038"/>
            <a:ext cx="72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Parent</a:t>
            </a:r>
            <a:endParaRPr lang="ja-JP" altLang="en-US" sz="11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210041" y="2520257"/>
            <a:ext cx="568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Child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396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8458" y="746222"/>
            <a:ext cx="8875055" cy="563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Set the parameters for the </a:t>
            </a:r>
            <a:r>
              <a:rPr lang="en-US" altLang="ja-JP" sz="1800" dirty="0" smtClean="0">
                <a:solidFill>
                  <a:srgbClr val="FF0000"/>
                </a:solidFill>
              </a:rPr>
              <a:t>“Overall Management” </a:t>
            </a:r>
            <a:r>
              <a:rPr lang="en-US" altLang="ja-JP" sz="1800" dirty="0" smtClean="0"/>
              <a:t>host group</a:t>
            </a:r>
            <a:r>
              <a:rPr lang="en-US" altLang="ja-JP" sz="1800" dirty="0"/>
              <a:t>.</a:t>
            </a:r>
            <a:endParaRPr lang="en-US" altLang="ja-JP" sz="1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800" dirty="0" smtClean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1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</a:t>
            </a:r>
            <a:r>
              <a:rPr lang="en-US" altLang="ja-JP" dirty="0">
                <a:latin typeface="+mn-ea"/>
              </a:rPr>
              <a:t>Host group Example (</a:t>
            </a:r>
            <a:r>
              <a:rPr lang="en-US" altLang="ja-JP" dirty="0" smtClean="0">
                <a:latin typeface="+mn-ea"/>
              </a:rPr>
              <a:t>2/4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38091" y="4268529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 for each host】</a:t>
            </a:r>
            <a:endParaRPr lang="ja-JP" altLang="en-US" sz="1200" b="1" dirty="0"/>
          </a:p>
        </p:txBody>
      </p:sp>
      <p:sp>
        <p:nvSpPr>
          <p:cNvPr id="82" name="正方形/長方形 81"/>
          <p:cNvSpPr/>
          <p:nvPr/>
        </p:nvSpPr>
        <p:spPr bwMode="auto">
          <a:xfrm>
            <a:off x="299540" y="1268700"/>
            <a:ext cx="8663974" cy="283497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000330" y="2728331"/>
            <a:ext cx="3046691" cy="1172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84" name="楕円 83"/>
          <p:cNvSpPr/>
          <p:nvPr/>
        </p:nvSpPr>
        <p:spPr bwMode="auto">
          <a:xfrm>
            <a:off x="2258590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5" name="楕円 84"/>
          <p:cNvSpPr/>
          <p:nvPr/>
        </p:nvSpPr>
        <p:spPr bwMode="auto">
          <a:xfrm>
            <a:off x="3703971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5407071" y="2686067"/>
            <a:ext cx="2966865" cy="1209088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87" name="楕円 86"/>
          <p:cNvSpPr/>
          <p:nvPr/>
        </p:nvSpPr>
        <p:spPr bwMode="auto">
          <a:xfrm>
            <a:off x="5675831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楕円 87"/>
          <p:cNvSpPr/>
          <p:nvPr/>
        </p:nvSpPr>
        <p:spPr bwMode="auto">
          <a:xfrm>
            <a:off x="6963887" y="3192765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 bwMode="auto">
          <a:xfrm>
            <a:off x="4067944" y="1526408"/>
            <a:ext cx="2059227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正方形/長方形 89"/>
          <p:cNvSpPr/>
          <p:nvPr/>
        </p:nvSpPr>
        <p:spPr bwMode="auto">
          <a:xfrm>
            <a:off x="5993259" y="2549710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 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正方形/長方形 90"/>
          <p:cNvSpPr/>
          <p:nvPr/>
        </p:nvSpPr>
        <p:spPr bwMode="auto">
          <a:xfrm>
            <a:off x="2582689" y="2550009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groups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3" name="カギ線コネクタ 92"/>
          <p:cNvCxnSpPr>
            <a:stCxn id="89" idx="2"/>
            <a:endCxn id="91" idx="0"/>
          </p:cNvCxnSpPr>
          <p:nvPr/>
        </p:nvCxnSpPr>
        <p:spPr bwMode="auto">
          <a:xfrm rot="5400000">
            <a:off x="4021126" y="1473576"/>
            <a:ext cx="576301" cy="157656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カギ線コネクタ 93"/>
          <p:cNvCxnSpPr>
            <a:stCxn id="89" idx="2"/>
            <a:endCxn id="90" idx="0"/>
          </p:cNvCxnSpPr>
          <p:nvPr/>
        </p:nvCxnSpPr>
        <p:spPr bwMode="auto">
          <a:xfrm rot="16200000" flipH="1">
            <a:off x="5726559" y="1344706"/>
            <a:ext cx="576002" cy="183400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グループ化 2"/>
          <p:cNvGrpSpPr/>
          <p:nvPr/>
        </p:nvGrpSpPr>
        <p:grpSpPr>
          <a:xfrm>
            <a:off x="197766" y="1270263"/>
            <a:ext cx="1767063" cy="2820344"/>
            <a:chOff x="200382" y="1492732"/>
            <a:chExt cx="1767063" cy="2820344"/>
          </a:xfrm>
        </p:grpSpPr>
        <p:sp>
          <p:nvSpPr>
            <p:cNvPr id="95" name="正方形/長方形 94"/>
            <p:cNvSpPr/>
            <p:nvPr/>
          </p:nvSpPr>
          <p:spPr bwMode="auto">
            <a:xfrm>
              <a:off x="290282" y="1492732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97" name="グループ化 96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98" name="正方形/長方形 97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0" name="グループ化 99"/>
            <p:cNvGrpSpPr/>
            <p:nvPr/>
          </p:nvGrpSpPr>
          <p:grpSpPr>
            <a:xfrm>
              <a:off x="276728" y="2377178"/>
              <a:ext cx="1690717" cy="262085"/>
              <a:chOff x="303161" y="2678252"/>
              <a:chExt cx="1690717" cy="262085"/>
            </a:xfrm>
          </p:grpSpPr>
          <p:cxnSp>
            <p:nvCxnSpPr>
              <p:cNvPr id="101" name="直線矢印コネクタ 100"/>
              <p:cNvCxnSpPr/>
              <p:nvPr/>
            </p:nvCxnSpPr>
            <p:spPr bwMode="auto">
              <a:xfrm>
                <a:off x="928641" y="2801363"/>
                <a:ext cx="339385" cy="4582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テキスト ボックス 101"/>
              <p:cNvSpPr txBox="1"/>
              <p:nvPr/>
            </p:nvSpPr>
            <p:spPr>
              <a:xfrm>
                <a:off x="303161" y="2678252"/>
                <a:ext cx="6781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Parent</a:t>
                </a:r>
                <a:endParaRPr lang="ja-JP" altLang="en-US" sz="1000" b="1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1216673" y="2694116"/>
                <a:ext cx="7772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Child</a:t>
                </a:r>
                <a:endParaRPr lang="ja-JP" altLang="en-US" sz="1000" b="1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347067" y="2903423"/>
              <a:ext cx="1379737" cy="316056"/>
              <a:chOff x="3159280" y="1532238"/>
              <a:chExt cx="1379737" cy="316056"/>
            </a:xfrm>
          </p:grpSpPr>
          <p:sp>
            <p:nvSpPr>
              <p:cNvPr id="77" name="テキスト ボックス 76"/>
              <p:cNvSpPr txBox="1"/>
              <p:nvPr/>
            </p:nvSpPr>
            <p:spPr>
              <a:xfrm>
                <a:off x="3159281" y="1584913"/>
                <a:ext cx="13797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Parameter</a:t>
                </a:r>
                <a:r>
                  <a:rPr kumimoji="1" lang="en-US" altLang="ja-JP" sz="1000" b="1" dirty="0" smtClean="0"/>
                  <a:t>: </a:t>
                </a:r>
                <a:r>
                  <a:rPr lang="en-US" altLang="ja-JP" sz="1000" b="1" dirty="0" smtClean="0"/>
                  <a:t>Value</a:t>
                </a:r>
                <a:endParaRPr kumimoji="1" lang="ja-JP" altLang="en-US" sz="1000" b="1" dirty="0"/>
              </a:p>
            </p:txBody>
          </p:sp>
          <p:sp>
            <p:nvSpPr>
              <p:cNvPr id="78" name="角丸四角形 77"/>
              <p:cNvSpPr/>
              <p:nvPr/>
            </p:nvSpPr>
            <p:spPr bwMode="auto">
              <a:xfrm>
                <a:off x="3159280" y="1532238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grpSp>
        <p:nvGrpSpPr>
          <p:cNvPr id="156" name="グループ化 155"/>
          <p:cNvGrpSpPr/>
          <p:nvPr/>
        </p:nvGrpSpPr>
        <p:grpSpPr>
          <a:xfrm>
            <a:off x="6660232" y="1583390"/>
            <a:ext cx="2218668" cy="334012"/>
            <a:chOff x="6118019" y="2487348"/>
            <a:chExt cx="1885363" cy="334012"/>
          </a:xfrm>
        </p:grpSpPr>
        <p:sp>
          <p:nvSpPr>
            <p:cNvPr id="157" name="テキスト ボックス 156"/>
            <p:cNvSpPr txBox="1"/>
            <p:nvPr/>
          </p:nvSpPr>
          <p:spPr>
            <a:xfrm>
              <a:off x="6137869" y="2513583"/>
              <a:ext cx="1865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nameserver : 8.8.8.8</a:t>
              </a:r>
              <a:endParaRPr kumimoji="1" lang="ja-JP" altLang="en-US" sz="1400" b="1"/>
            </a:p>
          </p:txBody>
        </p:sp>
        <p:sp>
          <p:nvSpPr>
            <p:cNvPr id="158" name="角丸四角形 157"/>
            <p:cNvSpPr/>
            <p:nvPr/>
          </p:nvSpPr>
          <p:spPr bwMode="auto">
            <a:xfrm>
              <a:off x="6118019" y="2487348"/>
              <a:ext cx="1826963" cy="323842"/>
            </a:xfrm>
            <a:prstGeom prst="roundRect">
              <a:avLst/>
            </a:prstGeom>
            <a:noFill/>
            <a:ln w="38100">
              <a:solidFill>
                <a:srgbClr val="FF5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latin typeface="+mn-ea"/>
              </a:endParaRPr>
            </a:p>
          </p:txBody>
        </p:sp>
      </p:grpSp>
      <p:cxnSp>
        <p:nvCxnSpPr>
          <p:cNvPr id="9" name="直線矢印コネクタ 8"/>
          <p:cNvCxnSpPr>
            <a:stCxn id="158" idx="1"/>
            <a:endCxn id="89" idx="3"/>
          </p:cNvCxnSpPr>
          <p:nvPr/>
        </p:nvCxnSpPr>
        <p:spPr bwMode="auto">
          <a:xfrm flipH="1">
            <a:off x="6127171" y="1745311"/>
            <a:ext cx="533061" cy="474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54549"/>
              </p:ext>
            </p:extLst>
          </p:nvPr>
        </p:nvGraphicFramePr>
        <p:xfrm>
          <a:off x="305146" y="4543615"/>
          <a:ext cx="8159603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127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82527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57885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588445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179474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A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B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C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baseline="0" dirty="0" smtClean="0"/>
                        <a:t>Host </a:t>
                      </a:r>
                      <a:r>
                        <a:rPr kumimoji="1" lang="en-US" altLang="ja-JP" sz="1600" b="1" dirty="0" smtClean="0"/>
                        <a:t>D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8.8.8.8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8458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Set the different parameters for Host groups </a:t>
            </a:r>
            <a:r>
              <a:rPr lang="en-US" altLang="ja-JP" sz="1800" dirty="0" smtClean="0">
                <a:solidFill>
                  <a:srgbClr val="FF0000"/>
                </a:solidFill>
              </a:rPr>
              <a:t>“DB Server group”</a:t>
            </a:r>
            <a:r>
              <a:rPr lang="en-US" altLang="ja-JP" sz="1800" dirty="0" smtClean="0"/>
              <a:t> and </a:t>
            </a:r>
            <a:r>
              <a:rPr lang="en-US" altLang="ja-JP" sz="1800" dirty="0" smtClean="0">
                <a:solidFill>
                  <a:srgbClr val="FF0000"/>
                </a:solidFill>
              </a:rPr>
              <a:t>“Web server group”</a:t>
            </a:r>
            <a:r>
              <a:rPr lang="en-US" altLang="ja-JP" sz="1800" dirty="0">
                <a:solidFill>
                  <a:srgbClr val="FF0000"/>
                </a:solidFill>
              </a:rPr>
              <a:t>.</a:t>
            </a:r>
            <a:endParaRPr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</a:t>
            </a:r>
            <a:r>
              <a:rPr lang="en-US" altLang="ja-JP" dirty="0">
                <a:latin typeface="+mn-ea"/>
              </a:rPr>
              <a:t>Host group Example (</a:t>
            </a:r>
            <a:r>
              <a:rPr lang="en-US" altLang="ja-JP" dirty="0" smtClean="0">
                <a:latin typeface="+mn-ea"/>
              </a:rPr>
              <a:t>3/4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11696" y="4492489"/>
            <a:ext cx="3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 for each host】</a:t>
            </a:r>
            <a:endParaRPr lang="ja-JP" altLang="en-US" sz="1200" b="1" dirty="0"/>
          </a:p>
        </p:txBody>
      </p:sp>
      <p:graphicFrame>
        <p:nvGraphicFramePr>
          <p:cNvPr id="165" name="表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81626"/>
              </p:ext>
            </p:extLst>
          </p:nvPr>
        </p:nvGraphicFramePr>
        <p:xfrm>
          <a:off x="259207" y="4725144"/>
          <a:ext cx="8338484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76512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617220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94230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463199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387323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password1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password1</a:t>
                      </a:r>
                      <a:endParaRPr kumimoji="1" lang="ja-JP" altLang="en-US" sz="16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1" dirty="0" smtClean="0">
                          <a:solidFill>
                            <a:srgbClr val="FF0000"/>
                          </a:solidFill>
                        </a:rPr>
                        <a:t>admin@xxx.com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kumimoji="1" lang="en-US" altLang="ja-JP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6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admin@xxx.com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  <p:cxnSp>
        <p:nvCxnSpPr>
          <p:cNvPr id="166" name="カギ線コネクタ 165"/>
          <p:cNvCxnSpPr>
            <a:stCxn id="161" idx="1"/>
          </p:cNvCxnSpPr>
          <p:nvPr/>
        </p:nvCxnSpPr>
        <p:spPr bwMode="auto">
          <a:xfrm rot="10800000" flipV="1">
            <a:off x="4867075" y="1893578"/>
            <a:ext cx="1453861" cy="1683082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正方形/長方形 66"/>
          <p:cNvSpPr/>
          <p:nvPr/>
        </p:nvSpPr>
        <p:spPr bwMode="auto">
          <a:xfrm>
            <a:off x="266219" y="1504469"/>
            <a:ext cx="8608798" cy="283497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1967009" y="2992236"/>
            <a:ext cx="3046691" cy="1114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9" name="楕円 68"/>
          <p:cNvSpPr/>
          <p:nvPr/>
        </p:nvSpPr>
        <p:spPr bwMode="auto">
          <a:xfrm>
            <a:off x="2225269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	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0" name="楕円 69"/>
          <p:cNvSpPr/>
          <p:nvPr/>
        </p:nvSpPr>
        <p:spPr bwMode="auto">
          <a:xfrm>
            <a:off x="3670650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5373750" y="2949972"/>
            <a:ext cx="2966865" cy="1149497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72" name="楕円 71"/>
          <p:cNvSpPr/>
          <p:nvPr/>
        </p:nvSpPr>
        <p:spPr bwMode="auto">
          <a:xfrm>
            <a:off x="5642510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3" name="楕円 72"/>
          <p:cNvSpPr/>
          <p:nvPr/>
        </p:nvSpPr>
        <p:spPr bwMode="auto">
          <a:xfrm>
            <a:off x="6930566" y="3414466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4217242" y="1762177"/>
            <a:ext cx="204945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5959938" y="2813615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2549368" y="2813914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 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7" name="カギ線コネクタ 76"/>
          <p:cNvCxnSpPr>
            <a:stCxn id="74" idx="2"/>
            <a:endCxn id="76" idx="0"/>
          </p:cNvCxnSpPr>
          <p:nvPr/>
        </p:nvCxnSpPr>
        <p:spPr bwMode="auto">
          <a:xfrm rot="5400000">
            <a:off x="4062604" y="1634546"/>
            <a:ext cx="604437" cy="175429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カギ線コネクタ 77"/>
          <p:cNvCxnSpPr>
            <a:stCxn id="74" idx="2"/>
            <a:endCxn id="75" idx="0"/>
          </p:cNvCxnSpPr>
          <p:nvPr/>
        </p:nvCxnSpPr>
        <p:spPr bwMode="auto">
          <a:xfrm rot="16200000" flipH="1">
            <a:off x="5768037" y="1683410"/>
            <a:ext cx="604138" cy="165627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53" name="グループ化 152"/>
          <p:cNvGrpSpPr/>
          <p:nvPr/>
        </p:nvGrpSpPr>
        <p:grpSpPr>
          <a:xfrm>
            <a:off x="1788800" y="1757467"/>
            <a:ext cx="3040363" cy="307777"/>
            <a:chOff x="284915" y="2481473"/>
            <a:chExt cx="3040363" cy="307777"/>
          </a:xfrm>
        </p:grpSpPr>
        <p:sp>
          <p:nvSpPr>
            <p:cNvPr id="154" name="テキスト ボックス 153"/>
            <p:cNvSpPr txBox="1"/>
            <p:nvPr/>
          </p:nvSpPr>
          <p:spPr>
            <a:xfrm>
              <a:off x="331970" y="2481473"/>
              <a:ext cx="2993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smtClean="0"/>
                <a:t>password : password1</a:t>
              </a:r>
              <a:endParaRPr kumimoji="1" lang="ja-JP" altLang="en-US" sz="1400" b="1"/>
            </a:p>
          </p:txBody>
        </p:sp>
        <p:sp>
          <p:nvSpPr>
            <p:cNvPr id="155" name="角丸四角形 154"/>
            <p:cNvSpPr/>
            <p:nvPr/>
          </p:nvSpPr>
          <p:spPr bwMode="auto">
            <a:xfrm>
              <a:off x="284915" y="2481473"/>
              <a:ext cx="2403042" cy="29091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6320936" y="1620640"/>
            <a:ext cx="2077252" cy="545875"/>
            <a:chOff x="7614544" y="3166743"/>
            <a:chExt cx="1634891" cy="319710"/>
          </a:xfrm>
        </p:grpSpPr>
        <p:sp>
          <p:nvSpPr>
            <p:cNvPr id="160" name="Rectangle 6"/>
            <p:cNvSpPr>
              <a:spLocks noChangeArrowheads="1"/>
            </p:cNvSpPr>
            <p:nvPr/>
          </p:nvSpPr>
          <p:spPr bwMode="auto">
            <a:xfrm>
              <a:off x="7702757" y="3203648"/>
              <a:ext cx="1546678" cy="252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1400" b="1" dirty="0" smtClean="0"/>
                <a:t>server-admin : admin@xxx.com</a:t>
              </a:r>
              <a:endParaRPr lang="ja-JP" altLang="en-US" sz="1400" b="1" dirty="0"/>
            </a:p>
          </p:txBody>
        </p:sp>
        <p:sp>
          <p:nvSpPr>
            <p:cNvPr id="161" name="角丸四角形 160"/>
            <p:cNvSpPr/>
            <p:nvPr/>
          </p:nvSpPr>
          <p:spPr bwMode="auto">
            <a:xfrm>
              <a:off x="7614544" y="3166743"/>
              <a:ext cx="1592205" cy="31971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latin typeface="+mn-ea"/>
              </a:endParaRPr>
            </a:p>
          </p:txBody>
        </p:sp>
      </p:grpSp>
      <p:cxnSp>
        <p:nvCxnSpPr>
          <p:cNvPr id="97" name="直線矢印コネクタ 96"/>
          <p:cNvCxnSpPr>
            <a:stCxn id="155" idx="2"/>
          </p:cNvCxnSpPr>
          <p:nvPr/>
        </p:nvCxnSpPr>
        <p:spPr bwMode="auto">
          <a:xfrm>
            <a:off x="2990321" y="2048384"/>
            <a:ext cx="2224" cy="7800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4" name="グループ化 43"/>
          <p:cNvGrpSpPr/>
          <p:nvPr/>
        </p:nvGrpSpPr>
        <p:grpSpPr>
          <a:xfrm>
            <a:off x="179390" y="1504581"/>
            <a:ext cx="1547017" cy="2820344"/>
            <a:chOff x="200382" y="1492732"/>
            <a:chExt cx="1547017" cy="2820344"/>
          </a:xfrm>
        </p:grpSpPr>
        <p:sp>
          <p:nvSpPr>
            <p:cNvPr id="45" name="正方形/長方形 44"/>
            <p:cNvSpPr/>
            <p:nvPr/>
          </p:nvSpPr>
          <p:spPr bwMode="auto">
            <a:xfrm>
              <a:off x="290282" y="1492732"/>
              <a:ext cx="1409374" cy="2820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2" name="直線矢印コネクタ 51"/>
            <p:cNvCxnSpPr/>
            <p:nvPr/>
          </p:nvCxnSpPr>
          <p:spPr bwMode="auto">
            <a:xfrm>
              <a:off x="920584" y="2504871"/>
              <a:ext cx="373716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9" name="グループ化 48"/>
            <p:cNvGrpSpPr/>
            <p:nvPr/>
          </p:nvGrpSpPr>
          <p:grpSpPr>
            <a:xfrm>
              <a:off x="347068" y="2920813"/>
              <a:ext cx="1379736" cy="316056"/>
              <a:chOff x="3159281" y="1549628"/>
              <a:chExt cx="1379736" cy="316056"/>
            </a:xfrm>
          </p:grpSpPr>
          <p:sp>
            <p:nvSpPr>
              <p:cNvPr id="50" name="テキスト ボックス 49"/>
              <p:cNvSpPr txBox="1"/>
              <p:nvPr/>
            </p:nvSpPr>
            <p:spPr>
              <a:xfrm>
                <a:off x="3159281" y="1584913"/>
                <a:ext cx="13797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b="1" dirty="0" smtClean="0"/>
                  <a:t>Parameter</a:t>
                </a:r>
                <a:r>
                  <a:rPr kumimoji="1" lang="en-US" altLang="ja-JP" sz="900" b="1" dirty="0" smtClean="0"/>
                  <a:t> : </a:t>
                </a:r>
                <a:r>
                  <a:rPr lang="en-US" altLang="ja-JP" sz="900" b="1" dirty="0" smtClean="0"/>
                  <a:t>Value</a:t>
                </a:r>
                <a:endParaRPr kumimoji="1" lang="ja-JP" altLang="en-US" sz="900" b="1" dirty="0"/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3166225" y="1549628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dirty="0" smtClean="0">
                  <a:latin typeface="+mn-ea"/>
                </a:endParaRPr>
              </a:p>
            </p:txBody>
          </p:sp>
        </p:grpSp>
      </p:grpSp>
      <p:cxnSp>
        <p:nvCxnSpPr>
          <p:cNvPr id="57" name="直線矢印コネクタ 56"/>
          <p:cNvCxnSpPr>
            <a:stCxn id="161" idx="2"/>
          </p:cNvCxnSpPr>
          <p:nvPr/>
        </p:nvCxnSpPr>
        <p:spPr bwMode="auto">
          <a:xfrm>
            <a:off x="7332443" y="2166515"/>
            <a:ext cx="0" cy="65526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284994" y="2384336"/>
            <a:ext cx="72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Parent</a:t>
            </a:r>
            <a:endParaRPr lang="ja-JP" altLang="en-US" sz="11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69209" y="2404187"/>
            <a:ext cx="568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Child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08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89555" y="746221"/>
            <a:ext cx="8875055" cy="577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Set individual parameters for 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each host.</a:t>
            </a:r>
            <a:endParaRPr lang="ja-JP" altLang="en-US" sz="1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2.5 </a:t>
            </a:r>
            <a:r>
              <a:rPr lang="en-US" altLang="ja-JP" dirty="0">
                <a:latin typeface="+mn-ea"/>
              </a:rPr>
              <a:t>Host group Example (</a:t>
            </a:r>
            <a:r>
              <a:rPr lang="en-US" altLang="ja-JP" dirty="0" smtClean="0">
                <a:latin typeface="+mn-ea"/>
              </a:rPr>
              <a:t>4/4</a:t>
            </a:r>
            <a:r>
              <a:rPr lang="en-US" altLang="ja-JP" dirty="0">
                <a:latin typeface="+mn-ea"/>
              </a:rPr>
              <a:t>)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5495" y="4467136"/>
            <a:ext cx="269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【Parameters for each host】</a:t>
            </a:r>
            <a:endParaRPr lang="ja-JP" altLang="en-US" sz="1200" b="1" dirty="0"/>
          </a:p>
        </p:txBody>
      </p:sp>
      <p:cxnSp>
        <p:nvCxnSpPr>
          <p:cNvPr id="56" name="カギ線コネクタ 55"/>
          <p:cNvCxnSpPr/>
          <p:nvPr/>
        </p:nvCxnSpPr>
        <p:spPr bwMode="auto">
          <a:xfrm rot="10800000" flipV="1">
            <a:off x="5880398" y="2105261"/>
            <a:ext cx="1688669" cy="1796164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正方形/長方形 56"/>
          <p:cNvSpPr/>
          <p:nvPr/>
        </p:nvSpPr>
        <p:spPr bwMode="auto">
          <a:xfrm>
            <a:off x="243742" y="1321891"/>
            <a:ext cx="8608798" cy="295774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1923067" y="2444893"/>
            <a:ext cx="3046691" cy="1119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0" name="楕円 59"/>
          <p:cNvSpPr/>
          <p:nvPr/>
        </p:nvSpPr>
        <p:spPr bwMode="auto">
          <a:xfrm>
            <a:off x="2181327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A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1" name="楕円 60"/>
          <p:cNvSpPr/>
          <p:nvPr/>
        </p:nvSpPr>
        <p:spPr bwMode="auto">
          <a:xfrm>
            <a:off x="3588608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Host B</a:t>
            </a:r>
            <a:endParaRPr lang="ja-JP" altLang="en-US" sz="1400" b="1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5329808" y="2402629"/>
            <a:ext cx="2966865" cy="1161333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67" name="楕円 66"/>
          <p:cNvSpPr/>
          <p:nvPr/>
        </p:nvSpPr>
        <p:spPr bwMode="auto">
          <a:xfrm>
            <a:off x="5598568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C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8" name="楕円 67"/>
          <p:cNvSpPr/>
          <p:nvPr/>
        </p:nvSpPr>
        <p:spPr bwMode="auto">
          <a:xfrm>
            <a:off x="6886624" y="2909327"/>
            <a:ext cx="1094388" cy="478683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Host D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4173300" y="1481375"/>
            <a:ext cx="2054884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Overall Management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5915996" y="2266272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WEB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2505426" y="2266571"/>
            <a:ext cx="1876608" cy="44730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Server group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6" name="カギ線コネクタ 75"/>
          <p:cNvCxnSpPr>
            <a:stCxn id="69" idx="2"/>
            <a:endCxn id="75" idx="0"/>
          </p:cNvCxnSpPr>
          <p:nvPr/>
        </p:nvCxnSpPr>
        <p:spPr bwMode="auto">
          <a:xfrm rot="5400000">
            <a:off x="4153288" y="1219117"/>
            <a:ext cx="337896" cy="175701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カギ線コネクタ 76"/>
          <p:cNvCxnSpPr>
            <a:stCxn id="69" idx="2"/>
            <a:endCxn id="74" idx="0"/>
          </p:cNvCxnSpPr>
          <p:nvPr/>
        </p:nvCxnSpPr>
        <p:spPr bwMode="auto">
          <a:xfrm rot="16200000" flipH="1">
            <a:off x="5858723" y="1270694"/>
            <a:ext cx="337597" cy="165355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" name="グループ化 7"/>
          <p:cNvGrpSpPr/>
          <p:nvPr/>
        </p:nvGrpSpPr>
        <p:grpSpPr>
          <a:xfrm>
            <a:off x="1850552" y="3878996"/>
            <a:ext cx="1795582" cy="286426"/>
            <a:chOff x="1911315" y="4040746"/>
            <a:chExt cx="1795582" cy="286426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1924360" y="4050173"/>
              <a:ext cx="1782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host-A</a:t>
              </a:r>
              <a:endParaRPr kumimoji="1" lang="ja-JP" altLang="en-US" sz="1200" b="1"/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1911315" y="4040746"/>
              <a:ext cx="1659912" cy="2679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3600750" y="3876437"/>
            <a:ext cx="1775589" cy="464356"/>
            <a:chOff x="1901090" y="4037265"/>
            <a:chExt cx="1558104" cy="464356"/>
          </a:xfrm>
        </p:grpSpPr>
        <p:sp>
          <p:nvSpPr>
            <p:cNvPr id="105" name="テキスト ボックス 104"/>
            <p:cNvSpPr txBox="1"/>
            <p:nvPr/>
          </p:nvSpPr>
          <p:spPr>
            <a:xfrm>
              <a:off x="1901090" y="4039956"/>
              <a:ext cx="1558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host-B</a:t>
              </a:r>
              <a:endParaRPr kumimoji="1" lang="ja-JP" altLang="en-US" sz="1200" b="1"/>
            </a:p>
          </p:txBody>
        </p:sp>
        <p:sp>
          <p:nvSpPr>
            <p:cNvPr id="106" name="角丸四角形 105"/>
            <p:cNvSpPr/>
            <p:nvPr/>
          </p:nvSpPr>
          <p:spPr bwMode="auto">
            <a:xfrm>
              <a:off x="1911315" y="4037265"/>
              <a:ext cx="1433311" cy="27138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07" name="グループ化 106"/>
          <p:cNvGrpSpPr/>
          <p:nvPr/>
        </p:nvGrpSpPr>
        <p:grpSpPr>
          <a:xfrm>
            <a:off x="7140456" y="3867615"/>
            <a:ext cx="1712084" cy="288380"/>
            <a:chOff x="1895432" y="4028443"/>
            <a:chExt cx="1712084" cy="288380"/>
          </a:xfrm>
        </p:grpSpPr>
        <p:sp>
          <p:nvSpPr>
            <p:cNvPr id="108" name="テキスト ボックス 107"/>
            <p:cNvSpPr txBox="1"/>
            <p:nvPr/>
          </p:nvSpPr>
          <p:spPr>
            <a:xfrm>
              <a:off x="1895432" y="4039824"/>
              <a:ext cx="1712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host-D</a:t>
              </a:r>
              <a:endParaRPr kumimoji="1" lang="ja-JP" altLang="en-US" sz="1200" b="1"/>
            </a:p>
          </p:txBody>
        </p:sp>
        <p:sp>
          <p:nvSpPr>
            <p:cNvPr id="109" name="角丸四角形 108"/>
            <p:cNvSpPr/>
            <p:nvPr/>
          </p:nvSpPr>
          <p:spPr bwMode="auto">
            <a:xfrm>
              <a:off x="1911314" y="4028443"/>
              <a:ext cx="1658461" cy="2802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110" name="グループ化 109"/>
          <p:cNvGrpSpPr/>
          <p:nvPr/>
        </p:nvGrpSpPr>
        <p:grpSpPr>
          <a:xfrm>
            <a:off x="5321140" y="3867615"/>
            <a:ext cx="2020372" cy="295869"/>
            <a:chOff x="1911315" y="4028443"/>
            <a:chExt cx="1868126" cy="295869"/>
          </a:xfrm>
        </p:grpSpPr>
        <p:sp>
          <p:nvSpPr>
            <p:cNvPr id="111" name="テキスト ボックス 110"/>
            <p:cNvSpPr txBox="1"/>
            <p:nvPr/>
          </p:nvSpPr>
          <p:spPr>
            <a:xfrm>
              <a:off x="1932874" y="4047313"/>
              <a:ext cx="184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smtClean="0"/>
                <a:t>hostname : </a:t>
              </a:r>
              <a:r>
                <a:rPr lang="en-US" altLang="ja-JP" sz="1200" b="1" smtClean="0"/>
                <a:t>host-C</a:t>
              </a:r>
              <a:endParaRPr kumimoji="1" lang="ja-JP" altLang="en-US" sz="1200" b="1"/>
            </a:p>
          </p:txBody>
        </p:sp>
        <p:sp>
          <p:nvSpPr>
            <p:cNvPr id="112" name="角丸四角形 111"/>
            <p:cNvSpPr/>
            <p:nvPr/>
          </p:nvSpPr>
          <p:spPr bwMode="auto">
            <a:xfrm>
              <a:off x="1911315" y="4028443"/>
              <a:ext cx="1556162" cy="2802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10" name="直線矢印コネクタ 9"/>
          <p:cNvCxnSpPr>
            <a:endCxn id="60" idx="4"/>
          </p:cNvCxnSpPr>
          <p:nvPr/>
        </p:nvCxnSpPr>
        <p:spPr bwMode="auto">
          <a:xfrm flipV="1">
            <a:off x="2728521" y="3388010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直線矢印コネクタ 112"/>
          <p:cNvCxnSpPr/>
          <p:nvPr/>
        </p:nvCxnSpPr>
        <p:spPr bwMode="auto">
          <a:xfrm flipV="1">
            <a:off x="4223489" y="3349254"/>
            <a:ext cx="0" cy="4878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矢印コネクタ 113"/>
          <p:cNvCxnSpPr/>
          <p:nvPr/>
        </p:nvCxnSpPr>
        <p:spPr bwMode="auto">
          <a:xfrm flipV="1">
            <a:off x="6139792" y="3410737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直線矢印コネクタ 114"/>
          <p:cNvCxnSpPr/>
          <p:nvPr/>
        </p:nvCxnSpPr>
        <p:spPr bwMode="auto">
          <a:xfrm flipV="1">
            <a:off x="7564962" y="3388010"/>
            <a:ext cx="0" cy="4491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48" name="グループ化 47"/>
          <p:cNvGrpSpPr/>
          <p:nvPr/>
        </p:nvGrpSpPr>
        <p:grpSpPr>
          <a:xfrm>
            <a:off x="145228" y="1322724"/>
            <a:ext cx="1694546" cy="2956914"/>
            <a:chOff x="200382" y="1492732"/>
            <a:chExt cx="1694546" cy="2956914"/>
          </a:xfrm>
        </p:grpSpPr>
        <p:sp>
          <p:nvSpPr>
            <p:cNvPr id="49" name="正方形/長方形 48"/>
            <p:cNvSpPr/>
            <p:nvPr/>
          </p:nvSpPr>
          <p:spPr bwMode="auto">
            <a:xfrm>
              <a:off x="290282" y="1492732"/>
              <a:ext cx="1409374" cy="2956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00382" y="1573952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396673" y="1923797"/>
              <a:ext cx="1350726" cy="336308"/>
              <a:chOff x="475107" y="1703587"/>
              <a:chExt cx="1207164" cy="276266"/>
            </a:xfrm>
          </p:grpSpPr>
          <p:sp>
            <p:nvSpPr>
              <p:cNvPr id="70" name="正方形/長方形 69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490684" y="1752308"/>
                <a:ext cx="1191587" cy="22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293433" y="2372104"/>
              <a:ext cx="1518203" cy="276999"/>
              <a:chOff x="319866" y="2673178"/>
              <a:chExt cx="1518203" cy="276999"/>
            </a:xfrm>
          </p:grpSpPr>
          <p:cxnSp>
            <p:nvCxnSpPr>
              <p:cNvPr id="58" name="直線矢印コネクタ 57"/>
              <p:cNvCxnSpPr/>
              <p:nvPr/>
            </p:nvCxnSpPr>
            <p:spPr bwMode="auto">
              <a:xfrm>
                <a:off x="981179" y="2805945"/>
                <a:ext cx="339554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2" name="テキスト ボックス 61"/>
              <p:cNvSpPr txBox="1"/>
              <p:nvPr/>
            </p:nvSpPr>
            <p:spPr>
              <a:xfrm>
                <a:off x="319866" y="2673178"/>
                <a:ext cx="821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/>
                  <a:t>Parent</a:t>
                </a:r>
                <a:endParaRPr lang="ja-JP" altLang="en-US" sz="1200" b="1" dirty="0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1225154" y="2673178"/>
                <a:ext cx="612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/>
                  <a:t>Child</a:t>
                </a:r>
                <a:endParaRPr lang="ja-JP" altLang="en-US" sz="1200" b="1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263775" y="2934921"/>
              <a:ext cx="1631153" cy="316056"/>
              <a:chOff x="3075988" y="1563736"/>
              <a:chExt cx="1631153" cy="316056"/>
            </a:xfrm>
          </p:grpSpPr>
          <p:sp>
            <p:nvSpPr>
              <p:cNvPr id="54" name="テキスト ボックス 53"/>
              <p:cNvSpPr txBox="1"/>
              <p:nvPr/>
            </p:nvSpPr>
            <p:spPr>
              <a:xfrm>
                <a:off x="3075988" y="1595107"/>
                <a:ext cx="16311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00" b="1" dirty="0" smtClean="0"/>
                  <a:t>Parameter</a:t>
                </a:r>
                <a:r>
                  <a:rPr kumimoji="1" lang="en-US" altLang="ja-JP" sz="1000" b="1" dirty="0" smtClean="0"/>
                  <a:t> : </a:t>
                </a:r>
                <a:r>
                  <a:rPr lang="en-US" altLang="ja-JP" sz="1000" b="1" dirty="0" smtClean="0"/>
                  <a:t>Value</a:t>
                </a:r>
                <a:endParaRPr kumimoji="1" lang="ja-JP" altLang="en-US" sz="1000" b="1" dirty="0"/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3159656" y="1563736"/>
                <a:ext cx="1291540" cy="316056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000" dirty="0" smtClean="0">
                  <a:latin typeface="+mn-ea"/>
                </a:endParaRPr>
              </a:p>
            </p:txBody>
          </p:sp>
        </p:grpSp>
      </p:grp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69639"/>
              </p:ext>
            </p:extLst>
          </p:nvPr>
        </p:nvGraphicFramePr>
        <p:xfrm>
          <a:off x="291914" y="4717824"/>
          <a:ext cx="8228991" cy="1676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61063">
                  <a:extLst>
                    <a:ext uri="{9D8B030D-6E8A-4147-A177-3AD203B41FA5}">
                      <a16:colId xmlns:a16="http://schemas.microsoft.com/office/drawing/2014/main" val="876623168"/>
                    </a:ext>
                  </a:extLst>
                </a:gridCol>
                <a:gridCol w="1595984">
                  <a:extLst>
                    <a:ext uri="{9D8B030D-6E8A-4147-A177-3AD203B41FA5}">
                      <a16:colId xmlns:a16="http://schemas.microsoft.com/office/drawing/2014/main" val="849810400"/>
                    </a:ext>
                  </a:extLst>
                </a:gridCol>
                <a:gridCol w="1671983">
                  <a:extLst>
                    <a:ext uri="{9D8B030D-6E8A-4147-A177-3AD203B41FA5}">
                      <a16:colId xmlns:a16="http://schemas.microsoft.com/office/drawing/2014/main" val="4265434035"/>
                    </a:ext>
                  </a:extLst>
                </a:gridCol>
                <a:gridCol w="1531669">
                  <a:extLst>
                    <a:ext uri="{9D8B030D-6E8A-4147-A177-3AD203B41FA5}">
                      <a16:colId xmlns:a16="http://schemas.microsoft.com/office/drawing/2014/main" val="998248930"/>
                    </a:ext>
                  </a:extLst>
                </a:gridCol>
                <a:gridCol w="2268292">
                  <a:extLst>
                    <a:ext uri="{9D8B030D-6E8A-4147-A177-3AD203B41FA5}">
                      <a16:colId xmlns:a16="http://schemas.microsoft.com/office/drawing/2014/main" val="1027503886"/>
                    </a:ext>
                  </a:extLst>
                </a:gridCol>
              </a:tblGrid>
              <a:tr h="3249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Host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hostname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nameserver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password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smtClean="0"/>
                        <a:t>server-admin</a:t>
                      </a:r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77756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A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host-A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password1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19530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B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host-B</a:t>
                      </a:r>
                      <a:endParaRPr kumimoji="1" lang="ja-JP" altLang="en-US" sz="1600" b="1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smtClean="0">
                          <a:solidFill>
                            <a:schemeClr val="tx1"/>
                          </a:solidFill>
                        </a:rPr>
                        <a:t>password1</a:t>
                      </a:r>
                      <a:endParaRPr kumimoji="1" lang="ja-JP" altLang="en-US" sz="1600" b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96124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C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host-C</a:t>
                      </a:r>
                      <a:endParaRPr kumimoji="1" lang="ja-JP" altLang="en-US" sz="16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600" b="0" dirty="0" smtClean="0">
                          <a:solidFill>
                            <a:schemeClr val="tx1"/>
                          </a:solidFill>
                        </a:rPr>
                        <a:t>admin@xxx.com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01993"/>
                  </a:ext>
                </a:extLst>
              </a:tr>
              <a:tr h="312407">
                <a:tc>
                  <a:txBody>
                    <a:bodyPr/>
                    <a:lstStyle/>
                    <a:p>
                      <a:r>
                        <a:rPr kumimoji="1" lang="en-US" altLang="ja-JP" sz="1600" b="1" dirty="0" smtClean="0"/>
                        <a:t>Host</a:t>
                      </a:r>
                      <a:r>
                        <a:rPr kumimoji="1" lang="en-US" altLang="ja-JP" sz="1600" b="1" baseline="0" dirty="0" smtClean="0"/>
                        <a:t> </a:t>
                      </a:r>
                      <a:r>
                        <a:rPr kumimoji="1" lang="en-US" altLang="ja-JP" sz="1600" b="1" dirty="0" smtClean="0"/>
                        <a:t>D</a:t>
                      </a:r>
                      <a:endParaRPr kumimoji="1" lang="ja-JP" alt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host-D</a:t>
                      </a:r>
                      <a:endParaRPr kumimoji="1" lang="ja-JP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mtClean="0">
                          <a:solidFill>
                            <a:schemeClr val="tx1"/>
                          </a:solidFill>
                        </a:rPr>
                        <a:t>8.8.8.8</a:t>
                      </a:r>
                      <a:endParaRPr kumimoji="1" lang="ja-JP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-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solidFill>
                            <a:schemeClr val="tx1"/>
                          </a:solidFill>
                        </a:rPr>
                        <a:t>admin@xxx.com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7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 </a:t>
            </a:r>
            <a:r>
              <a:rPr lang="en-US" altLang="ja-JP" dirty="0" smtClean="0"/>
              <a:t>Menu creation function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94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3.1 </a:t>
            </a:r>
            <a:r>
              <a:rPr lang="en-US" altLang="ja-JP" dirty="0" smtClean="0">
                <a:latin typeface="+mn-ea"/>
              </a:rPr>
              <a:t>Menu overview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7546" y="780585"/>
            <a:ext cx="6624920" cy="3559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Main Menus used in this document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58611" y="1143945"/>
            <a:ext cx="489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①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Menu Create/Define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Menu</a:t>
            </a:r>
          </a:p>
          <a:p>
            <a:r>
              <a:rPr lang="en-US" altLang="ja-JP" sz="1400" dirty="0" smtClean="0"/>
              <a:t>Lets users create menus and menu items</a:t>
            </a:r>
            <a:endParaRPr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90032" y="4561985"/>
            <a:ext cx="475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②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Menu definition information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Menu</a:t>
            </a:r>
          </a:p>
          <a:p>
            <a:r>
              <a:rPr lang="en-US" altLang="ja-JP" sz="1400" dirty="0" smtClean="0"/>
              <a:t>Lists all created menus</a:t>
            </a:r>
            <a:endParaRPr lang="en-US" altLang="ja-JP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66767" y="5547111"/>
            <a:ext cx="420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③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Creation history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Menu</a:t>
            </a:r>
          </a:p>
          <a:p>
            <a:r>
              <a:rPr lang="en-US" altLang="ja-JP" sz="1400" dirty="0" smtClean="0"/>
              <a:t>Displays the creation history of all the menus.</a:t>
            </a:r>
            <a:endParaRPr lang="ja-JP" alt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02458" y="2171621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02458" y="2718971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902458" y="3273701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" y="1268760"/>
            <a:ext cx="1876687" cy="2469930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35496" y="2118589"/>
            <a:ext cx="1876687" cy="44631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5497" y="2581865"/>
            <a:ext cx="1876687" cy="64354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5496" y="3225410"/>
            <a:ext cx="1876687" cy="4536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64" y="1625025"/>
            <a:ext cx="5153488" cy="292655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864" y="5026932"/>
            <a:ext cx="4768347" cy="41239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489" y="5962671"/>
            <a:ext cx="4189978" cy="4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65" y="5048351"/>
            <a:ext cx="4312948" cy="47619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832" y="3370440"/>
            <a:ext cx="4561936" cy="50140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91" y="3393491"/>
            <a:ext cx="1900735" cy="234327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929" y="3352844"/>
            <a:ext cx="1628775" cy="2171700"/>
          </a:xfrm>
          <a:prstGeom prst="rect">
            <a:avLst/>
          </a:prstGeom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6443" y="799135"/>
            <a:ext cx="9144582" cy="578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kern="0" dirty="0" smtClean="0"/>
              <a:t>The Menus that can be created with the Menu creation functions are as follows.</a:t>
            </a:r>
          </a:p>
          <a:p>
            <a:pPr lvl="1"/>
            <a:endParaRPr lang="en-US" altLang="ja-JP" kern="0" dirty="0"/>
          </a:p>
          <a:p>
            <a:pPr lvl="1"/>
            <a:r>
              <a:rPr lang="en-US" altLang="ja-JP" dirty="0" smtClean="0"/>
              <a:t>The following two types of menu sheets are creatable</a:t>
            </a:r>
          </a:p>
          <a:p>
            <a:pPr lvl="2"/>
            <a:r>
              <a:rPr lang="en-US" altLang="ja-JP" dirty="0" smtClean="0"/>
              <a:t>Sheets that manages </a:t>
            </a:r>
            <a:r>
              <a:rPr lang="en-US" altLang="ja-JP" dirty="0" err="1" smtClean="0"/>
              <a:t>IaC</a:t>
            </a:r>
            <a:r>
              <a:rPr lang="en-US" altLang="ja-JP" dirty="0" smtClean="0"/>
              <a:t> variable values.</a:t>
            </a:r>
            <a:r>
              <a:rPr lang="ja-JP" altLang="en-US" dirty="0"/>
              <a:t> </a:t>
            </a:r>
            <a:r>
              <a:rPr lang="ja-JP" altLang="en-US" dirty="0" smtClean="0"/>
              <a:t>→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Sheets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that are not linked with specific host and operations.</a:t>
            </a:r>
            <a:r>
              <a:rPr lang="ja-JP" altLang="en-US" dirty="0"/>
              <a:t> →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400" kern="0" dirty="0" smtClean="0"/>
          </a:p>
          <a:p>
            <a:pPr lvl="1"/>
            <a:endParaRPr lang="en-US" altLang="ja-JP" sz="1400" kern="0" dirty="0"/>
          </a:p>
          <a:p>
            <a:pPr lvl="1"/>
            <a:endParaRPr lang="en-US" altLang="ja-JP" sz="1400" kern="0" dirty="0" smtClean="0"/>
          </a:p>
          <a:p>
            <a:pPr lvl="1"/>
            <a:endParaRPr lang="en-US" altLang="ja-JP" sz="1400" kern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Menu construction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66900" y="2582908"/>
            <a:ext cx="8964389" cy="3894366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9448" y="2251194"/>
            <a:ext cx="2088167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Menu structure</a:t>
            </a:r>
            <a:endParaRPr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377847" y="2860351"/>
            <a:ext cx="1917400" cy="401498"/>
            <a:chOff x="763522" y="2360325"/>
            <a:chExt cx="1917400" cy="401498"/>
          </a:xfrm>
        </p:grpSpPr>
        <p:sp>
          <p:nvSpPr>
            <p:cNvPr id="6" name="波線 5"/>
            <p:cNvSpPr/>
            <p:nvPr/>
          </p:nvSpPr>
          <p:spPr bwMode="auto">
            <a:xfrm>
              <a:off x="837456" y="2360325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763522" y="2433088"/>
              <a:ext cx="191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Menu group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759343" y="2778647"/>
            <a:ext cx="1524625" cy="401498"/>
            <a:chOff x="3434703" y="2689910"/>
            <a:chExt cx="1524625" cy="401498"/>
          </a:xfrm>
        </p:grpSpPr>
        <p:sp>
          <p:nvSpPr>
            <p:cNvPr id="24" name="波線 23"/>
            <p:cNvSpPr/>
            <p:nvPr/>
          </p:nvSpPr>
          <p:spPr bwMode="auto">
            <a:xfrm>
              <a:off x="3467006" y="2689910"/>
              <a:ext cx="1380647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434703" y="2748233"/>
              <a:ext cx="1524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Menu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5563402" y="2891686"/>
            <a:ext cx="1917400" cy="401498"/>
            <a:chOff x="820006" y="2360325"/>
            <a:chExt cx="1917400" cy="401498"/>
          </a:xfrm>
        </p:grpSpPr>
        <p:sp>
          <p:nvSpPr>
            <p:cNvPr id="27" name="波線 26"/>
            <p:cNvSpPr/>
            <p:nvPr/>
          </p:nvSpPr>
          <p:spPr bwMode="auto">
            <a:xfrm>
              <a:off x="837456" y="2360325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20006" y="2433087"/>
              <a:ext cx="191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Parameter sheet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6" name="直線コネクタ 15"/>
          <p:cNvCxnSpPr/>
          <p:nvPr/>
        </p:nvCxnSpPr>
        <p:spPr bwMode="auto">
          <a:xfrm>
            <a:off x="2462029" y="2673305"/>
            <a:ext cx="50314" cy="340346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4376416" y="2631890"/>
            <a:ext cx="50314" cy="340346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/>
          <p:cNvSpPr txBox="1"/>
          <p:nvPr/>
        </p:nvSpPr>
        <p:spPr>
          <a:xfrm>
            <a:off x="142965" y="6199621"/>
            <a:ext cx="4029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 smtClean="0">
                <a:solidFill>
                  <a:srgbClr val="002060"/>
                </a:solidFill>
              </a:rPr>
              <a:t>(※)The menus and menu groups shown above are examples</a:t>
            </a:r>
            <a:endParaRPr kumimoji="1" lang="ja-JP" altLang="en-US" sz="900" b="1" dirty="0">
              <a:solidFill>
                <a:srgbClr val="002060"/>
              </a:solidFill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746931" y="4487042"/>
            <a:ext cx="1630739" cy="350826"/>
            <a:chOff x="3444673" y="2689910"/>
            <a:chExt cx="1524625" cy="434741"/>
          </a:xfrm>
        </p:grpSpPr>
        <p:sp>
          <p:nvSpPr>
            <p:cNvPr id="41" name="波線 40"/>
            <p:cNvSpPr/>
            <p:nvPr/>
          </p:nvSpPr>
          <p:spPr bwMode="auto">
            <a:xfrm>
              <a:off x="3467006" y="2689910"/>
              <a:ext cx="1380647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444673" y="2743256"/>
              <a:ext cx="1524625" cy="381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Data sheet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3" name="正方形/長方形 42"/>
          <p:cNvSpPr/>
          <p:nvPr/>
        </p:nvSpPr>
        <p:spPr bwMode="auto">
          <a:xfrm>
            <a:off x="4649095" y="5053804"/>
            <a:ext cx="4314418" cy="4707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440675" y="4668665"/>
            <a:ext cx="867232" cy="104714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6" name="右中かっこ 65"/>
          <p:cNvSpPr/>
          <p:nvPr/>
        </p:nvSpPr>
        <p:spPr bwMode="auto">
          <a:xfrm rot="16200000" flipH="1">
            <a:off x="8486690" y="3797513"/>
            <a:ext cx="152631" cy="349164"/>
          </a:xfrm>
          <a:prstGeom prst="rightBrace">
            <a:avLst/>
          </a:prstGeom>
          <a:noFill/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953227" y="4078121"/>
            <a:ext cx="108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F</a:t>
            </a:r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ree column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2700933" y="4422709"/>
            <a:ext cx="1614770" cy="33215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3" name="直線コネクタ 22"/>
          <p:cNvCxnSpPr/>
          <p:nvPr/>
        </p:nvCxnSpPr>
        <p:spPr bwMode="auto">
          <a:xfrm flipV="1">
            <a:off x="4315703" y="3827530"/>
            <a:ext cx="212370" cy="92733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 flipV="1">
            <a:off x="4315703" y="3386706"/>
            <a:ext cx="149393" cy="10360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/>
          <p:nvPr/>
        </p:nvCxnSpPr>
        <p:spPr bwMode="auto">
          <a:xfrm flipV="1">
            <a:off x="1307907" y="4754862"/>
            <a:ext cx="1388439" cy="96094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 flipV="1">
            <a:off x="1307907" y="4422709"/>
            <a:ext cx="1388439" cy="24595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右中かっこ 81"/>
          <p:cNvSpPr/>
          <p:nvPr/>
        </p:nvSpPr>
        <p:spPr bwMode="auto">
          <a:xfrm rot="5400000">
            <a:off x="6101973" y="5489614"/>
            <a:ext cx="180412" cy="504056"/>
          </a:xfrm>
          <a:prstGeom prst="rightBrace">
            <a:avLst/>
          </a:prstGeom>
          <a:noFill/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646870" y="5848223"/>
            <a:ext cx="108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Free</a:t>
            </a:r>
            <a:r>
              <a:rPr lang="en-US" altLang="ja-JP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</a:br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column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4466161" y="3386706"/>
            <a:ext cx="4590607" cy="4554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630939" y="1082779"/>
            <a:ext cx="5670234" cy="392774"/>
            <a:chOff x="659637" y="1112992"/>
            <a:chExt cx="5670234" cy="392774"/>
          </a:xfrm>
        </p:grpSpPr>
        <p:grpSp>
          <p:nvGrpSpPr>
            <p:cNvPr id="71" name="グループ化 70"/>
            <p:cNvGrpSpPr/>
            <p:nvPr/>
          </p:nvGrpSpPr>
          <p:grpSpPr>
            <a:xfrm>
              <a:off x="659637" y="1112992"/>
              <a:ext cx="1474346" cy="317563"/>
              <a:chOff x="763522" y="2360325"/>
              <a:chExt cx="1917400" cy="412995"/>
            </a:xfrm>
          </p:grpSpPr>
          <p:sp>
            <p:nvSpPr>
              <p:cNvPr id="81" name="波線 80"/>
              <p:cNvSpPr/>
              <p:nvPr/>
            </p:nvSpPr>
            <p:spPr bwMode="auto">
              <a:xfrm>
                <a:off x="837456" y="2360325"/>
                <a:ext cx="1736330" cy="401498"/>
              </a:xfrm>
              <a:prstGeom prst="wave">
                <a:avLst>
                  <a:gd name="adj1" fmla="val 7371"/>
                  <a:gd name="adj2" fmla="val 0"/>
                </a:avLst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763522" y="2433093"/>
                <a:ext cx="1917400" cy="340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b="1" dirty="0" smtClean="0">
                    <a:solidFill>
                      <a:schemeClr val="bg1"/>
                    </a:solidFill>
                    <a:latin typeface="+mn-ea"/>
                  </a:rPr>
                  <a:t>Menu group</a:t>
                </a:r>
                <a:endParaRPr lang="ja-JP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2" name="グループ化 71"/>
            <p:cNvGrpSpPr/>
            <p:nvPr/>
          </p:nvGrpSpPr>
          <p:grpSpPr>
            <a:xfrm>
              <a:off x="2483588" y="1113000"/>
              <a:ext cx="1172330" cy="308724"/>
              <a:chOff x="3434703" y="2689910"/>
              <a:chExt cx="1524625" cy="401498"/>
            </a:xfrm>
          </p:grpSpPr>
          <p:sp>
            <p:nvSpPr>
              <p:cNvPr id="79" name="波線 78"/>
              <p:cNvSpPr/>
              <p:nvPr/>
            </p:nvSpPr>
            <p:spPr bwMode="auto">
              <a:xfrm>
                <a:off x="3467006" y="2689910"/>
                <a:ext cx="1380647" cy="401498"/>
              </a:xfrm>
              <a:prstGeom prst="wave">
                <a:avLst>
                  <a:gd name="adj1" fmla="val 7371"/>
                  <a:gd name="adj2" fmla="val 0"/>
                </a:avLst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3434703" y="2748233"/>
                <a:ext cx="1524625" cy="340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b="1" dirty="0" smtClean="0">
                    <a:solidFill>
                      <a:schemeClr val="bg1"/>
                    </a:solidFill>
                    <a:latin typeface="+mn-ea"/>
                  </a:rPr>
                  <a:t>Menu</a:t>
                </a:r>
                <a:endParaRPr lang="ja-JP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4" name="グループ化 73"/>
            <p:cNvGrpSpPr/>
            <p:nvPr/>
          </p:nvGrpSpPr>
          <p:grpSpPr>
            <a:xfrm>
              <a:off x="3975961" y="1113006"/>
              <a:ext cx="2353910" cy="317559"/>
              <a:chOff x="5653937" y="2891686"/>
              <a:chExt cx="1736331" cy="412987"/>
            </a:xfrm>
          </p:grpSpPr>
          <p:sp>
            <p:nvSpPr>
              <p:cNvPr id="77" name="波線 76"/>
              <p:cNvSpPr/>
              <p:nvPr/>
            </p:nvSpPr>
            <p:spPr bwMode="auto">
              <a:xfrm>
                <a:off x="5653937" y="2891686"/>
                <a:ext cx="1736330" cy="401498"/>
              </a:xfrm>
              <a:prstGeom prst="wave">
                <a:avLst>
                  <a:gd name="adj1" fmla="val 7371"/>
                  <a:gd name="adj2" fmla="val 0"/>
                </a:avLst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5653937" y="2964448"/>
                <a:ext cx="1736331" cy="340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b="1" dirty="0" smtClean="0">
                    <a:solidFill>
                      <a:schemeClr val="bg1"/>
                    </a:solidFill>
                    <a:latin typeface="+mn-ea"/>
                  </a:rPr>
                  <a:t>Parameter sheet/Data sheet</a:t>
                </a:r>
                <a:endParaRPr lang="ja-JP" altLang="en-US" sz="11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5" name="テキスト ボックス 74"/>
            <p:cNvSpPr txBox="1"/>
            <p:nvPr/>
          </p:nvSpPr>
          <p:spPr>
            <a:xfrm>
              <a:off x="2099854" y="1136434"/>
              <a:ext cx="3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＞</a:t>
              </a:r>
              <a:endParaRPr kumimoji="1" lang="ja-JP" altLang="en-US" dirty="0"/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3612615" y="1136434"/>
              <a:ext cx="3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＞</a:t>
              </a:r>
              <a:endParaRPr kumimoji="1" lang="ja-JP" altLang="en-US" dirty="0"/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6081861" y="2008362"/>
            <a:ext cx="1298423" cy="280105"/>
            <a:chOff x="5563402" y="2891686"/>
            <a:chExt cx="1917400" cy="413635"/>
          </a:xfrm>
        </p:grpSpPr>
        <p:sp>
          <p:nvSpPr>
            <p:cNvPr id="86" name="波線 85"/>
            <p:cNvSpPr/>
            <p:nvPr/>
          </p:nvSpPr>
          <p:spPr bwMode="auto">
            <a:xfrm>
              <a:off x="5653937" y="2891686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 b="1" dirty="0" smtClean="0">
                <a:latin typeface="+mn-ea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5563402" y="2964448"/>
              <a:ext cx="1917400" cy="34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Data sheet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4466766" y="1699897"/>
            <a:ext cx="1298423" cy="280105"/>
            <a:chOff x="5563402" y="2891686"/>
            <a:chExt cx="1917400" cy="413635"/>
          </a:xfrm>
        </p:grpSpPr>
        <p:sp>
          <p:nvSpPr>
            <p:cNvPr id="90" name="波線 89"/>
            <p:cNvSpPr/>
            <p:nvPr/>
          </p:nvSpPr>
          <p:spPr bwMode="auto">
            <a:xfrm>
              <a:off x="5653937" y="2891686"/>
              <a:ext cx="1736330" cy="401498"/>
            </a:xfrm>
            <a:prstGeom prst="wave">
              <a:avLst>
                <a:gd name="adj1" fmla="val 7371"/>
                <a:gd name="adj2" fmla="val 0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900" b="1" dirty="0" smtClean="0">
                <a:latin typeface="+mn-ea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5563402" y="2964448"/>
              <a:ext cx="1917400" cy="34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Parameter sheet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2" name="正方形/長方形 91"/>
          <p:cNvSpPr/>
          <p:nvPr/>
        </p:nvSpPr>
        <p:spPr bwMode="auto">
          <a:xfrm>
            <a:off x="2697728" y="4780260"/>
            <a:ext cx="1617975" cy="37951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93" name="直線コネクタ 92"/>
          <p:cNvCxnSpPr/>
          <p:nvPr/>
        </p:nvCxnSpPr>
        <p:spPr bwMode="auto">
          <a:xfrm>
            <a:off x="4322310" y="5159779"/>
            <a:ext cx="326784" cy="40315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/>
          <p:nvPr/>
        </p:nvCxnSpPr>
        <p:spPr bwMode="auto">
          <a:xfrm>
            <a:off x="4300634" y="4750109"/>
            <a:ext cx="388396" cy="32930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64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 bwMode="auto">
          <a:xfrm>
            <a:off x="395536" y="2056640"/>
            <a:ext cx="8209140" cy="341278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Parameter Sheet</a:t>
            </a:r>
            <a:endParaRPr lang="en-US" altLang="ja-JP" dirty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691716" y="3836963"/>
            <a:ext cx="2514919" cy="10928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/>
              <a:t>{{ </a:t>
            </a:r>
            <a:r>
              <a:rPr lang="en-US" altLang="ja-JP" sz="1600" dirty="0" err="1" smtClean="0"/>
              <a:t>VAR_x</a:t>
            </a:r>
            <a:r>
              <a:rPr lang="en-US" altLang="ja-JP" sz="1600" dirty="0" smtClean="0"/>
              <a:t> }}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・・ ・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ja-JP" altLang="en-US" sz="1600" dirty="0" smtClean="0"/>
              <a:t>・ </a:t>
            </a:r>
            <a:r>
              <a:rPr lang="en-US" altLang="ja-JP" sz="1600" dirty="0" smtClean="0"/>
              <a:t>{{ </a:t>
            </a:r>
            <a:r>
              <a:rPr lang="en-US" altLang="ja-JP" sz="1600" dirty="0" err="1" smtClean="0"/>
              <a:t>VAR_y</a:t>
            </a:r>
            <a:r>
              <a:rPr lang="en-US" altLang="ja-JP" sz="1600" dirty="0" smtClean="0"/>
              <a:t> }}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・</a:t>
            </a:r>
            <a:endParaRPr lang="en-US" altLang="ja-JP" sz="1600" dirty="0"/>
          </a:p>
          <a:p>
            <a:r>
              <a:rPr lang="ja-JP" altLang="en-US" sz="1600" dirty="0"/>
              <a:t>・ ・ ・ </a:t>
            </a:r>
            <a:r>
              <a:rPr lang="en-US" altLang="ja-JP" sz="1600" dirty="0" smtClean="0"/>
              <a:t>{{ </a:t>
            </a:r>
            <a:r>
              <a:rPr lang="en-US" altLang="ja-JP" sz="1600" dirty="0" err="1" smtClean="0"/>
              <a:t>VAR_z</a:t>
            </a:r>
            <a:r>
              <a:rPr lang="en-US" altLang="ja-JP" sz="1600" dirty="0" smtClean="0"/>
              <a:t> }}</a:t>
            </a:r>
            <a:r>
              <a:rPr lang="ja-JP" altLang="en-US" sz="1600" dirty="0"/>
              <a:t> ・</a:t>
            </a:r>
            <a:endParaRPr lang="en-US" altLang="ja-JP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39399" y="3551901"/>
            <a:ext cx="90361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b="1" smtClean="0">
                <a:solidFill>
                  <a:srgbClr val="002060"/>
                </a:solidFill>
              </a:rPr>
              <a:t>IaC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089"/>
              </p:ext>
            </p:extLst>
          </p:nvPr>
        </p:nvGraphicFramePr>
        <p:xfrm>
          <a:off x="395536" y="2701399"/>
          <a:ext cx="4032447" cy="717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99853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116170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358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2"/>
                          </a:solidFill>
                        </a:rPr>
                        <a:t>Variable</a:t>
                      </a:r>
                      <a:endParaRPr kumimoji="1" lang="ja-JP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smtClean="0"/>
                        <a:t>VAR_x</a:t>
                      </a:r>
                      <a:endParaRPr kumimoji="1" lang="ja-JP" altLang="en-US" sz="16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VAR_y</a:t>
                      </a:r>
                      <a:endParaRPr kumimoji="1" lang="ja-JP" altLang="en-US" sz="16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smtClean="0"/>
                        <a:t>VAR_z</a:t>
                      </a:r>
                      <a:endParaRPr kumimoji="1" lang="ja-JP" altLang="en-US" sz="160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358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2"/>
                          </a:solidFill>
                        </a:rPr>
                        <a:t>Value</a:t>
                      </a:r>
                      <a:endParaRPr kumimoji="1" lang="ja-JP" alt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 bwMode="auto">
          <a:xfrm>
            <a:off x="6340552" y="3342463"/>
            <a:ext cx="1975864" cy="1010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AAA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・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・・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BBB</a:t>
            </a:r>
            <a:r>
              <a:rPr lang="ja-JP" altLang="en-US" sz="1600" dirty="0"/>
              <a:t> ・</a:t>
            </a:r>
            <a:r>
              <a:rPr lang="ja-JP" altLang="en-US" sz="1600" dirty="0" smtClean="0"/>
              <a:t>・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・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sz="1600" dirty="0"/>
              <a:t>・・ ・・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CCC</a:t>
            </a:r>
            <a:r>
              <a:rPr lang="ja-JP" altLang="en-US" sz="1600" dirty="0" smtClean="0"/>
              <a:t> </a:t>
            </a:r>
            <a:r>
              <a:rPr lang="ja-JP" altLang="en-US" sz="1600" dirty="0"/>
              <a:t>・・</a:t>
            </a:r>
            <a:endParaRPr lang="en-US" altLang="ja-JP" sz="16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057" y="2384526"/>
            <a:ext cx="22809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</a:rPr>
              <a:t>Parameter Sheet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7570" y="3003909"/>
            <a:ext cx="19100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</a:rPr>
              <a:t>Execution Code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sp>
        <p:nvSpPr>
          <p:cNvPr id="50" name="右矢印 49"/>
          <p:cNvSpPr/>
          <p:nvPr/>
        </p:nvSpPr>
        <p:spPr bwMode="auto">
          <a:xfrm>
            <a:off x="5058107" y="3450332"/>
            <a:ext cx="1172594" cy="764432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Create</a:t>
            </a:r>
            <a:endParaRPr kumimoji="1" lang="ja-JP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95536" y="1774438"/>
            <a:ext cx="3852326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Image of creating an Execution code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1789798" y="3906987"/>
            <a:ext cx="1342042" cy="360186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 bwMode="auto">
          <a:xfrm flipH="1" flipV="1">
            <a:off x="1290824" y="4044366"/>
            <a:ext cx="498974" cy="4271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テキスト ボックス 6"/>
          <p:cNvSpPr txBox="1"/>
          <p:nvPr/>
        </p:nvSpPr>
        <p:spPr>
          <a:xfrm>
            <a:off x="374970" y="3906987"/>
            <a:ext cx="10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Variable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右中かっこ 10"/>
          <p:cNvSpPr/>
          <p:nvPr/>
        </p:nvSpPr>
        <p:spPr bwMode="auto">
          <a:xfrm>
            <a:off x="4247862" y="2395563"/>
            <a:ext cx="700395" cy="2751397"/>
          </a:xfrm>
          <a:prstGeom prst="rightBrace">
            <a:avLst>
              <a:gd name="adj1" fmla="val 21047"/>
              <a:gd name="adj2" fmla="val 51260"/>
            </a:avLst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611" y="5551678"/>
            <a:ext cx="705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(※)For linking variables, please take a look at the “practice document”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03055" y="680803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 Parameter sheet, manage and register the </a:t>
            </a:r>
            <a:r>
              <a:rPr lang="en-US" altLang="ja-JP" sz="2000" b="1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variable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substitute values used in IaC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Create execution codes from Parameter sheets and IaC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en-US" altLang="ja-JP" sz="2000" b="1" dirty="0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5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 Data Sheet</a:t>
            </a:r>
            <a:endParaRPr lang="en-US" altLang="ja-JP" dirty="0"/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36389" y="2139960"/>
            <a:ext cx="8763482" cy="409245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71" name="グループ化 70"/>
          <p:cNvGrpSpPr/>
          <p:nvPr/>
        </p:nvGrpSpPr>
        <p:grpSpPr>
          <a:xfrm>
            <a:off x="3140705" y="2834323"/>
            <a:ext cx="3195845" cy="2294518"/>
            <a:chOff x="3186216" y="3020685"/>
            <a:chExt cx="3195845" cy="2294518"/>
          </a:xfrm>
          <a:solidFill>
            <a:schemeClr val="accent3">
              <a:lumMod val="10000"/>
              <a:lumOff val="90000"/>
            </a:schemeClr>
          </a:solidFill>
        </p:grpSpPr>
        <p:sp>
          <p:nvSpPr>
            <p:cNvPr id="27" name="フローチャート: 端子 26"/>
            <p:cNvSpPr/>
            <p:nvPr/>
          </p:nvSpPr>
          <p:spPr bwMode="auto">
            <a:xfrm rot="5400000">
              <a:off x="3636880" y="2570021"/>
              <a:ext cx="2294518" cy="3195845"/>
            </a:xfrm>
            <a:prstGeom prst="flowChartTerminator">
              <a:avLst/>
            </a:prstGeom>
            <a:grpFill/>
            <a:ln w="38100">
              <a:solidFill>
                <a:schemeClr val="accent3">
                  <a:lumMod val="75000"/>
                  <a:lumOff val="25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 b="1" dirty="0" smtClean="0">
                <a:latin typeface="+mn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791216" y="3193675"/>
              <a:ext cx="22809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2060"/>
                  </a:solidFill>
                </a:rPr>
                <a:t>Data sheet A</a:t>
              </a:r>
              <a:endParaRPr kumimoji="1" lang="ja-JP" altLang="en-US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90452" y="2626684"/>
            <a:ext cx="1124616" cy="2474758"/>
            <a:chOff x="590315" y="2923918"/>
            <a:chExt cx="1124616" cy="2474758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0354CE80-49FB-4388-83BA-94DF9E40A5E8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590315" y="2923918"/>
              <a:ext cx="977943" cy="686927"/>
              <a:chOff x="-1828973" y="2716213"/>
              <a:chExt cx="2020481" cy="1419225"/>
            </a:xfrm>
          </p:grpSpPr>
          <p:sp>
            <p:nvSpPr>
              <p:cNvPr id="30" name="フリーフォーム: 図形 349">
                <a:extLst>
                  <a:ext uri="{FF2B5EF4-FFF2-40B4-BE49-F238E27FC236}">
                    <a16:creationId xmlns:a16="http://schemas.microsoft.com/office/drawing/2014/main" id="{60755967-856B-4CFA-ABED-87AE21916C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1828973" y="2716213"/>
                <a:ext cx="2020481" cy="1419225"/>
              </a:xfrm>
              <a:custGeom>
                <a:avLst/>
                <a:gdLst>
                  <a:gd name="connsiteX0" fmla="*/ 915581 w 2020481"/>
                  <a:gd name="connsiteY0" fmla="*/ 898525 h 1419225"/>
                  <a:gd name="connsiteX1" fmla="*/ 937889 w 2020481"/>
                  <a:gd name="connsiteY1" fmla="*/ 930275 h 1419225"/>
                  <a:gd name="connsiteX2" fmla="*/ 1157782 w 2020481"/>
                  <a:gd name="connsiteY2" fmla="*/ 917575 h 1419225"/>
                  <a:gd name="connsiteX3" fmla="*/ 1266135 w 2020481"/>
                  <a:gd name="connsiteY3" fmla="*/ 1006475 h 1419225"/>
                  <a:gd name="connsiteX4" fmla="*/ 1342619 w 2020481"/>
                  <a:gd name="connsiteY4" fmla="*/ 1006475 h 1419225"/>
                  <a:gd name="connsiteX5" fmla="*/ 1342619 w 2020481"/>
                  <a:gd name="connsiteY5" fmla="*/ 898525 h 1419225"/>
                  <a:gd name="connsiteX6" fmla="*/ 915581 w 2020481"/>
                  <a:gd name="connsiteY6" fmla="*/ 898525 h 1419225"/>
                  <a:gd name="connsiteX7" fmla="*/ 847905 w 2020481"/>
                  <a:gd name="connsiteY7" fmla="*/ 123825 h 1419225"/>
                  <a:gd name="connsiteX8" fmla="*/ 1956580 w 2020481"/>
                  <a:gd name="connsiteY8" fmla="*/ 123825 h 1419225"/>
                  <a:gd name="connsiteX9" fmla="*/ 1982141 w 2020481"/>
                  <a:gd name="connsiteY9" fmla="*/ 149413 h 1419225"/>
                  <a:gd name="connsiteX10" fmla="*/ 1982141 w 2020481"/>
                  <a:gd name="connsiteY10" fmla="*/ 872278 h 1419225"/>
                  <a:gd name="connsiteX11" fmla="*/ 1956580 w 2020481"/>
                  <a:gd name="connsiteY11" fmla="*/ 897867 h 1419225"/>
                  <a:gd name="connsiteX12" fmla="*/ 1464546 w 2020481"/>
                  <a:gd name="connsiteY12" fmla="*/ 897867 h 1419225"/>
                  <a:gd name="connsiteX13" fmla="*/ 1464546 w 2020481"/>
                  <a:gd name="connsiteY13" fmla="*/ 1006616 h 1419225"/>
                  <a:gd name="connsiteX14" fmla="*/ 1758488 w 2020481"/>
                  <a:gd name="connsiteY14" fmla="*/ 1006616 h 1419225"/>
                  <a:gd name="connsiteX15" fmla="*/ 1784049 w 2020481"/>
                  <a:gd name="connsiteY15" fmla="*/ 1032204 h 1419225"/>
                  <a:gd name="connsiteX16" fmla="*/ 1784049 w 2020481"/>
                  <a:gd name="connsiteY16" fmla="*/ 1102572 h 1419225"/>
                  <a:gd name="connsiteX17" fmla="*/ 1758488 w 2020481"/>
                  <a:gd name="connsiteY17" fmla="*/ 1128160 h 1419225"/>
                  <a:gd name="connsiteX18" fmla="*/ 1055582 w 2020481"/>
                  <a:gd name="connsiteY18" fmla="*/ 1128160 h 1419225"/>
                  <a:gd name="connsiteX19" fmla="*/ 889440 w 2020481"/>
                  <a:gd name="connsiteY19" fmla="*/ 1140954 h 1419225"/>
                  <a:gd name="connsiteX20" fmla="*/ 883050 w 2020481"/>
                  <a:gd name="connsiteY20" fmla="*/ 1140954 h 1419225"/>
                  <a:gd name="connsiteX21" fmla="*/ 796784 w 2020481"/>
                  <a:gd name="connsiteY21" fmla="*/ 1092976 h 1419225"/>
                  <a:gd name="connsiteX22" fmla="*/ 726493 w 2020481"/>
                  <a:gd name="connsiteY22" fmla="*/ 987425 h 1419225"/>
                  <a:gd name="connsiteX23" fmla="*/ 726493 w 2020481"/>
                  <a:gd name="connsiteY23" fmla="*/ 1160145 h 1419225"/>
                  <a:gd name="connsiteX24" fmla="*/ 1975751 w 2020481"/>
                  <a:gd name="connsiteY24" fmla="*/ 1160145 h 1419225"/>
                  <a:gd name="connsiteX25" fmla="*/ 2020481 w 2020481"/>
                  <a:gd name="connsiteY25" fmla="*/ 1204924 h 1419225"/>
                  <a:gd name="connsiteX26" fmla="*/ 1975751 w 2020481"/>
                  <a:gd name="connsiteY26" fmla="*/ 1249704 h 1419225"/>
                  <a:gd name="connsiteX27" fmla="*/ 726493 w 2020481"/>
                  <a:gd name="connsiteY27" fmla="*/ 1249704 h 1419225"/>
                  <a:gd name="connsiteX28" fmla="*/ 726493 w 2020481"/>
                  <a:gd name="connsiteY28" fmla="*/ 1419225 h 1419225"/>
                  <a:gd name="connsiteX29" fmla="*/ 240848 w 2020481"/>
                  <a:gd name="connsiteY29" fmla="*/ 1419225 h 1419225"/>
                  <a:gd name="connsiteX30" fmla="*/ 240848 w 2020481"/>
                  <a:gd name="connsiteY30" fmla="*/ 1144153 h 1419225"/>
                  <a:gd name="connsiteX31" fmla="*/ 116242 w 2020481"/>
                  <a:gd name="connsiteY31" fmla="*/ 1163344 h 1419225"/>
                  <a:gd name="connsiteX32" fmla="*/ 103462 w 2020481"/>
                  <a:gd name="connsiteY32" fmla="*/ 1163344 h 1419225"/>
                  <a:gd name="connsiteX33" fmla="*/ 17196 w 2020481"/>
                  <a:gd name="connsiteY33" fmla="*/ 1118564 h 1419225"/>
                  <a:gd name="connsiteX34" fmla="*/ 14001 w 2020481"/>
                  <a:gd name="connsiteY34" fmla="*/ 1009815 h 1419225"/>
                  <a:gd name="connsiteX35" fmla="*/ 205703 w 2020481"/>
                  <a:gd name="connsiteY35" fmla="*/ 657978 h 1419225"/>
                  <a:gd name="connsiteX36" fmla="*/ 240848 w 2020481"/>
                  <a:gd name="connsiteY36" fmla="*/ 622794 h 1419225"/>
                  <a:gd name="connsiteX37" fmla="*/ 483671 w 2020481"/>
                  <a:gd name="connsiteY37" fmla="*/ 562022 h 1419225"/>
                  <a:gd name="connsiteX38" fmla="*/ 726493 w 2020481"/>
                  <a:gd name="connsiteY38" fmla="*/ 625993 h 1419225"/>
                  <a:gd name="connsiteX39" fmla="*/ 755249 w 2020481"/>
                  <a:gd name="connsiteY39" fmla="*/ 654779 h 1419225"/>
                  <a:gd name="connsiteX40" fmla="*/ 822344 w 2020481"/>
                  <a:gd name="connsiteY40" fmla="*/ 757132 h 1419225"/>
                  <a:gd name="connsiteX41" fmla="*/ 822344 w 2020481"/>
                  <a:gd name="connsiteY41" fmla="*/ 149413 h 1419225"/>
                  <a:gd name="connsiteX42" fmla="*/ 847905 w 2020481"/>
                  <a:gd name="connsiteY42" fmla="*/ 123825 h 1419225"/>
                  <a:gd name="connsiteX43" fmla="*/ 483781 w 2020481"/>
                  <a:gd name="connsiteY43" fmla="*/ 0 h 1419225"/>
                  <a:gd name="connsiteX44" fmla="*/ 704444 w 2020481"/>
                  <a:gd name="connsiteY44" fmla="*/ 252413 h 1419225"/>
                  <a:gd name="connsiteX45" fmla="*/ 483781 w 2020481"/>
                  <a:gd name="connsiteY45" fmla="*/ 504826 h 1419225"/>
                  <a:gd name="connsiteX46" fmla="*/ 263118 w 2020481"/>
                  <a:gd name="connsiteY46" fmla="*/ 252413 h 1419225"/>
                  <a:gd name="connsiteX47" fmla="*/ 483781 w 2020481"/>
                  <a:gd name="connsiteY47" fmla="*/ 0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020481" h="1419225">
                    <a:moveTo>
                      <a:pt x="915581" y="898525"/>
                    </a:moveTo>
                    <a:cubicBezTo>
                      <a:pt x="915581" y="898525"/>
                      <a:pt x="915581" y="898525"/>
                      <a:pt x="937889" y="930275"/>
                    </a:cubicBezTo>
                    <a:cubicBezTo>
                      <a:pt x="937889" y="930275"/>
                      <a:pt x="937889" y="930275"/>
                      <a:pt x="1157782" y="917575"/>
                    </a:cubicBezTo>
                    <a:cubicBezTo>
                      <a:pt x="1211958" y="914400"/>
                      <a:pt x="1259761" y="952500"/>
                      <a:pt x="1266135" y="1006475"/>
                    </a:cubicBezTo>
                    <a:cubicBezTo>
                      <a:pt x="1288443" y="1006475"/>
                      <a:pt x="1313937" y="1006475"/>
                      <a:pt x="1342619" y="1006475"/>
                    </a:cubicBezTo>
                    <a:cubicBezTo>
                      <a:pt x="1342619" y="1006475"/>
                      <a:pt x="1342619" y="1006475"/>
                      <a:pt x="1342619" y="898525"/>
                    </a:cubicBezTo>
                    <a:cubicBezTo>
                      <a:pt x="1342619" y="898525"/>
                      <a:pt x="1339432" y="898525"/>
                      <a:pt x="915581" y="898525"/>
                    </a:cubicBezTo>
                    <a:close/>
                    <a:moveTo>
                      <a:pt x="847905" y="123825"/>
                    </a:moveTo>
                    <a:cubicBezTo>
                      <a:pt x="847905" y="123825"/>
                      <a:pt x="847905" y="123825"/>
                      <a:pt x="1956580" y="123825"/>
                    </a:cubicBezTo>
                    <a:cubicBezTo>
                      <a:pt x="1972556" y="123825"/>
                      <a:pt x="1982141" y="133421"/>
                      <a:pt x="1982141" y="149413"/>
                    </a:cubicBezTo>
                    <a:cubicBezTo>
                      <a:pt x="1982141" y="149413"/>
                      <a:pt x="1982141" y="149413"/>
                      <a:pt x="1982141" y="872278"/>
                    </a:cubicBezTo>
                    <a:cubicBezTo>
                      <a:pt x="1982141" y="885073"/>
                      <a:pt x="1972556" y="897867"/>
                      <a:pt x="1956580" y="897867"/>
                    </a:cubicBezTo>
                    <a:cubicBezTo>
                      <a:pt x="1956580" y="897867"/>
                      <a:pt x="1956580" y="897867"/>
                      <a:pt x="1464546" y="897867"/>
                    </a:cubicBezTo>
                    <a:cubicBezTo>
                      <a:pt x="1464546" y="897867"/>
                      <a:pt x="1464546" y="897867"/>
                      <a:pt x="1464546" y="1006616"/>
                    </a:cubicBezTo>
                    <a:cubicBezTo>
                      <a:pt x="1464546" y="1006616"/>
                      <a:pt x="1464546" y="1006616"/>
                      <a:pt x="1758488" y="1006616"/>
                    </a:cubicBezTo>
                    <a:cubicBezTo>
                      <a:pt x="1774464" y="1006616"/>
                      <a:pt x="1784049" y="1016212"/>
                      <a:pt x="1784049" y="1032204"/>
                    </a:cubicBezTo>
                    <a:cubicBezTo>
                      <a:pt x="1784049" y="1032204"/>
                      <a:pt x="1784049" y="1032204"/>
                      <a:pt x="1784049" y="1102572"/>
                    </a:cubicBezTo>
                    <a:cubicBezTo>
                      <a:pt x="1784049" y="1118564"/>
                      <a:pt x="1774464" y="1128160"/>
                      <a:pt x="1758488" y="1128160"/>
                    </a:cubicBezTo>
                    <a:cubicBezTo>
                      <a:pt x="1758488" y="1128160"/>
                      <a:pt x="1758488" y="1128160"/>
                      <a:pt x="1055582" y="1128160"/>
                    </a:cubicBezTo>
                    <a:cubicBezTo>
                      <a:pt x="1055582" y="1128160"/>
                      <a:pt x="1055582" y="1128160"/>
                      <a:pt x="889440" y="1140954"/>
                    </a:cubicBezTo>
                    <a:cubicBezTo>
                      <a:pt x="886245" y="1140954"/>
                      <a:pt x="883050" y="1140954"/>
                      <a:pt x="883050" y="1140954"/>
                    </a:cubicBezTo>
                    <a:cubicBezTo>
                      <a:pt x="847905" y="1140954"/>
                      <a:pt x="815954" y="1121763"/>
                      <a:pt x="796784" y="1092976"/>
                    </a:cubicBezTo>
                    <a:cubicBezTo>
                      <a:pt x="796784" y="1092976"/>
                      <a:pt x="796784" y="1092976"/>
                      <a:pt x="726493" y="987425"/>
                    </a:cubicBezTo>
                    <a:cubicBezTo>
                      <a:pt x="726493" y="1048197"/>
                      <a:pt x="726493" y="1105770"/>
                      <a:pt x="726493" y="1160145"/>
                    </a:cubicBezTo>
                    <a:cubicBezTo>
                      <a:pt x="854295" y="1160145"/>
                      <a:pt x="1247283" y="1160145"/>
                      <a:pt x="1975751" y="1160145"/>
                    </a:cubicBezTo>
                    <a:cubicBezTo>
                      <a:pt x="2001311" y="1160145"/>
                      <a:pt x="2020481" y="1179336"/>
                      <a:pt x="2020481" y="1204924"/>
                    </a:cubicBezTo>
                    <a:cubicBezTo>
                      <a:pt x="2020481" y="1230513"/>
                      <a:pt x="2001311" y="1249704"/>
                      <a:pt x="1975751" y="1249704"/>
                    </a:cubicBezTo>
                    <a:cubicBezTo>
                      <a:pt x="1975751" y="1249704"/>
                      <a:pt x="1598737" y="1249704"/>
                      <a:pt x="726493" y="1249704"/>
                    </a:cubicBezTo>
                    <a:cubicBezTo>
                      <a:pt x="726493" y="1342461"/>
                      <a:pt x="726493" y="1409630"/>
                      <a:pt x="726493" y="1419225"/>
                    </a:cubicBezTo>
                    <a:cubicBezTo>
                      <a:pt x="726493" y="1419225"/>
                      <a:pt x="726493" y="1419225"/>
                      <a:pt x="240848" y="1419225"/>
                    </a:cubicBezTo>
                    <a:cubicBezTo>
                      <a:pt x="240848" y="1361652"/>
                      <a:pt x="240848" y="1259299"/>
                      <a:pt x="240848" y="1144153"/>
                    </a:cubicBezTo>
                    <a:cubicBezTo>
                      <a:pt x="240848" y="1144153"/>
                      <a:pt x="240848" y="1144153"/>
                      <a:pt x="116242" y="1163344"/>
                    </a:cubicBezTo>
                    <a:cubicBezTo>
                      <a:pt x="113047" y="1163344"/>
                      <a:pt x="106657" y="1163344"/>
                      <a:pt x="103462" y="1163344"/>
                    </a:cubicBezTo>
                    <a:cubicBezTo>
                      <a:pt x="68317" y="1163344"/>
                      <a:pt x="36366" y="1147351"/>
                      <a:pt x="17196" y="1118564"/>
                    </a:cubicBezTo>
                    <a:cubicBezTo>
                      <a:pt x="-5169" y="1086579"/>
                      <a:pt x="-5169" y="1044998"/>
                      <a:pt x="14001" y="1009815"/>
                    </a:cubicBezTo>
                    <a:cubicBezTo>
                      <a:pt x="14001" y="1009815"/>
                      <a:pt x="14001" y="1009815"/>
                      <a:pt x="205703" y="657978"/>
                    </a:cubicBezTo>
                    <a:cubicBezTo>
                      <a:pt x="215288" y="645184"/>
                      <a:pt x="224873" y="632390"/>
                      <a:pt x="240848" y="622794"/>
                    </a:cubicBezTo>
                    <a:cubicBezTo>
                      <a:pt x="240848" y="622794"/>
                      <a:pt x="285579" y="562022"/>
                      <a:pt x="483671" y="562022"/>
                    </a:cubicBezTo>
                    <a:cubicBezTo>
                      <a:pt x="681763" y="562022"/>
                      <a:pt x="726493" y="625993"/>
                      <a:pt x="726493" y="625993"/>
                    </a:cubicBezTo>
                    <a:cubicBezTo>
                      <a:pt x="739273" y="632390"/>
                      <a:pt x="748859" y="641985"/>
                      <a:pt x="755249" y="654779"/>
                    </a:cubicBezTo>
                    <a:cubicBezTo>
                      <a:pt x="755249" y="654779"/>
                      <a:pt x="755249" y="654779"/>
                      <a:pt x="822344" y="757132"/>
                    </a:cubicBezTo>
                    <a:cubicBezTo>
                      <a:pt x="822344" y="657978"/>
                      <a:pt x="822344" y="478861"/>
                      <a:pt x="822344" y="149413"/>
                    </a:cubicBezTo>
                    <a:cubicBezTo>
                      <a:pt x="822344" y="133421"/>
                      <a:pt x="835124" y="123825"/>
                      <a:pt x="847905" y="123825"/>
                    </a:cubicBezTo>
                    <a:close/>
                    <a:moveTo>
                      <a:pt x="483781" y="0"/>
                    </a:moveTo>
                    <a:cubicBezTo>
                      <a:pt x="605650" y="0"/>
                      <a:pt x="704444" y="113009"/>
                      <a:pt x="704444" y="252413"/>
                    </a:cubicBezTo>
                    <a:cubicBezTo>
                      <a:pt x="704444" y="391817"/>
                      <a:pt x="605650" y="504826"/>
                      <a:pt x="483781" y="504826"/>
                    </a:cubicBezTo>
                    <a:cubicBezTo>
                      <a:pt x="361912" y="504826"/>
                      <a:pt x="263118" y="391817"/>
                      <a:pt x="263118" y="252413"/>
                    </a:cubicBezTo>
                    <a:cubicBezTo>
                      <a:pt x="263118" y="113009"/>
                      <a:pt x="361912" y="0"/>
                      <a:pt x="4837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フリーフォーム: 図形 348">
                <a:extLst>
                  <a:ext uri="{FF2B5EF4-FFF2-40B4-BE49-F238E27FC236}">
                    <a16:creationId xmlns:a16="http://schemas.microsoft.com/office/drawing/2014/main" id="{4735829D-753B-4B7D-B63B-8C680F7E38E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-929267" y="2933701"/>
                <a:ext cx="985838" cy="587375"/>
              </a:xfrm>
              <a:custGeom>
                <a:avLst/>
                <a:gdLst>
                  <a:gd name="connsiteX0" fmla="*/ 641350 w 985838"/>
                  <a:gd name="connsiteY0" fmla="*/ 334962 h 587375"/>
                  <a:gd name="connsiteX1" fmla="*/ 688975 w 985838"/>
                  <a:gd name="connsiteY1" fmla="*/ 473075 h 587375"/>
                  <a:gd name="connsiteX2" fmla="*/ 717550 w 985838"/>
                  <a:gd name="connsiteY2" fmla="*/ 441325 h 587375"/>
                  <a:gd name="connsiteX3" fmla="*/ 763588 w 985838"/>
                  <a:gd name="connsiteY3" fmla="*/ 485775 h 587375"/>
                  <a:gd name="connsiteX4" fmla="*/ 792163 w 985838"/>
                  <a:gd name="connsiteY4" fmla="*/ 457200 h 587375"/>
                  <a:gd name="connsiteX5" fmla="*/ 747713 w 985838"/>
                  <a:gd name="connsiteY5" fmla="*/ 412750 h 587375"/>
                  <a:gd name="connsiteX6" fmla="*/ 779463 w 985838"/>
                  <a:gd name="connsiteY6" fmla="*/ 382587 h 587375"/>
                  <a:gd name="connsiteX7" fmla="*/ 215900 w 985838"/>
                  <a:gd name="connsiteY7" fmla="*/ 146050 h 587375"/>
                  <a:gd name="connsiteX8" fmla="*/ 215900 w 985838"/>
                  <a:gd name="connsiteY8" fmla="*/ 444500 h 587375"/>
                  <a:gd name="connsiteX9" fmla="*/ 631825 w 985838"/>
                  <a:gd name="connsiteY9" fmla="*/ 444500 h 587375"/>
                  <a:gd name="connsiteX10" fmla="*/ 615950 w 985838"/>
                  <a:gd name="connsiteY10" fmla="*/ 400050 h 587375"/>
                  <a:gd name="connsiteX11" fmla="*/ 261938 w 985838"/>
                  <a:gd name="connsiteY11" fmla="*/ 400050 h 587375"/>
                  <a:gd name="connsiteX12" fmla="*/ 261938 w 985838"/>
                  <a:gd name="connsiteY12" fmla="*/ 192087 h 587375"/>
                  <a:gd name="connsiteX13" fmla="*/ 723900 w 985838"/>
                  <a:gd name="connsiteY13" fmla="*/ 192087 h 587375"/>
                  <a:gd name="connsiteX14" fmla="*/ 723900 w 985838"/>
                  <a:gd name="connsiteY14" fmla="*/ 315912 h 587375"/>
                  <a:gd name="connsiteX15" fmla="*/ 769938 w 985838"/>
                  <a:gd name="connsiteY15" fmla="*/ 331787 h 587375"/>
                  <a:gd name="connsiteX16" fmla="*/ 769938 w 985838"/>
                  <a:gd name="connsiteY16" fmla="*/ 146050 h 587375"/>
                  <a:gd name="connsiteX17" fmla="*/ 0 w 985838"/>
                  <a:gd name="connsiteY17" fmla="*/ 0 h 587375"/>
                  <a:gd name="connsiteX18" fmla="*/ 985838 w 985838"/>
                  <a:gd name="connsiteY18" fmla="*/ 0 h 587375"/>
                  <a:gd name="connsiteX19" fmla="*/ 985838 w 985838"/>
                  <a:gd name="connsiteY19" fmla="*/ 587375 h 587375"/>
                  <a:gd name="connsiteX20" fmla="*/ 0 w 985838"/>
                  <a:gd name="connsiteY20" fmla="*/ 587375 h 58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85838" h="587375">
                    <a:moveTo>
                      <a:pt x="641350" y="334962"/>
                    </a:moveTo>
                    <a:lnTo>
                      <a:pt x="688975" y="473075"/>
                    </a:lnTo>
                    <a:lnTo>
                      <a:pt x="717550" y="441325"/>
                    </a:lnTo>
                    <a:lnTo>
                      <a:pt x="763588" y="485775"/>
                    </a:lnTo>
                    <a:lnTo>
                      <a:pt x="792163" y="457200"/>
                    </a:lnTo>
                    <a:lnTo>
                      <a:pt x="747713" y="412750"/>
                    </a:lnTo>
                    <a:lnTo>
                      <a:pt x="779463" y="382587"/>
                    </a:lnTo>
                    <a:close/>
                    <a:moveTo>
                      <a:pt x="215900" y="146050"/>
                    </a:moveTo>
                    <a:lnTo>
                      <a:pt x="215900" y="444500"/>
                    </a:lnTo>
                    <a:lnTo>
                      <a:pt x="631825" y="444500"/>
                    </a:lnTo>
                    <a:lnTo>
                      <a:pt x="615950" y="400050"/>
                    </a:lnTo>
                    <a:lnTo>
                      <a:pt x="261938" y="400050"/>
                    </a:lnTo>
                    <a:lnTo>
                      <a:pt x="261938" y="192087"/>
                    </a:lnTo>
                    <a:lnTo>
                      <a:pt x="723900" y="192087"/>
                    </a:lnTo>
                    <a:lnTo>
                      <a:pt x="723900" y="315912"/>
                    </a:lnTo>
                    <a:lnTo>
                      <a:pt x="769938" y="331787"/>
                    </a:lnTo>
                    <a:lnTo>
                      <a:pt x="769938" y="146050"/>
                    </a:lnTo>
                    <a:close/>
                    <a:moveTo>
                      <a:pt x="0" y="0"/>
                    </a:moveTo>
                    <a:lnTo>
                      <a:pt x="985838" y="0"/>
                    </a:lnTo>
                    <a:lnTo>
                      <a:pt x="985838" y="587375"/>
                    </a:lnTo>
                    <a:lnTo>
                      <a:pt x="0" y="5873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2" name="Freeform 76"/>
            <p:cNvSpPr>
              <a:spLocks noChangeAspect="1" noEditPoints="1"/>
            </p:cNvSpPr>
            <p:nvPr/>
          </p:nvSpPr>
          <p:spPr bwMode="gray">
            <a:xfrm>
              <a:off x="619360" y="4328354"/>
              <a:ext cx="636671" cy="637840"/>
            </a:xfrm>
            <a:custGeom>
              <a:avLst/>
              <a:gdLst>
                <a:gd name="T0" fmla="*/ 0 w 1153"/>
                <a:gd name="T1" fmla="*/ 577 h 1154"/>
                <a:gd name="T2" fmla="*/ 1153 w 1153"/>
                <a:gd name="T3" fmla="*/ 577 h 1154"/>
                <a:gd name="T4" fmla="*/ 673 w 1153"/>
                <a:gd name="T5" fmla="*/ 1078 h 1154"/>
                <a:gd name="T6" fmla="*/ 596 w 1153"/>
                <a:gd name="T7" fmla="*/ 941 h 1154"/>
                <a:gd name="T8" fmla="*/ 853 w 1153"/>
                <a:gd name="T9" fmla="*/ 868 h 1154"/>
                <a:gd name="T10" fmla="*/ 300 w 1153"/>
                <a:gd name="T11" fmla="*/ 868 h 1154"/>
                <a:gd name="T12" fmla="*/ 557 w 1153"/>
                <a:gd name="T13" fmla="*/ 941 h 1154"/>
                <a:gd name="T14" fmla="*/ 479 w 1153"/>
                <a:gd name="T15" fmla="*/ 1078 h 1154"/>
                <a:gd name="T16" fmla="*/ 67 w 1153"/>
                <a:gd name="T17" fmla="*/ 597 h 1154"/>
                <a:gd name="T18" fmla="*/ 209 w 1153"/>
                <a:gd name="T19" fmla="*/ 670 h 1154"/>
                <a:gd name="T20" fmla="*/ 133 w 1153"/>
                <a:gd name="T21" fmla="*/ 829 h 1154"/>
                <a:gd name="T22" fmla="*/ 479 w 1153"/>
                <a:gd name="T23" fmla="*/ 76 h 1154"/>
                <a:gd name="T24" fmla="*/ 557 w 1153"/>
                <a:gd name="T25" fmla="*/ 285 h 1154"/>
                <a:gd name="T26" fmla="*/ 479 w 1153"/>
                <a:gd name="T27" fmla="*/ 76 h 1154"/>
                <a:gd name="T28" fmla="*/ 789 w 1153"/>
                <a:gd name="T29" fmla="*/ 285 h 1154"/>
                <a:gd name="T30" fmla="*/ 596 w 1153"/>
                <a:gd name="T31" fmla="*/ 67 h 1154"/>
                <a:gd name="T32" fmla="*/ 825 w 1153"/>
                <a:gd name="T33" fmla="*/ 229 h 1154"/>
                <a:gd name="T34" fmla="*/ 882 w 1153"/>
                <a:gd name="T35" fmla="*/ 400 h 1154"/>
                <a:gd name="T36" fmla="*/ 909 w 1153"/>
                <a:gd name="T37" fmla="*/ 557 h 1154"/>
                <a:gd name="T38" fmla="*/ 596 w 1153"/>
                <a:gd name="T39" fmla="*/ 325 h 1154"/>
                <a:gd name="T40" fmla="*/ 557 w 1153"/>
                <a:gd name="T41" fmla="*/ 325 h 1154"/>
                <a:gd name="T42" fmla="*/ 316 w 1153"/>
                <a:gd name="T43" fmla="*/ 557 h 1154"/>
                <a:gd name="T44" fmla="*/ 284 w 1153"/>
                <a:gd name="T45" fmla="*/ 325 h 1154"/>
                <a:gd name="T46" fmla="*/ 209 w 1153"/>
                <a:gd name="T47" fmla="*/ 483 h 1154"/>
                <a:gd name="T48" fmla="*/ 67 w 1153"/>
                <a:gd name="T49" fmla="*/ 557 h 1154"/>
                <a:gd name="T50" fmla="*/ 243 w 1153"/>
                <a:gd name="T51" fmla="*/ 325 h 1154"/>
                <a:gd name="T52" fmla="*/ 248 w 1153"/>
                <a:gd name="T53" fmla="*/ 668 h 1154"/>
                <a:gd name="T54" fmla="*/ 557 w 1153"/>
                <a:gd name="T55" fmla="*/ 597 h 1154"/>
                <a:gd name="T56" fmla="*/ 483 w 1153"/>
                <a:gd name="T57" fmla="*/ 829 h 1154"/>
                <a:gd name="T58" fmla="*/ 248 w 1153"/>
                <a:gd name="T59" fmla="*/ 668 h 1154"/>
                <a:gd name="T60" fmla="*/ 596 w 1153"/>
                <a:gd name="T61" fmla="*/ 756 h 1154"/>
                <a:gd name="T62" fmla="*/ 909 w 1153"/>
                <a:gd name="T63" fmla="*/ 597 h 1154"/>
                <a:gd name="T64" fmla="*/ 669 w 1153"/>
                <a:gd name="T65" fmla="*/ 829 h 1154"/>
                <a:gd name="T66" fmla="*/ 1086 w 1153"/>
                <a:gd name="T67" fmla="*/ 597 h 1154"/>
                <a:gd name="T68" fmla="*/ 910 w 1153"/>
                <a:gd name="T69" fmla="*/ 829 h 1154"/>
                <a:gd name="T70" fmla="*/ 949 w 1153"/>
                <a:gd name="T71" fmla="*/ 557 h 1154"/>
                <a:gd name="T72" fmla="*/ 975 w 1153"/>
                <a:gd name="T73" fmla="*/ 325 h 1154"/>
                <a:gd name="T74" fmla="*/ 1086 w 1153"/>
                <a:gd name="T75" fmla="*/ 557 h 1154"/>
                <a:gd name="T76" fmla="*/ 995 w 1153"/>
                <a:gd name="T77" fmla="*/ 285 h 1154"/>
                <a:gd name="T78" fmla="*/ 882 w 1153"/>
                <a:gd name="T79" fmla="*/ 210 h 1154"/>
                <a:gd name="T80" fmla="*/ 788 w 1153"/>
                <a:gd name="T81" fmla="*/ 112 h 1154"/>
                <a:gd name="T82" fmla="*/ 365 w 1153"/>
                <a:gd name="T83" fmla="*/ 112 h 1154"/>
                <a:gd name="T84" fmla="*/ 158 w 1153"/>
                <a:gd name="T85" fmla="*/ 285 h 1154"/>
                <a:gd name="T86" fmla="*/ 158 w 1153"/>
                <a:gd name="T87" fmla="*/ 868 h 1154"/>
                <a:gd name="T88" fmla="*/ 365 w 1153"/>
                <a:gd name="T89" fmla="*/ 1041 h 1154"/>
                <a:gd name="T90" fmla="*/ 788 w 1153"/>
                <a:gd name="T91" fmla="*/ 1041 h 1154"/>
                <a:gd name="T92" fmla="*/ 995 w 1153"/>
                <a:gd name="T93" fmla="*/ 868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3" h="1154">
                  <a:moveTo>
                    <a:pt x="576" y="0"/>
                  </a:moveTo>
                  <a:cubicBezTo>
                    <a:pt x="258" y="0"/>
                    <a:pt x="0" y="259"/>
                    <a:pt x="0" y="577"/>
                  </a:cubicBezTo>
                  <a:cubicBezTo>
                    <a:pt x="0" y="895"/>
                    <a:pt x="258" y="1154"/>
                    <a:pt x="576" y="1154"/>
                  </a:cubicBezTo>
                  <a:cubicBezTo>
                    <a:pt x="895" y="1154"/>
                    <a:pt x="1153" y="895"/>
                    <a:pt x="1153" y="577"/>
                  </a:cubicBezTo>
                  <a:cubicBezTo>
                    <a:pt x="1153" y="259"/>
                    <a:pt x="895" y="0"/>
                    <a:pt x="576" y="0"/>
                  </a:cubicBezTo>
                  <a:close/>
                  <a:moveTo>
                    <a:pt x="673" y="1078"/>
                  </a:moveTo>
                  <a:cubicBezTo>
                    <a:pt x="648" y="1083"/>
                    <a:pt x="623" y="1085"/>
                    <a:pt x="596" y="1086"/>
                  </a:cubicBezTo>
                  <a:cubicBezTo>
                    <a:pt x="596" y="941"/>
                    <a:pt x="596" y="941"/>
                    <a:pt x="596" y="941"/>
                  </a:cubicBezTo>
                  <a:cubicBezTo>
                    <a:pt x="633" y="934"/>
                    <a:pt x="662" y="905"/>
                    <a:pt x="669" y="868"/>
                  </a:cubicBezTo>
                  <a:cubicBezTo>
                    <a:pt x="853" y="868"/>
                    <a:pt x="853" y="868"/>
                    <a:pt x="853" y="868"/>
                  </a:cubicBezTo>
                  <a:cubicBezTo>
                    <a:pt x="811" y="967"/>
                    <a:pt x="748" y="1042"/>
                    <a:pt x="673" y="1078"/>
                  </a:cubicBezTo>
                  <a:close/>
                  <a:moveTo>
                    <a:pt x="300" y="868"/>
                  </a:moveTo>
                  <a:cubicBezTo>
                    <a:pt x="483" y="868"/>
                    <a:pt x="483" y="868"/>
                    <a:pt x="483" y="868"/>
                  </a:cubicBezTo>
                  <a:cubicBezTo>
                    <a:pt x="491" y="905"/>
                    <a:pt x="520" y="934"/>
                    <a:pt x="557" y="941"/>
                  </a:cubicBezTo>
                  <a:cubicBezTo>
                    <a:pt x="557" y="1086"/>
                    <a:pt x="557" y="1086"/>
                    <a:pt x="557" y="1086"/>
                  </a:cubicBezTo>
                  <a:cubicBezTo>
                    <a:pt x="530" y="1085"/>
                    <a:pt x="504" y="1083"/>
                    <a:pt x="479" y="1078"/>
                  </a:cubicBezTo>
                  <a:cubicBezTo>
                    <a:pt x="405" y="1042"/>
                    <a:pt x="342" y="967"/>
                    <a:pt x="300" y="868"/>
                  </a:cubicBezTo>
                  <a:close/>
                  <a:moveTo>
                    <a:pt x="67" y="597"/>
                  </a:moveTo>
                  <a:cubicBezTo>
                    <a:pt x="130" y="597"/>
                    <a:pt x="130" y="597"/>
                    <a:pt x="130" y="597"/>
                  </a:cubicBezTo>
                  <a:cubicBezTo>
                    <a:pt x="138" y="635"/>
                    <a:pt x="169" y="664"/>
                    <a:pt x="209" y="670"/>
                  </a:cubicBezTo>
                  <a:cubicBezTo>
                    <a:pt x="215" y="726"/>
                    <a:pt x="227" y="779"/>
                    <a:pt x="243" y="829"/>
                  </a:cubicBezTo>
                  <a:cubicBezTo>
                    <a:pt x="133" y="829"/>
                    <a:pt x="133" y="829"/>
                    <a:pt x="133" y="829"/>
                  </a:cubicBezTo>
                  <a:cubicBezTo>
                    <a:pt x="94" y="760"/>
                    <a:pt x="70" y="681"/>
                    <a:pt x="67" y="597"/>
                  </a:cubicBezTo>
                  <a:close/>
                  <a:moveTo>
                    <a:pt x="479" y="76"/>
                  </a:moveTo>
                  <a:cubicBezTo>
                    <a:pt x="504" y="71"/>
                    <a:pt x="530" y="68"/>
                    <a:pt x="557" y="67"/>
                  </a:cubicBezTo>
                  <a:cubicBezTo>
                    <a:pt x="557" y="285"/>
                    <a:pt x="557" y="285"/>
                    <a:pt x="557" y="285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42" y="186"/>
                    <a:pt x="405" y="111"/>
                    <a:pt x="479" y="76"/>
                  </a:cubicBezTo>
                  <a:close/>
                  <a:moveTo>
                    <a:pt x="825" y="229"/>
                  </a:moveTo>
                  <a:cubicBezTo>
                    <a:pt x="807" y="243"/>
                    <a:pt x="794" y="262"/>
                    <a:pt x="789" y="285"/>
                  </a:cubicBezTo>
                  <a:cubicBezTo>
                    <a:pt x="596" y="285"/>
                    <a:pt x="596" y="285"/>
                    <a:pt x="596" y="285"/>
                  </a:cubicBezTo>
                  <a:cubicBezTo>
                    <a:pt x="596" y="67"/>
                    <a:pt x="596" y="67"/>
                    <a:pt x="596" y="67"/>
                  </a:cubicBezTo>
                  <a:cubicBezTo>
                    <a:pt x="623" y="68"/>
                    <a:pt x="648" y="71"/>
                    <a:pt x="673" y="76"/>
                  </a:cubicBezTo>
                  <a:cubicBezTo>
                    <a:pt x="733" y="104"/>
                    <a:pt x="785" y="158"/>
                    <a:pt x="825" y="229"/>
                  </a:cubicBezTo>
                  <a:close/>
                  <a:moveTo>
                    <a:pt x="789" y="325"/>
                  </a:moveTo>
                  <a:cubicBezTo>
                    <a:pt x="799" y="368"/>
                    <a:pt x="837" y="400"/>
                    <a:pt x="882" y="400"/>
                  </a:cubicBezTo>
                  <a:cubicBezTo>
                    <a:pt x="885" y="400"/>
                    <a:pt x="887" y="399"/>
                    <a:pt x="890" y="399"/>
                  </a:cubicBezTo>
                  <a:cubicBezTo>
                    <a:pt x="901" y="449"/>
                    <a:pt x="908" y="502"/>
                    <a:pt x="909" y="557"/>
                  </a:cubicBezTo>
                  <a:cubicBezTo>
                    <a:pt x="596" y="557"/>
                    <a:pt x="596" y="557"/>
                    <a:pt x="596" y="557"/>
                  </a:cubicBezTo>
                  <a:cubicBezTo>
                    <a:pt x="596" y="325"/>
                    <a:pt x="596" y="325"/>
                    <a:pt x="596" y="325"/>
                  </a:cubicBezTo>
                  <a:lnTo>
                    <a:pt x="789" y="325"/>
                  </a:lnTo>
                  <a:close/>
                  <a:moveTo>
                    <a:pt x="557" y="325"/>
                  </a:moveTo>
                  <a:cubicBezTo>
                    <a:pt x="557" y="557"/>
                    <a:pt x="557" y="557"/>
                    <a:pt x="557" y="557"/>
                  </a:cubicBezTo>
                  <a:cubicBezTo>
                    <a:pt x="316" y="557"/>
                    <a:pt x="316" y="557"/>
                    <a:pt x="316" y="557"/>
                  </a:cubicBezTo>
                  <a:cubicBezTo>
                    <a:pt x="309" y="522"/>
                    <a:pt x="282" y="495"/>
                    <a:pt x="248" y="485"/>
                  </a:cubicBezTo>
                  <a:cubicBezTo>
                    <a:pt x="255" y="428"/>
                    <a:pt x="267" y="374"/>
                    <a:pt x="284" y="325"/>
                  </a:cubicBezTo>
                  <a:lnTo>
                    <a:pt x="557" y="325"/>
                  </a:lnTo>
                  <a:close/>
                  <a:moveTo>
                    <a:pt x="209" y="483"/>
                  </a:moveTo>
                  <a:cubicBezTo>
                    <a:pt x="169" y="489"/>
                    <a:pt x="138" y="518"/>
                    <a:pt x="130" y="557"/>
                  </a:cubicBezTo>
                  <a:cubicBezTo>
                    <a:pt x="67" y="557"/>
                    <a:pt x="67" y="557"/>
                    <a:pt x="67" y="557"/>
                  </a:cubicBezTo>
                  <a:cubicBezTo>
                    <a:pt x="70" y="473"/>
                    <a:pt x="94" y="394"/>
                    <a:pt x="133" y="325"/>
                  </a:cubicBezTo>
                  <a:cubicBezTo>
                    <a:pt x="243" y="325"/>
                    <a:pt x="243" y="325"/>
                    <a:pt x="243" y="325"/>
                  </a:cubicBezTo>
                  <a:cubicBezTo>
                    <a:pt x="227" y="374"/>
                    <a:pt x="215" y="427"/>
                    <a:pt x="209" y="483"/>
                  </a:cubicBezTo>
                  <a:close/>
                  <a:moveTo>
                    <a:pt x="248" y="668"/>
                  </a:moveTo>
                  <a:cubicBezTo>
                    <a:pt x="282" y="659"/>
                    <a:pt x="309" y="631"/>
                    <a:pt x="316" y="597"/>
                  </a:cubicBezTo>
                  <a:cubicBezTo>
                    <a:pt x="557" y="597"/>
                    <a:pt x="557" y="597"/>
                    <a:pt x="557" y="597"/>
                  </a:cubicBezTo>
                  <a:cubicBezTo>
                    <a:pt x="557" y="756"/>
                    <a:pt x="557" y="756"/>
                    <a:pt x="557" y="756"/>
                  </a:cubicBezTo>
                  <a:cubicBezTo>
                    <a:pt x="520" y="763"/>
                    <a:pt x="491" y="792"/>
                    <a:pt x="483" y="829"/>
                  </a:cubicBezTo>
                  <a:cubicBezTo>
                    <a:pt x="284" y="829"/>
                    <a:pt x="284" y="829"/>
                    <a:pt x="284" y="829"/>
                  </a:cubicBezTo>
                  <a:cubicBezTo>
                    <a:pt x="267" y="779"/>
                    <a:pt x="255" y="725"/>
                    <a:pt x="248" y="668"/>
                  </a:cubicBezTo>
                  <a:close/>
                  <a:moveTo>
                    <a:pt x="669" y="829"/>
                  </a:moveTo>
                  <a:cubicBezTo>
                    <a:pt x="662" y="792"/>
                    <a:pt x="633" y="763"/>
                    <a:pt x="596" y="756"/>
                  </a:cubicBezTo>
                  <a:cubicBezTo>
                    <a:pt x="596" y="597"/>
                    <a:pt x="596" y="597"/>
                    <a:pt x="596" y="597"/>
                  </a:cubicBezTo>
                  <a:cubicBezTo>
                    <a:pt x="909" y="597"/>
                    <a:pt x="909" y="597"/>
                    <a:pt x="909" y="597"/>
                  </a:cubicBezTo>
                  <a:cubicBezTo>
                    <a:pt x="907" y="680"/>
                    <a:pt x="893" y="759"/>
                    <a:pt x="869" y="829"/>
                  </a:cubicBezTo>
                  <a:lnTo>
                    <a:pt x="669" y="829"/>
                  </a:lnTo>
                  <a:close/>
                  <a:moveTo>
                    <a:pt x="949" y="597"/>
                  </a:moveTo>
                  <a:cubicBezTo>
                    <a:pt x="1086" y="597"/>
                    <a:pt x="1086" y="597"/>
                    <a:pt x="1086" y="597"/>
                  </a:cubicBezTo>
                  <a:cubicBezTo>
                    <a:pt x="1083" y="681"/>
                    <a:pt x="1059" y="760"/>
                    <a:pt x="1020" y="829"/>
                  </a:cubicBezTo>
                  <a:cubicBezTo>
                    <a:pt x="910" y="829"/>
                    <a:pt x="910" y="829"/>
                    <a:pt x="910" y="829"/>
                  </a:cubicBezTo>
                  <a:cubicBezTo>
                    <a:pt x="933" y="758"/>
                    <a:pt x="947" y="680"/>
                    <a:pt x="949" y="597"/>
                  </a:cubicBezTo>
                  <a:close/>
                  <a:moveTo>
                    <a:pt x="949" y="557"/>
                  </a:moveTo>
                  <a:cubicBezTo>
                    <a:pt x="948" y="498"/>
                    <a:pt x="940" y="441"/>
                    <a:pt x="928" y="388"/>
                  </a:cubicBezTo>
                  <a:cubicBezTo>
                    <a:pt x="952" y="375"/>
                    <a:pt x="970" y="352"/>
                    <a:pt x="975" y="325"/>
                  </a:cubicBezTo>
                  <a:cubicBezTo>
                    <a:pt x="1020" y="325"/>
                    <a:pt x="1020" y="325"/>
                    <a:pt x="1020" y="325"/>
                  </a:cubicBezTo>
                  <a:cubicBezTo>
                    <a:pt x="1059" y="394"/>
                    <a:pt x="1083" y="473"/>
                    <a:pt x="1086" y="557"/>
                  </a:cubicBezTo>
                  <a:lnTo>
                    <a:pt x="949" y="557"/>
                  </a:lnTo>
                  <a:close/>
                  <a:moveTo>
                    <a:pt x="995" y="285"/>
                  </a:moveTo>
                  <a:cubicBezTo>
                    <a:pt x="975" y="285"/>
                    <a:pt x="975" y="285"/>
                    <a:pt x="975" y="285"/>
                  </a:cubicBezTo>
                  <a:cubicBezTo>
                    <a:pt x="966" y="242"/>
                    <a:pt x="928" y="210"/>
                    <a:pt x="882" y="210"/>
                  </a:cubicBezTo>
                  <a:cubicBezTo>
                    <a:pt x="875" y="210"/>
                    <a:pt x="868" y="211"/>
                    <a:pt x="861" y="212"/>
                  </a:cubicBezTo>
                  <a:cubicBezTo>
                    <a:pt x="839" y="174"/>
                    <a:pt x="815" y="141"/>
                    <a:pt x="788" y="112"/>
                  </a:cubicBezTo>
                  <a:cubicBezTo>
                    <a:pt x="871" y="151"/>
                    <a:pt x="943" y="210"/>
                    <a:pt x="995" y="285"/>
                  </a:cubicBezTo>
                  <a:close/>
                  <a:moveTo>
                    <a:pt x="365" y="112"/>
                  </a:moveTo>
                  <a:cubicBezTo>
                    <a:pt x="322" y="158"/>
                    <a:pt x="285" y="217"/>
                    <a:pt x="258" y="285"/>
                  </a:cubicBezTo>
                  <a:cubicBezTo>
                    <a:pt x="158" y="285"/>
                    <a:pt x="158" y="285"/>
                    <a:pt x="158" y="285"/>
                  </a:cubicBezTo>
                  <a:cubicBezTo>
                    <a:pt x="210" y="210"/>
                    <a:pt x="282" y="151"/>
                    <a:pt x="365" y="112"/>
                  </a:cubicBezTo>
                  <a:close/>
                  <a:moveTo>
                    <a:pt x="158" y="868"/>
                  </a:moveTo>
                  <a:cubicBezTo>
                    <a:pt x="258" y="868"/>
                    <a:pt x="258" y="868"/>
                    <a:pt x="258" y="868"/>
                  </a:cubicBezTo>
                  <a:cubicBezTo>
                    <a:pt x="285" y="937"/>
                    <a:pt x="322" y="996"/>
                    <a:pt x="365" y="1041"/>
                  </a:cubicBezTo>
                  <a:cubicBezTo>
                    <a:pt x="282" y="1003"/>
                    <a:pt x="210" y="943"/>
                    <a:pt x="158" y="868"/>
                  </a:cubicBezTo>
                  <a:close/>
                  <a:moveTo>
                    <a:pt x="788" y="1041"/>
                  </a:moveTo>
                  <a:cubicBezTo>
                    <a:pt x="831" y="996"/>
                    <a:pt x="868" y="937"/>
                    <a:pt x="895" y="868"/>
                  </a:cubicBezTo>
                  <a:cubicBezTo>
                    <a:pt x="995" y="868"/>
                    <a:pt x="995" y="868"/>
                    <a:pt x="995" y="868"/>
                  </a:cubicBezTo>
                  <a:cubicBezTo>
                    <a:pt x="943" y="943"/>
                    <a:pt x="871" y="1003"/>
                    <a:pt x="788" y="10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33" name="グループ化 32"/>
            <p:cNvGrpSpPr>
              <a:grpSpLocks noChangeAspect="1"/>
            </p:cNvGrpSpPr>
            <p:nvPr/>
          </p:nvGrpSpPr>
          <p:grpSpPr bwMode="gray">
            <a:xfrm>
              <a:off x="1035799" y="4923571"/>
              <a:ext cx="679132" cy="475105"/>
              <a:chOff x="-2798763" y="1477963"/>
              <a:chExt cx="3006726" cy="2103437"/>
            </a:xfrm>
          </p:grpSpPr>
          <p:sp>
            <p:nvSpPr>
              <p:cNvPr id="34" name="Freeform 108"/>
              <p:cNvSpPr>
                <a:spLocks noChangeAspect="1"/>
              </p:cNvSpPr>
              <p:nvPr/>
            </p:nvSpPr>
            <p:spPr bwMode="gray">
              <a:xfrm>
                <a:off x="-2798763" y="1477963"/>
                <a:ext cx="3006726" cy="2103437"/>
              </a:xfrm>
              <a:custGeom>
                <a:avLst/>
                <a:gdLst>
                  <a:gd name="T0" fmla="*/ 799 w 799"/>
                  <a:gd name="T1" fmla="*/ 88 h 558"/>
                  <a:gd name="T2" fmla="*/ 799 w 799"/>
                  <a:gd name="T3" fmla="*/ 86 h 558"/>
                  <a:gd name="T4" fmla="*/ 798 w 799"/>
                  <a:gd name="T5" fmla="*/ 84 h 558"/>
                  <a:gd name="T6" fmla="*/ 796 w 799"/>
                  <a:gd name="T7" fmla="*/ 82 h 558"/>
                  <a:gd name="T8" fmla="*/ 796 w 799"/>
                  <a:gd name="T9" fmla="*/ 81 h 558"/>
                  <a:gd name="T10" fmla="*/ 793 w 799"/>
                  <a:gd name="T11" fmla="*/ 79 h 558"/>
                  <a:gd name="T12" fmla="*/ 793 w 799"/>
                  <a:gd name="T13" fmla="*/ 79 h 558"/>
                  <a:gd name="T14" fmla="*/ 697 w 799"/>
                  <a:gd name="T15" fmla="*/ 61 h 558"/>
                  <a:gd name="T16" fmla="*/ 699 w 799"/>
                  <a:gd name="T17" fmla="*/ 2 h 558"/>
                  <a:gd name="T18" fmla="*/ 585 w 799"/>
                  <a:gd name="T19" fmla="*/ 40 h 558"/>
                  <a:gd name="T20" fmla="*/ 400 w 799"/>
                  <a:gd name="T21" fmla="*/ 5 h 558"/>
                  <a:gd name="T22" fmla="*/ 395 w 799"/>
                  <a:gd name="T23" fmla="*/ 6 h 558"/>
                  <a:gd name="T24" fmla="*/ 395 w 799"/>
                  <a:gd name="T25" fmla="*/ 6 h 558"/>
                  <a:gd name="T26" fmla="*/ 394 w 799"/>
                  <a:gd name="T27" fmla="*/ 6 h 558"/>
                  <a:gd name="T28" fmla="*/ 392 w 799"/>
                  <a:gd name="T29" fmla="*/ 7 h 558"/>
                  <a:gd name="T30" fmla="*/ 388 w 799"/>
                  <a:gd name="T31" fmla="*/ 8 h 558"/>
                  <a:gd name="T32" fmla="*/ 382 w 799"/>
                  <a:gd name="T33" fmla="*/ 10 h 558"/>
                  <a:gd name="T34" fmla="*/ 373 w 799"/>
                  <a:gd name="T35" fmla="*/ 12 h 558"/>
                  <a:gd name="T36" fmla="*/ 362 w 799"/>
                  <a:gd name="T37" fmla="*/ 16 h 558"/>
                  <a:gd name="T38" fmla="*/ 349 w 799"/>
                  <a:gd name="T39" fmla="*/ 19 h 558"/>
                  <a:gd name="T40" fmla="*/ 326 w 799"/>
                  <a:gd name="T41" fmla="*/ 26 h 558"/>
                  <a:gd name="T42" fmla="*/ 300 w 799"/>
                  <a:gd name="T43" fmla="*/ 33 h 558"/>
                  <a:gd name="T44" fmla="*/ 272 w 799"/>
                  <a:gd name="T45" fmla="*/ 42 h 558"/>
                  <a:gd name="T46" fmla="*/ 237 w 799"/>
                  <a:gd name="T47" fmla="*/ 52 h 558"/>
                  <a:gd name="T48" fmla="*/ 193 w 799"/>
                  <a:gd name="T49" fmla="*/ 65 h 558"/>
                  <a:gd name="T50" fmla="*/ 145 w 799"/>
                  <a:gd name="T51" fmla="*/ 79 h 558"/>
                  <a:gd name="T52" fmla="*/ 124 w 799"/>
                  <a:gd name="T53" fmla="*/ 84 h 558"/>
                  <a:gd name="T54" fmla="*/ 86 w 799"/>
                  <a:gd name="T55" fmla="*/ 96 h 558"/>
                  <a:gd name="T56" fmla="*/ 70 w 799"/>
                  <a:gd name="T57" fmla="*/ 100 h 558"/>
                  <a:gd name="T58" fmla="*/ 48 w 799"/>
                  <a:gd name="T59" fmla="*/ 107 h 558"/>
                  <a:gd name="T60" fmla="*/ 34 w 799"/>
                  <a:gd name="T61" fmla="*/ 111 h 558"/>
                  <a:gd name="T62" fmla="*/ 23 w 799"/>
                  <a:gd name="T63" fmla="*/ 114 h 558"/>
                  <a:gd name="T64" fmla="*/ 16 w 799"/>
                  <a:gd name="T65" fmla="*/ 116 h 558"/>
                  <a:gd name="T66" fmla="*/ 13 w 799"/>
                  <a:gd name="T67" fmla="*/ 117 h 558"/>
                  <a:gd name="T68" fmla="*/ 11 w 799"/>
                  <a:gd name="T69" fmla="*/ 118 h 558"/>
                  <a:gd name="T70" fmla="*/ 9 w 799"/>
                  <a:gd name="T71" fmla="*/ 118 h 558"/>
                  <a:gd name="T72" fmla="*/ 9 w 799"/>
                  <a:gd name="T73" fmla="*/ 118 h 558"/>
                  <a:gd name="T74" fmla="*/ 8 w 799"/>
                  <a:gd name="T75" fmla="*/ 118 h 558"/>
                  <a:gd name="T76" fmla="*/ 7 w 799"/>
                  <a:gd name="T77" fmla="*/ 119 h 558"/>
                  <a:gd name="T78" fmla="*/ 4 w 799"/>
                  <a:gd name="T79" fmla="*/ 121 h 558"/>
                  <a:gd name="T80" fmla="*/ 2 w 799"/>
                  <a:gd name="T81" fmla="*/ 123 h 558"/>
                  <a:gd name="T82" fmla="*/ 2 w 799"/>
                  <a:gd name="T83" fmla="*/ 124 h 558"/>
                  <a:gd name="T84" fmla="*/ 1 w 799"/>
                  <a:gd name="T85" fmla="*/ 126 h 558"/>
                  <a:gd name="T86" fmla="*/ 0 w 799"/>
                  <a:gd name="T87" fmla="*/ 127 h 558"/>
                  <a:gd name="T88" fmla="*/ 0 w 799"/>
                  <a:gd name="T89" fmla="*/ 129 h 558"/>
                  <a:gd name="T90" fmla="*/ 0 w 799"/>
                  <a:gd name="T91" fmla="*/ 474 h 558"/>
                  <a:gd name="T92" fmla="*/ 402 w 799"/>
                  <a:gd name="T93" fmla="*/ 557 h 558"/>
                  <a:gd name="T94" fmla="*/ 791 w 799"/>
                  <a:gd name="T95" fmla="*/ 445 h 558"/>
                  <a:gd name="T96" fmla="*/ 799 w 799"/>
                  <a:gd name="T97" fmla="*/ 93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99" h="558">
                    <a:moveTo>
                      <a:pt x="799" y="90"/>
                    </a:moveTo>
                    <a:cubicBezTo>
                      <a:pt x="799" y="89"/>
                      <a:pt x="799" y="89"/>
                      <a:pt x="799" y="88"/>
                    </a:cubicBezTo>
                    <a:cubicBezTo>
                      <a:pt x="799" y="88"/>
                      <a:pt x="799" y="88"/>
                      <a:pt x="799" y="87"/>
                    </a:cubicBezTo>
                    <a:cubicBezTo>
                      <a:pt x="799" y="86"/>
                      <a:pt x="799" y="86"/>
                      <a:pt x="799" y="86"/>
                    </a:cubicBezTo>
                    <a:cubicBezTo>
                      <a:pt x="798" y="85"/>
                      <a:pt x="798" y="85"/>
                      <a:pt x="798" y="85"/>
                    </a:cubicBezTo>
                    <a:cubicBezTo>
                      <a:pt x="798" y="84"/>
                      <a:pt x="798" y="84"/>
                      <a:pt x="798" y="84"/>
                    </a:cubicBezTo>
                    <a:cubicBezTo>
                      <a:pt x="797" y="83"/>
                      <a:pt x="797" y="83"/>
                      <a:pt x="797" y="83"/>
                    </a:cubicBezTo>
                    <a:cubicBezTo>
                      <a:pt x="797" y="83"/>
                      <a:pt x="797" y="82"/>
                      <a:pt x="796" y="82"/>
                    </a:cubicBezTo>
                    <a:cubicBezTo>
                      <a:pt x="796" y="82"/>
                      <a:pt x="796" y="82"/>
                      <a:pt x="796" y="82"/>
                    </a:cubicBezTo>
                    <a:cubicBezTo>
                      <a:pt x="796" y="82"/>
                      <a:pt x="796" y="81"/>
                      <a:pt x="796" y="81"/>
                    </a:cubicBezTo>
                    <a:cubicBezTo>
                      <a:pt x="796" y="81"/>
                      <a:pt x="796" y="81"/>
                      <a:pt x="795" y="81"/>
                    </a:cubicBezTo>
                    <a:cubicBezTo>
                      <a:pt x="795" y="80"/>
                      <a:pt x="794" y="80"/>
                      <a:pt x="793" y="79"/>
                    </a:cubicBezTo>
                    <a:cubicBezTo>
                      <a:pt x="793" y="79"/>
                      <a:pt x="793" y="79"/>
                      <a:pt x="793" y="79"/>
                    </a:cubicBezTo>
                    <a:cubicBezTo>
                      <a:pt x="793" y="79"/>
                      <a:pt x="793" y="79"/>
                      <a:pt x="793" y="79"/>
                    </a:cubicBezTo>
                    <a:cubicBezTo>
                      <a:pt x="792" y="79"/>
                      <a:pt x="791" y="78"/>
                      <a:pt x="790" y="78"/>
                    </a:cubicBezTo>
                    <a:cubicBezTo>
                      <a:pt x="790" y="78"/>
                      <a:pt x="790" y="78"/>
                      <a:pt x="697" y="61"/>
                    </a:cubicBezTo>
                    <a:cubicBezTo>
                      <a:pt x="706" y="35"/>
                      <a:pt x="707" y="15"/>
                      <a:pt x="707" y="13"/>
                    </a:cubicBezTo>
                    <a:cubicBezTo>
                      <a:pt x="707" y="8"/>
                      <a:pt x="704" y="3"/>
                      <a:pt x="699" y="2"/>
                    </a:cubicBezTo>
                    <a:cubicBezTo>
                      <a:pt x="694" y="0"/>
                      <a:pt x="688" y="2"/>
                      <a:pt x="685" y="7"/>
                    </a:cubicBezTo>
                    <a:cubicBezTo>
                      <a:pt x="661" y="44"/>
                      <a:pt x="608" y="42"/>
                      <a:pt x="585" y="40"/>
                    </a:cubicBezTo>
                    <a:cubicBezTo>
                      <a:pt x="536" y="30"/>
                      <a:pt x="475" y="19"/>
                      <a:pt x="400" y="5"/>
                    </a:cubicBezTo>
                    <a:cubicBezTo>
                      <a:pt x="400" y="5"/>
                      <a:pt x="400" y="5"/>
                      <a:pt x="400" y="5"/>
                    </a:cubicBezTo>
                    <a:cubicBezTo>
                      <a:pt x="400" y="5"/>
                      <a:pt x="400" y="5"/>
                      <a:pt x="400" y="5"/>
                    </a:cubicBezTo>
                    <a:cubicBezTo>
                      <a:pt x="398" y="5"/>
                      <a:pt x="396" y="5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5" y="6"/>
                      <a:pt x="395" y="6"/>
                    </a:cubicBezTo>
                    <a:cubicBezTo>
                      <a:pt x="395" y="6"/>
                      <a:pt x="394" y="6"/>
                      <a:pt x="394" y="6"/>
                    </a:cubicBezTo>
                    <a:cubicBezTo>
                      <a:pt x="394" y="6"/>
                      <a:pt x="394" y="6"/>
                      <a:pt x="393" y="6"/>
                    </a:cubicBezTo>
                    <a:cubicBezTo>
                      <a:pt x="393" y="7"/>
                      <a:pt x="393" y="7"/>
                      <a:pt x="392" y="7"/>
                    </a:cubicBezTo>
                    <a:cubicBezTo>
                      <a:pt x="392" y="7"/>
                      <a:pt x="392" y="7"/>
                      <a:pt x="391" y="7"/>
                    </a:cubicBezTo>
                    <a:cubicBezTo>
                      <a:pt x="390" y="7"/>
                      <a:pt x="389" y="8"/>
                      <a:pt x="388" y="8"/>
                    </a:cubicBezTo>
                    <a:cubicBezTo>
                      <a:pt x="388" y="8"/>
                      <a:pt x="388" y="8"/>
                      <a:pt x="388" y="8"/>
                    </a:cubicBezTo>
                    <a:cubicBezTo>
                      <a:pt x="386" y="9"/>
                      <a:pt x="384" y="9"/>
                      <a:pt x="382" y="10"/>
                    </a:cubicBezTo>
                    <a:cubicBezTo>
                      <a:pt x="382" y="10"/>
                      <a:pt x="381" y="10"/>
                      <a:pt x="381" y="10"/>
                    </a:cubicBezTo>
                    <a:cubicBezTo>
                      <a:pt x="378" y="11"/>
                      <a:pt x="376" y="12"/>
                      <a:pt x="373" y="12"/>
                    </a:cubicBezTo>
                    <a:cubicBezTo>
                      <a:pt x="372" y="13"/>
                      <a:pt x="371" y="13"/>
                      <a:pt x="370" y="13"/>
                    </a:cubicBezTo>
                    <a:cubicBezTo>
                      <a:pt x="368" y="14"/>
                      <a:pt x="365" y="15"/>
                      <a:pt x="362" y="16"/>
                    </a:cubicBezTo>
                    <a:cubicBezTo>
                      <a:pt x="360" y="16"/>
                      <a:pt x="358" y="17"/>
                      <a:pt x="356" y="17"/>
                    </a:cubicBezTo>
                    <a:cubicBezTo>
                      <a:pt x="354" y="18"/>
                      <a:pt x="352" y="19"/>
                      <a:pt x="349" y="19"/>
                    </a:cubicBezTo>
                    <a:cubicBezTo>
                      <a:pt x="344" y="21"/>
                      <a:pt x="339" y="22"/>
                      <a:pt x="334" y="24"/>
                    </a:cubicBezTo>
                    <a:cubicBezTo>
                      <a:pt x="332" y="24"/>
                      <a:pt x="329" y="25"/>
                      <a:pt x="326" y="26"/>
                    </a:cubicBezTo>
                    <a:cubicBezTo>
                      <a:pt x="323" y="27"/>
                      <a:pt x="321" y="28"/>
                      <a:pt x="318" y="28"/>
                    </a:cubicBezTo>
                    <a:cubicBezTo>
                      <a:pt x="313" y="30"/>
                      <a:pt x="307" y="32"/>
                      <a:pt x="300" y="33"/>
                    </a:cubicBezTo>
                    <a:cubicBezTo>
                      <a:pt x="293" y="36"/>
                      <a:pt x="286" y="38"/>
                      <a:pt x="280" y="40"/>
                    </a:cubicBezTo>
                    <a:cubicBezTo>
                      <a:pt x="277" y="40"/>
                      <a:pt x="274" y="41"/>
                      <a:pt x="272" y="42"/>
                    </a:cubicBezTo>
                    <a:cubicBezTo>
                      <a:pt x="268" y="43"/>
                      <a:pt x="263" y="44"/>
                      <a:pt x="259" y="45"/>
                    </a:cubicBezTo>
                    <a:cubicBezTo>
                      <a:pt x="252" y="47"/>
                      <a:pt x="245" y="50"/>
                      <a:pt x="237" y="52"/>
                    </a:cubicBezTo>
                    <a:cubicBezTo>
                      <a:pt x="228" y="54"/>
                      <a:pt x="219" y="57"/>
                      <a:pt x="211" y="59"/>
                    </a:cubicBezTo>
                    <a:cubicBezTo>
                      <a:pt x="205" y="61"/>
                      <a:pt x="199" y="63"/>
                      <a:pt x="193" y="65"/>
                    </a:cubicBezTo>
                    <a:cubicBezTo>
                      <a:pt x="184" y="67"/>
                      <a:pt x="175" y="70"/>
                      <a:pt x="167" y="72"/>
                    </a:cubicBezTo>
                    <a:cubicBezTo>
                      <a:pt x="160" y="74"/>
                      <a:pt x="152" y="76"/>
                      <a:pt x="145" y="79"/>
                    </a:cubicBezTo>
                    <a:cubicBezTo>
                      <a:pt x="140" y="80"/>
                      <a:pt x="136" y="81"/>
                      <a:pt x="132" y="82"/>
                    </a:cubicBezTo>
                    <a:cubicBezTo>
                      <a:pt x="130" y="83"/>
                      <a:pt x="127" y="84"/>
                      <a:pt x="124" y="84"/>
                    </a:cubicBezTo>
                    <a:cubicBezTo>
                      <a:pt x="117" y="87"/>
                      <a:pt x="110" y="89"/>
                      <a:pt x="104" y="91"/>
                    </a:cubicBezTo>
                    <a:cubicBezTo>
                      <a:pt x="98" y="92"/>
                      <a:pt x="92" y="94"/>
                      <a:pt x="86" y="96"/>
                    </a:cubicBezTo>
                    <a:cubicBezTo>
                      <a:pt x="83" y="97"/>
                      <a:pt x="81" y="97"/>
                      <a:pt x="78" y="98"/>
                    </a:cubicBezTo>
                    <a:cubicBezTo>
                      <a:pt x="75" y="99"/>
                      <a:pt x="73" y="100"/>
                      <a:pt x="70" y="100"/>
                    </a:cubicBezTo>
                    <a:cubicBezTo>
                      <a:pt x="64" y="102"/>
                      <a:pt x="59" y="103"/>
                      <a:pt x="55" y="105"/>
                    </a:cubicBezTo>
                    <a:cubicBezTo>
                      <a:pt x="52" y="105"/>
                      <a:pt x="50" y="106"/>
                      <a:pt x="48" y="107"/>
                    </a:cubicBezTo>
                    <a:cubicBezTo>
                      <a:pt x="46" y="107"/>
                      <a:pt x="44" y="108"/>
                      <a:pt x="42" y="108"/>
                    </a:cubicBezTo>
                    <a:cubicBezTo>
                      <a:pt x="40" y="109"/>
                      <a:pt x="37" y="110"/>
                      <a:pt x="34" y="111"/>
                    </a:cubicBezTo>
                    <a:cubicBezTo>
                      <a:pt x="33" y="111"/>
                      <a:pt x="32" y="111"/>
                      <a:pt x="31" y="112"/>
                    </a:cubicBezTo>
                    <a:cubicBezTo>
                      <a:pt x="29" y="112"/>
                      <a:pt x="26" y="113"/>
                      <a:pt x="23" y="114"/>
                    </a:cubicBezTo>
                    <a:cubicBezTo>
                      <a:pt x="23" y="114"/>
                      <a:pt x="22" y="114"/>
                      <a:pt x="22" y="114"/>
                    </a:cubicBezTo>
                    <a:cubicBezTo>
                      <a:pt x="20" y="115"/>
                      <a:pt x="18" y="115"/>
                      <a:pt x="16" y="116"/>
                    </a:cubicBezTo>
                    <a:cubicBezTo>
                      <a:pt x="16" y="116"/>
                      <a:pt x="16" y="116"/>
                      <a:pt x="16" y="116"/>
                    </a:cubicBezTo>
                    <a:cubicBezTo>
                      <a:pt x="15" y="116"/>
                      <a:pt x="14" y="117"/>
                      <a:pt x="13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1" y="117"/>
                      <a:pt x="11" y="117"/>
                      <a:pt x="11" y="118"/>
                    </a:cubicBezTo>
                    <a:cubicBezTo>
                      <a:pt x="10" y="118"/>
                      <a:pt x="10" y="118"/>
                      <a:pt x="10" y="118"/>
                    </a:cubicBezTo>
                    <a:cubicBezTo>
                      <a:pt x="10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9" y="118"/>
                      <a:pt x="8" y="118"/>
                      <a:pt x="8" y="118"/>
                    </a:cubicBezTo>
                    <a:cubicBezTo>
                      <a:pt x="8" y="119"/>
                      <a:pt x="7" y="119"/>
                      <a:pt x="7" y="119"/>
                    </a:cubicBezTo>
                    <a:cubicBezTo>
                      <a:pt x="7" y="119"/>
                      <a:pt x="7" y="119"/>
                      <a:pt x="7" y="119"/>
                    </a:cubicBezTo>
                    <a:cubicBezTo>
                      <a:pt x="6" y="119"/>
                      <a:pt x="6" y="120"/>
                      <a:pt x="5" y="120"/>
                    </a:cubicBezTo>
                    <a:cubicBezTo>
                      <a:pt x="4" y="121"/>
                      <a:pt x="4" y="121"/>
                      <a:pt x="4" y="121"/>
                    </a:cubicBezTo>
                    <a:cubicBezTo>
                      <a:pt x="3" y="122"/>
                      <a:pt x="3" y="122"/>
                      <a:pt x="3" y="122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2" y="124"/>
                      <a:pt x="2" y="124"/>
                      <a:pt x="2" y="124"/>
                    </a:cubicBezTo>
                    <a:cubicBezTo>
                      <a:pt x="2" y="124"/>
                      <a:pt x="2" y="124"/>
                      <a:pt x="2" y="124"/>
                    </a:cubicBezTo>
                    <a:cubicBezTo>
                      <a:pt x="1" y="125"/>
                      <a:pt x="1" y="125"/>
                      <a:pt x="1" y="125"/>
                    </a:cubicBezTo>
                    <a:cubicBezTo>
                      <a:pt x="1" y="126"/>
                      <a:pt x="1" y="126"/>
                      <a:pt x="1" y="126"/>
                    </a:cubicBezTo>
                    <a:cubicBezTo>
                      <a:pt x="1" y="126"/>
                      <a:pt x="1" y="127"/>
                      <a:pt x="1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9"/>
                    </a:cubicBezTo>
                    <a:cubicBezTo>
                      <a:pt x="0" y="129"/>
                      <a:pt x="0" y="129"/>
                      <a:pt x="0" y="130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0" y="479"/>
                      <a:pt x="4" y="484"/>
                      <a:pt x="10" y="485"/>
                    </a:cubicBezTo>
                    <a:cubicBezTo>
                      <a:pt x="404" y="557"/>
                      <a:pt x="402" y="557"/>
                      <a:pt x="402" y="557"/>
                    </a:cubicBezTo>
                    <a:cubicBezTo>
                      <a:pt x="407" y="558"/>
                      <a:pt x="413" y="556"/>
                      <a:pt x="413" y="556"/>
                    </a:cubicBezTo>
                    <a:cubicBezTo>
                      <a:pt x="794" y="444"/>
                      <a:pt x="791" y="445"/>
                      <a:pt x="791" y="445"/>
                    </a:cubicBezTo>
                    <a:cubicBezTo>
                      <a:pt x="796" y="444"/>
                      <a:pt x="799" y="439"/>
                      <a:pt x="799" y="434"/>
                    </a:cubicBezTo>
                    <a:cubicBezTo>
                      <a:pt x="799" y="160"/>
                      <a:pt x="799" y="104"/>
                      <a:pt x="799" y="93"/>
                    </a:cubicBezTo>
                    <a:cubicBezTo>
                      <a:pt x="799" y="92"/>
                      <a:pt x="799" y="91"/>
                      <a:pt x="799" y="9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フリーフォーム 34"/>
              <p:cNvSpPr>
                <a:spLocks noChangeAspect="1"/>
              </p:cNvSpPr>
              <p:nvPr/>
            </p:nvSpPr>
            <p:spPr bwMode="gray">
              <a:xfrm>
                <a:off x="-2709864" y="1590675"/>
                <a:ext cx="2827338" cy="1889125"/>
              </a:xfrm>
              <a:custGeom>
                <a:avLst/>
                <a:gdLst>
                  <a:gd name="connsiteX0" fmla="*/ 0 w 2827338"/>
                  <a:gd name="connsiteY0" fmla="*/ 1565275 h 1889125"/>
                  <a:gd name="connsiteX1" fmla="*/ 1393825 w 2827338"/>
                  <a:gd name="connsiteY1" fmla="*/ 1817577 h 1889125"/>
                  <a:gd name="connsiteX2" fmla="*/ 1393825 w 2827338"/>
                  <a:gd name="connsiteY2" fmla="*/ 1889125 h 1889125"/>
                  <a:gd name="connsiteX3" fmla="*/ 0 w 2827338"/>
                  <a:gd name="connsiteY3" fmla="*/ 1633058 h 1889125"/>
                  <a:gd name="connsiteX4" fmla="*/ 0 w 2827338"/>
                  <a:gd name="connsiteY4" fmla="*/ 1565275 h 1889125"/>
                  <a:gd name="connsiteX5" fmla="*/ 2827338 w 2827338"/>
                  <a:gd name="connsiteY5" fmla="*/ 1420813 h 1889125"/>
                  <a:gd name="connsiteX6" fmla="*/ 2827338 w 2827338"/>
                  <a:gd name="connsiteY6" fmla="*/ 1484964 h 1889125"/>
                  <a:gd name="connsiteX7" fmla="*/ 1484313 w 2827338"/>
                  <a:gd name="connsiteY7" fmla="*/ 1881188 h 1889125"/>
                  <a:gd name="connsiteX8" fmla="*/ 1484313 w 2827338"/>
                  <a:gd name="connsiteY8" fmla="*/ 1813264 h 1889125"/>
                  <a:gd name="connsiteX9" fmla="*/ 2827338 w 2827338"/>
                  <a:gd name="connsiteY9" fmla="*/ 1420813 h 1889125"/>
                  <a:gd name="connsiteX10" fmla="*/ 0 w 2827338"/>
                  <a:gd name="connsiteY10" fmla="*/ 1403350 h 1889125"/>
                  <a:gd name="connsiteX11" fmla="*/ 1393825 w 2827338"/>
                  <a:gd name="connsiteY11" fmla="*/ 1655652 h 1889125"/>
                  <a:gd name="connsiteX12" fmla="*/ 1393825 w 2827338"/>
                  <a:gd name="connsiteY12" fmla="*/ 1727200 h 1889125"/>
                  <a:gd name="connsiteX13" fmla="*/ 0 w 2827338"/>
                  <a:gd name="connsiteY13" fmla="*/ 1471133 h 1889125"/>
                  <a:gd name="connsiteX14" fmla="*/ 0 w 2827338"/>
                  <a:gd name="connsiteY14" fmla="*/ 1403350 h 1889125"/>
                  <a:gd name="connsiteX15" fmla="*/ 2827338 w 2827338"/>
                  <a:gd name="connsiteY15" fmla="*/ 1258888 h 1889125"/>
                  <a:gd name="connsiteX16" fmla="*/ 2827338 w 2827338"/>
                  <a:gd name="connsiteY16" fmla="*/ 1326812 h 1889125"/>
                  <a:gd name="connsiteX17" fmla="*/ 1484313 w 2827338"/>
                  <a:gd name="connsiteY17" fmla="*/ 1719263 h 1889125"/>
                  <a:gd name="connsiteX18" fmla="*/ 1484313 w 2827338"/>
                  <a:gd name="connsiteY18" fmla="*/ 1651339 h 1889125"/>
                  <a:gd name="connsiteX19" fmla="*/ 2827338 w 2827338"/>
                  <a:gd name="connsiteY19" fmla="*/ 1258888 h 1889125"/>
                  <a:gd name="connsiteX20" fmla="*/ 0 w 2827338"/>
                  <a:gd name="connsiteY20" fmla="*/ 1239838 h 1889125"/>
                  <a:gd name="connsiteX21" fmla="*/ 1393825 w 2827338"/>
                  <a:gd name="connsiteY21" fmla="*/ 1493376 h 1889125"/>
                  <a:gd name="connsiteX22" fmla="*/ 1393825 w 2827338"/>
                  <a:gd name="connsiteY22" fmla="*/ 1565275 h 1889125"/>
                  <a:gd name="connsiteX23" fmla="*/ 0 w 2827338"/>
                  <a:gd name="connsiteY23" fmla="*/ 1307953 h 1889125"/>
                  <a:gd name="connsiteX24" fmla="*/ 0 w 2827338"/>
                  <a:gd name="connsiteY24" fmla="*/ 1239838 h 1889125"/>
                  <a:gd name="connsiteX25" fmla="*/ 2827338 w 2827338"/>
                  <a:gd name="connsiteY25" fmla="*/ 1096963 h 1889125"/>
                  <a:gd name="connsiteX26" fmla="*/ 2827338 w 2827338"/>
                  <a:gd name="connsiteY26" fmla="*/ 1164887 h 1889125"/>
                  <a:gd name="connsiteX27" fmla="*/ 1484313 w 2827338"/>
                  <a:gd name="connsiteY27" fmla="*/ 1557338 h 1889125"/>
                  <a:gd name="connsiteX28" fmla="*/ 1484313 w 2827338"/>
                  <a:gd name="connsiteY28" fmla="*/ 1489414 h 1889125"/>
                  <a:gd name="connsiteX29" fmla="*/ 2827338 w 2827338"/>
                  <a:gd name="connsiteY29" fmla="*/ 1096963 h 1889125"/>
                  <a:gd name="connsiteX30" fmla="*/ 0 w 2827338"/>
                  <a:gd name="connsiteY30" fmla="*/ 1077913 h 1889125"/>
                  <a:gd name="connsiteX31" fmla="*/ 1393825 w 2827338"/>
                  <a:gd name="connsiteY31" fmla="*/ 1335235 h 1889125"/>
                  <a:gd name="connsiteX32" fmla="*/ 1393825 w 2827338"/>
                  <a:gd name="connsiteY32" fmla="*/ 1403350 h 1889125"/>
                  <a:gd name="connsiteX33" fmla="*/ 0 w 2827338"/>
                  <a:gd name="connsiteY33" fmla="*/ 1146028 h 1889125"/>
                  <a:gd name="connsiteX34" fmla="*/ 0 w 2827338"/>
                  <a:gd name="connsiteY34" fmla="*/ 1077913 h 1889125"/>
                  <a:gd name="connsiteX35" fmla="*/ 2827338 w 2827338"/>
                  <a:gd name="connsiteY35" fmla="*/ 935038 h 1889125"/>
                  <a:gd name="connsiteX36" fmla="*/ 2827338 w 2827338"/>
                  <a:gd name="connsiteY36" fmla="*/ 1002962 h 1889125"/>
                  <a:gd name="connsiteX37" fmla="*/ 1484313 w 2827338"/>
                  <a:gd name="connsiteY37" fmla="*/ 1395413 h 1889125"/>
                  <a:gd name="connsiteX38" fmla="*/ 1484313 w 2827338"/>
                  <a:gd name="connsiteY38" fmla="*/ 1327489 h 1889125"/>
                  <a:gd name="connsiteX39" fmla="*/ 2827338 w 2827338"/>
                  <a:gd name="connsiteY39" fmla="*/ 935038 h 1889125"/>
                  <a:gd name="connsiteX40" fmla="*/ 0 w 2827338"/>
                  <a:gd name="connsiteY40" fmla="*/ 915988 h 1889125"/>
                  <a:gd name="connsiteX41" fmla="*/ 1393825 w 2827338"/>
                  <a:gd name="connsiteY41" fmla="*/ 1172056 h 1889125"/>
                  <a:gd name="connsiteX42" fmla="*/ 1393825 w 2827338"/>
                  <a:gd name="connsiteY42" fmla="*/ 1239838 h 1889125"/>
                  <a:gd name="connsiteX43" fmla="*/ 0 w 2827338"/>
                  <a:gd name="connsiteY43" fmla="*/ 983771 h 1889125"/>
                  <a:gd name="connsiteX44" fmla="*/ 0 w 2827338"/>
                  <a:gd name="connsiteY44" fmla="*/ 915988 h 1889125"/>
                  <a:gd name="connsiteX45" fmla="*/ 2827338 w 2827338"/>
                  <a:gd name="connsiteY45" fmla="*/ 773113 h 1889125"/>
                  <a:gd name="connsiteX46" fmla="*/ 2827338 w 2827338"/>
                  <a:gd name="connsiteY46" fmla="*/ 841037 h 1889125"/>
                  <a:gd name="connsiteX47" fmla="*/ 1484313 w 2827338"/>
                  <a:gd name="connsiteY47" fmla="*/ 1233488 h 1889125"/>
                  <a:gd name="connsiteX48" fmla="*/ 1484313 w 2827338"/>
                  <a:gd name="connsiteY48" fmla="*/ 1169338 h 1889125"/>
                  <a:gd name="connsiteX49" fmla="*/ 2827338 w 2827338"/>
                  <a:gd name="connsiteY49" fmla="*/ 773113 h 1889125"/>
                  <a:gd name="connsiteX50" fmla="*/ 0 w 2827338"/>
                  <a:gd name="connsiteY50" fmla="*/ 754063 h 1889125"/>
                  <a:gd name="connsiteX51" fmla="*/ 1393825 w 2827338"/>
                  <a:gd name="connsiteY51" fmla="*/ 1010131 h 1889125"/>
                  <a:gd name="connsiteX52" fmla="*/ 1393825 w 2827338"/>
                  <a:gd name="connsiteY52" fmla="*/ 1077913 h 1889125"/>
                  <a:gd name="connsiteX53" fmla="*/ 0 w 2827338"/>
                  <a:gd name="connsiteY53" fmla="*/ 821846 h 1889125"/>
                  <a:gd name="connsiteX54" fmla="*/ 0 w 2827338"/>
                  <a:gd name="connsiteY54" fmla="*/ 754063 h 1889125"/>
                  <a:gd name="connsiteX55" fmla="*/ 2827338 w 2827338"/>
                  <a:gd name="connsiteY55" fmla="*/ 611188 h 1889125"/>
                  <a:gd name="connsiteX56" fmla="*/ 2827338 w 2827338"/>
                  <a:gd name="connsiteY56" fmla="*/ 679025 h 1889125"/>
                  <a:gd name="connsiteX57" fmla="*/ 1484313 w 2827338"/>
                  <a:gd name="connsiteY57" fmla="*/ 1074738 h 1889125"/>
                  <a:gd name="connsiteX58" fmla="*/ 1484313 w 2827338"/>
                  <a:gd name="connsiteY58" fmla="*/ 1006902 h 1889125"/>
                  <a:gd name="connsiteX59" fmla="*/ 2827338 w 2827338"/>
                  <a:gd name="connsiteY59" fmla="*/ 611188 h 1889125"/>
                  <a:gd name="connsiteX60" fmla="*/ 0 w 2827338"/>
                  <a:gd name="connsiteY60" fmla="*/ 592138 h 1889125"/>
                  <a:gd name="connsiteX61" fmla="*/ 1393825 w 2827338"/>
                  <a:gd name="connsiteY61" fmla="*/ 848206 h 1889125"/>
                  <a:gd name="connsiteX62" fmla="*/ 1393825 w 2827338"/>
                  <a:gd name="connsiteY62" fmla="*/ 915988 h 1889125"/>
                  <a:gd name="connsiteX63" fmla="*/ 0 w 2827338"/>
                  <a:gd name="connsiteY63" fmla="*/ 663686 h 1889125"/>
                  <a:gd name="connsiteX64" fmla="*/ 0 w 2827338"/>
                  <a:gd name="connsiteY64" fmla="*/ 592138 h 1889125"/>
                  <a:gd name="connsiteX65" fmla="*/ 2827338 w 2827338"/>
                  <a:gd name="connsiteY65" fmla="*/ 449263 h 1889125"/>
                  <a:gd name="connsiteX66" fmla="*/ 2827338 w 2827338"/>
                  <a:gd name="connsiteY66" fmla="*/ 517100 h 1889125"/>
                  <a:gd name="connsiteX67" fmla="*/ 1484313 w 2827338"/>
                  <a:gd name="connsiteY67" fmla="*/ 912813 h 1889125"/>
                  <a:gd name="connsiteX68" fmla="*/ 1484313 w 2827338"/>
                  <a:gd name="connsiteY68" fmla="*/ 844977 h 1889125"/>
                  <a:gd name="connsiteX69" fmla="*/ 2827338 w 2827338"/>
                  <a:gd name="connsiteY69" fmla="*/ 449263 h 1889125"/>
                  <a:gd name="connsiteX70" fmla="*/ 0 w 2827338"/>
                  <a:gd name="connsiteY70" fmla="*/ 433388 h 1889125"/>
                  <a:gd name="connsiteX71" fmla="*/ 1386291 w 2827338"/>
                  <a:gd name="connsiteY71" fmla="*/ 686155 h 1889125"/>
                  <a:gd name="connsiteX72" fmla="*/ 1393825 w 2827338"/>
                  <a:gd name="connsiteY72" fmla="*/ 686155 h 1889125"/>
                  <a:gd name="connsiteX73" fmla="*/ 1393825 w 2827338"/>
                  <a:gd name="connsiteY73" fmla="*/ 754063 h 1889125"/>
                  <a:gd name="connsiteX74" fmla="*/ 0 w 2827338"/>
                  <a:gd name="connsiteY74" fmla="*/ 501296 h 1889125"/>
                  <a:gd name="connsiteX75" fmla="*/ 0 w 2827338"/>
                  <a:gd name="connsiteY75" fmla="*/ 433388 h 1889125"/>
                  <a:gd name="connsiteX76" fmla="*/ 2827338 w 2827338"/>
                  <a:gd name="connsiteY76" fmla="*/ 290513 h 1889125"/>
                  <a:gd name="connsiteX77" fmla="*/ 2827338 w 2827338"/>
                  <a:gd name="connsiteY77" fmla="*/ 354664 h 1889125"/>
                  <a:gd name="connsiteX78" fmla="*/ 1484313 w 2827338"/>
                  <a:gd name="connsiteY78" fmla="*/ 750888 h 1889125"/>
                  <a:gd name="connsiteX79" fmla="*/ 1484313 w 2827338"/>
                  <a:gd name="connsiteY79" fmla="*/ 682964 h 1889125"/>
                  <a:gd name="connsiteX80" fmla="*/ 1789033 w 2827338"/>
                  <a:gd name="connsiteY80" fmla="*/ 592398 h 1889125"/>
                  <a:gd name="connsiteX81" fmla="*/ 2180278 w 2827338"/>
                  <a:gd name="connsiteY81" fmla="*/ 479191 h 1889125"/>
                  <a:gd name="connsiteX82" fmla="*/ 2827338 w 2827338"/>
                  <a:gd name="connsiteY82" fmla="*/ 290513 h 1889125"/>
                  <a:gd name="connsiteX83" fmla="*/ 2492773 w 2827338"/>
                  <a:gd name="connsiteY83" fmla="*/ 204788 h 1889125"/>
                  <a:gd name="connsiteX84" fmla="*/ 2681289 w 2827338"/>
                  <a:gd name="connsiteY84" fmla="*/ 238602 h 1889125"/>
                  <a:gd name="connsiteX85" fmla="*/ 2409826 w 2827338"/>
                  <a:gd name="connsiteY85" fmla="*/ 317500 h 1889125"/>
                  <a:gd name="connsiteX86" fmla="*/ 2492773 w 2827338"/>
                  <a:gd name="connsiteY86" fmla="*/ 204788 h 1889125"/>
                  <a:gd name="connsiteX87" fmla="*/ 1411696 w 2827338"/>
                  <a:gd name="connsiteY87" fmla="*/ 0 h 1889125"/>
                  <a:gd name="connsiteX88" fmla="*/ 2047783 w 2827338"/>
                  <a:gd name="connsiteY88" fmla="*/ 116880 h 1889125"/>
                  <a:gd name="connsiteX89" fmla="*/ 2051546 w 2827338"/>
                  <a:gd name="connsiteY89" fmla="*/ 120650 h 1889125"/>
                  <a:gd name="connsiteX90" fmla="*/ 2454276 w 2827338"/>
                  <a:gd name="connsiteY90" fmla="*/ 67866 h 1889125"/>
                  <a:gd name="connsiteX91" fmla="*/ 2134351 w 2827338"/>
                  <a:gd name="connsiteY91" fmla="*/ 395883 h 1889125"/>
                  <a:gd name="connsiteX92" fmla="*/ 2126823 w 2827338"/>
                  <a:gd name="connsiteY92" fmla="*/ 399653 h 1889125"/>
                  <a:gd name="connsiteX93" fmla="*/ 1438042 w 2827338"/>
                  <a:gd name="connsiteY93" fmla="*/ 603250 h 1889125"/>
                  <a:gd name="connsiteX94" fmla="*/ 150813 w 2827338"/>
                  <a:gd name="connsiteY94" fmla="*/ 365720 h 1889125"/>
                  <a:gd name="connsiteX95" fmla="*/ 1411696 w 2827338"/>
                  <a:gd name="connsiteY95" fmla="*/ 0 h 188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2827338" h="1889125">
                    <a:moveTo>
                      <a:pt x="0" y="1565275"/>
                    </a:moveTo>
                    <a:cubicBezTo>
                      <a:pt x="1393825" y="1817577"/>
                      <a:pt x="1393825" y="1817577"/>
                      <a:pt x="1393825" y="1817577"/>
                    </a:cubicBezTo>
                    <a:cubicBezTo>
                      <a:pt x="1393825" y="1889125"/>
                      <a:pt x="1393825" y="1889125"/>
                      <a:pt x="1393825" y="1889125"/>
                    </a:cubicBezTo>
                    <a:cubicBezTo>
                      <a:pt x="0" y="1633058"/>
                      <a:pt x="0" y="1633058"/>
                      <a:pt x="0" y="1633058"/>
                    </a:cubicBezTo>
                    <a:cubicBezTo>
                      <a:pt x="0" y="1565275"/>
                      <a:pt x="0" y="1565275"/>
                      <a:pt x="0" y="1565275"/>
                    </a:cubicBezTo>
                    <a:close/>
                    <a:moveTo>
                      <a:pt x="2827338" y="1420813"/>
                    </a:moveTo>
                    <a:cubicBezTo>
                      <a:pt x="2827338" y="1484964"/>
                      <a:pt x="2827338" y="1484964"/>
                      <a:pt x="2827338" y="1484964"/>
                    </a:cubicBezTo>
                    <a:cubicBezTo>
                      <a:pt x="1484313" y="1881188"/>
                      <a:pt x="1484313" y="1881188"/>
                      <a:pt x="1484313" y="1881188"/>
                    </a:cubicBezTo>
                    <a:cubicBezTo>
                      <a:pt x="1484313" y="1813264"/>
                      <a:pt x="1484313" y="1813264"/>
                      <a:pt x="1484313" y="1813264"/>
                    </a:cubicBezTo>
                    <a:cubicBezTo>
                      <a:pt x="2827338" y="1420813"/>
                      <a:pt x="2827338" y="1420813"/>
                      <a:pt x="2827338" y="1420813"/>
                    </a:cubicBezTo>
                    <a:close/>
                    <a:moveTo>
                      <a:pt x="0" y="1403350"/>
                    </a:moveTo>
                    <a:cubicBezTo>
                      <a:pt x="1393825" y="1655652"/>
                      <a:pt x="1393825" y="1655652"/>
                      <a:pt x="1393825" y="1655652"/>
                    </a:cubicBezTo>
                    <a:cubicBezTo>
                      <a:pt x="1393825" y="1727200"/>
                      <a:pt x="1393825" y="1727200"/>
                      <a:pt x="1393825" y="1727200"/>
                    </a:cubicBezTo>
                    <a:cubicBezTo>
                      <a:pt x="0" y="1471133"/>
                      <a:pt x="0" y="1471133"/>
                      <a:pt x="0" y="1471133"/>
                    </a:cubicBezTo>
                    <a:cubicBezTo>
                      <a:pt x="0" y="1403350"/>
                      <a:pt x="0" y="1403350"/>
                      <a:pt x="0" y="1403350"/>
                    </a:cubicBezTo>
                    <a:close/>
                    <a:moveTo>
                      <a:pt x="2827338" y="1258888"/>
                    </a:moveTo>
                    <a:cubicBezTo>
                      <a:pt x="2827338" y="1326812"/>
                      <a:pt x="2827338" y="1326812"/>
                      <a:pt x="2827338" y="1326812"/>
                    </a:cubicBezTo>
                    <a:cubicBezTo>
                      <a:pt x="1484313" y="1719263"/>
                      <a:pt x="1484313" y="1719263"/>
                      <a:pt x="1484313" y="1719263"/>
                    </a:cubicBezTo>
                    <a:cubicBezTo>
                      <a:pt x="1484313" y="1651339"/>
                      <a:pt x="1484313" y="1651339"/>
                      <a:pt x="1484313" y="1651339"/>
                    </a:cubicBezTo>
                    <a:cubicBezTo>
                      <a:pt x="2827338" y="1258888"/>
                      <a:pt x="2827338" y="1258888"/>
                      <a:pt x="2827338" y="1258888"/>
                    </a:cubicBezTo>
                    <a:close/>
                    <a:moveTo>
                      <a:pt x="0" y="1239838"/>
                    </a:moveTo>
                    <a:cubicBezTo>
                      <a:pt x="1393825" y="1493376"/>
                      <a:pt x="1393825" y="1493376"/>
                      <a:pt x="1393825" y="1493376"/>
                    </a:cubicBezTo>
                    <a:cubicBezTo>
                      <a:pt x="1393825" y="1565275"/>
                      <a:pt x="1393825" y="1565275"/>
                      <a:pt x="1393825" y="1565275"/>
                    </a:cubicBezTo>
                    <a:cubicBezTo>
                      <a:pt x="0" y="1307953"/>
                      <a:pt x="0" y="1307953"/>
                      <a:pt x="0" y="1307953"/>
                    </a:cubicBezTo>
                    <a:cubicBezTo>
                      <a:pt x="0" y="1239838"/>
                      <a:pt x="0" y="1239838"/>
                      <a:pt x="0" y="1239838"/>
                    </a:cubicBezTo>
                    <a:close/>
                    <a:moveTo>
                      <a:pt x="2827338" y="1096963"/>
                    </a:moveTo>
                    <a:cubicBezTo>
                      <a:pt x="2827338" y="1164887"/>
                      <a:pt x="2827338" y="1164887"/>
                      <a:pt x="2827338" y="1164887"/>
                    </a:cubicBezTo>
                    <a:cubicBezTo>
                      <a:pt x="1484313" y="1557338"/>
                      <a:pt x="1484313" y="1557338"/>
                      <a:pt x="1484313" y="1557338"/>
                    </a:cubicBezTo>
                    <a:cubicBezTo>
                      <a:pt x="1484313" y="1489414"/>
                      <a:pt x="1484313" y="1489414"/>
                      <a:pt x="1484313" y="1489414"/>
                    </a:cubicBezTo>
                    <a:cubicBezTo>
                      <a:pt x="2827338" y="1096963"/>
                      <a:pt x="2827338" y="1096963"/>
                      <a:pt x="2827338" y="1096963"/>
                    </a:cubicBezTo>
                    <a:close/>
                    <a:moveTo>
                      <a:pt x="0" y="1077913"/>
                    </a:moveTo>
                    <a:cubicBezTo>
                      <a:pt x="1393825" y="1335235"/>
                      <a:pt x="1393825" y="1335235"/>
                      <a:pt x="1393825" y="1335235"/>
                    </a:cubicBezTo>
                    <a:cubicBezTo>
                      <a:pt x="1393825" y="1403350"/>
                      <a:pt x="1393825" y="1403350"/>
                      <a:pt x="1393825" y="1403350"/>
                    </a:cubicBezTo>
                    <a:cubicBezTo>
                      <a:pt x="0" y="1146028"/>
                      <a:pt x="0" y="1146028"/>
                      <a:pt x="0" y="1146028"/>
                    </a:cubicBezTo>
                    <a:cubicBezTo>
                      <a:pt x="0" y="1077913"/>
                      <a:pt x="0" y="1077913"/>
                      <a:pt x="0" y="1077913"/>
                    </a:cubicBezTo>
                    <a:close/>
                    <a:moveTo>
                      <a:pt x="2827338" y="935038"/>
                    </a:moveTo>
                    <a:lnTo>
                      <a:pt x="2827338" y="1002962"/>
                    </a:lnTo>
                    <a:cubicBezTo>
                      <a:pt x="1484313" y="1395413"/>
                      <a:pt x="1484313" y="1395413"/>
                      <a:pt x="1484313" y="1395413"/>
                    </a:cubicBezTo>
                    <a:cubicBezTo>
                      <a:pt x="1484313" y="1327489"/>
                      <a:pt x="1484313" y="1327489"/>
                      <a:pt x="1484313" y="1327489"/>
                    </a:cubicBezTo>
                    <a:cubicBezTo>
                      <a:pt x="2827338" y="935038"/>
                      <a:pt x="2827338" y="935038"/>
                      <a:pt x="2827338" y="935038"/>
                    </a:cubicBezTo>
                    <a:close/>
                    <a:moveTo>
                      <a:pt x="0" y="915988"/>
                    </a:moveTo>
                    <a:cubicBezTo>
                      <a:pt x="1393825" y="1172056"/>
                      <a:pt x="1393825" y="1172056"/>
                      <a:pt x="1393825" y="1172056"/>
                    </a:cubicBezTo>
                    <a:cubicBezTo>
                      <a:pt x="1393825" y="1239838"/>
                      <a:pt x="1393825" y="1239838"/>
                      <a:pt x="1393825" y="1239838"/>
                    </a:cubicBezTo>
                    <a:cubicBezTo>
                      <a:pt x="0" y="983771"/>
                      <a:pt x="0" y="983771"/>
                      <a:pt x="0" y="983771"/>
                    </a:cubicBezTo>
                    <a:cubicBezTo>
                      <a:pt x="0" y="915988"/>
                      <a:pt x="0" y="915988"/>
                      <a:pt x="0" y="915988"/>
                    </a:cubicBezTo>
                    <a:close/>
                    <a:moveTo>
                      <a:pt x="2827338" y="773113"/>
                    </a:moveTo>
                    <a:lnTo>
                      <a:pt x="2827338" y="841037"/>
                    </a:lnTo>
                    <a:cubicBezTo>
                      <a:pt x="1484313" y="1233488"/>
                      <a:pt x="1484313" y="1233488"/>
                      <a:pt x="1484313" y="1233488"/>
                    </a:cubicBezTo>
                    <a:cubicBezTo>
                      <a:pt x="1484313" y="1169338"/>
                      <a:pt x="1484313" y="1169338"/>
                      <a:pt x="1484313" y="1169338"/>
                    </a:cubicBezTo>
                    <a:cubicBezTo>
                      <a:pt x="2827338" y="773113"/>
                      <a:pt x="2827338" y="773113"/>
                      <a:pt x="2827338" y="773113"/>
                    </a:cubicBezTo>
                    <a:close/>
                    <a:moveTo>
                      <a:pt x="0" y="754063"/>
                    </a:moveTo>
                    <a:cubicBezTo>
                      <a:pt x="1393825" y="1010131"/>
                      <a:pt x="1393825" y="1010131"/>
                      <a:pt x="1393825" y="1010131"/>
                    </a:cubicBezTo>
                    <a:lnTo>
                      <a:pt x="1393825" y="1077913"/>
                    </a:lnTo>
                    <a:cubicBezTo>
                      <a:pt x="0" y="821846"/>
                      <a:pt x="0" y="821846"/>
                      <a:pt x="0" y="821846"/>
                    </a:cubicBezTo>
                    <a:cubicBezTo>
                      <a:pt x="0" y="754063"/>
                      <a:pt x="0" y="754063"/>
                      <a:pt x="0" y="754063"/>
                    </a:cubicBezTo>
                    <a:close/>
                    <a:moveTo>
                      <a:pt x="2827338" y="611188"/>
                    </a:moveTo>
                    <a:lnTo>
                      <a:pt x="2827338" y="679025"/>
                    </a:lnTo>
                    <a:cubicBezTo>
                      <a:pt x="1484313" y="1074738"/>
                      <a:pt x="1484313" y="1074738"/>
                      <a:pt x="1484313" y="1074738"/>
                    </a:cubicBezTo>
                    <a:cubicBezTo>
                      <a:pt x="1484313" y="1006902"/>
                      <a:pt x="1484313" y="1006902"/>
                      <a:pt x="1484313" y="1006902"/>
                    </a:cubicBezTo>
                    <a:cubicBezTo>
                      <a:pt x="2827338" y="611188"/>
                      <a:pt x="2827338" y="611188"/>
                      <a:pt x="2827338" y="611188"/>
                    </a:cubicBezTo>
                    <a:close/>
                    <a:moveTo>
                      <a:pt x="0" y="592138"/>
                    </a:moveTo>
                    <a:cubicBezTo>
                      <a:pt x="1393825" y="848206"/>
                      <a:pt x="1393825" y="848206"/>
                      <a:pt x="1393825" y="848206"/>
                    </a:cubicBezTo>
                    <a:lnTo>
                      <a:pt x="1393825" y="915988"/>
                    </a:lnTo>
                    <a:cubicBezTo>
                      <a:pt x="0" y="663686"/>
                      <a:pt x="0" y="663686"/>
                      <a:pt x="0" y="663686"/>
                    </a:cubicBezTo>
                    <a:cubicBezTo>
                      <a:pt x="0" y="592138"/>
                      <a:pt x="0" y="592138"/>
                      <a:pt x="0" y="592138"/>
                    </a:cubicBezTo>
                    <a:close/>
                    <a:moveTo>
                      <a:pt x="2827338" y="449263"/>
                    </a:moveTo>
                    <a:lnTo>
                      <a:pt x="2827338" y="517100"/>
                    </a:lnTo>
                    <a:cubicBezTo>
                      <a:pt x="1484313" y="912813"/>
                      <a:pt x="1484313" y="912813"/>
                      <a:pt x="1484313" y="912813"/>
                    </a:cubicBezTo>
                    <a:cubicBezTo>
                      <a:pt x="1484313" y="844977"/>
                      <a:pt x="1484313" y="844977"/>
                      <a:pt x="1484313" y="844977"/>
                    </a:cubicBezTo>
                    <a:cubicBezTo>
                      <a:pt x="2827338" y="449263"/>
                      <a:pt x="2827338" y="449263"/>
                      <a:pt x="2827338" y="449263"/>
                    </a:cubicBezTo>
                    <a:close/>
                    <a:moveTo>
                      <a:pt x="0" y="433388"/>
                    </a:moveTo>
                    <a:cubicBezTo>
                      <a:pt x="1386291" y="686155"/>
                      <a:pt x="1386291" y="686155"/>
                      <a:pt x="1386291" y="686155"/>
                    </a:cubicBezTo>
                    <a:cubicBezTo>
                      <a:pt x="1390058" y="686155"/>
                      <a:pt x="1390058" y="686155"/>
                      <a:pt x="1393825" y="686155"/>
                    </a:cubicBezTo>
                    <a:lnTo>
                      <a:pt x="1393825" y="754063"/>
                    </a:lnTo>
                    <a:cubicBezTo>
                      <a:pt x="0" y="501296"/>
                      <a:pt x="0" y="501296"/>
                      <a:pt x="0" y="501296"/>
                    </a:cubicBezTo>
                    <a:cubicBezTo>
                      <a:pt x="0" y="452251"/>
                      <a:pt x="0" y="437161"/>
                      <a:pt x="0" y="433388"/>
                    </a:cubicBezTo>
                    <a:close/>
                    <a:moveTo>
                      <a:pt x="2827338" y="290513"/>
                    </a:moveTo>
                    <a:cubicBezTo>
                      <a:pt x="2827338" y="354664"/>
                      <a:pt x="2827338" y="354664"/>
                      <a:pt x="2827338" y="354664"/>
                    </a:cubicBezTo>
                    <a:cubicBezTo>
                      <a:pt x="1484313" y="750888"/>
                      <a:pt x="1484313" y="750888"/>
                      <a:pt x="1484313" y="750888"/>
                    </a:cubicBezTo>
                    <a:cubicBezTo>
                      <a:pt x="1484313" y="682964"/>
                      <a:pt x="1484313" y="682964"/>
                      <a:pt x="1484313" y="682964"/>
                    </a:cubicBezTo>
                    <a:cubicBezTo>
                      <a:pt x="1593410" y="649002"/>
                      <a:pt x="1694984" y="618813"/>
                      <a:pt x="1789033" y="592398"/>
                    </a:cubicBezTo>
                    <a:cubicBezTo>
                      <a:pt x="2180278" y="479191"/>
                      <a:pt x="2180278" y="479191"/>
                      <a:pt x="2180278" y="479191"/>
                    </a:cubicBezTo>
                    <a:cubicBezTo>
                      <a:pt x="2353329" y="426361"/>
                      <a:pt x="2564000" y="365984"/>
                      <a:pt x="2827338" y="290513"/>
                    </a:cubicBezTo>
                    <a:close/>
                    <a:moveTo>
                      <a:pt x="2492773" y="204788"/>
                    </a:moveTo>
                    <a:cubicBezTo>
                      <a:pt x="2553098" y="216059"/>
                      <a:pt x="2613423" y="227330"/>
                      <a:pt x="2681289" y="238602"/>
                    </a:cubicBezTo>
                    <a:cubicBezTo>
                      <a:pt x="2681289" y="238602"/>
                      <a:pt x="2681289" y="238602"/>
                      <a:pt x="2409826" y="317500"/>
                    </a:cubicBezTo>
                    <a:cubicBezTo>
                      <a:pt x="2443759" y="279929"/>
                      <a:pt x="2470151" y="242359"/>
                      <a:pt x="2492773" y="204788"/>
                    </a:cubicBezTo>
                    <a:close/>
                    <a:moveTo>
                      <a:pt x="1411696" y="0"/>
                    </a:moveTo>
                    <a:cubicBezTo>
                      <a:pt x="2047783" y="116880"/>
                      <a:pt x="2047783" y="116880"/>
                      <a:pt x="2047783" y="116880"/>
                    </a:cubicBezTo>
                    <a:cubicBezTo>
                      <a:pt x="2047783" y="116880"/>
                      <a:pt x="2051546" y="116880"/>
                      <a:pt x="2051546" y="120650"/>
                    </a:cubicBezTo>
                    <a:cubicBezTo>
                      <a:pt x="2062838" y="120650"/>
                      <a:pt x="2284904" y="169664"/>
                      <a:pt x="2454276" y="67866"/>
                    </a:cubicBezTo>
                    <a:cubicBezTo>
                      <a:pt x="2416638" y="177205"/>
                      <a:pt x="2330070" y="320477"/>
                      <a:pt x="2134351" y="395883"/>
                    </a:cubicBezTo>
                    <a:cubicBezTo>
                      <a:pt x="2130587" y="395883"/>
                      <a:pt x="2126823" y="395883"/>
                      <a:pt x="2126823" y="399653"/>
                    </a:cubicBezTo>
                    <a:cubicBezTo>
                      <a:pt x="1438042" y="603250"/>
                      <a:pt x="1438042" y="603250"/>
                      <a:pt x="1438042" y="603250"/>
                    </a:cubicBezTo>
                    <a:cubicBezTo>
                      <a:pt x="150813" y="365720"/>
                      <a:pt x="150813" y="365720"/>
                      <a:pt x="150813" y="365720"/>
                    </a:cubicBezTo>
                    <a:cubicBezTo>
                      <a:pt x="1411696" y="0"/>
                      <a:pt x="1411696" y="0"/>
                      <a:pt x="14116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グループ化 35"/>
            <p:cNvGrpSpPr>
              <a:grpSpLocks noChangeAspect="1"/>
            </p:cNvGrpSpPr>
            <p:nvPr/>
          </p:nvGrpSpPr>
          <p:grpSpPr bwMode="gray">
            <a:xfrm>
              <a:off x="1066760" y="3623106"/>
              <a:ext cx="396761" cy="682946"/>
              <a:chOff x="5936838" y="1169393"/>
              <a:chExt cx="484187" cy="833438"/>
            </a:xfrm>
          </p:grpSpPr>
          <p:sp>
            <p:nvSpPr>
              <p:cNvPr id="37" name="Freeform 22"/>
              <p:cNvSpPr>
                <a:spLocks noChangeAspect="1"/>
              </p:cNvSpPr>
              <p:nvPr/>
            </p:nvSpPr>
            <p:spPr bwMode="gray">
              <a:xfrm>
                <a:off x="5936838" y="1169393"/>
                <a:ext cx="484187" cy="833438"/>
              </a:xfrm>
              <a:custGeom>
                <a:avLst/>
                <a:gdLst>
                  <a:gd name="T0" fmla="*/ 642 w 642"/>
                  <a:gd name="T1" fmla="*/ 1081 h 1107"/>
                  <a:gd name="T2" fmla="*/ 615 w 642"/>
                  <a:gd name="T3" fmla="*/ 1107 h 1107"/>
                  <a:gd name="T4" fmla="*/ 27 w 642"/>
                  <a:gd name="T5" fmla="*/ 1107 h 1107"/>
                  <a:gd name="T6" fmla="*/ 0 w 642"/>
                  <a:gd name="T7" fmla="*/ 1081 h 1107"/>
                  <a:gd name="T8" fmla="*/ 0 w 642"/>
                  <a:gd name="T9" fmla="*/ 27 h 1107"/>
                  <a:gd name="T10" fmla="*/ 27 w 642"/>
                  <a:gd name="T11" fmla="*/ 0 h 1107"/>
                  <a:gd name="T12" fmla="*/ 615 w 642"/>
                  <a:gd name="T13" fmla="*/ 0 h 1107"/>
                  <a:gd name="T14" fmla="*/ 642 w 642"/>
                  <a:gd name="T15" fmla="*/ 27 h 1107"/>
                  <a:gd name="T16" fmla="*/ 642 w 642"/>
                  <a:gd name="T17" fmla="*/ 108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2" h="1107">
                    <a:moveTo>
                      <a:pt x="642" y="1081"/>
                    </a:moveTo>
                    <a:cubicBezTo>
                      <a:pt x="642" y="1095"/>
                      <a:pt x="630" y="1107"/>
                      <a:pt x="615" y="1107"/>
                    </a:cubicBezTo>
                    <a:cubicBezTo>
                      <a:pt x="27" y="1107"/>
                      <a:pt x="27" y="1107"/>
                      <a:pt x="27" y="1107"/>
                    </a:cubicBezTo>
                    <a:cubicBezTo>
                      <a:pt x="12" y="1107"/>
                      <a:pt x="0" y="1095"/>
                      <a:pt x="0" y="108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0" y="0"/>
                      <a:pt x="642" y="12"/>
                      <a:pt x="642" y="27"/>
                    </a:cubicBezTo>
                    <a:lnTo>
                      <a:pt x="642" y="10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8" name="フリーフォーム 37"/>
              <p:cNvSpPr>
                <a:spLocks noChangeAspect="1" noChangeArrowheads="1"/>
              </p:cNvSpPr>
              <p:nvPr/>
            </p:nvSpPr>
            <p:spPr bwMode="gray">
              <a:xfrm>
                <a:off x="6011450" y="1244006"/>
                <a:ext cx="333375" cy="684213"/>
              </a:xfrm>
              <a:custGeom>
                <a:avLst/>
                <a:gdLst>
                  <a:gd name="connsiteX0" fmla="*/ 166688 w 333375"/>
                  <a:gd name="connsiteY0" fmla="*/ 600075 h 684213"/>
                  <a:gd name="connsiteX1" fmla="*/ 207963 w 333375"/>
                  <a:gd name="connsiteY1" fmla="*/ 642144 h 684213"/>
                  <a:gd name="connsiteX2" fmla="*/ 166688 w 333375"/>
                  <a:gd name="connsiteY2" fmla="*/ 684213 h 684213"/>
                  <a:gd name="connsiteX3" fmla="*/ 125413 w 333375"/>
                  <a:gd name="connsiteY3" fmla="*/ 642144 h 684213"/>
                  <a:gd name="connsiteX4" fmla="*/ 166688 w 333375"/>
                  <a:gd name="connsiteY4" fmla="*/ 600075 h 684213"/>
                  <a:gd name="connsiteX5" fmla="*/ 16665 w 333375"/>
                  <a:gd name="connsiteY5" fmla="*/ 485775 h 684213"/>
                  <a:gd name="connsiteX6" fmla="*/ 316711 w 333375"/>
                  <a:gd name="connsiteY6" fmla="*/ 485775 h 684213"/>
                  <a:gd name="connsiteX7" fmla="*/ 331788 w 333375"/>
                  <a:gd name="connsiteY7" fmla="*/ 499696 h 684213"/>
                  <a:gd name="connsiteX8" fmla="*/ 316711 w 333375"/>
                  <a:gd name="connsiteY8" fmla="*/ 514350 h 684213"/>
                  <a:gd name="connsiteX9" fmla="*/ 16665 w 333375"/>
                  <a:gd name="connsiteY9" fmla="*/ 514350 h 684213"/>
                  <a:gd name="connsiteX10" fmla="*/ 1588 w 333375"/>
                  <a:gd name="connsiteY10" fmla="*/ 499696 h 684213"/>
                  <a:gd name="connsiteX11" fmla="*/ 16665 w 333375"/>
                  <a:gd name="connsiteY11" fmla="*/ 485775 h 684213"/>
                  <a:gd name="connsiteX12" fmla="*/ 16665 w 333375"/>
                  <a:gd name="connsiteY12" fmla="*/ 419100 h 684213"/>
                  <a:gd name="connsiteX13" fmla="*/ 316711 w 333375"/>
                  <a:gd name="connsiteY13" fmla="*/ 419100 h 684213"/>
                  <a:gd name="connsiteX14" fmla="*/ 331788 w 333375"/>
                  <a:gd name="connsiteY14" fmla="*/ 433021 h 684213"/>
                  <a:gd name="connsiteX15" fmla="*/ 316711 w 333375"/>
                  <a:gd name="connsiteY15" fmla="*/ 447675 h 684213"/>
                  <a:gd name="connsiteX16" fmla="*/ 16665 w 333375"/>
                  <a:gd name="connsiteY16" fmla="*/ 447675 h 684213"/>
                  <a:gd name="connsiteX17" fmla="*/ 1588 w 333375"/>
                  <a:gd name="connsiteY17" fmla="*/ 433021 h 684213"/>
                  <a:gd name="connsiteX18" fmla="*/ 16665 w 333375"/>
                  <a:gd name="connsiteY18" fmla="*/ 419100 h 684213"/>
                  <a:gd name="connsiteX19" fmla="*/ 16665 w 333375"/>
                  <a:gd name="connsiteY19" fmla="*/ 350837 h 684213"/>
                  <a:gd name="connsiteX20" fmla="*/ 316711 w 333375"/>
                  <a:gd name="connsiteY20" fmla="*/ 350837 h 684213"/>
                  <a:gd name="connsiteX21" fmla="*/ 331788 w 333375"/>
                  <a:gd name="connsiteY21" fmla="*/ 366305 h 684213"/>
                  <a:gd name="connsiteX22" fmla="*/ 316711 w 333375"/>
                  <a:gd name="connsiteY22" fmla="*/ 381000 h 684213"/>
                  <a:gd name="connsiteX23" fmla="*/ 16665 w 333375"/>
                  <a:gd name="connsiteY23" fmla="*/ 381000 h 684213"/>
                  <a:gd name="connsiteX24" fmla="*/ 1588 w 333375"/>
                  <a:gd name="connsiteY24" fmla="*/ 366305 h 684213"/>
                  <a:gd name="connsiteX25" fmla="*/ 16665 w 333375"/>
                  <a:gd name="connsiteY25" fmla="*/ 350837 h 684213"/>
                  <a:gd name="connsiteX26" fmla="*/ 19610 w 333375"/>
                  <a:gd name="connsiteY26" fmla="*/ 166687 h 684213"/>
                  <a:gd name="connsiteX27" fmla="*/ 313765 w 333375"/>
                  <a:gd name="connsiteY27" fmla="*/ 166687 h 684213"/>
                  <a:gd name="connsiteX28" fmla="*/ 333375 w 333375"/>
                  <a:gd name="connsiteY28" fmla="*/ 186990 h 684213"/>
                  <a:gd name="connsiteX29" fmla="*/ 333375 w 333375"/>
                  <a:gd name="connsiteY29" fmla="*/ 246397 h 684213"/>
                  <a:gd name="connsiteX30" fmla="*/ 313765 w 333375"/>
                  <a:gd name="connsiteY30" fmla="*/ 266700 h 684213"/>
                  <a:gd name="connsiteX31" fmla="*/ 19610 w 333375"/>
                  <a:gd name="connsiteY31" fmla="*/ 266700 h 684213"/>
                  <a:gd name="connsiteX32" fmla="*/ 0 w 333375"/>
                  <a:gd name="connsiteY32" fmla="*/ 246397 h 684213"/>
                  <a:gd name="connsiteX33" fmla="*/ 0 w 333375"/>
                  <a:gd name="connsiteY33" fmla="*/ 186990 h 684213"/>
                  <a:gd name="connsiteX34" fmla="*/ 19610 w 333375"/>
                  <a:gd name="connsiteY34" fmla="*/ 166687 h 684213"/>
                  <a:gd name="connsiteX35" fmla="*/ 19610 w 333375"/>
                  <a:gd name="connsiteY35" fmla="*/ 0 h 684213"/>
                  <a:gd name="connsiteX36" fmla="*/ 313765 w 333375"/>
                  <a:gd name="connsiteY36" fmla="*/ 0 h 684213"/>
                  <a:gd name="connsiteX37" fmla="*/ 333375 w 333375"/>
                  <a:gd name="connsiteY37" fmla="*/ 19551 h 684213"/>
                  <a:gd name="connsiteX38" fmla="*/ 333375 w 333375"/>
                  <a:gd name="connsiteY38" fmla="*/ 79710 h 684213"/>
                  <a:gd name="connsiteX39" fmla="*/ 313765 w 333375"/>
                  <a:gd name="connsiteY39" fmla="*/ 100013 h 684213"/>
                  <a:gd name="connsiteX40" fmla="*/ 19610 w 333375"/>
                  <a:gd name="connsiteY40" fmla="*/ 100013 h 684213"/>
                  <a:gd name="connsiteX41" fmla="*/ 0 w 333375"/>
                  <a:gd name="connsiteY41" fmla="*/ 79710 h 684213"/>
                  <a:gd name="connsiteX42" fmla="*/ 0 w 333375"/>
                  <a:gd name="connsiteY42" fmla="*/ 19551 h 684213"/>
                  <a:gd name="connsiteX43" fmla="*/ 19610 w 333375"/>
                  <a:gd name="connsiteY43" fmla="*/ 0 h 684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3375" h="684213">
                    <a:moveTo>
                      <a:pt x="166688" y="600075"/>
                    </a:moveTo>
                    <a:cubicBezTo>
                      <a:pt x="189484" y="600075"/>
                      <a:pt x="207963" y="618910"/>
                      <a:pt x="207963" y="642144"/>
                    </a:cubicBezTo>
                    <a:cubicBezTo>
                      <a:pt x="207963" y="665378"/>
                      <a:pt x="189484" y="684213"/>
                      <a:pt x="166688" y="684213"/>
                    </a:cubicBezTo>
                    <a:cubicBezTo>
                      <a:pt x="143892" y="684213"/>
                      <a:pt x="125413" y="665378"/>
                      <a:pt x="125413" y="642144"/>
                    </a:cubicBezTo>
                    <a:cubicBezTo>
                      <a:pt x="125413" y="618910"/>
                      <a:pt x="143892" y="600075"/>
                      <a:pt x="166688" y="600075"/>
                    </a:cubicBezTo>
                    <a:close/>
                    <a:moveTo>
                      <a:pt x="16665" y="485775"/>
                    </a:moveTo>
                    <a:cubicBezTo>
                      <a:pt x="16665" y="485775"/>
                      <a:pt x="16665" y="485775"/>
                      <a:pt x="316711" y="485775"/>
                    </a:cubicBezTo>
                    <a:cubicBezTo>
                      <a:pt x="325003" y="485775"/>
                      <a:pt x="331788" y="491636"/>
                      <a:pt x="331788" y="499696"/>
                    </a:cubicBezTo>
                    <a:cubicBezTo>
                      <a:pt x="331788" y="507756"/>
                      <a:pt x="325003" y="514350"/>
                      <a:pt x="316711" y="514350"/>
                    </a:cubicBezTo>
                    <a:cubicBezTo>
                      <a:pt x="316711" y="514350"/>
                      <a:pt x="316711" y="514350"/>
                      <a:pt x="16665" y="514350"/>
                    </a:cubicBezTo>
                    <a:cubicBezTo>
                      <a:pt x="8373" y="514350"/>
                      <a:pt x="1588" y="507756"/>
                      <a:pt x="1588" y="499696"/>
                    </a:cubicBezTo>
                    <a:cubicBezTo>
                      <a:pt x="1588" y="491636"/>
                      <a:pt x="8373" y="485775"/>
                      <a:pt x="16665" y="485775"/>
                    </a:cubicBezTo>
                    <a:close/>
                    <a:moveTo>
                      <a:pt x="16665" y="419100"/>
                    </a:moveTo>
                    <a:cubicBezTo>
                      <a:pt x="16665" y="419100"/>
                      <a:pt x="16665" y="419100"/>
                      <a:pt x="316711" y="419100"/>
                    </a:cubicBezTo>
                    <a:cubicBezTo>
                      <a:pt x="325003" y="419100"/>
                      <a:pt x="331788" y="425694"/>
                      <a:pt x="331788" y="433021"/>
                    </a:cubicBezTo>
                    <a:cubicBezTo>
                      <a:pt x="331788" y="441081"/>
                      <a:pt x="325003" y="447675"/>
                      <a:pt x="316711" y="447675"/>
                    </a:cubicBezTo>
                    <a:cubicBezTo>
                      <a:pt x="316711" y="447675"/>
                      <a:pt x="316711" y="447675"/>
                      <a:pt x="16665" y="447675"/>
                    </a:cubicBezTo>
                    <a:cubicBezTo>
                      <a:pt x="8373" y="447675"/>
                      <a:pt x="1588" y="441081"/>
                      <a:pt x="1588" y="433021"/>
                    </a:cubicBezTo>
                    <a:cubicBezTo>
                      <a:pt x="1588" y="425694"/>
                      <a:pt x="8373" y="419100"/>
                      <a:pt x="16665" y="419100"/>
                    </a:cubicBezTo>
                    <a:close/>
                    <a:moveTo>
                      <a:pt x="16665" y="350837"/>
                    </a:moveTo>
                    <a:cubicBezTo>
                      <a:pt x="16665" y="350837"/>
                      <a:pt x="16665" y="350837"/>
                      <a:pt x="316711" y="350837"/>
                    </a:cubicBezTo>
                    <a:cubicBezTo>
                      <a:pt x="325003" y="350837"/>
                      <a:pt x="331788" y="357798"/>
                      <a:pt x="331788" y="366305"/>
                    </a:cubicBezTo>
                    <a:cubicBezTo>
                      <a:pt x="331788" y="374813"/>
                      <a:pt x="325003" y="381000"/>
                      <a:pt x="316711" y="381000"/>
                    </a:cubicBezTo>
                    <a:cubicBezTo>
                      <a:pt x="316711" y="381000"/>
                      <a:pt x="316711" y="381000"/>
                      <a:pt x="16665" y="381000"/>
                    </a:cubicBezTo>
                    <a:cubicBezTo>
                      <a:pt x="8373" y="381000"/>
                      <a:pt x="1588" y="374813"/>
                      <a:pt x="1588" y="366305"/>
                    </a:cubicBezTo>
                    <a:cubicBezTo>
                      <a:pt x="1588" y="357798"/>
                      <a:pt x="8373" y="350837"/>
                      <a:pt x="16665" y="350837"/>
                    </a:cubicBezTo>
                    <a:close/>
                    <a:moveTo>
                      <a:pt x="19610" y="166687"/>
                    </a:moveTo>
                    <a:cubicBezTo>
                      <a:pt x="19610" y="166687"/>
                      <a:pt x="19610" y="166687"/>
                      <a:pt x="313765" y="166687"/>
                    </a:cubicBezTo>
                    <a:cubicBezTo>
                      <a:pt x="324324" y="166687"/>
                      <a:pt x="333375" y="175711"/>
                      <a:pt x="333375" y="186990"/>
                    </a:cubicBezTo>
                    <a:cubicBezTo>
                      <a:pt x="333375" y="186990"/>
                      <a:pt x="333375" y="186990"/>
                      <a:pt x="333375" y="246397"/>
                    </a:cubicBezTo>
                    <a:cubicBezTo>
                      <a:pt x="333375" y="257676"/>
                      <a:pt x="324324" y="266700"/>
                      <a:pt x="313765" y="266700"/>
                    </a:cubicBezTo>
                    <a:cubicBezTo>
                      <a:pt x="313765" y="266700"/>
                      <a:pt x="313765" y="266700"/>
                      <a:pt x="19610" y="266700"/>
                    </a:cubicBezTo>
                    <a:cubicBezTo>
                      <a:pt x="9051" y="266700"/>
                      <a:pt x="0" y="257676"/>
                      <a:pt x="0" y="246397"/>
                    </a:cubicBezTo>
                    <a:cubicBezTo>
                      <a:pt x="0" y="246397"/>
                      <a:pt x="0" y="246397"/>
                      <a:pt x="0" y="186990"/>
                    </a:cubicBezTo>
                    <a:cubicBezTo>
                      <a:pt x="0" y="175711"/>
                      <a:pt x="9051" y="166687"/>
                      <a:pt x="19610" y="166687"/>
                    </a:cubicBezTo>
                    <a:close/>
                    <a:moveTo>
                      <a:pt x="19610" y="0"/>
                    </a:moveTo>
                    <a:cubicBezTo>
                      <a:pt x="19610" y="0"/>
                      <a:pt x="19610" y="0"/>
                      <a:pt x="313765" y="0"/>
                    </a:cubicBezTo>
                    <a:cubicBezTo>
                      <a:pt x="324324" y="0"/>
                      <a:pt x="333375" y="9024"/>
                      <a:pt x="333375" y="19551"/>
                    </a:cubicBezTo>
                    <a:cubicBezTo>
                      <a:pt x="333375" y="19551"/>
                      <a:pt x="333375" y="19551"/>
                      <a:pt x="333375" y="79710"/>
                    </a:cubicBezTo>
                    <a:cubicBezTo>
                      <a:pt x="333375" y="90989"/>
                      <a:pt x="324324" y="100013"/>
                      <a:pt x="313765" y="100013"/>
                    </a:cubicBezTo>
                    <a:cubicBezTo>
                      <a:pt x="313765" y="100013"/>
                      <a:pt x="313765" y="100013"/>
                      <a:pt x="19610" y="100013"/>
                    </a:cubicBezTo>
                    <a:cubicBezTo>
                      <a:pt x="9051" y="100013"/>
                      <a:pt x="0" y="90989"/>
                      <a:pt x="0" y="79710"/>
                    </a:cubicBezTo>
                    <a:cubicBezTo>
                      <a:pt x="0" y="79710"/>
                      <a:pt x="0" y="79710"/>
                      <a:pt x="0" y="19551"/>
                    </a:cubicBezTo>
                    <a:cubicBezTo>
                      <a:pt x="0" y="9024"/>
                      <a:pt x="9051" y="0"/>
                      <a:pt x="196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</p:grpSp>
      <p:sp>
        <p:nvSpPr>
          <p:cNvPr id="68" name="ストライプ矢印 67"/>
          <p:cNvSpPr/>
          <p:nvPr/>
        </p:nvSpPr>
        <p:spPr bwMode="auto">
          <a:xfrm>
            <a:off x="1996277" y="3579907"/>
            <a:ext cx="1041457" cy="718936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664725" y="2495797"/>
            <a:ext cx="189403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Parameter sheet B</a:t>
            </a:r>
            <a:endParaRPr kumimoji="1" lang="ja-JP" altLang="en-US" sz="1100" b="1" dirty="0">
              <a:solidFill>
                <a:srgbClr val="002060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17080" y="5670223"/>
            <a:ext cx="461495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Users can register parameters from Web menus, Excel files and </a:t>
            </a:r>
            <a:r>
              <a:rPr kumimoji="1" lang="en-US" altLang="ja-JP" sz="1200" b="1" dirty="0" err="1" smtClean="0">
                <a:solidFill>
                  <a:srgbClr val="FF0000"/>
                </a:solidFill>
              </a:rPr>
              <a:t>RestAPI</a:t>
            </a:r>
            <a:r>
              <a:rPr kumimoji="1" lang="en-US" altLang="ja-JP" sz="1200" b="1" dirty="0" smtClean="0">
                <a:solidFill>
                  <a:srgbClr val="FF0000"/>
                </a:solidFill>
              </a:rPr>
              <a:t>.(Same with Parameter sheets)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5" name="カギ線コネクタ 84"/>
          <p:cNvCxnSpPr>
            <a:stCxn id="11" idx="3"/>
          </p:cNvCxnSpPr>
          <p:nvPr/>
        </p:nvCxnSpPr>
        <p:spPr bwMode="auto">
          <a:xfrm flipV="1">
            <a:off x="5617750" y="3547552"/>
            <a:ext cx="1993991" cy="689889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9" name="テキスト ボックス 88"/>
          <p:cNvSpPr txBox="1"/>
          <p:nvPr/>
        </p:nvSpPr>
        <p:spPr>
          <a:xfrm>
            <a:off x="484567" y="2211619"/>
            <a:ext cx="16148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Register Parameter</a:t>
            </a:r>
            <a:endParaRPr kumimoji="1" lang="ja-JP" altLang="en-US" sz="1200" b="1" dirty="0">
              <a:solidFill>
                <a:srgbClr val="002060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2375073" y="2385144"/>
            <a:ext cx="6497802" cy="3192013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810713" y="2226348"/>
            <a:ext cx="1614833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297A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600" b="1" smtClean="0">
                <a:solidFill>
                  <a:srgbClr val="002060"/>
                </a:solidFill>
              </a:rPr>
              <a:t>ITA</a:t>
            </a:r>
            <a:endParaRPr kumimoji="1" lang="ja-JP" altLang="en-US" sz="1600" b="1">
              <a:solidFill>
                <a:srgbClr val="00206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7056" y="1775027"/>
            <a:ext cx="2776023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2060"/>
                </a:solidFill>
              </a:rPr>
              <a:t>Operating data sheets</a:t>
            </a:r>
            <a:endParaRPr kumimoji="1" lang="ja-JP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70" y="3284304"/>
            <a:ext cx="2156373" cy="86521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47" y="3549595"/>
            <a:ext cx="2156373" cy="86521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66" y="3808163"/>
            <a:ext cx="2169684" cy="8585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43" name="カギ線コネクタ 42"/>
          <p:cNvCxnSpPr>
            <a:stCxn id="11" idx="3"/>
          </p:cNvCxnSpPr>
          <p:nvPr/>
        </p:nvCxnSpPr>
        <p:spPr bwMode="auto">
          <a:xfrm>
            <a:off x="5617750" y="4237441"/>
            <a:ext cx="1993991" cy="283763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テキスト ボックス 48"/>
          <p:cNvSpPr txBox="1"/>
          <p:nvPr/>
        </p:nvSpPr>
        <p:spPr>
          <a:xfrm>
            <a:off x="7556578" y="4233583"/>
            <a:ext cx="137146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Data sheet B</a:t>
            </a:r>
            <a:endParaRPr kumimoji="1" lang="ja-JP" altLang="en-US" sz="1100" b="1" dirty="0">
              <a:solidFill>
                <a:srgbClr val="00206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75817" y="3882358"/>
            <a:ext cx="137146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rgbClr val="FF0000"/>
                </a:solidFill>
              </a:rPr>
              <a:t>Other menu references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60" y="2772080"/>
            <a:ext cx="2160720" cy="10642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 bwMode="auto">
          <a:xfrm>
            <a:off x="3882858" y="3816650"/>
            <a:ext cx="1695626" cy="184393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A  Item B  Item C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3854370" y="3805997"/>
            <a:ext cx="585384" cy="853550"/>
          </a:xfrm>
          <a:prstGeom prst="rect">
            <a:avLst/>
          </a:prstGeom>
          <a:noFill/>
          <a:ln w="28575">
            <a:solidFill>
              <a:srgbClr val="00DA6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7658722" y="2752921"/>
            <a:ext cx="528174" cy="1055242"/>
          </a:xfrm>
          <a:prstGeom prst="rect">
            <a:avLst/>
          </a:prstGeom>
          <a:noFill/>
          <a:ln w="28575">
            <a:solidFill>
              <a:srgbClr val="00DA6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60" y="4470856"/>
            <a:ext cx="2084418" cy="9813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5" name="正方形/長方形 54"/>
          <p:cNvSpPr/>
          <p:nvPr/>
        </p:nvSpPr>
        <p:spPr bwMode="auto">
          <a:xfrm>
            <a:off x="6996556" y="4475873"/>
            <a:ext cx="563287" cy="976333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4464342" y="3817053"/>
            <a:ext cx="566922" cy="867174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コンテンツ プレースホルダー 2"/>
          <p:cNvSpPr txBox="1">
            <a:spLocks/>
          </p:cNvSpPr>
          <p:nvPr/>
        </p:nvSpPr>
        <p:spPr bwMode="gray">
          <a:xfrm>
            <a:off x="89573" y="1340768"/>
            <a:ext cx="8993163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sz="1300" kern="0" dirty="0" smtClean="0"/>
              <a:t>The figure below displays that it is possible to link Datasheet A with other sheets by use the </a:t>
            </a:r>
            <a:r>
              <a:rPr lang="en-US" altLang="ja-JP" sz="1300" b="1" kern="0" dirty="0" smtClean="0">
                <a:solidFill>
                  <a:srgbClr val="FF0000"/>
                </a:solidFill>
              </a:rPr>
              <a:t>“Pulldown selection” </a:t>
            </a:r>
            <a:r>
              <a:rPr lang="en-US" altLang="ja-JP" sz="1300" kern="0" dirty="0" smtClean="0"/>
              <a:t>input method (See chapter “3.12.1 Input method: Pulldown selection” for more information)</a:t>
            </a:r>
            <a:endParaRPr lang="en-US" altLang="ja-JP" sz="1300" kern="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00031" y="923386"/>
            <a:ext cx="8882705" cy="318924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16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 sheet is managing data as </a:t>
            </a:r>
            <a:r>
              <a:rPr lang="en-US" altLang="ja-JP" sz="16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CMDB(Configured </a:t>
            </a:r>
            <a:r>
              <a:rPr lang="en-US" altLang="ja-JP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Data </a:t>
            </a:r>
            <a:r>
              <a:rPr lang="en-US" altLang="ja-JP" sz="16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ja-JP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ase</a:t>
            </a:r>
            <a:r>
              <a:rPr lang="en-US" altLang="ja-JP" sz="16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altLang="ja-JP" sz="16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ja-JP" altLang="en-US" sz="1100" b="1" dirty="0"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4047310" y="3579907"/>
            <a:ext cx="524690" cy="151801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D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4651728" y="3569937"/>
            <a:ext cx="524690" cy="176306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E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5256146" y="3567905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F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4327660" y="3310902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G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4884287" y="3306958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H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5503071" y="3310902"/>
            <a:ext cx="493850" cy="1883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I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691612" y="2803501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A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8268558" y="2808107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b="1" dirty="0" smtClean="0">
                <a:latin typeface="+mn-ea"/>
              </a:rPr>
              <a:t>Item X</a:t>
            </a:r>
            <a:endParaRPr kumimoji="1" lang="ja-JP" altLang="en-US" sz="1050" b="1" dirty="0" smtClean="0">
              <a:latin typeface="+mn-ea"/>
            </a:endParaRP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7651247" y="4493555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latin typeface="+mn-ea"/>
              </a:rPr>
              <a:t>Item Y</a:t>
            </a:r>
            <a:endParaRPr kumimoji="1" lang="ja-JP" altLang="en-US" sz="1100" b="1" dirty="0" smtClean="0">
              <a:latin typeface="+mn-ea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8179107" y="4495126"/>
            <a:ext cx="472334" cy="216192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latin typeface="+mn-ea"/>
              </a:rPr>
              <a:t>Item Z</a:t>
            </a:r>
            <a:endParaRPr kumimoji="1" lang="ja-JP" altLang="en-US" sz="1100" b="1" dirty="0" smtClean="0">
              <a:latin typeface="+mn-ea"/>
            </a:endParaRPr>
          </a:p>
        </p:txBody>
      </p:sp>
      <p:sp>
        <p:nvSpPr>
          <p:cNvPr id="61" name="正方形/長方形 60"/>
          <p:cNvSpPr/>
          <p:nvPr/>
        </p:nvSpPr>
        <p:spPr bwMode="auto">
          <a:xfrm>
            <a:off x="7046373" y="4491491"/>
            <a:ext cx="477877" cy="209129"/>
          </a:xfrm>
          <a:prstGeom prst="rect">
            <a:avLst/>
          </a:prstGeom>
          <a:solidFill>
            <a:srgbClr val="02205D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b="1" dirty="0" smtClean="0">
                <a:latin typeface="+mn-ea"/>
              </a:rPr>
              <a:t>Item B</a:t>
            </a:r>
            <a:endParaRPr kumimoji="1" lang="ja-JP" altLang="en-US" sz="11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8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9" y="2813380"/>
            <a:ext cx="4870773" cy="2493303"/>
          </a:xfrm>
          <a:prstGeom prst="rect">
            <a:avLst/>
          </a:prstGeom>
        </p:spPr>
      </p:pic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80000" y="800700"/>
            <a:ext cx="8784000" cy="57966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The menu creating procedure is as shown below.</a:t>
            </a: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We recommend following the practice document while operating the system after reading these slides.</a:t>
            </a: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 Menu creation procedure</a:t>
            </a:r>
            <a:endParaRPr lang="en-US" altLang="ja-JP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11792" y="3182700"/>
            <a:ext cx="66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n w="12700">
                  <a:noFill/>
                </a:ln>
                <a:solidFill>
                  <a:srgbClr val="FF0000"/>
                </a:solidFill>
                <a:effectLst>
                  <a:glow rad="38100">
                    <a:schemeClr val="bg1"/>
                  </a:glow>
                </a:effectLst>
              </a:rPr>
              <a:t>③</a:t>
            </a:r>
            <a:endParaRPr kumimoji="1" lang="ja-JP" altLang="en-US" sz="3200" dirty="0">
              <a:ln w="12700">
                <a:noFill/>
              </a:ln>
              <a:effectLst>
                <a:glow rad="38100">
                  <a:schemeClr val="bg1"/>
                </a:glo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3" y="2544677"/>
            <a:ext cx="462486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Menu definition/creation screen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95432" y="3861048"/>
            <a:ext cx="66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n w="12700">
                  <a:noFill/>
                </a:ln>
                <a:solidFill>
                  <a:srgbClr val="FF0000"/>
                </a:solidFill>
                <a:effectLst>
                  <a:glow rad="38100">
                    <a:schemeClr val="bg1"/>
                  </a:glow>
                </a:effectLst>
              </a:rPr>
              <a:t>②</a:t>
            </a:r>
            <a:endParaRPr kumimoji="1" lang="ja-JP" altLang="en-US" sz="3200" dirty="0">
              <a:ln w="12700">
                <a:noFill/>
              </a:ln>
              <a:effectLst>
                <a:glow rad="38100">
                  <a:schemeClr val="bg1"/>
                </a:glow>
              </a:effectLst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70163" y="3240280"/>
            <a:ext cx="66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n w="12700">
                  <a:noFill/>
                </a:ln>
                <a:solidFill>
                  <a:srgbClr val="FF0000"/>
                </a:solidFill>
                <a:effectLst>
                  <a:glow rad="38100">
                    <a:schemeClr val="bg1"/>
                  </a:glow>
                </a:effectLst>
              </a:rPr>
              <a:t>①</a:t>
            </a:r>
            <a:endParaRPr kumimoji="1" lang="ja-JP" altLang="en-US" sz="3200" dirty="0">
              <a:ln w="12700">
                <a:noFill/>
              </a:ln>
              <a:effectLst>
                <a:glow rad="38100">
                  <a:schemeClr val="bg1"/>
                </a:glow>
              </a:effectLst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495620"/>
              </p:ext>
            </p:extLst>
          </p:nvPr>
        </p:nvGraphicFramePr>
        <p:xfrm>
          <a:off x="5362207" y="1370586"/>
          <a:ext cx="3481349" cy="218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26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81923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102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</a:rPr>
                        <a:t>①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Input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basic Menu information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1384940"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Select either "Parameter sheet" or "Data sheet" for the "Creation target".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If you want to use Host groups, put a check mark in the "Create as Host group menu" box (For more information, please refer to 3.7 Host group and menu groups).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000" dirty="0" smtClean="0"/>
                        <a:t>For more information regarding vertical menus, please refer to</a:t>
                      </a:r>
                      <a:r>
                        <a:rPr kumimoji="1" lang="en-US" altLang="ja-JP" sz="1000" baseline="0" dirty="0" smtClean="0"/>
                        <a:t> chapter 4 in  </a:t>
                      </a:r>
                      <a:r>
                        <a:rPr kumimoji="1" lang="en-US" altLang="ja-JP" sz="900" baseline="0" dirty="0" smtClean="0">
                          <a:hlinkClick r:id="rId3"/>
                        </a:rPr>
                        <a:t>Exastro-</a:t>
                      </a:r>
                      <a:r>
                        <a:rPr kumimoji="1" lang="en-US" altLang="ja-JP" sz="900" baseline="0" dirty="0" err="1" smtClean="0">
                          <a:hlinkClick r:id="rId3"/>
                        </a:rPr>
                        <a:t>ITA_User_Instruction_Manual_Menu_creation_function</a:t>
                      </a:r>
                      <a:endParaRPr lang="en-US" altLang="ja-JP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8156"/>
              </p:ext>
            </p:extLst>
          </p:nvPr>
        </p:nvGraphicFramePr>
        <p:xfrm>
          <a:off x="5365480" y="3848051"/>
          <a:ext cx="3478076" cy="180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</a:rPr>
                        <a:t>②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Select which Menu group the menu is going to belong to</a:t>
                      </a:r>
                      <a:endParaRPr kumimoji="1" lang="ja-JP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By default, the menu will be created in the "Input", "Substitution value registration" and "Reference" menu groups.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Users can also create their own menu groups.( For more information, please see the Practice document).</a:t>
                      </a:r>
                      <a:endParaRPr kumimoji="1"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96743"/>
              </p:ext>
            </p:extLst>
          </p:nvPr>
        </p:nvGraphicFramePr>
        <p:xfrm>
          <a:off x="5365480" y="5753144"/>
          <a:ext cx="3478076" cy="84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5475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rgbClr val="FF0000"/>
                          </a:solidFill>
                        </a:rPr>
                        <a:t>③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Create items for the menu.</a:t>
                      </a:r>
                      <a:endParaRPr kumimoji="1" lang="ja-JP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96673"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Please refer to 3.11 Item registration.</a:t>
                      </a:r>
                      <a:endParaRPr kumimoji="1"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 bwMode="auto">
          <a:xfrm>
            <a:off x="683568" y="3140968"/>
            <a:ext cx="720080" cy="7200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4235731" y="3201206"/>
            <a:ext cx="835920" cy="70788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4239307" y="3909092"/>
            <a:ext cx="832344" cy="48519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9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6848" y="188640"/>
            <a:ext cx="7344000" cy="344128"/>
          </a:xfrm>
        </p:spPr>
        <p:txBody>
          <a:bodyPr/>
          <a:lstStyle/>
          <a:p>
            <a:r>
              <a:rPr lang="en-US" altLang="ja-JP" sz="2000" b="1" dirty="0" smtClean="0"/>
              <a:t>Table of contents</a:t>
            </a:r>
            <a:endParaRPr kumimoji="1" lang="ja-JP" altLang="en-US" sz="2000" b="1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763688" y="620688"/>
            <a:ext cx="6804448" cy="5904656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1.Introduction</a:t>
            </a:r>
            <a:r>
              <a:rPr lang="en-US" altLang="ja-JP" sz="1100" dirty="0">
                <a:latin typeface="+mn-ea"/>
              </a:rPr>
              <a:t>	 </a:t>
            </a: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2" action="ppaction://hlinksldjump"/>
              </a:rPr>
              <a:t>1.1 About this </a:t>
            </a:r>
            <a:r>
              <a:rPr lang="en-US" altLang="ja-JP" sz="1100" dirty="0" smtClean="0">
                <a:latin typeface="+mn-ea"/>
                <a:hlinkClick r:id="rId2" action="ppaction://hlinksldjump"/>
              </a:rPr>
              <a:t>Document</a:t>
            </a:r>
            <a:r>
              <a:rPr lang="ja-JP" altLang="en-US" sz="1100" dirty="0" smtClean="0">
                <a:latin typeface="+mn-ea"/>
                <a:hlinkClick r:id="rId2" action="ppaction://hlinksldjump"/>
              </a:rPr>
              <a:t> </a:t>
            </a:r>
            <a:r>
              <a:rPr lang="en-US" altLang="ja-JP" sz="1100" dirty="0" smtClean="0">
                <a:latin typeface="+mn-ea"/>
                <a:hlinkClick r:id="rId2" action="ppaction://hlinksldjump"/>
              </a:rPr>
              <a:t>	......................................................................................  4</a:t>
            </a: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 smtClean="0">
                <a:latin typeface="+mn-ea"/>
              </a:rPr>
              <a:t>2</a:t>
            </a:r>
            <a:r>
              <a:rPr lang="en-US" altLang="ja-JP" sz="1400" dirty="0">
                <a:latin typeface="+mn-ea"/>
              </a:rPr>
              <a:t>. Host group management</a:t>
            </a: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3" action="ppaction://hlinksldjump"/>
              </a:rPr>
              <a:t>2.1 Menu overview	</a:t>
            </a:r>
            <a:r>
              <a:rPr lang="en-US" altLang="ja-JP" sz="1100" dirty="0" smtClean="0">
                <a:latin typeface="+mn-ea"/>
                <a:hlinkClick r:id="rId3" action="ppaction://hlinksldjump"/>
              </a:rPr>
              <a:t>..........................................................................................  6</a:t>
            </a: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 smtClean="0">
                <a:latin typeface="+mn-ea"/>
              </a:rPr>
              <a:t>    </a:t>
            </a:r>
            <a:r>
              <a:rPr lang="en-US" altLang="ja-JP" sz="1100" dirty="0" smtClean="0">
                <a:latin typeface="+mn-ea"/>
                <a:hlinkClick r:id="rId4" action="ppaction://hlinksldjump"/>
              </a:rPr>
              <a:t>2.2 Host group management	.................................................................................  7</a:t>
            </a: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 smtClean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5" action="ppaction://hlinksldjump"/>
              </a:rPr>
              <a:t>2.3 Host group Parent-Child relationship	</a:t>
            </a:r>
            <a:r>
              <a:rPr lang="ja-JP" altLang="en-US" sz="1100" dirty="0">
                <a:latin typeface="+mn-ea"/>
                <a:hlinkClick r:id="rId5" action="ppaction://hlinksldjump"/>
              </a:rPr>
              <a:t> </a:t>
            </a:r>
            <a:r>
              <a:rPr lang="en-US" altLang="ja-JP" sz="1100" dirty="0" smtClean="0">
                <a:latin typeface="+mn-ea"/>
              </a:rPr>
              <a:t>.</a:t>
            </a:r>
            <a:r>
              <a:rPr lang="en-US" altLang="ja-JP" sz="1100" dirty="0" smtClean="0">
                <a:latin typeface="+mn-ea"/>
                <a:hlinkClick r:id="rId5" action="ppaction://hlinksldjump"/>
              </a:rPr>
              <a:t>...</a:t>
            </a:r>
            <a:r>
              <a:rPr lang="en-US" altLang="ja-JP" sz="1100" dirty="0" smtClean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 smtClean="0">
                <a:latin typeface="+mn-ea"/>
                <a:hlinkClick r:id="rId5" action="ppaction://hlinksldjump"/>
              </a:rPr>
              <a:t>.....................................................  </a:t>
            </a:r>
            <a:r>
              <a:rPr lang="en-US" altLang="ja-JP" sz="1100" dirty="0">
                <a:latin typeface="+mn-ea"/>
                <a:hlinkClick r:id="rId5" action="ppaction://hlinksldjump"/>
              </a:rPr>
              <a:t>8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7" action="ppaction://hlinksldjump"/>
              </a:rPr>
              <a:t>2.4 Succeeding Parameters	</a:t>
            </a:r>
            <a:r>
              <a:rPr lang="en-US" altLang="ja-JP" sz="1100" dirty="0" smtClean="0">
                <a:latin typeface="+mn-ea"/>
                <a:hlinkClick r:id="rId7" action="ppaction://hlinksldjump"/>
              </a:rPr>
              <a:t>...............</a:t>
            </a:r>
            <a:r>
              <a:rPr lang="en-US" altLang="ja-JP" sz="1100" dirty="0" smtClean="0">
                <a:latin typeface="+mn-ea"/>
                <a:hlinkClick r:id="rId6" action="ppaction://hlinksldjump"/>
              </a:rPr>
              <a:t>....</a:t>
            </a:r>
            <a:r>
              <a:rPr lang="en-US" altLang="ja-JP" sz="1100" dirty="0" smtClean="0">
                <a:latin typeface="+mn-ea"/>
                <a:hlinkClick r:id="rId7" action="ppaction://hlinksldjump"/>
              </a:rPr>
              <a:t>.................................................................  </a:t>
            </a:r>
            <a:r>
              <a:rPr lang="en-US" altLang="ja-JP" sz="1100" dirty="0">
                <a:latin typeface="+mn-ea"/>
                <a:hlinkClick r:id="rId7" action="ppaction://hlinksldjump"/>
              </a:rPr>
              <a:t>9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8" action="ppaction://hlinksldjump"/>
              </a:rPr>
              <a:t>2.5 Host group Example	............................................................................... 10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400" dirty="0">
                <a:latin typeface="+mn-ea"/>
              </a:rPr>
              <a:t>3. Menu creation function</a:t>
            </a: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9" action="ppaction://hlinksldjump"/>
              </a:rPr>
              <a:t>3.1 Menu overview	..............</a:t>
            </a:r>
            <a:r>
              <a:rPr lang="en-US" altLang="ja-JP" sz="1100" dirty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>
                <a:latin typeface="+mn-ea"/>
                <a:hlinkClick r:id="rId9" action="ppaction://hlinksldjump"/>
              </a:rPr>
              <a:t>...................................................................... 15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　 </a:t>
            </a:r>
            <a:r>
              <a:rPr lang="en-US" altLang="ja-JP" sz="1100" dirty="0">
                <a:latin typeface="+mn-ea"/>
                <a:hlinkClick r:id="rId10" action="ppaction://hlinksldjump"/>
              </a:rPr>
              <a:t>3.2 Menu construction	................</a:t>
            </a:r>
            <a:r>
              <a:rPr lang="en-US" altLang="ja-JP" sz="1100" dirty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>
                <a:latin typeface="+mn-ea"/>
                <a:hlinkClick r:id="rId10" action="ppaction://hlinksldjump"/>
              </a:rPr>
              <a:t>................................................................ 16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11" action="ppaction://hlinksldjump"/>
              </a:rPr>
              <a:t>3.3 Parameter Sheet</a:t>
            </a:r>
            <a:r>
              <a:rPr lang="ja-JP" altLang="en-US" sz="1100" dirty="0">
                <a:latin typeface="+mn-ea"/>
                <a:hlinkClick r:id="rId11" action="ppaction://hlinksldjump"/>
              </a:rPr>
              <a:t> </a:t>
            </a:r>
            <a:r>
              <a:rPr lang="en-US" altLang="ja-JP" sz="1100" dirty="0">
                <a:latin typeface="+mn-ea"/>
                <a:hlinkClick r:id="rId11" action="ppaction://hlinksldjump"/>
              </a:rPr>
              <a:t>	..................</a:t>
            </a:r>
            <a:r>
              <a:rPr lang="en-US" altLang="ja-JP" sz="1100" dirty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>
                <a:latin typeface="+mn-ea"/>
                <a:hlinkClick r:id="rId11" action="ppaction://hlinksldjump"/>
              </a:rPr>
              <a:t>................................................................ 17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12" action="ppaction://hlinksldjump"/>
              </a:rPr>
              <a:t>3.4 Data sheet	...............</a:t>
            </a:r>
            <a:r>
              <a:rPr lang="en-US" altLang="ja-JP" sz="1100" dirty="0">
                <a:latin typeface="+mn-ea"/>
                <a:hlinkClick r:id="rId13" action="ppaction://hlinksldjump"/>
              </a:rPr>
              <a:t>...</a:t>
            </a:r>
            <a:r>
              <a:rPr lang="en-US" altLang="ja-JP" sz="1100" dirty="0">
                <a:latin typeface="+mn-ea"/>
                <a:hlinkClick r:id="rId6" action="ppaction://hlinksldjump"/>
              </a:rPr>
              <a:t>........</a:t>
            </a:r>
            <a:r>
              <a:rPr lang="en-US" altLang="ja-JP" sz="1100" dirty="0">
                <a:latin typeface="+mn-ea"/>
                <a:hlinkClick r:id="rId12" action="ppaction://hlinksldjump"/>
              </a:rPr>
              <a:t>................................................................ 18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6" action="ppaction://hlinksldjump"/>
              </a:rPr>
              <a:t>3.5 Menu creation procedure	</a:t>
            </a:r>
            <a:r>
              <a:rPr lang="en-US" altLang="ja-JP" sz="1100" dirty="0" smtClean="0">
                <a:latin typeface="+mn-ea"/>
                <a:hlinkClick r:id="rId6" action="ppaction://hlinksldjump"/>
              </a:rPr>
              <a:t>................................................................................. </a:t>
            </a:r>
            <a:r>
              <a:rPr lang="en-US" altLang="ja-JP" sz="1100" dirty="0">
                <a:latin typeface="+mn-ea"/>
                <a:hlinkClick r:id="rId6" action="ppaction://hlinksldjump"/>
              </a:rPr>
              <a:t>19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14" action="ppaction://hlinksldjump"/>
              </a:rPr>
              <a:t>3.6 Editing Menus 	....................................................................................... 20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15" action="ppaction://hlinksldjump"/>
              </a:rPr>
              <a:t>3.6.1 Editing menus </a:t>
            </a:r>
            <a:r>
              <a:rPr lang="ja-JP" altLang="en-US" sz="1100" dirty="0">
                <a:latin typeface="+mn-ea"/>
                <a:hlinkClick r:id="rId15" action="ppaction://hlinksldjump"/>
              </a:rPr>
              <a:t>：</a:t>
            </a:r>
            <a:r>
              <a:rPr lang="en-US" altLang="ja-JP" sz="1100" dirty="0">
                <a:latin typeface="+mn-ea"/>
                <a:hlinkClick r:id="rId15" action="ppaction://hlinksldjump"/>
              </a:rPr>
              <a:t>Edit button	.....................................................................21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16" action="ppaction://hlinksldjump"/>
              </a:rPr>
              <a:t>3.6.2 Editing menus</a:t>
            </a:r>
            <a:r>
              <a:rPr lang="ja-JP" altLang="en-US" sz="1100" dirty="0">
                <a:latin typeface="+mn-ea"/>
                <a:hlinkClick r:id="rId16" action="ppaction://hlinksldjump"/>
              </a:rPr>
              <a:t>：</a:t>
            </a:r>
            <a:r>
              <a:rPr lang="en-US" altLang="ja-JP" sz="1100" dirty="0">
                <a:latin typeface="+mn-ea"/>
                <a:hlinkClick r:id="rId16" action="ppaction://hlinksldjump"/>
              </a:rPr>
              <a:t>Initialize button	</a:t>
            </a:r>
            <a:r>
              <a:rPr lang="en-US" altLang="ja-JP" sz="1100" dirty="0" smtClean="0">
                <a:latin typeface="+mn-ea"/>
                <a:hlinkClick r:id="rId16" action="ppaction://hlinksldjump"/>
              </a:rPr>
              <a:t>..................................................................</a:t>
            </a:r>
            <a:r>
              <a:rPr lang="en-US" altLang="ja-JP" sz="1100" dirty="0">
                <a:latin typeface="+mn-ea"/>
                <a:hlinkClick r:id="rId16" action="ppaction://hlinksldjump"/>
              </a:rPr>
              <a:t>22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17" action="ppaction://hlinksldjump"/>
              </a:rPr>
              <a:t>3.6.3 Editing Menus</a:t>
            </a:r>
            <a:r>
              <a:rPr lang="ja-JP" altLang="en-US" sz="1100" dirty="0">
                <a:latin typeface="+mn-ea"/>
                <a:hlinkClick r:id="rId17" action="ppaction://hlinksldjump"/>
              </a:rPr>
              <a:t>：</a:t>
            </a:r>
            <a:r>
              <a:rPr lang="en-US" altLang="ja-JP" sz="1100" dirty="0">
                <a:latin typeface="+mn-ea"/>
                <a:hlinkClick r:id="rId17" action="ppaction://hlinksldjump"/>
              </a:rPr>
              <a:t>New Diversion	...................................................................23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18" action="ppaction://hlinksldjump"/>
              </a:rPr>
              <a:t>3.6.4 Editing Menus</a:t>
            </a:r>
            <a:r>
              <a:rPr lang="ja-JP" altLang="en-US" sz="1100" dirty="0">
                <a:latin typeface="+mn-ea"/>
                <a:hlinkClick r:id="rId18" action="ppaction://hlinksldjump"/>
              </a:rPr>
              <a:t>：</a:t>
            </a:r>
            <a:r>
              <a:rPr lang="en-US" altLang="ja-JP" sz="1100" dirty="0">
                <a:latin typeface="+mn-ea"/>
                <a:hlinkClick r:id="rId18" action="ppaction://hlinksldjump"/>
              </a:rPr>
              <a:t>Menu creation history	......................................................24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19" action="ppaction://hlinksldjump"/>
              </a:rPr>
              <a:t>3.7 Host groups and Menu groups	.......................................................... 25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20" action="ppaction://hlinksldjump"/>
              </a:rPr>
              <a:t>3.8 Parameter sheets and Menu groups	...............................................................26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</a:t>
            </a:r>
            <a:r>
              <a:rPr lang="en-US" altLang="ja-JP" sz="1100" dirty="0">
                <a:latin typeface="+mn-ea"/>
                <a:hlinkClick r:id="rId21" action="ppaction://hlinksldjump"/>
              </a:rPr>
              <a:t>3.9 Using the “Input” and "Reference” menu groups	</a:t>
            </a:r>
            <a:r>
              <a:rPr lang="en-US" altLang="ja-JP" sz="1100" dirty="0" smtClean="0">
                <a:latin typeface="+mn-ea"/>
                <a:hlinkClick r:id="rId21" action="ppaction://hlinksldjump"/>
              </a:rPr>
              <a:t>................................................. </a:t>
            </a:r>
            <a:r>
              <a:rPr lang="en-US" altLang="ja-JP" sz="1100" dirty="0">
                <a:latin typeface="+mn-ea"/>
                <a:hlinkClick r:id="rId21" action="ppaction://hlinksldjump"/>
              </a:rPr>
              <a:t>27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       </a:t>
            </a:r>
            <a:r>
              <a:rPr lang="en-US" altLang="ja-JP" sz="1100" dirty="0">
                <a:latin typeface="+mn-ea"/>
                <a:hlinkClick r:id="rId22" action="ppaction://hlinksldjump"/>
              </a:rPr>
              <a:t>3.9.1 “Reference” menu group	.................................................................. 28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>
                <a:latin typeface="+mn-ea"/>
              </a:rPr>
              <a:t> </a:t>
            </a:r>
            <a:r>
              <a:rPr lang="en-US" altLang="ja-JP" sz="1100" dirty="0">
                <a:latin typeface="+mn-ea"/>
                <a:hlinkClick r:id="rId23" action="ppaction://hlinksldjump"/>
              </a:rPr>
              <a:t>3.9.2 “Reference” Menu group example	...................................................... 30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 　</a:t>
            </a:r>
            <a:r>
              <a:rPr lang="en-US" altLang="ja-JP" sz="1100" dirty="0">
                <a:latin typeface="+mn-ea"/>
                <a:hlinkClick r:id="rId24" action="ppaction://hlinksldjump"/>
              </a:rPr>
              <a:t>3.10 Host groups	.................................................................................. 35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>
                <a:latin typeface="+mn-ea"/>
                <a:hlinkClick r:id="rId25" action="ppaction://hlinksldjump"/>
              </a:rPr>
              <a:t>3.10.1 Parameter sheet division when host groups are used	............................... 36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　 </a:t>
            </a:r>
            <a:r>
              <a:rPr lang="en-US" altLang="ja-JP" sz="1100" dirty="0">
                <a:latin typeface="+mn-ea"/>
                <a:hlinkClick r:id="rId26" action="ppaction://hlinksldjump"/>
              </a:rPr>
              <a:t>3.11 Item registration	</a:t>
            </a:r>
            <a:r>
              <a:rPr lang="en-US" altLang="ja-JP" sz="1100" dirty="0" smtClean="0">
                <a:latin typeface="+mn-ea"/>
                <a:hlinkClick r:id="rId26" action="ppaction://hlinksldjump"/>
              </a:rPr>
              <a:t>.......................................................................................... 37</a:t>
            </a: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3.11.1 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Input method : 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String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	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............................................................................. 45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</a:t>
            </a:r>
            <a:r>
              <a:rPr lang="ja-JP" altLang="en-US" sz="1100" dirty="0">
                <a:latin typeface="+mn-ea"/>
                <a:hlinkClick r:id="rId13" action="ppaction://hlinksldjump"/>
              </a:rPr>
              <a:t> </a:t>
            </a:r>
            <a:r>
              <a:rPr lang="en-US" altLang="ja-JP" sz="1100" dirty="0" smtClean="0">
                <a:latin typeface="+mn-ea"/>
                <a:hlinkClick r:id="rId13" action="ppaction://hlinksldjump"/>
              </a:rPr>
              <a:t>3.11.2 </a:t>
            </a:r>
            <a:r>
              <a:rPr lang="en-US" altLang="ja-JP" sz="1100" dirty="0">
                <a:latin typeface="+mn-ea"/>
                <a:hlinkClick r:id="rId13" action="ppaction://hlinksldjump"/>
              </a:rPr>
              <a:t>Input method : Pulldown selection	</a:t>
            </a:r>
            <a:r>
              <a:rPr lang="en-US" altLang="ja-JP" sz="1100" dirty="0" smtClean="0">
                <a:latin typeface="+mn-ea"/>
                <a:hlinkClick r:id="rId13" action="ppaction://hlinksldjump"/>
              </a:rPr>
              <a:t>............................................................ </a:t>
            </a:r>
            <a:r>
              <a:rPr lang="en-US" altLang="ja-JP" sz="1100" dirty="0">
                <a:latin typeface="+mn-ea"/>
                <a:hlinkClick r:id="rId13" action="ppaction://hlinksldjump"/>
              </a:rPr>
              <a:t>38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 smtClean="0">
                <a:latin typeface="+mn-ea"/>
                <a:hlinkClick r:id="rId28" action="ppaction://hlinksldjump"/>
              </a:rPr>
              <a:t>3.11.3 </a:t>
            </a:r>
            <a:r>
              <a:rPr lang="en-US" altLang="ja-JP" sz="1100" dirty="0">
                <a:latin typeface="+mn-ea"/>
                <a:hlinkClick r:id="rId28" action="ppaction://hlinksldjump"/>
              </a:rPr>
              <a:t>Input method : Password	........................................................................ 43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>
                <a:latin typeface="+mn-ea"/>
              </a:rPr>
              <a:t> </a:t>
            </a:r>
            <a:r>
              <a:rPr lang="en-US" altLang="ja-JP" sz="1100" dirty="0" smtClean="0">
                <a:latin typeface="+mn-ea"/>
                <a:hlinkClick r:id="rId29" action="ppaction://hlinksldjump"/>
              </a:rPr>
              <a:t>3.11.4 </a:t>
            </a:r>
            <a:r>
              <a:rPr lang="en-US" altLang="ja-JP" sz="1100" dirty="0">
                <a:latin typeface="+mn-ea"/>
                <a:hlinkClick r:id="rId29" action="ppaction://hlinksldjump"/>
              </a:rPr>
              <a:t>Input method : File upload	............................................................. 44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3.11.5 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Input method : 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Link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	................................................................................ 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45</a:t>
            </a: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en-US" altLang="ja-JP" sz="1100" dirty="0">
                <a:latin typeface="+mn-ea"/>
              </a:rPr>
              <a:t> </a:t>
            </a:r>
            <a:r>
              <a:rPr lang="ja-JP" altLang="en-US" sz="1100" dirty="0">
                <a:latin typeface="+mn-ea"/>
              </a:rPr>
              <a:t>　　 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3.11.6 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Input method : P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arameter sheet reference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	</a:t>
            </a:r>
            <a:r>
              <a:rPr lang="en-US" altLang="ja-JP" sz="1100" dirty="0" smtClean="0">
                <a:latin typeface="+mn-ea"/>
                <a:hlinkClick r:id="rId27" action="ppaction://hlinksldjump"/>
              </a:rPr>
              <a:t>................................................ </a:t>
            </a:r>
            <a:r>
              <a:rPr lang="en-US" altLang="ja-JP" sz="1100" dirty="0">
                <a:latin typeface="+mn-ea"/>
                <a:hlinkClick r:id="rId27" action="ppaction://hlinksldjump"/>
              </a:rPr>
              <a:t>45</a:t>
            </a:r>
            <a:endParaRPr lang="en-US" altLang="ja-JP" sz="1100" dirty="0">
              <a:latin typeface="+mn-ea"/>
            </a:endParaRPr>
          </a:p>
          <a:p>
            <a:pPr>
              <a:tabLst>
                <a:tab pos="6364288" algn="r"/>
              </a:tabLst>
            </a:pPr>
            <a:endParaRPr lang="en-US" altLang="ja-JP" sz="1100" dirty="0" smtClean="0">
              <a:latin typeface="+mn-ea"/>
            </a:endParaRPr>
          </a:p>
          <a:p>
            <a:pPr>
              <a:tabLst>
                <a:tab pos="6364288" algn="r"/>
              </a:tabLst>
            </a:pPr>
            <a:r>
              <a:rPr lang="ja-JP" altLang="en-US" sz="1100" dirty="0" smtClean="0">
                <a:latin typeface="+mn-ea"/>
              </a:rPr>
              <a:t> </a:t>
            </a:r>
            <a:endParaRPr lang="en-US" altLang="ja-JP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5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" y="2846789"/>
            <a:ext cx="5029719" cy="295392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 Editing Menus.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704"/>
            <a:ext cx="8784976" cy="56884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Users can use the buttons on the bottom of the "view" screen to edit the menu or perform various other actions.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view screen can be accessed by pressing the Menu definition/Creation" button in the "Menu definition </a:t>
            </a:r>
            <a:r>
              <a:rPr lang="en-US" altLang="ja-JP" sz="1600" dirty="0" smtClean="0"/>
              <a:t>information”-&gt; </a:t>
            </a:r>
            <a:r>
              <a:rPr lang="en-US" altLang="ja-JP" sz="1600" dirty="0"/>
              <a:t>"list/update" </a:t>
            </a:r>
            <a:r>
              <a:rPr lang="en-US" altLang="ja-JP" sz="1600" dirty="0" smtClean="0"/>
              <a:t>menu.</a:t>
            </a:r>
            <a:br>
              <a:rPr lang="en-US" altLang="ja-JP" sz="1600" dirty="0" smtClean="0"/>
            </a:br>
            <a:r>
              <a:rPr lang="en-US" altLang="ja-JP" sz="1600" dirty="0" smtClean="0"/>
              <a:t>It </a:t>
            </a:r>
            <a:r>
              <a:rPr lang="en-US" altLang="ja-JP" sz="1600" dirty="0"/>
              <a:t>will also be displayed right after the menu has been created.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For more information regarding the different buttons, please see the next page. </a:t>
            </a:r>
            <a:endParaRPr lang="en-US" altLang="ja-JP" sz="1600" dirty="0" smtClean="0"/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355893"/>
              </p:ext>
            </p:extLst>
          </p:nvPr>
        </p:nvGraphicFramePr>
        <p:xfrm>
          <a:off x="5364088" y="2463597"/>
          <a:ext cx="3478076" cy="103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①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“Edit”</a:t>
                      </a:r>
                      <a:r>
                        <a:rPr kumimoji="1" lang="ja-JP" altLang="en-US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endParaRPr kumimoji="1" lang="ja-JP" altLang="en-US" sz="1400" b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Edits the menu definition.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any date registered before the edit will be saved.</a:t>
                      </a:r>
                      <a:endParaRPr kumimoji="1" lang="ja-JP" altLang="en-US" sz="1200" dirty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52350"/>
              </p:ext>
            </p:extLst>
          </p:nvPr>
        </p:nvGraphicFramePr>
        <p:xfrm>
          <a:off x="5359173" y="3621073"/>
          <a:ext cx="3478076" cy="103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②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“Initialize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</a:t>
                      </a:r>
                      <a:r>
                        <a:rPr kumimoji="1" lang="ja-JP" altLang="en-US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endParaRPr kumimoji="1" lang="ja-JP" altLang="en-US" sz="1400" b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Edits the menu definition.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200" dirty="0" smtClean="0"/>
                        <a:t>any date registered before the edit will be deleted.</a:t>
                      </a:r>
                      <a:endParaRPr kumimoji="1"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54338"/>
              </p:ext>
            </p:extLst>
          </p:nvPr>
        </p:nvGraphicFramePr>
        <p:xfrm>
          <a:off x="5359173" y="4778549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③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“Diversion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new”</a:t>
                      </a:r>
                      <a:r>
                        <a:rPr kumimoji="1" lang="ja-JP" altLang="en-US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endParaRPr kumimoji="1" lang="ja-JP" altLang="en-US" sz="1400" b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ja-JP" sz="1200" dirty="0" smtClean="0"/>
                        <a:t>Duplicates</a:t>
                      </a:r>
                      <a:r>
                        <a:rPr lang="en-US" altLang="ja-JP" sz="1200" baseline="0" dirty="0" smtClean="0"/>
                        <a:t> the menu and creates a new menu.</a:t>
                      </a:r>
                      <a:endParaRPr kumimoji="1"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28376"/>
              </p:ext>
            </p:extLst>
          </p:nvPr>
        </p:nvGraphicFramePr>
        <p:xfrm>
          <a:off x="5359173" y="5753144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④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“Menu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creation history”</a:t>
                      </a:r>
                      <a:r>
                        <a:rPr kumimoji="1" lang="ja-JP" altLang="en-US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400" b="1" baseline="0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endParaRPr kumimoji="1" lang="ja-JP" altLang="en-US" sz="1400" b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ja-JP" sz="1200" dirty="0" smtClean="0"/>
                        <a:t>Moves</a:t>
                      </a:r>
                      <a:r>
                        <a:rPr lang="en-US" altLang="ja-JP" sz="1200" baseline="0" dirty="0" smtClean="0"/>
                        <a:t> the user to the “Menu creation history” menu.</a:t>
                      </a:r>
                      <a:endParaRPr lang="en-US" altLang="ja-JP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sp>
        <p:nvSpPr>
          <p:cNvPr id="84" name="楕円 83"/>
          <p:cNvSpPr/>
          <p:nvPr/>
        </p:nvSpPr>
        <p:spPr bwMode="auto">
          <a:xfrm>
            <a:off x="179510" y="5476754"/>
            <a:ext cx="352821" cy="37337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79511" y="2539012"/>
            <a:ext cx="2276801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View screen</a:t>
            </a:r>
            <a:endParaRPr kumimoji="1"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37" name="楕円 36"/>
          <p:cNvSpPr/>
          <p:nvPr/>
        </p:nvSpPr>
        <p:spPr bwMode="auto">
          <a:xfrm>
            <a:off x="510219" y="5476754"/>
            <a:ext cx="358944" cy="37337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8" name="楕円 37"/>
          <p:cNvSpPr/>
          <p:nvPr/>
        </p:nvSpPr>
        <p:spPr bwMode="auto">
          <a:xfrm>
            <a:off x="838367" y="5476754"/>
            <a:ext cx="362965" cy="373371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楕円 38"/>
          <p:cNvSpPr/>
          <p:nvPr/>
        </p:nvSpPr>
        <p:spPr bwMode="auto">
          <a:xfrm>
            <a:off x="1220701" y="5472448"/>
            <a:ext cx="414050" cy="377677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1471" y="5086707"/>
            <a:ext cx="6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①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3065" y="5850125"/>
            <a:ext cx="6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90519" y="5107767"/>
            <a:ext cx="6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86752" y="5852547"/>
            <a:ext cx="6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④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4" name="角丸四角形吹き出し 43"/>
          <p:cNvSpPr/>
          <p:nvPr/>
        </p:nvSpPr>
        <p:spPr bwMode="auto">
          <a:xfrm flipH="1">
            <a:off x="1865094" y="5805264"/>
            <a:ext cx="3344135" cy="817201"/>
          </a:xfrm>
          <a:prstGeom prst="wedgeRoundRectCallout">
            <a:avLst>
              <a:gd name="adj1" fmla="val 49397"/>
              <a:gd name="adj2" fmla="val -7043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923592" y="5853024"/>
            <a:ext cx="32856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b="1" dirty="0" smtClean="0">
                <a:solidFill>
                  <a:srgbClr val="FF0000"/>
                </a:solidFill>
              </a:rPr>
              <a:t>If the view screen is accessed from  “Menu definition information” menu -&gt; List/Update,</a:t>
            </a:r>
            <a:r>
              <a:rPr lang="ja-JP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Button no.4 will not be displayed.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3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7" y="2845056"/>
            <a:ext cx="4890688" cy="33202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3.6.1</a:t>
            </a:r>
            <a:r>
              <a:rPr lang="ja-JP" altLang="en-US" dirty="0" smtClean="0"/>
              <a:t> </a:t>
            </a:r>
            <a:r>
              <a:rPr lang="en-US" altLang="ja-JP" dirty="0"/>
              <a:t>Editing </a:t>
            </a:r>
            <a:r>
              <a:rPr lang="en-US" altLang="ja-JP" dirty="0" smtClean="0"/>
              <a:t>Menus : Edit button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Pressing the "Edit" button will move the user to the "Edit" screen.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Here, users can edit the Menu</a:t>
            </a:r>
            <a:r>
              <a:rPr lang="en-US" altLang="ja-JP" sz="1600" dirty="0" smtClean="0"/>
              <a:t>. That </a:t>
            </a:r>
            <a:r>
              <a:rPr lang="en-US" altLang="ja-JP" sz="1600" dirty="0"/>
              <a:t>being said, only some parts are editable. see the picture below for editable items.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data that was </a:t>
            </a:r>
            <a:r>
              <a:rPr lang="en-US" altLang="ja-JP" sz="1600" b="1" dirty="0">
                <a:solidFill>
                  <a:srgbClr val="FF0000"/>
                </a:solidFill>
              </a:rPr>
              <a:t>registered before the editing </a:t>
            </a:r>
            <a:r>
              <a:rPr lang="en-US" altLang="ja-JP" sz="1600" dirty="0"/>
              <a:t>will be saved.</a:t>
            </a:r>
            <a:endParaRPr lang="en-US" altLang="ja-JP" sz="900" dirty="0"/>
          </a:p>
          <a:p>
            <a:pPr marL="0" indent="0">
              <a:buNone/>
            </a:pPr>
            <a:r>
              <a:rPr lang="en-US" altLang="ja-JP" sz="900" dirty="0" smtClean="0"/>
              <a:t> ※ </a:t>
            </a:r>
            <a:r>
              <a:rPr lang="en-US" altLang="ja-JP" sz="900" dirty="0"/>
              <a:t>For more information, please refer to </a:t>
            </a:r>
            <a:r>
              <a:rPr lang="en-US" altLang="ja-JP" sz="900" dirty="0" smtClean="0"/>
              <a:t>chapter 5.4 in </a:t>
            </a:r>
            <a:r>
              <a:rPr lang="en-US" altLang="ja-JP" sz="900" dirty="0">
                <a:hlinkClick r:id="rId3"/>
              </a:rPr>
              <a:t>Exastro-</a:t>
            </a:r>
            <a:r>
              <a:rPr lang="en-US" altLang="ja-JP" sz="900" dirty="0" err="1">
                <a:hlinkClick r:id="rId3"/>
              </a:rPr>
              <a:t>ITA_User_Instruction_Manual_Menu_creation_function</a:t>
            </a:r>
            <a:endParaRPr lang="en-US" altLang="ja-JP" sz="900" dirty="0"/>
          </a:p>
          <a:p>
            <a:pPr marL="0" indent="0">
              <a:buNone/>
            </a:pPr>
            <a:endParaRPr lang="ja-JP" altLang="en-US" sz="900" b="1" dirty="0">
              <a:solidFill>
                <a:srgbClr val="00206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8534" y="2368002"/>
            <a:ext cx="488075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“Edit” screen</a:t>
            </a:r>
          </a:p>
          <a:p>
            <a:r>
              <a:rPr lang="en-US" altLang="ja-JP" sz="1100" b="1" dirty="0" smtClean="0">
                <a:solidFill>
                  <a:srgbClr val="FF0000"/>
                </a:solidFill>
              </a:rPr>
              <a:t>The areas marked with red can be edited.</a:t>
            </a:r>
            <a:endParaRPr lang="ja-JP" altLang="en-US" sz="1100" b="1" dirty="0" smtClean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22861" y="3023317"/>
            <a:ext cx="359099" cy="1419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591499" y="3145131"/>
            <a:ext cx="762279" cy="8888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061946" y="5117777"/>
            <a:ext cx="1122704" cy="3568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4804" y="3683178"/>
            <a:ext cx="82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Item name</a:t>
            </a:r>
          </a:p>
        </p:txBody>
      </p:sp>
      <p:grpSp>
        <p:nvGrpSpPr>
          <p:cNvPr id="54" name="グループ化 53"/>
          <p:cNvGrpSpPr/>
          <p:nvPr/>
        </p:nvGrpSpPr>
        <p:grpSpPr>
          <a:xfrm>
            <a:off x="1591498" y="3145131"/>
            <a:ext cx="747128" cy="888812"/>
            <a:chOff x="3347864" y="2266216"/>
            <a:chExt cx="864096" cy="1234792"/>
          </a:xfrm>
        </p:grpSpPr>
        <p:cxnSp>
          <p:nvCxnSpPr>
            <p:cNvPr id="31" name="直線コネクタ 30"/>
            <p:cNvCxnSpPr/>
            <p:nvPr/>
          </p:nvCxnSpPr>
          <p:spPr bwMode="auto">
            <a:xfrm>
              <a:off x="3347864" y="2266216"/>
              <a:ext cx="864096" cy="123479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/>
            <p:cNvCxnSpPr/>
            <p:nvPr/>
          </p:nvCxnSpPr>
          <p:spPr bwMode="auto">
            <a:xfrm flipV="1">
              <a:off x="3347864" y="2266216"/>
              <a:ext cx="864096" cy="123479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5" name="テキスト ボックス 34"/>
          <p:cNvSpPr txBox="1"/>
          <p:nvPr/>
        </p:nvSpPr>
        <p:spPr>
          <a:xfrm>
            <a:off x="1533014" y="33864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Deleting items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45241" y="3402283"/>
            <a:ext cx="82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Adding items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061946" y="5151515"/>
            <a:ext cx="1293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Explanation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067944" y="5560918"/>
            <a:ext cx="139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Remarks</a:t>
            </a:r>
          </a:p>
        </p:txBody>
      </p:sp>
      <p:cxnSp>
        <p:nvCxnSpPr>
          <p:cNvPr id="75" name="直線コネクタ 74"/>
          <p:cNvCxnSpPr>
            <a:stCxn id="16" idx="0"/>
            <a:endCxn id="9" idx="2"/>
          </p:cNvCxnSpPr>
          <p:nvPr/>
        </p:nvCxnSpPr>
        <p:spPr bwMode="auto">
          <a:xfrm flipH="1" flipV="1">
            <a:off x="602411" y="3165300"/>
            <a:ext cx="102903" cy="51787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正方形/長方形 37"/>
          <p:cNvSpPr/>
          <p:nvPr/>
        </p:nvSpPr>
        <p:spPr bwMode="auto">
          <a:xfrm>
            <a:off x="2388323" y="3148031"/>
            <a:ext cx="727219" cy="8888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4067944" y="5507958"/>
            <a:ext cx="1122704" cy="4536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楕円 39"/>
          <p:cNvSpPr/>
          <p:nvPr/>
        </p:nvSpPr>
        <p:spPr bwMode="auto">
          <a:xfrm>
            <a:off x="91710" y="5883359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1" name="楕円 40"/>
          <p:cNvSpPr/>
          <p:nvPr/>
        </p:nvSpPr>
        <p:spPr bwMode="auto">
          <a:xfrm>
            <a:off x="482005" y="5880098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楕円 41"/>
          <p:cNvSpPr/>
          <p:nvPr/>
        </p:nvSpPr>
        <p:spPr bwMode="auto">
          <a:xfrm>
            <a:off x="872299" y="5880282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098" y="5476591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①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47277" y="5476591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74457" y="5469206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09639"/>
              </p:ext>
            </p:extLst>
          </p:nvPr>
        </p:nvGraphicFramePr>
        <p:xfrm>
          <a:off x="5357081" y="2272455"/>
          <a:ext cx="3478076" cy="878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613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①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Create(Edit)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Saves the menu with the edited contents registered.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50" name="表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58232"/>
              </p:ext>
            </p:extLst>
          </p:nvPr>
        </p:nvGraphicFramePr>
        <p:xfrm>
          <a:off x="5364088" y="3277510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②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“Reload”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Deletes the edited contents and returns the edit screen to it's initial state.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51" name="表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38555"/>
              </p:ext>
            </p:extLst>
          </p:nvPr>
        </p:nvGraphicFramePr>
        <p:xfrm>
          <a:off x="5364088" y="4274303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③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“Cancel”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Deletes the edited contents and returns the user to the "view" screen.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sp>
        <p:nvSpPr>
          <p:cNvPr id="33" name="テキスト ボックス 32"/>
          <p:cNvSpPr txBox="1"/>
          <p:nvPr/>
        </p:nvSpPr>
        <p:spPr>
          <a:xfrm>
            <a:off x="1392276" y="4078271"/>
            <a:ext cx="258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※</a:t>
            </a:r>
            <a:r>
              <a:rPr lang="ja-JP" altLang="en-US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 </a:t>
            </a:r>
            <a:r>
              <a:rPr lang="en-US" altLang="ja-JP" sz="12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Users can also edit the  order of the items</a:t>
            </a:r>
          </a:p>
        </p:txBody>
      </p:sp>
    </p:spTree>
    <p:extLst>
      <p:ext uri="{BB962C8B-B14F-4D97-AF65-F5344CB8AC3E}">
        <p14:creationId xmlns:p14="http://schemas.microsoft.com/office/powerpoint/2010/main" val="363349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3" y="2804676"/>
            <a:ext cx="5218048" cy="320587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Pressing the "Initialize" button will move the user to the "Initialize" screen.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In this screen, users can edit the Menu. In contrast to the "edit" screen, all items can be </a:t>
            </a:r>
            <a:r>
              <a:rPr lang="en-US" altLang="ja-JP" sz="1600" dirty="0" smtClean="0"/>
              <a:t>edited.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Any data registered before the edit will be deleted.</a:t>
            </a:r>
            <a:br>
              <a:rPr lang="en-US" altLang="ja-JP" sz="1600" dirty="0" smtClean="0"/>
            </a:br>
            <a:r>
              <a:rPr lang="en-US" altLang="ja-JP" sz="1050" dirty="0"/>
              <a:t>For more information, please refer to chapter 5.4 in </a:t>
            </a:r>
            <a:r>
              <a:rPr lang="en-US" altLang="ja-JP" sz="1050" dirty="0">
                <a:hlinkClick r:id="rId3"/>
              </a:rPr>
              <a:t>Exastro-</a:t>
            </a:r>
            <a:r>
              <a:rPr lang="en-US" altLang="ja-JP" sz="1050" dirty="0" err="1">
                <a:hlinkClick r:id="rId3"/>
              </a:rPr>
              <a:t>ITA_User_Instruction_Manual_Menu_creation_function</a:t>
            </a:r>
            <a:endParaRPr lang="en-US" altLang="ja-JP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78534" y="2368002"/>
            <a:ext cx="488075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“Initialize” screen</a:t>
            </a:r>
          </a:p>
          <a:p>
            <a:r>
              <a:rPr lang="en-US" altLang="ja-JP" sz="1100" b="1" dirty="0" smtClean="0">
                <a:solidFill>
                  <a:srgbClr val="FF0000"/>
                </a:solidFill>
              </a:rPr>
              <a:t>The area in red can be edited.</a:t>
            </a:r>
            <a:endParaRPr lang="ja-JP" altLang="en-US" sz="1100" b="1" dirty="0" smtClean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3.6.2</a:t>
            </a:r>
            <a:r>
              <a:rPr lang="ja-JP" altLang="en-US" dirty="0" smtClean="0"/>
              <a:t> </a:t>
            </a:r>
            <a:r>
              <a:rPr lang="en-US" altLang="ja-JP" dirty="0" smtClean="0"/>
              <a:t>Editing menus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Initialize button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123370" y="3511683"/>
            <a:ext cx="2819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Can edit everything except menu name</a:t>
            </a:r>
          </a:p>
        </p:txBody>
      </p:sp>
      <p:sp>
        <p:nvSpPr>
          <p:cNvPr id="24" name="楕円 23"/>
          <p:cNvSpPr/>
          <p:nvPr/>
        </p:nvSpPr>
        <p:spPr bwMode="auto">
          <a:xfrm>
            <a:off x="65563" y="5733256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楕円 24"/>
          <p:cNvSpPr/>
          <p:nvPr/>
        </p:nvSpPr>
        <p:spPr bwMode="auto">
          <a:xfrm>
            <a:off x="488656" y="5733256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楕円 25"/>
          <p:cNvSpPr/>
          <p:nvPr/>
        </p:nvSpPr>
        <p:spPr bwMode="auto">
          <a:xfrm>
            <a:off x="911749" y="5733256"/>
            <a:ext cx="417608" cy="41760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01918"/>
              </p:ext>
            </p:extLst>
          </p:nvPr>
        </p:nvGraphicFramePr>
        <p:xfrm>
          <a:off x="5374125" y="2240602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①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“Create(Initialize)”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ja-JP" sz="1200" dirty="0" smtClean="0"/>
                        <a:t>Saves the menu with the edited contents registered.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87468"/>
              </p:ext>
            </p:extLst>
          </p:nvPr>
        </p:nvGraphicFramePr>
        <p:xfrm>
          <a:off x="5364088" y="3277510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②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“Reload”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l"/>
                      </a:pPr>
                      <a:r>
                        <a:rPr lang="en-US" altLang="ja-JP" sz="1200" dirty="0" smtClean="0"/>
                        <a:t>Deletes the edited contents and returns the edit screen to it's initial state.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2228"/>
              </p:ext>
            </p:extLst>
          </p:nvPr>
        </p:nvGraphicFramePr>
        <p:xfrm>
          <a:off x="5364088" y="4274303"/>
          <a:ext cx="3478076" cy="8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3079026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③</a:t>
                      </a:r>
                      <a:endParaRPr kumimoji="1" lang="ja-JP" altLang="en-US" sz="20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dirty="0" smtClean="0">
                          <a:solidFill>
                            <a:schemeClr val="accent6">
                              <a:lumMod val="75000"/>
                              <a:lumOff val="25000"/>
                            </a:schemeClr>
                          </a:solidFill>
                        </a:rPr>
                        <a:t>“Cancel” button</a:t>
                      </a:r>
                      <a:endParaRPr lang="en-US" altLang="ja-JP" sz="14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2840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ja-JP" sz="1200" dirty="0" smtClean="0"/>
                        <a:t>Deletes the edited contents and returns the user to the "view" screen.</a:t>
                      </a:r>
                      <a:endParaRPr lang="ja-JP" altLang="en-US" sz="1200" dirty="0" smtClean="0"/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0" eaLnBrk="1" latinLnBrk="0" hangingPunct="1"/>
                      <a:endParaRPr kumimoji="1" lang="ja-JP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192" marR="51192" marT="25596" marB="2559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</a:tbl>
          </a:graphicData>
        </a:graphic>
      </p:graphicFrame>
      <p:sp>
        <p:nvSpPr>
          <p:cNvPr id="33" name="テキスト ボックス 32"/>
          <p:cNvSpPr txBox="1"/>
          <p:nvPr/>
        </p:nvSpPr>
        <p:spPr>
          <a:xfrm>
            <a:off x="15423" y="5388639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①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42602" y="5388639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②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69782" y="5381254"/>
            <a:ext cx="66039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12700">
                  <a:noFill/>
                </a:ln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③</a:t>
            </a:r>
            <a:endParaRPr kumimoji="1" lang="ja-JP" altLang="en-US" dirty="0">
              <a:ln w="12700">
                <a:noFill/>
              </a:ln>
              <a:solidFill>
                <a:schemeClr val="accent6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5" name="フリーフォーム 4"/>
          <p:cNvSpPr/>
          <p:nvPr/>
        </p:nvSpPr>
        <p:spPr bwMode="auto">
          <a:xfrm>
            <a:off x="165370" y="2821021"/>
            <a:ext cx="5198718" cy="3189534"/>
          </a:xfrm>
          <a:custGeom>
            <a:avLst/>
            <a:gdLst>
              <a:gd name="connsiteX0" fmla="*/ 0 w 5087566"/>
              <a:gd name="connsiteY0" fmla="*/ 0 h 2714017"/>
              <a:gd name="connsiteX1" fmla="*/ 5068111 w 5087566"/>
              <a:gd name="connsiteY1" fmla="*/ 0 h 2714017"/>
              <a:gd name="connsiteX2" fmla="*/ 5087566 w 5087566"/>
              <a:gd name="connsiteY2" fmla="*/ 2714017 h 2714017"/>
              <a:gd name="connsiteX3" fmla="*/ 4017524 w 5087566"/>
              <a:gd name="connsiteY3" fmla="*/ 2714017 h 2714017"/>
              <a:gd name="connsiteX4" fmla="*/ 4017524 w 5087566"/>
              <a:gd name="connsiteY4" fmla="*/ 1731524 h 2714017"/>
              <a:gd name="connsiteX5" fmla="*/ 29183 w 5087566"/>
              <a:gd name="connsiteY5" fmla="*/ 1731524 h 2714017"/>
              <a:gd name="connsiteX6" fmla="*/ 0 w 5087566"/>
              <a:gd name="connsiteY6" fmla="*/ 0 h 271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7566" h="2714017">
                <a:moveTo>
                  <a:pt x="0" y="0"/>
                </a:moveTo>
                <a:lnTo>
                  <a:pt x="5068111" y="0"/>
                </a:lnTo>
                <a:lnTo>
                  <a:pt x="5087566" y="2714017"/>
                </a:lnTo>
                <a:lnTo>
                  <a:pt x="4017524" y="2714017"/>
                </a:lnTo>
                <a:lnTo>
                  <a:pt x="4017524" y="1731524"/>
                </a:lnTo>
                <a:lnTo>
                  <a:pt x="29183" y="1731524"/>
                </a:lnTo>
                <a:cubicBezTo>
                  <a:pt x="32426" y="1160835"/>
                  <a:pt x="35668" y="59014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355976" y="3286984"/>
            <a:ext cx="951137" cy="122146"/>
          </a:xfrm>
          <a:prstGeom prst="rect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4674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7" y="2832252"/>
            <a:ext cx="4908163" cy="263737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Pressing the "New Diversion" button will move the user to the Diversion screen.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In this menu, the menu displayed in the "view" screen will be duplicated and be created as a new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both "Menu name" and "Display order" will be blank, so the user will need to input new strings. The "Menu name" can not be the same as an existing one.</a:t>
            </a:r>
            <a:endParaRPr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3.6.3</a:t>
            </a:r>
            <a:r>
              <a:rPr lang="ja-JP" altLang="en-US" dirty="0" smtClean="0"/>
              <a:t> </a:t>
            </a:r>
            <a:r>
              <a:rPr lang="en-US" altLang="ja-JP" dirty="0" smtClean="0"/>
              <a:t>Editing menus</a:t>
            </a:r>
            <a:r>
              <a:rPr lang="ja-JP" altLang="en-US" dirty="0" smtClean="0"/>
              <a:t>：</a:t>
            </a:r>
            <a:r>
              <a:rPr lang="en-US" altLang="ja-JP" dirty="0" smtClean="0"/>
              <a:t>New Diversion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 bwMode="auto">
          <a:xfrm>
            <a:off x="6357077" y="3184683"/>
            <a:ext cx="2484409" cy="1896212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chemeClr val="accent6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597154" y="3406168"/>
            <a:ext cx="1994780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View screen</a:t>
            </a:r>
            <a:endParaRPr lang="en-US" altLang="ja-JP" sz="1100" dirty="0">
              <a:solidFill>
                <a:srgbClr val="FF0000"/>
              </a:solidFill>
            </a:endParaRPr>
          </a:p>
        </p:txBody>
      </p:sp>
      <p:sp>
        <p:nvSpPr>
          <p:cNvPr id="86" name="ストライプ矢印 85"/>
          <p:cNvSpPr/>
          <p:nvPr/>
        </p:nvSpPr>
        <p:spPr bwMode="auto">
          <a:xfrm rot="10800000">
            <a:off x="5281595" y="3632151"/>
            <a:ext cx="952479" cy="906258"/>
          </a:xfrm>
          <a:prstGeom prst="stripedRightArrow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267893" y="3940175"/>
            <a:ext cx="876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Reuse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88" name="図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64" y="3694169"/>
            <a:ext cx="1937670" cy="1151128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178534" y="2368002"/>
            <a:ext cx="488075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“New Diversion” screen</a:t>
            </a:r>
          </a:p>
          <a:p>
            <a:r>
              <a:rPr lang="en-US" altLang="ja-JP" sz="1100" b="1" dirty="0" smtClean="0">
                <a:solidFill>
                  <a:srgbClr val="FF0000"/>
                </a:solidFill>
              </a:rPr>
              <a:t>The areas marked in red are editable.</a:t>
            </a:r>
            <a:endParaRPr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052704" y="3236959"/>
            <a:ext cx="1008610" cy="14105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21907" y="2946304"/>
            <a:ext cx="1202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Menu name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65478" y="3716843"/>
            <a:ext cx="10821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rgbClr val="FF0000"/>
                </a:solidFill>
                <a:effectLst>
                  <a:glow rad="127000">
                    <a:schemeClr val="bg1">
                      <a:lumMod val="95000"/>
                    </a:schemeClr>
                  </a:glow>
                </a:effectLst>
              </a:rPr>
              <a:t>Display order</a:t>
            </a: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4053989" y="3425262"/>
            <a:ext cx="1006827" cy="14105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52" name="直線コネクタ 51"/>
          <p:cNvCxnSpPr/>
          <p:nvPr/>
        </p:nvCxnSpPr>
        <p:spPr bwMode="auto">
          <a:xfrm flipH="1">
            <a:off x="4126040" y="3129512"/>
            <a:ext cx="136157" cy="1003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 flipH="1" flipV="1">
            <a:off x="4133942" y="3569139"/>
            <a:ext cx="120355" cy="1519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テキスト ボックス 17"/>
          <p:cNvSpPr txBox="1"/>
          <p:nvPr/>
        </p:nvSpPr>
        <p:spPr>
          <a:xfrm>
            <a:off x="169097" y="5472805"/>
            <a:ext cx="36477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The menu will be cloned with only the "Menu name" and the "Display" order left blank.</a:t>
            </a:r>
          </a:p>
          <a:p>
            <a:r>
              <a:rPr lang="en-US" altLang="ja-JP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Additionally, </a:t>
            </a:r>
            <a:r>
              <a:rPr lang="en-US" altLang="ja-JP" sz="1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all </a:t>
            </a:r>
            <a:r>
              <a:rPr lang="en-US" altLang="ja-JP" sz="1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columns </a:t>
            </a:r>
            <a:r>
              <a:rPr lang="en-US" altLang="ja-JP" sz="1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and boxes are editable.</a:t>
            </a:r>
            <a:endParaRPr lang="en-US" altLang="ja-JP" sz="14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9" name="フリーフォーム 18"/>
          <p:cNvSpPr/>
          <p:nvPr/>
        </p:nvSpPr>
        <p:spPr bwMode="auto">
          <a:xfrm>
            <a:off x="196500" y="2851540"/>
            <a:ext cx="4862787" cy="3332203"/>
          </a:xfrm>
          <a:custGeom>
            <a:avLst/>
            <a:gdLst>
              <a:gd name="connsiteX0" fmla="*/ 0 w 5679590"/>
              <a:gd name="connsiteY0" fmla="*/ 0 h 3652041"/>
              <a:gd name="connsiteX1" fmla="*/ 5679590 w 5679590"/>
              <a:gd name="connsiteY1" fmla="*/ 0 h 3652041"/>
              <a:gd name="connsiteX2" fmla="*/ 5679590 w 5679590"/>
              <a:gd name="connsiteY2" fmla="*/ 1713600 h 3652041"/>
              <a:gd name="connsiteX3" fmla="*/ 5679588 w 5679590"/>
              <a:gd name="connsiteY3" fmla="*/ 1713600 h 3652041"/>
              <a:gd name="connsiteX4" fmla="*/ 5679588 w 5679590"/>
              <a:gd name="connsiteY4" fmla="*/ 3652041 h 3652041"/>
              <a:gd name="connsiteX5" fmla="*/ 4253521 w 5679590"/>
              <a:gd name="connsiteY5" fmla="*/ 3652041 h 3652041"/>
              <a:gd name="connsiteX6" fmla="*/ 4253521 w 5679590"/>
              <a:gd name="connsiteY6" fmla="*/ 1713600 h 3652041"/>
              <a:gd name="connsiteX7" fmla="*/ 0 w 5679590"/>
              <a:gd name="connsiteY7" fmla="*/ 1713600 h 365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79590" h="3652041">
                <a:moveTo>
                  <a:pt x="0" y="0"/>
                </a:moveTo>
                <a:lnTo>
                  <a:pt x="5679590" y="0"/>
                </a:lnTo>
                <a:lnTo>
                  <a:pt x="5679590" y="1713600"/>
                </a:lnTo>
                <a:lnTo>
                  <a:pt x="5679588" y="1713600"/>
                </a:lnTo>
                <a:lnTo>
                  <a:pt x="5679588" y="3652041"/>
                </a:lnTo>
                <a:lnTo>
                  <a:pt x="4253521" y="3652041"/>
                </a:lnTo>
                <a:lnTo>
                  <a:pt x="4253521" y="1713600"/>
                </a:lnTo>
                <a:lnTo>
                  <a:pt x="0" y="1713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33631" y="3651710"/>
            <a:ext cx="1383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  <a:effectLst>
                  <a:glow rad="63500">
                    <a:schemeClr val="bg1"/>
                  </a:glow>
                </a:effectLst>
              </a:rPr>
              <a:t>Can edit everything</a:t>
            </a:r>
          </a:p>
        </p:txBody>
      </p:sp>
    </p:spTree>
    <p:extLst>
      <p:ext uri="{BB962C8B-B14F-4D97-AF65-F5344CB8AC3E}">
        <p14:creationId xmlns:p14="http://schemas.microsoft.com/office/powerpoint/2010/main" val="1576939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4" y="2780929"/>
            <a:ext cx="6834915" cy="30588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3.6.4</a:t>
            </a:r>
            <a:r>
              <a:rPr lang="ja-JP" altLang="en-US" dirty="0" smtClean="0"/>
              <a:t> </a:t>
            </a:r>
            <a:r>
              <a:rPr lang="en-US" altLang="ja-JP" dirty="0" smtClean="0"/>
              <a:t>Editing Menus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Menu creation history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8534" y="2368002"/>
            <a:ext cx="4880754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</a:rPr>
              <a:t>“Menu creation history” menu.</a:t>
            </a:r>
            <a:endParaRPr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Pressing </a:t>
            </a:r>
            <a:r>
              <a:rPr lang="en-US" altLang="ja-JP" sz="1600" dirty="0"/>
              <a:t>the "Menu creation history" button will move the user to the "Menu creation history"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A list of created menus will be sorted and displayed in the "list" area.</a:t>
            </a:r>
            <a:endParaRPr lang="en-US" altLang="ja-JP" sz="1600" dirty="0" smtClean="0"/>
          </a:p>
        </p:txBody>
      </p:sp>
      <p:sp>
        <p:nvSpPr>
          <p:cNvPr id="7" name="正方形/長方形 6"/>
          <p:cNvSpPr/>
          <p:nvPr/>
        </p:nvSpPr>
        <p:spPr bwMode="auto">
          <a:xfrm flipV="1">
            <a:off x="1115616" y="4844080"/>
            <a:ext cx="4896544" cy="1690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 flipV="1">
            <a:off x="138881" y="3531488"/>
            <a:ext cx="872373" cy="21602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952030" y="5146109"/>
            <a:ext cx="386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Only the user created menus will be displayed.</a:t>
            </a:r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2707443" y="5013175"/>
            <a:ext cx="204934" cy="2658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76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4" y="948051"/>
            <a:ext cx="2574714" cy="4647860"/>
          </a:xfrm>
          <a:prstGeom prst="rect">
            <a:avLst/>
          </a:prstGeom>
        </p:spPr>
      </p:pic>
      <p:sp>
        <p:nvSpPr>
          <p:cNvPr id="53" name="正方形/長方形 52"/>
          <p:cNvSpPr/>
          <p:nvPr/>
        </p:nvSpPr>
        <p:spPr bwMode="auto">
          <a:xfrm>
            <a:off x="467543" y="2420888"/>
            <a:ext cx="1648393" cy="19914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308445" y="943187"/>
            <a:ext cx="5440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solidFill>
                  <a:srgbClr val="FF0000"/>
                </a:solidFill>
              </a:rPr>
              <a:t>Create as Hostgroup menu</a:t>
            </a:r>
          </a:p>
          <a:p>
            <a:pPr>
              <a:buClr>
                <a:schemeClr val="accent6"/>
              </a:buClr>
            </a:pPr>
            <a:r>
              <a:rPr lang="en-US" altLang="ja-JP" sz="1400" dirty="0"/>
              <a:t>If you are creating a parameter sheet for a Host group, check this checkbox.</a:t>
            </a:r>
            <a:endParaRPr lang="en-US" altLang="ja-JP" sz="700" dirty="0"/>
          </a:p>
          <a:p>
            <a:pPr>
              <a:buClr>
                <a:schemeClr val="accent6"/>
              </a:buClr>
            </a:pPr>
            <a:r>
              <a:rPr lang="en-US" altLang="ja-JP" sz="1200" dirty="0"/>
              <a:t>(For more information, please refer to 3.9 Hostgroup)</a:t>
            </a:r>
          </a:p>
        </p:txBody>
      </p:sp>
      <p:cxnSp>
        <p:nvCxnSpPr>
          <p:cNvPr id="63" name="直線コネクタ 62"/>
          <p:cNvCxnSpPr>
            <a:stCxn id="53" idx="3"/>
            <a:endCxn id="59" idx="1"/>
          </p:cNvCxnSpPr>
          <p:nvPr/>
        </p:nvCxnSpPr>
        <p:spPr bwMode="auto">
          <a:xfrm flipV="1">
            <a:off x="2115936" y="1474102"/>
            <a:ext cx="1192509" cy="104635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コンテンツ プレースホルダー 2"/>
          <p:cNvSpPr txBox="1">
            <a:spLocks/>
          </p:cNvSpPr>
          <p:nvPr/>
        </p:nvSpPr>
        <p:spPr bwMode="gray">
          <a:xfrm>
            <a:off x="120262" y="739285"/>
            <a:ext cx="8628201" cy="5817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ja-JP" sz="1600" kern="0" dirty="0" smtClean="0"/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 bwMode="gray">
          <a:xfrm>
            <a:off x="3414565" y="5595911"/>
            <a:ext cx="4916490" cy="672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050" kern="0" dirty="0">
                <a:solidFill>
                  <a:srgbClr val="002060"/>
                </a:solidFill>
              </a:rPr>
              <a:t>The parameter sheets written above will not be created as vertical menus. </a:t>
            </a:r>
            <a:r>
              <a:rPr lang="en-US" altLang="ja-JP" sz="1050" kern="0" dirty="0" smtClean="0">
                <a:solidFill>
                  <a:srgbClr val="002060"/>
                </a:solidFill>
              </a:rPr>
              <a:t>For </a:t>
            </a:r>
            <a:r>
              <a:rPr lang="en-US" altLang="ja-JP" sz="1050" kern="0" dirty="0">
                <a:solidFill>
                  <a:srgbClr val="002060"/>
                </a:solidFill>
              </a:rPr>
              <a:t>more information regarding vertical menus, please refer to </a:t>
            </a:r>
            <a:r>
              <a:rPr lang="en-US" altLang="ja-JP" sz="1050" dirty="0">
                <a:hlinkClick r:id="rId3"/>
              </a:rPr>
              <a:t>Exastro-</a:t>
            </a:r>
            <a:r>
              <a:rPr lang="en-US" altLang="ja-JP" sz="1050" dirty="0" err="1">
                <a:hlinkClick r:id="rId3"/>
              </a:rPr>
              <a:t>ITA_User_Instruction_Manual_Menu_creation_function</a:t>
            </a:r>
            <a:endParaRPr lang="en-US" altLang="ja-JP" sz="105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308446" y="2348880"/>
            <a:ext cx="54400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en-US" altLang="ja-JP" sz="1600" b="1" dirty="0" smtClean="0">
                <a:solidFill>
                  <a:srgbClr val="FF0000"/>
                </a:solidFill>
              </a:rPr>
              <a:t>Menu group</a:t>
            </a:r>
          </a:p>
          <a:p>
            <a:pPr>
              <a:buClr>
                <a:schemeClr val="accent6"/>
              </a:buClr>
            </a:pPr>
            <a:r>
              <a:rPr lang="en-US" altLang="ja-JP" sz="1400" dirty="0"/>
              <a:t>Select the Group the menu is going to belong to.</a:t>
            </a:r>
          </a:p>
          <a:p>
            <a:pPr>
              <a:buClr>
                <a:schemeClr val="accent6"/>
              </a:buClr>
            </a:pPr>
            <a:r>
              <a:rPr lang="en-US" altLang="ja-JP" sz="1400" dirty="0"/>
              <a:t>All created menus will have the following selected by default.</a:t>
            </a:r>
          </a:p>
          <a:p>
            <a:pPr>
              <a:buClr>
                <a:schemeClr val="accent6"/>
              </a:buClr>
            </a:pPr>
            <a:r>
              <a:rPr lang="en-US" altLang="ja-JP" sz="1200" dirty="0"/>
              <a:t>(For more information regarding the "Input", "Substitution value </a:t>
            </a:r>
            <a:r>
              <a:rPr lang="en-US" altLang="ja-JP" sz="1200" dirty="0" smtClean="0"/>
              <a:t>" </a:t>
            </a:r>
            <a:r>
              <a:rPr lang="en-US" altLang="ja-JP" sz="1200" dirty="0"/>
              <a:t>and "Reference" menu groups, please refer to "3.7 </a:t>
            </a:r>
            <a:r>
              <a:rPr lang="en-US" altLang="ja-JP" sz="1200" dirty="0" smtClean="0"/>
              <a:t>Parameter sheet </a:t>
            </a:r>
            <a:r>
              <a:rPr lang="en-US" altLang="ja-JP" sz="1200" dirty="0"/>
              <a:t>and Menu groups")</a:t>
            </a:r>
            <a:endParaRPr lang="en-US" altLang="ja-JP" sz="14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  <a:p>
            <a:pPr>
              <a:buClr>
                <a:schemeClr val="accent6"/>
              </a:buClr>
            </a:pPr>
            <a:endParaRPr lang="en-US" altLang="ja-JP" sz="1600" dirty="0" smtClean="0"/>
          </a:p>
        </p:txBody>
      </p:sp>
      <p:sp>
        <p:nvSpPr>
          <p:cNvPr id="66" name="正方形/長方形 65"/>
          <p:cNvSpPr/>
          <p:nvPr/>
        </p:nvSpPr>
        <p:spPr bwMode="auto">
          <a:xfrm>
            <a:off x="467543" y="3517978"/>
            <a:ext cx="2376265" cy="127917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7" name="直線コネクタ 66"/>
          <p:cNvCxnSpPr>
            <a:stCxn id="66" idx="3"/>
          </p:cNvCxnSpPr>
          <p:nvPr/>
        </p:nvCxnSpPr>
        <p:spPr bwMode="auto">
          <a:xfrm flipV="1">
            <a:off x="2843808" y="3070356"/>
            <a:ext cx="464637" cy="108720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69" name="表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09837"/>
              </p:ext>
            </p:extLst>
          </p:nvPr>
        </p:nvGraphicFramePr>
        <p:xfrm>
          <a:off x="3414565" y="3699914"/>
          <a:ext cx="5548949" cy="18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3459">
                  <a:extLst>
                    <a:ext uri="{9D8B030D-6E8A-4147-A177-3AD203B41FA5}">
                      <a16:colId xmlns:a16="http://schemas.microsoft.com/office/drawing/2014/main" val="83738784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4031318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36923297"/>
                    </a:ext>
                  </a:extLst>
                </a:gridCol>
                <a:gridCol w="1211863">
                  <a:extLst>
                    <a:ext uri="{9D8B030D-6E8A-4147-A177-3AD203B41FA5}">
                      <a16:colId xmlns:a16="http://schemas.microsoft.com/office/drawing/2014/main" val="103811448"/>
                    </a:ext>
                  </a:extLst>
                </a:gridCol>
                <a:gridCol w="731379">
                  <a:extLst>
                    <a:ext uri="{9D8B030D-6E8A-4147-A177-3AD203B41FA5}">
                      <a16:colId xmlns:a16="http://schemas.microsoft.com/office/drawing/2014/main" val="282665010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 of sheets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Create as Hostgroup menu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Menu group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7185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Substitution value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Reference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62961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Parameter sheet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24194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  <a:endParaRPr kumimoji="1" lang="ja-JP" altLang="en-US" sz="1100" dirty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497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kumimoji="1" lang="en-US" altLang="ja-JP" sz="11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sheet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〇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kumimoji="1" lang="ja-JP" altLang="en-US" sz="1100" b="1" dirty="0" smtClean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×</a:t>
                      </a:r>
                      <a:endParaRPr kumimoji="1" lang="ja-JP" altLang="en-US" sz="1100" b="1" dirty="0" smtClean="0">
                        <a:solidFill>
                          <a:schemeClr val="accent6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47937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 Host groups and Menu groups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91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 txBox="1">
            <a:spLocks/>
          </p:cNvSpPr>
          <p:nvPr/>
        </p:nvSpPr>
        <p:spPr bwMode="gray">
          <a:xfrm>
            <a:off x="90545" y="692466"/>
            <a:ext cx="8962910" cy="57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400" kern="0" dirty="0" smtClean="0"/>
              <a:t>The </a:t>
            </a:r>
            <a:r>
              <a:rPr lang="en-US" altLang="ja-JP" sz="1400" kern="0" dirty="0"/>
              <a:t>differences between the "Input" "Substitution value" and "Reference" Menu groups are as shown below.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kern="0" dirty="0"/>
              <a:t>It is also possible to create your own menu </a:t>
            </a:r>
            <a:r>
              <a:rPr lang="en-US" altLang="ja-JP" sz="1400" kern="0" dirty="0" smtClean="0"/>
              <a:t>groups(See </a:t>
            </a:r>
            <a:r>
              <a:rPr lang="en-US" altLang="ja-JP" sz="1400" kern="0" dirty="0" smtClean="0">
                <a:hlinkClick r:id="rId2"/>
              </a:rPr>
              <a:t>Exastro-</a:t>
            </a:r>
            <a:r>
              <a:rPr lang="en-US" altLang="ja-JP" sz="1400" kern="0" dirty="0" err="1" smtClean="0">
                <a:hlinkClick r:id="rId2"/>
              </a:rPr>
              <a:t>ITA_User_Instruction_Manual_Management_console</a:t>
            </a:r>
            <a:r>
              <a:rPr lang="en-US" altLang="ja-JP" sz="1400" kern="0" dirty="0"/>
              <a:t>).</a:t>
            </a:r>
            <a:endParaRPr lang="ja-JP" altLang="en-US" sz="1400" kern="0" dirty="0"/>
          </a:p>
        </p:txBody>
      </p:sp>
      <p:sp>
        <p:nvSpPr>
          <p:cNvPr id="95" name="正方形/長方形 94"/>
          <p:cNvSpPr/>
          <p:nvPr/>
        </p:nvSpPr>
        <p:spPr bwMode="auto">
          <a:xfrm>
            <a:off x="309104" y="1700808"/>
            <a:ext cx="8525793" cy="2513419"/>
          </a:xfrm>
          <a:prstGeom prst="rect">
            <a:avLst/>
          </a:prstGeom>
          <a:noFill/>
          <a:ln w="57150">
            <a:solidFill>
              <a:srgbClr val="002060"/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24957" y="1698799"/>
            <a:ext cx="84940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ITA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568576" y="2161980"/>
            <a:ext cx="2053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</a:t>
            </a:r>
          </a:p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Menu group</a:t>
            </a:r>
            <a:r>
              <a:rPr lang="ja-JP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ja-JP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86347" y="2161980"/>
            <a:ext cx="236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Input</a:t>
            </a:r>
            <a:endParaRPr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Menu group</a:t>
            </a:r>
            <a:r>
              <a:rPr lang="ja-JP" altLang="en-US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9" name="図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78" y="2768250"/>
            <a:ext cx="1136199" cy="1136199"/>
          </a:xfrm>
          <a:prstGeom prst="rect">
            <a:avLst/>
          </a:prstGeom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14" y="2768250"/>
            <a:ext cx="1121263" cy="1121263"/>
          </a:xfrm>
          <a:prstGeom prst="rect">
            <a:avLst/>
          </a:prstGeom>
        </p:spPr>
      </p:pic>
      <p:sp>
        <p:nvSpPr>
          <p:cNvPr id="102" name="正方形/長方形 101"/>
          <p:cNvSpPr/>
          <p:nvPr/>
        </p:nvSpPr>
        <p:spPr bwMode="auto">
          <a:xfrm>
            <a:off x="987706" y="2729580"/>
            <a:ext cx="1161078" cy="1166400"/>
          </a:xfrm>
          <a:prstGeom prst="rect">
            <a:avLst/>
          </a:prstGeom>
          <a:noFill/>
          <a:ln w="762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3" name="正方形/長方形 102"/>
          <p:cNvSpPr/>
          <p:nvPr/>
        </p:nvSpPr>
        <p:spPr bwMode="auto">
          <a:xfrm>
            <a:off x="7031405" y="2729580"/>
            <a:ext cx="1127344" cy="115600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390102" y="2165389"/>
            <a:ext cx="2577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00B050"/>
                </a:solidFill>
              </a:rPr>
              <a:t>Substitution value</a:t>
            </a:r>
            <a:endParaRPr lang="ja-JP" altLang="en-US" b="1" dirty="0">
              <a:solidFill>
                <a:srgbClr val="00B050"/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rgbClr val="00B050"/>
                </a:solidFill>
              </a:rPr>
              <a:t>Menu group</a:t>
            </a:r>
            <a:endParaRPr lang="ja-JP" altLang="en-US" sz="1400" b="1" dirty="0">
              <a:solidFill>
                <a:srgbClr val="00B050"/>
              </a:solidFill>
            </a:endParaRPr>
          </a:p>
        </p:txBody>
      </p:sp>
      <p:pic>
        <p:nvPicPr>
          <p:cNvPr id="105" name="図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69" y="2771659"/>
            <a:ext cx="1121263" cy="1121263"/>
          </a:xfrm>
          <a:prstGeom prst="rect">
            <a:avLst/>
          </a:prstGeom>
        </p:spPr>
      </p:pic>
      <p:sp>
        <p:nvSpPr>
          <p:cNvPr id="106" name="正方形/長方形 105"/>
          <p:cNvSpPr/>
          <p:nvPr/>
        </p:nvSpPr>
        <p:spPr bwMode="auto">
          <a:xfrm>
            <a:off x="3991461" y="2732989"/>
            <a:ext cx="1161078" cy="1166400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8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 </a:t>
            </a:r>
            <a:r>
              <a:rPr lang="en-US" altLang="ja-JP" dirty="0" smtClean="0"/>
              <a:t>Parameter sheets and menu groups</a:t>
            </a:r>
            <a:endParaRPr lang="en-US" altLang="ja-JP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18912" y="4893303"/>
            <a:ext cx="29534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Used for input</a:t>
            </a:r>
            <a:endParaRPr kumimoji="1" lang="en-US" altLang="ja-JP" sz="1400" dirty="0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ja-JP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Can register parameters.</a:t>
            </a:r>
            <a:endParaRPr lang="en-US" altLang="ja-JP" sz="1400" dirty="0" smtClean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lang="en-US" altLang="ja-JP" sz="1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Can perform actions such as Registration/Update/delete/revive.</a:t>
            </a:r>
            <a:endParaRPr kumimoji="1" lang="ja-JP" altLang="en-US" sz="1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直線矢印コネクタ 110"/>
          <p:cNvCxnSpPr/>
          <p:nvPr/>
        </p:nvCxnSpPr>
        <p:spPr bwMode="auto">
          <a:xfrm flipH="1" flipV="1">
            <a:off x="1583493" y="3927209"/>
            <a:ext cx="2929" cy="94013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直線矢印コネクタ 111"/>
          <p:cNvCxnSpPr/>
          <p:nvPr/>
        </p:nvCxnSpPr>
        <p:spPr bwMode="auto">
          <a:xfrm flipH="1" flipV="1">
            <a:off x="7596336" y="3916813"/>
            <a:ext cx="27098" cy="94526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3" name="テキスト ボックス 112"/>
          <p:cNvSpPr txBox="1"/>
          <p:nvPr/>
        </p:nvSpPr>
        <p:spPr>
          <a:xfrm>
            <a:off x="6372200" y="4893303"/>
            <a:ext cx="25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Used for viewing</a:t>
            </a:r>
            <a:endParaRPr kumimoji="1" lang="en-US" altLang="ja-JP" sz="1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ja-JP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Refers the Parameter history information.</a:t>
            </a:r>
            <a:endParaRPr kumimoji="1" lang="en-US" altLang="ja-JP" sz="1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4" name="直線矢印コネクタ 113"/>
          <p:cNvCxnSpPr/>
          <p:nvPr/>
        </p:nvCxnSpPr>
        <p:spPr bwMode="auto">
          <a:xfrm flipH="1" flipV="1">
            <a:off x="4594256" y="3920884"/>
            <a:ext cx="27098" cy="94526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00B05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5" name="テキスト ボックス 114"/>
          <p:cNvSpPr txBox="1"/>
          <p:nvPr/>
        </p:nvSpPr>
        <p:spPr>
          <a:xfrm>
            <a:off x="3347864" y="4893303"/>
            <a:ext cx="25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00B050"/>
                </a:solidFill>
              </a:rPr>
              <a:t>Used for viewing</a:t>
            </a:r>
            <a:endParaRPr lang="en-US" altLang="ja-JP" sz="1400" b="1" dirty="0" smtClean="0">
              <a:solidFill>
                <a:srgbClr val="00B050"/>
              </a:solidFill>
            </a:endParaRPr>
          </a:p>
          <a:p>
            <a:r>
              <a:rPr lang="en-US" altLang="ja-JP" sz="1400" b="1" dirty="0">
                <a:solidFill>
                  <a:srgbClr val="00B050"/>
                </a:solidFill>
              </a:rPr>
              <a:t>Links menus to </a:t>
            </a:r>
            <a:r>
              <a:rPr lang="en-US" altLang="ja-JP" sz="1400" b="1" dirty="0" err="1">
                <a:solidFill>
                  <a:srgbClr val="00B050"/>
                </a:solidFill>
              </a:rPr>
              <a:t>IaC</a:t>
            </a:r>
            <a:r>
              <a:rPr lang="en-US" altLang="ja-JP" sz="1400" b="1" dirty="0">
                <a:solidFill>
                  <a:srgbClr val="00B050"/>
                </a:solidFill>
              </a:rPr>
              <a:t> Variables (For information regarding linking, please see the Practice document).</a:t>
            </a:r>
            <a:endParaRPr kumimoji="1" lang="en-US" altLang="ja-JP" sz="1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8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 Using the “Input” and “Reference” menu groups</a:t>
            </a:r>
            <a:endParaRPr lang="en-US" altLang="ja-JP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09104" y="1270769"/>
            <a:ext cx="8525793" cy="2412303"/>
          </a:xfrm>
          <a:prstGeom prst="rect">
            <a:avLst/>
          </a:prstGeom>
          <a:noFill/>
          <a:ln w="57150">
            <a:solidFill>
              <a:srgbClr val="002060"/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77" name="コンテンツ プレースホルダー 2"/>
          <p:cNvSpPr txBox="1">
            <a:spLocks/>
          </p:cNvSpPr>
          <p:nvPr/>
        </p:nvSpPr>
        <p:spPr bwMode="gray">
          <a:xfrm>
            <a:off x="90545" y="699227"/>
            <a:ext cx="8962910" cy="57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 smtClean="0"/>
              <a:t>The “Input” and “Reference” menu groups can be used as shown below.</a:t>
            </a:r>
            <a:endParaRPr lang="en-US" altLang="ja-JP" sz="1600" kern="0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342843" y="4214865"/>
            <a:ext cx="1801403" cy="1388138"/>
            <a:chOff x="5700450" y="4894970"/>
            <a:chExt cx="1317110" cy="1006612"/>
          </a:xfrm>
        </p:grpSpPr>
        <p:grpSp>
          <p:nvGrpSpPr>
            <p:cNvPr id="48" name="グループ化 47"/>
            <p:cNvGrpSpPr>
              <a:grpSpLocks noChangeAspect="1"/>
            </p:cNvGrpSpPr>
            <p:nvPr/>
          </p:nvGrpSpPr>
          <p:grpSpPr bwMode="gray">
            <a:xfrm>
              <a:off x="6053923" y="4894970"/>
              <a:ext cx="576739" cy="642303"/>
              <a:chOff x="863600" y="1071563"/>
              <a:chExt cx="823913" cy="91757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6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1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9" name="テキスト ボックス 48"/>
            <p:cNvSpPr txBox="1"/>
            <p:nvPr/>
          </p:nvSpPr>
          <p:spPr>
            <a:xfrm>
              <a:off x="5700450" y="5522168"/>
              <a:ext cx="1317110" cy="379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In charge of settings</a:t>
              </a:r>
              <a:endParaRPr lang="ja-JP" altLang="en-US" sz="1400" b="1" dirty="0">
                <a:solidFill>
                  <a:schemeClr val="accent6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29" name="円形吹き出し 128"/>
          <p:cNvSpPr/>
          <p:nvPr/>
        </p:nvSpPr>
        <p:spPr bwMode="auto">
          <a:xfrm>
            <a:off x="372502" y="3861047"/>
            <a:ext cx="2526172" cy="1138685"/>
          </a:xfrm>
          <a:prstGeom prst="wedgeEllipseCallout">
            <a:avLst>
              <a:gd name="adj1" fmla="val 41043"/>
              <a:gd name="adj2" fmla="val 56440"/>
            </a:avLst>
          </a:prstGeom>
          <a:noFill/>
          <a:ln w="381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The parameter </a:t>
            </a:r>
            <a:r>
              <a:rPr lang="en-US" altLang="ja-JP" sz="11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settings</a:t>
            </a:r>
            <a:br>
              <a:rPr lang="en-US" altLang="ja-JP" sz="11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are done, </a:t>
            </a:r>
            <a:b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so I will register them</a:t>
            </a:r>
            <a:b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to the parameter sheets.</a:t>
            </a:r>
            <a:endParaRPr lang="ja-JP" altLang="en-US" sz="11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4935329" y="4188864"/>
            <a:ext cx="1874833" cy="1463207"/>
            <a:chOff x="5680958" y="4894973"/>
            <a:chExt cx="1317111" cy="1033824"/>
          </a:xfrm>
        </p:grpSpPr>
        <p:grpSp>
          <p:nvGrpSpPr>
            <p:cNvPr id="60" name="グループ化 59"/>
            <p:cNvGrpSpPr>
              <a:grpSpLocks noChangeAspect="1"/>
            </p:cNvGrpSpPr>
            <p:nvPr/>
          </p:nvGrpSpPr>
          <p:grpSpPr bwMode="gray">
            <a:xfrm>
              <a:off x="6053924" y="4894973"/>
              <a:ext cx="576739" cy="642298"/>
              <a:chOff x="863602" y="1071559"/>
              <a:chExt cx="823913" cy="91756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2" name="フリーフォーム 61"/>
              <p:cNvSpPr>
                <a:spLocks noChangeAspect="1"/>
              </p:cNvSpPr>
              <p:nvPr/>
            </p:nvSpPr>
            <p:spPr bwMode="gray">
              <a:xfrm>
                <a:off x="863602" y="1071559"/>
                <a:ext cx="823913" cy="917568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3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1" name="テキスト ボックス 60"/>
            <p:cNvSpPr txBox="1"/>
            <p:nvPr/>
          </p:nvSpPr>
          <p:spPr>
            <a:xfrm>
              <a:off x="5680958" y="5559117"/>
              <a:ext cx="1317111" cy="369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 charge of operating</a:t>
              </a:r>
              <a:endParaRPr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1" name="円形吹き出し 130"/>
          <p:cNvSpPr/>
          <p:nvPr/>
        </p:nvSpPr>
        <p:spPr bwMode="auto">
          <a:xfrm>
            <a:off x="6433287" y="3683072"/>
            <a:ext cx="2719888" cy="1762153"/>
          </a:xfrm>
          <a:prstGeom prst="wedgeEllipseCallout">
            <a:avLst>
              <a:gd name="adj1" fmla="val -47713"/>
              <a:gd name="adj2" fmla="val 38843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want to check the</a:t>
            </a:r>
            <a:b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parameters that the</a:t>
            </a:r>
            <a:b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host should have.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altLang="ja-JP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※</a:t>
            </a:r>
            <a:r>
              <a:rPr lang="ja-JP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 can also see </a:t>
            </a: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</a:t>
            </a:r>
            <a:b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parameters </a:t>
            </a: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time </a:t>
            </a: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period</a:t>
            </a:r>
            <a:b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 want to check</a:t>
            </a:r>
          </a:p>
          <a:p>
            <a:pPr algn="ctr"/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(More information on </a:t>
            </a: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ja-JP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 page).</a:t>
            </a:r>
            <a:endParaRPr lang="ja-JP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216952" y="3883114"/>
            <a:ext cx="1343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Register Parameters</a:t>
            </a:r>
            <a:endParaRPr kumimoji="1"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751224" y="3883114"/>
            <a:ext cx="115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 Parameters</a:t>
            </a:r>
            <a:endParaRPr lang="en-US" altLang="ja-JP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0" name="図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89" y="2278881"/>
            <a:ext cx="1136199" cy="1136199"/>
          </a:xfrm>
          <a:prstGeom prst="rect">
            <a:avLst/>
          </a:prstGeom>
        </p:spPr>
      </p:pic>
      <p:sp>
        <p:nvSpPr>
          <p:cNvPr id="151" name="テキスト ボックス 150"/>
          <p:cNvSpPr txBox="1"/>
          <p:nvPr/>
        </p:nvSpPr>
        <p:spPr>
          <a:xfrm>
            <a:off x="5190234" y="1672611"/>
            <a:ext cx="2053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</a:t>
            </a:r>
          </a:p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Menu group</a:t>
            </a:r>
            <a:endParaRPr lang="ja-JP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6" name="Freeform 119"/>
          <p:cNvSpPr>
            <a:spLocks noChangeAspect="1"/>
          </p:cNvSpPr>
          <p:nvPr/>
        </p:nvSpPr>
        <p:spPr bwMode="gray">
          <a:xfrm rot="20926790" flipH="1">
            <a:off x="4367778" y="2143801"/>
            <a:ext cx="373265" cy="514102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3688" tIns="21844" rIns="43688" bIns="21844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sz="516">
              <a:solidFill>
                <a:srgbClr val="000000"/>
              </a:solidFill>
            </a:endParaRPr>
          </a:p>
        </p:txBody>
      </p:sp>
      <p:cxnSp>
        <p:nvCxnSpPr>
          <p:cNvPr id="165" name="直線矢印コネクタ 164"/>
          <p:cNvCxnSpPr/>
          <p:nvPr/>
        </p:nvCxnSpPr>
        <p:spPr bwMode="auto">
          <a:xfrm flipH="1">
            <a:off x="3825582" y="2803883"/>
            <a:ext cx="1490800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8" name="テキスト ボックス 167"/>
          <p:cNvSpPr txBox="1"/>
          <p:nvPr/>
        </p:nvSpPr>
        <p:spPr>
          <a:xfrm>
            <a:off x="3825582" y="2868125"/>
            <a:ext cx="1490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Search target</a:t>
            </a:r>
            <a:endParaRPr lang="ja-JP" altLang="en-US" sz="14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85" name="図 1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33" y="2278881"/>
            <a:ext cx="1121263" cy="1121263"/>
          </a:xfrm>
          <a:prstGeom prst="rect">
            <a:avLst/>
          </a:prstGeom>
        </p:spPr>
      </p:pic>
      <p:sp>
        <p:nvSpPr>
          <p:cNvPr id="186" name="テキスト ボックス 185"/>
          <p:cNvSpPr txBox="1"/>
          <p:nvPr/>
        </p:nvSpPr>
        <p:spPr>
          <a:xfrm>
            <a:off x="1751265" y="1672611"/>
            <a:ext cx="236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Input</a:t>
            </a:r>
            <a:endParaRPr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Menu group</a:t>
            </a:r>
            <a:r>
              <a:rPr lang="ja-JP" altLang="en-US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 bwMode="auto">
          <a:xfrm>
            <a:off x="2332718" y="2240211"/>
            <a:ext cx="1200892" cy="1166400"/>
          </a:xfrm>
          <a:prstGeom prst="rect">
            <a:avLst/>
          </a:prstGeom>
          <a:noFill/>
          <a:ln w="76200">
            <a:solidFill>
              <a:schemeClr val="accent6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7" name="正方形/長方形 196"/>
          <p:cNvSpPr/>
          <p:nvPr/>
        </p:nvSpPr>
        <p:spPr bwMode="auto">
          <a:xfrm>
            <a:off x="5653064" y="2240211"/>
            <a:ext cx="1127344" cy="115600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5" name="直線矢印コネクタ 44"/>
          <p:cNvCxnSpPr>
            <a:stCxn id="50" idx="15"/>
          </p:cNvCxnSpPr>
          <p:nvPr/>
        </p:nvCxnSpPr>
        <p:spPr bwMode="auto">
          <a:xfrm flipH="1" flipV="1">
            <a:off x="3214719" y="3274730"/>
            <a:ext cx="2929" cy="940135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矢印コネクタ 79"/>
          <p:cNvCxnSpPr>
            <a:stCxn id="62" idx="15"/>
          </p:cNvCxnSpPr>
          <p:nvPr/>
        </p:nvCxnSpPr>
        <p:spPr bwMode="auto">
          <a:xfrm flipH="1" flipV="1">
            <a:off x="5846441" y="3243599"/>
            <a:ext cx="27098" cy="945261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角丸四角形 38"/>
          <p:cNvSpPr/>
          <p:nvPr/>
        </p:nvSpPr>
        <p:spPr bwMode="auto">
          <a:xfrm>
            <a:off x="568340" y="5582175"/>
            <a:ext cx="3952781" cy="884303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/>
              <a:t>Person in charge of settings does not have to worry about the current parameters</a:t>
            </a:r>
          </a:p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⇒ </a:t>
            </a:r>
            <a:r>
              <a:rPr lang="en-US" altLang="ja-JP" sz="1400" b="1" u="sng" dirty="0">
                <a:solidFill>
                  <a:srgbClr val="FF0000"/>
                </a:solidFill>
              </a:rPr>
              <a:t>Can focus on Settings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4664030" y="5582175"/>
            <a:ext cx="3952781" cy="884303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/>
              <a:t>Person in charge of operating only references the desired parameters</a:t>
            </a:r>
          </a:p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⇒ </a:t>
            </a:r>
            <a:r>
              <a:rPr lang="en-US" altLang="ja-JP" sz="1400" b="1" u="sng" dirty="0">
                <a:solidFill>
                  <a:srgbClr val="FF0000"/>
                </a:solidFill>
              </a:rPr>
              <a:t>Can focus on Operating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4957" y="1268760"/>
            <a:ext cx="84940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ITA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34" y="2692984"/>
            <a:ext cx="4453595" cy="25362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3.9.1 “Reference” menu group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55776" y="2443448"/>
            <a:ext cx="4573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“Reference” Menu group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2771800" y="3883609"/>
            <a:ext cx="1287127" cy="180000"/>
          </a:xfrm>
          <a:prstGeom prst="roundRect">
            <a:avLst>
              <a:gd name="adj" fmla="val 6391"/>
            </a:avLst>
          </a:prstGeom>
          <a:noFill/>
          <a:ln w="4826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355976" y="3897072"/>
            <a:ext cx="1377852" cy="180000"/>
          </a:xfrm>
          <a:prstGeom prst="roundRect">
            <a:avLst/>
          </a:prstGeom>
          <a:noFill/>
          <a:ln w="4826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13" name="カギ線コネクタ 12"/>
          <p:cNvCxnSpPr>
            <a:stCxn id="15" idx="0"/>
            <a:endCxn id="9" idx="1"/>
          </p:cNvCxnSpPr>
          <p:nvPr/>
        </p:nvCxnSpPr>
        <p:spPr bwMode="auto">
          <a:xfrm rot="5400000" flipH="1" flipV="1">
            <a:off x="2220534" y="3655186"/>
            <a:ext cx="232842" cy="869689"/>
          </a:xfrm>
          <a:prstGeom prst="bentConnector2">
            <a:avLst/>
          </a:prstGeom>
          <a:solidFill>
            <a:schemeClr val="bg1"/>
          </a:solidFill>
          <a:ln w="4826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テキスト ボックス 14"/>
          <p:cNvSpPr txBox="1"/>
          <p:nvPr/>
        </p:nvSpPr>
        <p:spPr>
          <a:xfrm>
            <a:off x="1263893" y="4206451"/>
            <a:ext cx="127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Select </a:t>
            </a:r>
            <a:br>
              <a:rPr lang="en-US" altLang="ja-JP" sz="1200" b="1" dirty="0" smtClean="0">
                <a:solidFill>
                  <a:srgbClr val="FF0000"/>
                </a:solidFill>
              </a:rPr>
            </a:br>
            <a:r>
              <a:rPr lang="en-US" altLang="ja-JP" sz="1200" b="1" dirty="0" smtClean="0">
                <a:solidFill>
                  <a:srgbClr val="FF0000"/>
                </a:solidFill>
              </a:rPr>
              <a:t>Host name</a:t>
            </a:r>
            <a:endParaRPr kumimoji="1" lang="en-US" altLang="ja-JP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25" name="カギ線コネクタ 24"/>
          <p:cNvCxnSpPr>
            <a:stCxn id="27" idx="1"/>
            <a:endCxn id="24" idx="2"/>
          </p:cNvCxnSpPr>
          <p:nvPr/>
        </p:nvCxnSpPr>
        <p:spPr bwMode="auto">
          <a:xfrm rot="10800000">
            <a:off x="5179219" y="4063610"/>
            <a:ext cx="828247" cy="257001"/>
          </a:xfrm>
          <a:prstGeom prst="bentConnector2">
            <a:avLst/>
          </a:prstGeom>
          <a:solidFill>
            <a:schemeClr val="bg1"/>
          </a:solidFill>
          <a:ln w="4826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5973285" y="4054005"/>
            <a:ext cx="158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Input</a:t>
            </a:r>
            <a:br>
              <a:rPr lang="en-US" altLang="ja-JP" sz="1200" b="1" dirty="0" smtClean="0">
                <a:solidFill>
                  <a:srgbClr val="FF0000"/>
                </a:solidFill>
              </a:rPr>
            </a:br>
            <a:r>
              <a:rPr lang="en-US" altLang="ja-JP" sz="1200" b="1" dirty="0" smtClean="0">
                <a:solidFill>
                  <a:srgbClr val="FF0000"/>
                </a:solidFill>
              </a:rPr>
              <a:t> Reference date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0648" y="832065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  <a:effectLst/>
        </p:spPr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In the "Reference" menu, users can use "Host name" and "Reference date" to search for Parameters.</a:t>
            </a:r>
            <a:endParaRPr lang="en-US" altLang="ja-JP" sz="2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 bwMode="gray">
          <a:xfrm>
            <a:off x="90545" y="1662122"/>
            <a:ext cx="8962910" cy="324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If nothing is input in the reference date field, the newest data will be displayed when you search.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15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3752" y="692621"/>
            <a:ext cx="9036496" cy="5544691"/>
          </a:xfrm>
        </p:spPr>
        <p:txBody>
          <a:bodyPr>
            <a:normAutofit/>
          </a:bodyPr>
          <a:lstStyle/>
          <a:p>
            <a:pPr lvl="1"/>
            <a:r>
              <a:rPr lang="en-US" altLang="ja-JP" sz="2000" b="1" dirty="0" smtClean="0"/>
              <a:t>Reference date</a:t>
            </a:r>
          </a:p>
          <a:p>
            <a:pPr marL="360000" lvl="2" indent="0">
              <a:buNone/>
            </a:pPr>
            <a:r>
              <a:rPr lang="ja-JP" altLang="en-US" sz="2000" dirty="0" smtClean="0"/>
              <a:t>⇒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If the corresponding operation has been executed in the past, the "Reference date" will be the "Last update date/time".</a:t>
            </a:r>
          </a:p>
          <a:p>
            <a:pPr marL="360000" lvl="2" indent="0">
              <a:buNone/>
            </a:pPr>
            <a:r>
              <a:rPr lang="en-US" altLang="ja-JP" sz="1600" dirty="0"/>
              <a:t>If it </a:t>
            </a:r>
            <a:r>
              <a:rPr lang="en-US" altLang="ja-JP" sz="1600" dirty="0" smtClean="0"/>
              <a:t>hasn't </a:t>
            </a:r>
            <a:r>
              <a:rPr lang="en-US" altLang="ja-JP" sz="1600" dirty="0"/>
              <a:t>been executed before, the "reference date" will be the "Scheduled date"</a:t>
            </a:r>
            <a:endParaRPr lang="en-US" altLang="ja-JP" sz="12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46261"/>
              </p:ext>
            </p:extLst>
          </p:nvPr>
        </p:nvGraphicFramePr>
        <p:xfrm>
          <a:off x="305595" y="2276872"/>
          <a:ext cx="8557145" cy="176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13">
                  <a:extLst>
                    <a:ext uri="{9D8B030D-6E8A-4147-A177-3AD203B41FA5}">
                      <a16:colId xmlns:a16="http://schemas.microsoft.com/office/drawing/2014/main" val="350245352"/>
                    </a:ext>
                  </a:extLst>
                </a:gridCol>
                <a:gridCol w="1241921">
                  <a:extLst>
                    <a:ext uri="{9D8B030D-6E8A-4147-A177-3AD203B41FA5}">
                      <a16:colId xmlns:a16="http://schemas.microsoft.com/office/drawing/2014/main" val="1731188118"/>
                    </a:ext>
                  </a:extLst>
                </a:gridCol>
                <a:gridCol w="1719673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1728473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3007700458"/>
                    </a:ext>
                  </a:extLst>
                </a:gridCol>
                <a:gridCol w="1874435">
                  <a:extLst>
                    <a:ext uri="{9D8B030D-6E8A-4147-A177-3AD203B41FA5}">
                      <a16:colId xmlns:a16="http://schemas.microsoft.com/office/drawing/2014/main" val="3579663190"/>
                    </a:ext>
                  </a:extLst>
                </a:gridCol>
              </a:tblGrid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No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Target</a:t>
                      </a:r>
                      <a:r>
                        <a:rPr kumimoji="1" lang="en-US" altLang="ja-JP" sz="1400" baseline="0" dirty="0" smtClean="0"/>
                        <a:t> 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Scheduled date</a:t>
                      </a:r>
                      <a:endParaRPr kumimoji="1" lang="ja-JP" alt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effectLst/>
                        </a:rPr>
                        <a:t>Last</a:t>
                      </a:r>
                      <a:r>
                        <a:rPr kumimoji="1" lang="en-US" altLang="ja-JP" sz="1400" baseline="0" dirty="0" smtClean="0">
                          <a:effectLst/>
                        </a:rPr>
                        <a:t> update date/time</a:t>
                      </a:r>
                      <a:endParaRPr kumimoji="1" lang="ja-JP" alt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dirty="0" smtClean="0">
                          <a:solidFill>
                            <a:srgbClr val="FF0000"/>
                          </a:solidFill>
                          <a:effectLst/>
                        </a:rPr>
                        <a:t>Reference</a:t>
                      </a:r>
                      <a:r>
                        <a:rPr kumimoji="1" lang="en-US" altLang="ja-JP" sz="1500" b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 date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9/15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11/1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smtClean="0">
                          <a:solidFill>
                            <a:srgbClr val="FF0000"/>
                          </a:solidFill>
                        </a:rPr>
                        <a:t>11/1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4140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12/24</a:t>
                      </a:r>
                      <a:r>
                        <a:rPr kumimoji="1" lang="ja-JP" altLang="en-US" sz="1400" baseline="0" smtClean="0"/>
                        <a:t> </a:t>
                      </a:r>
                      <a:r>
                        <a:rPr kumimoji="1" lang="en-US" altLang="ja-JP" sz="1400" baseline="0" smtClean="0"/>
                        <a:t>00:00:00</a:t>
                      </a:r>
                      <a:endParaRPr kumimoji="1" lang="ja-JP" alt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dirty="0" smtClean="0">
                          <a:solidFill>
                            <a:srgbClr val="FF0000"/>
                          </a:solidFill>
                        </a:rPr>
                        <a:t>12/24 00:00:00</a:t>
                      </a:r>
                      <a:endParaRPr kumimoji="1" lang="ja-JP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93414" y="1974159"/>
            <a:ext cx="4176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Reference date example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3414" y="4046943"/>
            <a:ext cx="466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+mn-ea"/>
              </a:rPr>
              <a:t>※Operation No2 and No3 has not been executed.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3.9.1 </a:t>
            </a:r>
            <a:r>
              <a:rPr lang="en-US" altLang="ja-JP" dirty="0"/>
              <a:t>“Reference” menu group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46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 bwMode="auto">
          <a:xfrm>
            <a:off x="488604" y="824399"/>
            <a:ext cx="7453934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example(1/5)</a:t>
            </a:r>
            <a:endParaRPr lang="en-US" altLang="ja-JP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5520" y="3662783"/>
            <a:ext cx="3001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【Host A`s work schedule】</a:t>
            </a:r>
            <a:endParaRPr lang="en-US" altLang="ja-JP" sz="1400" b="1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204222" y="3991595"/>
            <a:ext cx="8215242" cy="2292556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9" name="表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41428"/>
              </p:ext>
            </p:extLst>
          </p:nvPr>
        </p:nvGraphicFramePr>
        <p:xfrm>
          <a:off x="296960" y="2005848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40" name="テキスト ボックス 39"/>
          <p:cNvSpPr txBox="1"/>
          <p:nvPr/>
        </p:nvSpPr>
        <p:spPr>
          <a:xfrm>
            <a:off x="252357" y="1749022"/>
            <a:ext cx="2664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Parameter sheet</a:t>
            </a:r>
            <a:endParaRPr lang="en-US" altLang="ja-JP" sz="1400" b="1" dirty="0"/>
          </a:p>
        </p:txBody>
      </p:sp>
      <p:cxnSp>
        <p:nvCxnSpPr>
          <p:cNvPr id="41" name="カギ線コネクタ 40"/>
          <p:cNvCxnSpPr>
            <a:stCxn id="42" idx="1"/>
            <a:endCxn id="43" idx="2"/>
          </p:cNvCxnSpPr>
          <p:nvPr/>
        </p:nvCxnSpPr>
        <p:spPr bwMode="auto">
          <a:xfrm rot="10800000">
            <a:off x="2330962" y="3472922"/>
            <a:ext cx="986004" cy="142637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テキスト ボックス 41"/>
          <p:cNvSpPr txBox="1"/>
          <p:nvPr/>
        </p:nvSpPr>
        <p:spPr>
          <a:xfrm>
            <a:off x="3316966" y="3477058"/>
            <a:ext cx="4422196" cy="27699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txBody>
          <a:bodyPr wrap="square" rtlCol="0" anchor="b">
            <a:spAutoFit/>
          </a:bodyPr>
          <a:lstStyle/>
          <a:p>
            <a:r>
              <a:rPr kumimoji="1" lang="en-US" altLang="ja-JP" sz="1200" dirty="0" smtClean="0"/>
              <a:t>Operation set to Parameter A as host.</a:t>
            </a:r>
            <a:endParaRPr kumimoji="1" lang="ja-JP" altLang="en-US" sz="1200" dirty="0"/>
          </a:p>
        </p:txBody>
      </p:sp>
      <p:sp>
        <p:nvSpPr>
          <p:cNvPr id="43" name="正方形/長方形 42"/>
          <p:cNvSpPr/>
          <p:nvPr/>
        </p:nvSpPr>
        <p:spPr bwMode="auto">
          <a:xfrm>
            <a:off x="1539246" y="2507867"/>
            <a:ext cx="1583431" cy="96505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コンテンツ プレースホルダー 2"/>
          <p:cNvSpPr txBox="1">
            <a:spLocks/>
          </p:cNvSpPr>
          <p:nvPr/>
        </p:nvSpPr>
        <p:spPr bwMode="gray">
          <a:xfrm>
            <a:off x="759553" y="1036510"/>
            <a:ext cx="7136543" cy="604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Font typeface="Arial" panose="020B0604020202020204" pitchFamily="34" charset="0"/>
              <a:buNone/>
            </a:pPr>
            <a:r>
              <a:rPr lang="en-US" altLang="ja-JP" sz="1800" b="1" u="sng" kern="0" dirty="0" smtClean="0">
                <a:latin typeface="+mn-ea"/>
              </a:rPr>
              <a:t>Case 1-4 will be executed on the </a:t>
            </a:r>
            <a:r>
              <a:rPr lang="en-US" altLang="ja-JP" sz="1800" b="1" u="sng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10/1</a:t>
            </a:r>
            <a:r>
              <a:rPr lang="en-US" altLang="ja-JP" sz="1600" b="1" u="sng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(Execution date)</a:t>
            </a:r>
            <a:endParaRPr lang="ja-JP" altLang="en-US" sz="1800" b="1" u="sng" kern="0" dirty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-143935" y="929318"/>
            <a:ext cx="1483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2" indent="0">
              <a:buNone/>
            </a:pPr>
            <a:r>
              <a:rPr lang="ja-JP" altLang="en-US" sz="1600" kern="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前提条件</a:t>
            </a:r>
            <a:endParaRPr lang="ja-JP" altLang="en-US" sz="1400" kern="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1155546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97999" y="5528276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smtClean="0"/>
              <a:t>9/15</a:t>
            </a:r>
            <a:endParaRPr kumimoji="1" lang="ja-JP" altLang="en-US" sz="12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72276" y="5528276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smtClean="0"/>
              <a:t>11/1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58793" y="5502550"/>
            <a:ext cx="1198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12</a:t>
            </a:r>
            <a:r>
              <a:rPr kumimoji="1" lang="en-US" altLang="ja-JP" sz="1600" b="1" smtClean="0"/>
              <a:t>/24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2431" y="4633449"/>
            <a:ext cx="137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set “AAA”</a:t>
            </a:r>
            <a:endParaRPr lang="ja-JP" altLang="en-US" sz="12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92166" y="4633449"/>
            <a:ext cx="128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set “BBB”</a:t>
            </a:r>
            <a:endParaRPr lang="ja-JP" altLang="en-US" sz="12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43128" y="4584711"/>
            <a:ext cx="129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set “CCC”</a:t>
            </a:r>
            <a:endParaRPr lang="ja-JP" altLang="en-US" sz="12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16891" y="4619161"/>
            <a:ext cx="937303" cy="4154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b="1" dirty="0" smtClean="0">
                <a:solidFill>
                  <a:schemeClr val="bg1"/>
                </a:solidFill>
              </a:rPr>
              <a:t>Execution date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280081" y="5528276"/>
            <a:ext cx="107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smtClean="0"/>
              <a:t>10</a:t>
            </a:r>
            <a:r>
              <a:rPr kumimoji="1" lang="en-US" altLang="ja-JP" sz="1600" b="1" smtClean="0"/>
              <a:t>/1</a:t>
            </a:r>
            <a:endParaRPr kumimoji="1" lang="ja-JP" altLang="en-US" sz="16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083184" y="5979658"/>
            <a:ext cx="465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rgbClr val="00DA63"/>
                </a:solidFill>
              </a:rPr>
              <a:t>Standard time/date</a:t>
            </a:r>
            <a:r>
              <a:rPr kumimoji="1" lang="en-US" altLang="ja-JP" sz="1400" b="1" dirty="0" smtClean="0">
                <a:solidFill>
                  <a:srgbClr val="00DA63"/>
                </a:solidFill>
              </a:rPr>
              <a:t>(Time is shortened)</a:t>
            </a:r>
            <a:endParaRPr kumimoji="1" lang="ja-JP" altLang="en-US" sz="1600" b="1" dirty="0">
              <a:solidFill>
                <a:srgbClr val="00DA63"/>
              </a:solidFill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639458" y="5502820"/>
            <a:ext cx="7664008" cy="39000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44115" y="4337713"/>
            <a:ext cx="1719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 1</a:t>
            </a:r>
            <a:endParaRPr lang="ja-JP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123652" y="4343522"/>
            <a:ext cx="2106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 2</a:t>
            </a:r>
            <a:endParaRPr lang="ja-JP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500361" y="4337713"/>
            <a:ext cx="220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 3</a:t>
            </a:r>
            <a:endParaRPr lang="ja-JP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直線矢印コネクタ 3"/>
          <p:cNvCxnSpPr/>
          <p:nvPr/>
        </p:nvCxnSpPr>
        <p:spPr bwMode="auto">
          <a:xfrm flipV="1">
            <a:off x="407873" y="5164566"/>
            <a:ext cx="7895593" cy="34426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直線コネクタ 59"/>
          <p:cNvCxnSpPr/>
          <p:nvPr/>
        </p:nvCxnSpPr>
        <p:spPr bwMode="auto">
          <a:xfrm>
            <a:off x="2845328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4800361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>
            <a:off x="7320641" y="4935417"/>
            <a:ext cx="0" cy="503363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正方形/長方形 33"/>
          <p:cNvSpPr/>
          <p:nvPr/>
        </p:nvSpPr>
        <p:spPr bwMode="auto">
          <a:xfrm>
            <a:off x="371618" y="4257301"/>
            <a:ext cx="1640559" cy="691796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4096528" y="4245735"/>
            <a:ext cx="1640559" cy="691796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6500361" y="4234824"/>
            <a:ext cx="1640559" cy="691796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楕円 55"/>
          <p:cNvSpPr/>
          <p:nvPr/>
        </p:nvSpPr>
        <p:spPr bwMode="auto">
          <a:xfrm>
            <a:off x="94422" y="695079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Pre</a:t>
            </a:r>
            <a:br>
              <a:rPr lang="en-US" altLang="ja-JP" sz="1400" b="1" dirty="0" smtClean="0">
                <a:latin typeface="+mn-ea"/>
              </a:rPr>
            </a:br>
            <a:r>
              <a:rPr lang="en-US" altLang="ja-JP" sz="1400" b="1" dirty="0" smtClean="0">
                <a:latin typeface="+mn-ea"/>
              </a:rPr>
              <a:t>condition</a:t>
            </a:r>
            <a:endParaRPr kumimoji="1"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90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 bwMode="auto">
          <a:xfrm>
            <a:off x="488603" y="857543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example(2/5)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56217" y="1082850"/>
            <a:ext cx="6192860" cy="481474"/>
          </a:xfrm>
        </p:spPr>
        <p:txBody>
          <a:bodyPr>
            <a:normAutofit/>
          </a:bodyPr>
          <a:lstStyle/>
          <a:p>
            <a:pPr marL="360000" lvl="2" indent="0">
              <a:buNone/>
            </a:pPr>
            <a:r>
              <a:rPr lang="en-US" altLang="ja-JP" sz="1800" b="1" dirty="0" smtClean="0">
                <a:latin typeface="+mn-ea"/>
              </a:rPr>
              <a:t>Setting</a:t>
            </a:r>
            <a:r>
              <a:rPr lang="ja-JP" altLang="en-US" sz="1800" b="1" dirty="0" smtClean="0">
                <a:latin typeface="+mn-ea"/>
              </a:rPr>
              <a:t>「</a:t>
            </a:r>
            <a:r>
              <a:rPr lang="en-US" altLang="ja-JP" sz="1800" b="1" dirty="0" smtClean="0">
                <a:solidFill>
                  <a:srgbClr val="FF0000"/>
                </a:solidFill>
                <a:latin typeface="+mn-ea"/>
              </a:rPr>
              <a:t>9/1 00:00:00</a:t>
            </a:r>
            <a:r>
              <a:rPr lang="ja-JP" altLang="en-US" sz="1800" b="1" dirty="0" smtClean="0">
                <a:latin typeface="+mn-ea"/>
              </a:rPr>
              <a:t>」</a:t>
            </a:r>
            <a:r>
              <a:rPr lang="en-US" altLang="ja-JP" sz="1800" b="1" dirty="0" smtClean="0">
                <a:latin typeface="+mn-ea"/>
              </a:rPr>
              <a:t>and executing search.</a:t>
            </a:r>
            <a:endParaRPr lang="en-US" altLang="ja-JP" sz="1600" b="1" dirty="0">
              <a:latin typeface="+mn-ea"/>
            </a:endParaRPr>
          </a:p>
        </p:txBody>
      </p:sp>
      <p:sp>
        <p:nvSpPr>
          <p:cNvPr id="4" name="楕円 3"/>
          <p:cNvSpPr/>
          <p:nvPr/>
        </p:nvSpPr>
        <p:spPr bwMode="auto">
          <a:xfrm>
            <a:off x="94421" y="728223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97" y="1069810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Case</a:t>
            </a:r>
            <a:r>
              <a:rPr lang="ja-JP" altLang="en-US" b="1" dirty="0" smtClean="0">
                <a:latin typeface="+mn-ea"/>
              </a:rPr>
              <a:t>①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40" name="コンテンツ プレースホルダー 2"/>
          <p:cNvSpPr txBox="1">
            <a:spLocks/>
          </p:cNvSpPr>
          <p:nvPr/>
        </p:nvSpPr>
        <p:spPr bwMode="gray">
          <a:xfrm>
            <a:off x="934711" y="5434497"/>
            <a:ext cx="6192860" cy="83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endParaRPr lang="ja-JP" altLang="en-US" sz="1800" u="sng" kern="0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99445" y="5567320"/>
            <a:ext cx="90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07232" y="1849719"/>
            <a:ext cx="626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【Host A`s work schedule`s standard time and date.】</a:t>
            </a:r>
            <a:endParaRPr lang="en-US" altLang="ja-JP" sz="1600" b="1" dirty="0"/>
          </a:p>
        </p:txBody>
      </p:sp>
      <p:sp>
        <p:nvSpPr>
          <p:cNvPr id="79" name="正方形/長方形 78"/>
          <p:cNvSpPr/>
          <p:nvPr/>
        </p:nvSpPr>
        <p:spPr bwMode="auto">
          <a:xfrm>
            <a:off x="318317" y="2243090"/>
            <a:ext cx="8215242" cy="204541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23489" y="2400202"/>
            <a:ext cx="7548911" cy="1888300"/>
            <a:chOff x="623489" y="2400202"/>
            <a:chExt cx="7548911" cy="1888300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972111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4818304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597885" y="3949948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908613" y="3032002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796805" y="3004915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1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3417887" y="3949948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47" name="直線コネクタ 46"/>
            <p:cNvCxnSpPr/>
            <p:nvPr/>
          </p:nvCxnSpPr>
          <p:spPr bwMode="auto">
            <a:xfrm>
              <a:off x="2389013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テキスト ボックス 50"/>
            <p:cNvSpPr txBox="1"/>
            <p:nvPr/>
          </p:nvSpPr>
          <p:spPr>
            <a:xfrm>
              <a:off x="784496" y="3937248"/>
              <a:ext cx="818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9/1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直線コネクタ 51"/>
            <p:cNvCxnSpPr/>
            <p:nvPr/>
          </p:nvCxnSpPr>
          <p:spPr bwMode="auto">
            <a:xfrm>
              <a:off x="1152558" y="3362052"/>
              <a:ext cx="28" cy="48240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テキスト ボックス 43"/>
            <p:cNvSpPr txBox="1"/>
            <p:nvPr/>
          </p:nvSpPr>
          <p:spPr>
            <a:xfrm>
              <a:off x="6663841" y="2998971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623489" y="2400202"/>
              <a:ext cx="1750691" cy="544504"/>
              <a:chOff x="627436" y="2400202"/>
              <a:chExt cx="1951015" cy="544504"/>
            </a:xfrm>
          </p:grpSpPr>
          <p:sp>
            <p:nvSpPr>
              <p:cNvPr id="7" name="角丸四角形吹き出し 6"/>
              <p:cNvSpPr/>
              <p:nvPr/>
            </p:nvSpPr>
            <p:spPr bwMode="auto">
              <a:xfrm>
                <a:off x="725507" y="2400202"/>
                <a:ext cx="1787934" cy="479075"/>
              </a:xfrm>
              <a:prstGeom prst="wedgeRoundRectCallout">
                <a:avLst>
                  <a:gd name="adj1" fmla="val -22964"/>
                  <a:gd name="adj2" fmla="val 127143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627436" y="2421486"/>
                <a:ext cx="19510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rgbClr val="FF0000"/>
                    </a:solidFill>
                  </a:rPr>
                  <a:t>Set to Standard time/date</a:t>
                </a:r>
                <a:endParaRPr kumimoji="1" lang="ja-JP" altLang="en-US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>
              <a:off x="3387177" y="2976975"/>
              <a:ext cx="1086526" cy="458665"/>
              <a:chOff x="339153" y="2400202"/>
              <a:chExt cx="2477460" cy="577038"/>
            </a:xfrm>
          </p:grpSpPr>
          <p:sp>
            <p:nvSpPr>
              <p:cNvPr id="45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39153" y="2454510"/>
                <a:ext cx="2477460" cy="52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" name="直線矢印コネクタ 9"/>
            <p:cNvCxnSpPr/>
            <p:nvPr/>
          </p:nvCxnSpPr>
          <p:spPr bwMode="auto">
            <a:xfrm>
              <a:off x="638322" y="3641271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コネクタ 49"/>
            <p:cNvCxnSpPr/>
            <p:nvPr/>
          </p:nvCxnSpPr>
          <p:spPr bwMode="auto">
            <a:xfrm>
              <a:off x="3915947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直線コネクタ 53"/>
            <p:cNvCxnSpPr/>
            <p:nvPr/>
          </p:nvCxnSpPr>
          <p:spPr bwMode="auto">
            <a:xfrm>
              <a:off x="5292080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7127571" y="3383173"/>
              <a:ext cx="0" cy="482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8" name="表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23369"/>
              </p:ext>
            </p:extLst>
          </p:nvPr>
        </p:nvGraphicFramePr>
        <p:xfrm>
          <a:off x="399445" y="4413684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12/24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7" name="正方形/長方形 56"/>
          <p:cNvSpPr/>
          <p:nvPr/>
        </p:nvSpPr>
        <p:spPr bwMode="auto">
          <a:xfrm>
            <a:off x="3239716" y="4921348"/>
            <a:ext cx="2144692" cy="1027282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94086" y="6040018"/>
            <a:ext cx="8962910" cy="324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b="1" u="sng" dirty="0"/>
              <a:t>Since no parameter settings are set by now ( 9/1), there will be no corresponding search results</a:t>
            </a:r>
            <a:endParaRPr lang="ja-JP" alt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7527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example(3/5)</a:t>
            </a:r>
            <a:endParaRPr lang="en-US" altLang="ja-JP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8500" y="988372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ケース②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3" name="コンテンツ プレースホルダー 2"/>
          <p:cNvSpPr txBox="1">
            <a:spLocks/>
          </p:cNvSpPr>
          <p:nvPr/>
        </p:nvSpPr>
        <p:spPr bwMode="gray">
          <a:xfrm>
            <a:off x="1090538" y="5295459"/>
            <a:ext cx="6192860" cy="85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ja-JP" altLang="en-US" sz="1800" kern="0">
                <a:solidFill>
                  <a:schemeClr val="bg1"/>
                </a:solidFill>
              </a:rPr>
              <a:t>７</a:t>
            </a:r>
            <a:r>
              <a:rPr lang="en-US" altLang="ja-JP" sz="1800" kern="0">
                <a:solidFill>
                  <a:schemeClr val="bg1"/>
                </a:solidFill>
              </a:rPr>
              <a:t>/3</a:t>
            </a:r>
            <a:r>
              <a:rPr lang="ja-JP" altLang="en-US" sz="1800" kern="0">
                <a:solidFill>
                  <a:schemeClr val="bg1"/>
                </a:solidFill>
              </a:rPr>
              <a:t>の時点では”パラメータ</a:t>
            </a:r>
            <a:r>
              <a:rPr lang="en-US" altLang="ja-JP" sz="1800" kern="0">
                <a:solidFill>
                  <a:schemeClr val="bg1"/>
                </a:solidFill>
              </a:rPr>
              <a:t>A”</a:t>
            </a:r>
            <a:r>
              <a:rPr lang="ja-JP" altLang="en-US" sz="1800" kern="0">
                <a:solidFill>
                  <a:schemeClr val="bg1"/>
                </a:solidFill>
              </a:rPr>
              <a:t>には“</a:t>
            </a:r>
            <a:r>
              <a:rPr lang="en-US" altLang="ja-JP" sz="1800" kern="0">
                <a:solidFill>
                  <a:schemeClr val="bg1"/>
                </a:solidFill>
              </a:rPr>
              <a:t>BBB”</a:t>
            </a:r>
            <a:r>
              <a:rPr lang="ja-JP" altLang="en-US" sz="1800" kern="0">
                <a:solidFill>
                  <a:schemeClr val="bg1"/>
                </a:solidFill>
              </a:rPr>
              <a:t>が設定されているため</a:t>
            </a:r>
            <a:r>
              <a:rPr lang="ja-JP" altLang="en-US" sz="1800" kern="0" smtClean="0">
                <a:solidFill>
                  <a:schemeClr val="bg1"/>
                </a:solidFill>
              </a:rPr>
              <a:t>、“</a:t>
            </a:r>
            <a:r>
              <a:rPr lang="en-US" altLang="ja-JP" sz="1800" kern="0">
                <a:solidFill>
                  <a:schemeClr val="bg1"/>
                </a:solidFill>
              </a:rPr>
              <a:t>BBB”</a:t>
            </a:r>
            <a:r>
              <a:rPr lang="ja-JP" altLang="en-US" sz="1800" kern="0">
                <a:solidFill>
                  <a:schemeClr val="bg1"/>
                </a:solidFill>
              </a:rPr>
              <a:t>が検索結果として表示されます</a:t>
            </a:r>
            <a:r>
              <a:rPr lang="ja-JP" altLang="en-US" sz="1800" kern="0" smtClean="0">
                <a:solidFill>
                  <a:schemeClr val="bg1"/>
                </a:solidFill>
              </a:rPr>
              <a:t>。</a:t>
            </a:r>
            <a:endParaRPr lang="ja-JP" altLang="en-US" sz="1800" kern="0">
              <a:solidFill>
                <a:schemeClr val="bg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3840" y="1870056"/>
            <a:ext cx="636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【Host A`s work schedule`s standard time and date.】</a:t>
            </a:r>
          </a:p>
          <a:p>
            <a:endParaRPr lang="en-US" altLang="ja-JP" sz="1600" b="1" dirty="0"/>
          </a:p>
        </p:txBody>
      </p:sp>
      <p:sp>
        <p:nvSpPr>
          <p:cNvPr id="74" name="正方形/長方形 73"/>
          <p:cNvSpPr/>
          <p:nvPr/>
        </p:nvSpPr>
        <p:spPr bwMode="auto">
          <a:xfrm>
            <a:off x="315708" y="2226849"/>
            <a:ext cx="8288740" cy="201154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651294" y="2367010"/>
            <a:ext cx="7534078" cy="1854078"/>
            <a:chOff x="683568" y="2367010"/>
            <a:chExt cx="7534078" cy="1854078"/>
          </a:xfrm>
        </p:grpSpPr>
        <p:sp>
          <p:nvSpPr>
            <p:cNvPr id="33" name="テキスト ボックス 32"/>
            <p:cNvSpPr txBox="1"/>
            <p:nvPr/>
          </p:nvSpPr>
          <p:spPr>
            <a:xfrm>
              <a:off x="747068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799354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680535" y="3882534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01560" y="2932937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4827647" y="2943052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1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505187" y="3882534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39" name="直線コネクタ 38"/>
            <p:cNvCxnSpPr/>
            <p:nvPr/>
          </p:nvCxnSpPr>
          <p:spPr bwMode="auto">
            <a:xfrm>
              <a:off x="1227144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テキスト ボックス 42"/>
            <p:cNvSpPr txBox="1"/>
            <p:nvPr/>
          </p:nvSpPr>
          <p:spPr>
            <a:xfrm>
              <a:off x="3349225" y="3882534"/>
              <a:ext cx="8182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10/2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線コネクタ 43"/>
            <p:cNvCxnSpPr/>
            <p:nvPr/>
          </p:nvCxnSpPr>
          <p:spPr bwMode="auto">
            <a:xfrm>
              <a:off x="3758331" y="3298423"/>
              <a:ext cx="0" cy="522794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テキスト ボックス 77"/>
            <p:cNvSpPr txBox="1"/>
            <p:nvPr/>
          </p:nvSpPr>
          <p:spPr>
            <a:xfrm>
              <a:off x="6707273" y="2948805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cxnSp>
          <p:nvCxnSpPr>
            <p:cNvPr id="79" name="直線コネクタ 78"/>
            <p:cNvCxnSpPr/>
            <p:nvPr/>
          </p:nvCxnSpPr>
          <p:spPr bwMode="auto">
            <a:xfrm flipV="1">
              <a:off x="899592" y="3205394"/>
              <a:ext cx="1065705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2" name="グループ化 31"/>
            <p:cNvGrpSpPr/>
            <p:nvPr/>
          </p:nvGrpSpPr>
          <p:grpSpPr>
            <a:xfrm>
              <a:off x="3284242" y="2367010"/>
              <a:ext cx="2014077" cy="673078"/>
              <a:chOff x="725507" y="2400202"/>
              <a:chExt cx="2014077" cy="673078"/>
            </a:xfrm>
          </p:grpSpPr>
          <p:sp>
            <p:nvSpPr>
              <p:cNvPr id="58" name="角丸四角形吹き出し 57"/>
              <p:cNvSpPr/>
              <p:nvPr/>
            </p:nvSpPr>
            <p:spPr bwMode="auto">
              <a:xfrm>
                <a:off x="725507" y="2400202"/>
                <a:ext cx="1787934" cy="479075"/>
              </a:xfrm>
              <a:prstGeom prst="wedgeRoundRectCallout">
                <a:avLst>
                  <a:gd name="adj1" fmla="val -22964"/>
                  <a:gd name="adj2" fmla="val 127143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788569" y="2426949"/>
                <a:ext cx="19510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>
                    <a:solidFill>
                      <a:srgbClr val="FF0000"/>
                    </a:solidFill>
                  </a:rPr>
                  <a:t>Set to Standard time/date</a:t>
                </a:r>
                <a:endParaRPr lang="ja-JP" altLang="en-US" sz="1200" b="1" dirty="0">
                  <a:solidFill>
                    <a:srgbClr val="FF0000"/>
                  </a:solidFill>
                </a:endParaRPr>
              </a:p>
              <a:p>
                <a:endParaRPr kumimoji="1" lang="ja-JP" altLang="en-US" sz="12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542498" y="2885977"/>
              <a:ext cx="972311" cy="415498"/>
              <a:chOff x="616778" y="2384918"/>
              <a:chExt cx="2217031" cy="575003"/>
            </a:xfrm>
          </p:grpSpPr>
          <p:sp>
            <p:nvSpPr>
              <p:cNvPr id="61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6778" y="2384918"/>
                <a:ext cx="2217031" cy="575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0" name="直線矢印コネクタ 39"/>
            <p:cNvCxnSpPr/>
            <p:nvPr/>
          </p:nvCxnSpPr>
          <p:spPr bwMode="auto">
            <a:xfrm>
              <a:off x="683568" y="3577771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987824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/>
            <p:cNvCxnSpPr/>
            <p:nvPr/>
          </p:nvCxnSpPr>
          <p:spPr bwMode="auto">
            <a:xfrm>
              <a:off x="5319768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/>
            <p:cNvCxnSpPr/>
            <p:nvPr/>
          </p:nvCxnSpPr>
          <p:spPr bwMode="auto">
            <a:xfrm>
              <a:off x="7249921" y="3313181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6844"/>
              </p:ext>
            </p:extLst>
          </p:nvPr>
        </p:nvGraphicFramePr>
        <p:xfrm>
          <a:off x="364032" y="4378555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Operation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smtClean="0"/>
                        <a:t>9/15</a:t>
                      </a:r>
                      <a:r>
                        <a:rPr kumimoji="1" lang="en-US" altLang="ja-JP" sz="1400" baseline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0" name="正方形/長方形 49"/>
          <p:cNvSpPr/>
          <p:nvPr/>
        </p:nvSpPr>
        <p:spPr bwMode="auto">
          <a:xfrm>
            <a:off x="3203848" y="4893768"/>
            <a:ext cx="4013799" cy="34323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コンテンツ プレースホルダー 2"/>
          <p:cNvSpPr txBox="1">
            <a:spLocks/>
          </p:cNvSpPr>
          <p:nvPr/>
        </p:nvSpPr>
        <p:spPr bwMode="gray">
          <a:xfrm>
            <a:off x="315708" y="5850556"/>
            <a:ext cx="8526957" cy="32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b="1" u="sng" dirty="0"/>
              <a:t>Since AAA is set to Parameter A now (1/2), AAA Will show up in the search results.</a:t>
            </a:r>
            <a:endParaRPr lang="ja-JP" altLang="en-US" sz="1600" b="1" u="sng" dirty="0"/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92897" y="877514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2" indent="0">
              <a:buNone/>
            </a:pPr>
            <a:endParaRPr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5" name="楕円 64"/>
          <p:cNvSpPr/>
          <p:nvPr/>
        </p:nvSpPr>
        <p:spPr bwMode="auto">
          <a:xfrm>
            <a:off x="98715" y="748194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Case</a:t>
            </a:r>
            <a:r>
              <a:rPr kumimoji="1" lang="ja-JP" altLang="en-US" b="1" dirty="0" smtClean="0">
                <a:latin typeface="+mn-ea"/>
              </a:rPr>
              <a:t>②</a:t>
            </a: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56217" y="1082850"/>
            <a:ext cx="6192860" cy="481474"/>
          </a:xfrm>
        </p:spPr>
        <p:txBody>
          <a:bodyPr>
            <a:normAutofit fontScale="85000" lnSpcReduction="20000"/>
          </a:bodyPr>
          <a:lstStyle/>
          <a:p>
            <a:pPr marL="360000" lvl="2" indent="0">
              <a:buNone/>
            </a:pPr>
            <a:r>
              <a:rPr lang="en-US" altLang="ja-JP" sz="1800" b="1" dirty="0" smtClean="0">
                <a:latin typeface="+mn-ea"/>
              </a:rPr>
              <a:t>Setting the standard time/date to</a:t>
            </a:r>
            <a:r>
              <a:rPr lang="ja-JP" altLang="en-US" sz="1800" b="1" dirty="0" smtClean="0">
                <a:latin typeface="+mn-ea"/>
              </a:rPr>
              <a:t>「</a:t>
            </a:r>
            <a:r>
              <a:rPr lang="en-US" altLang="ja-JP" sz="1800" b="1" dirty="0" smtClean="0">
                <a:solidFill>
                  <a:srgbClr val="FF0000"/>
                </a:solidFill>
                <a:latin typeface="+mn-ea"/>
              </a:rPr>
              <a:t>10/2 00:00:00</a:t>
            </a:r>
            <a:r>
              <a:rPr lang="ja-JP" altLang="en-US" sz="1800" b="1" dirty="0" smtClean="0">
                <a:latin typeface="+mn-ea"/>
              </a:rPr>
              <a:t>」</a:t>
            </a:r>
            <a:r>
              <a:rPr lang="en-US" altLang="ja-JP" sz="1800" b="1" dirty="0" smtClean="0">
                <a:latin typeface="+mn-ea"/>
              </a:rPr>
              <a:t>and executing search.</a:t>
            </a:r>
            <a:endParaRPr lang="en-US" altLang="ja-JP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91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 bwMode="auto">
          <a:xfrm>
            <a:off x="492897" y="877514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2" indent="0">
              <a:buNone/>
            </a:pPr>
            <a:endParaRPr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6" name="楕円 55"/>
          <p:cNvSpPr/>
          <p:nvPr/>
        </p:nvSpPr>
        <p:spPr bwMode="auto">
          <a:xfrm>
            <a:off x="98715" y="748194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Case </a:t>
            </a:r>
            <a:r>
              <a:rPr kumimoji="1" lang="ja-JP" altLang="en-US" b="1" dirty="0" smtClean="0">
                <a:latin typeface="+mn-ea"/>
              </a:rPr>
              <a:t>③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632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example(4/5)</a:t>
            </a:r>
            <a:endParaRPr lang="en-US" altLang="ja-JP" dirty="0"/>
          </a:p>
        </p:txBody>
      </p:sp>
      <p:sp>
        <p:nvSpPr>
          <p:cNvPr id="36" name="コンテンツ プレースホルダー 2"/>
          <p:cNvSpPr txBox="1">
            <a:spLocks/>
          </p:cNvSpPr>
          <p:nvPr/>
        </p:nvSpPr>
        <p:spPr bwMode="gray">
          <a:xfrm>
            <a:off x="843330" y="1057632"/>
            <a:ext cx="6401994" cy="481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Font typeface="Arial" panose="020B0604020202020204" pitchFamily="34" charset="0"/>
              <a:buNone/>
            </a:pPr>
            <a:r>
              <a:rPr lang="en-US" altLang="ja-JP" sz="1800" b="1" kern="0" dirty="0" smtClean="0">
                <a:latin typeface="+mn-ea"/>
              </a:rPr>
              <a:t>Setting the standard time/date to</a:t>
            </a:r>
            <a:r>
              <a:rPr lang="ja-JP" altLang="en-US" sz="1800" b="1" kern="0" dirty="0" smtClean="0">
                <a:latin typeface="+mn-ea"/>
              </a:rPr>
              <a:t>「</a:t>
            </a:r>
            <a:r>
              <a:rPr lang="en-US" altLang="ja-JP" sz="1800" b="1" kern="0" dirty="0" smtClean="0">
                <a:solidFill>
                  <a:srgbClr val="FF0000"/>
                </a:solidFill>
                <a:latin typeface="+mn-ea"/>
              </a:rPr>
              <a:t>12/23 00:00:00</a:t>
            </a:r>
            <a:r>
              <a:rPr lang="ja-JP" altLang="en-US" sz="1800" b="1" kern="0" dirty="0" smtClean="0">
                <a:latin typeface="+mn-ea"/>
              </a:rPr>
              <a:t>」</a:t>
            </a:r>
            <a:r>
              <a:rPr lang="en-US" altLang="ja-JP" sz="1800" b="1" kern="0" dirty="0" smtClean="0">
                <a:latin typeface="+mn-ea"/>
              </a:rPr>
              <a:t>and executing search.</a:t>
            </a:r>
            <a:endParaRPr lang="ja-JP" altLang="en-US" sz="1800" b="1" kern="0" dirty="0">
              <a:latin typeface="+mn-ea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66857" y="5373302"/>
            <a:ext cx="101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45746" y="1892280"/>
            <a:ext cx="628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【Host A`s work schedule`s standard time and date.】</a:t>
            </a:r>
          </a:p>
          <a:p>
            <a:endParaRPr lang="en-US" altLang="ja-JP" sz="1600" b="1" dirty="0"/>
          </a:p>
        </p:txBody>
      </p:sp>
      <p:sp>
        <p:nvSpPr>
          <p:cNvPr id="59" name="正方形/長方形 58"/>
          <p:cNvSpPr/>
          <p:nvPr/>
        </p:nvSpPr>
        <p:spPr bwMode="auto">
          <a:xfrm>
            <a:off x="366857" y="2249074"/>
            <a:ext cx="8236757" cy="2008570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95743" y="2438144"/>
            <a:ext cx="7534078" cy="1809025"/>
            <a:chOff x="771049" y="2438144"/>
            <a:chExt cx="7534078" cy="1809025"/>
          </a:xfrm>
        </p:grpSpPr>
        <p:sp>
          <p:nvSpPr>
            <p:cNvPr id="35" name="テキスト ボックス 34"/>
            <p:cNvSpPr txBox="1"/>
            <p:nvPr/>
          </p:nvSpPr>
          <p:spPr>
            <a:xfrm>
              <a:off x="1000111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884825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6971678" y="3908615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874737" y="2942738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823478" y="2942738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200" b="1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299880" y="3908615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987839" y="3908615"/>
              <a:ext cx="10429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>
                  <a:solidFill>
                    <a:srgbClr val="FF0000"/>
                  </a:solidFill>
                </a:rPr>
                <a:t>12/23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直線コネクタ 69"/>
            <p:cNvCxnSpPr/>
            <p:nvPr/>
          </p:nvCxnSpPr>
          <p:spPr bwMode="auto">
            <a:xfrm>
              <a:off x="6506526" y="3321529"/>
              <a:ext cx="0" cy="522793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/>
            <p:nvPr/>
          </p:nvCxnSpPr>
          <p:spPr bwMode="auto">
            <a:xfrm>
              <a:off x="2766680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5" name="テキスト ボックス 74"/>
            <p:cNvSpPr txBox="1"/>
            <p:nvPr/>
          </p:nvSpPr>
          <p:spPr>
            <a:xfrm>
              <a:off x="6907695" y="2942738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cxnSp>
          <p:nvCxnSpPr>
            <p:cNvPr id="76" name="直線コネクタ 75"/>
            <p:cNvCxnSpPr/>
            <p:nvPr/>
          </p:nvCxnSpPr>
          <p:spPr bwMode="auto">
            <a:xfrm flipV="1">
              <a:off x="3935625" y="3212976"/>
              <a:ext cx="1148959" cy="1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33" name="グループ化 32"/>
            <p:cNvGrpSpPr/>
            <p:nvPr/>
          </p:nvGrpSpPr>
          <p:grpSpPr>
            <a:xfrm>
              <a:off x="5309518" y="2438144"/>
              <a:ext cx="1951015" cy="546423"/>
              <a:chOff x="652379" y="2298408"/>
              <a:chExt cx="1951015" cy="546423"/>
            </a:xfrm>
          </p:grpSpPr>
          <p:sp>
            <p:nvSpPr>
              <p:cNvPr id="40" name="角丸四角形吹き出し 39"/>
              <p:cNvSpPr/>
              <p:nvPr/>
            </p:nvSpPr>
            <p:spPr bwMode="auto">
              <a:xfrm>
                <a:off x="663317" y="2298408"/>
                <a:ext cx="1787934" cy="479075"/>
              </a:xfrm>
              <a:prstGeom prst="wedgeRoundRectCallout">
                <a:avLst>
                  <a:gd name="adj1" fmla="val 16103"/>
                  <a:gd name="adj2" fmla="val 129794"/>
                  <a:gd name="adj3" fmla="val 16667"/>
                </a:avLst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52379" y="2321611"/>
                <a:ext cx="19510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>
                    <a:solidFill>
                      <a:srgbClr val="FF0000"/>
                    </a:solidFill>
                  </a:rPr>
                  <a:t>Set to standard time/date</a:t>
                </a:r>
                <a:endParaRPr kumimoji="1" lang="ja-JP" altLang="en-US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>
              <a:off x="2217226" y="2931377"/>
              <a:ext cx="972034" cy="441735"/>
              <a:chOff x="437269" y="2400202"/>
              <a:chExt cx="2216399" cy="611313"/>
            </a:xfrm>
          </p:grpSpPr>
          <p:sp>
            <p:nvSpPr>
              <p:cNvPr id="50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37269" y="2436511"/>
                <a:ext cx="2216399" cy="57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3" name="直線コネクタ 102"/>
            <p:cNvCxnSpPr/>
            <p:nvPr/>
          </p:nvCxnSpPr>
          <p:spPr bwMode="auto">
            <a:xfrm>
              <a:off x="1443072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4" name="直線コネクタ 123"/>
            <p:cNvCxnSpPr/>
            <p:nvPr/>
          </p:nvCxnSpPr>
          <p:spPr bwMode="auto">
            <a:xfrm>
              <a:off x="4355976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5" name="直線コネクタ 124"/>
            <p:cNvCxnSpPr/>
            <p:nvPr/>
          </p:nvCxnSpPr>
          <p:spPr bwMode="auto">
            <a:xfrm>
              <a:off x="7480358" y="3328849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直線矢印コネクタ 51"/>
            <p:cNvCxnSpPr/>
            <p:nvPr/>
          </p:nvCxnSpPr>
          <p:spPr bwMode="auto">
            <a:xfrm>
              <a:off x="771049" y="3539628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67414"/>
              </p:ext>
            </p:extLst>
          </p:nvPr>
        </p:nvGraphicFramePr>
        <p:xfrm>
          <a:off x="366857" y="4479322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aseline="0" dirty="0" smtClean="0"/>
                        <a:t>Operation s</a:t>
                      </a:r>
                      <a:r>
                        <a:rPr kumimoji="1" lang="en-US" altLang="ja-JP" sz="1400" dirty="0" smtClean="0"/>
                        <a:t>tandard</a:t>
                      </a:r>
                      <a:r>
                        <a:rPr kumimoji="1" lang="en-US" altLang="ja-JP" sz="1400" baseline="0" dirty="0" smtClean="0"/>
                        <a:t>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Parameter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9/15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8" name="正方形/長方形 57"/>
          <p:cNvSpPr/>
          <p:nvPr/>
        </p:nvSpPr>
        <p:spPr bwMode="auto">
          <a:xfrm>
            <a:off x="3222504" y="5320217"/>
            <a:ext cx="4013799" cy="34323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コンテンツ プレースホルダー 2"/>
          <p:cNvSpPr txBox="1">
            <a:spLocks/>
          </p:cNvSpPr>
          <p:nvPr/>
        </p:nvSpPr>
        <p:spPr bwMode="gray">
          <a:xfrm>
            <a:off x="308034" y="5956108"/>
            <a:ext cx="8526957" cy="32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b="1" u="sng" dirty="0"/>
              <a:t>Since BBB is set to Parameter A by now (12/23), BBB will show up in the search results.</a:t>
            </a:r>
            <a:endParaRPr lang="ja-JP" alt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39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3.9.2 "Reference" Menu group example(5/5)</a:t>
            </a:r>
            <a:endParaRPr lang="en-US" altLang="ja-JP" dirty="0"/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58276" y="2244578"/>
            <a:ext cx="8260077" cy="1992279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7291" y="1907627"/>
            <a:ext cx="6116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【Host A`s work schedule`s standard time and date.】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8528" y="1029481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ケース</a:t>
            </a:r>
            <a:endParaRPr kumimoji="1" lang="ja-JP" altLang="en-US" b="1" dirty="0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58276" y="5382056"/>
            <a:ext cx="123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結果</a:t>
            </a:r>
            <a:endParaRPr kumimoji="1" lang="ja-JP" altLang="en-US" b="1">
              <a:solidFill>
                <a:schemeClr val="bg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43693" y="2887046"/>
            <a:ext cx="7534078" cy="1324303"/>
            <a:chOff x="804474" y="2839801"/>
            <a:chExt cx="7534078" cy="1324303"/>
          </a:xfrm>
        </p:grpSpPr>
        <p:sp>
          <p:nvSpPr>
            <p:cNvPr id="42" name="テキスト ボックス 41"/>
            <p:cNvSpPr txBox="1"/>
            <p:nvPr/>
          </p:nvSpPr>
          <p:spPr>
            <a:xfrm>
              <a:off x="834870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9/15</a:t>
              </a:r>
              <a:endParaRPr kumimoji="1" lang="ja-JP" altLang="en-US" sz="1200" b="1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385354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smtClean="0"/>
                <a:t>11/1</a:t>
              </a:r>
              <a:endParaRPr kumimoji="1" lang="ja-JP" altLang="en-US" sz="16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806437" y="3825550"/>
              <a:ext cx="1117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12</a:t>
              </a:r>
              <a:r>
                <a:rPr kumimoji="1" lang="en-US" altLang="ja-JP" sz="1600" b="1" smtClean="0"/>
                <a:t>/24</a:t>
              </a:r>
              <a:endParaRPr kumimoji="1" lang="ja-JP" altLang="en-US" sz="1600" b="1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844385" y="2885125"/>
              <a:ext cx="1942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“AAA”</a:t>
              </a:r>
              <a:endParaRPr lang="ja-JP" altLang="en-US" sz="1100" b="1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2431618" y="3825550"/>
              <a:ext cx="997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smtClean="0"/>
                <a:t>10</a:t>
              </a:r>
              <a:r>
                <a:rPr kumimoji="1" lang="en-US" altLang="ja-JP" sz="1600" b="1" smtClean="0"/>
                <a:t>/1</a:t>
              </a:r>
              <a:endParaRPr kumimoji="1" lang="ja-JP" altLang="en-US" sz="1600" b="1" dirty="0"/>
            </a:p>
          </p:txBody>
        </p:sp>
        <p:cxnSp>
          <p:nvCxnSpPr>
            <p:cNvPr id="48" name="直線コネクタ 47"/>
            <p:cNvCxnSpPr/>
            <p:nvPr/>
          </p:nvCxnSpPr>
          <p:spPr bwMode="auto">
            <a:xfrm>
              <a:off x="1311318" y="3244884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5" name="直線コネクタ 54"/>
            <p:cNvCxnSpPr/>
            <p:nvPr/>
          </p:nvCxnSpPr>
          <p:spPr bwMode="auto">
            <a:xfrm>
              <a:off x="2861603" y="3209318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6" name="直線コネクタ 55"/>
            <p:cNvCxnSpPr/>
            <p:nvPr/>
          </p:nvCxnSpPr>
          <p:spPr bwMode="auto">
            <a:xfrm>
              <a:off x="4860040" y="3264580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7" name="直線コネクタ 56"/>
            <p:cNvCxnSpPr/>
            <p:nvPr/>
          </p:nvCxnSpPr>
          <p:spPr bwMode="auto">
            <a:xfrm>
              <a:off x="7322706" y="3264580"/>
              <a:ext cx="0" cy="48369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直線コネクタ 58"/>
            <p:cNvCxnSpPr/>
            <p:nvPr/>
          </p:nvCxnSpPr>
          <p:spPr bwMode="auto">
            <a:xfrm flipV="1">
              <a:off x="878280" y="3155004"/>
              <a:ext cx="1162155" cy="255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" name="テキスト ボックス 57"/>
            <p:cNvSpPr txBox="1"/>
            <p:nvPr/>
          </p:nvSpPr>
          <p:spPr>
            <a:xfrm>
              <a:off x="6795689" y="2935917"/>
              <a:ext cx="1397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“CCC”</a:t>
              </a:r>
              <a:endParaRPr lang="ja-JP" altLang="en-US" sz="11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367545" y="2923462"/>
              <a:ext cx="1946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 smtClean="0">
                  <a:solidFill>
                    <a:srgbClr val="FF0000"/>
                  </a:solidFill>
                </a:rPr>
                <a:t>set “BBB”</a:t>
              </a:r>
              <a:endParaRPr lang="ja-JP" altLang="en-US" sz="1100" b="1" dirty="0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431618" y="2839801"/>
              <a:ext cx="967025" cy="415498"/>
              <a:chOff x="573498" y="2400202"/>
              <a:chExt cx="2204978" cy="575003"/>
            </a:xfrm>
          </p:grpSpPr>
          <p:sp>
            <p:nvSpPr>
              <p:cNvPr id="33" name="角丸四角形吹き出し 44"/>
              <p:cNvSpPr/>
              <p:nvPr/>
            </p:nvSpPr>
            <p:spPr bwMode="auto">
              <a:xfrm>
                <a:off x="725507" y="2400202"/>
                <a:ext cx="1787933" cy="479075"/>
              </a:xfrm>
              <a:prstGeom prst="rect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573498" y="2400202"/>
                <a:ext cx="2204978" cy="575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Execution date</a:t>
                </a:r>
                <a:endParaRPr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8" name="直線矢印コネクタ 37"/>
            <p:cNvCxnSpPr/>
            <p:nvPr/>
          </p:nvCxnSpPr>
          <p:spPr bwMode="auto">
            <a:xfrm>
              <a:off x="804474" y="3502358"/>
              <a:ext cx="7534078" cy="375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1" name="正方形/長方形 50"/>
          <p:cNvSpPr/>
          <p:nvPr/>
        </p:nvSpPr>
        <p:spPr bwMode="auto">
          <a:xfrm>
            <a:off x="492897" y="877514"/>
            <a:ext cx="6725506" cy="76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60000" lvl="2" indent="0">
              <a:buNone/>
            </a:pPr>
            <a:endParaRPr lang="en-US" altLang="ja-JP" sz="1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2" name="楕円 51"/>
          <p:cNvSpPr/>
          <p:nvPr/>
        </p:nvSpPr>
        <p:spPr bwMode="auto">
          <a:xfrm>
            <a:off x="98715" y="748194"/>
            <a:ext cx="1058137" cy="9963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Case</a:t>
            </a:r>
            <a:r>
              <a:rPr kumimoji="1" lang="ja-JP" altLang="en-US" b="1" dirty="0" smtClean="0">
                <a:latin typeface="+mn-ea"/>
              </a:rPr>
              <a:t>③</a:t>
            </a: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881178" y="1098544"/>
            <a:ext cx="6192860" cy="48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360000" lvl="2" indent="0">
              <a:buNone/>
            </a:pPr>
            <a:r>
              <a:rPr lang="en-US" altLang="ja-JP" sz="1800" b="1" kern="0" dirty="0" smtClean="0">
                <a:latin typeface="+mn-ea"/>
              </a:rPr>
              <a:t>Leaving </a:t>
            </a:r>
            <a:r>
              <a:rPr lang="en-US" altLang="ja-JP" sz="1800" b="1" kern="0" dirty="0">
                <a:latin typeface="+mn-ea"/>
              </a:rPr>
              <a:t>the standard time </a:t>
            </a:r>
            <a:r>
              <a:rPr lang="en-US" altLang="ja-JP" sz="1800" b="1" kern="0" dirty="0">
                <a:solidFill>
                  <a:srgbClr val="FF0000"/>
                </a:solidFill>
                <a:latin typeface="+mn-ea"/>
              </a:rPr>
              <a:t>blank</a:t>
            </a:r>
            <a:r>
              <a:rPr lang="en-US" altLang="ja-JP" sz="1800" b="1" kern="0" dirty="0">
                <a:latin typeface="+mn-ea"/>
              </a:rPr>
              <a:t> and executing a search.</a:t>
            </a:r>
            <a:endParaRPr lang="ja-JP" altLang="en-US" sz="1600" b="1" kern="0" dirty="0">
              <a:latin typeface="+mn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1864"/>
              </p:ext>
            </p:extLst>
          </p:nvPr>
        </p:nvGraphicFramePr>
        <p:xfrm>
          <a:off x="358276" y="4380539"/>
          <a:ext cx="7599136" cy="151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66">
                  <a:extLst>
                    <a:ext uri="{9D8B030D-6E8A-4147-A177-3AD203B41FA5}">
                      <a16:colId xmlns:a16="http://schemas.microsoft.com/office/drawing/2014/main" val="2015867297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68563340"/>
                    </a:ext>
                  </a:extLst>
                </a:gridCol>
                <a:gridCol w="2197418">
                  <a:extLst>
                    <a:ext uri="{9D8B030D-6E8A-4147-A177-3AD203B41FA5}">
                      <a16:colId xmlns:a16="http://schemas.microsoft.com/office/drawing/2014/main" val="792830365"/>
                    </a:ext>
                  </a:extLst>
                </a:gridCol>
                <a:gridCol w="1812849">
                  <a:extLst>
                    <a:ext uri="{9D8B030D-6E8A-4147-A177-3AD203B41FA5}">
                      <a16:colId xmlns:a16="http://schemas.microsoft.com/office/drawing/2014/main" val="3575549214"/>
                    </a:ext>
                  </a:extLst>
                </a:gridCol>
                <a:gridCol w="783273">
                  <a:extLst>
                    <a:ext uri="{9D8B030D-6E8A-4147-A177-3AD203B41FA5}">
                      <a16:colId xmlns:a16="http://schemas.microsoft.com/office/drawing/2014/main" val="698441241"/>
                    </a:ext>
                  </a:extLst>
                </a:gridCol>
              </a:tblGrid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 smtClean="0"/>
                        <a:t>Operation standard time/date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err="1" smtClean="0">
                          <a:solidFill>
                            <a:srgbClr val="FF0000"/>
                          </a:solidFill>
                        </a:rPr>
                        <a:t>ParameterA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・・・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31440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9/15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AAA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046456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11/1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BBB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062"/>
                  </a:ext>
                </a:extLst>
              </a:tr>
              <a:tr h="33186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Host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Operation</a:t>
                      </a:r>
                      <a:r>
                        <a:rPr kumimoji="1" lang="en-US" altLang="ja-JP" sz="1400" baseline="0" dirty="0" smtClean="0"/>
                        <a:t> </a:t>
                      </a:r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12/24</a:t>
                      </a:r>
                      <a:r>
                        <a:rPr kumimoji="1" lang="en-US" altLang="ja-JP" sz="1400" baseline="0" dirty="0" smtClean="0"/>
                        <a:t> 00:00:00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kumimoji="1" lang="ja-JP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</a:rPr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65402"/>
                  </a:ext>
                </a:extLst>
              </a:tr>
            </a:tbl>
          </a:graphicData>
        </a:graphic>
      </p:graphicFrame>
      <p:sp>
        <p:nvSpPr>
          <p:cNvPr id="54" name="正方形/長方形 53"/>
          <p:cNvSpPr/>
          <p:nvPr/>
        </p:nvSpPr>
        <p:spPr bwMode="auto">
          <a:xfrm>
            <a:off x="3181630" y="4890542"/>
            <a:ext cx="4013799" cy="343234"/>
          </a:xfrm>
          <a:prstGeom prst="rect">
            <a:avLst/>
          </a:prstGeom>
          <a:noFill/>
          <a:ln w="38100">
            <a:solidFill>
              <a:srgbClr val="FF5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コンテンツ プレースホルダー 2"/>
          <p:cNvSpPr txBox="1">
            <a:spLocks/>
          </p:cNvSpPr>
          <p:nvPr/>
        </p:nvSpPr>
        <p:spPr bwMode="gray">
          <a:xfrm>
            <a:off x="308034" y="5910912"/>
            <a:ext cx="8526957" cy="32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400" b="1" u="sng" dirty="0"/>
              <a:t>S</a:t>
            </a:r>
            <a:r>
              <a:rPr lang="en-US" altLang="ja-JP" sz="1400" b="1" u="sng" dirty="0" smtClean="0"/>
              <a:t>earching </a:t>
            </a:r>
            <a:r>
              <a:rPr lang="en-US" altLang="ja-JP" sz="1400" b="1" u="sng" dirty="0"/>
              <a:t>when the standard time is left blank will display the latest values from when the search was executed as search results. Therefore</a:t>
            </a:r>
            <a:r>
              <a:rPr lang="en-US" altLang="ja-JP" sz="1400" b="1" u="sng" dirty="0">
                <a:solidFill>
                  <a:srgbClr val="FF0000"/>
                </a:solidFill>
              </a:rPr>
              <a:t>, AAA </a:t>
            </a:r>
            <a:r>
              <a:rPr lang="en-US" altLang="ja-JP" sz="1400" b="1" u="sng" dirty="0"/>
              <a:t>will be displayed in the search results.</a:t>
            </a:r>
            <a:endParaRPr lang="ja-JP" alt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2802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 bwMode="auto">
          <a:xfrm>
            <a:off x="308616" y="1714345"/>
            <a:ext cx="8525793" cy="3279943"/>
          </a:xfrm>
          <a:prstGeom prst="rect">
            <a:avLst/>
          </a:prstGeom>
          <a:noFill/>
          <a:ln w="57150">
            <a:solidFill>
              <a:srgbClr val="002060"/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4469" y="1712336"/>
            <a:ext cx="84940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>
                <a:solidFill>
                  <a:schemeClr val="bg1"/>
                </a:solidFill>
              </a:rPr>
              <a:t>ITA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4" name="コンテンツ プレースホルダー 2"/>
          <p:cNvSpPr txBox="1">
            <a:spLocks/>
          </p:cNvSpPr>
          <p:nvPr/>
        </p:nvSpPr>
        <p:spPr bwMode="gray">
          <a:xfrm>
            <a:off x="90545" y="692466"/>
            <a:ext cx="8962910" cy="57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400" kern="0" dirty="0"/>
              <a:t>If you checked the "Create as Hostgroup menu" when you created the </a:t>
            </a:r>
            <a:r>
              <a:rPr lang="en-US" altLang="ja-JP" sz="1400" kern="0" dirty="0" smtClean="0"/>
              <a:t>menu, the </a:t>
            </a:r>
            <a:r>
              <a:rPr lang="en-US" altLang="ja-JP" sz="1400" kern="0" dirty="0"/>
              <a:t>host group can be selected as a registration item inside the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kern="0" dirty="0"/>
              <a:t>The relationship between the "Registration value" menu and the "Reference" menu is illustrated in the figure below.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953701" y="3074496"/>
            <a:ext cx="1166400" cy="1166400"/>
            <a:chOff x="625497" y="2141545"/>
            <a:chExt cx="1127344" cy="1127344"/>
          </a:xfrm>
        </p:grpSpPr>
        <p:pic>
          <p:nvPicPr>
            <p:cNvPr id="146" name="図 1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97" y="2141545"/>
              <a:ext cx="1127344" cy="1127344"/>
            </a:xfrm>
            <a:prstGeom prst="rect">
              <a:avLst/>
            </a:prstGeom>
          </p:spPr>
        </p:pic>
        <p:sp>
          <p:nvSpPr>
            <p:cNvPr id="196" name="正方形/長方形 195"/>
            <p:cNvSpPr/>
            <p:nvPr/>
          </p:nvSpPr>
          <p:spPr bwMode="auto">
            <a:xfrm>
              <a:off x="625497" y="2141545"/>
              <a:ext cx="1127344" cy="1127344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71" name="テキスト ボックス 170"/>
          <p:cNvSpPr txBox="1"/>
          <p:nvPr/>
        </p:nvSpPr>
        <p:spPr>
          <a:xfrm>
            <a:off x="2083452" y="3038224"/>
            <a:ext cx="1848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Divided per host</a:t>
            </a:r>
          </a:p>
          <a:p>
            <a:pPr algn="ctr"/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(See more on the next page)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695461" y="2060848"/>
            <a:ext cx="2053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</a:t>
            </a:r>
          </a:p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Menu group</a:t>
            </a:r>
            <a:r>
              <a:rPr lang="ja-JP" altLang="en-US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ja-JP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337093" y="2708920"/>
            <a:ext cx="584311" cy="567528"/>
            <a:chOff x="3855726" y="2515565"/>
            <a:chExt cx="1200892" cy="1166400"/>
          </a:xfrm>
        </p:grpSpPr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64" name="正方形/長方形 63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647492" y="5349588"/>
            <a:ext cx="1801403" cy="1237225"/>
            <a:chOff x="5687333" y="4894970"/>
            <a:chExt cx="1317110" cy="897177"/>
          </a:xfrm>
        </p:grpSpPr>
        <p:grpSp>
          <p:nvGrpSpPr>
            <p:cNvPr id="67" name="グループ化 66"/>
            <p:cNvGrpSpPr>
              <a:grpSpLocks noChangeAspect="1"/>
            </p:cNvGrpSpPr>
            <p:nvPr/>
          </p:nvGrpSpPr>
          <p:grpSpPr bwMode="gray">
            <a:xfrm>
              <a:off x="6053923" y="4894970"/>
              <a:ext cx="576739" cy="642303"/>
              <a:chOff x="863600" y="1071564"/>
              <a:chExt cx="823913" cy="91757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9" name="フリーフォーム 68"/>
              <p:cNvSpPr>
                <a:spLocks noChangeAspect="1"/>
              </p:cNvSpPr>
              <p:nvPr/>
            </p:nvSpPr>
            <p:spPr bwMode="gray">
              <a:xfrm>
                <a:off x="863600" y="1071564"/>
                <a:ext cx="823913" cy="917576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0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8" name="テキスト ボックス 67"/>
            <p:cNvSpPr txBox="1"/>
            <p:nvPr/>
          </p:nvSpPr>
          <p:spPr>
            <a:xfrm>
              <a:off x="5687333" y="5568962"/>
              <a:ext cx="1317110" cy="22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accent6">
                      <a:lumMod val="50000"/>
                      <a:lumOff val="50000"/>
                    </a:schemeClr>
                  </a:solidFill>
                </a:rPr>
                <a:t>Designer</a:t>
              </a:r>
              <a:endParaRPr kumimoji="1" lang="ja-JP" altLang="en-US" sz="1400" b="1" dirty="0">
                <a:solidFill>
                  <a:schemeClr val="accent6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6807148" y="5349588"/>
            <a:ext cx="1874833" cy="1247764"/>
            <a:chOff x="5680958" y="4894973"/>
            <a:chExt cx="1317111" cy="881604"/>
          </a:xfrm>
        </p:grpSpPr>
        <p:grpSp>
          <p:nvGrpSpPr>
            <p:cNvPr id="73" name="グループ化 72"/>
            <p:cNvGrpSpPr>
              <a:grpSpLocks noChangeAspect="1"/>
            </p:cNvGrpSpPr>
            <p:nvPr/>
          </p:nvGrpSpPr>
          <p:grpSpPr bwMode="gray">
            <a:xfrm>
              <a:off x="6053924" y="4894973"/>
              <a:ext cx="576739" cy="642298"/>
              <a:chOff x="863602" y="1071559"/>
              <a:chExt cx="823913" cy="91756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5" name="フリーフォーム 74"/>
              <p:cNvSpPr>
                <a:spLocks noChangeAspect="1"/>
              </p:cNvSpPr>
              <p:nvPr/>
            </p:nvSpPr>
            <p:spPr bwMode="gray">
              <a:xfrm>
                <a:off x="863602" y="1071559"/>
                <a:ext cx="823913" cy="917568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76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4" name="テキスト ボックス 73"/>
            <p:cNvSpPr txBox="1"/>
            <p:nvPr/>
          </p:nvSpPr>
          <p:spPr>
            <a:xfrm>
              <a:off x="5680958" y="5559118"/>
              <a:ext cx="1317111" cy="2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Operator</a:t>
              </a:r>
              <a:endParaRPr kumimoji="1" lang="ja-JP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8" name="テキスト ボックス 77"/>
          <p:cNvSpPr txBox="1"/>
          <p:nvPr/>
        </p:nvSpPr>
        <p:spPr>
          <a:xfrm>
            <a:off x="1534223" y="4994288"/>
            <a:ext cx="157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Register to</a:t>
            </a:r>
            <a:b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</a:br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Host group</a:t>
            </a:r>
            <a:endParaRPr kumimoji="1"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350186" y="5813737"/>
            <a:ext cx="217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 per host</a:t>
            </a:r>
            <a:endParaRPr kumimoji="1"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0" name="直線矢印コネクタ 79"/>
          <p:cNvCxnSpPr>
            <a:endCxn id="146" idx="2"/>
          </p:cNvCxnSpPr>
          <p:nvPr/>
        </p:nvCxnSpPr>
        <p:spPr bwMode="auto">
          <a:xfrm flipV="1">
            <a:off x="1536901" y="4240896"/>
            <a:ext cx="0" cy="1099488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6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直線矢印コネクタ 80"/>
          <p:cNvCxnSpPr>
            <a:stCxn id="75" idx="15"/>
            <a:endCxn id="90" idx="2"/>
          </p:cNvCxnSpPr>
          <p:nvPr/>
        </p:nvCxnSpPr>
        <p:spPr bwMode="auto">
          <a:xfrm flipH="1" flipV="1">
            <a:off x="7745076" y="4615531"/>
            <a:ext cx="282" cy="734057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94" name="グループ化 93"/>
          <p:cNvGrpSpPr/>
          <p:nvPr/>
        </p:nvGrpSpPr>
        <p:grpSpPr>
          <a:xfrm>
            <a:off x="4337093" y="3377860"/>
            <a:ext cx="584311" cy="567528"/>
            <a:chOff x="3855726" y="2515565"/>
            <a:chExt cx="1200892" cy="1166400"/>
          </a:xfrm>
        </p:grpSpPr>
        <p:pic>
          <p:nvPicPr>
            <p:cNvPr id="95" name="図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96" name="正方形/長方形 95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97" name="グループ化 96"/>
          <p:cNvGrpSpPr/>
          <p:nvPr/>
        </p:nvGrpSpPr>
        <p:grpSpPr>
          <a:xfrm>
            <a:off x="4337093" y="4046800"/>
            <a:ext cx="584311" cy="567528"/>
            <a:chOff x="3855726" y="2515565"/>
            <a:chExt cx="1200892" cy="1166400"/>
          </a:xfrm>
        </p:grpSpPr>
        <p:pic>
          <p:nvPicPr>
            <p:cNvPr id="98" name="図 9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99" name="正方形/長方形 98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170" name="直線矢印コネクタ 169"/>
          <p:cNvCxnSpPr/>
          <p:nvPr/>
        </p:nvCxnSpPr>
        <p:spPr bwMode="auto">
          <a:xfrm>
            <a:off x="2234977" y="3657696"/>
            <a:ext cx="2102116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カギ線コネクタ 6"/>
          <p:cNvCxnSpPr/>
          <p:nvPr/>
        </p:nvCxnSpPr>
        <p:spPr bwMode="auto">
          <a:xfrm flipV="1">
            <a:off x="3275856" y="2992684"/>
            <a:ext cx="1061237" cy="665012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カギ線コネクタ 58"/>
          <p:cNvCxnSpPr/>
          <p:nvPr/>
        </p:nvCxnSpPr>
        <p:spPr bwMode="auto">
          <a:xfrm rot="16200000" flipH="1">
            <a:off x="3743216" y="3719667"/>
            <a:ext cx="668940" cy="544999"/>
          </a:xfrm>
          <a:prstGeom prst="bentConnector3">
            <a:avLst>
              <a:gd name="adj1" fmla="val 100863"/>
            </a:avLst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3.10</a:t>
            </a:r>
            <a:r>
              <a:rPr lang="ja-JP" altLang="en-US" dirty="0" smtClean="0"/>
              <a:t> </a:t>
            </a:r>
            <a:r>
              <a:rPr lang="en-US" altLang="ja-JP" dirty="0" smtClean="0"/>
              <a:t>Host groups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52325" y="2060848"/>
            <a:ext cx="2363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Input</a:t>
            </a:r>
            <a:endParaRPr lang="ja-JP" altLang="en-US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Menu group</a:t>
            </a:r>
            <a:r>
              <a:rPr lang="ja-JP" altLang="en-US" sz="1400" b="1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endParaRPr lang="ja-JP" altLang="en-US" sz="14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390102" y="2060848"/>
            <a:ext cx="2507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00B050"/>
                </a:solidFill>
              </a:rPr>
              <a:t>Substitution value</a:t>
            </a:r>
            <a:endParaRPr lang="ja-JP" altLang="en-US" b="1" dirty="0">
              <a:solidFill>
                <a:srgbClr val="00B050"/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rgbClr val="00B050"/>
                </a:solidFill>
              </a:rPr>
              <a:t>Menu group</a:t>
            </a:r>
            <a:endParaRPr lang="ja-JP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0" name="カギ線コネクタ 9"/>
          <p:cNvCxnSpPr>
            <a:endCxn id="99" idx="2"/>
          </p:cNvCxnSpPr>
          <p:nvPr/>
        </p:nvCxnSpPr>
        <p:spPr bwMode="auto">
          <a:xfrm rot="10800000">
            <a:off x="4629249" y="4614329"/>
            <a:ext cx="2624486" cy="1107425"/>
          </a:xfrm>
          <a:prstGeom prst="bentConnector2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2" name="グループ化 81"/>
          <p:cNvGrpSpPr/>
          <p:nvPr/>
        </p:nvGrpSpPr>
        <p:grpSpPr>
          <a:xfrm>
            <a:off x="7452920" y="2710123"/>
            <a:ext cx="584311" cy="567528"/>
            <a:chOff x="3855726" y="2515565"/>
            <a:chExt cx="1200892" cy="1166400"/>
          </a:xfrm>
        </p:grpSpPr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84" name="正方形/長方形 83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7452920" y="3379063"/>
            <a:ext cx="584311" cy="567528"/>
            <a:chOff x="3855726" y="2515565"/>
            <a:chExt cx="1200892" cy="1166400"/>
          </a:xfrm>
        </p:grpSpPr>
        <p:pic>
          <p:nvPicPr>
            <p:cNvPr id="86" name="図 8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87" name="正方形/長方形 86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7452920" y="4048003"/>
            <a:ext cx="584311" cy="567528"/>
            <a:chOff x="3855726" y="2515565"/>
            <a:chExt cx="1200892" cy="1166400"/>
          </a:xfrm>
        </p:grpSpPr>
        <p:pic>
          <p:nvPicPr>
            <p:cNvPr id="89" name="図 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541" y="2554235"/>
              <a:ext cx="1161077" cy="1121263"/>
            </a:xfrm>
            <a:prstGeom prst="rect">
              <a:avLst/>
            </a:prstGeom>
          </p:spPr>
        </p:pic>
        <p:sp>
          <p:nvSpPr>
            <p:cNvPr id="90" name="正方形/長方形 89"/>
            <p:cNvSpPr/>
            <p:nvPr/>
          </p:nvSpPr>
          <p:spPr bwMode="auto">
            <a:xfrm>
              <a:off x="3855726" y="2515565"/>
              <a:ext cx="1200892" cy="1166400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16" name="直線コネクタ 15"/>
          <p:cNvCxnSpPr/>
          <p:nvPr/>
        </p:nvCxnSpPr>
        <p:spPr bwMode="auto">
          <a:xfrm>
            <a:off x="5028081" y="2993887"/>
            <a:ext cx="2309963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/>
          <p:nvPr/>
        </p:nvCxnSpPr>
        <p:spPr bwMode="auto">
          <a:xfrm>
            <a:off x="5028081" y="3657696"/>
            <a:ext cx="2309963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直線コネクタ 91"/>
          <p:cNvCxnSpPr/>
          <p:nvPr/>
        </p:nvCxnSpPr>
        <p:spPr bwMode="auto">
          <a:xfrm>
            <a:off x="5028081" y="4330697"/>
            <a:ext cx="2309963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テキスト ボックス 92"/>
          <p:cNvSpPr txBox="1"/>
          <p:nvPr/>
        </p:nvSpPr>
        <p:spPr>
          <a:xfrm>
            <a:off x="5813679" y="4994288"/>
            <a:ext cx="181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 use Date specification to</a:t>
            </a:r>
            <a:b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ja-JP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</a:t>
            </a:r>
            <a:endParaRPr kumimoji="1" lang="ja-JP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3.10.1 Parameter sheet division when host groups are used</a:t>
            </a:r>
            <a:endParaRPr lang="en-US" altLang="ja-JP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81230"/>
              </p:ext>
            </p:extLst>
          </p:nvPr>
        </p:nvGraphicFramePr>
        <p:xfrm>
          <a:off x="746573" y="2040258"/>
          <a:ext cx="687071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059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95193">
                  <a:extLst>
                    <a:ext uri="{9D8B030D-6E8A-4147-A177-3AD203B41FA5}">
                      <a16:colId xmlns:a16="http://schemas.microsoft.com/office/drawing/2014/main" val="3708934605"/>
                    </a:ext>
                  </a:extLst>
                </a:gridCol>
              </a:tblGrid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group name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server group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EEE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390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kumimoji="1" lang="ja-JP" altLang="en-US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server group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FFF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177813" y="1448448"/>
            <a:ext cx="518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kern="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Dividing menu groups for host groups` parameter sheets </a:t>
            </a:r>
            <a:endParaRPr kumimoji="1" lang="ja-JP" altLang="en-US" sz="12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8423" y="1808227"/>
            <a:ext cx="4456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kern="0" dirty="0" smtClean="0">
                <a:solidFill>
                  <a:srgbClr val="002060"/>
                </a:solidFill>
              </a:rPr>
              <a:t>Parameter sheet for Menu group for Host groups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44" name="表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99683"/>
              </p:ext>
            </p:extLst>
          </p:nvPr>
        </p:nvGraphicFramePr>
        <p:xfrm>
          <a:off x="734818" y="4256169"/>
          <a:ext cx="5819538" cy="159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318">
                  <a:extLst>
                    <a:ext uri="{9D8B030D-6E8A-4147-A177-3AD203B41FA5}">
                      <a16:colId xmlns:a16="http://schemas.microsoft.com/office/drawing/2014/main" val="998292868"/>
                    </a:ext>
                  </a:extLst>
                </a:gridCol>
                <a:gridCol w="1369537">
                  <a:extLst>
                    <a:ext uri="{9D8B030D-6E8A-4147-A177-3AD203B41FA5}">
                      <a16:colId xmlns:a16="http://schemas.microsoft.com/office/drawing/2014/main" val="3581496952"/>
                    </a:ext>
                  </a:extLst>
                </a:gridCol>
                <a:gridCol w="1218447">
                  <a:extLst>
                    <a:ext uri="{9D8B030D-6E8A-4147-A177-3AD203B41FA5}">
                      <a16:colId xmlns:a16="http://schemas.microsoft.com/office/drawing/2014/main" val="2417585453"/>
                    </a:ext>
                  </a:extLst>
                </a:gridCol>
                <a:gridCol w="1209643">
                  <a:extLst>
                    <a:ext uri="{9D8B030D-6E8A-4147-A177-3AD203B41FA5}">
                      <a16:colId xmlns:a16="http://schemas.microsoft.com/office/drawing/2014/main" val="3948179053"/>
                    </a:ext>
                  </a:extLst>
                </a:gridCol>
                <a:gridCol w="1116593">
                  <a:extLst>
                    <a:ext uri="{9D8B030D-6E8A-4147-A177-3AD203B41FA5}">
                      <a16:colId xmlns:a16="http://schemas.microsoft.com/office/drawing/2014/main" val="243014772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name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Parameter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83207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A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EEE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3015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CCC</a:t>
                      </a:r>
                      <a:endParaRPr kumimoji="1" lang="ja-JP" alt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EEE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89457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FFF</a:t>
                      </a:r>
                      <a:endParaRPr kumimoji="1" lang="ja-JP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17079"/>
                  </a:ext>
                </a:extLst>
              </a:tr>
              <a:tr h="283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kumimoji="1" lang="ja-JP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Operation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dirty="0" smtClean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smtClean="0">
                          <a:solidFill>
                            <a:schemeClr val="tx1"/>
                          </a:solidFill>
                        </a:rPr>
                        <a:t>BBB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smtClean="0"/>
                        <a:t>DDD</a:t>
                      </a:r>
                      <a:endParaRPr kumimoji="1" lang="ja-JP" altLang="en-US" sz="12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FFF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360617"/>
                  </a:ext>
                </a:extLst>
              </a:tr>
            </a:tbl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2432250" y="3420391"/>
            <a:ext cx="1210620" cy="547636"/>
            <a:chOff x="4218580" y="3006032"/>
            <a:chExt cx="552758" cy="696424"/>
          </a:xfrm>
        </p:grpSpPr>
        <p:sp>
          <p:nvSpPr>
            <p:cNvPr id="47" name="右矢印 46"/>
            <p:cNvSpPr/>
            <p:nvPr/>
          </p:nvSpPr>
          <p:spPr bwMode="auto">
            <a:xfrm rot="5400000">
              <a:off x="4146747" y="3077865"/>
              <a:ext cx="696424" cy="552758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4340737" y="3173399"/>
              <a:ext cx="342746" cy="35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chemeClr val="bg1"/>
                  </a:solidFill>
                </a:rPr>
                <a:t>Divide</a:t>
              </a:r>
              <a:endParaRPr kumimoji="1" lang="ja-JP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671813" y="4007646"/>
            <a:ext cx="292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kern="0" dirty="0" smtClean="0">
                <a:solidFill>
                  <a:srgbClr val="002060"/>
                </a:solidFill>
              </a:rPr>
              <a:t>Parameter sheet after division</a:t>
            </a:r>
            <a:endParaRPr lang="ja-JP" altLang="en-US" sz="1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179514" y="1670658"/>
            <a:ext cx="8783999" cy="442263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515" y="4370797"/>
            <a:ext cx="1119638" cy="1119638"/>
          </a:xfrm>
          <a:prstGeom prst="rect">
            <a:avLst/>
          </a:prstGeom>
        </p:spPr>
      </p:pic>
      <p:sp>
        <p:nvSpPr>
          <p:cNvPr id="87" name="正方形/長方形 86"/>
          <p:cNvSpPr/>
          <p:nvPr/>
        </p:nvSpPr>
        <p:spPr>
          <a:xfrm>
            <a:off x="7327668" y="5504506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kern="0" dirty="0" smtClean="0">
                <a:solidFill>
                  <a:srgbClr val="002060"/>
                </a:solidFill>
              </a:rPr>
              <a:t>Parameter sheet</a:t>
            </a:r>
            <a:br>
              <a:rPr lang="en-US" altLang="ja-JP" sz="1200" b="1" kern="0" dirty="0" smtClean="0">
                <a:solidFill>
                  <a:srgbClr val="002060"/>
                </a:solidFill>
              </a:rPr>
            </a:br>
            <a:r>
              <a:rPr lang="en-US" altLang="ja-JP" sz="1200" b="1" kern="0" dirty="0" smtClean="0">
                <a:solidFill>
                  <a:srgbClr val="002060"/>
                </a:solidFill>
              </a:rPr>
              <a:t>for Host</a:t>
            </a:r>
            <a:endParaRPr lang="ja-JP" altLang="en-US" sz="1200" b="1" kern="0" dirty="0" smtClean="0">
              <a:solidFill>
                <a:srgbClr val="002060"/>
              </a:solidFill>
            </a:endParaRPr>
          </a:p>
        </p:txBody>
      </p:sp>
      <p:grpSp>
        <p:nvGrpSpPr>
          <p:cNvPr id="63" name="グループ化 62"/>
          <p:cNvGrpSpPr/>
          <p:nvPr/>
        </p:nvGrpSpPr>
        <p:grpSpPr>
          <a:xfrm>
            <a:off x="6637122" y="4646711"/>
            <a:ext cx="945075" cy="638000"/>
            <a:chOff x="6681066" y="4646711"/>
            <a:chExt cx="945075" cy="638000"/>
          </a:xfrm>
        </p:grpSpPr>
        <p:sp>
          <p:nvSpPr>
            <p:cNvPr id="84" name="右矢印 83"/>
            <p:cNvSpPr/>
            <p:nvPr/>
          </p:nvSpPr>
          <p:spPr bwMode="auto">
            <a:xfrm>
              <a:off x="6758308" y="4646711"/>
              <a:ext cx="676621" cy="638000"/>
            </a:xfrm>
            <a:prstGeom prst="rightArrow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6681066" y="4871530"/>
              <a:ext cx="9450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700" b="1" dirty="0" smtClean="0">
                  <a:solidFill>
                    <a:schemeClr val="bg1"/>
                  </a:solidFill>
                </a:rPr>
                <a:t>Registration</a:t>
              </a:r>
              <a:endParaRPr kumimoji="1" lang="ja-JP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3752955" y="3409757"/>
            <a:ext cx="5136844" cy="705617"/>
            <a:chOff x="4096609" y="3568230"/>
            <a:chExt cx="4767512" cy="633168"/>
          </a:xfrm>
        </p:grpSpPr>
        <p:sp>
          <p:nvSpPr>
            <p:cNvPr id="34" name="正方形/長方形 33"/>
            <p:cNvSpPr/>
            <p:nvPr/>
          </p:nvSpPr>
          <p:spPr bwMode="auto">
            <a:xfrm>
              <a:off x="4096609" y="3568230"/>
              <a:ext cx="4767512" cy="633168"/>
            </a:xfrm>
            <a:prstGeom prst="rect">
              <a:avLst/>
            </a:prstGeom>
            <a:noFill/>
            <a:ln w="38100">
              <a:solidFill>
                <a:srgbClr val="002060"/>
              </a:solidFill>
              <a:prstDash val="solid"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 b="1" dirty="0" smtClean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129703" y="3678569"/>
              <a:ext cx="4734418" cy="4142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b="1" dirty="0" smtClean="0">
                  <a:solidFill>
                    <a:srgbClr val="002060"/>
                  </a:solidFill>
                  <a:latin typeface="+mn-ea"/>
                </a:rPr>
                <a:t>Host A and B belongs to Host Group DB Server group.</a:t>
              </a:r>
              <a:br>
                <a:rPr lang="en-US" altLang="ja-JP" sz="1200" b="1" dirty="0" smtClean="0">
                  <a:solidFill>
                    <a:srgbClr val="002060"/>
                  </a:solidFill>
                  <a:latin typeface="+mn-ea"/>
                </a:rPr>
              </a:br>
              <a:r>
                <a:rPr lang="en-US" altLang="ja-JP" sz="1200" b="1" dirty="0" smtClean="0">
                  <a:solidFill>
                    <a:srgbClr val="002060"/>
                  </a:solidFill>
                  <a:latin typeface="+mn-ea"/>
                </a:rPr>
                <a:t>Host C and D belongs to Host group Web Server group.</a:t>
              </a:r>
              <a:endParaRPr lang="en-US" altLang="ja-JP" sz="1200" b="1" dirty="0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60" name="右カーブ矢印 59"/>
          <p:cNvSpPr/>
          <p:nvPr/>
        </p:nvSpPr>
        <p:spPr bwMode="auto">
          <a:xfrm>
            <a:off x="329874" y="2987081"/>
            <a:ext cx="401511" cy="2515914"/>
          </a:xfrm>
          <a:prstGeom prst="curvedRightArrow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accent6">
                <a:lumMod val="25000"/>
                <a:lumOff val="7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右カーブ矢印 64"/>
          <p:cNvSpPr/>
          <p:nvPr/>
        </p:nvSpPr>
        <p:spPr bwMode="auto">
          <a:xfrm>
            <a:off x="310724" y="2604888"/>
            <a:ext cx="420661" cy="2266642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正方形/長方形 61"/>
          <p:cNvSpPr/>
          <p:nvPr/>
        </p:nvSpPr>
        <p:spPr bwMode="auto">
          <a:xfrm>
            <a:off x="750535" y="4698596"/>
            <a:ext cx="5822971" cy="53408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740314" y="5253343"/>
            <a:ext cx="5822971" cy="562813"/>
          </a:xfrm>
          <a:prstGeom prst="rect">
            <a:avLst/>
          </a:prstGeom>
          <a:noFill/>
          <a:ln w="57150">
            <a:solidFill>
              <a:schemeClr val="accent6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コンテンツ プレースホルダー 2"/>
          <p:cNvSpPr txBox="1">
            <a:spLocks/>
          </p:cNvSpPr>
          <p:nvPr/>
        </p:nvSpPr>
        <p:spPr bwMode="gray">
          <a:xfrm>
            <a:off x="90058" y="770837"/>
            <a:ext cx="8962910" cy="69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Parameter sheets with "For host" </a:t>
            </a:r>
            <a:r>
              <a:rPr lang="en-US" altLang="ja-JP" sz="1600" kern="0" dirty="0" smtClean="0"/>
              <a:t>purposes</a:t>
            </a:r>
            <a:r>
              <a:rPr lang="en-US" altLang="ja-JP" sz="1600" kern="0" dirty="0"/>
              <a:t>`</a:t>
            </a:r>
            <a:r>
              <a:rPr lang="en-US" altLang="ja-JP" sz="1600" kern="0" dirty="0" smtClean="0"/>
              <a:t> Menu </a:t>
            </a:r>
            <a:r>
              <a:rPr lang="en-US" altLang="ja-JP" sz="1600" kern="0" dirty="0"/>
              <a:t>group for Host`s parameter will be divided per hosts and automatically registered to parameter sheets for hosts.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2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0" y="1870658"/>
            <a:ext cx="2662226" cy="30425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 Item registration</a:t>
            </a:r>
            <a:endParaRPr lang="ja-JP" altLang="en-US" dirty="0">
              <a:latin typeface="+mn-ea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99057"/>
              </p:ext>
            </p:extLst>
          </p:nvPr>
        </p:nvGraphicFramePr>
        <p:xfrm>
          <a:off x="2894244" y="1870658"/>
          <a:ext cx="6149131" cy="30558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756">
                  <a:extLst>
                    <a:ext uri="{9D8B030D-6E8A-4147-A177-3AD203B41FA5}">
                      <a16:colId xmlns:a16="http://schemas.microsoft.com/office/drawing/2014/main" val="193063750"/>
                    </a:ext>
                  </a:extLst>
                </a:gridCol>
                <a:gridCol w="4471375">
                  <a:extLst>
                    <a:ext uri="{9D8B030D-6E8A-4147-A177-3AD203B41FA5}">
                      <a16:colId xmlns:a16="http://schemas.microsoft.com/office/drawing/2014/main" val="3402071360"/>
                    </a:ext>
                  </a:extLst>
                </a:gridCol>
              </a:tblGrid>
              <a:tr h="259624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>
                          <a:solidFill>
                            <a:schemeClr val="lt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ja-JP" sz="1400" dirty="0" smtClean="0"/>
                        <a:t>Description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1123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number</a:t>
                      </a:r>
                      <a:r>
                        <a:rPr kumimoji="1" lang="en-US" altLang="ja-JP" sz="14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bytes</a:t>
                      </a:r>
                      <a:endParaRPr kumimoji="1" lang="ja-JP" altLang="en-US" sz="14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Input maximum number</a:t>
                      </a:r>
                      <a:r>
                        <a:rPr kumimoji="1" lang="en-US" altLang="ja-JP" sz="14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of bytes (8192byte)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6933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Regular</a:t>
                      </a:r>
                      <a:r>
                        <a:rPr kumimoji="1" lang="en-US" altLang="ja-JP" sz="1400" b="0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expression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 smtClean="0"/>
                        <a:t>Assign</a:t>
                      </a:r>
                      <a:r>
                        <a:rPr kumimoji="1" lang="en-US" altLang="ja-JP" sz="1400" baseline="0" dirty="0" smtClean="0"/>
                        <a:t> regular expression for string and restrict input string pattern.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377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Default</a:t>
                      </a:r>
                      <a:r>
                        <a:rPr kumimoji="1" lang="en-US" altLang="ja-JP" sz="1400" b="0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 smtClean="0"/>
                        <a:t>When</a:t>
                      </a:r>
                      <a:r>
                        <a:rPr kumimoji="1" lang="en-US" altLang="ja-JP" sz="1400" baseline="0" dirty="0" smtClean="0"/>
                        <a:t> default value is selected, value is already inputted in created menu.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551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Required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 smtClean="0"/>
                        <a:t>Input</a:t>
                      </a:r>
                      <a:r>
                        <a:rPr kumimoji="1" lang="en-US" altLang="ja-JP" sz="1400" baseline="0" dirty="0" smtClean="0"/>
                        <a:t> is required when checked.</a:t>
                      </a:r>
                      <a:endParaRPr kumimoji="1" lang="en-US" altLang="ja-JP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560998"/>
                  </a:ext>
                </a:extLst>
              </a:tr>
              <a:tr h="764588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Unique constraint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smtClean="0">
                          <a:effectLst/>
                        </a:rPr>
                        <a:t>Input</a:t>
                      </a:r>
                      <a:r>
                        <a:rPr kumimoji="1" lang="en-US" altLang="ja-JP" sz="1400" kern="1200" baseline="0" dirty="0" smtClean="0">
                          <a:effectLst/>
                        </a:rPr>
                        <a:t> s</a:t>
                      </a:r>
                      <a:r>
                        <a:rPr kumimoji="1" lang="en-US" altLang="ja-JP" sz="1400" kern="1200" dirty="0" smtClean="0">
                          <a:effectLst/>
                        </a:rPr>
                        <a:t>tring becomes unique when checked.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smtClean="0">
                          <a:effectLst/>
                        </a:rPr>
                        <a:t>Unique</a:t>
                      </a:r>
                      <a:r>
                        <a:rPr kumimoji="1" lang="en-US" altLang="ja-JP" sz="1400" kern="1200" baseline="0" dirty="0" smtClean="0">
                          <a:effectLst/>
                        </a:rPr>
                        <a:t> constraint in multiple item is available.</a:t>
                      </a:r>
                      <a:endParaRPr kumimoji="1" lang="en-US" altLang="ja-JP" sz="1400" kern="12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200"/>
                  </a:ext>
                </a:extLst>
              </a:tr>
            </a:tbl>
          </a:graphicData>
        </a:graphic>
      </p:graphicFrame>
      <p:grpSp>
        <p:nvGrpSpPr>
          <p:cNvPr id="10" name="グループ化 9"/>
          <p:cNvGrpSpPr/>
          <p:nvPr/>
        </p:nvGrpSpPr>
        <p:grpSpPr>
          <a:xfrm>
            <a:off x="130160" y="5157192"/>
            <a:ext cx="3743928" cy="1415291"/>
            <a:chOff x="4116550" y="4188182"/>
            <a:chExt cx="3193167" cy="1672736"/>
          </a:xfrm>
        </p:grpSpPr>
        <p:sp>
          <p:nvSpPr>
            <p:cNvPr id="23" name="角丸四角形吹き出し 22"/>
            <p:cNvSpPr/>
            <p:nvPr/>
          </p:nvSpPr>
          <p:spPr bwMode="auto">
            <a:xfrm flipH="1" flipV="1">
              <a:off x="4116550" y="4188182"/>
              <a:ext cx="3193167" cy="1510656"/>
            </a:xfrm>
            <a:prstGeom prst="wedgeRoundRectCallout">
              <a:avLst>
                <a:gd name="adj1" fmla="val -29661"/>
                <a:gd name="adj2" fmla="val 62406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218477" y="4223989"/>
              <a:ext cx="2989312" cy="1636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※ </a:t>
              </a:r>
              <a:r>
                <a:rPr kumimoji="1" lang="en-US" altLang="zh-TW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Unique constraint</a:t>
              </a:r>
              <a:r>
                <a:rPr kumimoji="1" lang="zh-TW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一</a:t>
              </a:r>
              <a:r>
                <a:rPr kumimoji="1" lang="en-US" altLang="zh-TW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</a:t>
              </a:r>
              <a:r>
                <a:rPr lang="en-US" altLang="zh-TW" sz="1200" b="1" noProof="0" dirty="0" smtClean="0">
                  <a:solidFill>
                    <a:srgbClr val="FF0000"/>
                  </a:solidFill>
                  <a:latin typeface="メイリオ"/>
                  <a:ea typeface="メイリオ"/>
                </a:rPr>
                <a:t>multiple item</a:t>
              </a:r>
              <a:r>
                <a:rPr kumimoji="1" lang="zh-TW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）</a:t>
              </a:r>
              <a:endParaRPr kumimoji="1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Unique constraint</a:t>
              </a:r>
              <a:r>
                <a:rPr kumimoji="1" lang="en-US" altLang="ja-JP" sz="1100" b="0" i="0" u="none" strike="noStrike" kern="120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 is system to control registration of same record in multiple record</a:t>
              </a:r>
              <a:r>
                <a:rPr lang="en-US" altLang="ja-JP" sz="1100" dirty="0">
                  <a:solidFill>
                    <a:srgbClr val="FF0000"/>
                  </a:solidFill>
                  <a:latin typeface="メイリオ"/>
                  <a:ea typeface="メイリオ"/>
                </a:rPr>
                <a:t> 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メイリオ"/>
                  <a:ea typeface="メイリオ"/>
                </a:rPr>
                <a:t>w</a:t>
              </a:r>
              <a:r>
                <a:rPr kumimoji="1" lang="en-US" altLang="ja-JP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hen registering data in created menu</a:t>
              </a:r>
              <a:r>
                <a:rPr lang="en-US" altLang="ja-JP" sz="1100" dirty="0">
                  <a:solidFill>
                    <a:srgbClr val="FF0000"/>
                  </a:solidFill>
                  <a:latin typeface="メイリオ"/>
                  <a:ea typeface="メイリオ"/>
                </a:rPr>
                <a:t>.</a:t>
              </a:r>
              <a:endPara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Refer to </a:t>
              </a:r>
              <a:r>
                <a:rPr kumimoji="1" lang="ja-JP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  <a:hlinkClick r:id="rId3"/>
                </a:rPr>
                <a:t>利用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  <a:hlinkClick r:id="rId3"/>
                </a:rPr>
                <a:t>手順マニュアル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  <a:hlinkClick r:id="rId3"/>
                </a:rPr>
                <a:t>_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  <a:hlinkClick r:id="rId3"/>
                </a:rPr>
                <a:t>メニュー作成</a:t>
              </a:r>
              <a:r>
                <a:rPr kumimoji="1" lang="ja-JP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  <a:hlinkClick r:id="rId3"/>
                </a:rPr>
                <a:t>機能</a:t>
              </a:r>
              <a:r>
                <a:rPr kumimoji="1" lang="en-US" altLang="ja-JP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『</a:t>
              </a:r>
              <a:r>
                <a:rPr kumimoji="1" lang="ja-JP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 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5.2 (B) 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メイリオ"/>
                  <a:ea typeface="メイリオ"/>
                </a:rPr>
                <a:t>“</a:t>
              </a:r>
              <a:r>
                <a:rPr kumimoji="1" lang="en-US" altLang="ja-JP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menu creation information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メイリオ"/>
                  <a:ea typeface="メイリオ"/>
                </a:rPr>
                <a:t>” tab</a:t>
              </a:r>
              <a:r>
                <a:rPr kumimoji="1" lang="en-US" altLang="ja-JP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』</a:t>
              </a:r>
              <a:r>
                <a:rPr lang="en-US" altLang="ja-JP" sz="1100" dirty="0" smtClean="0">
                  <a:solidFill>
                    <a:srgbClr val="FF0000"/>
                  </a:solidFill>
                  <a:latin typeface="メイリオ"/>
                  <a:ea typeface="メイリオ"/>
                </a:rPr>
                <a:t>for reference.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130160" y="2211636"/>
            <a:ext cx="2662226" cy="1577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30160" y="857106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Following functions are available in parameter sheet</a:t>
            </a:r>
            <a:r>
              <a:rPr lang="ja-JP" altLang="en-US" sz="20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・</a:t>
            </a:r>
            <a:r>
              <a:rPr lang="en-US" altLang="ja-JP" sz="20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data sheet item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コンテンツ プレースホルダー 2"/>
          <p:cNvSpPr txBox="1">
            <a:spLocks/>
          </p:cNvSpPr>
          <p:nvPr/>
        </p:nvSpPr>
        <p:spPr bwMode="gray">
          <a:xfrm>
            <a:off x="2272023" y="6274588"/>
            <a:ext cx="6871902" cy="3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詳細は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  <a:hlinkClick r:id="rId3"/>
              </a:rPr>
              <a:t>「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  <a:hlinkClick r:id="rId3"/>
              </a:rPr>
              <a:t>Exastro-ITA_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  <a:hlinkClick r:id="rId3"/>
              </a:rPr>
              <a:t>利用手順マニュアル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  <a:hlinkClick r:id="rId3"/>
              </a:rPr>
              <a:t>_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  <a:hlinkClick r:id="rId3"/>
              </a:rPr>
              <a:t>メニュー作成機能」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を参照</a:t>
            </a:r>
            <a:endParaRPr kumimoji="1" lang="en-US" altLang="ja-JP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180000" marR="0" lvl="0" indent="-18000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1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3.11.1 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>
                <a:latin typeface="+mn-ea"/>
              </a:rPr>
              <a:t>String</a:t>
            </a:r>
            <a:endParaRPr lang="ja-JP" altLang="en-US" dirty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8869" y="764704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1" dirty="0" smtClean="0">
                <a:solidFill>
                  <a:schemeClr val="bg1"/>
                </a:solidFill>
              </a:rPr>
              <a:t>If “String (single/multiple)" </a:t>
            </a:r>
            <a:r>
              <a:rPr lang="en-US" altLang="ja-JP" sz="2000" b="1" dirty="0">
                <a:solidFill>
                  <a:schemeClr val="bg1"/>
                </a:solidFill>
              </a:rPr>
              <a:t>is selected, </a:t>
            </a:r>
            <a:r>
              <a:rPr lang="en-US" altLang="ja-JP" sz="2000" b="1" dirty="0" smtClean="0">
                <a:solidFill>
                  <a:schemeClr val="bg1"/>
                </a:solidFill>
              </a:rPr>
              <a:t>sting can be registered in value input list.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80315" y="2492896"/>
            <a:ext cx="3615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Select String(single/multiple)</a:t>
            </a:r>
            <a:endParaRPr kumimoji="1" lang="ja-JP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ストライプ矢印 81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テキスト ボックス 115"/>
          <p:cNvSpPr txBox="1"/>
          <p:nvPr/>
        </p:nvSpPr>
        <p:spPr>
          <a:xfrm>
            <a:off x="4996433" y="2492896"/>
            <a:ext cx="3848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Register string</a:t>
            </a:r>
            <a:endParaRPr kumimoji="1" lang="en-US" altLang="ja-JP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22" name="図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00" y="3645215"/>
            <a:ext cx="1286054" cy="1257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3" name="正方形/長方形 118"/>
          <p:cNvSpPr/>
          <p:nvPr/>
        </p:nvSpPr>
        <p:spPr bwMode="auto">
          <a:xfrm>
            <a:off x="6266405" y="4137996"/>
            <a:ext cx="1297481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43" y="2902160"/>
            <a:ext cx="238158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027" y="3293008"/>
            <a:ext cx="1598783" cy="18610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3.11.2 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/>
              <a:t>Pulldown selection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lang="ja-JP" altLang="en-US" dirty="0">
              <a:latin typeface="+mn-ea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5099" y="769995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If "pulldown" is selected, a pulldown menu will be displayed in the input field. This list can reference values registered in other menus.</a:t>
            </a:r>
            <a:endParaRPr lang="ja-JP" altLang="en-US" sz="2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6141507" y="3753741"/>
            <a:ext cx="693221" cy="136199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6" name="正方形/長方形 65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80315" y="2492896"/>
            <a:ext cx="352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Select “Pulldown selection”</a:t>
            </a:r>
            <a:endParaRPr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kumimoji="1" lang="ja-JP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ストライプ矢印 81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4" name="正方形/長方形 83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996433" y="2492896"/>
            <a:ext cx="3848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002060"/>
                </a:solidFill>
                <a:latin typeface="+mn-ea"/>
              </a:rPr>
              <a:t>A pulldown is displayed, and values registered in other menus can be referenced.</a:t>
            </a:r>
          </a:p>
        </p:txBody>
      </p:sp>
      <p:sp>
        <p:nvSpPr>
          <p:cNvPr id="86" name="正方形/長方形 85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角丸四角形吹き出し 87"/>
          <p:cNvSpPr/>
          <p:nvPr/>
        </p:nvSpPr>
        <p:spPr bwMode="auto">
          <a:xfrm flipH="1" flipV="1">
            <a:off x="5182748" y="5311606"/>
            <a:ext cx="3205675" cy="801842"/>
          </a:xfrm>
          <a:prstGeom prst="wedgeRoundRectCallout">
            <a:avLst>
              <a:gd name="adj1" fmla="val -9086"/>
              <a:gd name="adj2" fmla="val 8697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5254757" y="5409287"/>
            <a:ext cx="2989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By using a pulldown selection, users can prevent spelling errors and other writing inconsistencies.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16" y="2842094"/>
            <a:ext cx="2410161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1.1 </a:t>
            </a:r>
            <a:r>
              <a:rPr lang="en-US" altLang="ja-JP" dirty="0" smtClean="0"/>
              <a:t>About this document</a:t>
            </a:r>
            <a:endParaRPr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102141" y="692696"/>
            <a:ext cx="8861372" cy="5603542"/>
          </a:xfrm>
          <a:prstGeom prst="rect">
            <a:avLst/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en-US" altLang="ja-JP" dirty="0" smtClean="0">
                <a:latin typeface="+mn-ea"/>
              </a:rPr>
              <a:t>This document describes “ Host menu Management” and “ Menu creation”</a:t>
            </a:r>
            <a:r>
              <a:rPr lang="en-US" altLang="ja-JP" kern="0" dirty="0"/>
              <a:t>.</a:t>
            </a:r>
            <a:r>
              <a:rPr lang="en-US" altLang="ja-JP" kern="0" dirty="0" smtClean="0"/>
              <a:t> </a:t>
            </a:r>
            <a:endParaRPr lang="en-US" altLang="ja-JP" kern="0" dirty="0"/>
          </a:p>
          <a:p>
            <a:pPr lvl="1"/>
            <a:r>
              <a:rPr lang="en-US" altLang="ja-JP" kern="0" dirty="0" smtClean="0"/>
              <a:t>This document aims to explain the overview of Exastro IT Automation as well as introducing its functions.</a:t>
            </a:r>
          </a:p>
          <a:p>
            <a:pPr lvl="1"/>
            <a:r>
              <a:rPr lang="en-US" altLang="ja-JP" b="1" kern="0" dirty="0" smtClean="0"/>
              <a:t>The practice Document </a:t>
            </a:r>
            <a:r>
              <a:rPr lang="en-US" altLang="ja-JP" kern="0" dirty="0" smtClean="0"/>
              <a:t> uses pictures of the ITA screen to explain, so please look at both documents</a:t>
            </a:r>
            <a:r>
              <a:rPr lang="en-US" altLang="ja-JP" kern="0" dirty="0"/>
              <a:t>.</a:t>
            </a:r>
            <a:endParaRPr lang="en-US" altLang="ja-JP" kern="0" dirty="0" smtClean="0"/>
          </a:p>
          <a:p>
            <a:pPr lvl="1"/>
            <a:r>
              <a:rPr lang="en-US" altLang="ja-JP" kern="0" dirty="0" smtClean="0">
                <a:latin typeface="+mn-ea"/>
              </a:rPr>
              <a:t>Detailed specifications of each functions are written in their respective user manuals.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ja-JP" altLang="en-US" sz="2000" kern="0" dirty="0"/>
          </a:p>
        </p:txBody>
      </p:sp>
      <p:sp>
        <p:nvSpPr>
          <p:cNvPr id="10" name="コンテンツ プレースホルダー 5"/>
          <p:cNvSpPr txBox="1">
            <a:spLocks/>
          </p:cNvSpPr>
          <p:nvPr/>
        </p:nvSpPr>
        <p:spPr>
          <a:xfrm>
            <a:off x="4571513" y="867758"/>
            <a:ext cx="4303365" cy="5618734"/>
          </a:xfrm>
          <a:prstGeom prst="rect">
            <a:avLst/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endParaRPr lang="en-US" altLang="ja-JP" kern="0" smtClean="0"/>
          </a:p>
          <a:p>
            <a:pPr marL="180000" lvl="1" indent="0">
              <a:buNone/>
            </a:pPr>
            <a:endParaRPr lang="ja-JP" altLang="en-US" sz="2000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6" y="2708920"/>
            <a:ext cx="8442452" cy="345638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7164288" y="3284984"/>
            <a:ext cx="790048" cy="9805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1711922" y="4248693"/>
            <a:ext cx="790048" cy="98050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1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auto">
          <a:xfrm>
            <a:off x="180590" y="4588342"/>
            <a:ext cx="5541035" cy="184346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200" kern="0" dirty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Destination menu</a:t>
            </a:r>
            <a:endParaRPr kumimoji="1" lang="ja-JP" altLang="en-US" sz="1200" dirty="0" smtClean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27" y="4696577"/>
            <a:ext cx="999041" cy="165978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178534" y="2675779"/>
            <a:ext cx="5541035" cy="1822164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endParaRPr kumimoji="1" lang="ja-JP" altLang="en-US" sz="1200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21" y="2907913"/>
            <a:ext cx="2983979" cy="1491990"/>
          </a:xfrm>
          <a:prstGeom prst="rect">
            <a:avLst/>
          </a:prstGeom>
        </p:spPr>
      </p:pic>
      <p:sp>
        <p:nvSpPr>
          <p:cNvPr id="77" name="角丸四角形吹き出し 76"/>
          <p:cNvSpPr/>
          <p:nvPr/>
        </p:nvSpPr>
        <p:spPr bwMode="auto">
          <a:xfrm>
            <a:off x="5941976" y="2841812"/>
            <a:ext cx="3188965" cy="3683531"/>
          </a:xfrm>
          <a:prstGeom prst="wedgeRoundRectCallout">
            <a:avLst>
              <a:gd name="adj1" fmla="val -66199"/>
              <a:gd name="adj2" fmla="val 1936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800" y="4099918"/>
            <a:ext cx="1743831" cy="2091150"/>
          </a:xfrm>
          <a:prstGeom prst="rect">
            <a:avLst/>
          </a:prstGeom>
        </p:spPr>
      </p:pic>
      <p:sp>
        <p:nvSpPr>
          <p:cNvPr id="4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815334"/>
            <a:ext cx="8784976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ja-JP" sz="1600" b="1" dirty="0">
                <a:solidFill>
                  <a:srgbClr val="002060"/>
                </a:solidFill>
              </a:rPr>
              <a:t>Source menu and destination </a:t>
            </a:r>
            <a:r>
              <a:rPr lang="fr-FR" altLang="ja-JP" sz="1600" b="1" dirty="0" smtClean="0">
                <a:solidFill>
                  <a:srgbClr val="002060"/>
                </a:solidFill>
              </a:rPr>
              <a:t>menu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When using Pulldown selection, data registered in the source menu will be referenced and displayed in the pulldown menu.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Both the source menu and the items you want displayed must be selected in the "Reference item" when creating the destination </a:t>
            </a:r>
            <a:r>
              <a:rPr lang="en-US" altLang="ja-JP" sz="1600" dirty="0" smtClean="0"/>
              <a:t>menu.</a:t>
            </a:r>
            <a:endParaRPr kumimoji="1"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3.11.2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/>
              <a:t>Pulldown selection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19873" y="3272560"/>
            <a:ext cx="2259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+mn-ea"/>
              </a:rPr>
              <a:t>The values registered under the "Item" in the source menu are</a:t>
            </a:r>
            <a:endParaRPr lang="ja-JP" altLang="en-US" sz="16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19873" y="5236708"/>
            <a:ext cx="2259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latin typeface="+mn-ea"/>
              </a:rPr>
              <a:t>Displayed in the pulldown selection in the destination menu.</a:t>
            </a:r>
            <a:endParaRPr lang="ja-JP" altLang="en-US" sz="16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8533" y="2368002"/>
            <a:ext cx="2688185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</a:rPr>
              <a:t>（</a:t>
            </a:r>
            <a:r>
              <a:rPr lang="en-US" altLang="ja-JP" sz="1400" b="1" dirty="0" smtClean="0">
                <a:solidFill>
                  <a:srgbClr val="002060"/>
                </a:solidFill>
              </a:rPr>
              <a:t>Example</a:t>
            </a:r>
            <a:r>
              <a:rPr lang="ja-JP" altLang="en-US" sz="1400" b="1" dirty="0" smtClean="0">
                <a:solidFill>
                  <a:srgbClr val="002060"/>
                </a:solidFill>
              </a:rPr>
              <a:t>）</a:t>
            </a:r>
            <a:endParaRPr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092287" y="2907912"/>
            <a:ext cx="455116" cy="144829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1" name="直線矢印コネクタ 60"/>
          <p:cNvCxnSpPr/>
          <p:nvPr/>
        </p:nvCxnSpPr>
        <p:spPr bwMode="auto">
          <a:xfrm flipH="1">
            <a:off x="3419872" y="4395335"/>
            <a:ext cx="446646" cy="60827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正方形/長方形 86"/>
          <p:cNvSpPr/>
          <p:nvPr/>
        </p:nvSpPr>
        <p:spPr bwMode="auto">
          <a:xfrm>
            <a:off x="3295087" y="5003605"/>
            <a:ext cx="458103" cy="135275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フリーフォーム 32"/>
          <p:cNvSpPr/>
          <p:nvPr/>
        </p:nvSpPr>
        <p:spPr bwMode="auto">
          <a:xfrm>
            <a:off x="7105800" y="4576677"/>
            <a:ext cx="1743831" cy="1846525"/>
          </a:xfrm>
          <a:custGeom>
            <a:avLst/>
            <a:gdLst>
              <a:gd name="connsiteX0" fmla="*/ 0 w 1232129"/>
              <a:gd name="connsiteY0" fmla="*/ 0 h 1889831"/>
              <a:gd name="connsiteX1" fmla="*/ 475841 w 1232129"/>
              <a:gd name="connsiteY1" fmla="*/ 0 h 1889831"/>
              <a:gd name="connsiteX2" fmla="*/ 475842 w 1232129"/>
              <a:gd name="connsiteY2" fmla="*/ 0 h 1889831"/>
              <a:gd name="connsiteX3" fmla="*/ 1232129 w 1232129"/>
              <a:gd name="connsiteY3" fmla="*/ 0 h 1889831"/>
              <a:gd name="connsiteX4" fmla="*/ 1232129 w 1232129"/>
              <a:gd name="connsiteY4" fmla="*/ 1889831 h 1889831"/>
              <a:gd name="connsiteX5" fmla="*/ 475841 w 1232129"/>
              <a:gd name="connsiteY5" fmla="*/ 1889831 h 1889831"/>
              <a:gd name="connsiteX6" fmla="*/ 475841 w 1232129"/>
              <a:gd name="connsiteY6" fmla="*/ 239046 h 1889831"/>
              <a:gd name="connsiteX7" fmla="*/ 0 w 1232129"/>
              <a:gd name="connsiteY7" fmla="*/ 239046 h 188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2129" h="1889831">
                <a:moveTo>
                  <a:pt x="0" y="0"/>
                </a:moveTo>
                <a:lnTo>
                  <a:pt x="475841" y="0"/>
                </a:lnTo>
                <a:lnTo>
                  <a:pt x="475842" y="0"/>
                </a:lnTo>
                <a:lnTo>
                  <a:pt x="1232129" y="0"/>
                </a:lnTo>
                <a:lnTo>
                  <a:pt x="1232129" y="1889831"/>
                </a:lnTo>
                <a:lnTo>
                  <a:pt x="475841" y="1889831"/>
                </a:lnTo>
                <a:lnTo>
                  <a:pt x="475841" y="239046"/>
                </a:lnTo>
                <a:lnTo>
                  <a:pt x="0" y="239046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7455057" y="3704911"/>
            <a:ext cx="0" cy="86315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テキスト ボックス 28"/>
          <p:cNvSpPr txBox="1"/>
          <p:nvPr/>
        </p:nvSpPr>
        <p:spPr>
          <a:xfrm>
            <a:off x="6112312" y="3022700"/>
            <a:ext cx="27366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Selection Item</a:t>
            </a:r>
            <a:endParaRPr lang="en-US" altLang="ja-JP" sz="12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+mn-ea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In the Selection Item box, select the Item that you want displayed</a:t>
            </a:r>
            <a:r>
              <a:rPr lang="en-US" altLang="ja-JP" sz="12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97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 bwMode="auto">
          <a:xfrm>
            <a:off x="1761632" y="2675779"/>
            <a:ext cx="5541035" cy="1689325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endParaRPr kumimoji="1" lang="ja-JP" altLang="en-US" sz="1200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71" y="2735785"/>
            <a:ext cx="1610151" cy="1629319"/>
          </a:xfrm>
          <a:prstGeom prst="rect">
            <a:avLst/>
          </a:prstGeom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 smtClean="0">
                <a:solidFill>
                  <a:srgbClr val="002060"/>
                </a:solidFill>
              </a:rPr>
              <a:t>“Selection item” field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Menus and items selectable in the "Selection item" field can be both one of the default menus or an user created one.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If </a:t>
            </a:r>
            <a:r>
              <a:rPr lang="en-US" altLang="ja-JP" sz="1600" dirty="0"/>
              <a:t>you want to select a user created one, make sure that the source menu's item has both "Required" and "Unique constraint" boxes checked (See below).</a:t>
            </a:r>
          </a:p>
          <a:p>
            <a:pPr marL="0" indent="0">
              <a:buNone/>
            </a:pPr>
            <a:r>
              <a:rPr kumimoji="1" lang="en-US" altLang="ja-JP" sz="1100" dirty="0" smtClean="0"/>
              <a:t>※</a:t>
            </a:r>
            <a:r>
              <a:rPr lang="ja-JP" altLang="en-US" sz="1100" dirty="0" smtClean="0"/>
              <a:t> </a:t>
            </a:r>
            <a:r>
              <a:rPr lang="en-US" altLang="ja-JP" sz="1100" dirty="0" smtClean="0">
                <a:hlinkClick r:id="rId3"/>
              </a:rPr>
              <a:t> </a:t>
            </a:r>
            <a:r>
              <a:rPr lang="en-US" altLang="ja-JP" sz="1100" dirty="0"/>
              <a:t>Please refer to </a:t>
            </a:r>
            <a:r>
              <a:rPr lang="en-US" altLang="ja-JP" sz="1100" dirty="0" smtClean="0"/>
              <a:t>chapter 8.5 in </a:t>
            </a:r>
            <a:r>
              <a:rPr lang="en-US" altLang="ja-JP" sz="1100" dirty="0">
                <a:hlinkClick r:id="rId4"/>
              </a:rPr>
              <a:t>Exastro-</a:t>
            </a:r>
            <a:r>
              <a:rPr lang="en-US" altLang="ja-JP" sz="1100" dirty="0" err="1">
                <a:hlinkClick r:id="rId4"/>
              </a:rPr>
              <a:t>ITA_User_Instruction_Manual_Menu_creation_function</a:t>
            </a:r>
            <a:endParaRPr lang="en-US" altLang="ja-JP" sz="1100" dirty="0"/>
          </a:p>
          <a:p>
            <a:pPr marL="0" indent="0">
              <a:buNone/>
            </a:pPr>
            <a:endParaRPr kumimoji="1" lang="ja-JP" altLang="en-US" sz="1100" dirty="0"/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763688" y="4462786"/>
            <a:ext cx="5541035" cy="1969024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200" kern="0" dirty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Destination menu</a:t>
            </a:r>
            <a:endParaRPr kumimoji="1" lang="ja-JP" altLang="en-US" sz="1200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3.11.2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/>
              <a:t>Pulldown selection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1856" y="2682966"/>
            <a:ext cx="1546179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</a:rPr>
              <a:t>（</a:t>
            </a:r>
            <a:r>
              <a:rPr lang="en-US" altLang="ja-JP" sz="1400" b="1" dirty="0" smtClean="0">
                <a:solidFill>
                  <a:srgbClr val="002060"/>
                </a:solidFill>
              </a:rPr>
              <a:t>Example</a:t>
            </a:r>
            <a:r>
              <a:rPr lang="ja-JP" altLang="en-US" sz="1400" b="1" dirty="0" smtClean="0">
                <a:solidFill>
                  <a:srgbClr val="002060"/>
                </a:solidFill>
              </a:rPr>
              <a:t>）</a:t>
            </a:r>
            <a:endParaRPr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899660" y="3272560"/>
            <a:ext cx="2600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 both the “Required” and “Unique Constraint” box are checked,</a:t>
            </a:r>
            <a:endParaRPr lang="ja-JP" altLang="en-US" sz="1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899660" y="4957878"/>
            <a:ext cx="2600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The item will be selectable in the “Selection item” field.</a:t>
            </a:r>
            <a:endParaRPr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4377835" y="3514215"/>
            <a:ext cx="1599948" cy="1369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231" y="4602166"/>
            <a:ext cx="1483482" cy="1778947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5148063" y="5805264"/>
            <a:ext cx="82029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9" name="直線矢印コネクタ 38"/>
          <p:cNvCxnSpPr/>
          <p:nvPr/>
        </p:nvCxnSpPr>
        <p:spPr bwMode="auto">
          <a:xfrm>
            <a:off x="5286435" y="3644950"/>
            <a:ext cx="5645" cy="20515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角丸四角形吹き出し 109"/>
          <p:cNvSpPr/>
          <p:nvPr/>
        </p:nvSpPr>
        <p:spPr bwMode="auto">
          <a:xfrm flipH="1" flipV="1">
            <a:off x="5923505" y="2843108"/>
            <a:ext cx="2896965" cy="1017940"/>
          </a:xfrm>
          <a:prstGeom prst="wedgeRoundRectCallout">
            <a:avLst>
              <a:gd name="adj1" fmla="val 66393"/>
              <a:gd name="adj2" fmla="val 15840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5968363" y="2940789"/>
            <a:ext cx="2870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The input method can either be "String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", "Multi </a:t>
            </a:r>
            <a:r>
              <a:rPr lang="en-US" altLang="ja-JP" sz="1200" b="1" dirty="0">
                <a:solidFill>
                  <a:srgbClr val="FF0000"/>
                </a:solidFill>
              </a:rPr>
              <a:t>string", "Integer", Decimal Number", "Date", "Date/Time" or "Link".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38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 bwMode="auto">
          <a:xfrm>
            <a:off x="174461" y="4694463"/>
            <a:ext cx="5819002" cy="168600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200" kern="0" dirty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Destination menu</a:t>
            </a:r>
            <a:endParaRPr kumimoji="1" lang="ja-JP" altLang="en-US" sz="1200" dirty="0" smtClean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31" y="4907338"/>
            <a:ext cx="3652187" cy="1192381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 bwMode="auto">
          <a:xfrm>
            <a:off x="174461" y="3492026"/>
            <a:ext cx="5819002" cy="115088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endParaRPr kumimoji="1" lang="ja-JP" altLang="en-US" sz="1200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19" y="3718982"/>
            <a:ext cx="3427659" cy="691182"/>
          </a:xfrm>
          <a:prstGeom prst="rect">
            <a:avLst/>
          </a:prstGeom>
        </p:spPr>
      </p:pic>
      <p:sp>
        <p:nvSpPr>
          <p:cNvPr id="37" name="角丸四角形吹き出し 36"/>
          <p:cNvSpPr/>
          <p:nvPr/>
        </p:nvSpPr>
        <p:spPr bwMode="auto">
          <a:xfrm>
            <a:off x="6152535" y="3257636"/>
            <a:ext cx="2810978" cy="3195626"/>
          </a:xfrm>
          <a:prstGeom prst="wedgeRoundRectCallout">
            <a:avLst>
              <a:gd name="adj1" fmla="val -61813"/>
              <a:gd name="adj2" fmla="val 18757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792" y="5609824"/>
            <a:ext cx="2474317" cy="61471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796" y="3855849"/>
            <a:ext cx="1430540" cy="1722609"/>
          </a:xfrm>
          <a:prstGeom prst="rect">
            <a:avLst/>
          </a:prstGeom>
        </p:spPr>
      </p:pic>
      <p:sp>
        <p:nvSpPr>
          <p:cNvPr id="2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 smtClean="0">
                <a:solidFill>
                  <a:srgbClr val="002060"/>
                </a:solidFill>
              </a:rPr>
              <a:t>Reference Items field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is possible to have multiple items referenced as a set from the source menu.</a:t>
            </a:r>
          </a:p>
          <a:p>
            <a:pPr marL="0" indent="0">
              <a:buNone/>
            </a:pPr>
            <a:r>
              <a:rPr lang="en-US" altLang="ja-JP" sz="1600" dirty="0"/>
              <a:t>Once you have selected an item for the "Selection item", select the other items from the "Reference items" screen.</a:t>
            </a:r>
          </a:p>
          <a:p>
            <a:pPr marL="0" indent="0">
              <a:buNone/>
            </a:pPr>
            <a:r>
              <a:rPr lang="en-US" altLang="ja-JP" sz="1600" dirty="0"/>
              <a:t>Selecting an item in the "Selection item" field will automatically display the "Reference items" pop-up window.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If a default menu was selected, the "reference items" will display default </a:t>
            </a:r>
            <a:r>
              <a:rPr lang="en-US" altLang="ja-JP" sz="1600" dirty="0" smtClean="0"/>
              <a:t>items(※)</a:t>
            </a:r>
            <a:br>
              <a:rPr lang="en-US" altLang="ja-JP" sz="1600" dirty="0" smtClean="0"/>
            </a:br>
            <a:r>
              <a:rPr lang="en-US" altLang="ja-JP" sz="1100" dirty="0" smtClean="0"/>
              <a:t>※</a:t>
            </a:r>
            <a:r>
              <a:rPr lang="ja-JP" altLang="en-US" sz="1100" dirty="0" smtClean="0"/>
              <a:t> </a:t>
            </a:r>
            <a:r>
              <a:rPr lang="en-US" altLang="ja-JP" sz="1100" dirty="0" smtClean="0">
                <a:hlinkClick r:id="rId6"/>
              </a:rPr>
              <a:t> </a:t>
            </a:r>
            <a:r>
              <a:rPr lang="en-US" altLang="ja-JP" sz="1100" dirty="0" smtClean="0"/>
              <a:t>For more information, please refer to Chapter 8.6 in </a:t>
            </a:r>
            <a:r>
              <a:rPr lang="en-US" altLang="ja-JP" sz="1100" dirty="0">
                <a:hlinkClick r:id="rId7"/>
              </a:rPr>
              <a:t>Exastro-</a:t>
            </a:r>
            <a:r>
              <a:rPr lang="en-US" altLang="ja-JP" sz="1100" dirty="0" err="1">
                <a:hlinkClick r:id="rId7"/>
              </a:rPr>
              <a:t>ITA_User_Instruction_Manual_Menu_creation_function</a:t>
            </a:r>
            <a:endParaRPr lang="en-US" altLang="ja-JP" sz="1100" dirty="0"/>
          </a:p>
          <a:p>
            <a:pPr>
              <a:buFont typeface="Wingdings" panose="05000000000000000000" pitchFamily="2" charset="2"/>
              <a:buChar char="l"/>
            </a:pPr>
            <a:endParaRPr lang="ja-JP" altLang="en-US" sz="11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1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4460" y="3184249"/>
            <a:ext cx="1445212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</a:rPr>
              <a:t>（</a:t>
            </a:r>
            <a:r>
              <a:rPr lang="en-US" altLang="ja-JP" sz="1400" b="1" dirty="0" smtClean="0">
                <a:solidFill>
                  <a:srgbClr val="002060"/>
                </a:solidFill>
              </a:rPr>
              <a:t>Example</a:t>
            </a:r>
            <a:r>
              <a:rPr lang="ja-JP" altLang="en-US" sz="1400" b="1" dirty="0" smtClean="0">
                <a:solidFill>
                  <a:srgbClr val="002060"/>
                </a:solidFill>
              </a:rPr>
              <a:t>）</a:t>
            </a:r>
            <a:endParaRPr lang="en-US" altLang="ja-JP" sz="1400" b="1" dirty="0">
              <a:solidFill>
                <a:srgbClr val="00206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3.11.2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/>
              <a:t>Pulldown selection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 bwMode="auto">
          <a:xfrm>
            <a:off x="4580799" y="3709429"/>
            <a:ext cx="1139479" cy="7415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2590" y="3856275"/>
            <a:ext cx="207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The item selected in the "Reference Item",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8879" y="5080833"/>
            <a:ext cx="207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 displayed in the Destination Menu's "List/Update" field.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 flipH="1">
            <a:off x="4196107" y="5444613"/>
            <a:ext cx="488323" cy="6342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63" name="直線矢印コネクタ 62"/>
          <p:cNvCxnSpPr>
            <a:stCxn id="31" idx="2"/>
            <a:endCxn id="49" idx="0"/>
          </p:cNvCxnSpPr>
          <p:nvPr/>
        </p:nvCxnSpPr>
        <p:spPr bwMode="auto">
          <a:xfrm>
            <a:off x="4324360" y="4450995"/>
            <a:ext cx="115908" cy="99361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正方形/長方形 51"/>
          <p:cNvSpPr/>
          <p:nvPr/>
        </p:nvSpPr>
        <p:spPr>
          <a:xfrm>
            <a:off x="3715202" y="6149630"/>
            <a:ext cx="88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Selected item</a:t>
            </a: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8158245" y="4582202"/>
            <a:ext cx="606872" cy="1855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8" name="直線コネクタ 37"/>
          <p:cNvCxnSpPr>
            <a:endCxn id="69" idx="0"/>
          </p:cNvCxnSpPr>
          <p:nvPr/>
        </p:nvCxnSpPr>
        <p:spPr bwMode="auto">
          <a:xfrm>
            <a:off x="7597827" y="3969861"/>
            <a:ext cx="863854" cy="61234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6288556" y="3398194"/>
            <a:ext cx="2591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Reference item</a:t>
            </a:r>
          </a:p>
          <a:p>
            <a:r>
              <a:rPr lang="en-US" altLang="ja-JP" sz="12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+mn-ea"/>
              </a:rPr>
              <a:t>Clicking "Select Reference Item"</a:t>
            </a:r>
            <a:endParaRPr lang="en-US" altLang="ja-JP" sz="1200" b="1" dirty="0" smtClean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41" name="右矢印 40"/>
          <p:cNvSpPr/>
          <p:nvPr/>
        </p:nvSpPr>
        <p:spPr bwMode="auto">
          <a:xfrm rot="6679181">
            <a:off x="7640987" y="5010401"/>
            <a:ext cx="714794" cy="360040"/>
          </a:xfrm>
          <a:prstGeom prst="right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250365" y="4907265"/>
            <a:ext cx="916003" cy="3219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4067921" y="3709429"/>
            <a:ext cx="512878" cy="7415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 flipH="1">
            <a:off x="4703638" y="5441791"/>
            <a:ext cx="1120727" cy="6370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227975" y="4145645"/>
            <a:ext cx="15740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</a:rPr>
              <a:t>Will display a  </a:t>
            </a:r>
            <a:r>
              <a:rPr lang="en-US" altLang="ja-JP" sz="1200" b="1" dirty="0">
                <a:solidFill>
                  <a:srgbClr val="FF0000"/>
                </a:solidFill>
              </a:rPr>
              <a:t>window where users can select items other than the "Selection 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item”.</a:t>
            </a:r>
          </a:p>
        </p:txBody>
      </p:sp>
      <p:cxnSp>
        <p:nvCxnSpPr>
          <p:cNvPr id="36" name="直線コネクタ 35"/>
          <p:cNvCxnSpPr/>
          <p:nvPr/>
        </p:nvCxnSpPr>
        <p:spPr bwMode="auto">
          <a:xfrm flipH="1">
            <a:off x="4216193" y="6084717"/>
            <a:ext cx="65483" cy="12123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正方形/長方形 38"/>
          <p:cNvSpPr/>
          <p:nvPr/>
        </p:nvSpPr>
        <p:spPr>
          <a:xfrm>
            <a:off x="4703638" y="6130301"/>
            <a:ext cx="1093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</a:rPr>
              <a:t>Reference items</a:t>
            </a:r>
          </a:p>
        </p:txBody>
      </p:sp>
      <p:cxnSp>
        <p:nvCxnSpPr>
          <p:cNvPr id="42" name="直線コネクタ 41"/>
          <p:cNvCxnSpPr/>
          <p:nvPr/>
        </p:nvCxnSpPr>
        <p:spPr bwMode="auto">
          <a:xfrm>
            <a:off x="5150538" y="6066130"/>
            <a:ext cx="0" cy="15841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矢印コネクタ 49"/>
          <p:cNvCxnSpPr/>
          <p:nvPr/>
        </p:nvCxnSpPr>
        <p:spPr bwMode="auto">
          <a:xfrm>
            <a:off x="4743665" y="4447742"/>
            <a:ext cx="410354" cy="99397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9939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 bwMode="auto">
          <a:xfrm>
            <a:off x="896011" y="4951566"/>
            <a:ext cx="7276390" cy="1523987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Destination Menu</a:t>
            </a:r>
            <a:r>
              <a:rPr kumimoji="0" lang="ja-JP" altLang="en-US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：</a:t>
            </a:r>
            <a: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/>
            </a:r>
            <a:br>
              <a:rPr kumimoji="0" lang="en-US" altLang="ja-JP" sz="1200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</a:br>
            <a:r>
              <a:rPr kumimoji="0" lang="en-US" altLang="ja-JP" sz="1200" b="1" kern="0" dirty="0" smtClean="0">
                <a:solidFill>
                  <a:srgbClr val="5B9BD5">
                    <a:lumMod val="75000"/>
                  </a:srgbClr>
                </a:solidFill>
                <a:ea typeface="メイリオ" panose="020B0604030504040204" pitchFamily="50" charset="-128"/>
              </a:rPr>
              <a:t>Parameter sheet X</a:t>
            </a:r>
            <a:endParaRPr kumimoji="1" lang="ja-JP" altLang="en-US" sz="1200" b="1" dirty="0" smtClean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83" y="5169131"/>
            <a:ext cx="3992516" cy="1273361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896011" y="3410448"/>
            <a:ext cx="3564000" cy="148437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r>
              <a:rPr kumimoji="0" lang="ja-JP" altLang="en-US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：</a:t>
            </a:r>
            <a:r>
              <a:rPr kumimoji="0" lang="en-US" altLang="ja-JP" sz="1200" b="1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Data sheet A</a:t>
            </a:r>
            <a:endParaRPr kumimoji="1" lang="ja-JP" altLang="en-US" sz="1200" b="1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743" y="3747259"/>
            <a:ext cx="2245835" cy="1122918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 bwMode="auto">
          <a:xfrm>
            <a:off x="4608401" y="3417240"/>
            <a:ext cx="3564000" cy="148437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ja-JP" altLang="en-US" sz="1600" kern="0" dirty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 </a:t>
            </a:r>
            <a:r>
              <a:rPr kumimoji="0" lang="en-US" altLang="ja-JP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Source menu</a:t>
            </a:r>
            <a:r>
              <a:rPr kumimoji="0" lang="ja-JP" altLang="en-US" sz="1200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：</a:t>
            </a:r>
            <a:r>
              <a:rPr kumimoji="0" lang="en-US" altLang="ja-JP" sz="1200" b="1" kern="0" dirty="0" smtClean="0">
                <a:solidFill>
                  <a:srgbClr val="70AD47">
                    <a:lumMod val="75000"/>
                  </a:srgbClr>
                </a:solidFill>
                <a:ea typeface="メイリオ" panose="020B0604030504040204" pitchFamily="50" charset="-128"/>
              </a:rPr>
              <a:t>Data sheet B</a:t>
            </a:r>
            <a:endParaRPr kumimoji="1" lang="ja-JP" altLang="en-US" sz="1200" b="1" dirty="0" smtClean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087" y="3879677"/>
            <a:ext cx="2422444" cy="902479"/>
          </a:xfrm>
          <a:prstGeom prst="rect">
            <a:avLst/>
          </a:prstGeom>
        </p:spPr>
      </p:pic>
      <p:sp>
        <p:nvSpPr>
          <p:cNvPr id="26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b="1" dirty="0" smtClean="0">
                <a:solidFill>
                  <a:srgbClr val="002060"/>
                </a:solidFill>
              </a:rPr>
              <a:t>Using “Pulldown Selection”</a:t>
            </a:r>
            <a:endParaRPr lang="en-US" altLang="ja-JP" sz="1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ja-JP" sz="1400" dirty="0" smtClean="0"/>
              <a:t>By </a:t>
            </a:r>
            <a:r>
              <a:rPr lang="en-US" altLang="ja-JP" sz="1400" dirty="0"/>
              <a:t>using "Pulldown Selection", users can manage data like in the example illustrated below</a:t>
            </a:r>
            <a:r>
              <a:rPr lang="en-US" altLang="ja-JP" sz="14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/>
              <a:t>Make the Source menu a Data sheet and the Destination a Parameter sheet. That way, users can divide fixed records and flexible records if needed</a:t>
            </a:r>
            <a:r>
              <a:rPr lang="en-US" altLang="ja-JP" sz="14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/>
              <a:t>Link multiple source menus to one destination menu and collect only the necessary data</a:t>
            </a:r>
            <a:r>
              <a:rPr lang="en-US" altLang="ja-JP" sz="14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400" dirty="0"/>
              <a:t>When linking multiple items from the source menu, use "Reference Items" to decrease workload and save time</a:t>
            </a:r>
            <a:r>
              <a:rPr lang="en-US" altLang="ja-JP" sz="1400" dirty="0" smtClean="0"/>
              <a:t>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3.11.2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/>
              <a:t>Pulldown selection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 bwMode="auto">
          <a:xfrm>
            <a:off x="2956983" y="3744179"/>
            <a:ext cx="359146" cy="11067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 bwMode="auto">
          <a:xfrm>
            <a:off x="5076056" y="5733256"/>
            <a:ext cx="412434" cy="6571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3575817" y="3744179"/>
            <a:ext cx="455370" cy="110672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488490" y="5733256"/>
            <a:ext cx="513949" cy="6571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6002439" y="5733256"/>
            <a:ext cx="947060" cy="6571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52" name="直線矢印コネクタ 51"/>
          <p:cNvCxnSpPr>
            <a:stCxn id="53" idx="2"/>
            <a:endCxn id="50" idx="0"/>
          </p:cNvCxnSpPr>
          <p:nvPr/>
        </p:nvCxnSpPr>
        <p:spPr bwMode="auto">
          <a:xfrm flipH="1">
            <a:off x="6475969" y="4782157"/>
            <a:ext cx="303392" cy="9510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正方形/長方形 52"/>
          <p:cNvSpPr/>
          <p:nvPr/>
        </p:nvSpPr>
        <p:spPr bwMode="auto">
          <a:xfrm>
            <a:off x="6300191" y="3879676"/>
            <a:ext cx="958339" cy="90248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1032" y="2806825"/>
            <a:ext cx="8785463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（</a:t>
            </a:r>
            <a:r>
              <a:rPr lang="en-US" altLang="ja-JP" sz="1200" b="1" dirty="0" smtClean="0">
                <a:solidFill>
                  <a:srgbClr val="002060"/>
                </a:solidFill>
              </a:rPr>
              <a:t>Example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）</a:t>
            </a:r>
            <a:r>
              <a:rPr lang="en-US" altLang="ja-JP" sz="1200" b="1" dirty="0" smtClean="0">
                <a:solidFill>
                  <a:srgbClr val="002060"/>
                </a:solidFill>
              </a:rPr>
              <a:t/>
            </a:r>
            <a:br>
              <a:rPr lang="en-US" altLang="ja-JP" sz="1200" b="1" dirty="0" smtClean="0">
                <a:solidFill>
                  <a:srgbClr val="002060"/>
                </a:solidFill>
              </a:rPr>
            </a:br>
            <a:r>
              <a:rPr lang="en-US" altLang="ja-JP" sz="1200" b="1" dirty="0" smtClean="0">
                <a:solidFill>
                  <a:srgbClr val="002060"/>
                </a:solidFill>
              </a:rPr>
              <a:t>Reference </a:t>
            </a:r>
            <a:r>
              <a:rPr lang="en-US" altLang="ja-JP" sz="1200" b="1" dirty="0">
                <a:solidFill>
                  <a:srgbClr val="002060"/>
                </a:solidFill>
              </a:rPr>
              <a:t>one part from both Data sheet A and B to Parameter sheet X with Pulldown Selection.</a:t>
            </a:r>
            <a:endParaRPr lang="en-US" altLang="ja-JP" sz="1200" b="1" dirty="0" smtClean="0">
              <a:solidFill>
                <a:srgbClr val="002060"/>
              </a:solidFill>
            </a:endParaRPr>
          </a:p>
          <a:p>
            <a:r>
              <a:rPr lang="en-US" altLang="ja-JP" sz="1200" b="1" dirty="0" smtClean="0">
                <a:solidFill>
                  <a:srgbClr val="002060"/>
                </a:solidFill>
              </a:rPr>
              <a:t>The </a:t>
            </a:r>
            <a:r>
              <a:rPr lang="en-US" altLang="ja-JP" sz="1200" b="1" dirty="0">
                <a:solidFill>
                  <a:srgbClr val="002060"/>
                </a:solidFill>
              </a:rPr>
              <a:t>"Category" item in Parameter sheet X is displayed by using "Reference item".</a:t>
            </a:r>
          </a:p>
        </p:txBody>
      </p:sp>
      <p:cxnSp>
        <p:nvCxnSpPr>
          <p:cNvPr id="31" name="直線矢印コネクタ 30"/>
          <p:cNvCxnSpPr>
            <a:stCxn id="35" idx="2"/>
          </p:cNvCxnSpPr>
          <p:nvPr/>
        </p:nvCxnSpPr>
        <p:spPr bwMode="auto">
          <a:xfrm>
            <a:off x="3803502" y="4850903"/>
            <a:ext cx="1829259" cy="8823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3315951" y="4850902"/>
            <a:ext cx="1797420" cy="88235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2413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20" y="5395304"/>
            <a:ext cx="714375" cy="762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12" y="3620644"/>
            <a:ext cx="1343025" cy="12573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3.11.3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Input method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 smtClean="0"/>
              <a:t>Password</a:t>
            </a:r>
            <a:endParaRPr lang="ja-JP" altLang="en-US" dirty="0"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5099" y="764704"/>
            <a:ext cx="8882705" cy="1180699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If "Password" is selected, the item will be an item where input text will be hidden with "●"</a:t>
            </a:r>
          </a:p>
          <a:p>
            <a:r>
              <a:rPr lang="en-US" altLang="ja-JP" b="1" dirty="0">
                <a:solidFill>
                  <a:schemeClr val="bg1"/>
                </a:solidFill>
              </a:rPr>
              <a:t> (The characters will only be shown if the eye mark inside the text box is pressed.)</a:t>
            </a:r>
            <a:endParaRPr lang="ja-JP" alt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315" y="2492896"/>
            <a:ext cx="352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Select “Password”</a:t>
            </a:r>
            <a:endParaRPr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ストライプ矢印 22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30751" y="2492896"/>
            <a:ext cx="3580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The item is an text box where the text is hidden with "●".</a:t>
            </a:r>
          </a:p>
          <a:p>
            <a:r>
              <a:rPr lang="en-US" altLang="ja-JP" sz="1400" b="1" dirty="0">
                <a:solidFill>
                  <a:srgbClr val="002060"/>
                </a:solidFill>
                <a:latin typeface="+mn-ea"/>
              </a:rPr>
              <a:t>After registration, the item will display "********" and the item cannot be </a:t>
            </a:r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referred.</a:t>
            </a:r>
            <a:endParaRPr lang="en-US" altLang="ja-JP" sz="1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角丸四角形吹き出し 72"/>
          <p:cNvSpPr/>
          <p:nvPr/>
        </p:nvSpPr>
        <p:spPr bwMode="auto">
          <a:xfrm>
            <a:off x="6690031" y="3723596"/>
            <a:ext cx="2028494" cy="1106075"/>
          </a:xfrm>
          <a:prstGeom prst="wedgeRoundRectCallout">
            <a:avLst>
              <a:gd name="adj1" fmla="val -60046"/>
              <a:gd name="adj2" fmla="val -1469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791858" y="3809239"/>
            <a:ext cx="1914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The text will only be displayed when the eye clicked.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5196128" y="4120416"/>
            <a:ext cx="1286005" cy="24468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 rotWithShape="1">
          <a:blip r:embed="rId4"/>
          <a:srcRect t="67706"/>
          <a:stretch/>
        </p:blipFill>
        <p:spPr>
          <a:xfrm>
            <a:off x="7060315" y="4493354"/>
            <a:ext cx="1287925" cy="2313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下矢印 16"/>
          <p:cNvSpPr/>
          <p:nvPr/>
        </p:nvSpPr>
        <p:spPr bwMode="auto">
          <a:xfrm>
            <a:off x="6811764" y="4962977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538856" y="5884512"/>
            <a:ext cx="752580" cy="2317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53" y="2861146"/>
            <a:ext cx="2410161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370" y="5382737"/>
            <a:ext cx="790575" cy="762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43" y="3743202"/>
            <a:ext cx="1607815" cy="105551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3.11.4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/>
              <a:t>File Upload</a:t>
            </a:r>
            <a:endParaRPr lang="ja-JP" altLang="en-US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5099" y="764704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</a:rPr>
              <a:t>This item allows users to upload files.</a:t>
            </a:r>
          </a:p>
          <a:p>
            <a:r>
              <a:rPr lang="en-US" altLang="ja-JP" sz="2000" b="1" dirty="0" smtClean="0">
                <a:solidFill>
                  <a:schemeClr val="bg1"/>
                </a:solidFill>
              </a:rPr>
              <a:t>If </a:t>
            </a:r>
            <a:r>
              <a:rPr lang="en-US" altLang="ja-JP" sz="2000" b="1" dirty="0">
                <a:solidFill>
                  <a:schemeClr val="bg1"/>
                </a:solidFill>
              </a:rPr>
              <a:t>"File upload" is selected, the item will contain 2 buttons. one button for browsing file and one button for uploading it.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349331" y="4077072"/>
            <a:ext cx="1022869" cy="15044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357462" y="4227514"/>
            <a:ext cx="1192156" cy="20567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吹き出し 15"/>
          <p:cNvSpPr/>
          <p:nvPr/>
        </p:nvSpPr>
        <p:spPr bwMode="auto">
          <a:xfrm flipH="1">
            <a:off x="7010398" y="3650756"/>
            <a:ext cx="1732157" cy="1326945"/>
          </a:xfrm>
          <a:prstGeom prst="wedgeRoundRectCallout">
            <a:avLst>
              <a:gd name="adj1" fmla="val 74163"/>
              <a:gd name="adj2" fmla="val -10641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18529" y="3853231"/>
            <a:ext cx="1732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Press the "Register" button after pressing the "Upload in advance" button.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下矢印 20"/>
          <p:cNvSpPr/>
          <p:nvPr/>
        </p:nvSpPr>
        <p:spPr bwMode="auto">
          <a:xfrm>
            <a:off x="6811764" y="4962977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6538856" y="5884512"/>
            <a:ext cx="752580" cy="2317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80315" y="2492896"/>
            <a:ext cx="352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Select “File Upload”</a:t>
            </a:r>
            <a:endParaRPr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ストライプ矢印 28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165264" y="2492896"/>
            <a:ext cx="3511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n-ea"/>
              </a:rPr>
              <a:t>Users can their own files. Users can then download the any uploaded files if they are registered.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73" y="2855476"/>
            <a:ext cx="241016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08" y="5317860"/>
            <a:ext cx="3209925" cy="762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779" y="3526344"/>
            <a:ext cx="1107861" cy="10603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3.11.5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/>
              <a:t>Link</a:t>
            </a:r>
            <a:endParaRPr lang="ja-JP" altLang="en-US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5099" y="764704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If "Link" is selected, the item will contain a text box where users can input an URL that can be pressed when registered.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下矢印 26"/>
          <p:cNvSpPr/>
          <p:nvPr/>
        </p:nvSpPr>
        <p:spPr bwMode="auto">
          <a:xfrm>
            <a:off x="6811764" y="4809497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0315" y="2492896"/>
            <a:ext cx="352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Select “Link”</a:t>
            </a:r>
            <a:endParaRPr lang="ja-JP" altLang="en-US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When selecting input method</a:t>
            </a:r>
            <a:endParaRPr kumimoji="1" lang="ja-JP" altLang="en-US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ストライプ矢印 32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165264" y="2492896"/>
            <a:ext cx="3511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First input an URL and register.</a:t>
            </a:r>
            <a:br>
              <a:rPr lang="en-US" altLang="ja-JP" sz="1600" b="1" dirty="0" smtClean="0">
                <a:solidFill>
                  <a:srgbClr val="002060"/>
                </a:solidFill>
                <a:latin typeface="+mn-ea"/>
              </a:rPr>
            </a:br>
            <a:r>
              <a:rPr lang="en-US" altLang="ja-JP" sz="1600" b="1" dirty="0" smtClean="0">
                <a:solidFill>
                  <a:srgbClr val="002060"/>
                </a:solidFill>
                <a:latin typeface="+mn-ea"/>
              </a:rPr>
              <a:t>You can now see that the registered record now contains a link.</a:t>
            </a:r>
            <a:endParaRPr lang="en-US" altLang="ja-JP" sz="1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6347296" y="3929068"/>
            <a:ext cx="1112344" cy="22349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42907" y="5796130"/>
            <a:ext cx="3209925" cy="2837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16" y="2831450"/>
            <a:ext cx="240063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000" y="11663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3.11.6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Input method</a:t>
            </a:r>
            <a:r>
              <a:rPr lang="ja-JP" altLang="en-US" dirty="0" smtClean="0">
                <a:latin typeface="+mn-ea"/>
              </a:rPr>
              <a:t>：</a:t>
            </a:r>
            <a:r>
              <a:rPr lang="en-US" altLang="ja-JP" dirty="0" smtClean="0"/>
              <a:t>Parameter sheet reference</a:t>
            </a:r>
            <a:endParaRPr lang="ja-JP" altLang="en-US" dirty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5099" y="764704"/>
            <a:ext cx="8882705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t" anchorCtr="1">
            <a:spAutoFit/>
          </a:bodyPr>
          <a:lstStyle/>
          <a:p>
            <a:pPr>
              <a:defRPr/>
            </a:pPr>
            <a:r>
              <a:rPr lang="en-US" altLang="ja-JP" sz="20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Matched record will be referenced when data is registered in </a:t>
            </a:r>
            <a:r>
              <a:rPr lang="en-US" altLang="ja-JP" sz="2000" b="1" dirty="0" smtClean="0">
                <a:solidFill>
                  <a:srgbClr val="FFFFFF"/>
                </a:solidFill>
              </a:rPr>
              <a:t>created </a:t>
            </a:r>
            <a:r>
              <a:rPr lang="en-US" altLang="ja-JP" sz="2000" b="1" dirty="0">
                <a:solidFill>
                  <a:srgbClr val="FFFFFF"/>
                </a:solidFill>
              </a:rPr>
              <a:t>menu </a:t>
            </a:r>
            <a:r>
              <a:rPr lang="en-US" altLang="ja-JP" sz="2000" b="1" dirty="0" smtClean="0">
                <a:solidFill>
                  <a:srgbClr val="FFFFFF"/>
                </a:solidFill>
                <a:latin typeface="メイリオ"/>
                <a:ea typeface="メイリオ"/>
              </a:rPr>
              <a:t>“parameter sheet(Operation)”</a:t>
            </a:r>
            <a:endParaRPr kumimoji="1" lang="en-US" altLang="ja-JP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305302" y="2002894"/>
            <a:ext cx="3842264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0315" y="2492896"/>
            <a:ext cx="352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Select “parameter</a:t>
            </a:r>
            <a:r>
              <a:rPr kumimoji="1" lang="en-US" altLang="ja-JP" sz="16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sheet reference”</a:t>
            </a:r>
            <a:endParaRPr kumimoji="1" lang="ja-JP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305302" y="2002895"/>
            <a:ext cx="3842264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When selecting input method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ストライプ矢印 32"/>
          <p:cNvSpPr/>
          <p:nvPr/>
        </p:nvSpPr>
        <p:spPr bwMode="auto">
          <a:xfrm rot="10800000" flipH="1">
            <a:off x="4147568" y="3632151"/>
            <a:ext cx="848866" cy="906258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4996434" y="2002894"/>
            <a:ext cx="3837425" cy="43064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996434" y="2002895"/>
            <a:ext cx="3837425" cy="33651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In the menu</a:t>
            </a:r>
            <a:endParaRPr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165264" y="2492896"/>
            <a:ext cx="3511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When data is registered, operation with matched</a:t>
            </a:r>
            <a:r>
              <a:rPr kumimoji="1" lang="en-US" altLang="ja-JP" sz="16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record value is referenced from selected menu item on parameter sheet</a:t>
            </a:r>
            <a:endParaRPr kumimoji="1" lang="en-US" altLang="ja-JP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3" name="下矢印 22"/>
          <p:cNvSpPr/>
          <p:nvPr/>
        </p:nvSpPr>
        <p:spPr bwMode="auto">
          <a:xfrm>
            <a:off x="6811764" y="4809497"/>
            <a:ext cx="206765" cy="255497"/>
          </a:xfrm>
          <a:prstGeom prst="downArrow">
            <a:avLst/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518" y="3865795"/>
            <a:ext cx="3495255" cy="51516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97" y="3077671"/>
            <a:ext cx="2410161" cy="2753109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 bwMode="auto">
          <a:xfrm>
            <a:off x="5911086" y="4036894"/>
            <a:ext cx="1901274" cy="20797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264" y="5323817"/>
            <a:ext cx="3558221" cy="266779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 bwMode="auto">
          <a:xfrm>
            <a:off x="5112000" y="5308093"/>
            <a:ext cx="3611485" cy="3708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68950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 Host group management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9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/>
          <a:lstStyle/>
          <a:p>
            <a:r>
              <a:rPr lang="en-US" altLang="ja-JP" dirty="0"/>
              <a:t>2.1 </a:t>
            </a:r>
            <a:r>
              <a:rPr lang="en-US" altLang="ja-JP" dirty="0" smtClean="0"/>
              <a:t>Menu overview</a:t>
            </a:r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2167609" y="764631"/>
            <a:ext cx="6795903" cy="56437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Main Menus used in this document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11190" y="1184311"/>
            <a:ext cx="531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①</a:t>
            </a:r>
            <a:r>
              <a:rPr lang="en-US" altLang="ja-JP" sz="1600" dirty="0" smtClean="0"/>
              <a:t>Registering host groups/ Referencing menus</a:t>
            </a:r>
            <a:endParaRPr lang="ja-JP" altLang="en-US" sz="1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11190" y="2452470"/>
            <a:ext cx="531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②</a:t>
            </a:r>
            <a:r>
              <a:rPr lang="en-US" altLang="ja-JP" sz="1600" dirty="0" smtClean="0"/>
              <a:t>Registering parent-child host to host menus</a:t>
            </a:r>
            <a:endParaRPr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311190" y="4060592"/>
            <a:ext cx="6941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</a:t>
            </a:r>
            <a:r>
              <a:rPr lang="en-US" altLang="ja-JP" sz="1400" dirty="0" smtClean="0"/>
              <a:t>Menu for registering links between Host, Operations and Groups names.</a:t>
            </a:r>
            <a:endParaRPr lang="en-US" altLang="ja-JP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17600" y="1882052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07704" y="2411444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17600" y="3071424"/>
            <a:ext cx="50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44128" y="5683157"/>
            <a:ext cx="724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※For more information regarding menus other than </a:t>
            </a:r>
            <a:r>
              <a:rPr lang="ja-JP" altLang="en-US" sz="1400" dirty="0"/>
              <a:t>①②</a:t>
            </a:r>
            <a:r>
              <a:rPr lang="ja-JP" altLang="en-US" sz="1400" dirty="0" smtClean="0"/>
              <a:t>③</a:t>
            </a:r>
            <a:r>
              <a:rPr lang="en-US" altLang="ja-JP" sz="1400" dirty="0" smtClean="0"/>
              <a:t>, p</a:t>
            </a:r>
            <a:r>
              <a:rPr lang="en-US" altLang="ja-JP" sz="1400" kern="0" dirty="0" smtClean="0"/>
              <a:t>lease refer </a:t>
            </a:r>
            <a:r>
              <a:rPr lang="en-US" altLang="ja-JP" sz="1400" kern="0" dirty="0"/>
              <a:t>to </a:t>
            </a:r>
            <a:r>
              <a:rPr lang="en-US" altLang="ja-JP" sz="1400" kern="0" dirty="0" smtClean="0"/>
              <a:t/>
            </a:r>
            <a:br>
              <a:rPr lang="en-US" altLang="ja-JP" sz="1400" kern="0" dirty="0" smtClean="0"/>
            </a:br>
            <a:r>
              <a:rPr lang="en-US" altLang="ja-JP" sz="1400" kern="0" dirty="0" smtClean="0">
                <a:hlinkClick r:id="rId2"/>
              </a:rPr>
              <a:t>Exastro-ITA_User_Instruction_Manual_Host_group_Function</a:t>
            </a:r>
            <a:endParaRPr kumimoji="1" lang="ja-JP" altLang="en-US" sz="1400" dirty="0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36712"/>
            <a:ext cx="1815354" cy="4753638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 bwMode="auto">
          <a:xfrm>
            <a:off x="107504" y="1723760"/>
            <a:ext cx="1815354" cy="5096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07504" y="2204864"/>
            <a:ext cx="1815354" cy="6621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102246" y="2867014"/>
            <a:ext cx="1815354" cy="5619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81" y="1439367"/>
            <a:ext cx="5776015" cy="100387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765" y="2858325"/>
            <a:ext cx="4263496" cy="10005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6"/>
          <a:srcRect r="19003"/>
          <a:stretch/>
        </p:blipFill>
        <p:spPr>
          <a:xfrm>
            <a:off x="2431912" y="4473801"/>
            <a:ext cx="5524464" cy="10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/>
          <p:cNvSpPr/>
          <p:nvPr/>
        </p:nvSpPr>
        <p:spPr bwMode="auto">
          <a:xfrm>
            <a:off x="513013" y="2713301"/>
            <a:ext cx="3818216" cy="12684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 </a:t>
            </a:r>
            <a:r>
              <a:rPr lang="en-US" altLang="ja-JP" dirty="0" smtClean="0"/>
              <a:t>Host group management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1976147" y="3212930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Host </a:t>
            </a:r>
            <a:r>
              <a:rPr kumimoji="1" lang="en-US" altLang="ja-JP" sz="1200" b="1" dirty="0" smtClean="0">
                <a:latin typeface="+mn-ea"/>
              </a:rPr>
              <a:t>B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815521" y="3212930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Host </a:t>
            </a:r>
            <a:r>
              <a:rPr kumimoji="1" lang="en-US" altLang="ja-JP" sz="1200" b="1" dirty="0" smtClean="0">
                <a:latin typeface="+mn-ea"/>
              </a:rPr>
              <a:t>A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118170" y="3212930"/>
            <a:ext cx="1022484" cy="322453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latin typeface="+mn-ea"/>
              </a:rPr>
              <a:t>Host </a:t>
            </a:r>
            <a:r>
              <a:rPr kumimoji="1" lang="en-US" altLang="ja-JP" sz="1200" b="1" dirty="0" smtClean="0">
                <a:latin typeface="+mn-ea"/>
              </a:rPr>
              <a:t>C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4843791" y="3227832"/>
            <a:ext cx="1011723" cy="29264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Host </a:t>
            </a:r>
            <a:r>
              <a:rPr kumimoji="1" lang="en-US" altLang="ja-JP" sz="1400" b="1" dirty="0" smtClean="0">
                <a:latin typeface="+mn-ea"/>
              </a:rPr>
              <a:t>A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6008476" y="3233617"/>
            <a:ext cx="1049371" cy="28107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Host </a:t>
            </a:r>
            <a:r>
              <a:rPr kumimoji="1" lang="en-US" altLang="ja-JP" sz="1400" b="1" dirty="0" smtClean="0">
                <a:latin typeface="+mn-ea"/>
              </a:rPr>
              <a:t>B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50" name="下矢印 49"/>
          <p:cNvSpPr/>
          <p:nvPr/>
        </p:nvSpPr>
        <p:spPr bwMode="auto">
          <a:xfrm rot="10800000">
            <a:off x="2145870" y="4082383"/>
            <a:ext cx="399344" cy="407384"/>
          </a:xfrm>
          <a:prstGeom prst="downArrow">
            <a:avLst>
              <a:gd name="adj1" fmla="val 41738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下矢印 50"/>
          <p:cNvSpPr/>
          <p:nvPr/>
        </p:nvSpPr>
        <p:spPr bwMode="auto">
          <a:xfrm rot="10800000">
            <a:off x="5148859" y="3733210"/>
            <a:ext cx="309009" cy="422908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95536" y="5749958"/>
            <a:ext cx="3848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u="sng" dirty="0" smtClean="0">
                <a:solidFill>
                  <a:srgbClr val="FF0000"/>
                </a:solidFill>
              </a:rPr>
              <a:t>Can give instructions to everyone</a:t>
            </a:r>
            <a:endParaRPr kumimoji="1" lang="en-US" altLang="ja-JP" sz="2000" b="1" u="sng" dirty="0" smtClean="0">
              <a:solidFill>
                <a:srgbClr val="FF000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51500" y="5749958"/>
            <a:ext cx="330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u="sng" dirty="0" smtClean="0">
                <a:solidFill>
                  <a:srgbClr val="FF0000"/>
                </a:solidFill>
              </a:rPr>
              <a:t>Must give instruction individually</a:t>
            </a:r>
          </a:p>
        </p:txBody>
      </p:sp>
      <p:sp>
        <p:nvSpPr>
          <p:cNvPr id="17" name="下矢印 16"/>
          <p:cNvSpPr/>
          <p:nvPr/>
        </p:nvSpPr>
        <p:spPr bwMode="auto">
          <a:xfrm rot="10800000">
            <a:off x="6346717" y="3719294"/>
            <a:ext cx="329216" cy="450740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270606" y="3233617"/>
            <a:ext cx="1049371" cy="28107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Host </a:t>
            </a:r>
            <a:r>
              <a:rPr kumimoji="1" lang="en-US" altLang="ja-JP" sz="1400" b="1" dirty="0" smtClean="0">
                <a:latin typeface="+mn-ea"/>
              </a:rPr>
              <a:t>C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8" name="下矢印 27"/>
          <p:cNvSpPr/>
          <p:nvPr/>
        </p:nvSpPr>
        <p:spPr bwMode="auto">
          <a:xfrm rot="10800000">
            <a:off x="7656707" y="3698823"/>
            <a:ext cx="311902" cy="491683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4286" y="2785146"/>
            <a:ext cx="1921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Host group A</a:t>
            </a:r>
            <a:endParaRPr lang="en-US" altLang="ja-JP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395536" y="2276872"/>
            <a:ext cx="4058005" cy="3376813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1326763" y="2138246"/>
            <a:ext cx="2037559" cy="3777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 smtClean="0">
                <a:solidFill>
                  <a:srgbClr val="002060"/>
                </a:solidFill>
              </a:rPr>
              <a:t>With host groups</a:t>
            </a:r>
            <a:endParaRPr lang="ja-JP" altLang="en-US" sz="1400" b="1" dirty="0">
              <a:solidFill>
                <a:srgbClr val="002060"/>
              </a:solidFill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4644487" y="2245773"/>
            <a:ext cx="4022932" cy="3374047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657153" y="2068625"/>
            <a:ext cx="2227215" cy="3777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b="1" dirty="0" smtClean="0">
                <a:solidFill>
                  <a:srgbClr val="002060"/>
                </a:solidFill>
              </a:rPr>
              <a:t>Without host groups</a:t>
            </a:r>
            <a:endParaRPr lang="ja-JP" altLang="en-US" sz="1400" b="1" dirty="0">
              <a:solidFill>
                <a:srgbClr val="002060"/>
              </a:solidFill>
            </a:endParaRPr>
          </a:p>
        </p:txBody>
      </p:sp>
      <p:grpSp>
        <p:nvGrpSpPr>
          <p:cNvPr id="30" name="グループ化 29"/>
          <p:cNvGrpSpPr>
            <a:grpSpLocks noChangeAspect="1"/>
          </p:cNvGrpSpPr>
          <p:nvPr/>
        </p:nvGrpSpPr>
        <p:grpSpPr bwMode="gray">
          <a:xfrm>
            <a:off x="5128270" y="4366008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31" name="フリーフォーム 30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2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>
            <a:grpSpLocks noChangeAspect="1"/>
          </p:cNvGrpSpPr>
          <p:nvPr/>
        </p:nvGrpSpPr>
        <p:grpSpPr bwMode="gray">
          <a:xfrm>
            <a:off x="6300905" y="4347182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34" name="フリーフォーム 33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/>
          <p:cNvGrpSpPr>
            <a:grpSpLocks noChangeAspect="1"/>
          </p:cNvGrpSpPr>
          <p:nvPr/>
        </p:nvGrpSpPr>
        <p:grpSpPr bwMode="gray">
          <a:xfrm>
            <a:off x="7656706" y="4347182"/>
            <a:ext cx="528883" cy="960485"/>
            <a:chOff x="2691942" y="4807522"/>
            <a:chExt cx="680261" cy="1235397"/>
          </a:xfrm>
          <a:solidFill>
            <a:schemeClr val="accent6"/>
          </a:solidFill>
        </p:grpSpPr>
        <p:sp>
          <p:nvSpPr>
            <p:cNvPr id="40" name="フリーフォーム 39"/>
            <p:cNvSpPr>
              <a:spLocks noChangeAspect="1"/>
            </p:cNvSpPr>
            <p:nvPr/>
          </p:nvSpPr>
          <p:spPr bwMode="gray">
            <a:xfrm>
              <a:off x="3128026" y="4807522"/>
              <a:ext cx="244177" cy="298477"/>
            </a:xfrm>
            <a:custGeom>
              <a:avLst/>
              <a:gdLst/>
              <a:ahLst/>
              <a:cxnLst/>
              <a:rect l="l" t="t" r="r" b="b"/>
              <a:pathLst>
                <a:path w="244177" h="298477">
                  <a:moveTo>
                    <a:pt x="186297" y="190822"/>
                  </a:moveTo>
                  <a:cubicBezTo>
                    <a:pt x="218085" y="190822"/>
                    <a:pt x="244175" y="214844"/>
                    <a:pt x="244175" y="244500"/>
                  </a:cubicBezTo>
                  <a:cubicBezTo>
                    <a:pt x="244475" y="274157"/>
                    <a:pt x="218685" y="298476"/>
                    <a:pt x="186597" y="298476"/>
                  </a:cubicBezTo>
                  <a:cubicBezTo>
                    <a:pt x="137116" y="298772"/>
                    <a:pt x="44450" y="245390"/>
                    <a:pt x="44450" y="245390"/>
                  </a:cubicBezTo>
                  <a:cubicBezTo>
                    <a:pt x="44497" y="245363"/>
                    <a:pt x="136529" y="191118"/>
                    <a:pt x="186297" y="190822"/>
                  </a:cubicBezTo>
                  <a:close/>
                  <a:moveTo>
                    <a:pt x="101391" y="32"/>
                  </a:moveTo>
                  <a:cubicBezTo>
                    <a:pt x="115746" y="-457"/>
                    <a:pt x="129990" y="4511"/>
                    <a:pt x="140635" y="15051"/>
                  </a:cubicBezTo>
                  <a:cubicBezTo>
                    <a:pt x="161925" y="36431"/>
                    <a:pt x="161026" y="71964"/>
                    <a:pt x="138836" y="94850"/>
                  </a:cubicBezTo>
                  <a:cubicBezTo>
                    <a:pt x="103752" y="130383"/>
                    <a:pt x="0" y="157485"/>
                    <a:pt x="0" y="157485"/>
                  </a:cubicBezTo>
                  <a:cubicBezTo>
                    <a:pt x="14" y="157431"/>
                    <a:pt x="26397" y="53285"/>
                    <a:pt x="61472" y="17761"/>
                  </a:cubicBezTo>
                  <a:cubicBezTo>
                    <a:pt x="72567" y="6469"/>
                    <a:pt x="87035" y="521"/>
                    <a:pt x="101391" y="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7" name="円/楕円 68"/>
            <p:cNvSpPr>
              <a:spLocks noChangeAspect="1"/>
            </p:cNvSpPr>
            <p:nvPr/>
          </p:nvSpPr>
          <p:spPr bwMode="gray">
            <a:xfrm>
              <a:off x="2691942" y="4976119"/>
              <a:ext cx="436084" cy="1066800"/>
            </a:xfrm>
            <a:custGeom>
              <a:avLst/>
              <a:gdLst/>
              <a:ahLst/>
              <a:cxnLst/>
              <a:rect l="l" t="t" r="r" b="b"/>
              <a:pathLst>
                <a:path w="436084" h="1066800">
                  <a:moveTo>
                    <a:pt x="86915" y="107058"/>
                  </a:moveTo>
                  <a:cubicBezTo>
                    <a:pt x="96518" y="103154"/>
                    <a:pt x="107622" y="102929"/>
                    <a:pt x="117975" y="107433"/>
                  </a:cubicBezTo>
                  <a:cubicBezTo>
                    <a:pt x="138382" y="116141"/>
                    <a:pt x="148286" y="139863"/>
                    <a:pt x="139583" y="160581"/>
                  </a:cubicBezTo>
                  <a:cubicBezTo>
                    <a:pt x="139579" y="160591"/>
                    <a:pt x="139178" y="161530"/>
                    <a:pt x="101470" y="249762"/>
                  </a:cubicBezTo>
                  <a:cubicBezTo>
                    <a:pt x="101485" y="249762"/>
                    <a:pt x="102838" y="249769"/>
                    <a:pt x="229914" y="250362"/>
                  </a:cubicBezTo>
                  <a:cubicBezTo>
                    <a:pt x="230514" y="250362"/>
                    <a:pt x="231114" y="250663"/>
                    <a:pt x="231714" y="250663"/>
                  </a:cubicBezTo>
                  <a:cubicBezTo>
                    <a:pt x="241318" y="249462"/>
                    <a:pt x="251221" y="248861"/>
                    <a:pt x="261424" y="248861"/>
                  </a:cubicBezTo>
                  <a:cubicBezTo>
                    <a:pt x="326847" y="248861"/>
                    <a:pt x="381766" y="275285"/>
                    <a:pt x="393770" y="309816"/>
                  </a:cubicBezTo>
                  <a:cubicBezTo>
                    <a:pt x="393774" y="309829"/>
                    <a:pt x="394175" y="311045"/>
                    <a:pt x="432483" y="427222"/>
                  </a:cubicBezTo>
                  <a:cubicBezTo>
                    <a:pt x="432783" y="428123"/>
                    <a:pt x="433083" y="429024"/>
                    <a:pt x="433383" y="429925"/>
                  </a:cubicBezTo>
                  <a:cubicBezTo>
                    <a:pt x="433385" y="429932"/>
                    <a:pt x="433434" y="430089"/>
                    <a:pt x="434584" y="433828"/>
                  </a:cubicBezTo>
                  <a:cubicBezTo>
                    <a:pt x="434581" y="433828"/>
                    <a:pt x="434539" y="433828"/>
                    <a:pt x="433984" y="433828"/>
                  </a:cubicBezTo>
                  <a:cubicBezTo>
                    <a:pt x="434884" y="437131"/>
                    <a:pt x="436084" y="440134"/>
                    <a:pt x="436084" y="443737"/>
                  </a:cubicBezTo>
                  <a:cubicBezTo>
                    <a:pt x="436084" y="465957"/>
                    <a:pt x="418078" y="484274"/>
                    <a:pt x="395570" y="484274"/>
                  </a:cubicBezTo>
                  <a:cubicBezTo>
                    <a:pt x="395558" y="484274"/>
                    <a:pt x="395023" y="484274"/>
                    <a:pt x="369762" y="484274"/>
                  </a:cubicBezTo>
                  <a:cubicBezTo>
                    <a:pt x="369747" y="484274"/>
                    <a:pt x="368349" y="484274"/>
                    <a:pt x="234715" y="484274"/>
                  </a:cubicBezTo>
                  <a:cubicBezTo>
                    <a:pt x="226613" y="484274"/>
                    <a:pt x="219410" y="481271"/>
                    <a:pt x="213108" y="477067"/>
                  </a:cubicBezTo>
                  <a:cubicBezTo>
                    <a:pt x="212508" y="476467"/>
                    <a:pt x="211907" y="476166"/>
                    <a:pt x="211307" y="475566"/>
                  </a:cubicBezTo>
                  <a:cubicBezTo>
                    <a:pt x="208606" y="473764"/>
                    <a:pt x="206206" y="471662"/>
                    <a:pt x="204105" y="468960"/>
                  </a:cubicBezTo>
                  <a:cubicBezTo>
                    <a:pt x="202604" y="467459"/>
                    <a:pt x="201704" y="465657"/>
                    <a:pt x="200504" y="463855"/>
                  </a:cubicBezTo>
                  <a:cubicBezTo>
                    <a:pt x="199303" y="461753"/>
                    <a:pt x="198103" y="459952"/>
                    <a:pt x="197202" y="457850"/>
                  </a:cubicBezTo>
                  <a:cubicBezTo>
                    <a:pt x="195402" y="453346"/>
                    <a:pt x="194201" y="448842"/>
                    <a:pt x="194201" y="443737"/>
                  </a:cubicBezTo>
                  <a:cubicBezTo>
                    <a:pt x="194201" y="421217"/>
                    <a:pt x="212508" y="403201"/>
                    <a:pt x="234715" y="403201"/>
                  </a:cubicBezTo>
                  <a:cubicBezTo>
                    <a:pt x="234726" y="403201"/>
                    <a:pt x="235786" y="403201"/>
                    <a:pt x="336150" y="403201"/>
                  </a:cubicBezTo>
                  <a:cubicBezTo>
                    <a:pt x="336147" y="403192"/>
                    <a:pt x="336017" y="402790"/>
                    <a:pt x="329848" y="383683"/>
                  </a:cubicBezTo>
                  <a:cubicBezTo>
                    <a:pt x="329838" y="383683"/>
                    <a:pt x="328858" y="383683"/>
                    <a:pt x="234715" y="383683"/>
                  </a:cubicBezTo>
                  <a:cubicBezTo>
                    <a:pt x="201704" y="383683"/>
                    <a:pt x="174995" y="410407"/>
                    <a:pt x="174995" y="443737"/>
                  </a:cubicBezTo>
                  <a:cubicBezTo>
                    <a:pt x="174995" y="447340"/>
                    <a:pt x="175295" y="451244"/>
                    <a:pt x="175895" y="454847"/>
                  </a:cubicBezTo>
                  <a:cubicBezTo>
                    <a:pt x="176495" y="456949"/>
                    <a:pt x="177096" y="459051"/>
                    <a:pt x="177996" y="461453"/>
                  </a:cubicBezTo>
                  <a:cubicBezTo>
                    <a:pt x="178296" y="462654"/>
                    <a:pt x="178596" y="463855"/>
                    <a:pt x="178896" y="464756"/>
                  </a:cubicBezTo>
                  <a:cubicBezTo>
                    <a:pt x="180097" y="467759"/>
                    <a:pt x="181297" y="470461"/>
                    <a:pt x="182798" y="473164"/>
                  </a:cubicBezTo>
                  <a:cubicBezTo>
                    <a:pt x="183098" y="473164"/>
                    <a:pt x="183098" y="473464"/>
                    <a:pt x="183398" y="473764"/>
                  </a:cubicBezTo>
                  <a:cubicBezTo>
                    <a:pt x="184898" y="476767"/>
                    <a:pt x="186999" y="479469"/>
                    <a:pt x="189100" y="481872"/>
                  </a:cubicBezTo>
                  <a:cubicBezTo>
                    <a:pt x="200203" y="495084"/>
                    <a:pt x="216409" y="503491"/>
                    <a:pt x="234715" y="503491"/>
                  </a:cubicBezTo>
                  <a:cubicBezTo>
                    <a:pt x="234730" y="503491"/>
                    <a:pt x="236141" y="503491"/>
                    <a:pt x="369762" y="503491"/>
                  </a:cubicBezTo>
                  <a:cubicBezTo>
                    <a:pt x="369762" y="503505"/>
                    <a:pt x="369762" y="504782"/>
                    <a:pt x="369762" y="624801"/>
                  </a:cubicBezTo>
                  <a:cubicBezTo>
                    <a:pt x="369762" y="625702"/>
                    <a:pt x="370062" y="626302"/>
                    <a:pt x="370062" y="626903"/>
                  </a:cubicBezTo>
                  <a:cubicBezTo>
                    <a:pt x="370062" y="626922"/>
                    <a:pt x="370062" y="629644"/>
                    <a:pt x="370062" y="1018156"/>
                  </a:cubicBezTo>
                  <a:cubicBezTo>
                    <a:pt x="370062" y="1044880"/>
                    <a:pt x="348154" y="1066800"/>
                    <a:pt x="321445" y="1066800"/>
                  </a:cubicBezTo>
                  <a:cubicBezTo>
                    <a:pt x="294736" y="1066800"/>
                    <a:pt x="272828" y="1044880"/>
                    <a:pt x="272828" y="1018156"/>
                  </a:cubicBezTo>
                  <a:cubicBezTo>
                    <a:pt x="272828" y="1018138"/>
                    <a:pt x="272828" y="1015570"/>
                    <a:pt x="272828" y="655128"/>
                  </a:cubicBezTo>
                  <a:cubicBezTo>
                    <a:pt x="272819" y="655128"/>
                    <a:pt x="272384" y="655128"/>
                    <a:pt x="251821" y="655128"/>
                  </a:cubicBezTo>
                  <a:cubicBezTo>
                    <a:pt x="251821" y="655146"/>
                    <a:pt x="251821" y="657680"/>
                    <a:pt x="251821" y="1018156"/>
                  </a:cubicBezTo>
                  <a:cubicBezTo>
                    <a:pt x="251821" y="1044880"/>
                    <a:pt x="229914" y="1066800"/>
                    <a:pt x="203205" y="1066800"/>
                  </a:cubicBezTo>
                  <a:cubicBezTo>
                    <a:pt x="176495" y="1066800"/>
                    <a:pt x="154588" y="1044880"/>
                    <a:pt x="154588" y="1018156"/>
                  </a:cubicBezTo>
                  <a:cubicBezTo>
                    <a:pt x="154588" y="1018136"/>
                    <a:pt x="154588" y="1015371"/>
                    <a:pt x="154588" y="626903"/>
                  </a:cubicBezTo>
                  <a:cubicBezTo>
                    <a:pt x="154588" y="626886"/>
                    <a:pt x="154588" y="624717"/>
                    <a:pt x="154588" y="352154"/>
                  </a:cubicBezTo>
                  <a:cubicBezTo>
                    <a:pt x="154588" y="352145"/>
                    <a:pt x="154588" y="351711"/>
                    <a:pt x="154588" y="331135"/>
                  </a:cubicBezTo>
                  <a:cubicBezTo>
                    <a:pt x="154576" y="331135"/>
                    <a:pt x="153394" y="331132"/>
                    <a:pt x="40249" y="330835"/>
                  </a:cubicBezTo>
                  <a:cubicBezTo>
                    <a:pt x="26744" y="330535"/>
                    <a:pt x="14140" y="323929"/>
                    <a:pt x="6637" y="312519"/>
                  </a:cubicBezTo>
                  <a:cubicBezTo>
                    <a:pt x="-865" y="301108"/>
                    <a:pt x="-2066" y="286695"/>
                    <a:pt x="3336" y="274384"/>
                  </a:cubicBezTo>
                  <a:cubicBezTo>
                    <a:pt x="3340" y="274375"/>
                    <a:pt x="3823" y="273231"/>
                    <a:pt x="64857" y="128753"/>
                  </a:cubicBezTo>
                  <a:cubicBezTo>
                    <a:pt x="69209" y="118543"/>
                    <a:pt x="77312" y="110962"/>
                    <a:pt x="86915" y="107058"/>
                  </a:cubicBezTo>
                  <a:close/>
                  <a:moveTo>
                    <a:pt x="262253" y="0"/>
                  </a:moveTo>
                  <a:cubicBezTo>
                    <a:pt x="316174" y="0"/>
                    <a:pt x="359885" y="50108"/>
                    <a:pt x="359885" y="111919"/>
                  </a:cubicBezTo>
                  <a:cubicBezTo>
                    <a:pt x="359885" y="173730"/>
                    <a:pt x="316174" y="223838"/>
                    <a:pt x="262253" y="223838"/>
                  </a:cubicBezTo>
                  <a:cubicBezTo>
                    <a:pt x="208332" y="223838"/>
                    <a:pt x="164621" y="173730"/>
                    <a:pt x="164621" y="111919"/>
                  </a:cubicBezTo>
                  <a:cubicBezTo>
                    <a:pt x="164621" y="50108"/>
                    <a:pt x="208332" y="0"/>
                    <a:pt x="262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フリーフォーム 47"/>
          <p:cNvSpPr>
            <a:spLocks noChangeAspect="1"/>
          </p:cNvSpPr>
          <p:nvPr/>
        </p:nvSpPr>
        <p:spPr bwMode="auto">
          <a:xfrm>
            <a:off x="2110439" y="4628393"/>
            <a:ext cx="489341" cy="849254"/>
          </a:xfrm>
          <a:custGeom>
            <a:avLst/>
            <a:gdLst>
              <a:gd name="connsiteX0" fmla="*/ 415158 w 441899"/>
              <a:gd name="connsiteY0" fmla="*/ 151547 h 788987"/>
              <a:gd name="connsiteX1" fmla="*/ 434707 w 441899"/>
              <a:gd name="connsiteY1" fmla="*/ 160732 h 788987"/>
              <a:gd name="connsiteX2" fmla="*/ 432125 w 441899"/>
              <a:gd name="connsiteY2" fmla="*/ 200779 h 788987"/>
              <a:gd name="connsiteX3" fmla="*/ 360199 w 441899"/>
              <a:gd name="connsiteY3" fmla="*/ 263972 h 788987"/>
              <a:gd name="connsiteX4" fmla="*/ 341388 w 441899"/>
              <a:gd name="connsiteY4" fmla="*/ 270952 h 788987"/>
              <a:gd name="connsiteX5" fmla="*/ 332535 w 441899"/>
              <a:gd name="connsiteY5" fmla="*/ 269850 h 788987"/>
              <a:gd name="connsiteX6" fmla="*/ 274625 w 441899"/>
              <a:gd name="connsiteY6" fmla="*/ 251113 h 788987"/>
              <a:gd name="connsiteX7" fmla="*/ 274625 w 441899"/>
              <a:gd name="connsiteY7" fmla="*/ 481473 h 788987"/>
              <a:gd name="connsiteX8" fmla="*/ 274625 w 441899"/>
              <a:gd name="connsiteY8" fmla="*/ 754819 h 788987"/>
              <a:gd name="connsiteX9" fmla="*/ 240322 w 441899"/>
              <a:gd name="connsiteY9" fmla="*/ 788987 h 788987"/>
              <a:gd name="connsiteX10" fmla="*/ 206387 w 441899"/>
              <a:gd name="connsiteY10" fmla="*/ 754819 h 788987"/>
              <a:gd name="connsiteX11" fmla="*/ 206387 w 441899"/>
              <a:gd name="connsiteY11" fmla="*/ 501312 h 788987"/>
              <a:gd name="connsiteX12" fmla="*/ 191633 w 441899"/>
              <a:gd name="connsiteY12" fmla="*/ 501312 h 788987"/>
              <a:gd name="connsiteX13" fmla="*/ 191633 w 441899"/>
              <a:gd name="connsiteY13" fmla="*/ 754819 h 788987"/>
              <a:gd name="connsiteX14" fmla="*/ 157330 w 441899"/>
              <a:gd name="connsiteY14" fmla="*/ 788987 h 788987"/>
              <a:gd name="connsiteX15" fmla="*/ 123395 w 441899"/>
              <a:gd name="connsiteY15" fmla="*/ 754819 h 788987"/>
              <a:gd name="connsiteX16" fmla="*/ 123395 w 441899"/>
              <a:gd name="connsiteY16" fmla="*/ 481473 h 788987"/>
              <a:gd name="connsiteX17" fmla="*/ 123395 w 441899"/>
              <a:gd name="connsiteY17" fmla="*/ 480371 h 788987"/>
              <a:gd name="connsiteX18" fmla="*/ 123395 w 441899"/>
              <a:gd name="connsiteY18" fmla="*/ 299609 h 788987"/>
              <a:gd name="connsiteX19" fmla="*/ 54788 w 441899"/>
              <a:gd name="connsiteY19" fmla="*/ 417545 h 788987"/>
              <a:gd name="connsiteX20" fmla="*/ 13108 w 441899"/>
              <a:gd name="connsiteY20" fmla="*/ 432976 h 788987"/>
              <a:gd name="connsiteX21" fmla="*/ 5362 w 441899"/>
              <a:gd name="connsiteY21" fmla="*/ 389255 h 788987"/>
              <a:gd name="connsiteX22" fmla="*/ 106059 w 441899"/>
              <a:gd name="connsiteY22" fmla="*/ 215107 h 788987"/>
              <a:gd name="connsiteX23" fmla="*/ 110854 w 441899"/>
              <a:gd name="connsiteY23" fmla="*/ 208861 h 788987"/>
              <a:gd name="connsiteX24" fmla="*/ 164338 w 441899"/>
              <a:gd name="connsiteY24" fmla="*/ 178367 h 788987"/>
              <a:gd name="connsiteX25" fmla="*/ 179092 w 441899"/>
              <a:gd name="connsiteY25" fmla="*/ 252950 h 788987"/>
              <a:gd name="connsiteX26" fmla="*/ 188314 w 441899"/>
              <a:gd name="connsiteY26" fmla="*/ 190491 h 788987"/>
              <a:gd name="connsiteX27" fmla="*/ 208969 w 441899"/>
              <a:gd name="connsiteY27" fmla="*/ 190491 h 788987"/>
              <a:gd name="connsiteX28" fmla="*/ 218191 w 441899"/>
              <a:gd name="connsiteY28" fmla="*/ 252950 h 788987"/>
              <a:gd name="connsiteX29" fmla="*/ 233314 w 441899"/>
              <a:gd name="connsiteY29" fmla="*/ 178000 h 788987"/>
              <a:gd name="connsiteX30" fmla="*/ 258396 w 441899"/>
              <a:gd name="connsiteY30" fmla="*/ 186083 h 788987"/>
              <a:gd name="connsiteX31" fmla="*/ 334748 w 441899"/>
              <a:gd name="connsiteY31" fmla="*/ 210698 h 788987"/>
              <a:gd name="connsiteX32" fmla="*/ 394502 w 441899"/>
              <a:gd name="connsiteY32" fmla="*/ 158528 h 788987"/>
              <a:gd name="connsiteX33" fmla="*/ 415158 w 441899"/>
              <a:gd name="connsiteY33" fmla="*/ 151547 h 788987"/>
              <a:gd name="connsiteX34" fmla="*/ 199337 w 441899"/>
              <a:gd name="connsiteY34" fmla="*/ 0 h 788987"/>
              <a:gd name="connsiteX35" fmla="*/ 267234 w 441899"/>
              <a:gd name="connsiteY35" fmla="*/ 77605 h 788987"/>
              <a:gd name="connsiteX36" fmla="*/ 255553 w 441899"/>
              <a:gd name="connsiteY36" fmla="*/ 121166 h 788987"/>
              <a:gd name="connsiteX37" fmla="*/ 198972 w 441899"/>
              <a:gd name="connsiteY37" fmla="*/ 155575 h 788987"/>
              <a:gd name="connsiteX38" fmla="*/ 130709 w 441899"/>
              <a:gd name="connsiteY38" fmla="*/ 77971 h 788987"/>
              <a:gd name="connsiteX39" fmla="*/ 150786 w 441899"/>
              <a:gd name="connsiteY39" fmla="*/ 23062 h 788987"/>
              <a:gd name="connsiteX40" fmla="*/ 199337 w 441899"/>
              <a:gd name="connsiteY40" fmla="*/ 0 h 78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41899" h="788987">
                <a:moveTo>
                  <a:pt x="415158" y="151547"/>
                </a:moveTo>
                <a:cubicBezTo>
                  <a:pt x="422535" y="151914"/>
                  <a:pt x="429543" y="154854"/>
                  <a:pt x="434707" y="160732"/>
                </a:cubicBezTo>
                <a:cubicBezTo>
                  <a:pt x="445035" y="172856"/>
                  <a:pt x="444298" y="190491"/>
                  <a:pt x="432125" y="200779"/>
                </a:cubicBezTo>
                <a:cubicBezTo>
                  <a:pt x="432125" y="200779"/>
                  <a:pt x="432125" y="200779"/>
                  <a:pt x="360199" y="263972"/>
                </a:cubicBezTo>
                <a:cubicBezTo>
                  <a:pt x="355035" y="268748"/>
                  <a:pt x="348396" y="270952"/>
                  <a:pt x="341388" y="270952"/>
                </a:cubicBezTo>
                <a:cubicBezTo>
                  <a:pt x="338437" y="270952"/>
                  <a:pt x="335486" y="270585"/>
                  <a:pt x="332535" y="269850"/>
                </a:cubicBezTo>
                <a:cubicBezTo>
                  <a:pt x="332535" y="269850"/>
                  <a:pt x="332535" y="269850"/>
                  <a:pt x="274625" y="251113"/>
                </a:cubicBezTo>
                <a:cubicBezTo>
                  <a:pt x="274625" y="251113"/>
                  <a:pt x="274625" y="294098"/>
                  <a:pt x="274625" y="481473"/>
                </a:cubicBezTo>
                <a:cubicBezTo>
                  <a:pt x="274625" y="481473"/>
                  <a:pt x="274625" y="481473"/>
                  <a:pt x="274625" y="754819"/>
                </a:cubicBezTo>
                <a:cubicBezTo>
                  <a:pt x="274625" y="773924"/>
                  <a:pt x="259502" y="788987"/>
                  <a:pt x="240322" y="788987"/>
                </a:cubicBezTo>
                <a:cubicBezTo>
                  <a:pt x="221879" y="788987"/>
                  <a:pt x="206387" y="773924"/>
                  <a:pt x="206387" y="754819"/>
                </a:cubicBezTo>
                <a:cubicBezTo>
                  <a:pt x="206387" y="754819"/>
                  <a:pt x="206387" y="754819"/>
                  <a:pt x="206387" y="501312"/>
                </a:cubicBezTo>
                <a:cubicBezTo>
                  <a:pt x="206387" y="501312"/>
                  <a:pt x="206387" y="501312"/>
                  <a:pt x="191633" y="501312"/>
                </a:cubicBezTo>
                <a:cubicBezTo>
                  <a:pt x="191633" y="501312"/>
                  <a:pt x="191633" y="501312"/>
                  <a:pt x="191633" y="754819"/>
                </a:cubicBezTo>
                <a:cubicBezTo>
                  <a:pt x="191633" y="773924"/>
                  <a:pt x="176141" y="788987"/>
                  <a:pt x="157330" y="788987"/>
                </a:cubicBezTo>
                <a:cubicBezTo>
                  <a:pt x="138518" y="788987"/>
                  <a:pt x="123395" y="773924"/>
                  <a:pt x="123395" y="754819"/>
                </a:cubicBezTo>
                <a:cubicBezTo>
                  <a:pt x="123395" y="754819"/>
                  <a:pt x="123395" y="754819"/>
                  <a:pt x="123395" y="481473"/>
                </a:cubicBezTo>
                <a:cubicBezTo>
                  <a:pt x="123395" y="481105"/>
                  <a:pt x="123395" y="480738"/>
                  <a:pt x="123395" y="480371"/>
                </a:cubicBezTo>
                <a:cubicBezTo>
                  <a:pt x="123395" y="480371"/>
                  <a:pt x="123395" y="437017"/>
                  <a:pt x="123395" y="299609"/>
                </a:cubicBezTo>
                <a:cubicBezTo>
                  <a:pt x="123395" y="299609"/>
                  <a:pt x="124870" y="296670"/>
                  <a:pt x="54788" y="417545"/>
                </a:cubicBezTo>
                <a:cubicBezTo>
                  <a:pt x="45567" y="433711"/>
                  <a:pt x="26755" y="440691"/>
                  <a:pt x="13108" y="432976"/>
                </a:cubicBezTo>
                <a:cubicBezTo>
                  <a:pt x="-540" y="425260"/>
                  <a:pt x="-4228" y="405421"/>
                  <a:pt x="5362" y="389255"/>
                </a:cubicBezTo>
                <a:cubicBezTo>
                  <a:pt x="5362" y="389255"/>
                  <a:pt x="3887" y="391827"/>
                  <a:pt x="106059" y="215107"/>
                </a:cubicBezTo>
                <a:cubicBezTo>
                  <a:pt x="107534" y="212903"/>
                  <a:pt x="109010" y="210698"/>
                  <a:pt x="110854" y="208861"/>
                </a:cubicBezTo>
                <a:cubicBezTo>
                  <a:pt x="120075" y="194900"/>
                  <a:pt x="139625" y="183878"/>
                  <a:pt x="164338" y="178367"/>
                </a:cubicBezTo>
                <a:cubicBezTo>
                  <a:pt x="164338" y="178367"/>
                  <a:pt x="164338" y="178367"/>
                  <a:pt x="179092" y="252950"/>
                </a:cubicBezTo>
                <a:cubicBezTo>
                  <a:pt x="179092" y="252950"/>
                  <a:pt x="179092" y="252950"/>
                  <a:pt x="188314" y="190491"/>
                </a:cubicBezTo>
                <a:cubicBezTo>
                  <a:pt x="188314" y="190491"/>
                  <a:pt x="188314" y="190491"/>
                  <a:pt x="208969" y="190491"/>
                </a:cubicBezTo>
                <a:cubicBezTo>
                  <a:pt x="208969" y="190491"/>
                  <a:pt x="208969" y="190491"/>
                  <a:pt x="218191" y="252950"/>
                </a:cubicBezTo>
                <a:cubicBezTo>
                  <a:pt x="218191" y="252950"/>
                  <a:pt x="218191" y="252950"/>
                  <a:pt x="233314" y="178000"/>
                </a:cubicBezTo>
                <a:cubicBezTo>
                  <a:pt x="242535" y="179837"/>
                  <a:pt x="250650" y="182776"/>
                  <a:pt x="258396" y="186083"/>
                </a:cubicBezTo>
                <a:cubicBezTo>
                  <a:pt x="258396" y="186083"/>
                  <a:pt x="258396" y="186083"/>
                  <a:pt x="334748" y="210698"/>
                </a:cubicBezTo>
                <a:cubicBezTo>
                  <a:pt x="334748" y="210698"/>
                  <a:pt x="334748" y="210698"/>
                  <a:pt x="394502" y="158528"/>
                </a:cubicBezTo>
                <a:cubicBezTo>
                  <a:pt x="400404" y="153384"/>
                  <a:pt x="407781" y="150812"/>
                  <a:pt x="415158" y="151547"/>
                </a:cubicBezTo>
                <a:close/>
                <a:moveTo>
                  <a:pt x="199337" y="0"/>
                </a:moveTo>
                <a:cubicBezTo>
                  <a:pt x="236571" y="0"/>
                  <a:pt x="267234" y="34776"/>
                  <a:pt x="267234" y="77605"/>
                </a:cubicBezTo>
                <a:cubicBezTo>
                  <a:pt x="267234" y="93711"/>
                  <a:pt x="262854" y="108720"/>
                  <a:pt x="255553" y="121166"/>
                </a:cubicBezTo>
                <a:cubicBezTo>
                  <a:pt x="243507" y="142031"/>
                  <a:pt x="222334" y="155575"/>
                  <a:pt x="198972" y="155575"/>
                </a:cubicBezTo>
                <a:cubicBezTo>
                  <a:pt x="161373" y="155575"/>
                  <a:pt x="130709" y="120800"/>
                  <a:pt x="130709" y="77971"/>
                </a:cubicBezTo>
                <a:cubicBezTo>
                  <a:pt x="130709" y="56373"/>
                  <a:pt x="138375" y="36972"/>
                  <a:pt x="150786" y="23062"/>
                </a:cubicBezTo>
                <a:cubicBezTo>
                  <a:pt x="163198" y="8786"/>
                  <a:pt x="179990" y="0"/>
                  <a:pt x="19933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160" y="695920"/>
            <a:ext cx="8882705" cy="1303809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Users can group hosts together and instruct them simultaneously by using the group management function.</a:t>
            </a:r>
            <a:endParaRPr lang="en-US" altLang="ja-JP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This function is necessary to manage multiple hosts in a large scale system</a:t>
            </a:r>
            <a:r>
              <a:rPr lang="en-US" altLang="ja-JP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ja-JP" altLang="en-US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1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/>
          <p:cNvSpPr/>
          <p:nvPr/>
        </p:nvSpPr>
        <p:spPr bwMode="auto">
          <a:xfrm>
            <a:off x="336110" y="2571137"/>
            <a:ext cx="8281150" cy="358573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134967" y="748113"/>
            <a:ext cx="8784000" cy="1434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10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ja-JP" altLang="en-US" sz="1400" dirty="0">
              <a:latin typeface="+mn-ea"/>
            </a:endParaRPr>
          </a:p>
          <a:p>
            <a:endParaRPr lang="ja-JP" altLang="en-US" sz="1800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967" y="91892"/>
            <a:ext cx="8784000" cy="468000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2.3 </a:t>
            </a:r>
            <a:r>
              <a:rPr lang="en-US" altLang="ja-JP" dirty="0" smtClean="0">
                <a:latin typeface="+mn-ea"/>
              </a:rPr>
              <a:t>Host group Parent-Child relationship</a:t>
            </a:r>
            <a:endParaRPr lang="en-US" altLang="ja-JP" dirty="0"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3542236" y="3327764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ALL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2409667" y="4249156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971600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997" y="4249196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0" name="カギ線コネクタ 229"/>
          <p:cNvCxnSpPr>
            <a:stCxn id="14" idx="2"/>
            <a:endCxn id="28" idx="0"/>
          </p:cNvCxnSpPr>
          <p:nvPr/>
        </p:nvCxnSpPr>
        <p:spPr bwMode="auto">
          <a:xfrm rot="5400000">
            <a:off x="3775286" y="3438206"/>
            <a:ext cx="489332" cy="1132569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2" name="カギ線コネクタ 231"/>
          <p:cNvCxnSpPr>
            <a:stCxn id="14" idx="2"/>
            <a:endCxn id="30" idx="0"/>
          </p:cNvCxnSpPr>
          <p:nvPr/>
        </p:nvCxnSpPr>
        <p:spPr bwMode="auto">
          <a:xfrm rot="16200000" flipH="1">
            <a:off x="4963430" y="3382629"/>
            <a:ext cx="489372" cy="1243761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カギ線コネクタ 73"/>
          <p:cNvCxnSpPr>
            <a:stCxn id="28" idx="2"/>
            <a:endCxn id="29" idx="0"/>
          </p:cNvCxnSpPr>
          <p:nvPr/>
        </p:nvCxnSpPr>
        <p:spPr bwMode="auto">
          <a:xfrm rot="5400000">
            <a:off x="2496652" y="4200165"/>
            <a:ext cx="475964" cy="14380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5" name="グループ化 84"/>
          <p:cNvGrpSpPr/>
          <p:nvPr/>
        </p:nvGrpSpPr>
        <p:grpSpPr>
          <a:xfrm>
            <a:off x="244890" y="2571136"/>
            <a:ext cx="1561645" cy="1488686"/>
            <a:chOff x="-880004" y="3308504"/>
            <a:chExt cx="1561645" cy="1488686"/>
          </a:xfrm>
        </p:grpSpPr>
        <p:sp>
          <p:nvSpPr>
            <p:cNvPr id="86" name="正方形/長方形 85"/>
            <p:cNvSpPr/>
            <p:nvPr/>
          </p:nvSpPr>
          <p:spPr bwMode="auto">
            <a:xfrm>
              <a:off x="-790104" y="3308504"/>
              <a:ext cx="1409374" cy="1488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-880004" y="3389724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88" name="グループ化 87"/>
            <p:cNvGrpSpPr/>
            <p:nvPr/>
          </p:nvGrpSpPr>
          <p:grpSpPr>
            <a:xfrm>
              <a:off x="-683713" y="3739568"/>
              <a:ext cx="1365354" cy="336308"/>
              <a:chOff x="475107" y="1703587"/>
              <a:chExt cx="1220237" cy="276266"/>
            </a:xfrm>
          </p:grpSpPr>
          <p:sp>
            <p:nvSpPr>
              <p:cNvPr id="95" name="正方形/長方形 94"/>
              <p:cNvSpPr/>
              <p:nvPr/>
            </p:nvSpPr>
            <p:spPr bwMode="auto">
              <a:xfrm>
                <a:off x="475107" y="1703587"/>
                <a:ext cx="1092938" cy="276266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503757" y="1739245"/>
                <a:ext cx="1191587" cy="208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グループ化 89"/>
            <p:cNvGrpSpPr/>
            <p:nvPr/>
          </p:nvGrpSpPr>
          <p:grpSpPr>
            <a:xfrm>
              <a:off x="-835719" y="4249455"/>
              <a:ext cx="1454989" cy="265003"/>
              <a:chOff x="271100" y="2604131"/>
              <a:chExt cx="1454989" cy="265003"/>
            </a:xfrm>
          </p:grpSpPr>
          <p:cxnSp>
            <p:nvCxnSpPr>
              <p:cNvPr id="92" name="直線矢印コネクタ 91"/>
              <p:cNvCxnSpPr/>
              <p:nvPr/>
            </p:nvCxnSpPr>
            <p:spPr bwMode="auto">
              <a:xfrm>
                <a:off x="881517" y="2737068"/>
                <a:ext cx="367208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93" name="テキスト ボックス 92"/>
              <p:cNvSpPr txBox="1"/>
              <p:nvPr/>
            </p:nvSpPr>
            <p:spPr>
              <a:xfrm>
                <a:off x="271100" y="2604131"/>
                <a:ext cx="7205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b="1" dirty="0" smtClean="0"/>
                  <a:t>Parent</a:t>
                </a:r>
                <a:endParaRPr lang="ja-JP" altLang="en-US" sz="1100" b="1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1157193" y="2607524"/>
                <a:ext cx="5688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b="1" dirty="0" smtClean="0"/>
                  <a:t>Child</a:t>
                </a:r>
                <a:endParaRPr lang="ja-JP" altLang="en-US" sz="1100" b="1" dirty="0"/>
              </a:p>
            </p:txBody>
          </p:sp>
        </p:grpSp>
      </p:grpSp>
      <p:sp>
        <p:nvSpPr>
          <p:cNvPr id="98" name="正方形/長方形 97"/>
          <p:cNvSpPr/>
          <p:nvPr/>
        </p:nvSpPr>
        <p:spPr bwMode="auto">
          <a:xfrm>
            <a:off x="3542236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9" name="カギ線コネクタ 98"/>
          <p:cNvCxnSpPr>
            <a:stCxn id="28" idx="2"/>
            <a:endCxn id="98" idx="0"/>
          </p:cNvCxnSpPr>
          <p:nvPr/>
        </p:nvCxnSpPr>
        <p:spPr bwMode="auto">
          <a:xfrm rot="16200000" flipH="1">
            <a:off x="3781969" y="4352913"/>
            <a:ext cx="475964" cy="113256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1" name="正方形/長方形 100"/>
          <p:cNvSpPr/>
          <p:nvPr/>
        </p:nvSpPr>
        <p:spPr bwMode="auto">
          <a:xfrm>
            <a:off x="5952805" y="5157180"/>
            <a:ext cx="2088000" cy="432060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Group_B3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2" name="カギ線コネクタ 101"/>
          <p:cNvCxnSpPr>
            <a:stCxn id="30" idx="2"/>
            <a:endCxn id="101" idx="0"/>
          </p:cNvCxnSpPr>
          <p:nvPr/>
        </p:nvCxnSpPr>
        <p:spPr bwMode="auto">
          <a:xfrm rot="16200000" flipH="1">
            <a:off x="6175439" y="4335814"/>
            <a:ext cx="475924" cy="116680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テキスト ボックス 2"/>
          <p:cNvSpPr txBox="1"/>
          <p:nvPr/>
        </p:nvSpPr>
        <p:spPr>
          <a:xfrm>
            <a:off x="244890" y="2263360"/>
            <a:ext cx="3895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Host group Parent-Child relationship</a:t>
            </a:r>
            <a:endParaRPr lang="en-US" altLang="ja-JP" sz="1400" b="1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44882" y="839104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Users can define Parent-Child relationships between Host groups .By doing so, </a:t>
            </a:r>
            <a:r>
              <a:rPr lang="en-US" altLang="ja-JP" sz="2000" b="1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parameters can be succeeded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and host management becomes easier.(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Next Page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lang="en-US" altLang="ja-JP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9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4"/>
          <p:cNvSpPr txBox="1">
            <a:spLocks/>
          </p:cNvSpPr>
          <p:nvPr/>
        </p:nvSpPr>
        <p:spPr bwMode="gray">
          <a:xfrm>
            <a:off x="134967" y="692620"/>
            <a:ext cx="8784000" cy="5832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endParaRPr lang="en-US" altLang="ja-JP" sz="1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endParaRPr lang="ja-JP" altLang="en-US" sz="1400" dirty="0">
              <a:latin typeface="+mn-ea"/>
            </a:endParaRPr>
          </a:p>
          <a:p>
            <a:endParaRPr lang="ja-JP" altLang="en-US" sz="1800" dirty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05404" y="2155506"/>
            <a:ext cx="8061302" cy="422590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967" y="91892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+mn-ea"/>
              </a:rPr>
              <a:t>2.4 Succeeding Parameters.</a:t>
            </a:r>
            <a:endParaRPr lang="en-US" altLang="ja-JP" dirty="0">
              <a:latin typeface="+mn-ea"/>
            </a:endParaRPr>
          </a:p>
        </p:txBody>
      </p:sp>
      <p:cxnSp>
        <p:nvCxnSpPr>
          <p:cNvPr id="37" name="カギ線コネクタ 36"/>
          <p:cNvCxnSpPr>
            <a:stCxn id="67" idx="1"/>
          </p:cNvCxnSpPr>
          <p:nvPr/>
        </p:nvCxnSpPr>
        <p:spPr bwMode="auto">
          <a:xfrm rot="10800000" flipV="1">
            <a:off x="3131841" y="2979730"/>
            <a:ext cx="547353" cy="679845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7" name="テキスト ボックス 226"/>
          <p:cNvSpPr txBox="1"/>
          <p:nvPr/>
        </p:nvSpPr>
        <p:spPr>
          <a:xfrm>
            <a:off x="805385" y="6002986"/>
            <a:ext cx="434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5050"/>
                </a:solidFill>
              </a:rPr>
              <a:t>Parameters are set to individual hosts</a:t>
            </a:r>
            <a:endParaRPr kumimoji="1" lang="ja-JP" altLang="en-US" sz="1600" b="1" dirty="0">
              <a:solidFill>
                <a:srgbClr val="FF505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3679193" y="2738710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smtClean="0">
                <a:solidFill>
                  <a:schemeClr val="bg1"/>
                </a:solidFill>
                <a:latin typeface="+mn-ea"/>
              </a:rPr>
              <a:t>ALL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2546624" y="366010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Group_A1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4922954" y="366014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Group_A2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1" name="カギ線コネクタ 70"/>
          <p:cNvCxnSpPr>
            <a:stCxn id="67" idx="2"/>
            <a:endCxn id="68" idx="0"/>
          </p:cNvCxnSpPr>
          <p:nvPr/>
        </p:nvCxnSpPr>
        <p:spPr bwMode="auto">
          <a:xfrm rot="5400000">
            <a:off x="3937234" y="2874143"/>
            <a:ext cx="439350" cy="1132569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カギ線コネクタ 71"/>
          <p:cNvCxnSpPr>
            <a:stCxn id="67" idx="2"/>
            <a:endCxn id="70" idx="0"/>
          </p:cNvCxnSpPr>
          <p:nvPr/>
        </p:nvCxnSpPr>
        <p:spPr bwMode="auto">
          <a:xfrm rot="16200000" flipH="1">
            <a:off x="5125378" y="2818566"/>
            <a:ext cx="439390" cy="1243761"/>
          </a:xfrm>
          <a:prstGeom prst="bentConnector3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カギ線コネクタ 72"/>
          <p:cNvCxnSpPr>
            <a:stCxn id="68" idx="2"/>
            <a:endCxn id="69" idx="0"/>
          </p:cNvCxnSpPr>
          <p:nvPr/>
        </p:nvCxnSpPr>
        <p:spPr bwMode="auto">
          <a:xfrm rot="5400000">
            <a:off x="2859345" y="3792983"/>
            <a:ext cx="382118" cy="108044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正方形/長方形 74"/>
          <p:cNvSpPr/>
          <p:nvPr/>
        </p:nvSpPr>
        <p:spPr bwMode="auto">
          <a:xfrm>
            <a:off x="805385" y="4737285"/>
            <a:ext cx="3845527" cy="1138576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34" name="楕円 33"/>
          <p:cNvSpPr/>
          <p:nvPr/>
        </p:nvSpPr>
        <p:spPr bwMode="auto">
          <a:xfrm>
            <a:off x="3551687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host_C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8" name="楕円 187"/>
          <p:cNvSpPr/>
          <p:nvPr/>
        </p:nvSpPr>
        <p:spPr bwMode="auto">
          <a:xfrm>
            <a:off x="1075490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host_A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9" name="楕円 188"/>
          <p:cNvSpPr/>
          <p:nvPr/>
        </p:nvSpPr>
        <p:spPr bwMode="auto">
          <a:xfrm>
            <a:off x="2267567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host_B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46" name="直線矢印コネクタ 245"/>
          <p:cNvCxnSpPr>
            <a:stCxn id="69" idx="2"/>
            <a:endCxn id="188" idx="0"/>
          </p:cNvCxnSpPr>
          <p:nvPr/>
        </p:nvCxnSpPr>
        <p:spPr bwMode="auto">
          <a:xfrm flipH="1">
            <a:off x="1601904" y="5006304"/>
            <a:ext cx="908280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7" name="直線矢印コネクタ 246"/>
          <p:cNvCxnSpPr>
            <a:stCxn id="69" idx="2"/>
            <a:endCxn id="189" idx="0"/>
          </p:cNvCxnSpPr>
          <p:nvPr/>
        </p:nvCxnSpPr>
        <p:spPr bwMode="auto">
          <a:xfrm>
            <a:off x="2510184" y="5006304"/>
            <a:ext cx="28379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0" name="直線矢印コネクタ 249"/>
          <p:cNvCxnSpPr>
            <a:stCxn id="69" idx="2"/>
            <a:endCxn id="34" idx="0"/>
          </p:cNvCxnSpPr>
          <p:nvPr/>
        </p:nvCxnSpPr>
        <p:spPr bwMode="auto">
          <a:xfrm>
            <a:off x="2510184" y="5006304"/>
            <a:ext cx="156791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正方形/長方形 68"/>
          <p:cNvSpPr/>
          <p:nvPr/>
        </p:nvSpPr>
        <p:spPr bwMode="auto">
          <a:xfrm>
            <a:off x="1466184" y="452426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Group_B1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8" name="カギ線コネクタ 77"/>
          <p:cNvCxnSpPr>
            <a:stCxn id="67" idx="3"/>
          </p:cNvCxnSpPr>
          <p:nvPr/>
        </p:nvCxnSpPr>
        <p:spPr bwMode="auto">
          <a:xfrm>
            <a:off x="5767193" y="2979731"/>
            <a:ext cx="927289" cy="679845"/>
          </a:xfrm>
          <a:prstGeom prst="bentConnector3">
            <a:avLst>
              <a:gd name="adj1" fmla="val 99944"/>
            </a:avLst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テキスト ボックス 78"/>
          <p:cNvSpPr txBox="1"/>
          <p:nvPr/>
        </p:nvSpPr>
        <p:spPr>
          <a:xfrm>
            <a:off x="2829996" y="2717283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cxnSp>
        <p:nvCxnSpPr>
          <p:cNvPr id="85" name="カギ線コネクタ 84"/>
          <p:cNvCxnSpPr>
            <a:stCxn id="68" idx="1"/>
          </p:cNvCxnSpPr>
          <p:nvPr/>
        </p:nvCxnSpPr>
        <p:spPr bwMode="auto">
          <a:xfrm rot="10800000" flipV="1">
            <a:off x="1979712" y="3901122"/>
            <a:ext cx="566912" cy="623139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8" name="テキスト ボックス 87"/>
          <p:cNvSpPr txBox="1"/>
          <p:nvPr/>
        </p:nvSpPr>
        <p:spPr>
          <a:xfrm>
            <a:off x="5549388" y="2259094"/>
            <a:ext cx="206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 smtClean="0">
                <a:solidFill>
                  <a:srgbClr val="FF5050"/>
                </a:solidFill>
              </a:rPr>
              <a:t>Parameter settings</a:t>
            </a:r>
            <a:endParaRPr kumimoji="1" lang="ja-JP" altLang="en-US" sz="1400" b="1" u="sng" dirty="0">
              <a:solidFill>
                <a:srgbClr val="FF5050"/>
              </a:solidFill>
            </a:endParaRPr>
          </a:p>
        </p:txBody>
      </p:sp>
      <p:cxnSp>
        <p:nvCxnSpPr>
          <p:cNvPr id="96" name="カギ線コネクタ 95"/>
          <p:cNvCxnSpPr>
            <a:endCxn id="67" idx="0"/>
          </p:cNvCxnSpPr>
          <p:nvPr/>
        </p:nvCxnSpPr>
        <p:spPr bwMode="auto">
          <a:xfrm rot="10800000" flipV="1">
            <a:off x="4723194" y="2438082"/>
            <a:ext cx="784939" cy="300628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40" name="グループ化 239"/>
          <p:cNvGrpSpPr/>
          <p:nvPr/>
        </p:nvGrpSpPr>
        <p:grpSpPr>
          <a:xfrm>
            <a:off x="475164" y="2155356"/>
            <a:ext cx="1595492" cy="1488686"/>
            <a:chOff x="-822368" y="3308504"/>
            <a:chExt cx="1595492" cy="1488686"/>
          </a:xfrm>
        </p:grpSpPr>
        <p:sp>
          <p:nvSpPr>
            <p:cNvPr id="109" name="正方形/長方形 108"/>
            <p:cNvSpPr/>
            <p:nvPr/>
          </p:nvSpPr>
          <p:spPr bwMode="auto">
            <a:xfrm>
              <a:off x="-790104" y="3308504"/>
              <a:ext cx="1409374" cy="1488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110" name="テキスト ボックス 109"/>
            <p:cNvSpPr txBox="1"/>
            <p:nvPr/>
          </p:nvSpPr>
          <p:spPr>
            <a:xfrm>
              <a:off x="-822368" y="3389724"/>
              <a:ext cx="1499274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/>
                <a:t>【Legend</a:t>
              </a:r>
              <a:r>
                <a:rPr kumimoji="1" lang="en-US" altLang="ja-JP" sz="1400" b="1" dirty="0" smtClean="0"/>
                <a:t>】</a:t>
              </a:r>
              <a:endParaRPr kumimoji="1" lang="en-US" altLang="ja-JP" sz="1400" dirty="0" smtClean="0"/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-723282" y="3789392"/>
              <a:ext cx="1496406" cy="306996"/>
              <a:chOff x="439743" y="1744514"/>
              <a:chExt cx="1337360" cy="252187"/>
            </a:xfrm>
          </p:grpSpPr>
          <p:sp>
            <p:nvSpPr>
              <p:cNvPr id="112" name="正方形/長方形 111"/>
              <p:cNvSpPr/>
              <p:nvPr/>
            </p:nvSpPr>
            <p:spPr bwMode="auto">
              <a:xfrm>
                <a:off x="457280" y="1744514"/>
                <a:ext cx="1110765" cy="235338"/>
              </a:xfrm>
              <a:prstGeom prst="rect">
                <a:avLst/>
              </a:prstGeom>
              <a:solidFill>
                <a:srgbClr val="0070C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439743" y="1769155"/>
                <a:ext cx="1337360" cy="227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chemeClr val="bg1"/>
                    </a:solidFill>
                  </a:rPr>
                  <a:t>Host Group</a:t>
                </a:r>
                <a:endParaRPr kumimoji="1" lang="ja-JP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5" name="直線矢印コネクタ 114"/>
            <p:cNvCxnSpPr/>
            <p:nvPr/>
          </p:nvCxnSpPr>
          <p:spPr bwMode="auto">
            <a:xfrm>
              <a:off x="-253924" y="4361324"/>
              <a:ext cx="323822" cy="4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7" name="正方形/長方形 126"/>
          <p:cNvSpPr/>
          <p:nvPr/>
        </p:nvSpPr>
        <p:spPr bwMode="auto">
          <a:xfrm>
            <a:off x="5151321" y="4737644"/>
            <a:ext cx="3256795" cy="1195960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 dirty="0">
              <a:latin typeface="+mn-ea"/>
            </a:endParaRPr>
          </a:p>
        </p:txBody>
      </p:sp>
      <p:sp>
        <p:nvSpPr>
          <p:cNvPr id="129" name="楕円 128"/>
          <p:cNvSpPr/>
          <p:nvPr/>
        </p:nvSpPr>
        <p:spPr bwMode="auto">
          <a:xfrm>
            <a:off x="5642796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host_D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0" name="楕円 129"/>
          <p:cNvSpPr/>
          <p:nvPr/>
        </p:nvSpPr>
        <p:spPr bwMode="auto">
          <a:xfrm>
            <a:off x="6834873" y="5284966"/>
            <a:ext cx="1052828" cy="470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host_E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31" name="直線矢印コネクタ 130"/>
          <p:cNvCxnSpPr>
            <a:stCxn id="134" idx="2"/>
            <a:endCxn id="129" idx="0"/>
          </p:cNvCxnSpPr>
          <p:nvPr/>
        </p:nvCxnSpPr>
        <p:spPr bwMode="auto">
          <a:xfrm flipH="1">
            <a:off x="6169210" y="5006304"/>
            <a:ext cx="517480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2" name="直線矢印コネクタ 131"/>
          <p:cNvCxnSpPr>
            <a:stCxn id="134" idx="2"/>
            <a:endCxn id="130" idx="0"/>
          </p:cNvCxnSpPr>
          <p:nvPr/>
        </p:nvCxnSpPr>
        <p:spPr bwMode="auto">
          <a:xfrm>
            <a:off x="6686690" y="5006304"/>
            <a:ext cx="674597" cy="2786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正方形/長方形 133"/>
          <p:cNvSpPr/>
          <p:nvPr/>
        </p:nvSpPr>
        <p:spPr bwMode="auto">
          <a:xfrm>
            <a:off x="5642690" y="4524262"/>
            <a:ext cx="2088000" cy="482042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n-ea"/>
              </a:rPr>
              <a:t>Group_B2</a:t>
            </a:r>
            <a:endParaRPr lang="ja-JP" altLang="en-US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5" name="カギ線コネクタ 134"/>
          <p:cNvCxnSpPr>
            <a:stCxn id="70" idx="2"/>
            <a:endCxn id="134" idx="0"/>
          </p:cNvCxnSpPr>
          <p:nvPr/>
        </p:nvCxnSpPr>
        <p:spPr bwMode="auto">
          <a:xfrm rot="16200000" flipH="1">
            <a:off x="6135783" y="3973355"/>
            <a:ext cx="382078" cy="71973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9" name="カギ線コネクタ 138"/>
          <p:cNvCxnSpPr>
            <a:stCxn id="70" idx="3"/>
          </p:cNvCxnSpPr>
          <p:nvPr/>
        </p:nvCxnSpPr>
        <p:spPr bwMode="auto">
          <a:xfrm>
            <a:off x="7010954" y="3901163"/>
            <a:ext cx="513375" cy="623100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4" name="テキスト ボックス 143"/>
          <p:cNvSpPr txBox="1"/>
          <p:nvPr/>
        </p:nvSpPr>
        <p:spPr>
          <a:xfrm>
            <a:off x="1705228" y="3630296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742835" y="2724057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7015338" y="3622501"/>
            <a:ext cx="16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Succeed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1867332" y="5157841"/>
            <a:ext cx="856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Settings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6334430" y="5090426"/>
            <a:ext cx="852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FF5050"/>
                </a:solidFill>
              </a:rPr>
              <a:t>Settings</a:t>
            </a:r>
            <a:endParaRPr kumimoji="1" lang="ja-JP" altLang="en-US" sz="1200" b="1" dirty="0">
              <a:solidFill>
                <a:srgbClr val="FF505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7316" y="1916605"/>
            <a:ext cx="360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Succeeding Parameters</a:t>
            </a:r>
            <a:endParaRPr lang="en-US" altLang="ja-JP" sz="1400" b="1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34967" y="669474"/>
            <a:ext cx="8882705" cy="996033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By succeeding parameters from the Parent to the child, host groups can work more closely together.</a:t>
            </a:r>
            <a:r>
              <a:rPr lang="ja-JP" altLang="en-US" sz="2000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As a result, it is possible to handle Large scale systems.</a:t>
            </a:r>
            <a:endParaRPr lang="en-US" altLang="ja-JP" sz="20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838" y="3076935"/>
            <a:ext cx="720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Parent</a:t>
            </a:r>
            <a:endParaRPr lang="ja-JP" altLang="en-US" sz="1100" b="1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267840" y="3094350"/>
            <a:ext cx="568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Child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936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ホストグループ管理・パラメータシート作成機能【座学】</Template>
  <TotalTime>0</TotalTime>
  <Words>4810</Words>
  <Application>Microsoft Office PowerPoint</Application>
  <PresentationFormat>画面に合わせる (4:3)</PresentationFormat>
  <Paragraphs>956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48</vt:i4>
      </vt:variant>
    </vt:vector>
  </HeadingPairs>
  <TitlesOfParts>
    <vt:vector size="58" baseType="lpstr">
      <vt:lpstr>HGP創英角ｺﾞｼｯｸUB</vt:lpstr>
      <vt:lpstr>HGS創英角ｺﾞｼｯｸUB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1_NEC_standard4_3</vt:lpstr>
      <vt:lpstr>NEC_standard4_3</vt:lpstr>
      <vt:lpstr>PowerPoint プレゼンテーション</vt:lpstr>
      <vt:lpstr>Table of contents</vt:lpstr>
      <vt:lpstr>1.　Introduction</vt:lpstr>
      <vt:lpstr>1.1 About this document</vt:lpstr>
      <vt:lpstr>2. Host group management</vt:lpstr>
      <vt:lpstr>2.1 Menu overview</vt:lpstr>
      <vt:lpstr>2.2 Host group management</vt:lpstr>
      <vt:lpstr>2.3 Host group Parent-Child relationship</vt:lpstr>
      <vt:lpstr>2.4 Succeeding Parameters.</vt:lpstr>
      <vt:lpstr>2.5 Host group Example (1/4)</vt:lpstr>
      <vt:lpstr>2.5 Host group Example (2/4)</vt:lpstr>
      <vt:lpstr>2.5 Host group Example (3/4)</vt:lpstr>
      <vt:lpstr>2.5 Host group Example (4/4)</vt:lpstr>
      <vt:lpstr>3. Menu creation function</vt:lpstr>
      <vt:lpstr>3.1 Menu overview</vt:lpstr>
      <vt:lpstr>3.2 Menu construction</vt:lpstr>
      <vt:lpstr>3.3 Parameter Sheet</vt:lpstr>
      <vt:lpstr>3.4 Data Sheet</vt:lpstr>
      <vt:lpstr>3.5 Menu creation procedure</vt:lpstr>
      <vt:lpstr>3.6 Editing Menus.</vt:lpstr>
      <vt:lpstr>3.6.1 Editing Menus : Edit button</vt:lpstr>
      <vt:lpstr>3.6.2 Editing menus：Initialize button</vt:lpstr>
      <vt:lpstr>3.6.3 Editing menus：New Diversion</vt:lpstr>
      <vt:lpstr>3.6.4 Editing Menus：Menu creation history</vt:lpstr>
      <vt:lpstr>3.7 Host groups and Menu groups</vt:lpstr>
      <vt:lpstr>3.8 Parameter sheets and menu groups</vt:lpstr>
      <vt:lpstr>3.9 Using the “Input” and “Reference” menu groups</vt:lpstr>
      <vt:lpstr>3.9.1 “Reference” menu group（1/2）</vt:lpstr>
      <vt:lpstr>3.9.1 “Reference” menu group（2/2)</vt:lpstr>
      <vt:lpstr>3.9.2 "Reference" Menu group example(1/5)</vt:lpstr>
      <vt:lpstr>3.9.2 "Reference" Menu group example(2/5)</vt:lpstr>
      <vt:lpstr>3.9.2 "Reference" Menu group example(3/5)</vt:lpstr>
      <vt:lpstr>3.9.2 "Reference" Menu group example(4/5)</vt:lpstr>
      <vt:lpstr>3.9.2 "Reference" Menu group example(5/5)</vt:lpstr>
      <vt:lpstr>3.10 Host groups</vt:lpstr>
      <vt:lpstr>3.10.1 Parameter sheet division when host groups are used</vt:lpstr>
      <vt:lpstr>3.11 Item registration</vt:lpstr>
      <vt:lpstr>3.11.1 Input method：String</vt:lpstr>
      <vt:lpstr>3.11.2 Input method：Pulldown selection（1/5）</vt:lpstr>
      <vt:lpstr>3.11.2 Input method：Pulldown selection （2/5）</vt:lpstr>
      <vt:lpstr>3.11.2 Input method：Pulldown selection （3/5）</vt:lpstr>
      <vt:lpstr>3.11.2 Input method：Pulldown selection （4/5）</vt:lpstr>
      <vt:lpstr>3.11.2 Input method：Pulldown selection （5/5）</vt:lpstr>
      <vt:lpstr>3.11.3 Input method：Password</vt:lpstr>
      <vt:lpstr>3.11.4 Input method：File Upload</vt:lpstr>
      <vt:lpstr>3.11.5 Input method：Link</vt:lpstr>
      <vt:lpstr>3.11.6 Input method：Parameter sheet reference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2019-10-08T23:42:24Z</dcterms:created>
  <dcterms:modified xsi:type="dcterms:W3CDTF">2022-06-22T09:09:29Z</dcterms:modified>
</cp:coreProperties>
</file>