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45"/>
  </p:notesMasterIdLst>
  <p:handoutMasterIdLst>
    <p:handoutMasterId r:id="rId46"/>
  </p:handoutMasterIdLst>
  <p:sldIdLst>
    <p:sldId id="719" r:id="rId3"/>
    <p:sldId id="800" r:id="rId4"/>
    <p:sldId id="610" r:id="rId5"/>
    <p:sldId id="821" r:id="rId6"/>
    <p:sldId id="855" r:id="rId7"/>
    <p:sldId id="803" r:id="rId8"/>
    <p:sldId id="843" r:id="rId9"/>
    <p:sldId id="822" r:id="rId10"/>
    <p:sldId id="853" r:id="rId11"/>
    <p:sldId id="801" r:id="rId12"/>
    <p:sldId id="825" r:id="rId13"/>
    <p:sldId id="823" r:id="rId14"/>
    <p:sldId id="804" r:id="rId15"/>
    <p:sldId id="805" r:id="rId16"/>
    <p:sldId id="807" r:id="rId17"/>
    <p:sldId id="808" r:id="rId18"/>
    <p:sldId id="802" r:id="rId19"/>
    <p:sldId id="818" r:id="rId20"/>
    <p:sldId id="820" r:id="rId21"/>
    <p:sldId id="836" r:id="rId22"/>
    <p:sldId id="838" r:id="rId23"/>
    <p:sldId id="831" r:id="rId24"/>
    <p:sldId id="833" r:id="rId25"/>
    <p:sldId id="834" r:id="rId26"/>
    <p:sldId id="835" r:id="rId27"/>
    <p:sldId id="839" r:id="rId28"/>
    <p:sldId id="813" r:id="rId29"/>
    <p:sldId id="840" r:id="rId30"/>
    <p:sldId id="814" r:id="rId31"/>
    <p:sldId id="815" r:id="rId32"/>
    <p:sldId id="816" r:id="rId33"/>
    <p:sldId id="817" r:id="rId34"/>
    <p:sldId id="824" r:id="rId35"/>
    <p:sldId id="845" r:id="rId36"/>
    <p:sldId id="854" r:id="rId37"/>
    <p:sldId id="852" r:id="rId38"/>
    <p:sldId id="846" r:id="rId39"/>
    <p:sldId id="851" r:id="rId40"/>
    <p:sldId id="848" r:id="rId41"/>
    <p:sldId id="849" r:id="rId42"/>
    <p:sldId id="850" r:id="rId43"/>
    <p:sldId id="318" r:id="rId4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ult section" id="{478E6E8B-13D5-4F6C-9DCA-F65BF18703DF}">
          <p14:sldIdLst>
            <p14:sldId id="719"/>
            <p14:sldId id="800"/>
            <p14:sldId id="610"/>
            <p14:sldId id="821"/>
            <p14:sldId id="855"/>
            <p14:sldId id="803"/>
            <p14:sldId id="843"/>
            <p14:sldId id="822"/>
          </p14:sldIdLst>
        </p14:section>
        <p14:section name="Preparation" id="{A3B4C904-C9BB-4261-9BE0-C60F090C87B4}">
          <p14:sldIdLst>
            <p14:sldId id="853"/>
            <p14:sldId id="801"/>
            <p14:sldId id="825"/>
          </p14:sldIdLst>
        </p14:section>
        <p14:section name="Operation creation" id="{6BAF7756-506F-4884-AEAB-F11A9EA77C98}">
          <p14:sldIdLst>
            <p14:sldId id="823"/>
          </p14:sldIdLst>
        </p14:section>
        <p14:section name="Movement" id="{E42D4A57-2C8E-482B-BA36-0AD7582C9FA3}">
          <p14:sldIdLst>
            <p14:sldId id="804"/>
            <p14:sldId id="805"/>
            <p14:sldId id="807"/>
          </p14:sldIdLst>
        </p14:section>
        <p14:section name="Conductor" id="{5E536E17-EAB8-41AB-8E16-B67FE81C3C1C}">
          <p14:sldIdLst>
            <p14:sldId id="808"/>
          </p14:sldIdLst>
        </p14:section>
        <p14:section name="Host group setting" id="{C266A38D-35AC-428C-9B15-403EDC052491}">
          <p14:sldIdLst>
            <p14:sldId id="802"/>
            <p14:sldId id="818"/>
            <p14:sldId id="820"/>
          </p14:sldIdLst>
        </p14:section>
        <p14:section name="Menu・Menu group list" id="{812E92F5-3F3D-4C5E-A342-286D0B271939}">
          <p14:sldIdLst>
            <p14:sldId id="836"/>
            <p14:sldId id="838"/>
            <p14:sldId id="831"/>
            <p14:sldId id="833"/>
            <p14:sldId id="834"/>
            <p14:sldId id="835"/>
          </p14:sldIdLst>
        </p14:section>
        <p14:section name="Data registration" id="{D74126D5-7B04-478B-AAB9-A6A22CCD2815}">
          <p14:sldIdLst>
            <p14:sldId id="839"/>
            <p14:sldId id="813"/>
            <p14:sldId id="840"/>
          </p14:sldIdLst>
        </p14:section>
        <p14:section name="Substitution value automatic registration setting" id="{2BC6F414-BE0E-42C5-B9B1-DD6731C64E3A}">
          <p14:sldIdLst>
            <p14:sldId id="814"/>
          </p14:sldIdLst>
        </p14:section>
        <p14:section name="Check Substitution value・Target host" id="{D6C165BE-3FDC-43C6-B110-CE61E53E5B66}">
          <p14:sldIdLst>
            <p14:sldId id="815"/>
          </p14:sldIdLst>
        </p14:section>
        <p14:section name="Execution" id="{634B530C-0286-40F1-AB4C-949C3B2CF475}">
          <p14:sldIdLst>
            <p14:sldId id="816"/>
            <p14:sldId id="817"/>
            <p14:sldId id="824"/>
          </p14:sldIdLst>
        </p14:section>
        <p14:section name="Scenario 2" id="{D428F894-FB30-481D-A5C4-7FB96936C50E}">
          <p14:sldIdLst>
            <p14:sldId id="845"/>
            <p14:sldId id="854"/>
            <p14:sldId id="852"/>
            <p14:sldId id="846"/>
            <p14:sldId id="851"/>
            <p14:sldId id="848"/>
            <p14:sldId id="849"/>
            <p14:sldId id="85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297A"/>
    <a:srgbClr val="003986"/>
    <a:srgbClr val="FF0000"/>
    <a:srgbClr val="00DA63"/>
    <a:srgbClr val="FFFF99"/>
    <a:srgbClr val="00246C"/>
    <a:srgbClr val="D1E105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0" autoAdjust="0"/>
    <p:restoredTop sz="95287" autoAdjust="0"/>
  </p:normalViewPr>
  <p:slideViewPr>
    <p:cSldViewPr>
      <p:cViewPr varScale="1">
        <p:scale>
          <a:sx n="141" d="100"/>
          <a:sy n="141" d="100"/>
        </p:scale>
        <p:origin x="115" y="45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-141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27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73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55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47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64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06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95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54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98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30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73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812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28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6.xml"/><Relationship Id="rId18" Type="http://schemas.openxmlformats.org/officeDocument/2006/relationships/slide" Target="slide36.xml"/><Relationship Id="rId3" Type="http://schemas.openxmlformats.org/officeDocument/2006/relationships/slide" Target="slide41.xml"/><Relationship Id="rId7" Type="http://schemas.openxmlformats.org/officeDocument/2006/relationships/slide" Target="slide10.xml"/><Relationship Id="rId12" Type="http://schemas.openxmlformats.org/officeDocument/2006/relationships/slide" Target="slide20.xml"/><Relationship Id="rId17" Type="http://schemas.openxmlformats.org/officeDocument/2006/relationships/slide" Target="slide33.xml"/><Relationship Id="rId2" Type="http://schemas.openxmlformats.org/officeDocument/2006/relationships/notesSlide" Target="../notesSlides/notesSlide2.xml"/><Relationship Id="rId16" Type="http://schemas.openxmlformats.org/officeDocument/2006/relationships/slide" Target="slide31.xml"/><Relationship Id="rId20" Type="http://schemas.openxmlformats.org/officeDocument/2006/relationships/slide" Target="slide38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5" Type="http://schemas.openxmlformats.org/officeDocument/2006/relationships/slide" Target="slide30.xml"/><Relationship Id="rId10" Type="http://schemas.openxmlformats.org/officeDocument/2006/relationships/slide" Target="slide16.xml"/><Relationship Id="rId19" Type="http://schemas.openxmlformats.org/officeDocument/2006/relationships/slide" Target="slide37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slide" Target="slide3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Host group 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management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Menu creation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【Practice】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24" y="1700808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 </a:t>
            </a:r>
            <a:r>
              <a:rPr lang="en-US" altLang="ja-JP" dirty="0" smtClean="0"/>
              <a:t>Preparation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hangingPunct="0">
              <a:buClr>
                <a:srgbClr val="002B62"/>
              </a:buClr>
            </a:pPr>
            <a:r>
              <a:rPr lang="en-US" altLang="ja-JP" b="1" dirty="0" smtClean="0"/>
              <a:t>Playbook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creation</a:t>
            </a:r>
          </a:p>
          <a:p>
            <a:pPr marL="0" indent="0" hangingPunct="0">
              <a:buClr>
                <a:srgbClr val="002B62"/>
              </a:buClr>
              <a:buNone/>
            </a:pPr>
            <a:r>
              <a:rPr lang="en-US" altLang="ja-JP" sz="1600" dirty="0" smtClean="0"/>
              <a:t>This </a:t>
            </a:r>
            <a:r>
              <a:rPr lang="en-US" altLang="ja-JP" sz="1600" dirty="0"/>
              <a:t>scenario will use the following three </a:t>
            </a:r>
            <a:r>
              <a:rPr lang="en-US" altLang="ja-JP" sz="1600" dirty="0" smtClean="0"/>
              <a:t>playbooks.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 smtClean="0">
                <a:solidFill>
                  <a:srgbClr val="000000"/>
                </a:solidFill>
              </a:rPr>
              <a:t>Please use the following contents to make 3 different files. 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[Caution] </a:t>
            </a:r>
          </a:p>
          <a:p>
            <a:pPr hangingPunct="0">
              <a:buClr>
                <a:srgbClr val="002B62"/>
              </a:buClr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Create </a:t>
            </a:r>
            <a:r>
              <a:rPr lang="en-US" altLang="ja-JP" sz="1600" dirty="0">
                <a:solidFill>
                  <a:srgbClr val="FF0000"/>
                </a:solidFill>
              </a:rPr>
              <a:t>the </a:t>
            </a:r>
            <a:r>
              <a:rPr lang="en-US" altLang="ja-JP" sz="1600" dirty="0" err="1">
                <a:solidFill>
                  <a:srgbClr val="FF0000"/>
                </a:solidFill>
              </a:rPr>
              <a:t>yml</a:t>
            </a:r>
            <a:r>
              <a:rPr lang="en-US" altLang="ja-JP" sz="1600" dirty="0">
                <a:solidFill>
                  <a:srgbClr val="FF0000"/>
                </a:solidFill>
              </a:rPr>
              <a:t> file with Character code " </a:t>
            </a:r>
            <a:r>
              <a:rPr lang="en-US" altLang="ja-JP" sz="1600" dirty="0" smtClean="0">
                <a:solidFill>
                  <a:srgbClr val="FF0000"/>
                </a:solidFill>
              </a:rPr>
              <a:t>UTF-8 without BOM", </a:t>
            </a:r>
            <a:r>
              <a:rPr lang="en-US" altLang="ja-JP" sz="1600" dirty="0">
                <a:solidFill>
                  <a:srgbClr val="FF0000"/>
                </a:solidFill>
              </a:rPr>
              <a:t>New line code "LF</a:t>
            </a:r>
            <a:r>
              <a:rPr lang="en-US" altLang="ja-JP" sz="1600" dirty="0" smtClean="0">
                <a:solidFill>
                  <a:srgbClr val="FF0000"/>
                </a:solidFill>
              </a:rPr>
              <a:t>".</a:t>
            </a:r>
          </a:p>
          <a:p>
            <a:pPr hangingPunct="0">
              <a:buClr>
                <a:srgbClr val="002B62"/>
              </a:buClr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Make sure that the indents are valid when copying the source code.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8432" y="4157593"/>
            <a:ext cx="3593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File name: </a:t>
            </a:r>
            <a:r>
              <a:rPr lang="en-US" altLang="ja-JP" sz="1400" b="1" dirty="0" smtClean="0"/>
              <a:t>2-set_nameserver.yml</a:t>
            </a:r>
            <a:r>
              <a:rPr lang="en-US" altLang="ja-JP" sz="1400" b="1" dirty="0"/>
              <a:t/>
            </a:r>
            <a:br>
              <a:rPr lang="en-US" altLang="ja-JP" sz="1400" b="1" dirty="0"/>
            </a:br>
            <a:r>
              <a:rPr lang="en-US" altLang="ja-JP" sz="1400" dirty="0"/>
              <a:t>Adds postscript to /</a:t>
            </a:r>
            <a:r>
              <a:rPr lang="en-US" altLang="ja-JP" sz="1400" dirty="0" err="1"/>
              <a:t>etc</a:t>
            </a:r>
            <a:r>
              <a:rPr lang="en-US" altLang="ja-JP" sz="1400" dirty="0"/>
              <a:t>/</a:t>
            </a:r>
            <a:r>
              <a:rPr lang="en-US" altLang="ja-JP" sz="1400" dirty="0" err="1"/>
              <a:t>resolv.conf</a:t>
            </a:r>
            <a:r>
              <a:rPr lang="en-US" altLang="ja-JP" sz="1400" dirty="0"/>
              <a:t>.</a:t>
            </a:r>
          </a:p>
          <a:p>
            <a:r>
              <a:rPr lang="en-US" altLang="ja-JP" sz="1400" dirty="0" smtClean="0"/>
              <a:t>This will only be run once per host, since it is not idempotent.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68432" y="5595850"/>
            <a:ext cx="3675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</a:t>
            </a:r>
            <a:r>
              <a:rPr lang="en-US" altLang="ja-JP" sz="1400" b="1" dirty="0"/>
              <a:t>name: </a:t>
            </a:r>
            <a:r>
              <a:rPr lang="en-US" altLang="ja-JP" sz="1400" b="1" dirty="0" smtClean="0"/>
              <a:t>3-set_hostname.y</a:t>
            </a:r>
            <a:r>
              <a:rPr lang="ja-JP" altLang="en-US" sz="1400" b="1" dirty="0" err="1"/>
              <a:t>ｍ</a:t>
            </a:r>
            <a:r>
              <a:rPr lang="en-US" altLang="ja-JP" sz="1400" b="1" dirty="0"/>
              <a:t>l</a:t>
            </a:r>
            <a:br>
              <a:rPr lang="en-US" altLang="ja-JP" sz="1400" b="1" dirty="0"/>
            </a:br>
            <a:r>
              <a:rPr lang="en-US" altLang="ja-JP" sz="1400" dirty="0"/>
              <a:t>Changes the hosts name.</a:t>
            </a:r>
          </a:p>
          <a:p>
            <a:r>
              <a:rPr lang="en-US" altLang="ja-JP" sz="1400" dirty="0" smtClean="0"/>
              <a:t>In this scenario, the hosts will have it’s value substituted.</a:t>
            </a:r>
            <a:endParaRPr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82221" y="2719336"/>
            <a:ext cx="3661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File name</a:t>
            </a:r>
            <a:r>
              <a:rPr kumimoji="1" lang="en-US" altLang="ja-JP" sz="1400" b="1" dirty="0" smtClean="0"/>
              <a:t>:</a:t>
            </a:r>
            <a:r>
              <a:rPr kumimoji="1" lang="ja-JP" altLang="en-US" sz="1400" b="1" dirty="0" smtClean="0"/>
              <a:t> </a:t>
            </a:r>
            <a:r>
              <a:rPr kumimoji="1" lang="en-US" altLang="ja-JP" sz="1400" b="1" dirty="0" smtClean="0"/>
              <a:t>1</a:t>
            </a:r>
            <a:r>
              <a:rPr lang="en-US" altLang="ja-JP" sz="1400" b="1" dirty="0" smtClean="0"/>
              <a:t>-set_timezone.yml</a:t>
            </a:r>
          </a:p>
          <a:p>
            <a:r>
              <a:rPr lang="en-US" altLang="ja-JP" sz="1400" dirty="0"/>
              <a:t>Changes the time zone to the specified value.</a:t>
            </a:r>
          </a:p>
          <a:p>
            <a:r>
              <a:rPr lang="en-US" altLang="ja-JP" sz="1400" dirty="0"/>
              <a:t>In this scenario, all </a:t>
            </a:r>
            <a:r>
              <a:rPr lang="en-US" altLang="ja-JP" sz="1400" dirty="0" smtClean="0"/>
              <a:t>host`s </a:t>
            </a:r>
            <a:r>
              <a:rPr lang="en-US" altLang="ja-JP" sz="1400" dirty="0"/>
              <a:t>common value will be </a:t>
            </a:r>
            <a:r>
              <a:rPr lang="en-US" altLang="ja-JP" sz="1400" dirty="0" smtClean="0"/>
              <a:t>substituted.</a:t>
            </a:r>
            <a:endParaRPr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2867" y="4342939"/>
            <a:ext cx="5155886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</a:rPr>
              <a:t>- name:</a:t>
            </a:r>
            <a:r>
              <a:rPr lang="ja-JP" altLang="en-US" sz="1400" dirty="0">
                <a:solidFill>
                  <a:schemeClr val="bg1"/>
                </a:solidFill>
              </a:rPr>
              <a:t> </a:t>
            </a:r>
            <a:r>
              <a:rPr lang="en-US" altLang="ja-JP" sz="1400" dirty="0" smtClean="0">
                <a:solidFill>
                  <a:schemeClr val="bg1"/>
                </a:solidFill>
              </a:rPr>
              <a:t>Add Nameserver</a:t>
            </a:r>
            <a:endParaRPr lang="en-US" altLang="ja-JP" sz="1400" dirty="0">
              <a:solidFill>
                <a:schemeClr val="bg1"/>
              </a:solidFill>
            </a:endParaRPr>
          </a:p>
          <a:p>
            <a:r>
              <a:rPr lang="en-US" altLang="ja-JP" sz="1400" dirty="0">
                <a:solidFill>
                  <a:schemeClr val="bg1"/>
                </a:solidFill>
              </a:rPr>
              <a:t> </a:t>
            </a:r>
            <a:r>
              <a:rPr lang="en-US" altLang="ja-JP" sz="1400" dirty="0" smtClean="0">
                <a:solidFill>
                  <a:schemeClr val="bg1"/>
                </a:solidFill>
              </a:rPr>
              <a:t> shell: ‘echo nameserver {{ VAR_nameserver_ip }} &gt;&gt; /etc/</a:t>
            </a:r>
            <a:r>
              <a:rPr lang="en-US" altLang="ja-JP" sz="1400" dirty="0" err="1" smtClean="0">
                <a:solidFill>
                  <a:schemeClr val="bg1"/>
                </a:solidFill>
              </a:rPr>
              <a:t>resolv.conf</a:t>
            </a:r>
            <a:r>
              <a:rPr lang="en-US" altLang="ja-JP" sz="14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2867" y="2978368"/>
            <a:ext cx="5158168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- name: </a:t>
            </a:r>
            <a:r>
              <a:rPr lang="en-US" altLang="ja-JP" sz="1400" dirty="0" smtClean="0">
                <a:solidFill>
                  <a:schemeClr val="bg1"/>
                </a:solidFill>
              </a:rPr>
              <a:t>Set Timezone</a:t>
            </a:r>
            <a:endParaRPr lang="en-US" altLang="ja-JP" sz="1400" dirty="0">
              <a:solidFill>
                <a:schemeClr val="bg1"/>
              </a:solidFill>
            </a:endParaRPr>
          </a:p>
          <a:p>
            <a:r>
              <a:rPr lang="en-US" altLang="ja-JP" sz="1400" dirty="0">
                <a:solidFill>
                  <a:schemeClr val="bg1"/>
                </a:solidFill>
              </a:rPr>
              <a:t>  timezone:</a:t>
            </a:r>
          </a:p>
          <a:p>
            <a:r>
              <a:rPr lang="en-US" altLang="ja-JP" sz="1400" dirty="0">
                <a:solidFill>
                  <a:schemeClr val="bg1"/>
                </a:solidFill>
              </a:rPr>
              <a:t>    name: "{{ </a:t>
            </a:r>
            <a:r>
              <a:rPr lang="en-US" altLang="ja-JP" sz="1400" dirty="0" smtClean="0">
                <a:solidFill>
                  <a:schemeClr val="bg1"/>
                </a:solidFill>
              </a:rPr>
              <a:t>VAR_locale_timezone }}"</a:t>
            </a:r>
            <a:endParaRPr lang="en-US" altLang="ja-JP" sz="14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867" y="5714672"/>
            <a:ext cx="5158168" cy="738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- name: </a:t>
            </a:r>
            <a:r>
              <a:rPr lang="en-US" altLang="ja-JP" sz="1400" dirty="0" smtClean="0">
                <a:solidFill>
                  <a:schemeClr val="bg1"/>
                </a:solidFill>
              </a:rPr>
              <a:t>Set Hostname</a:t>
            </a:r>
            <a:endParaRPr lang="en-US" altLang="ja-JP" sz="1400" dirty="0">
              <a:solidFill>
                <a:schemeClr val="bg1"/>
              </a:solidFill>
            </a:endParaRPr>
          </a:p>
          <a:p>
            <a:r>
              <a:rPr lang="en-US" altLang="ja-JP" sz="1400" dirty="0">
                <a:solidFill>
                  <a:schemeClr val="bg1"/>
                </a:solidFill>
              </a:rPr>
              <a:t>  hostname:</a:t>
            </a:r>
          </a:p>
          <a:p>
            <a:r>
              <a:rPr lang="en-US" altLang="ja-JP" sz="1400" dirty="0">
                <a:solidFill>
                  <a:schemeClr val="bg1"/>
                </a:solidFill>
              </a:rPr>
              <a:t>    name: "{{ VAR_hostname }}"</a:t>
            </a:r>
          </a:p>
        </p:txBody>
      </p:sp>
    </p:spTree>
    <p:extLst>
      <p:ext uri="{BB962C8B-B14F-4D97-AF65-F5344CB8AC3E}">
        <p14:creationId xmlns:p14="http://schemas.microsoft.com/office/powerpoint/2010/main" val="23949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en-US" altLang="ja-JP" dirty="0" smtClean="0"/>
              <a:t> Preparation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target 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In this step, we will register the host that will execute the operations.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 smtClean="0"/>
              <a:t>For this scenario, </a:t>
            </a:r>
            <a:r>
              <a:rPr lang="en-US" altLang="ja-JP" sz="1600" dirty="0"/>
              <a:t>we will register 5 </a:t>
            </a:r>
            <a:r>
              <a:rPr lang="en-US" altLang="ja-JP" sz="1600" dirty="0" smtClean="0"/>
              <a:t>servers.</a:t>
            </a:r>
            <a:br>
              <a:rPr lang="en-US" altLang="ja-JP" sz="1600" dirty="0" smtClean="0"/>
            </a:br>
            <a:r>
              <a:rPr lang="en-US" altLang="ja-JP" sz="1400" dirty="0" smtClean="0"/>
              <a:t>※ </a:t>
            </a:r>
            <a:r>
              <a:rPr lang="en-US" altLang="ja-JP" sz="1400" dirty="0" err="1"/>
              <a:t>webC</a:t>
            </a:r>
            <a:r>
              <a:rPr lang="en-US" altLang="ja-JP" sz="1400" dirty="0"/>
              <a:t> is used in scenario </a:t>
            </a:r>
            <a:r>
              <a:rPr lang="en-US" altLang="ja-JP" sz="1400" dirty="0" smtClean="0"/>
              <a:t>2.</a:t>
            </a:r>
            <a:r>
              <a:rPr kumimoji="1" lang="en-US" altLang="ja-JP" sz="1400" b="1" dirty="0" smtClean="0"/>
              <a:t/>
            </a:r>
            <a:br>
              <a:rPr kumimoji="1" lang="en-US" altLang="ja-JP" sz="1400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fr-FR" altLang="ja-JP" sz="1600" dirty="0"/>
              <a:t>Menu </a:t>
            </a:r>
            <a:r>
              <a:rPr lang="fr-FR" altLang="ja-JP" sz="1600" b="1" dirty="0"/>
              <a:t>: Basic Console &gt; Device list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"Register".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" y="3180446"/>
            <a:ext cx="5499628" cy="112563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00" y="3180445"/>
            <a:ext cx="3452770" cy="1096859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48251"/>
              </p:ext>
            </p:extLst>
          </p:nvPr>
        </p:nvGraphicFramePr>
        <p:xfrm>
          <a:off x="66130" y="4277304"/>
          <a:ext cx="8682336" cy="20161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61">
                  <a:extLst>
                    <a:ext uri="{9D8B030D-6E8A-4147-A177-3AD203B41FA5}">
                      <a16:colId xmlns:a16="http://schemas.microsoft.com/office/drawing/2014/main" val="2384318917"/>
                    </a:ext>
                  </a:extLst>
                </a:gridCol>
                <a:gridCol w="814000">
                  <a:extLst>
                    <a:ext uri="{9D8B030D-6E8A-4147-A177-3AD203B41FA5}">
                      <a16:colId xmlns:a16="http://schemas.microsoft.com/office/drawing/2014/main" val="714268128"/>
                    </a:ext>
                  </a:extLst>
                </a:gridCol>
                <a:gridCol w="939586">
                  <a:extLst>
                    <a:ext uri="{9D8B030D-6E8A-4147-A177-3AD203B41FA5}">
                      <a16:colId xmlns:a16="http://schemas.microsoft.com/office/drawing/2014/main" val="100143077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738119319"/>
                    </a:ext>
                  </a:extLst>
                </a:gridCol>
                <a:gridCol w="1279923">
                  <a:extLst>
                    <a:ext uri="{9D8B030D-6E8A-4147-A177-3AD203B41FA5}">
                      <a16:colId xmlns:a16="http://schemas.microsoft.com/office/drawing/2014/main" val="3240370687"/>
                    </a:ext>
                  </a:extLst>
                </a:gridCol>
                <a:gridCol w="954815">
                  <a:extLst>
                    <a:ext uri="{9D8B030D-6E8A-4147-A177-3AD203B41FA5}">
                      <a16:colId xmlns:a16="http://schemas.microsoft.com/office/drawing/2014/main" val="4277845767"/>
                    </a:ext>
                  </a:extLst>
                </a:gridCol>
                <a:gridCol w="1266781">
                  <a:extLst>
                    <a:ext uri="{9D8B030D-6E8A-4147-A177-3AD203B41FA5}">
                      <a16:colId xmlns:a16="http://schemas.microsoft.com/office/drawing/2014/main" val="1478326670"/>
                    </a:ext>
                  </a:extLst>
                </a:gridCol>
                <a:gridCol w="1450771">
                  <a:extLst>
                    <a:ext uri="{9D8B030D-6E8A-4147-A177-3AD203B41FA5}">
                      <a16:colId xmlns:a16="http://schemas.microsoft.com/office/drawing/2014/main" val="677486930"/>
                    </a:ext>
                  </a:extLst>
                </a:gridCol>
              </a:tblGrid>
              <a:tr h="1345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HW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Device type</a:t>
                      </a:r>
                      <a:endParaRPr kumimoji="1" lang="ja-JP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Host name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Address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Login user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Login password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Authentication method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842603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webA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Target device IP Address</a:t>
                      </a:r>
                      <a:endParaRPr kumimoji="1" lang="ja-JP" altLang="en-US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Input free value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en-US" altLang="ja-JP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●</a:t>
                      </a: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</a:t>
                      </a:r>
                      <a:r>
                        <a:rPr kumimoji="1" lang="en-US" altLang="ja-JP" sz="1200" dirty="0" smtClean="0"/>
                        <a:t>Input free value</a:t>
                      </a:r>
                      <a:r>
                        <a:rPr kumimoji="1" lang="ja-JP" altLang="en-US" sz="1200" dirty="0" smtClean="0"/>
                        <a:t>）</a:t>
                      </a:r>
                      <a:endParaRPr kumimoji="1" lang="en-US" altLang="ja-JP" sz="1200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Password authentication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31421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webB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43914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Server3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dbA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04276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Server4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dbB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339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Server5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webC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CBCD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85380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 bwMode="auto">
          <a:xfrm>
            <a:off x="6333" y="3180445"/>
            <a:ext cx="749243" cy="10406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66433" y="3180445"/>
            <a:ext cx="637215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03648" y="3180444"/>
            <a:ext cx="623738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418039" y="3191287"/>
            <a:ext cx="623738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41777" y="3195094"/>
            <a:ext cx="767195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800816" y="3195094"/>
            <a:ext cx="715676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617824" y="3191287"/>
            <a:ext cx="1662480" cy="10579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9" name="曲線コネクタ 18"/>
          <p:cNvCxnSpPr>
            <a:cxnSpLocks noChangeAspect="1"/>
          </p:cNvCxnSpPr>
          <p:nvPr/>
        </p:nvCxnSpPr>
        <p:spPr bwMode="auto">
          <a:xfrm rot="2700000">
            <a:off x="5042471" y="3216241"/>
            <a:ext cx="1093515" cy="1008000"/>
          </a:xfrm>
          <a:prstGeom prst="curvedConnector3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79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 Register Operation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Follow the instructions below and create an Operation.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Basic Console &gt; </a:t>
            </a:r>
            <a:r>
              <a:rPr lang="en-US" altLang="ja-JP" sz="1600" b="1" dirty="0" smtClean="0"/>
              <a:t>Operation </a:t>
            </a:r>
            <a:r>
              <a:rPr lang="en-US" altLang="ja-JP" sz="1600" b="1" dirty="0"/>
              <a:t>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I</a:t>
            </a:r>
            <a:r>
              <a:rPr lang="en-US" altLang="ja-JP" sz="1600" dirty="0" smtClean="0"/>
              <a:t>nput </a:t>
            </a:r>
            <a:r>
              <a:rPr lang="en-US" altLang="ja-JP" sz="1600" dirty="0"/>
              <a:t>the following information for each item and click "Register".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97235"/>
              </p:ext>
            </p:extLst>
          </p:nvPr>
        </p:nvGraphicFramePr>
        <p:xfrm>
          <a:off x="177212" y="5237718"/>
          <a:ext cx="619498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09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 settings all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(Enter free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75208"/>
            <a:ext cx="8355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an item for </a:t>
            </a:r>
            <a:r>
              <a:rPr lang="en-US" altLang="ja-JP" sz="1200" dirty="0" smtClean="0"/>
              <a:t>management. </a:t>
            </a:r>
            <a:r>
              <a:rPr lang="en-US" altLang="ja-JP" sz="1200" dirty="0"/>
              <a:t>It will not be executed </a:t>
            </a:r>
            <a:r>
              <a:rPr lang="en-US" altLang="ja-JP" sz="1200" dirty="0" smtClean="0"/>
              <a:t>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9" y="2801289"/>
            <a:ext cx="6184301" cy="2152950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51520" y="3212976"/>
            <a:ext cx="4104574" cy="93612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2.3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Configure Movement (1/3)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Create Movement</a:t>
            </a:r>
            <a:br>
              <a:rPr lang="en-US" altLang="ja-JP" b="1" dirty="0"/>
            </a:br>
            <a:r>
              <a:rPr lang="en-US" altLang="ja-JP" sz="1600" dirty="0"/>
              <a:t>Register the Movements that is going to be </a:t>
            </a:r>
            <a:r>
              <a:rPr lang="en-US" altLang="ja-JP" sz="1600" dirty="0" smtClean="0"/>
              <a:t>linked </a:t>
            </a:r>
            <a:r>
              <a:rPr lang="en-US" altLang="ja-JP" sz="1600" dirty="0"/>
              <a:t>with the </a:t>
            </a:r>
            <a:r>
              <a:rPr lang="en-US" altLang="ja-JP" sz="1600" dirty="0" smtClean="0"/>
              <a:t>playbooks.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</a:t>
            </a:r>
            <a:r>
              <a:rPr lang="en-US" altLang="ja-JP" sz="1600" b="1" dirty="0"/>
              <a:t>: Ansible-Legacy &gt; Movement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Click Register &gt; Start Registration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or input the following information for each item and click "Register</a:t>
            </a:r>
            <a:r>
              <a:rPr lang="en-US" altLang="ja-JP" sz="1600" dirty="0" smtClean="0"/>
              <a:t>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61928"/>
              </p:ext>
            </p:extLst>
          </p:nvPr>
        </p:nvGraphicFramePr>
        <p:xfrm>
          <a:off x="179512" y="4797190"/>
          <a:ext cx="5544616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7990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66662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 specification format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IP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IP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21058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5" y="2536888"/>
            <a:ext cx="7027334" cy="218825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899592" y="2924944"/>
            <a:ext cx="864096" cy="10081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27784" y="3126960"/>
            <a:ext cx="1368152" cy="8060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2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Configure Movement (2/3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playbook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Register the previously created Playbooks to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Menu : Ansible-Legacy &gt; </a:t>
            </a:r>
            <a:r>
              <a:rPr lang="en-US" altLang="ja-JP" sz="1600" b="1" dirty="0" smtClean="0"/>
              <a:t>Playbook </a:t>
            </a:r>
            <a:r>
              <a:rPr lang="en-US" altLang="ja-JP" sz="1600" b="1" dirty="0"/>
              <a:t>files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Select </a:t>
            </a:r>
            <a:r>
              <a:rPr lang="en-US" altLang="ja-JP" sz="1600" dirty="0" smtClean="0"/>
              <a:t>the playbooks </a:t>
            </a:r>
            <a:r>
              <a:rPr lang="en-US" altLang="ja-JP" sz="1600" dirty="0"/>
              <a:t>from "Browser" and click "Upload in advance".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"Register".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06150"/>
              </p:ext>
            </p:extLst>
          </p:nvPr>
        </p:nvGraphicFramePr>
        <p:xfrm>
          <a:off x="3203810" y="4912328"/>
          <a:ext cx="5256730" cy="1324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668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0047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set_timezone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1-set_timezone.yml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2-.set_nameserver.yml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/>
                        <a:t>3</a:t>
                      </a:r>
                      <a:r>
                        <a:rPr lang="en-US" altLang="ja-JP" sz="1400" b="0" dirty="0" smtClean="0"/>
                        <a:t>-set_hostname.yml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</a:tbl>
          </a:graphicData>
        </a:graphic>
      </p:graphicFrame>
      <p:pic>
        <p:nvPicPr>
          <p:cNvPr id="7" name="図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5760640" cy="207433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395536" y="3255021"/>
            <a:ext cx="4896544" cy="779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1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Configure Movement(3/3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the playbook </a:t>
            </a:r>
            <a:r>
              <a:rPr lang="en-US" altLang="ja-JP" b="1" dirty="0" smtClean="0"/>
              <a:t>to</a:t>
            </a:r>
            <a:r>
              <a:rPr kumimoji="1" lang="en-US" altLang="ja-JP" b="1" dirty="0" smtClean="0"/>
              <a:t> Movement.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Link the </a:t>
            </a:r>
            <a:r>
              <a:rPr lang="en-US" altLang="ja-JP" sz="1600" dirty="0" smtClean="0"/>
              <a:t>previously created Movement </a:t>
            </a:r>
            <a:r>
              <a:rPr lang="en-US" altLang="ja-JP" sz="1600" dirty="0"/>
              <a:t>and Playbook files</a:t>
            </a:r>
            <a:r>
              <a:rPr lang="en-US" altLang="ja-JP" sz="1600" dirty="0" smtClean="0"/>
              <a:t>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b="1" dirty="0"/>
              <a:t>Menu : Ansible-Legacy &gt; Movement details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732" y="4367048"/>
            <a:ext cx="21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Related table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90747"/>
              </p:ext>
            </p:extLst>
          </p:nvPr>
        </p:nvGraphicFramePr>
        <p:xfrm>
          <a:off x="230801" y="4736379"/>
          <a:ext cx="6110775" cy="1239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6925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  <a:gridCol w="2036925">
                  <a:extLst>
                    <a:ext uri="{9D8B030D-6E8A-4147-A177-3AD203B41FA5}">
                      <a16:colId xmlns:a16="http://schemas.microsoft.com/office/drawing/2014/main" val="2446437995"/>
                    </a:ext>
                  </a:extLst>
                </a:gridCol>
              </a:tblGrid>
              <a:tr h="290263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Playbook</a:t>
                      </a:r>
                      <a:r>
                        <a:rPr kumimoji="1" lang="en-US" altLang="ja-JP" sz="1400" baseline="0" dirty="0" smtClean="0"/>
                        <a:t> file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Include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 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set_timezone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 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aseline="0" smtClean="0"/>
                        <a:t>add_nameserver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 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set</a:t>
                      </a:r>
                      <a:r>
                        <a:rPr kumimoji="1" lang="en-US" altLang="ja-JP" sz="1400" baseline="0" smtClean="0"/>
                        <a:t>_hostname</a:t>
                      </a:r>
                      <a:endParaRPr kumimoji="1" lang="ja-JP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2650239"/>
            <a:ext cx="7992888" cy="1716807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323528" y="3068960"/>
            <a:ext cx="6018048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37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32856"/>
            <a:ext cx="8805594" cy="43064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Create Conductor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908868"/>
            <a:ext cx="8784976" cy="5616476"/>
          </a:xfrm>
        </p:spPr>
        <p:txBody>
          <a:bodyPr/>
          <a:lstStyle/>
          <a:p>
            <a:r>
              <a:rPr lang="en-US" altLang="ja-JP" b="1" dirty="0"/>
              <a:t>Create Conductor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/>
              <a:t>Create a Conductor that collects the defined </a:t>
            </a:r>
            <a:r>
              <a:rPr lang="en-US" altLang="ja-JP" sz="1600" dirty="0" smtClean="0"/>
              <a:t>Movements.</a:t>
            </a:r>
            <a:br>
              <a:rPr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Conductor &gt; 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class edit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7505258" y="2913947"/>
            <a:ext cx="1440161" cy="1865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7524328" y="5267958"/>
            <a:ext cx="1484637" cy="60249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図形 23"/>
          <p:cNvSpPr/>
          <p:nvPr/>
        </p:nvSpPr>
        <p:spPr>
          <a:xfrm rot="21447710" flipH="1">
            <a:off x="6827107" y="4184463"/>
            <a:ext cx="723204" cy="1048459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25" name="角丸四角形 24"/>
          <p:cNvSpPr/>
          <p:nvPr/>
        </p:nvSpPr>
        <p:spPr bwMode="auto">
          <a:xfrm>
            <a:off x="4833213" y="5709497"/>
            <a:ext cx="2501907" cy="50407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Add the required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Movements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by 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dragging and dropping.</a:t>
            </a:r>
          </a:p>
        </p:txBody>
      </p:sp>
      <p:sp>
        <p:nvSpPr>
          <p:cNvPr id="26" name="円形吹き出し 25"/>
          <p:cNvSpPr/>
          <p:nvPr/>
        </p:nvSpPr>
        <p:spPr bwMode="auto">
          <a:xfrm>
            <a:off x="7139607" y="5493061"/>
            <a:ext cx="301542" cy="312200"/>
          </a:xfrm>
          <a:prstGeom prst="wedgeEllipseCallout">
            <a:avLst>
              <a:gd name="adj1" fmla="val 55400"/>
              <a:gd name="adj2" fmla="val -586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2114835" y="3862014"/>
            <a:ext cx="4185358" cy="3390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619672" y="6196199"/>
            <a:ext cx="1784156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Click "Registration".</a:t>
            </a: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813293" y="5849033"/>
            <a:ext cx="301542" cy="312200"/>
          </a:xfrm>
          <a:prstGeom prst="wedgeEllipseCallout">
            <a:avLst>
              <a:gd name="adj1" fmla="val -134410"/>
              <a:gd name="adj2" fmla="val 2842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31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386" y="4680444"/>
            <a:ext cx="2499924" cy="111413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1608964" y="4333262"/>
            <a:ext cx="2602996" cy="34623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Connect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nodes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to each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other.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7123353" y="3189679"/>
            <a:ext cx="1526450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Input Conductor name.</a:t>
            </a:r>
          </a:p>
        </p:txBody>
      </p:sp>
      <p:sp>
        <p:nvSpPr>
          <p:cNvPr id="35" name="円形吹き出し 34"/>
          <p:cNvSpPr/>
          <p:nvPr/>
        </p:nvSpPr>
        <p:spPr bwMode="auto">
          <a:xfrm>
            <a:off x="6939828" y="2973508"/>
            <a:ext cx="319331" cy="312200"/>
          </a:xfrm>
          <a:prstGeom prst="wedgeEllipseCallout">
            <a:avLst>
              <a:gd name="adj1" fmla="val 104283"/>
              <a:gd name="adj2" fmla="val -3403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sp>
        <p:nvSpPr>
          <p:cNvPr id="36" name="角丸四角形 35"/>
          <p:cNvSpPr/>
          <p:nvPr/>
        </p:nvSpPr>
        <p:spPr bwMode="auto">
          <a:xfrm>
            <a:off x="905172" y="6085994"/>
            <a:ext cx="648072" cy="2035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73269"/>
              </p:ext>
            </p:extLst>
          </p:nvPr>
        </p:nvGraphicFramePr>
        <p:xfrm>
          <a:off x="7122042" y="3633691"/>
          <a:ext cx="1527761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7761">
                  <a:extLst>
                    <a:ext uri="{9D8B030D-6E8A-4147-A177-3AD203B41FA5}">
                      <a16:colId xmlns:a16="http://schemas.microsoft.com/office/drawing/2014/main" val="2953390857"/>
                    </a:ext>
                  </a:extLst>
                </a:gridCol>
              </a:tblGrid>
              <a:tr h="220813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Conductor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name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40808"/>
                  </a:ext>
                </a:extLst>
              </a:tr>
              <a:tr h="220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Server</a:t>
                      </a:r>
                      <a:r>
                        <a:rPr kumimoji="1" lang="en-US" altLang="ja-JP" sz="1100" baseline="0" dirty="0" smtClean="0"/>
                        <a:t> basic setting</a:t>
                      </a:r>
                      <a:endParaRPr kumimoji="1" lang="ja-JP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29472"/>
                  </a:ext>
                </a:extLst>
              </a:tr>
            </a:tbl>
          </a:graphicData>
        </a:graphic>
      </p:graphicFrame>
      <p:sp>
        <p:nvSpPr>
          <p:cNvPr id="28" name="円形吹き出し 27"/>
          <p:cNvSpPr/>
          <p:nvPr/>
        </p:nvSpPr>
        <p:spPr bwMode="auto">
          <a:xfrm>
            <a:off x="1468901" y="4122711"/>
            <a:ext cx="301542" cy="312200"/>
          </a:xfrm>
          <a:prstGeom prst="wedgeEllipseCallout">
            <a:avLst>
              <a:gd name="adj1" fmla="val 84158"/>
              <a:gd name="adj2" fmla="val -42980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3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2.5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Configure Host groups (1/3)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host </a:t>
            </a:r>
            <a:r>
              <a:rPr lang="en-US" altLang="ja-JP" b="1" dirty="0" smtClean="0"/>
              <a:t>groups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>Follow the steps below and create 3 different host groups.</a:t>
            </a:r>
            <a:br>
              <a:rPr lang="en-US" altLang="ja-JP" sz="1600" dirty="0" smtClean="0"/>
            </a:br>
            <a:r>
              <a:rPr lang="en-US" altLang="ja-JP" sz="1600" dirty="0" smtClean="0"/>
              <a:t>The previously created hosts will be connected to these host groups.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</a:t>
            </a:r>
            <a:r>
              <a:rPr lang="en-US" altLang="ja-JP" sz="1600" b="1" dirty="0" smtClean="0"/>
              <a:t>management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5055"/>
              </p:ext>
            </p:extLst>
          </p:nvPr>
        </p:nvGraphicFramePr>
        <p:xfrm>
          <a:off x="212596" y="5067362"/>
          <a:ext cx="3816408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0946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1835462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Priority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All_SV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6" y="2852936"/>
            <a:ext cx="4544059" cy="212437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284604" y="3339132"/>
            <a:ext cx="4320480" cy="8605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5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 bwMode="auto">
          <a:xfrm>
            <a:off x="4528413" y="4387199"/>
            <a:ext cx="3673776" cy="198622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2.5 Configure Host groups </a:t>
            </a:r>
            <a:r>
              <a:rPr lang="en-US" altLang="ja-JP" dirty="0" smtClean="0"/>
              <a:t>(2/3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parent-child relationship of host </a:t>
            </a:r>
            <a:r>
              <a:rPr lang="en-US" altLang="ja-JP" b="1" dirty="0" smtClean="0"/>
              <a:t>groups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Define the </a:t>
            </a:r>
            <a:r>
              <a:rPr lang="en-US" altLang="ja-JP" sz="1600" dirty="0" smtClean="0"/>
              <a:t>host groups’ parent-child relationship.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group parent-child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091295" y="4955397"/>
            <a:ext cx="2552955" cy="849835"/>
            <a:chOff x="345873" y="3410095"/>
            <a:chExt cx="3158251" cy="1206224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971113" y="4223155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カギ線コネクタ 13"/>
          <p:cNvCxnSpPr>
            <a:stCxn id="9" idx="2"/>
            <a:endCxn id="11" idx="0"/>
          </p:cNvCxnSpPr>
          <p:nvPr/>
        </p:nvCxnSpPr>
        <p:spPr bwMode="auto">
          <a:xfrm rot="16200000" flipH="1">
            <a:off x="6548293" y="5051876"/>
            <a:ext cx="295836" cy="65687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カギ線コネクタ 15"/>
          <p:cNvCxnSpPr>
            <a:stCxn id="9" idx="2"/>
            <a:endCxn id="12" idx="0"/>
          </p:cNvCxnSpPr>
          <p:nvPr/>
        </p:nvCxnSpPr>
        <p:spPr bwMode="auto">
          <a:xfrm rot="5400000">
            <a:off x="5891416" y="5051875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4992071" y="4509459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8439"/>
            <a:ext cx="3867690" cy="1831019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1064350" y="3216492"/>
            <a:ext cx="3147610" cy="7885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55831"/>
              </p:ext>
            </p:extLst>
          </p:nvPr>
        </p:nvGraphicFramePr>
        <p:xfrm>
          <a:off x="1259632" y="4926405"/>
          <a:ext cx="1622044" cy="1296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4572">
                  <a:extLst>
                    <a:ext uri="{9D8B030D-6E8A-4147-A177-3AD203B41FA5}">
                      <a16:colId xmlns:a16="http://schemas.microsoft.com/office/drawing/2014/main" val="4088595716"/>
                    </a:ext>
                  </a:extLst>
                </a:gridCol>
                <a:gridCol w="877472">
                  <a:extLst>
                    <a:ext uri="{9D8B030D-6E8A-4147-A177-3AD203B41FA5}">
                      <a16:colId xmlns:a16="http://schemas.microsoft.com/office/drawing/2014/main" val="1344977071"/>
                    </a:ext>
                  </a:extLst>
                </a:gridCol>
              </a:tblGrid>
              <a:tr h="324045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Host group</a:t>
                      </a:r>
                      <a:endParaRPr kumimoji="1" lang="ja-JP" altLang="en-US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74231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Parent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</a:rPr>
                        <a:t>Child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57471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All_SV</a:t>
                      </a:r>
                      <a:endParaRPr kumimoji="1" lang="ja-JP" altLang="en-US" sz="12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db_SV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5318164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All_SV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web_SV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2.5 Configure Host groups </a:t>
            </a:r>
            <a:r>
              <a:rPr lang="en-US" altLang="ja-JP" dirty="0" smtClean="0"/>
              <a:t>(3/3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87072" y="786435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the </a:t>
            </a:r>
            <a:r>
              <a:rPr lang="en-US" altLang="ja-JP" b="1" dirty="0" smtClean="0"/>
              <a:t>hosts </a:t>
            </a:r>
            <a:r>
              <a:rPr lang="en-US" altLang="ja-JP" b="1" dirty="0"/>
              <a:t>to host </a:t>
            </a:r>
            <a:r>
              <a:rPr lang="en-US" altLang="ja-JP" b="1" dirty="0" smtClean="0"/>
              <a:t>groups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 smtClean="0"/>
              <a:t>Link the target hosts to the host groups.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 : </a:t>
            </a:r>
            <a:r>
              <a:rPr lang="en-US" altLang="ja-JP" sz="1600" b="1" dirty="0"/>
              <a:t>Host group management &gt; Host link list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8851"/>
              </p:ext>
            </p:extLst>
          </p:nvPr>
        </p:nvGraphicFramePr>
        <p:xfrm>
          <a:off x="155006" y="4456030"/>
          <a:ext cx="5035739" cy="1814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46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328486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78785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9824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4418"/>
                  </a:ext>
                </a:extLst>
              </a:tr>
              <a:tr h="32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db_SV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settings all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63484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67375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webA</a:t>
            </a:r>
            <a:endParaRPr lang="en-US" altLang="ja-JP" sz="11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68" y="5680045"/>
            <a:ext cx="299865" cy="51153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288439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webB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54" y="5680045"/>
            <a:ext cx="299865" cy="511533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371106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21" y="5680045"/>
            <a:ext cx="299865" cy="511533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5382436" y="4246687"/>
            <a:ext cx="2552955" cy="857982"/>
            <a:chOff x="345873" y="3410095"/>
            <a:chExt cx="3158252" cy="1217788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3" y="4223156"/>
              <a:ext cx="1533012" cy="40472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4343165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4343167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958957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79843" y="6227338"/>
            <a:ext cx="738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dbA</a:t>
            </a:r>
            <a:endParaRPr lang="en-US" altLang="ja-JP" sz="1100" b="1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58" y="5680045"/>
            <a:ext cx="299865" cy="511533"/>
          </a:xfrm>
          <a:prstGeom prst="rect">
            <a:avLst/>
          </a:prstGeom>
        </p:spPr>
      </p:pic>
      <p:cxnSp>
        <p:nvCxnSpPr>
          <p:cNvPr id="36" name="直線矢印コネクタ 35"/>
          <p:cNvCxnSpPr/>
          <p:nvPr/>
        </p:nvCxnSpPr>
        <p:spPr bwMode="auto">
          <a:xfrm>
            <a:off x="5780890" y="5132283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 bwMode="auto">
          <a:xfrm>
            <a:off x="6325167" y="5130747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 bwMode="auto">
          <a:xfrm>
            <a:off x="7039887" y="5130745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 bwMode="auto">
          <a:xfrm>
            <a:off x="7645694" y="5138172"/>
            <a:ext cx="2913" cy="508371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93843"/>
            <a:ext cx="5060719" cy="1460292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193761" y="3212975"/>
            <a:ext cx="4522255" cy="7459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6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640" y="0"/>
            <a:ext cx="3528392" cy="405683"/>
          </a:xfrm>
        </p:spPr>
        <p:txBody>
          <a:bodyPr/>
          <a:lstStyle/>
          <a:p>
            <a:r>
              <a:rPr lang="en-US" altLang="ja-JP" b="1" dirty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>
            <a:hlinkClick r:id="rId3" action="ppaction://hlinksldjump"/>
          </p:cNvPr>
          <p:cNvSpPr/>
          <p:nvPr/>
        </p:nvSpPr>
        <p:spPr bwMode="auto">
          <a:xfrm>
            <a:off x="3023828" y="322829"/>
            <a:ext cx="5819008" cy="655347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dirty="0" smtClean="0">
                <a:solidFill>
                  <a:srgbClr val="000000"/>
                </a:solidFill>
                <a:latin typeface="メイリオ"/>
                <a:ea typeface="メイリオ"/>
              </a:rPr>
              <a:t>１．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/>
                <a:ea typeface="メイリオ"/>
              </a:rPr>
              <a:t>Introduction</a:t>
            </a:r>
            <a:endParaRPr lang="en-US" altLang="ja-JP" sz="1600" dirty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4" action="ppaction://hlinksldjump"/>
              </a:rPr>
              <a:t>About </a:t>
            </a:r>
            <a:r>
              <a:rPr lang="en-US" altLang="ja-JP" sz="1600" dirty="0">
                <a:solidFill>
                  <a:srgbClr val="000000"/>
                </a:solidFill>
                <a:hlinkClick r:id="rId4" action="ppaction://hlinksldjump"/>
              </a:rPr>
              <a:t>this document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5" action="ppaction://hlinksldjump"/>
              </a:rPr>
              <a:t>Work environment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6" action="ppaction://hlinksldjump"/>
              </a:rPr>
              <a:t>Scenario 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lvl="1"/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latin typeface="メイリオ"/>
                <a:ea typeface="メイリオ"/>
              </a:rPr>
              <a:t>２．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/>
                <a:ea typeface="メイリオ"/>
              </a:rPr>
              <a:t>Practice </a:t>
            </a:r>
            <a:r>
              <a:rPr lang="en-US" altLang="ja-JP" sz="1600" dirty="0" smtClean="0">
                <a:solidFill>
                  <a:srgbClr val="000000"/>
                </a:solidFill>
              </a:rPr>
              <a:t>Scenario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/>
                <a:ea typeface="メイリオ"/>
              </a:rPr>
              <a:t>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7" action="ppaction://hlinksldjump"/>
              </a:rPr>
              <a:t>Preparation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solidFill>
                  <a:srgbClr val="000000"/>
                </a:solidFill>
                <a:hlinkClick r:id="rId8" action="ppaction://hlinksldjump"/>
              </a:rPr>
              <a:t>Operation registration</a:t>
            </a:r>
            <a:endParaRPr lang="en-US" altLang="ja-JP" sz="1600" b="1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9" action="ppaction://hlinksldjump"/>
              </a:rPr>
              <a:t>Movement </a:t>
            </a:r>
            <a:r>
              <a:rPr lang="en-US" altLang="ja-JP" sz="1600" dirty="0">
                <a:solidFill>
                  <a:srgbClr val="000000"/>
                </a:solidFill>
                <a:hlinkClick r:id="rId9" action="ppaction://hlinksldjump"/>
              </a:rPr>
              <a:t>configuration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0" action="ppaction://hlinksldjump"/>
              </a:rPr>
              <a:t>Conductor </a:t>
            </a:r>
            <a:r>
              <a:rPr lang="en-US" altLang="ja-JP" sz="1600" dirty="0">
                <a:solidFill>
                  <a:srgbClr val="000000"/>
                </a:solidFill>
                <a:hlinkClick r:id="rId10" action="ppaction://hlinksldjump"/>
              </a:rPr>
              <a:t>creation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1" action="ppaction://hlinksldjump"/>
              </a:rPr>
              <a:t>Host </a:t>
            </a:r>
            <a:r>
              <a:rPr lang="en-US" altLang="ja-JP" sz="1600" dirty="0">
                <a:solidFill>
                  <a:srgbClr val="000000"/>
                </a:solidFill>
                <a:hlinkClick r:id="rId11" action="ppaction://hlinksldjump"/>
              </a:rPr>
              <a:t>group configuration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2" action="ppaction://hlinksldjump"/>
              </a:rPr>
              <a:t>Menu </a:t>
            </a:r>
            <a:r>
              <a:rPr lang="en-US" altLang="ja-JP" sz="1600" dirty="0">
                <a:solidFill>
                  <a:srgbClr val="000000"/>
                </a:solidFill>
                <a:hlinkClick r:id="rId12" action="ppaction://hlinksldjump"/>
              </a:rPr>
              <a:t>list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3" action="ppaction://hlinksldjump"/>
              </a:rPr>
              <a:t>Data </a:t>
            </a:r>
            <a:r>
              <a:rPr lang="en-US" altLang="ja-JP" sz="1600" dirty="0">
                <a:solidFill>
                  <a:srgbClr val="000000"/>
                </a:solidFill>
                <a:hlinkClick r:id="rId13" action="ppaction://hlinksldjump"/>
              </a:rPr>
              <a:t>registration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hlinkClick r:id="rId14" action="ppaction://hlinksldjump"/>
              </a:rPr>
              <a:t>Substitution </a:t>
            </a:r>
            <a:r>
              <a:rPr lang="en-US" altLang="ja-JP" sz="1600" dirty="0">
                <a:hlinkClick r:id="rId14" action="ppaction://hlinksldjump"/>
              </a:rPr>
              <a:t>value automatic register configuration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5" action="ppaction://hlinksldjump"/>
              </a:rPr>
              <a:t>Check </a:t>
            </a:r>
            <a:r>
              <a:rPr lang="en-US" altLang="ja-JP" sz="1600" dirty="0">
                <a:solidFill>
                  <a:srgbClr val="000000"/>
                </a:solidFill>
                <a:hlinkClick r:id="rId15" action="ppaction://hlinksldjump"/>
              </a:rPr>
              <a:t>Substitution value</a:t>
            </a:r>
            <a:r>
              <a:rPr lang="ja-JP" altLang="en-US" sz="1600" dirty="0">
                <a:solidFill>
                  <a:srgbClr val="000000"/>
                </a:solidFill>
                <a:hlinkClick r:id="rId15" action="ppaction://hlinksldjump"/>
              </a:rPr>
              <a:t>・</a:t>
            </a:r>
            <a:r>
              <a:rPr lang="en-US" altLang="ja-JP" sz="1600" dirty="0">
                <a:solidFill>
                  <a:srgbClr val="000000"/>
                </a:solidFill>
                <a:hlinkClick r:id="rId15" action="ppaction://hlinksldjump"/>
              </a:rPr>
              <a:t>Target host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6" action="ppaction://hlinksldjump"/>
              </a:rPr>
              <a:t>Execution  </a:t>
            </a:r>
            <a:r>
              <a:rPr lang="en-US" altLang="ja-JP" sz="1600" dirty="0">
                <a:solidFill>
                  <a:srgbClr val="000000"/>
                </a:solidFill>
                <a:hlinkClick r:id="rId16" action="ppaction://hlinksldjump"/>
              </a:rPr>
              <a:t>Conductor 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7" action="ppaction://hlinksldjump"/>
              </a:rPr>
              <a:t>Check </a:t>
            </a:r>
            <a:r>
              <a:rPr lang="en-US" altLang="ja-JP" sz="1600" dirty="0">
                <a:solidFill>
                  <a:srgbClr val="000000"/>
                </a:solidFill>
                <a:hlinkClick r:id="rId17" action="ppaction://hlinksldjump"/>
              </a:rPr>
              <a:t>reference parameter sheet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  <a:hlinkClick r:id="rId17" action="ppaction://hlinksldjump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  <a:t/>
            </a:r>
            <a:br>
              <a:rPr lang="en-US" altLang="ja-JP" sz="1600" dirty="0" smtClean="0">
                <a:solidFill>
                  <a:srgbClr val="000000"/>
                </a:solidFill>
                <a:latin typeface="メイリオ"/>
                <a:ea typeface="メイリオ"/>
                <a:hlinkClick r:id="rId17" action="ppaction://hlinksldjump"/>
              </a:rPr>
            </a:br>
            <a:r>
              <a:rPr lang="ja-JP" altLang="en-US" sz="1600" dirty="0" smtClean="0">
                <a:solidFill>
                  <a:srgbClr val="000000"/>
                </a:solidFill>
              </a:rPr>
              <a:t>３．</a:t>
            </a:r>
            <a:r>
              <a:rPr lang="en-US" altLang="ja-JP" sz="1600" dirty="0">
                <a:solidFill>
                  <a:srgbClr val="000000"/>
                </a:solidFill>
              </a:rPr>
              <a:t> Practice Scenario </a:t>
            </a:r>
            <a:r>
              <a:rPr lang="en-US" altLang="ja-JP" sz="1600" dirty="0" smtClean="0">
                <a:solidFill>
                  <a:srgbClr val="000000"/>
                </a:solidFill>
              </a:rPr>
              <a:t>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8" action="ppaction://hlinksldjump"/>
              </a:rPr>
              <a:t>Operation </a:t>
            </a:r>
            <a:r>
              <a:rPr lang="en-US" altLang="ja-JP" sz="1600" dirty="0">
                <a:solidFill>
                  <a:srgbClr val="000000"/>
                </a:solidFill>
                <a:hlinkClick r:id="rId18" action="ppaction://hlinksldjump"/>
              </a:rPr>
              <a:t>registration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9" action="ppaction://hlinksldjump"/>
              </a:rPr>
              <a:t>Add </a:t>
            </a:r>
            <a:r>
              <a:rPr lang="en-US" altLang="ja-JP" sz="1600" dirty="0">
                <a:solidFill>
                  <a:srgbClr val="000000"/>
                </a:solidFill>
                <a:hlinkClick r:id="rId19" action="ppaction://hlinksldjump"/>
              </a:rPr>
              <a:t>host to host group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20" action="ppaction://hlinksldjump"/>
              </a:rPr>
              <a:t>Register </a:t>
            </a:r>
            <a:r>
              <a:rPr lang="en-US" altLang="ja-JP" sz="1600" dirty="0">
                <a:solidFill>
                  <a:srgbClr val="000000"/>
                </a:solidFill>
                <a:hlinkClick r:id="rId20" action="ppaction://hlinksldjump"/>
              </a:rPr>
              <a:t>data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16" action="ppaction://hlinksldjump"/>
              </a:rPr>
              <a:t>Check </a:t>
            </a:r>
            <a:r>
              <a:rPr lang="en-US" altLang="ja-JP" sz="1600" dirty="0">
                <a:solidFill>
                  <a:srgbClr val="000000"/>
                </a:solidFill>
                <a:hlinkClick r:id="rId16" action="ppaction://hlinksldjump"/>
              </a:rPr>
              <a:t>Substitution value</a:t>
            </a:r>
            <a:r>
              <a:rPr lang="ja-JP" altLang="en-US" sz="1600" dirty="0">
                <a:solidFill>
                  <a:srgbClr val="000000"/>
                </a:solidFill>
                <a:hlinkClick r:id="rId16" action="ppaction://hlinksldjump"/>
              </a:rPr>
              <a:t>・</a:t>
            </a:r>
            <a:r>
              <a:rPr lang="en-US" altLang="ja-JP" sz="1600" dirty="0">
                <a:solidFill>
                  <a:srgbClr val="000000"/>
                </a:solidFill>
                <a:hlinkClick r:id="rId16" action="ppaction://hlinksldjump"/>
              </a:rPr>
              <a:t>Target host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hlinkClick r:id="rId3" action="ppaction://hlinksldjump"/>
              </a:rPr>
              <a:t>Conductor </a:t>
            </a:r>
            <a:r>
              <a:rPr lang="en-US" altLang="ja-JP" sz="1600" dirty="0">
                <a:solidFill>
                  <a:srgbClr val="000000"/>
                </a:solidFill>
                <a:hlinkClick r:id="rId3" action="ppaction://hlinksldjump"/>
              </a:rPr>
              <a:t>execution</a:t>
            </a:r>
            <a:endParaRPr lang="en-US" altLang="ja-JP" sz="1600" dirty="0" smtClean="0">
              <a:solidFill>
                <a:srgbClr val="000000"/>
              </a:solidFill>
              <a:latin typeface="メイリオ"/>
              <a:ea typeface="メイリオ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data 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Create data sheet.</a:t>
            </a:r>
            <a:br>
              <a:rPr lang="en-US" altLang="ja-JP" sz="1600" dirty="0" smtClean="0"/>
            </a:br>
            <a:r>
              <a:rPr lang="en-US" altLang="ja-JP" sz="1600" dirty="0"/>
              <a:t>The </a:t>
            </a:r>
            <a:r>
              <a:rPr lang="en-US" altLang="ja-JP" sz="1600" dirty="0" smtClean="0"/>
              <a:t>value registered </a:t>
            </a:r>
            <a:r>
              <a:rPr lang="en-US" altLang="ja-JP" sz="1600" dirty="0"/>
              <a:t>here will later be selectable from a pull-down </a:t>
            </a:r>
            <a:r>
              <a:rPr lang="en-US" altLang="ja-JP" sz="1600" dirty="0" smtClean="0"/>
              <a:t>menu.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 smtClean="0"/>
              <a:t>Menu : </a:t>
            </a:r>
            <a:r>
              <a:rPr lang="it-IT" altLang="ja-JP" sz="1600" b="1" dirty="0" smtClean="0"/>
              <a:t>Create menu  &gt; Create/Define 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</a:t>
            </a:r>
            <a:r>
              <a:rPr lang="en-US" altLang="ja-JP" sz="1600" dirty="0"/>
              <a:t>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Click "Target menu </a:t>
            </a:r>
            <a:r>
              <a:rPr lang="en-US" altLang="ja-JP" sz="1600" dirty="0" smtClean="0"/>
              <a:t>group“ and then select “Input”.</a:t>
            </a: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15631"/>
              </p:ext>
            </p:extLst>
          </p:nvPr>
        </p:nvGraphicFramePr>
        <p:xfrm>
          <a:off x="3093177" y="4363600"/>
          <a:ext cx="439261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6815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98579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Time zone list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Target</a:t>
                      </a:r>
                      <a:r>
                        <a:rPr kumimoji="1" lang="en-US" altLang="ja-JP" sz="1400" baseline="0" dirty="0" smtClean="0"/>
                        <a:t> 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kumimoji="1" lang="en-US" altLang="ja-JP" sz="1400" baseline="0" dirty="0" smtClean="0">
                          <a:solidFill>
                            <a:srgbClr val="FF0000"/>
                          </a:solidFill>
                        </a:rPr>
                        <a:t> sheet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2" name="図形 11"/>
          <p:cNvSpPr/>
          <p:nvPr/>
        </p:nvSpPr>
        <p:spPr>
          <a:xfrm rot="3610996">
            <a:off x="2715226" y="3676028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" y="2780928"/>
            <a:ext cx="2724784" cy="345638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 rot="10800000" flipV="1">
            <a:off x="1003658" y="4077072"/>
            <a:ext cx="1840150" cy="12241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rot="10800000" flipV="1">
            <a:off x="1003658" y="5923145"/>
            <a:ext cx="655964" cy="1841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2" y="2784974"/>
            <a:ext cx="4862120" cy="214599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25" y="3085650"/>
            <a:ext cx="1855998" cy="16017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list(2/6)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b="1" dirty="0"/>
              <a:t>Define the item name of the data </a:t>
            </a:r>
            <a:r>
              <a:rPr lang="en-US" altLang="ja-JP" sz="1800" b="1" dirty="0" smtClean="0"/>
              <a:t>sheet</a:t>
            </a:r>
            <a:br>
              <a:rPr lang="en-US" altLang="ja-JP" sz="1800" b="1" dirty="0" smtClean="0"/>
            </a:br>
            <a:r>
              <a:rPr lang="en-US" altLang="ja-JP" sz="1400" dirty="0"/>
              <a:t>Continuing from the previous section, define the items on the sheet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400" dirty="0"/>
          </a:p>
          <a:p>
            <a:pPr marL="0" indent="0">
              <a:buNone/>
            </a:pPr>
            <a:r>
              <a:rPr kumimoji="1" lang="it-IT" altLang="ja-JP" sz="1400" dirty="0" smtClean="0"/>
              <a:t>Menu </a:t>
            </a:r>
            <a:r>
              <a:rPr kumimoji="1" lang="it-IT" altLang="ja-JP" sz="1400" b="1" dirty="0" smtClean="0"/>
              <a:t>: Create menu  &gt; Create/Define menu</a:t>
            </a:r>
            <a:endParaRPr lang="en-US" altLang="ja-JP" sz="1400" b="1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/>
              <a:t>Click "Item" and add a new item. </a:t>
            </a:r>
            <a:endParaRPr lang="en-US" altLang="ja-JP" sz="1400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/>
              <a:t>Input the following for each of the items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 smtClean="0"/>
              <a:t>Click </a:t>
            </a:r>
            <a:r>
              <a:rPr lang="en-US" altLang="ja-JP" sz="1400" dirty="0"/>
              <a:t>"Create" at the bottom of the screen.</a:t>
            </a:r>
            <a:endParaRPr lang="en-US" altLang="ja-JP" sz="1600" b="1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6696"/>
              </p:ext>
            </p:extLst>
          </p:nvPr>
        </p:nvGraphicFramePr>
        <p:xfrm>
          <a:off x="357952" y="5038119"/>
          <a:ext cx="5534266" cy="1414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54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21538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19228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  <a:gridCol w="835576">
                  <a:extLst>
                    <a:ext uri="{9D8B030D-6E8A-4147-A177-3AD203B41FA5}">
                      <a16:colId xmlns:a16="http://schemas.microsoft.com/office/drawing/2014/main" val="3681843013"/>
                    </a:ext>
                  </a:extLst>
                </a:gridCol>
                <a:gridCol w="911538">
                  <a:extLst>
                    <a:ext uri="{9D8B030D-6E8A-4147-A177-3AD203B41FA5}">
                      <a16:colId xmlns:a16="http://schemas.microsoft.com/office/drawing/2014/main" val="2034537095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Input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Required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Unique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constraint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Timezone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✓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UTC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83920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JST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072324"/>
                  </a:ext>
                </a:extLst>
              </a:tr>
            </a:tbl>
          </a:graphicData>
        </a:graphic>
      </p:graphicFrame>
      <p:sp>
        <p:nvSpPr>
          <p:cNvPr id="22" name="円形吹き出し 21"/>
          <p:cNvSpPr/>
          <p:nvPr/>
        </p:nvSpPr>
        <p:spPr bwMode="auto">
          <a:xfrm>
            <a:off x="820829" y="2735815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7117204" y="4434202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5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98116" y="4423268"/>
            <a:ext cx="301542" cy="312200"/>
          </a:xfrm>
          <a:prstGeom prst="wedgeEllipseCallout">
            <a:avLst>
              <a:gd name="adj1" fmla="val 100173"/>
              <a:gd name="adj2" fmla="val -9041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4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7952" y="2784974"/>
            <a:ext cx="333247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971600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95536" y="3250248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116" y="3441244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90049" y="3984559"/>
            <a:ext cx="576064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966113" y="3984559"/>
            <a:ext cx="1008112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555776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79712" y="3250248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982292" y="3441244"/>
            <a:ext cx="1584176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139952" y="3059252"/>
            <a:ext cx="43204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563888" y="3250248"/>
            <a:ext cx="151216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563888" y="3441244"/>
            <a:ext cx="1512168" cy="1909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398811" y="4495769"/>
            <a:ext cx="576130" cy="1671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6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list(3/6)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lang="en-US" altLang="ja-JP" b="1" dirty="0"/>
              <a:t>Create the menu for the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item.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Leave the Target Menu group as it is with its default values. (Input, Substitution value and Reference)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1006"/>
              </p:ext>
            </p:extLst>
          </p:nvPr>
        </p:nvGraphicFramePr>
        <p:xfrm>
          <a:off x="4002022" y="2782823"/>
          <a:ext cx="5111236" cy="21696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122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519114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/>
                        <a:t>Input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Mnu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 for server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Create</a:t>
                      </a:r>
                      <a:r>
                        <a:rPr kumimoji="1" lang="en-US" altLang="ja-JP" sz="1400" baseline="0" dirty="0" smtClean="0"/>
                        <a:t> as </a:t>
                      </a:r>
                      <a:r>
                        <a:rPr kumimoji="1" lang="en-US" altLang="ja-JP" sz="1400" baseline="0" dirty="0" err="1" smtClean="0"/>
                        <a:t>Hostgroup</a:t>
                      </a:r>
                      <a:r>
                        <a:rPr kumimoji="1" lang="en-US" altLang="ja-JP" sz="1400" baseline="0" dirty="0" smtClean="0"/>
                        <a:t> menu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✓</a:t>
                      </a:r>
                    </a:p>
                    <a:p>
                      <a:pPr algn="ctr"/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4817"/>
                  </a:ext>
                </a:extLst>
              </a:tr>
            </a:tbl>
          </a:graphicData>
        </a:graphic>
      </p:graphicFrame>
      <p:sp>
        <p:nvSpPr>
          <p:cNvPr id="20" name="図形 19"/>
          <p:cNvSpPr/>
          <p:nvPr/>
        </p:nvSpPr>
        <p:spPr>
          <a:xfrm rot="21150284">
            <a:off x="2991256" y="3479923"/>
            <a:ext cx="898423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6" y="2976214"/>
            <a:ext cx="2402241" cy="2926673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 rot="10800000" flipV="1">
            <a:off x="1288485" y="5160313"/>
            <a:ext cx="1656184" cy="4950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rot="10800000" flipV="1">
            <a:off x="1331637" y="3942374"/>
            <a:ext cx="1547276" cy="1499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rot="10800000" flipV="1">
            <a:off x="1331639" y="4092342"/>
            <a:ext cx="1547274" cy="1227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 rot="10800000" flipV="1">
            <a:off x="1331640" y="4215136"/>
            <a:ext cx="1547273" cy="149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rot="10800000" flipV="1">
            <a:off x="1576514" y="4365104"/>
            <a:ext cx="1080121" cy="1738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66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1" y="2761723"/>
            <a:ext cx="3296561" cy="232346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207" y="2640680"/>
            <a:ext cx="3707904" cy="893650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 flipH="1">
            <a:off x="3852848" y="2955000"/>
            <a:ext cx="208039" cy="3527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list(4/6)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22015" y="825048"/>
            <a:ext cx="8784976" cy="5616476"/>
          </a:xfrm>
        </p:spPr>
        <p:txBody>
          <a:bodyPr>
            <a:normAutofit/>
          </a:bodyPr>
          <a:lstStyle/>
          <a:p>
            <a:r>
              <a:rPr lang="en-US" altLang="ja-JP" sz="1800" b="1" dirty="0"/>
              <a:t>Define the item name of the parameters </a:t>
            </a:r>
            <a:r>
              <a:rPr lang="en-US" altLang="ja-JP" sz="1800" b="1" dirty="0" smtClean="0"/>
              <a:t>sheet</a:t>
            </a:r>
            <a:br>
              <a:rPr lang="en-US" altLang="ja-JP" sz="1800" b="1" dirty="0" smtClean="0"/>
            </a:br>
            <a:r>
              <a:rPr lang="en-US" altLang="ja-JP" sz="1400" dirty="0" smtClean="0"/>
              <a:t>Continuing from the previous section, define the items on the sheet.</a:t>
            </a:r>
            <a:br>
              <a:rPr lang="en-US" altLang="ja-JP" sz="1400" dirty="0" smtClean="0"/>
            </a:br>
            <a:endParaRPr lang="en-US" altLang="ja-JP" sz="1400" dirty="0"/>
          </a:p>
          <a:p>
            <a:pPr marL="0" indent="0">
              <a:buNone/>
            </a:pPr>
            <a:r>
              <a:rPr kumimoji="1" lang="it-IT" altLang="ja-JP" sz="1400" dirty="0" smtClean="0"/>
              <a:t>Menu : </a:t>
            </a:r>
            <a:r>
              <a:rPr kumimoji="1" lang="it-IT" altLang="ja-JP" sz="1400" b="1" dirty="0" smtClean="0"/>
              <a:t>Create menu  &gt; Create/Define menu</a:t>
            </a:r>
            <a:endParaRPr lang="en-US" altLang="ja-JP" sz="1400" b="1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 smtClean="0"/>
              <a:t>Click "Item" and add a new item.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 smtClean="0"/>
              <a:t>Input the following for each of the items.</a:t>
            </a:r>
            <a:endParaRPr lang="en-US" altLang="ja-JP" sz="1400" dirty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400" dirty="0" smtClean="0"/>
              <a:t>Click "Create" at the bottom of the screen.</a:t>
            </a:r>
            <a:endParaRPr lang="en-US" altLang="ja-JP" sz="1600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898"/>
              </p:ext>
            </p:extLst>
          </p:nvPr>
        </p:nvGraphicFramePr>
        <p:xfrm>
          <a:off x="122014" y="5832796"/>
          <a:ext cx="5403656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6194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58817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46929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no.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Nameserver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594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90125"/>
              </p:ext>
            </p:extLst>
          </p:nvPr>
        </p:nvGraphicFramePr>
        <p:xfrm>
          <a:off x="122014" y="5014367"/>
          <a:ext cx="8784978" cy="746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9017">
                  <a:extLst>
                    <a:ext uri="{9D8B030D-6E8A-4147-A177-3AD203B41FA5}">
                      <a16:colId xmlns:a16="http://schemas.microsoft.com/office/drawing/2014/main" val="999158735"/>
                    </a:ext>
                  </a:extLst>
                </a:gridCol>
                <a:gridCol w="1647878">
                  <a:extLst>
                    <a:ext uri="{9D8B030D-6E8A-4147-A177-3AD203B41FA5}">
                      <a16:colId xmlns:a16="http://schemas.microsoft.com/office/drawing/2014/main" val="4205786967"/>
                    </a:ext>
                  </a:extLst>
                </a:gridCol>
                <a:gridCol w="3313863">
                  <a:extLst>
                    <a:ext uri="{9D8B030D-6E8A-4147-A177-3AD203B41FA5}">
                      <a16:colId xmlns:a16="http://schemas.microsoft.com/office/drawing/2014/main" val="526583808"/>
                    </a:ext>
                  </a:extLst>
                </a:gridCol>
                <a:gridCol w="2524220">
                  <a:extLst>
                    <a:ext uri="{9D8B030D-6E8A-4147-A177-3AD203B41FA5}">
                      <a16:colId xmlns:a16="http://schemas.microsoft.com/office/drawing/2014/main" val="4162591398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Select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item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Reference item</a:t>
                      </a:r>
                      <a:endParaRPr lang="ja-JP" altLang="en-US" sz="1100" b="1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1544381761"/>
                  </a:ext>
                </a:extLst>
              </a:tr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Pulldown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selection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server settings:</a:t>
                      </a:r>
                      <a:endParaRPr lang="en-US" altLang="ja-JP" sz="1100" b="0" dirty="0" smtClean="0"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</a:t>
                      </a:r>
                      <a:r>
                        <a:rPr lang="en-US" altLang="ja-JP" sz="1100" b="0" baseline="0" dirty="0" err="1" smtClean="0">
                          <a:effectLst/>
                          <a:latin typeface="+mn-lt"/>
                        </a:rPr>
                        <a:t>zone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list</a:t>
                      </a:r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:</a:t>
                      </a:r>
                      <a:r>
                        <a:rPr lang="en-US" altLang="ja-JP" sz="1100" b="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Parameter/</a:t>
                      </a:r>
                      <a:r>
                        <a:rPr lang="en-US" altLang="ja-JP" sz="1100" b="0" dirty="0" err="1" smtClean="0">
                          <a:effectLst/>
                          <a:latin typeface="+mn-lt"/>
                        </a:rPr>
                        <a:t>Timezone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0" dirty="0" smtClean="0">
                          <a:effectLst/>
                          <a:latin typeface="+mn-lt"/>
                        </a:rPr>
                        <a:t>UTC,JST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362955306"/>
                  </a:ext>
                </a:extLst>
              </a:tr>
            </a:tbl>
          </a:graphicData>
        </a:graphic>
      </p:graphicFrame>
      <p:sp>
        <p:nvSpPr>
          <p:cNvPr id="8" name="加算 7"/>
          <p:cNvSpPr/>
          <p:nvPr/>
        </p:nvSpPr>
        <p:spPr bwMode="auto">
          <a:xfrm>
            <a:off x="6471742" y="4133845"/>
            <a:ext cx="173367" cy="170677"/>
          </a:xfrm>
          <a:prstGeom prst="mathPlus">
            <a:avLst>
              <a:gd name="adj1" fmla="val 4574"/>
            </a:avLst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22015" y="2761722"/>
            <a:ext cx="485411" cy="2829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742199" y="2639121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445306"/>
            <a:ext cx="3750571" cy="1461791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 bwMode="auto">
          <a:xfrm>
            <a:off x="4995692" y="4699580"/>
            <a:ext cx="713079" cy="207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5861889" y="4680326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5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638011" y="4176201"/>
            <a:ext cx="301542" cy="312200"/>
          </a:xfrm>
          <a:prstGeom prst="wedgeEllipseCallout">
            <a:avLst>
              <a:gd name="adj1" fmla="val -135289"/>
              <a:gd name="adj2" fmla="val -3181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4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flipH="1">
            <a:off x="912576" y="3839846"/>
            <a:ext cx="844791" cy="16521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86317" y="3008745"/>
            <a:ext cx="3233555" cy="192136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 flipH="1">
            <a:off x="719006" y="3071240"/>
            <a:ext cx="530280" cy="168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 flipH="1">
            <a:off x="286578" y="3266951"/>
            <a:ext cx="1466950" cy="176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 flipH="1">
            <a:off x="286579" y="3441818"/>
            <a:ext cx="1466949" cy="2109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 flipH="1">
            <a:off x="2169602" y="3068418"/>
            <a:ext cx="583308" cy="168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 flipH="1">
            <a:off x="1753527" y="3264129"/>
            <a:ext cx="1550458" cy="1768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 flipH="1">
            <a:off x="1753527" y="3438996"/>
            <a:ext cx="1550458" cy="2109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図形 16"/>
          <p:cNvSpPr/>
          <p:nvPr/>
        </p:nvSpPr>
        <p:spPr>
          <a:xfrm rot="19209134" flipV="1">
            <a:off x="1896985" y="3383730"/>
            <a:ext cx="2024285" cy="556198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2" y="2977960"/>
            <a:ext cx="2267744" cy="30698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list(5/6)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39"/>
            <a:ext cx="8784976" cy="5665797"/>
          </a:xfrm>
        </p:spPr>
        <p:txBody>
          <a:bodyPr/>
          <a:lstStyle/>
          <a:p>
            <a:r>
              <a:rPr lang="en-US" altLang="ja-JP" b="1" dirty="0" smtClean="0"/>
              <a:t>Create </a:t>
            </a:r>
            <a:r>
              <a:rPr lang="en-US" altLang="ja-JP" b="1" dirty="0"/>
              <a:t>menu </a:t>
            </a:r>
            <a:r>
              <a:rPr lang="en-US" altLang="ja-JP" b="1" dirty="0" smtClean="0"/>
              <a:t>without host group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 parameter sheet for the host group </a:t>
            </a:r>
            <a:r>
              <a:rPr lang="en-US" altLang="ja-JP" sz="1600" dirty="0" smtClean="0"/>
              <a:t>and manage </a:t>
            </a:r>
            <a:r>
              <a:rPr lang="en-US" altLang="ja-JP" sz="1600" dirty="0"/>
              <a:t>the parameters that apply to your host group</a:t>
            </a:r>
            <a:r>
              <a:rPr lang="en-US" altLang="ja-JP" sz="1600" dirty="0" smtClean="0"/>
              <a:t>.</a:t>
            </a: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it-IT" altLang="ja-JP" sz="1600" dirty="0"/>
              <a:t>Menu : </a:t>
            </a:r>
            <a:r>
              <a:rPr lang="it-IT" altLang="ja-JP" sz="1600" b="1" dirty="0"/>
              <a:t>Create menu  &gt; Create/Define </a:t>
            </a:r>
            <a:r>
              <a:rPr lang="it-IT" altLang="ja-JP" sz="1600" b="1" dirty="0" smtClean="0"/>
              <a:t>menu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"Basic information" Input the following information for each item</a:t>
            </a:r>
            <a:r>
              <a:rPr lang="en-US" altLang="ja-JP" sz="1600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Leave the Target Menu group as it is with its default values. (Input, Substitution value and Reference)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7461"/>
              </p:ext>
            </p:extLst>
          </p:nvPr>
        </p:nvGraphicFramePr>
        <p:xfrm>
          <a:off x="3982753" y="3862844"/>
          <a:ext cx="439261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274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Enter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Parameter</a:t>
                      </a:r>
                      <a:r>
                        <a:rPr kumimoji="1" lang="en-US" altLang="ja-JP" sz="1400" baseline="0" dirty="0" smtClean="0"/>
                        <a:t> sheet</a:t>
                      </a:r>
                      <a:r>
                        <a:rPr kumimoji="1" lang="en-US" altLang="ja-JP" sz="1400" dirty="0" smtClean="0"/>
                        <a:t/>
                      </a:r>
                      <a:br>
                        <a:rPr kumimoji="1" lang="en-US" altLang="ja-JP" sz="1400" dirty="0" smtClean="0"/>
                      </a:br>
                      <a:r>
                        <a:rPr kumimoji="1" lang="en-US" altLang="ja-JP" sz="1400" dirty="0" smtClean="0"/>
                        <a:t>(Host/Operation)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3" name="図形 12"/>
          <p:cNvSpPr/>
          <p:nvPr/>
        </p:nvSpPr>
        <p:spPr>
          <a:xfrm rot="2282829">
            <a:off x="3027959" y="3540427"/>
            <a:ext cx="786576" cy="907961"/>
          </a:xfrm>
          <a:prstGeom prst="swooshArrow">
            <a:avLst>
              <a:gd name="adj1" fmla="val 20732"/>
              <a:gd name="adj2" fmla="val 22713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角丸四角形 13"/>
          <p:cNvSpPr/>
          <p:nvPr/>
        </p:nvSpPr>
        <p:spPr bwMode="auto">
          <a:xfrm flipV="1">
            <a:off x="667618" y="5157192"/>
            <a:ext cx="2176067" cy="881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 rot="10800000" flipV="1">
            <a:off x="667619" y="3596483"/>
            <a:ext cx="2204380" cy="1925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 rot="10800000" flipV="1">
            <a:off x="667619" y="3789042"/>
            <a:ext cx="2204380" cy="1623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 rot="10800000" flipV="1">
            <a:off x="667619" y="3938224"/>
            <a:ext cx="2204380" cy="210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47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18364"/>
            <a:ext cx="3471814" cy="28803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 Menu list(6/6)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Define the item name of the parameters </a:t>
            </a:r>
            <a:r>
              <a:rPr lang="en-US" altLang="ja-JP" b="1" dirty="0" smtClean="0"/>
              <a:t>sheet</a:t>
            </a:r>
            <a:br>
              <a:rPr lang="en-US" altLang="ja-JP" b="1" dirty="0" smtClean="0"/>
            </a:br>
            <a:r>
              <a:rPr lang="en-US" altLang="ja-JP" sz="1600" dirty="0" smtClean="0"/>
              <a:t>Continuing from the previous section, define the items on the sheet.</a:t>
            </a:r>
            <a:br>
              <a:rPr lang="en-US" altLang="ja-JP" sz="1600" dirty="0" smtClean="0"/>
            </a:br>
            <a:endParaRPr lang="en-US" altLang="ja-JP" sz="1600" dirty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600" dirty="0" smtClean="0"/>
              <a:t>Click "Item" and add a new item.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600" dirty="0" smtClean="0"/>
              <a:t>Input the following for each of the items.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 startAt="3"/>
            </a:pPr>
            <a:r>
              <a:rPr lang="en-US" altLang="ja-JP" sz="1600" dirty="0" smtClean="0"/>
              <a:t>Click "Create" at the bottom of the screen.</a:t>
            </a:r>
            <a:endParaRPr lang="en-US" altLang="ja-JP" sz="1800" b="1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01435"/>
              </p:ext>
            </p:extLst>
          </p:nvPr>
        </p:nvGraphicFramePr>
        <p:xfrm>
          <a:off x="220615" y="5852197"/>
          <a:ext cx="5334704" cy="6087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248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 smtClean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>
                          <a:effectLst/>
                        </a:rPr>
                        <a:t>Maximum</a:t>
                      </a:r>
                      <a:r>
                        <a:rPr lang="en-US" altLang="ja-JP" sz="1100" baseline="0" dirty="0" smtClean="0">
                          <a:effectLst/>
                        </a:rPr>
                        <a:t>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220615" y="2718364"/>
            <a:ext cx="403718" cy="27858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827584" y="2701557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602287" y="5276468"/>
            <a:ext cx="301542" cy="312200"/>
          </a:xfrm>
          <a:prstGeom prst="wedgeEllipseCallout">
            <a:avLst>
              <a:gd name="adj1" fmla="val -162913"/>
              <a:gd name="adj2" fmla="val -4278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67" y="3144311"/>
            <a:ext cx="4464496" cy="1729801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3741220" y="4658236"/>
            <a:ext cx="991526" cy="2158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813466" y="4610074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978355" y="3099112"/>
            <a:ext cx="658071" cy="2641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95297" y="3363298"/>
            <a:ext cx="2044455" cy="25351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96401" y="3616869"/>
            <a:ext cx="2043351" cy="2641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72304" y="3099112"/>
            <a:ext cx="2139456" cy="2418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64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1492"/>
            <a:ext cx="8120608" cy="170210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the data sheet.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The Data and Parameter sheet are now </a:t>
            </a:r>
            <a:r>
              <a:rPr lang="en-US" altLang="ja-JP" sz="1600" dirty="0" smtClean="0"/>
              <a:t>created.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Move to the created menu and input the 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 </a:t>
            </a:r>
            <a:r>
              <a:rPr lang="en-US" altLang="ja-JP" sz="1600" b="1" dirty="0"/>
              <a:t>Time zone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2.7 Data registration(1/3)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51140"/>
              </p:ext>
            </p:extLst>
          </p:nvPr>
        </p:nvGraphicFramePr>
        <p:xfrm>
          <a:off x="178414" y="4854061"/>
          <a:ext cx="2017321" cy="931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732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Asia/Tokyo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83101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America/New_York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34139"/>
              </p:ext>
            </p:extLst>
          </p:nvPr>
        </p:nvGraphicFramePr>
        <p:xfrm>
          <a:off x="2195735" y="4854061"/>
          <a:ext cx="1064896" cy="931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3149">
                  <a:extLst>
                    <a:ext uri="{9D8B030D-6E8A-4147-A177-3AD203B41FA5}">
                      <a16:colId xmlns:a16="http://schemas.microsoft.com/office/drawing/2014/main" val="1983691473"/>
                    </a:ext>
                  </a:extLst>
                </a:gridCol>
                <a:gridCol w="511747">
                  <a:extLst>
                    <a:ext uri="{9D8B030D-6E8A-4147-A177-3AD203B41FA5}">
                      <a16:colId xmlns:a16="http://schemas.microsoft.com/office/drawing/2014/main" val="4134896402"/>
                    </a:ext>
                  </a:extLst>
                </a:gridCol>
              </a:tblGrid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UTC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JST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3276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+9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64968"/>
                  </a:ext>
                </a:extLst>
              </a:tr>
              <a:tr h="38310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-4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-13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24766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 bwMode="auto">
          <a:xfrm>
            <a:off x="521264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224138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981282" y="3356992"/>
            <a:ext cx="732272" cy="719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31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78" y="3284253"/>
            <a:ext cx="2727449" cy="78810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created menu and input the data. </a:t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</a:t>
            </a:r>
            <a:r>
              <a:rPr lang="en-US" altLang="ja-JP" sz="1600" b="1" dirty="0" smtClean="0"/>
              <a:t>Input&gt; Parameter for 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9598"/>
              </p:ext>
            </p:extLst>
          </p:nvPr>
        </p:nvGraphicFramePr>
        <p:xfrm>
          <a:off x="178415" y="5165246"/>
          <a:ext cx="6947554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334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54585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r>
                        <a:rPr kumimoji="1" lang="en-US" altLang="ja-JP" sz="1200" dirty="0" smtClean="0"/>
                        <a:t>/Host</a:t>
                      </a:r>
                      <a:r>
                        <a:rPr kumimoji="1" lang="en-US" altLang="ja-JP" sz="1200" baseline="0" dirty="0" smtClean="0"/>
                        <a:t> group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Nameserver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[HG]</a:t>
                      </a:r>
                      <a:r>
                        <a:rPr kumimoji="1" lang="en-US" altLang="ja-JP" sz="1200" dirty="0" err="1" smtClean="0"/>
                        <a:t>All_SV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10.15.1.30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10.15.1.62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[HG]db_SV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10.15.1.30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9678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355973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Users can 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2746219"/>
            <a:ext cx="5649638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11560" y="3140968"/>
            <a:ext cx="532020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572000" y="4225497"/>
            <a:ext cx="640608" cy="355631"/>
          </a:xfrm>
          <a:prstGeom prst="wedgeEllipseCallout">
            <a:avLst>
              <a:gd name="adj1" fmla="val 98154"/>
              <a:gd name="adj2" fmla="val -220462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 flipH="1">
            <a:off x="8593626" y="3506419"/>
            <a:ext cx="404254" cy="5629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255978" y="2746219"/>
            <a:ext cx="2707536" cy="593784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After registering, we can see both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of the reference items,</a:t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UTC and JST</a:t>
            </a:r>
          </a:p>
        </p:txBody>
      </p:sp>
    </p:spTree>
    <p:extLst>
      <p:ext uri="{BB962C8B-B14F-4D97-AF65-F5344CB8AC3E}">
        <p14:creationId xmlns:p14="http://schemas.microsoft.com/office/powerpoint/2010/main" val="2064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0" y="2785929"/>
            <a:ext cx="8239125" cy="192405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to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 </a:t>
            </a:r>
            <a:r>
              <a:rPr lang="en-US" altLang="ja-JP" sz="1600" b="1" dirty="0"/>
              <a:t>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Data registration(3/3)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95790"/>
              </p:ext>
            </p:extLst>
          </p:nvPr>
        </p:nvGraphicFramePr>
        <p:xfrm>
          <a:off x="179512" y="4869160"/>
          <a:ext cx="6409809" cy="17432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924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793409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2247151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webB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dbA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dbA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9164"/>
                  </a:ext>
                </a:extLst>
              </a:tr>
              <a:tr h="35995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 settings all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dbB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20659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1259632" y="3356992"/>
            <a:ext cx="1872208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131840" y="3356992"/>
            <a:ext cx="4392488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flipH="1">
            <a:off x="7524327" y="3356992"/>
            <a:ext cx="1166746" cy="11521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2.8</a:t>
            </a:r>
            <a:r>
              <a:rPr lang="ja-JP" altLang="en-US" dirty="0" smtClean="0"/>
              <a:t> </a:t>
            </a:r>
            <a:r>
              <a:rPr lang="en-US" altLang="ja-JP" dirty="0"/>
              <a:t>Substitution </a:t>
            </a:r>
            <a:r>
              <a:rPr lang="en-US" altLang="ja-JP" dirty="0" smtClean="0"/>
              <a:t>Value </a:t>
            </a:r>
            <a:r>
              <a:rPr lang="en-US" altLang="ja-JP" dirty="0"/>
              <a:t>A</a:t>
            </a:r>
            <a:r>
              <a:rPr lang="en-US" altLang="ja-JP" dirty="0" smtClean="0"/>
              <a:t>utomatic </a:t>
            </a:r>
            <a:r>
              <a:rPr lang="en-US" altLang="ja-JP" dirty="0"/>
              <a:t>R</a:t>
            </a:r>
            <a:r>
              <a:rPr lang="en-US" altLang="ja-JP" dirty="0" smtClean="0"/>
              <a:t>egistration </a:t>
            </a:r>
            <a:r>
              <a:rPr lang="en-US" altLang="ja-JP" dirty="0"/>
              <a:t>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Set Substitute Value Automatic Registration </a:t>
            </a:r>
            <a:r>
              <a:rPr lang="en-US" altLang="ja-JP" b="1" dirty="0" smtClean="0"/>
              <a:t>settings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Connect the variables to each item after entering the data in the parameter </a:t>
            </a:r>
            <a:r>
              <a:rPr lang="en-US" altLang="ja-JP" sz="1600" dirty="0" smtClean="0"/>
              <a:t>sheet.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Substitution value automatic registration </a:t>
            </a:r>
            <a:r>
              <a:rPr lang="en-US" altLang="ja-JP" sz="1600" b="1" dirty="0" smtClean="0"/>
              <a:t>setting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9995"/>
              </p:ext>
            </p:extLst>
          </p:nvPr>
        </p:nvGraphicFramePr>
        <p:xfrm>
          <a:off x="85473" y="4495328"/>
          <a:ext cx="880700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2271">
                  <a:extLst>
                    <a:ext uri="{9D8B030D-6E8A-4147-A177-3AD203B41FA5}">
                      <a16:colId xmlns:a16="http://schemas.microsoft.com/office/drawing/2014/main" val="244877216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3466521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7267038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387883647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360698662"/>
                    </a:ext>
                  </a:extLst>
                </a:gridCol>
              </a:tblGrid>
              <a:tr h="32386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Parameter sheet</a:t>
                      </a:r>
                      <a:r>
                        <a:rPr kumimoji="1" lang="en-US" altLang="ja-JP" sz="1200" baseline="0" dirty="0" smtClean="0"/>
                        <a:t> (from)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-Menu </a:t>
                      </a:r>
                      <a:r>
                        <a:rPr kumimoji="1" lang="en-US" altLang="ja-JP" sz="1200" baseline="0" dirty="0" err="1" smtClean="0"/>
                        <a:t>group:Menu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sheet (from)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Registration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IaC</a:t>
                      </a:r>
                      <a:r>
                        <a:rPr kumimoji="1" lang="en-US" altLang="ja-JP" sz="1200" dirty="0" smtClean="0"/>
                        <a:t> Variable</a:t>
                      </a:r>
                      <a:r>
                        <a:rPr kumimoji="1" lang="en-US" altLang="ja-JP" sz="1200" baseline="0" dirty="0" smtClean="0"/>
                        <a:t> (to)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-Movement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aseline="0" dirty="0" err="1" smtClean="0"/>
                        <a:t>IaC</a:t>
                      </a:r>
                      <a:r>
                        <a:rPr kumimoji="1" lang="en-US" altLang="ja-JP" sz="1200" baseline="0" dirty="0" smtClean="0"/>
                        <a:t> variable (to)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 Value variable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-Variable 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71748"/>
                  </a:ext>
                </a:extLst>
              </a:tr>
              <a:tr h="204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 Timezone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VAR_locale_timezone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47739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Parameter for server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aseline="0" smtClean="0"/>
                        <a:t>Add Nameserver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VAR_nameserver_ip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57931"/>
                  </a:ext>
                </a:extLst>
              </a:tr>
              <a:tr h="24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kumimoji="1" lang="ja-JP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Set</a:t>
                      </a:r>
                      <a:r>
                        <a:rPr kumimoji="1" lang="en-US" altLang="ja-JP" sz="1200" baseline="0" smtClean="0"/>
                        <a:t> Hostname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VAR_hostname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13511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" y="2765758"/>
            <a:ext cx="8972081" cy="159934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539553" y="3140968"/>
            <a:ext cx="8518000" cy="79208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2.9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</a:t>
            </a:r>
            <a:r>
              <a:rPr lang="en-US" altLang="ja-JP" b="1" dirty="0" smtClean="0"/>
              <a:t>host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host.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Ansible-Legacy &gt; Target </a:t>
            </a:r>
            <a:r>
              <a:rPr lang="en-US" altLang="ja-JP" sz="1600" b="1" dirty="0" smtClean="0"/>
              <a:t>host/Substitution </a:t>
            </a:r>
            <a:r>
              <a:rPr lang="en-US" altLang="ja-JP" sz="1600" b="1" dirty="0"/>
              <a:t>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the correct value is specified by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66432" y="303096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36512" y="6281249"/>
            <a:ext cx="259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34727"/>
            <a:ext cx="4269653" cy="170891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11" y="4602151"/>
            <a:ext cx="4862209" cy="19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7" y="2235073"/>
            <a:ext cx="871156" cy="39956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If you finished the operations in the previous section, the Conductor should be created and the substitute values should be </a:t>
            </a:r>
            <a:r>
              <a:rPr lang="en-US" altLang="ja-JP" sz="1600" dirty="0" smtClean="0"/>
              <a:t>registered.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600" dirty="0"/>
              <a:t>Finally, execute Conductor and check the result on the target host. 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Operation "Basic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"Execution" 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229200"/>
            <a:ext cx="3139703" cy="1296144"/>
            <a:chOff x="5244298" y="4907049"/>
            <a:chExt cx="3139703" cy="1296144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481097" y="5297957"/>
              <a:ext cx="2902904" cy="905236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The screen will automatically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change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to the "Conductor Confirmation"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screen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after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executing.</a:t>
              </a: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907049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5089204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5623567"/>
            <a:ext cx="2562583" cy="1107703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 bwMode="auto">
          <a:xfrm>
            <a:off x="3044049" y="6453336"/>
            <a:ext cx="1167911" cy="2379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5210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Conductor execution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800" b="1" dirty="0"/>
              <a:t>Check the Conductor Execution results</a:t>
            </a:r>
            <a:r>
              <a:rPr kumimoji="1" lang="ja-JP" altLang="en-US" sz="1800" dirty="0" smtClean="0"/>
              <a:t>　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lang="en-US" altLang="ja-JP" sz="1400" dirty="0"/>
              <a:t>In the work confirmation screen, you can check the results of the whole execution or execution per </a:t>
            </a:r>
            <a:r>
              <a:rPr lang="en-US" altLang="ja-JP" sz="1400" dirty="0" smtClean="0"/>
              <a:t>node.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 smtClean="0"/>
              <a:t>Selecting </a:t>
            </a:r>
            <a:r>
              <a:rPr lang="en-US" altLang="ja-JP" sz="1400" dirty="0"/>
              <a:t>an inputted Movement will show a </a:t>
            </a:r>
            <a:r>
              <a:rPr lang="en-US" altLang="ja-JP" sz="1400" dirty="0" smtClean="0">
                <a:solidFill>
                  <a:srgbClr val="FF0000"/>
                </a:solidFill>
              </a:rPr>
              <a:t>link that leads </a:t>
            </a:r>
            <a:r>
              <a:rPr lang="en-US" altLang="ja-JP" sz="1400" dirty="0">
                <a:solidFill>
                  <a:srgbClr val="FF0000"/>
                </a:solidFill>
              </a:rPr>
              <a:t>to a more detailed result </a:t>
            </a:r>
            <a:r>
              <a:rPr lang="en-US" altLang="ja-JP" sz="1400" dirty="0" smtClean="0">
                <a:solidFill>
                  <a:srgbClr val="FF0000"/>
                </a:solidFill>
              </a:rPr>
              <a:t>screen.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Users </a:t>
            </a:r>
            <a:r>
              <a:rPr lang="en-US" altLang="ja-JP" sz="1400" dirty="0" smtClean="0"/>
              <a:t>can also press the status circle of the nodes to go to the same result screen</a:t>
            </a:r>
            <a:r>
              <a:rPr lang="en-US" altLang="ja-JP" sz="1400" dirty="0" smtClean="0"/>
              <a:t>.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/>
              <a:t>Conductor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Conductor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confirmation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7201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 bwMode="auto">
          <a:xfrm>
            <a:off x="5652120" y="2636912"/>
            <a:ext cx="1801358" cy="15841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049402" y="3236709"/>
            <a:ext cx="2094597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Link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operation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information is displayed.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6844011" y="3185465"/>
            <a:ext cx="277463" cy="315543"/>
          </a:xfrm>
          <a:prstGeom prst="wedgeEllipseCallout">
            <a:avLst>
              <a:gd name="adj1" fmla="val -114001"/>
              <a:gd name="adj2" fmla="val 10761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123728" y="3212976"/>
            <a:ext cx="2808312" cy="43668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the node you want to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1900760" y="3454059"/>
            <a:ext cx="288040" cy="315543"/>
          </a:xfrm>
          <a:prstGeom prst="wedgeEllipseCallout">
            <a:avLst>
              <a:gd name="adj1" fmla="val -78266"/>
              <a:gd name="adj2" fmla="val 5175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1110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4" y="3356992"/>
            <a:ext cx="8586039" cy="15121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2.11 </a:t>
            </a:r>
            <a:r>
              <a:rPr lang="en-US" altLang="ja-JP" dirty="0"/>
              <a:t>Reference parameter sheet confirmation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contents of the reference parameter sheet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By completing the operation in the previous section,  the set parameters have now been applied to the target </a:t>
            </a:r>
            <a:r>
              <a:rPr lang="en-US" altLang="ja-JP" sz="1600" dirty="0" smtClean="0"/>
              <a:t>host.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Finally, check the reference parameter sheet and confirm that the update date and time etc. are recorded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b="1" dirty="0" smtClean="0"/>
              <a:t>Reference &gt; Parameters for server.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Confirm </a:t>
            </a:r>
            <a:r>
              <a:rPr lang="en-US" altLang="ja-JP" sz="1600" dirty="0" smtClean="0"/>
              <a:t>that both </a:t>
            </a:r>
            <a:r>
              <a:rPr lang="en-US" altLang="ja-JP" sz="1600" dirty="0" smtClean="0">
                <a:solidFill>
                  <a:srgbClr val="FF0000"/>
                </a:solidFill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R</a:t>
            </a:r>
            <a:r>
              <a:rPr lang="en-US" altLang="ja-JP" sz="1600" dirty="0" smtClean="0">
                <a:solidFill>
                  <a:srgbClr val="FF0000"/>
                </a:solidFill>
              </a:rPr>
              <a:t>eference date" </a:t>
            </a:r>
            <a:r>
              <a:rPr lang="en-US" altLang="ja-JP" sz="1600" dirty="0"/>
              <a:t>and </a:t>
            </a:r>
            <a:r>
              <a:rPr lang="en-US" altLang="ja-JP" sz="1600" dirty="0" smtClean="0">
                <a:solidFill>
                  <a:srgbClr val="FF0000"/>
                </a:solidFill>
              </a:rPr>
              <a:t>“Last execution date"</a:t>
            </a:r>
            <a:r>
              <a:rPr lang="en-US" altLang="ja-JP" sz="1600" dirty="0" smtClean="0"/>
              <a:t>  </a:t>
            </a:r>
            <a:r>
              <a:rPr lang="en-US" altLang="ja-JP" sz="1600" dirty="0"/>
              <a:t>are updated</a:t>
            </a:r>
            <a:r>
              <a:rPr lang="en-US" altLang="ja-JP" sz="1600" dirty="0" smtClean="0"/>
              <a:t>.</a:t>
            </a:r>
            <a:endParaRPr lang="ja-JP" altLang="en-US" sz="16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3779912" y="3573016"/>
            <a:ext cx="936104" cy="11766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716016" y="3573016"/>
            <a:ext cx="1224136" cy="11766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8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/>
              <a:t>Practice S</a:t>
            </a:r>
            <a:r>
              <a:rPr lang="en-US" altLang="ja-JP" dirty="0" smtClean="0"/>
              <a:t>cenario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6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2</a:t>
            </a:r>
            <a:r>
              <a:rPr lang="en-US" altLang="ja-JP" dirty="0"/>
              <a:t> </a:t>
            </a:r>
            <a:r>
              <a:rPr lang="en-US" altLang="ja-JP" dirty="0" smtClean="0"/>
              <a:t>-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The diagram below displays Scenario 1’s procedure.</a:t>
            </a:r>
            <a:endParaRPr lang="ja-JP" altLang="en-US" dirty="0"/>
          </a:p>
        </p:txBody>
      </p:sp>
      <p:sp>
        <p:nvSpPr>
          <p:cNvPr id="595" name="正方形/長方形 594"/>
          <p:cNvSpPr/>
          <p:nvPr/>
        </p:nvSpPr>
        <p:spPr>
          <a:xfrm>
            <a:off x="861068" y="1916832"/>
            <a:ext cx="6606591" cy="3860664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CentOS</a:t>
            </a:r>
            <a:r>
              <a:rPr kumimoji="0" lang="ja-JP" altLang="en-US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7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6" name="正方形/長方形 595"/>
          <p:cNvSpPr/>
          <p:nvPr/>
        </p:nvSpPr>
        <p:spPr>
          <a:xfrm>
            <a:off x="953424" y="2179254"/>
            <a:ext cx="5854614" cy="33822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ITA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0" name="フローチャート: 磁気ディスク 559"/>
          <p:cNvSpPr/>
          <p:nvPr/>
        </p:nvSpPr>
        <p:spPr>
          <a:xfrm>
            <a:off x="1085420" y="3285639"/>
            <a:ext cx="2681558" cy="2144602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61" name="図 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19" y="4671406"/>
            <a:ext cx="128884" cy="127792"/>
          </a:xfrm>
          <a:prstGeom prst="rect">
            <a:avLst/>
          </a:prstGeom>
        </p:spPr>
      </p:pic>
      <p:pic>
        <p:nvPicPr>
          <p:cNvPr id="562" name="図 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59" y="4671406"/>
            <a:ext cx="131069" cy="131069"/>
          </a:xfrm>
          <a:prstGeom prst="rect">
            <a:avLst/>
          </a:prstGeom>
        </p:spPr>
      </p:pic>
      <p:pic>
        <p:nvPicPr>
          <p:cNvPr id="563" name="図 5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184" y="4671406"/>
            <a:ext cx="128884" cy="129976"/>
          </a:xfrm>
          <a:prstGeom prst="rect">
            <a:avLst/>
          </a:prstGeom>
        </p:spPr>
      </p:pic>
      <p:pic>
        <p:nvPicPr>
          <p:cNvPr id="564" name="図 5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733" y="3317973"/>
            <a:ext cx="128884" cy="127792"/>
          </a:xfrm>
          <a:prstGeom prst="rect">
            <a:avLst/>
          </a:prstGeom>
        </p:spPr>
      </p:pic>
      <p:pic>
        <p:nvPicPr>
          <p:cNvPr id="565" name="図 5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15" y="3920143"/>
            <a:ext cx="128884" cy="127792"/>
          </a:xfrm>
          <a:prstGeom prst="rect">
            <a:avLst/>
          </a:prstGeom>
        </p:spPr>
      </p:pic>
      <p:pic>
        <p:nvPicPr>
          <p:cNvPr id="566" name="図 5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55" y="3920143"/>
            <a:ext cx="131069" cy="131069"/>
          </a:xfrm>
          <a:prstGeom prst="rect">
            <a:avLst/>
          </a:prstGeom>
        </p:spPr>
      </p:pic>
      <p:pic>
        <p:nvPicPr>
          <p:cNvPr id="567" name="図 5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979" y="3920143"/>
            <a:ext cx="128884" cy="129976"/>
          </a:xfrm>
          <a:prstGeom prst="rect">
            <a:avLst/>
          </a:prstGeom>
        </p:spPr>
      </p:pic>
      <p:graphicFrame>
        <p:nvGraphicFramePr>
          <p:cNvPr id="568" name="表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07637"/>
              </p:ext>
            </p:extLst>
          </p:nvPr>
        </p:nvGraphicFramePr>
        <p:xfrm>
          <a:off x="1226378" y="4067080"/>
          <a:ext cx="2448471" cy="469498"/>
        </p:xfrm>
        <a:graphic>
          <a:graphicData uri="http://schemas.openxmlformats.org/drawingml/2006/table">
            <a:tbl>
              <a:tblPr firstRow="1" bandRow="1"/>
              <a:tblGrid>
                <a:gridCol w="733227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70241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7189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607814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group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Nameserver_ip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48700"/>
                  </a:ext>
                </a:extLst>
              </a:tr>
            </a:tbl>
          </a:graphicData>
        </a:graphic>
      </p:graphicFrame>
      <p:graphicFrame>
        <p:nvGraphicFramePr>
          <p:cNvPr id="569" name="表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2767"/>
              </p:ext>
            </p:extLst>
          </p:nvPr>
        </p:nvGraphicFramePr>
        <p:xfrm>
          <a:off x="1226379" y="4803778"/>
          <a:ext cx="2429354" cy="469498"/>
        </p:xfrm>
        <a:graphic>
          <a:graphicData uri="http://schemas.openxmlformats.org/drawingml/2006/table">
            <a:tbl>
              <a:tblPr firstRow="1" bandRow="1"/>
              <a:tblGrid>
                <a:gridCol w="734400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6087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589339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(without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28316"/>
                  </a:ext>
                </a:extLst>
              </a:tr>
            </a:tbl>
          </a:graphicData>
        </a:graphic>
      </p:graphicFrame>
      <p:graphicFrame>
        <p:nvGraphicFramePr>
          <p:cNvPr id="570" name="表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91061"/>
              </p:ext>
            </p:extLst>
          </p:nvPr>
        </p:nvGraphicFramePr>
        <p:xfrm>
          <a:off x="1226377" y="3441409"/>
          <a:ext cx="1027179" cy="464046"/>
        </p:xfrm>
        <a:graphic>
          <a:graphicData uri="http://schemas.openxmlformats.org/drawingml/2006/table">
            <a:tbl>
              <a:tblPr firstRow="1" bandRow="1"/>
              <a:tblGrid>
                <a:gridCol w="420419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59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Data sheet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UTC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JST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62102"/>
                  </a:ext>
                </a:extLst>
              </a:tr>
            </a:tbl>
          </a:graphicData>
        </a:graphic>
      </p:graphicFrame>
      <p:sp>
        <p:nvSpPr>
          <p:cNvPr id="574" name="正方形/長方形 573"/>
          <p:cNvSpPr/>
          <p:nvPr/>
        </p:nvSpPr>
        <p:spPr>
          <a:xfrm>
            <a:off x="1218781" y="5125134"/>
            <a:ext cx="2436952" cy="1610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5" name="正方形/長方形 574"/>
          <p:cNvSpPr/>
          <p:nvPr/>
        </p:nvSpPr>
        <p:spPr>
          <a:xfrm>
            <a:off x="1218781" y="4388001"/>
            <a:ext cx="2456068" cy="1504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6" name="正方形/長方形 575"/>
          <p:cNvSpPr/>
          <p:nvPr/>
        </p:nvSpPr>
        <p:spPr>
          <a:xfrm>
            <a:off x="1218779" y="3757916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9" name="楕円 578"/>
          <p:cNvSpPr/>
          <p:nvPr/>
        </p:nvSpPr>
        <p:spPr>
          <a:xfrm>
            <a:off x="3076580" y="4189096"/>
            <a:ext cx="619021" cy="3885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0" name="楕円 579"/>
          <p:cNvSpPr/>
          <p:nvPr/>
        </p:nvSpPr>
        <p:spPr>
          <a:xfrm>
            <a:off x="2560376" y="4190200"/>
            <a:ext cx="516205" cy="3786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1" name="楕円 580"/>
          <p:cNvSpPr/>
          <p:nvPr/>
        </p:nvSpPr>
        <p:spPr>
          <a:xfrm>
            <a:off x="2560376" y="4980820"/>
            <a:ext cx="516204" cy="3393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42" name="正方形/長方形 541"/>
          <p:cNvSpPr/>
          <p:nvPr/>
        </p:nvSpPr>
        <p:spPr>
          <a:xfrm>
            <a:off x="3892339" y="2332679"/>
            <a:ext cx="2819563" cy="308477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-Legacy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668344" y="1899897"/>
            <a:ext cx="1043720" cy="38666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Target servers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9" name="グループ化 478"/>
          <p:cNvGrpSpPr/>
          <p:nvPr/>
        </p:nvGrpSpPr>
        <p:grpSpPr>
          <a:xfrm>
            <a:off x="7767335" y="3516861"/>
            <a:ext cx="846181" cy="725128"/>
            <a:chOff x="8018784" y="3328605"/>
            <a:chExt cx="846181" cy="725128"/>
          </a:xfrm>
        </p:grpSpPr>
        <p:pic>
          <p:nvPicPr>
            <p:cNvPr id="473" name="図 4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6555" y="3729656"/>
              <a:ext cx="189976" cy="324077"/>
            </a:xfrm>
            <a:prstGeom prst="rect">
              <a:avLst/>
            </a:prstGeom>
          </p:spPr>
        </p:pic>
        <p:pic>
          <p:nvPicPr>
            <p:cNvPr id="474" name="図 4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8784" y="3729656"/>
              <a:ext cx="189976" cy="324077"/>
            </a:xfrm>
            <a:prstGeom prst="rect">
              <a:avLst/>
            </a:prstGeom>
          </p:spPr>
        </p:pic>
        <p:pic>
          <p:nvPicPr>
            <p:cNvPr id="475" name="図 4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2669" y="3330186"/>
              <a:ext cx="189976" cy="324077"/>
            </a:xfrm>
            <a:prstGeom prst="rect">
              <a:avLst/>
            </a:prstGeom>
          </p:spPr>
        </p:pic>
        <p:pic>
          <p:nvPicPr>
            <p:cNvPr id="476" name="図 4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772" y="3328605"/>
              <a:ext cx="189976" cy="324077"/>
            </a:xfrm>
            <a:prstGeom prst="rect">
              <a:avLst/>
            </a:prstGeom>
          </p:spPr>
        </p:pic>
        <p:pic>
          <p:nvPicPr>
            <p:cNvPr id="477" name="図 4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4989" y="3729655"/>
              <a:ext cx="189976" cy="324077"/>
            </a:xfrm>
            <a:prstGeom prst="rect">
              <a:avLst/>
            </a:prstGeom>
          </p:spPr>
        </p:pic>
      </p:grpSp>
      <p:sp>
        <p:nvSpPr>
          <p:cNvPr id="483" name="正方形/長方形 482"/>
          <p:cNvSpPr/>
          <p:nvPr/>
        </p:nvSpPr>
        <p:spPr>
          <a:xfrm>
            <a:off x="6906586" y="2177097"/>
            <a:ext cx="493092" cy="338437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4" name="ストライプ矢印 483"/>
          <p:cNvSpPr/>
          <p:nvPr/>
        </p:nvSpPr>
        <p:spPr>
          <a:xfrm>
            <a:off x="6807393" y="3714467"/>
            <a:ext cx="855508" cy="281840"/>
          </a:xfrm>
          <a:prstGeom prst="stripedRightArrow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6" name="円形吹き出し 485"/>
          <p:cNvSpPr/>
          <p:nvPr/>
        </p:nvSpPr>
        <p:spPr bwMode="auto">
          <a:xfrm>
            <a:off x="6714413" y="3124469"/>
            <a:ext cx="514800" cy="514800"/>
          </a:xfrm>
          <a:prstGeom prst="wedgeEllipseCallout">
            <a:avLst>
              <a:gd name="adj1" fmla="val -40076"/>
              <a:gd name="adj2" fmla="val 572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</a:p>
        </p:txBody>
      </p:sp>
      <p:sp>
        <p:nvSpPr>
          <p:cNvPr id="504" name="角丸四角形 503"/>
          <p:cNvSpPr/>
          <p:nvPr/>
        </p:nvSpPr>
        <p:spPr>
          <a:xfrm>
            <a:off x="5221060" y="2779766"/>
            <a:ext cx="1302794" cy="2349658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Conductor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505" name="直線コネクタ 504"/>
          <p:cNvCxnSpPr>
            <a:stCxn id="506" idx="1"/>
            <a:endCxn id="507" idx="1"/>
          </p:cNvCxnSpPr>
          <p:nvPr/>
        </p:nvCxnSpPr>
        <p:spPr>
          <a:xfrm>
            <a:off x="5872460" y="3408643"/>
            <a:ext cx="6308" cy="1322615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506" name="フローチャート: 論理積ゲート 505"/>
          <p:cNvSpPr/>
          <p:nvPr/>
        </p:nvSpPr>
        <p:spPr>
          <a:xfrm rot="16200000">
            <a:off x="5730395" y="3107441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7" name="フローチャート: 論理積ゲート 506"/>
          <p:cNvSpPr/>
          <p:nvPr/>
        </p:nvSpPr>
        <p:spPr>
          <a:xfrm rot="5400000">
            <a:off x="5736704" y="4714185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8" name="フローチャート: 端子 507"/>
          <p:cNvSpPr/>
          <p:nvPr/>
        </p:nvSpPr>
        <p:spPr>
          <a:xfrm>
            <a:off x="5545826" y="3576381"/>
            <a:ext cx="653266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9" name="フローチャート: 端子 508"/>
          <p:cNvSpPr/>
          <p:nvPr/>
        </p:nvSpPr>
        <p:spPr>
          <a:xfrm>
            <a:off x="5545824" y="3942095"/>
            <a:ext cx="653267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0" name="フローチャート: 端子 509"/>
          <p:cNvSpPr/>
          <p:nvPr/>
        </p:nvSpPr>
        <p:spPr>
          <a:xfrm>
            <a:off x="5545822" y="4308765"/>
            <a:ext cx="653269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5653753" y="3105096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653753" y="4697572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9" name="グループ化 488"/>
          <p:cNvGrpSpPr/>
          <p:nvPr/>
        </p:nvGrpSpPr>
        <p:grpSpPr>
          <a:xfrm>
            <a:off x="6271837" y="3570096"/>
            <a:ext cx="570584" cy="570584"/>
            <a:chOff x="6523286" y="3381840"/>
            <a:chExt cx="570584" cy="570584"/>
          </a:xfrm>
        </p:grpSpPr>
        <p:sp>
          <p:nvSpPr>
            <p:cNvPr id="485" name="星 7 484"/>
            <p:cNvSpPr/>
            <p:nvPr/>
          </p:nvSpPr>
          <p:spPr>
            <a:xfrm>
              <a:off x="6523286" y="3381840"/>
              <a:ext cx="570584" cy="570584"/>
            </a:xfrm>
            <a:prstGeom prst="star7">
              <a:avLst/>
            </a:prstGeom>
            <a:solidFill>
              <a:srgbClr val="00206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88" name="テキスト ボックス 487"/>
            <p:cNvSpPr txBox="1"/>
            <p:nvPr/>
          </p:nvSpPr>
          <p:spPr>
            <a:xfrm>
              <a:off x="6563028" y="350643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Execute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521" name="波線 520"/>
          <p:cNvSpPr/>
          <p:nvPr/>
        </p:nvSpPr>
        <p:spPr>
          <a:xfrm rot="16200000">
            <a:off x="4160108" y="3506518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4" name="波線 523"/>
          <p:cNvSpPr/>
          <p:nvPr/>
        </p:nvSpPr>
        <p:spPr>
          <a:xfrm rot="16200000">
            <a:off x="4248284" y="3594694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7" name="波線 526"/>
          <p:cNvSpPr/>
          <p:nvPr/>
        </p:nvSpPr>
        <p:spPr>
          <a:xfrm rot="16200000">
            <a:off x="4311552" y="3684361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5" name="楕円 534"/>
          <p:cNvSpPr/>
          <p:nvPr/>
        </p:nvSpPr>
        <p:spPr>
          <a:xfrm>
            <a:off x="4473273" y="3893213"/>
            <a:ext cx="399897" cy="219141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0" name="フリーフォーム 529"/>
          <p:cNvSpPr/>
          <p:nvPr/>
        </p:nvSpPr>
        <p:spPr>
          <a:xfrm rot="2964905">
            <a:off x="3936444" y="3862833"/>
            <a:ext cx="607127" cy="1018603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>
              <a:effectLst>
                <a:glow rad="241300">
                  <a:schemeClr val="bg1"/>
                </a:glow>
              </a:effectLst>
            </a:endParaRPr>
          </a:p>
        </p:txBody>
      </p:sp>
      <p:sp>
        <p:nvSpPr>
          <p:cNvPr id="531" name="円形吹き出し 530"/>
          <p:cNvSpPr/>
          <p:nvPr/>
        </p:nvSpPr>
        <p:spPr bwMode="auto">
          <a:xfrm>
            <a:off x="4450384" y="4664278"/>
            <a:ext cx="514800" cy="514800"/>
          </a:xfrm>
          <a:prstGeom prst="wedgeEllipseCallout">
            <a:avLst>
              <a:gd name="adj1" fmla="val -55610"/>
              <a:gd name="adj2" fmla="val -590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1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4408574" y="3907832"/>
            <a:ext cx="5559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Variable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7" name="テキスト ボックス 536"/>
          <p:cNvSpPr txBox="1"/>
          <p:nvPr/>
        </p:nvSpPr>
        <p:spPr>
          <a:xfrm>
            <a:off x="4399480" y="3633225"/>
            <a:ext cx="596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8" name="テキスト ボックス 537"/>
          <p:cNvSpPr txBox="1"/>
          <p:nvPr/>
        </p:nvSpPr>
        <p:spPr>
          <a:xfrm>
            <a:off x="5523049" y="3589458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9" name="テキスト ボックス 538"/>
          <p:cNvSpPr txBox="1"/>
          <p:nvPr/>
        </p:nvSpPr>
        <p:spPr>
          <a:xfrm>
            <a:off x="5523049" y="3956193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0" name="テキスト ボックス 539"/>
          <p:cNvSpPr txBox="1"/>
          <p:nvPr/>
        </p:nvSpPr>
        <p:spPr>
          <a:xfrm>
            <a:off x="5523049" y="4321777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1" name="正方形/長方形 550"/>
          <p:cNvSpPr/>
          <p:nvPr/>
        </p:nvSpPr>
        <p:spPr>
          <a:xfrm>
            <a:off x="1891262" y="2638153"/>
            <a:ext cx="1069874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1889561" y="2368248"/>
            <a:ext cx="1073276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1891263" y="2912045"/>
            <a:ext cx="1069872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Host group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5" name="円形吹き出し 554"/>
          <p:cNvSpPr/>
          <p:nvPr/>
        </p:nvSpPr>
        <p:spPr bwMode="auto">
          <a:xfrm>
            <a:off x="2992252" y="1838792"/>
            <a:ext cx="514800" cy="514800"/>
          </a:xfrm>
          <a:prstGeom prst="wedgeEllipseCallout">
            <a:avLst>
              <a:gd name="adj1" fmla="val -55610"/>
              <a:gd name="adj2" fmla="val 509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</a:p>
        </p:txBody>
      </p:sp>
      <p:sp>
        <p:nvSpPr>
          <p:cNvPr id="557" name="円形吹き出し 556"/>
          <p:cNvSpPr/>
          <p:nvPr/>
        </p:nvSpPr>
        <p:spPr bwMode="auto">
          <a:xfrm>
            <a:off x="1274642" y="2664826"/>
            <a:ext cx="514800" cy="514800"/>
          </a:xfrm>
          <a:prstGeom prst="wedgeEllipseCallout">
            <a:avLst>
              <a:gd name="adj1" fmla="val 66497"/>
              <a:gd name="adj2" fmla="val -2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5" name="円形吹き出し 584"/>
          <p:cNvSpPr/>
          <p:nvPr/>
        </p:nvSpPr>
        <p:spPr bwMode="auto">
          <a:xfrm>
            <a:off x="395022" y="4357407"/>
            <a:ext cx="514800" cy="514800"/>
          </a:xfrm>
          <a:prstGeom prst="wedgeEllipseCallout">
            <a:avLst>
              <a:gd name="adj1" fmla="val 107581"/>
              <a:gd name="adj2" fmla="val -3019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.3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8" name="円形吹き出し 587"/>
          <p:cNvSpPr/>
          <p:nvPr/>
        </p:nvSpPr>
        <p:spPr bwMode="auto">
          <a:xfrm>
            <a:off x="395022" y="5089180"/>
            <a:ext cx="514800" cy="514800"/>
          </a:xfrm>
          <a:prstGeom prst="wedgeEllipseCallout">
            <a:avLst>
              <a:gd name="adj1" fmla="val 107950"/>
              <a:gd name="adj2" fmla="val -2575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.3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4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 </a:t>
            </a:r>
            <a:r>
              <a:rPr lang="en-US" altLang="ja-JP" dirty="0"/>
              <a:t>Operation 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Register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Create an additional operation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Menu : </a:t>
            </a:r>
            <a:r>
              <a:rPr lang="en-US" altLang="ja-JP" sz="1600" b="1" dirty="0"/>
              <a:t>Basic Console &gt; </a:t>
            </a:r>
            <a:r>
              <a:rPr lang="en-US" altLang="ja-JP" sz="1600" b="1" dirty="0" smtClean="0"/>
              <a:t>Operation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1600" dirty="0" smtClean="0"/>
              <a:t>Click Register &gt; Start Registration.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Input the following information for each item and click "Register".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74301"/>
              </p:ext>
            </p:extLst>
          </p:nvPr>
        </p:nvGraphicFramePr>
        <p:xfrm>
          <a:off x="177212" y="4922839"/>
          <a:ext cx="489884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9422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449422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date for execution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setting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server only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(Free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91559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1" y="6075208"/>
            <a:ext cx="8067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 </a:t>
            </a:r>
            <a:r>
              <a:rPr lang="en-US" altLang="ja-JP" sz="1200" dirty="0"/>
              <a:t>"Scheduled date for execution" is just </a:t>
            </a:r>
            <a:r>
              <a:rPr lang="en-US" altLang="ja-JP" sz="1200" dirty="0" smtClean="0"/>
              <a:t>used for managing the operation. 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 </a:t>
            </a:r>
            <a:r>
              <a:rPr lang="en-US" altLang="ja-JP" sz="1200" dirty="0" smtClean="0"/>
              <a:t>   Any operations with a scheduled execution date will not be executed automatically.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52935"/>
            <a:ext cx="6159500" cy="1968923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 bwMode="auto">
          <a:xfrm>
            <a:off x="395418" y="3284984"/>
            <a:ext cx="3960558" cy="8640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3.2 </a:t>
            </a:r>
            <a:r>
              <a:rPr lang="en-US" altLang="ja-JP" dirty="0"/>
              <a:t>Add host to host group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14489"/>
            <a:ext cx="8784976" cy="5802027"/>
          </a:xfrm>
        </p:spPr>
        <p:txBody>
          <a:bodyPr/>
          <a:lstStyle/>
          <a:p>
            <a:r>
              <a:rPr lang="en-US" altLang="ja-JP" b="1" dirty="0"/>
              <a:t>Register host to host </a:t>
            </a:r>
            <a:r>
              <a:rPr lang="en-US" altLang="ja-JP" b="1" dirty="0" smtClean="0"/>
              <a:t>group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600" dirty="0"/>
              <a:t>Register additional hosts in the host group</a:t>
            </a:r>
            <a:r>
              <a:rPr lang="en-US" altLang="ja-JP" sz="1600" dirty="0" smtClean="0"/>
              <a:t>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>Menu: </a:t>
            </a:r>
            <a:r>
              <a:rPr lang="en-US" altLang="ja-JP" sz="1600" b="1" dirty="0"/>
              <a:t>Host group management &gt; Host link </a:t>
            </a:r>
            <a:r>
              <a:rPr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</a:t>
            </a:r>
            <a:r>
              <a:rPr lang="en-US" altLang="ja-JP" sz="1600" dirty="0"/>
              <a:t>"New register "Register &gt; Start </a:t>
            </a:r>
            <a:r>
              <a:rPr lang="en-US" altLang="ja-JP" sz="1600" dirty="0" smtClean="0"/>
              <a:t>Registration.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following information for each item and click "Register".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59352"/>
              </p:ext>
            </p:extLst>
          </p:nvPr>
        </p:nvGraphicFramePr>
        <p:xfrm>
          <a:off x="251519" y="4456031"/>
          <a:ext cx="4939226" cy="9547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5341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283859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  <a:gridCol w="960026">
                  <a:extLst>
                    <a:ext uri="{9D8B030D-6E8A-4147-A177-3AD203B41FA5}">
                      <a16:colId xmlns:a16="http://schemas.microsoft.com/office/drawing/2014/main" val="1052485450"/>
                    </a:ext>
                  </a:extLst>
                </a:gridCol>
              </a:tblGrid>
              <a:tr h="43660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436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/>
                        <a:t>web_SV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Basic</a:t>
                      </a:r>
                      <a:r>
                        <a:rPr kumimoji="1" lang="en-US" altLang="ja-JP" sz="1100" baseline="0" dirty="0" smtClean="0"/>
                        <a:t> settings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dirty="0" smtClean="0"/>
                        <a:t>additional</a:t>
                      </a:r>
                      <a:r>
                        <a:rPr kumimoji="1" lang="en-US" altLang="ja-JP" sz="1100" baseline="0" dirty="0" smtClean="0"/>
                        <a:t> server only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webC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</a:tbl>
          </a:graphicData>
        </a:graphic>
      </p:graphicFrame>
      <p:grpSp>
        <p:nvGrpSpPr>
          <p:cNvPr id="15" name="グループ化 14"/>
          <p:cNvGrpSpPr/>
          <p:nvPr/>
        </p:nvGrpSpPr>
        <p:grpSpPr>
          <a:xfrm>
            <a:off x="5382436" y="3438507"/>
            <a:ext cx="3401141" cy="849835"/>
            <a:chOff x="345873" y="3410095"/>
            <a:chExt cx="4207540" cy="120622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45874" y="3410095"/>
              <a:ext cx="315825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All_SV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71111" y="4223157"/>
              <a:ext cx="2582302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web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45873" y="4223157"/>
              <a:ext cx="1533010" cy="39316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db</a:t>
              </a:r>
              <a:r>
                <a:rPr kumimoji="1" lang="en-US" altLang="ja-JP" sz="1200" b="1" dirty="0" smtClean="0">
                  <a:solidFill>
                    <a:schemeClr val="bg1"/>
                  </a:solidFill>
                </a:rPr>
                <a:t>_SV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カギ線コネクタ 26"/>
          <p:cNvCxnSpPr>
            <a:stCxn id="16" idx="2"/>
            <a:endCxn id="18" idx="0"/>
          </p:cNvCxnSpPr>
          <p:nvPr/>
        </p:nvCxnSpPr>
        <p:spPr bwMode="auto">
          <a:xfrm rot="16200000" flipH="1">
            <a:off x="6839434" y="3534984"/>
            <a:ext cx="295837" cy="65687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>
            <a:stCxn id="16" idx="2"/>
            <a:endCxn id="19" idx="0"/>
          </p:cNvCxnSpPr>
          <p:nvPr/>
        </p:nvCxnSpPr>
        <p:spPr bwMode="auto">
          <a:xfrm rot="5400000">
            <a:off x="6182557" y="3534986"/>
            <a:ext cx="295837" cy="65687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306980" y="3150776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Image</a:t>
            </a:r>
            <a:r>
              <a:rPr lang="ja-JP" altLang="en-US" sz="1400" u="sng" dirty="0" smtClean="0"/>
              <a:t>　　</a:t>
            </a:r>
            <a:endParaRPr kumimoji="1" lang="ja-JP" altLang="en-US" sz="1400" u="sng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6223" y="5458021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039367" y="5015224"/>
            <a:ext cx="763954" cy="704407"/>
            <a:chOff x="2573787" y="3754881"/>
            <a:chExt cx="763954" cy="704407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endParaRPr kumimoji="1" lang="en-US" altLang="ja-JP" sz="1100" b="1" i="0" u="none" strike="noStrike" kern="1200" cap="none" spc="0" normalizeH="0" baseline="0" noProof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412912" y="5447581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6942058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604240" y="5002143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矢印コネクタ 47"/>
          <p:cNvCxnSpPr/>
          <p:nvPr/>
        </p:nvCxnSpPr>
        <p:spPr bwMode="auto">
          <a:xfrm>
            <a:off x="7051289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 bwMode="auto">
          <a:xfrm>
            <a:off x="7734690" y="435849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 bwMode="auto">
          <a:xfrm>
            <a:off x="8390118" y="4355151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1481490" y="5920566"/>
            <a:ext cx="6453900" cy="66572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host group, "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web_SV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is used for "Basic settings all servers", but this time,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we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are only adding the operation "Basic settings additional server only".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That is why when we are executing the operation, only 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webC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will be applicable.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1090429" y="5599016"/>
            <a:ext cx="640608" cy="355631"/>
          </a:xfrm>
          <a:prstGeom prst="wedgeEllipseCallout">
            <a:avLst>
              <a:gd name="adj1" fmla="val 58263"/>
              <a:gd name="adj2" fmla="val -6195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Poin</a:t>
            </a:r>
            <a:r>
              <a:rPr lang="en-US" altLang="ja-JP" sz="1400" b="1">
                <a:latin typeface="+mn-ea"/>
              </a:rPr>
              <a:t>t</a:t>
            </a:r>
            <a:endParaRPr kumimoji="1" lang="ja-JP" altLang="en-US" sz="1400" b="1" smtClean="0">
              <a:latin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5" y="2968894"/>
            <a:ext cx="4974167" cy="1499579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251519" y="3337910"/>
            <a:ext cx="4939225" cy="8964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570680" y="5006079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6216271" y="5006852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98316" y="5471646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012160" y="546343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err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91762" y="4362427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 bwMode="auto">
          <a:xfrm>
            <a:off x="6316876" y="436320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025" y="836711"/>
            <a:ext cx="8784976" cy="5616476"/>
          </a:xfrm>
        </p:spPr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Move to the menu created in scenario </a:t>
            </a:r>
            <a:r>
              <a:rPr lang="en-US" altLang="ja-JP" sz="1600" dirty="0" smtClean="0"/>
              <a:t> 1 </a:t>
            </a:r>
            <a:r>
              <a:rPr lang="en-US" altLang="ja-JP" sz="1600" dirty="0"/>
              <a:t>and input </a:t>
            </a:r>
            <a:r>
              <a:rPr lang="en-US" altLang="ja-JP" sz="1600" dirty="0" smtClean="0"/>
              <a:t>the following </a:t>
            </a:r>
            <a:r>
              <a:rPr lang="en-US" altLang="ja-JP" sz="1600" dirty="0"/>
              <a:t>data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Input&gt;Parameter for 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05977"/>
              </p:ext>
            </p:extLst>
          </p:nvPr>
        </p:nvGraphicFramePr>
        <p:xfrm>
          <a:off x="178413" y="5165246"/>
          <a:ext cx="7633946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61339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270705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503320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698582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 name/Host group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Timezone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Nameserver_ip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97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[HG]web_SV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10.15.1.62</a:t>
                      </a:r>
                      <a:r>
                        <a:rPr lang="en-US" altLang="ja-JP" sz="140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530784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5004048" y="4286452"/>
            <a:ext cx="3600399" cy="72921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Users can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from the contents entered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in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data sheet in the previous section.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3" y="2636912"/>
            <a:ext cx="8105775" cy="13906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 bwMode="auto">
          <a:xfrm>
            <a:off x="618845" y="3031661"/>
            <a:ext cx="7633128" cy="577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7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Register data in the parameter </a:t>
            </a:r>
            <a:r>
              <a:rPr lang="en-US" altLang="ja-JP" b="1" dirty="0" smtClean="0"/>
              <a:t>sheet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>Next, register the data from the menu created in the menu group for the host</a:t>
            </a:r>
            <a:r>
              <a:rPr lang="en-US" altLang="ja-JP" sz="1600" dirty="0" smtClean="0"/>
              <a:t>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 smtClean="0"/>
              <a:t>Input &gt; </a:t>
            </a:r>
            <a:r>
              <a:rPr lang="en-US" altLang="ja-JP" sz="1600" b="1" dirty="0"/>
              <a:t>Host </a:t>
            </a:r>
            <a:r>
              <a:rPr lang="en-US" altLang="ja-JP" sz="1600" b="1" dirty="0" smtClean="0"/>
              <a:t>name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Register &gt; Start Registration.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information for each item and click "Register".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Data registration(2/2)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18373"/>
              </p:ext>
            </p:extLst>
          </p:nvPr>
        </p:nvGraphicFramePr>
        <p:xfrm>
          <a:off x="178415" y="4854059"/>
          <a:ext cx="5545713" cy="7888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5233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webC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Basic</a:t>
                      </a:r>
                      <a:r>
                        <a:rPr kumimoji="1" lang="en-US" altLang="ja-JP" sz="1200" baseline="0" dirty="0" smtClean="0"/>
                        <a:t> settings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additional</a:t>
                      </a:r>
                      <a:r>
                        <a:rPr kumimoji="1" lang="en-US" altLang="ja-JP" sz="1200" baseline="0" dirty="0" smtClean="0"/>
                        <a:t> server only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" y="2780928"/>
            <a:ext cx="8638707" cy="1810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832784" y="3260267"/>
            <a:ext cx="7984337" cy="72008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4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2" y="2564903"/>
            <a:ext cx="6222836" cy="3795147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lang="en-US" altLang="ja-JP" dirty="0"/>
              <a:t>About this document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z="1600" b="1" dirty="0"/>
              <a:t>About this document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lang="en-US" altLang="ja-JP" sz="1400" dirty="0"/>
              <a:t>This document will guide users through a practice scenario where users will be able to get some hands on experience to get a deeper understanding about the following </a:t>
            </a:r>
            <a:r>
              <a:rPr lang="en-US" altLang="ja-JP" sz="1400" dirty="0" smtClean="0"/>
              <a:t>functions.</a:t>
            </a:r>
            <a:br>
              <a:rPr lang="en-US" altLang="ja-JP" sz="1400" dirty="0" smtClean="0"/>
            </a:br>
            <a:r>
              <a:rPr lang="en-US" altLang="ja-JP" sz="1400" dirty="0"/>
              <a:t>We will use </a:t>
            </a:r>
            <a:r>
              <a:rPr lang="en-US" altLang="ja-JP" sz="1400" dirty="0" smtClean="0"/>
              <a:t>Ansible </a:t>
            </a:r>
            <a:r>
              <a:rPr lang="en-US" altLang="ja-JP" sz="1400" dirty="0"/>
              <a:t>Legacy to execute the </a:t>
            </a:r>
            <a:r>
              <a:rPr lang="en-US" altLang="ja-JP" sz="1400" dirty="0" smtClean="0"/>
              <a:t>operations.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This document covers the following menu groups:</a:t>
            </a:r>
            <a:endParaRPr lang="en-US" altLang="ja-JP" sz="14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Host group Management</a:t>
            </a: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dirty="0" smtClean="0"/>
              <a:t>Create menu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 flipH="1" flipV="1">
            <a:off x="1619672" y="5373216"/>
            <a:ext cx="792088" cy="9868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 flipH="1">
            <a:off x="5580112" y="3275226"/>
            <a:ext cx="872458" cy="94586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9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kumimoji="1" lang="en-US" altLang="ja-JP" dirty="0" smtClean="0"/>
              <a:t> </a:t>
            </a:r>
            <a:r>
              <a:rPr lang="en-US" altLang="ja-JP" dirty="0"/>
              <a:t>Check Substitution value</a:t>
            </a:r>
            <a:r>
              <a:rPr lang="ja-JP" altLang="en-US" dirty="0"/>
              <a:t>・</a:t>
            </a:r>
            <a:r>
              <a:rPr lang="en-US" altLang="ja-JP" dirty="0"/>
              <a:t>Target host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832648"/>
          </a:xfrm>
        </p:spPr>
        <p:txBody>
          <a:bodyPr/>
          <a:lstStyle/>
          <a:p>
            <a:r>
              <a:rPr lang="en-US" altLang="ja-JP" b="1" dirty="0"/>
              <a:t>Check Substitution value and Target host</a:t>
            </a:r>
            <a:br>
              <a:rPr lang="en-US" altLang="ja-JP" b="1" dirty="0"/>
            </a:br>
            <a:r>
              <a:rPr lang="en-US" altLang="ja-JP" sz="1600" dirty="0"/>
              <a:t>Check the value specified by the substituted value automatic registration and the target host</a:t>
            </a:r>
            <a:r>
              <a:rPr lang="en-US" altLang="ja-JP" sz="1600" dirty="0" smtClean="0"/>
              <a:t>.</a:t>
            </a: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Menu: </a:t>
            </a:r>
            <a:r>
              <a:rPr lang="en-US" altLang="ja-JP" sz="1600" b="1" dirty="0"/>
              <a:t>Ansible-Legacy &gt; Target host </a:t>
            </a:r>
            <a:r>
              <a:rPr lang="en-US" altLang="ja-JP" sz="1600" b="1" dirty="0" smtClean="0"/>
              <a:t>/Substitution </a:t>
            </a:r>
            <a:r>
              <a:rPr lang="en-US" altLang="ja-JP" sz="1600" b="1" dirty="0"/>
              <a:t>value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"Filter".</a:t>
            </a:r>
            <a:endParaRPr lang="ja-JP" altLang="en-US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/>
              <a:t>Check that only the data of "</a:t>
            </a:r>
            <a:r>
              <a:rPr lang="en-US" altLang="ja-JP" sz="1600" dirty="0" err="1"/>
              <a:t>webC</a:t>
            </a:r>
            <a:r>
              <a:rPr lang="en-US" altLang="ja-JP" sz="1600" dirty="0"/>
              <a:t>" is added by the "legacy substitution value automatic registration setting procedure</a:t>
            </a:r>
            <a:r>
              <a:rPr lang="en-US" altLang="ja-JP" sz="1600" dirty="0" smtClean="0"/>
              <a:t>".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6435" y="3150840"/>
            <a:ext cx="158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Target host</a:t>
            </a:r>
            <a:endParaRPr kumimoji="1" lang="ja-JP" altLang="en-US" sz="1400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016" y="4833156"/>
            <a:ext cx="2153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/>
              <a:t>Substitution value list</a:t>
            </a:r>
            <a:endParaRPr kumimoji="1" lang="ja-JP" altLang="en-US" sz="1400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454773"/>
            <a:ext cx="7691190" cy="11983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7" y="5140933"/>
            <a:ext cx="7684686" cy="13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9421"/>
            <a:ext cx="8653413" cy="371985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77" y="2229421"/>
            <a:ext cx="878938" cy="40313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 </a:t>
            </a:r>
            <a:r>
              <a:rPr lang="en-US" altLang="ja-JP" dirty="0"/>
              <a:t>Conductor execution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Execute Conductor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/>
              <a:t>Execute Conductor </a:t>
            </a:r>
            <a:r>
              <a:rPr lang="en-US" altLang="ja-JP" sz="1600" dirty="0" smtClean="0"/>
              <a:t>again. </a:t>
            </a:r>
            <a:br>
              <a:rPr lang="en-US" altLang="ja-JP" sz="1600" dirty="0" smtClean="0"/>
            </a:br>
            <a:r>
              <a:rPr lang="en-US" altLang="ja-JP" sz="1600" dirty="0" smtClean="0"/>
              <a:t>Ensure </a:t>
            </a:r>
            <a:r>
              <a:rPr lang="en-US" altLang="ja-JP" sz="1600" dirty="0"/>
              <a:t>that the work is reflected only on the host "</a:t>
            </a:r>
            <a:r>
              <a:rPr lang="en-US" altLang="ja-JP" sz="1600" dirty="0" err="1"/>
              <a:t>webC</a:t>
            </a:r>
            <a:r>
              <a:rPr lang="en-US" altLang="ja-JP" sz="1600" dirty="0" smtClean="0"/>
              <a:t>".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/>
              <a:t>Menu</a:t>
            </a:r>
            <a:r>
              <a:rPr lang="en-US" altLang="ja-JP" sz="1600" b="1" dirty="0"/>
              <a:t>: Conductor &gt; Conductor execution</a:t>
            </a:r>
            <a:endParaRPr kumimoji="1" lang="ja-JP" altLang="en-US" b="1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1259632" y="3462909"/>
            <a:ext cx="4392488" cy="1185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697772" y="3986909"/>
            <a:ext cx="2924644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the "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Basic setting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all“ operation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259632" y="5383782"/>
            <a:ext cx="4507821" cy="1334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47001" y="4268928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8724" y="5800636"/>
            <a:ext cx="2549858" cy="46011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"Execution"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at the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bottom</a:t>
            </a: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of the screen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848257" y="5085184"/>
            <a:ext cx="3279248" cy="1550158"/>
            <a:chOff x="5244298" y="4763033"/>
            <a:chExt cx="3279248" cy="1550158"/>
          </a:xfrm>
        </p:grpSpPr>
        <p:sp>
          <p:nvSpPr>
            <p:cNvPr id="38" name="角丸四角形 37"/>
            <p:cNvSpPr/>
            <p:nvPr/>
          </p:nvSpPr>
          <p:spPr bwMode="auto">
            <a:xfrm>
              <a:off x="5267770" y="5297956"/>
              <a:ext cx="3255776" cy="1015235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Executing will move the user to the 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"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Conductor Confirmation" screen.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For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more information about the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Result</a:t>
              </a: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Confirmation 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screen, please see 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  <a:hlinkClick r:id="rId5" action="ppaction://hlinksldjump"/>
                </a:rPr>
                <a:t>this slide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sp>
          <p:nvSpPr>
            <p:cNvPr id="39" name="円/楕円 44"/>
            <p:cNvSpPr/>
            <p:nvPr/>
          </p:nvSpPr>
          <p:spPr bwMode="auto">
            <a:xfrm>
              <a:off x="5244298" y="4763033"/>
              <a:ext cx="599553" cy="5714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7770" y="4945188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 bwMode="auto">
          <a:xfrm>
            <a:off x="2697772" y="2276872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Select "Server 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basic setting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" 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the Conductor list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円形吹き出し 42"/>
          <p:cNvSpPr/>
          <p:nvPr/>
        </p:nvSpPr>
        <p:spPr bwMode="auto">
          <a:xfrm>
            <a:off x="2547000" y="2622682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599" y="5775967"/>
            <a:ext cx="2562583" cy="975967"/>
          </a:xfrm>
          <a:prstGeom prst="rect">
            <a:avLst/>
          </a:prstGeom>
        </p:spPr>
      </p:pic>
      <p:sp>
        <p:nvSpPr>
          <p:cNvPr id="45" name="角丸四角形 44"/>
          <p:cNvSpPr/>
          <p:nvPr/>
        </p:nvSpPr>
        <p:spPr bwMode="auto">
          <a:xfrm>
            <a:off x="2931599" y="6503383"/>
            <a:ext cx="1136345" cy="2033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2630004" y="6069128"/>
            <a:ext cx="289350" cy="312200"/>
          </a:xfrm>
          <a:prstGeom prst="wedgeEllipseCallout">
            <a:avLst>
              <a:gd name="adj1" fmla="val 74816"/>
              <a:gd name="adj2" fmla="val 11433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3</a:t>
            </a:r>
            <a:endParaRPr kumimoji="1" lang="ja-JP" altLang="en-US" sz="1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9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79513" y="764704"/>
            <a:ext cx="8784976" cy="568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dirty="0" smtClean="0"/>
              <a:t>Work environment</a:t>
            </a:r>
            <a:endParaRPr lang="en-US" altLang="ja-JP" b="1" dirty="0"/>
          </a:p>
          <a:p>
            <a:pPr lvl="1"/>
            <a:r>
              <a:rPr lang="en-US" altLang="ja-JP" dirty="0"/>
              <a:t>The work environment used in this document is as follows. </a:t>
            </a:r>
          </a:p>
          <a:p>
            <a:pPr lvl="1"/>
            <a:r>
              <a:rPr lang="en-US" altLang="ja-JP" dirty="0"/>
              <a:t>Please prepare </a:t>
            </a:r>
            <a:r>
              <a:rPr lang="en-US" altLang="ja-JP" dirty="0">
                <a:solidFill>
                  <a:srgbClr val="FF0000"/>
                </a:solidFill>
              </a:rPr>
              <a:t>5 servers </a:t>
            </a:r>
            <a:r>
              <a:rPr lang="en-US" altLang="ja-JP" dirty="0"/>
              <a:t>in addition to the ITA Host server.(※</a:t>
            </a:r>
            <a:r>
              <a:rPr lang="en-US" altLang="ja-JP" dirty="0" smtClean="0"/>
              <a:t>1)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 </a:t>
            </a:r>
            <a:r>
              <a:rPr lang="en-US" altLang="ja-JP" dirty="0" smtClean="0"/>
              <a:t>Work Environment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629" y="5635549"/>
            <a:ext cx="863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※1 While we recommend that you prepare 5 servers in order to get the best experience, it is possible to  </a:t>
            </a:r>
            <a:r>
              <a:rPr lang="en-US" altLang="ja-JP" sz="1200" dirty="0" smtClean="0">
                <a:solidFill>
                  <a:srgbClr val="000000"/>
                </a:solidFill>
              </a:rPr>
              <a:t> complete </a:t>
            </a:r>
            <a:r>
              <a:rPr lang="en-US" altLang="ja-JP" sz="1200" dirty="0">
                <a:solidFill>
                  <a:srgbClr val="000000"/>
                </a:solidFill>
              </a:rPr>
              <a:t>this scenario </a:t>
            </a:r>
            <a:r>
              <a:rPr lang="en-US" altLang="ja-JP" sz="1200" dirty="0" smtClean="0">
                <a:solidFill>
                  <a:srgbClr val="000000"/>
                </a:solidFill>
              </a:rPr>
              <a:t>with </a:t>
            </a:r>
            <a:r>
              <a:rPr lang="en-US" altLang="ja-JP" sz="1200" dirty="0">
                <a:solidFill>
                  <a:srgbClr val="000000"/>
                </a:solidFill>
              </a:rPr>
              <a:t>3~4 servers.</a:t>
            </a:r>
          </a:p>
          <a:p>
            <a:r>
              <a:rPr lang="en-US" altLang="ja-JP" sz="1200" dirty="0" smtClean="0"/>
              <a:t>※</a:t>
            </a:r>
            <a:r>
              <a:rPr lang="en-US" altLang="ja-JP" sz="1200" dirty="0"/>
              <a:t>2</a:t>
            </a:r>
            <a:r>
              <a:rPr lang="en-US" altLang="ja-JP" sz="1200" dirty="0" smtClean="0"/>
              <a:t> </a:t>
            </a:r>
            <a:r>
              <a:rPr lang="en-US" altLang="ja-JP" sz="1200" dirty="0">
                <a:solidFill>
                  <a:srgbClr val="000000"/>
                </a:solidFill>
              </a:rPr>
              <a:t>ITA can be installed on OS RHEL7 and RHEL8.</a:t>
            </a:r>
            <a:br>
              <a:rPr lang="en-US" altLang="ja-JP" sz="1200" dirty="0">
                <a:solidFill>
                  <a:srgbClr val="000000"/>
                </a:solidFill>
              </a:rPr>
            </a:br>
            <a:r>
              <a:rPr lang="en-US" altLang="ja-JP" sz="1200" dirty="0" smtClean="0"/>
              <a:t>※3 </a:t>
            </a:r>
            <a:r>
              <a:rPr lang="en-US" altLang="ja-JP" sz="1200" dirty="0">
                <a:solidFill>
                  <a:srgbClr val="000000"/>
                </a:solidFill>
              </a:rPr>
              <a:t>Any OS compatible with Ansible can be used.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6506689" y="2276840"/>
            <a:ext cx="2039086" cy="3062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en-US" altLang="ja-JP" sz="1600" b="1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Target server group</a:t>
            </a:r>
            <a:endParaRPr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42091" y="2275852"/>
            <a:ext cx="4272409" cy="3063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※2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" y="3469903"/>
            <a:ext cx="854817" cy="85481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6388" y="2966508"/>
            <a:ext cx="156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PC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916507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673637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263819" y="3275524"/>
            <a:ext cx="3651564" cy="1301327"/>
            <a:chOff x="2084372" y="3170027"/>
            <a:chExt cx="4435791" cy="1580806"/>
          </a:xfrm>
        </p:grpSpPr>
        <p:sp>
          <p:nvSpPr>
            <p:cNvPr id="14" name="正方形/長方形 13"/>
            <p:cNvSpPr/>
            <p:nvPr/>
          </p:nvSpPr>
          <p:spPr>
            <a:xfrm>
              <a:off x="2084372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Exastro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Automation</a:t>
              </a:r>
            </a:p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v1.10.0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568599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err="1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Ansible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981331" y="3960430"/>
              <a:ext cx="5901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/>
          <p:cNvGrpSpPr/>
          <p:nvPr/>
        </p:nvGrpSpPr>
        <p:grpSpPr>
          <a:xfrm>
            <a:off x="6798878" y="3302887"/>
            <a:ext cx="1454708" cy="1246600"/>
            <a:chOff x="7130291" y="4014528"/>
            <a:chExt cx="1454708" cy="1246600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3777" y="4703992"/>
              <a:ext cx="326596" cy="557135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0291" y="4703993"/>
              <a:ext cx="326596" cy="557135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2034" y="4017245"/>
              <a:ext cx="326596" cy="557135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6090" y="4014528"/>
              <a:ext cx="326596" cy="557135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8403" y="4703991"/>
              <a:ext cx="326596" cy="557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6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 smtClean="0"/>
              <a:t>Scenario 1</a:t>
            </a:r>
            <a:r>
              <a:rPr lang="en-US" altLang="ja-JP" b="1" dirty="0"/>
              <a:t>. Set basic settings for the whole </a:t>
            </a:r>
            <a:r>
              <a:rPr lang="en-US" altLang="ja-JP" b="1" dirty="0" smtClean="0"/>
              <a:t>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>In this scenario, we will use </a:t>
            </a:r>
            <a:r>
              <a:rPr lang="en-US" altLang="ja-JP" sz="1600" dirty="0"/>
              <a:t>the host group and menu creation functions to </a:t>
            </a:r>
            <a:r>
              <a:rPr lang="en-US" altLang="ja-JP" sz="1600" dirty="0" smtClean="0"/>
              <a:t>do the following: 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a common time zone for the </a:t>
            </a:r>
            <a:r>
              <a:rPr lang="en-US" altLang="ja-JP" sz="1600" dirty="0" smtClean="0"/>
              <a:t>“ALL_SV” parent </a:t>
            </a:r>
            <a:r>
              <a:rPr lang="en-US" altLang="ja-JP" sz="1600" dirty="0"/>
              <a:t>host </a:t>
            </a:r>
            <a:r>
              <a:rPr lang="en-US" altLang="ja-JP" sz="1600" dirty="0" smtClean="0"/>
              <a:t>group.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different DNS server IP </a:t>
            </a:r>
            <a:r>
              <a:rPr lang="en-US" altLang="ja-JP" sz="1600" dirty="0" smtClean="0"/>
              <a:t>addresses for the “</a:t>
            </a:r>
            <a:r>
              <a:rPr lang="en-US" altLang="ja-JP" sz="1600" dirty="0" err="1" smtClean="0"/>
              <a:t>db_SV</a:t>
            </a:r>
            <a:r>
              <a:rPr lang="en-US" altLang="ja-JP" sz="1600" dirty="0" smtClean="0"/>
              <a:t>” and “</a:t>
            </a:r>
            <a:r>
              <a:rPr lang="en-US" altLang="ja-JP" sz="1600" dirty="0" err="1" smtClean="0"/>
              <a:t>web_SV</a:t>
            </a:r>
            <a:r>
              <a:rPr lang="en-US" altLang="ja-JP" sz="1600" dirty="0" smtClean="0"/>
              <a:t>” child host groups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Set </a:t>
            </a:r>
            <a:r>
              <a:rPr lang="en-US" altLang="ja-JP" sz="1600" dirty="0"/>
              <a:t>individual host </a:t>
            </a:r>
            <a:r>
              <a:rPr lang="en-US" altLang="ja-JP" sz="1600" dirty="0" smtClean="0"/>
              <a:t>names </a:t>
            </a:r>
            <a:r>
              <a:rPr lang="en-US" altLang="ja-JP" sz="1600" dirty="0"/>
              <a:t>for </a:t>
            </a:r>
            <a:r>
              <a:rPr lang="en-US" altLang="ja-JP" sz="1600" dirty="0" smtClean="0"/>
              <a:t>all of the </a:t>
            </a:r>
            <a:r>
              <a:rPr lang="en-US" altLang="ja-JP" sz="1600" dirty="0"/>
              <a:t>host</a:t>
            </a:r>
            <a:r>
              <a:rPr lang="en-US" altLang="ja-JP" sz="1600" dirty="0" smtClean="0"/>
              <a:t>.</a:t>
            </a: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28" y="3226513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2033337" y="5351695"/>
            <a:ext cx="763954" cy="725189"/>
            <a:chOff x="2573787" y="3734099"/>
            <a:chExt cx="763954" cy="725189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47" name="テキスト ボックス 46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1948767" y="4039574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3527" y="4039575"/>
            <a:ext cx="1533010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53" name="カギ線コネクタ 52"/>
          <p:cNvCxnSpPr>
            <a:stCxn id="36" idx="2"/>
            <a:endCxn id="49" idx="0"/>
          </p:cNvCxnSpPr>
          <p:nvPr/>
        </p:nvCxnSpPr>
        <p:spPr bwMode="auto">
          <a:xfrm rot="5400000">
            <a:off x="1243281" y="3380203"/>
            <a:ext cx="506124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カギ線コネクタ 53"/>
          <p:cNvCxnSpPr>
            <a:stCxn id="36" idx="2"/>
            <a:endCxn id="48" idx="0"/>
          </p:cNvCxnSpPr>
          <p:nvPr/>
        </p:nvCxnSpPr>
        <p:spPr bwMode="auto">
          <a:xfrm rot="16200000" flipH="1">
            <a:off x="2055901" y="3380202"/>
            <a:ext cx="506123" cy="81261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9" name="グループ化 58"/>
          <p:cNvGrpSpPr/>
          <p:nvPr/>
        </p:nvGrpSpPr>
        <p:grpSpPr>
          <a:xfrm>
            <a:off x="1225722" y="5343388"/>
            <a:ext cx="763954" cy="725189"/>
            <a:chOff x="2573787" y="3734099"/>
            <a:chExt cx="763954" cy="725189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2840953" y="5359092"/>
            <a:ext cx="763954" cy="725189"/>
            <a:chOff x="2573787" y="3734099"/>
            <a:chExt cx="763954" cy="725189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34099"/>
              <a:ext cx="266603" cy="454793"/>
            </a:xfrm>
            <a:prstGeom prst="rect">
              <a:avLst/>
            </a:prstGeom>
          </p:spPr>
        </p:pic>
        <p:sp>
          <p:nvSpPr>
            <p:cNvPr id="73" name="テキスト ボックス 72"/>
            <p:cNvSpPr txBox="1"/>
            <p:nvPr/>
          </p:nvSpPr>
          <p:spPr>
            <a:xfrm>
              <a:off x="2573787" y="4197678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B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418107" y="5343387"/>
            <a:ext cx="763954" cy="747822"/>
            <a:chOff x="418107" y="5688794"/>
            <a:chExt cx="763954" cy="747822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418107" y="6175006"/>
              <a:ext cx="763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dbA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82" y="5688794"/>
              <a:ext cx="266603" cy="454793"/>
            </a:xfrm>
            <a:prstGeom prst="rect">
              <a:avLst/>
            </a:prstGeom>
          </p:spPr>
        </p:pic>
      </p:grp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12338"/>
              </p:ext>
            </p:extLst>
          </p:nvPr>
        </p:nvGraphicFramePr>
        <p:xfrm>
          <a:off x="3944593" y="4563461"/>
          <a:ext cx="5018920" cy="15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5439">
                  <a:extLst>
                    <a:ext uri="{9D8B030D-6E8A-4147-A177-3AD203B41FA5}">
                      <a16:colId xmlns:a16="http://schemas.microsoft.com/office/drawing/2014/main" val="205941847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910746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030987949"/>
                    </a:ext>
                  </a:extLst>
                </a:gridCol>
                <a:gridCol w="1151153">
                  <a:extLst>
                    <a:ext uri="{9D8B030D-6E8A-4147-A177-3AD203B41FA5}">
                      <a16:colId xmlns:a16="http://schemas.microsoft.com/office/drawing/2014/main" val="1960407954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610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dbA</a:t>
                      </a:r>
                      <a:endParaRPr kumimoji="1" lang="ja-JP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99589"/>
                  </a:ext>
                </a:extLst>
              </a:tr>
              <a:tr h="13723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dbB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10.15.1.30</a:t>
                      </a:r>
                      <a:r>
                        <a:rPr lang="en-US" altLang="ja-JP" sz="1400" smtClean="0"/>
                        <a:t> 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dbB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147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16629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webA</a:t>
                      </a:r>
                      <a:endParaRPr kumimoji="1" lang="ja-JP" alt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76819"/>
                  </a:ext>
                </a:extLst>
              </a:tr>
            </a:tbl>
          </a:graphicData>
        </a:graphic>
      </p:graphicFrame>
      <p:sp>
        <p:nvSpPr>
          <p:cNvPr id="82" name="テキスト ボックス 78"/>
          <p:cNvSpPr txBox="1"/>
          <p:nvPr/>
        </p:nvSpPr>
        <p:spPr>
          <a:xfrm>
            <a:off x="-288388" y="36718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747992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 bwMode="auto">
          <a:xfrm>
            <a:off x="1546071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 bwMode="auto">
          <a:xfrm>
            <a:off x="2360093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 bwMode="auto">
          <a:xfrm>
            <a:off x="3153646" y="4451745"/>
            <a:ext cx="2913" cy="81873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4723834" y="3212976"/>
            <a:ext cx="2218668" cy="323842"/>
            <a:chOff x="6118019" y="2487348"/>
            <a:chExt cx="1885363" cy="323842"/>
          </a:xfrm>
        </p:grpSpPr>
        <p:sp>
          <p:nvSpPr>
            <p:cNvPr id="95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96" name="角丸四角形 95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/>
          <p:nvPr/>
        </p:nvCxnSpPr>
        <p:spPr bwMode="auto">
          <a:xfrm flipH="1">
            <a:off x="3715722" y="3349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01" name="グループ化 100"/>
          <p:cNvGrpSpPr/>
          <p:nvPr/>
        </p:nvGrpSpPr>
        <p:grpSpPr>
          <a:xfrm>
            <a:off x="4728805" y="4049984"/>
            <a:ext cx="3659619" cy="321794"/>
            <a:chOff x="6118019" y="2487348"/>
            <a:chExt cx="1826963" cy="323842"/>
          </a:xfrm>
        </p:grpSpPr>
        <p:sp>
          <p:nvSpPr>
            <p:cNvPr id="102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10.15.1.30</a:t>
              </a:r>
              <a:r>
                <a:rPr lang="en-US" altLang="ja-JP" sz="1200" smtClean="0"/>
                <a:t>  or 10.15.1.62</a:t>
              </a:r>
              <a:endParaRPr kumimoji="1" lang="ja-JP" altLang="en-US" sz="1200"/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104" name="直線矢印コネクタ 103"/>
          <p:cNvCxnSpPr/>
          <p:nvPr/>
        </p:nvCxnSpPr>
        <p:spPr bwMode="auto">
          <a:xfrm flipH="1">
            <a:off x="3720694" y="4186160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テキスト ボックス 78"/>
          <p:cNvSpPr txBox="1"/>
          <p:nvPr/>
        </p:nvSpPr>
        <p:spPr>
          <a:xfrm>
            <a:off x="2560308" y="3645024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764704"/>
            <a:ext cx="8784976" cy="5688401"/>
          </a:xfrm>
        </p:spPr>
        <p:txBody>
          <a:bodyPr/>
          <a:lstStyle/>
          <a:p>
            <a:r>
              <a:rPr lang="en-US" altLang="ja-JP" b="1" dirty="0"/>
              <a:t>Scenario </a:t>
            </a:r>
            <a:r>
              <a:rPr lang="en-US" altLang="ja-JP" b="1" dirty="0" smtClean="0"/>
              <a:t>2 - Execute </a:t>
            </a:r>
            <a:r>
              <a:rPr lang="en-US" altLang="ja-JP" b="1" dirty="0"/>
              <a:t>only on the </a:t>
            </a:r>
            <a:r>
              <a:rPr lang="en-US" altLang="ja-JP" b="1" dirty="0" smtClean="0"/>
              <a:t>additional </a:t>
            </a:r>
            <a:r>
              <a:rPr lang="en-US" altLang="ja-JP" b="1" dirty="0"/>
              <a:t>server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400" dirty="0" smtClean="0"/>
              <a:t>This scenario starts with the assumption that the reader has already completed Scenario 1.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 smtClean="0"/>
              <a:t>If the playbook is idempotent,</a:t>
            </a:r>
          </a:p>
          <a:p>
            <a:pPr marL="0" indent="0">
              <a:buNone/>
            </a:pPr>
            <a:r>
              <a:rPr lang="en-US" altLang="ja-JP" sz="1400" dirty="0" smtClean="0"/>
              <a:t>1)Add </a:t>
            </a:r>
            <a:r>
              <a:rPr lang="en-US" altLang="ja-JP" sz="1400" dirty="0"/>
              <a:t>the additional server to host </a:t>
            </a:r>
            <a:r>
              <a:rPr lang="en-US" altLang="ja-JP" sz="1400" dirty="0" smtClean="0"/>
              <a:t>group.</a:t>
            </a:r>
            <a:br>
              <a:rPr lang="en-US" altLang="ja-JP" sz="1400" dirty="0" smtClean="0"/>
            </a:br>
            <a:r>
              <a:rPr lang="en-US" altLang="ja-JP" sz="1400" dirty="0" smtClean="0"/>
              <a:t>2)Execute </a:t>
            </a:r>
            <a:r>
              <a:rPr lang="en-US" altLang="ja-JP" sz="1400" dirty="0"/>
              <a:t>the same operation </a:t>
            </a:r>
            <a:r>
              <a:rPr lang="en-US" altLang="ja-JP" sz="1400" dirty="0" smtClean="0"/>
              <a:t>settings one more time.</a:t>
            </a:r>
          </a:p>
          <a:p>
            <a:pPr marL="0" indent="0">
              <a:buNone/>
            </a:pP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 smtClean="0"/>
              <a:t>Note that there are some playbooks that </a:t>
            </a:r>
            <a:r>
              <a:rPr lang="en-US" altLang="ja-JP" sz="1400" dirty="0"/>
              <a:t>are not </a:t>
            </a:r>
            <a:r>
              <a:rPr lang="en-US" altLang="ja-JP" sz="1400" dirty="0" smtClean="0"/>
              <a:t>idempotent, </a:t>
            </a:r>
            <a:r>
              <a:rPr lang="en-US" altLang="ja-JP" sz="1400" dirty="0"/>
              <a:t>such as those that </a:t>
            </a:r>
            <a:r>
              <a:rPr lang="en-US" altLang="ja-JP" sz="1400" dirty="0" smtClean="0"/>
              <a:t>adds information to files.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/>
              <a:t>If </a:t>
            </a:r>
            <a:r>
              <a:rPr lang="en-US" altLang="ja-JP" sz="1400" dirty="0" smtClean="0"/>
              <a:t>those are </a:t>
            </a:r>
            <a:r>
              <a:rPr lang="en-US" altLang="ja-JP" sz="1400" dirty="0"/>
              <a:t>repeatedly </a:t>
            </a:r>
            <a:r>
              <a:rPr lang="en-US" altLang="ja-JP" sz="1400" dirty="0" smtClean="0"/>
              <a:t>applied to </a:t>
            </a:r>
            <a:r>
              <a:rPr lang="en-US" altLang="ja-JP" sz="1400" dirty="0"/>
              <a:t>the same host, </a:t>
            </a:r>
            <a:r>
              <a:rPr lang="en-US" altLang="ja-JP" sz="1400" dirty="0" smtClean="0"/>
              <a:t>errors might occur.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lang="en-US" altLang="ja-JP" sz="1400" dirty="0"/>
              <a:t>Taking that into consideration, all </a:t>
            </a:r>
            <a:r>
              <a:rPr lang="en-US" altLang="ja-JP" sz="1400" dirty="0" smtClean="0"/>
              <a:t>of the operations </a:t>
            </a:r>
            <a:r>
              <a:rPr lang="en-US" altLang="ja-JP" sz="1400" dirty="0"/>
              <a:t>in scenario 2 will take place on the additional </a:t>
            </a:r>
            <a:r>
              <a:rPr lang="en-US" altLang="ja-JP" sz="1400" dirty="0" smtClean="0"/>
              <a:t>server(s). The </a:t>
            </a:r>
            <a:r>
              <a:rPr lang="en-US" altLang="ja-JP" sz="1400" dirty="0"/>
              <a:t>contents of the Conductor </a:t>
            </a:r>
            <a:r>
              <a:rPr lang="en-US" altLang="ja-JP" sz="1400" dirty="0" smtClean="0"/>
              <a:t>are </a:t>
            </a:r>
            <a:r>
              <a:rPr lang="en-US" altLang="ja-JP" sz="1400" dirty="0"/>
              <a:t>the same as the ones in </a:t>
            </a:r>
            <a:r>
              <a:rPr lang="en-US" altLang="ja-JP" sz="1400" dirty="0" smtClean="0"/>
              <a:t>scenario </a:t>
            </a:r>
            <a:r>
              <a:rPr lang="en-US" altLang="ja-JP" sz="1400" dirty="0"/>
              <a:t>1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14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 smtClean="0"/>
              <a:t> </a:t>
            </a:r>
            <a:r>
              <a:rPr lang="en-US" altLang="ja-JP" dirty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5873" y="3698126"/>
            <a:ext cx="3158250" cy="3069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All_SV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88452" y="595851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webA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71112" y="4485139"/>
            <a:ext cx="2122934" cy="3120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5872" y="4485140"/>
            <a:ext cx="1533010" cy="30777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db_SV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7971" y="5968207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dbA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61" name="カギ線コネクタ 60"/>
          <p:cNvCxnSpPr>
            <a:stCxn id="12" idx="2"/>
            <a:endCxn id="38" idx="0"/>
          </p:cNvCxnSpPr>
          <p:nvPr/>
        </p:nvCxnSpPr>
        <p:spPr bwMode="auto">
          <a:xfrm rot="5400000">
            <a:off x="1278650" y="3838792"/>
            <a:ext cx="480076" cy="81262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カギ線コネクタ 63"/>
          <p:cNvCxnSpPr>
            <a:stCxn id="12" idx="2"/>
            <a:endCxn id="37" idx="0"/>
          </p:cNvCxnSpPr>
          <p:nvPr/>
        </p:nvCxnSpPr>
        <p:spPr bwMode="auto">
          <a:xfrm rot="16200000" flipH="1">
            <a:off x="2238751" y="3691310"/>
            <a:ext cx="480075" cy="110758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257316" y="5959998"/>
            <a:ext cx="690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dbB</a:t>
            </a:r>
            <a:endParaRPr kumimoji="1" lang="en-US" altLang="ja-JP" sz="1100" b="1" i="0" u="none" strike="noStrike" kern="1200" cap="none" spc="0" normalizeH="0" baseline="0" noProof="0" dirty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3203848" y="5513443"/>
            <a:ext cx="1066201" cy="1042961"/>
            <a:chOff x="2410447" y="3754881"/>
            <a:chExt cx="1066201" cy="1042961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229" y="3754881"/>
              <a:ext cx="266603" cy="454793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2410447" y="4197678"/>
              <a:ext cx="106620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1" i="0" u="none" strike="noStrike" kern="1200" cap="none" spc="0" normalizeH="0" baseline="0" noProof="0" dirty="0" err="1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webC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/>
              </a:r>
              <a:b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</a:b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</a:t>
              </a:r>
              <a:r>
                <a:rPr lang="en-US" altLang="ja-JP" sz="1100" b="1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latin typeface="メイリオ"/>
                  <a:ea typeface="メイリオ"/>
                </a:rPr>
                <a:t>Added server</a:t>
              </a:r>
              <a:r>
                <a:rPr kumimoji="1" lang="en-US" altLang="ja-JP" sz="1100" b="1" i="0" u="none" strike="noStrike" kern="1200" cap="none" spc="0" normalizeH="0" baseline="0" noProof="0" dirty="0" smtClean="0">
                  <a:ln w="0"/>
                  <a:solidFill>
                    <a:srgbClr val="002B62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)</a:t>
              </a:r>
              <a:endParaRPr kumimoji="1" lang="en-US" altLang="ja-JP" sz="1100" b="1" i="0" u="none" strike="noStrike" kern="1200" cap="none" spc="0" normalizeH="0" baseline="0" noProof="0" dirty="0">
                <a:ln w="0"/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735141" y="5948078"/>
            <a:ext cx="6904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web</a:t>
            </a:r>
            <a:r>
              <a:rPr lang="en-US" altLang="ja-JP" sz="1100" b="1" smtClean="0">
                <a:ln w="0"/>
                <a:solidFill>
                  <a:srgbClr val="002B62">
                    <a:lumMod val="90000"/>
                    <a:lumOff val="10000"/>
                    <a:alpha val="32000"/>
                  </a:srgbClr>
                </a:solidFill>
                <a:latin typeface="メイリオ"/>
                <a:ea typeface="メイリオ"/>
              </a:rPr>
              <a:t>B</a:t>
            </a:r>
            <a:endParaRPr kumimoji="1" lang="en-US" altLang="ja-JP" sz="1100" b="1" i="0" u="none" strike="noStrike" kern="1200" cap="none" spc="0" normalizeH="0" baseline="0" noProof="0">
              <a:ln w="0"/>
              <a:solidFill>
                <a:srgbClr val="002B62">
                  <a:lumMod val="90000"/>
                  <a:lumOff val="10000"/>
                  <a:alpha val="32000"/>
                </a:srgbClr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640335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1458891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2264287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2926469" y="5502640"/>
            <a:ext cx="266400" cy="4536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6" name="直線矢印コネクタ 75"/>
          <p:cNvCxnSpPr/>
          <p:nvPr/>
        </p:nvCxnSpPr>
        <p:spPr bwMode="auto">
          <a:xfrm>
            <a:off x="761417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 bwMode="auto">
          <a:xfrm>
            <a:off x="1559496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 bwMode="auto">
          <a:xfrm>
            <a:off x="2373518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 bwMode="auto">
          <a:xfrm>
            <a:off x="3056919" y="4858988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  <a:alpha val="3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 bwMode="auto">
          <a:xfrm>
            <a:off x="3717939" y="4853370"/>
            <a:ext cx="2913" cy="61512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63148"/>
              </p:ext>
            </p:extLst>
          </p:nvPr>
        </p:nvGraphicFramePr>
        <p:xfrm>
          <a:off x="4067590" y="5401536"/>
          <a:ext cx="5037544" cy="6206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5522">
                  <a:extLst>
                    <a:ext uri="{9D8B030D-6E8A-4147-A177-3AD203B41FA5}">
                      <a16:colId xmlns:a16="http://schemas.microsoft.com/office/drawing/2014/main" val="383142448"/>
                    </a:ext>
                  </a:extLst>
                </a:gridCol>
                <a:gridCol w="1357730">
                  <a:extLst>
                    <a:ext uri="{9D8B030D-6E8A-4147-A177-3AD203B41FA5}">
                      <a16:colId xmlns:a16="http://schemas.microsoft.com/office/drawing/2014/main" val="3042169042"/>
                    </a:ext>
                  </a:extLst>
                </a:gridCol>
                <a:gridCol w="1341132">
                  <a:extLst>
                    <a:ext uri="{9D8B030D-6E8A-4147-A177-3AD203B41FA5}">
                      <a16:colId xmlns:a16="http://schemas.microsoft.com/office/drawing/2014/main" val="883925496"/>
                    </a:ext>
                  </a:extLst>
                </a:gridCol>
                <a:gridCol w="1433160">
                  <a:extLst>
                    <a:ext uri="{9D8B030D-6E8A-4147-A177-3AD203B41FA5}">
                      <a16:colId xmlns:a16="http://schemas.microsoft.com/office/drawing/2014/main" val="2793195763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timezone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nameserver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hostname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45588"/>
                  </a:ext>
                </a:extLst>
              </a:tr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webC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Asia/Tokyo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10.15.1.62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webC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3985"/>
                  </a:ext>
                </a:extLst>
              </a:tr>
            </a:tbl>
          </a:graphicData>
        </a:graphic>
      </p:graphicFrame>
      <p:grpSp>
        <p:nvGrpSpPr>
          <p:cNvPr id="82" name="グループ化 81"/>
          <p:cNvGrpSpPr/>
          <p:nvPr/>
        </p:nvGrpSpPr>
        <p:grpSpPr>
          <a:xfrm>
            <a:off x="4774682" y="3680042"/>
            <a:ext cx="2677637" cy="298974"/>
            <a:chOff x="6118019" y="2487348"/>
            <a:chExt cx="1885363" cy="323842"/>
          </a:xfrm>
        </p:grpSpPr>
        <p:sp>
          <p:nvSpPr>
            <p:cNvPr id="83" name="テキスト ボックス 156"/>
            <p:cNvSpPr txBox="1"/>
            <p:nvPr/>
          </p:nvSpPr>
          <p:spPr>
            <a:xfrm>
              <a:off x="6137869" y="2513583"/>
              <a:ext cx="186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timezone: Asia/Tokyo</a:t>
              </a:r>
              <a:endParaRPr kumimoji="1" lang="ja-JP" altLang="en-US" sz="1200"/>
            </a:p>
          </p:txBody>
        </p:sp>
        <p:sp>
          <p:nvSpPr>
            <p:cNvPr id="85" name="角丸四角形 84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87" name="直線矢印コネクタ 86"/>
          <p:cNvCxnSpPr/>
          <p:nvPr/>
        </p:nvCxnSpPr>
        <p:spPr bwMode="auto">
          <a:xfrm flipH="1">
            <a:off x="3766571" y="3816222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8" name="グループ化 87"/>
          <p:cNvGrpSpPr/>
          <p:nvPr/>
        </p:nvGrpSpPr>
        <p:grpSpPr>
          <a:xfrm>
            <a:off x="5189483" y="4509980"/>
            <a:ext cx="2190830" cy="343390"/>
            <a:chOff x="6118019" y="2487348"/>
            <a:chExt cx="1826963" cy="323842"/>
          </a:xfrm>
        </p:grpSpPr>
        <p:sp>
          <p:nvSpPr>
            <p:cNvPr id="89" name="テキスト ボックス 156"/>
            <p:cNvSpPr txBox="1"/>
            <p:nvPr/>
          </p:nvSpPr>
          <p:spPr>
            <a:xfrm>
              <a:off x="6137869" y="2513584"/>
              <a:ext cx="1807113" cy="27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smtClean="0"/>
                <a:t>nameserver: </a:t>
              </a:r>
              <a:r>
                <a:rPr lang="en-US" altLang="ja-JP" sz="1200" smtClean="0"/>
                <a:t>10.15.1.62</a:t>
              </a:r>
              <a:endParaRPr kumimoji="1" lang="ja-JP" altLang="en-US" sz="1200"/>
            </a:p>
          </p:txBody>
        </p:sp>
        <p:sp>
          <p:nvSpPr>
            <p:cNvPr id="91" name="角丸四角形 90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2" name="直線矢印コネクタ 91"/>
          <p:cNvCxnSpPr/>
          <p:nvPr/>
        </p:nvCxnSpPr>
        <p:spPr bwMode="auto">
          <a:xfrm flipH="1">
            <a:off x="4181371" y="4646156"/>
            <a:ext cx="1008112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テキスト ボックス 78"/>
          <p:cNvSpPr txBox="1"/>
          <p:nvPr/>
        </p:nvSpPr>
        <p:spPr>
          <a:xfrm>
            <a:off x="2798305" y="4097749"/>
            <a:ext cx="153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Inherits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/>
              <a:t> Practice Scenario </a:t>
            </a:r>
            <a:r>
              <a:rPr lang="en-US" altLang="ja-JP" dirty="0" smtClean="0"/>
              <a:t>1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7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1 -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The figure below illustrates the operations in Scenario 1.</a:t>
            </a:r>
            <a:endParaRPr lang="ja-JP" altLang="en-US" dirty="0"/>
          </a:p>
          <a:p>
            <a:pPr lvl="1"/>
            <a:r>
              <a:rPr lang="en-US" altLang="ja-JP" dirty="0" smtClean="0">
                <a:hlinkClick r:id="rId2" action="ppaction://hlinksldjump"/>
              </a:rPr>
              <a:t>Click here to jump to the scenario</a:t>
            </a:r>
            <a:endParaRPr lang="ja-JP" altLang="en-US" dirty="0"/>
          </a:p>
        </p:txBody>
      </p:sp>
      <p:sp>
        <p:nvSpPr>
          <p:cNvPr id="595" name="正方形/長方形 594"/>
          <p:cNvSpPr/>
          <p:nvPr/>
        </p:nvSpPr>
        <p:spPr>
          <a:xfrm>
            <a:off x="1112517" y="1916832"/>
            <a:ext cx="6606591" cy="3860664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CentOS</a:t>
            </a:r>
            <a:r>
              <a:rPr kumimoji="0" lang="ja-JP" altLang="en-US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7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6" name="正方形/長方形 595"/>
          <p:cNvSpPr/>
          <p:nvPr/>
        </p:nvSpPr>
        <p:spPr>
          <a:xfrm>
            <a:off x="1204873" y="2179254"/>
            <a:ext cx="5854614" cy="33822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ITA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60" name="フローチャート: 磁気ディスク 559"/>
          <p:cNvSpPr/>
          <p:nvPr/>
        </p:nvSpPr>
        <p:spPr>
          <a:xfrm>
            <a:off x="1336869" y="3285639"/>
            <a:ext cx="2681558" cy="2144602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61" name="図 5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68" y="4671406"/>
            <a:ext cx="128884" cy="127792"/>
          </a:xfrm>
          <a:prstGeom prst="rect">
            <a:avLst/>
          </a:prstGeom>
        </p:spPr>
      </p:pic>
      <p:pic>
        <p:nvPicPr>
          <p:cNvPr id="562" name="図 5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08" y="4671406"/>
            <a:ext cx="131069" cy="131069"/>
          </a:xfrm>
          <a:prstGeom prst="rect">
            <a:avLst/>
          </a:prstGeom>
        </p:spPr>
      </p:pic>
      <p:pic>
        <p:nvPicPr>
          <p:cNvPr id="563" name="図 5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633" y="4671406"/>
            <a:ext cx="128884" cy="129976"/>
          </a:xfrm>
          <a:prstGeom prst="rect">
            <a:avLst/>
          </a:prstGeom>
        </p:spPr>
      </p:pic>
      <p:pic>
        <p:nvPicPr>
          <p:cNvPr id="564" name="図 5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82" y="3317973"/>
            <a:ext cx="128884" cy="127792"/>
          </a:xfrm>
          <a:prstGeom prst="rect">
            <a:avLst/>
          </a:prstGeom>
        </p:spPr>
      </p:pic>
      <p:pic>
        <p:nvPicPr>
          <p:cNvPr id="565" name="図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64" y="3920143"/>
            <a:ext cx="128884" cy="127792"/>
          </a:xfrm>
          <a:prstGeom prst="rect">
            <a:avLst/>
          </a:prstGeom>
        </p:spPr>
      </p:pic>
      <p:pic>
        <p:nvPicPr>
          <p:cNvPr id="566" name="図 5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604" y="3920143"/>
            <a:ext cx="131069" cy="131069"/>
          </a:xfrm>
          <a:prstGeom prst="rect">
            <a:avLst/>
          </a:prstGeom>
        </p:spPr>
      </p:pic>
      <p:pic>
        <p:nvPicPr>
          <p:cNvPr id="567" name="図 5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428" y="3920143"/>
            <a:ext cx="128884" cy="129976"/>
          </a:xfrm>
          <a:prstGeom prst="rect">
            <a:avLst/>
          </a:prstGeom>
        </p:spPr>
      </p:pic>
      <p:graphicFrame>
        <p:nvGraphicFramePr>
          <p:cNvPr id="568" name="表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60166"/>
              </p:ext>
            </p:extLst>
          </p:nvPr>
        </p:nvGraphicFramePr>
        <p:xfrm>
          <a:off x="1477827" y="4067080"/>
          <a:ext cx="2448471" cy="469498"/>
        </p:xfrm>
        <a:graphic>
          <a:graphicData uri="http://schemas.openxmlformats.org/drawingml/2006/table">
            <a:tbl>
              <a:tblPr firstRow="1" bandRow="1"/>
              <a:tblGrid>
                <a:gridCol w="733227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70241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7189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607814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 group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Nameserver_ip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48700"/>
                  </a:ext>
                </a:extLst>
              </a:tr>
            </a:tbl>
          </a:graphicData>
        </a:graphic>
      </p:graphicFrame>
      <p:graphicFrame>
        <p:nvGraphicFramePr>
          <p:cNvPr id="569" name="表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86873"/>
              </p:ext>
            </p:extLst>
          </p:nvPr>
        </p:nvGraphicFramePr>
        <p:xfrm>
          <a:off x="1477828" y="4803778"/>
          <a:ext cx="2429354" cy="469498"/>
        </p:xfrm>
        <a:graphic>
          <a:graphicData uri="http://schemas.openxmlformats.org/drawingml/2006/table">
            <a:tbl>
              <a:tblPr firstRow="1" bandRow="1"/>
              <a:tblGrid>
                <a:gridCol w="734400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51158254"/>
                    </a:ext>
                  </a:extLst>
                </a:gridCol>
                <a:gridCol w="436087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589339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699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+mn-ea"/>
                        </a:rPr>
                        <a:t>Parameter sheet (Without host group)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467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</a:t>
                      </a:r>
                      <a:r>
                        <a:rPr kumimoji="1" lang="en-US" altLang="ja-JP" sz="600" b="1" baseline="0" dirty="0" smtClean="0"/>
                        <a:t> 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Operation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Hostname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477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xxx</a:t>
                      </a:r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28316"/>
                  </a:ext>
                </a:extLst>
              </a:tr>
            </a:tbl>
          </a:graphicData>
        </a:graphic>
      </p:graphicFrame>
      <p:graphicFrame>
        <p:nvGraphicFramePr>
          <p:cNvPr id="570" name="表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12935"/>
              </p:ext>
            </p:extLst>
          </p:nvPr>
        </p:nvGraphicFramePr>
        <p:xfrm>
          <a:off x="1477826" y="3441409"/>
          <a:ext cx="1027179" cy="464046"/>
        </p:xfrm>
        <a:graphic>
          <a:graphicData uri="http://schemas.openxmlformats.org/drawingml/2006/table">
            <a:tbl>
              <a:tblPr firstRow="1" bandRow="1"/>
              <a:tblGrid>
                <a:gridCol w="420419">
                  <a:extLst>
                    <a:ext uri="{9D8B030D-6E8A-4147-A177-3AD203B41FA5}">
                      <a16:colId xmlns:a16="http://schemas.microsoft.com/office/drawing/2014/main" val="1486311975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3808264499"/>
                    </a:ext>
                  </a:extLst>
                </a:gridCol>
                <a:gridCol w="303380">
                  <a:extLst>
                    <a:ext uri="{9D8B030D-6E8A-4147-A177-3AD203B41FA5}">
                      <a16:colId xmlns:a16="http://schemas.microsoft.com/office/drawing/2014/main" val="4256931609"/>
                    </a:ext>
                  </a:extLst>
                </a:gridCol>
              </a:tblGrid>
              <a:tr h="15953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kumimoji="1" lang="en-US" altLang="ja-JP" sz="800" b="1" dirty="0" smtClean="0">
                          <a:latin typeface="Calibri" panose="020F0502020204030204"/>
                        </a:rPr>
                        <a:t>Data</a:t>
                      </a:r>
                      <a:r>
                        <a:rPr kumimoji="1" lang="en-US" altLang="ja-JP" sz="800" b="1" baseline="0" dirty="0" smtClean="0">
                          <a:latin typeface="Calibri" panose="020F0502020204030204"/>
                        </a:rPr>
                        <a:t> sheet</a:t>
                      </a:r>
                      <a:endParaRPr kumimoji="1" lang="ja-JP" altLang="en-US" sz="800" b="1" dirty="0" smtClean="0">
                        <a:latin typeface="+mn-ea"/>
                      </a:endParaRPr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86967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err="1" smtClean="0"/>
                        <a:t>Timezone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UTC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JST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86200"/>
                  </a:ext>
                </a:extLst>
              </a:tr>
              <a:tr h="13175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b="1" dirty="0" err="1" smtClean="0"/>
                        <a:t>xxxxxx</a:t>
                      </a:r>
                      <a:endParaRPr kumimoji="1" lang="ja-JP" altLang="en-US" sz="600" b="1" dirty="0" smtClean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600" b="1" dirty="0" smtClean="0"/>
                        <a:t>xxx</a:t>
                      </a:r>
                      <a:endParaRPr kumimoji="1" lang="ja-JP" altLang="en-US" sz="600" b="1" dirty="0"/>
                    </a:p>
                  </a:txBody>
                  <a:tcPr marL="53082" marR="53082" marT="26541" marB="2654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62102"/>
                  </a:ext>
                </a:extLst>
              </a:tr>
            </a:tbl>
          </a:graphicData>
        </a:graphic>
      </p:graphicFrame>
      <p:sp>
        <p:nvSpPr>
          <p:cNvPr id="571" name="正方形/長方形 570"/>
          <p:cNvSpPr/>
          <p:nvPr/>
        </p:nvSpPr>
        <p:spPr>
          <a:xfrm>
            <a:off x="1470228" y="3635172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94" name="グループ化 593"/>
          <p:cNvGrpSpPr/>
          <p:nvPr/>
        </p:nvGrpSpPr>
        <p:grpSpPr>
          <a:xfrm>
            <a:off x="1470230" y="4970408"/>
            <a:ext cx="2436952" cy="315820"/>
            <a:chOff x="1470230" y="4734900"/>
            <a:chExt cx="2410989" cy="270324"/>
          </a:xfrm>
        </p:grpSpPr>
        <p:sp>
          <p:nvSpPr>
            <p:cNvPr id="573" name="正方形/長方形 572"/>
            <p:cNvSpPr/>
            <p:nvPr/>
          </p:nvSpPr>
          <p:spPr>
            <a:xfrm>
              <a:off x="1470230" y="4734900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74" name="正方形/長方形 573"/>
            <p:cNvSpPr/>
            <p:nvPr/>
          </p:nvSpPr>
          <p:spPr>
            <a:xfrm>
              <a:off x="1470230" y="4867337"/>
              <a:ext cx="2410989" cy="13788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92" name="グループ化 591"/>
          <p:cNvGrpSpPr/>
          <p:nvPr/>
        </p:nvGrpSpPr>
        <p:grpSpPr>
          <a:xfrm>
            <a:off x="1470230" y="4237321"/>
            <a:ext cx="2456068" cy="301086"/>
            <a:chOff x="1470230" y="4094849"/>
            <a:chExt cx="2410989" cy="265116"/>
          </a:xfrm>
        </p:grpSpPr>
        <p:sp>
          <p:nvSpPr>
            <p:cNvPr id="572" name="正方形/長方形 571"/>
            <p:cNvSpPr/>
            <p:nvPr/>
          </p:nvSpPr>
          <p:spPr>
            <a:xfrm>
              <a:off x="1470230" y="4094849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75" name="正方形/長方形 574"/>
            <p:cNvSpPr/>
            <p:nvPr/>
          </p:nvSpPr>
          <p:spPr>
            <a:xfrm>
              <a:off x="1470230" y="4227528"/>
              <a:ext cx="2410989" cy="13243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799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576" name="正方形/長方形 575"/>
          <p:cNvSpPr/>
          <p:nvPr/>
        </p:nvSpPr>
        <p:spPr>
          <a:xfrm>
            <a:off x="1470228" y="3757916"/>
            <a:ext cx="1036368" cy="132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7" name="円形吹き出し 576"/>
          <p:cNvSpPr/>
          <p:nvPr/>
        </p:nvSpPr>
        <p:spPr bwMode="auto">
          <a:xfrm>
            <a:off x="874090" y="3055296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9" name="楕円 578"/>
          <p:cNvSpPr/>
          <p:nvPr/>
        </p:nvSpPr>
        <p:spPr>
          <a:xfrm>
            <a:off x="3328029" y="4189096"/>
            <a:ext cx="619021" cy="3885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0" name="楕円 579"/>
          <p:cNvSpPr/>
          <p:nvPr/>
        </p:nvSpPr>
        <p:spPr>
          <a:xfrm>
            <a:off x="2811825" y="4190200"/>
            <a:ext cx="516205" cy="37862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1" name="楕円 580"/>
          <p:cNvSpPr/>
          <p:nvPr/>
        </p:nvSpPr>
        <p:spPr>
          <a:xfrm>
            <a:off x="2811825" y="4980820"/>
            <a:ext cx="516204" cy="3393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9" name="正方形/長方形 588"/>
          <p:cNvSpPr/>
          <p:nvPr/>
        </p:nvSpPr>
        <p:spPr>
          <a:xfrm>
            <a:off x="3791360" y="3930328"/>
            <a:ext cx="133097" cy="1144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0" name="円形吹き出し 589"/>
          <p:cNvSpPr/>
          <p:nvPr/>
        </p:nvSpPr>
        <p:spPr bwMode="auto">
          <a:xfrm>
            <a:off x="3245478" y="3255312"/>
            <a:ext cx="514800" cy="514800"/>
          </a:xfrm>
          <a:prstGeom prst="wedgeEllipseCallout">
            <a:avLst>
              <a:gd name="adj1" fmla="val 64180"/>
              <a:gd name="adj2" fmla="val 7301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2.11</a:t>
            </a:r>
          </a:p>
        </p:txBody>
      </p:sp>
      <p:sp>
        <p:nvSpPr>
          <p:cNvPr id="542" name="正方形/長方形 541"/>
          <p:cNvSpPr/>
          <p:nvPr/>
        </p:nvSpPr>
        <p:spPr>
          <a:xfrm>
            <a:off x="4143788" y="2332679"/>
            <a:ext cx="2819563" cy="308477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-Legacy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919793" y="1899897"/>
            <a:ext cx="1043720" cy="38666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Target servers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9" name="グループ化 478"/>
          <p:cNvGrpSpPr/>
          <p:nvPr/>
        </p:nvGrpSpPr>
        <p:grpSpPr>
          <a:xfrm>
            <a:off x="8018784" y="3516861"/>
            <a:ext cx="846181" cy="725128"/>
            <a:chOff x="8018784" y="3328605"/>
            <a:chExt cx="846181" cy="725128"/>
          </a:xfrm>
        </p:grpSpPr>
        <p:pic>
          <p:nvPicPr>
            <p:cNvPr id="473" name="図 4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6555" y="3729656"/>
              <a:ext cx="189976" cy="324077"/>
            </a:xfrm>
            <a:prstGeom prst="rect">
              <a:avLst/>
            </a:prstGeom>
          </p:spPr>
        </p:pic>
        <p:pic>
          <p:nvPicPr>
            <p:cNvPr id="474" name="図 4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8784" y="3729656"/>
              <a:ext cx="189976" cy="324077"/>
            </a:xfrm>
            <a:prstGeom prst="rect">
              <a:avLst/>
            </a:prstGeom>
          </p:spPr>
        </p:pic>
        <p:pic>
          <p:nvPicPr>
            <p:cNvPr id="475" name="図 4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82669" y="3330186"/>
              <a:ext cx="189976" cy="324077"/>
            </a:xfrm>
            <a:prstGeom prst="rect">
              <a:avLst/>
            </a:prstGeom>
          </p:spPr>
        </p:pic>
        <p:pic>
          <p:nvPicPr>
            <p:cNvPr id="476" name="図 4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10772" y="3328605"/>
              <a:ext cx="189976" cy="324077"/>
            </a:xfrm>
            <a:prstGeom prst="rect">
              <a:avLst/>
            </a:prstGeom>
          </p:spPr>
        </p:pic>
        <p:pic>
          <p:nvPicPr>
            <p:cNvPr id="477" name="図 4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4989" y="3729655"/>
              <a:ext cx="189976" cy="324077"/>
            </a:xfrm>
            <a:prstGeom prst="rect">
              <a:avLst/>
            </a:prstGeom>
          </p:spPr>
        </p:pic>
      </p:grpSp>
      <p:sp>
        <p:nvSpPr>
          <p:cNvPr id="483" name="正方形/長方形 482"/>
          <p:cNvSpPr/>
          <p:nvPr/>
        </p:nvSpPr>
        <p:spPr>
          <a:xfrm>
            <a:off x="7158035" y="2177097"/>
            <a:ext cx="493092" cy="338437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050" b="1" i="0" u="none" strike="noStrike" kern="0" cap="none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4" name="ストライプ矢印 483"/>
          <p:cNvSpPr/>
          <p:nvPr/>
        </p:nvSpPr>
        <p:spPr>
          <a:xfrm>
            <a:off x="7058842" y="3714467"/>
            <a:ext cx="855508" cy="281840"/>
          </a:xfrm>
          <a:prstGeom prst="stripedRightArrow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6" name="円形吹き出し 485"/>
          <p:cNvSpPr/>
          <p:nvPr/>
        </p:nvSpPr>
        <p:spPr bwMode="auto">
          <a:xfrm>
            <a:off x="6965862" y="3124469"/>
            <a:ext cx="514800" cy="514800"/>
          </a:xfrm>
          <a:prstGeom prst="wedgeEllipseCallout">
            <a:avLst>
              <a:gd name="adj1" fmla="val -40076"/>
              <a:gd name="adj2" fmla="val 572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2.10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(1/2</a:t>
            </a:r>
            <a:r>
              <a:rPr kumimoji="0" lang="ja-JP" altLang="en-US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2/2)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4" name="角丸四角形 503"/>
          <p:cNvSpPr/>
          <p:nvPr/>
        </p:nvSpPr>
        <p:spPr>
          <a:xfrm>
            <a:off x="5472509" y="2779766"/>
            <a:ext cx="1302794" cy="2349658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Conductor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505" name="直線コネクタ 504"/>
          <p:cNvCxnSpPr>
            <a:stCxn id="506" idx="1"/>
            <a:endCxn id="507" idx="1"/>
          </p:cNvCxnSpPr>
          <p:nvPr/>
        </p:nvCxnSpPr>
        <p:spPr>
          <a:xfrm>
            <a:off x="6123909" y="3408643"/>
            <a:ext cx="6308" cy="1322615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506" name="フローチャート: 論理積ゲート 505"/>
          <p:cNvSpPr/>
          <p:nvPr/>
        </p:nvSpPr>
        <p:spPr>
          <a:xfrm rot="16200000">
            <a:off x="5981844" y="3107441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7" name="フローチャート: 論理積ゲート 506"/>
          <p:cNvSpPr/>
          <p:nvPr/>
        </p:nvSpPr>
        <p:spPr>
          <a:xfrm rot="5400000">
            <a:off x="5988153" y="4714185"/>
            <a:ext cx="284128" cy="318275"/>
          </a:xfrm>
          <a:prstGeom prst="flowChartDelay">
            <a:avLst/>
          </a:prstGeom>
          <a:solidFill>
            <a:srgbClr val="92D050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8" name="フローチャート: 端子 507"/>
          <p:cNvSpPr/>
          <p:nvPr/>
        </p:nvSpPr>
        <p:spPr>
          <a:xfrm>
            <a:off x="5797275" y="3576381"/>
            <a:ext cx="653266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9" name="フローチャート: 端子 508"/>
          <p:cNvSpPr/>
          <p:nvPr/>
        </p:nvSpPr>
        <p:spPr>
          <a:xfrm>
            <a:off x="5797273" y="3942095"/>
            <a:ext cx="653267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0" name="フローチャート: 端子 509"/>
          <p:cNvSpPr/>
          <p:nvPr/>
        </p:nvSpPr>
        <p:spPr>
          <a:xfrm>
            <a:off x="5797271" y="4308765"/>
            <a:ext cx="653269" cy="227165"/>
          </a:xfrm>
          <a:prstGeom prst="flowChartTerminator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5905202" y="3105096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905202" y="4697572"/>
            <a:ext cx="4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16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lang="ja-JP" altLang="en-US" sz="16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3" name="円形吹き出し 512"/>
          <p:cNvSpPr/>
          <p:nvPr/>
        </p:nvSpPr>
        <p:spPr bwMode="auto">
          <a:xfrm>
            <a:off x="6565290" y="2298823"/>
            <a:ext cx="514800" cy="514800"/>
          </a:xfrm>
          <a:prstGeom prst="wedgeEllipseCallout">
            <a:avLst>
              <a:gd name="adj1" fmla="val -29417"/>
              <a:gd name="adj2" fmla="val 637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</a:p>
        </p:txBody>
      </p:sp>
      <p:sp>
        <p:nvSpPr>
          <p:cNvPr id="514" name="正方形/長方形 513"/>
          <p:cNvSpPr/>
          <p:nvPr/>
        </p:nvSpPr>
        <p:spPr>
          <a:xfrm flipH="1">
            <a:off x="5731148" y="3480915"/>
            <a:ext cx="782195" cy="11350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5" name="円形吹き出し 514"/>
          <p:cNvSpPr/>
          <p:nvPr/>
        </p:nvSpPr>
        <p:spPr bwMode="auto">
          <a:xfrm>
            <a:off x="6522073" y="4615986"/>
            <a:ext cx="514800" cy="514800"/>
          </a:xfrm>
          <a:prstGeom prst="wedgeEllipseCallout">
            <a:avLst>
              <a:gd name="adj1" fmla="val -51066"/>
              <a:gd name="adj2" fmla="val -5338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16" name="直線矢印コネクタ 515"/>
          <p:cNvCxnSpPr/>
          <p:nvPr/>
        </p:nvCxnSpPr>
        <p:spPr>
          <a:xfrm>
            <a:off x="5265618" y="3885143"/>
            <a:ext cx="459907" cy="19533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>
            <a:glow rad="63500">
              <a:sysClr val="window" lastClr="FFFFFF"/>
            </a:glow>
          </a:effectLst>
        </p:spPr>
      </p:cxnSp>
      <p:grpSp>
        <p:nvGrpSpPr>
          <p:cNvPr id="489" name="グループ化 488"/>
          <p:cNvGrpSpPr/>
          <p:nvPr/>
        </p:nvGrpSpPr>
        <p:grpSpPr>
          <a:xfrm>
            <a:off x="6523286" y="3570096"/>
            <a:ext cx="570584" cy="570584"/>
            <a:chOff x="6523286" y="3381840"/>
            <a:chExt cx="570584" cy="570584"/>
          </a:xfrm>
        </p:grpSpPr>
        <p:sp>
          <p:nvSpPr>
            <p:cNvPr id="485" name="星 7 484"/>
            <p:cNvSpPr/>
            <p:nvPr/>
          </p:nvSpPr>
          <p:spPr>
            <a:xfrm>
              <a:off x="6523286" y="3381840"/>
              <a:ext cx="570584" cy="570584"/>
            </a:xfrm>
            <a:prstGeom prst="star7">
              <a:avLst/>
            </a:prstGeom>
            <a:solidFill>
              <a:srgbClr val="00206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88" name="テキスト ボックス 487"/>
            <p:cNvSpPr txBox="1"/>
            <p:nvPr/>
          </p:nvSpPr>
          <p:spPr>
            <a:xfrm>
              <a:off x="6561612" y="3565613"/>
              <a:ext cx="5040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519" name="正方形/長方形 518"/>
          <p:cNvSpPr/>
          <p:nvPr/>
        </p:nvSpPr>
        <p:spPr>
          <a:xfrm flipH="1">
            <a:off x="4415813" y="3377769"/>
            <a:ext cx="849358" cy="985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799"/>
          </a:p>
        </p:txBody>
      </p:sp>
      <p:sp>
        <p:nvSpPr>
          <p:cNvPr id="521" name="波線 520"/>
          <p:cNvSpPr/>
          <p:nvPr/>
        </p:nvSpPr>
        <p:spPr>
          <a:xfrm rot="16200000">
            <a:off x="4411557" y="3506518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4" name="波線 523"/>
          <p:cNvSpPr/>
          <p:nvPr/>
        </p:nvSpPr>
        <p:spPr>
          <a:xfrm rot="16200000">
            <a:off x="4499733" y="3594694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7" name="波線 526"/>
          <p:cNvSpPr/>
          <p:nvPr/>
        </p:nvSpPr>
        <p:spPr>
          <a:xfrm rot="16200000">
            <a:off x="4587909" y="3682869"/>
            <a:ext cx="682296" cy="559143"/>
          </a:xfrm>
          <a:prstGeom prst="wave">
            <a:avLst>
              <a:gd name="adj1" fmla="val 4533"/>
              <a:gd name="adj2" fmla="val 0"/>
            </a:avLst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9" name="円形吹き出し 528"/>
          <p:cNvSpPr/>
          <p:nvPr/>
        </p:nvSpPr>
        <p:spPr bwMode="auto">
          <a:xfrm>
            <a:off x="4117992" y="2735657"/>
            <a:ext cx="514800" cy="514800"/>
          </a:xfrm>
          <a:prstGeom prst="wedgeEllipseCallout">
            <a:avLst>
              <a:gd name="adj1" fmla="val 41483"/>
              <a:gd name="adj2" fmla="val 656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</a:p>
          <a:p>
            <a:pPr algn="ctr" defTabSz="914369"/>
            <a:r>
              <a:rPr kumimoji="1" lang="en-US" altLang="ja-JP" sz="9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(1/2)</a:t>
            </a:r>
            <a:endParaRPr kumimoji="1" lang="ja-JP" altLang="en-US" sz="9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2" name="円形吹き出し 531"/>
          <p:cNvSpPr/>
          <p:nvPr/>
        </p:nvSpPr>
        <p:spPr bwMode="auto">
          <a:xfrm>
            <a:off x="4645874" y="2735657"/>
            <a:ext cx="514800" cy="514800"/>
          </a:xfrm>
          <a:prstGeom prst="wedgeEllipseCallout">
            <a:avLst>
              <a:gd name="adj1" fmla="val 35228"/>
              <a:gd name="adj2" fmla="val 6563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algn="ctr" defTabSz="914369"/>
            <a:r>
              <a:rPr kumimoji="1" lang="en-US" altLang="ja-JP" sz="9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(2/3)</a:t>
            </a:r>
            <a:endParaRPr kumimoji="1" lang="ja-JP" altLang="en-US" sz="9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5" name="楕円 534"/>
          <p:cNvSpPr/>
          <p:nvPr/>
        </p:nvSpPr>
        <p:spPr>
          <a:xfrm>
            <a:off x="4724722" y="3893213"/>
            <a:ext cx="399897" cy="219141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0" name="フリーフォーム 529"/>
          <p:cNvSpPr/>
          <p:nvPr/>
        </p:nvSpPr>
        <p:spPr>
          <a:xfrm rot="2964905">
            <a:off x="4187893" y="3862833"/>
            <a:ext cx="607127" cy="1018603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med" len="med"/>
            <a:tailEnd type="triangle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>
              <a:effectLst>
                <a:glow rad="241300">
                  <a:schemeClr val="bg1"/>
                </a:glow>
              </a:effectLst>
            </a:endParaRPr>
          </a:p>
        </p:txBody>
      </p:sp>
      <p:sp>
        <p:nvSpPr>
          <p:cNvPr id="531" name="円形吹き出し 530"/>
          <p:cNvSpPr/>
          <p:nvPr/>
        </p:nvSpPr>
        <p:spPr bwMode="auto">
          <a:xfrm>
            <a:off x="4701833" y="4664278"/>
            <a:ext cx="514800" cy="514800"/>
          </a:xfrm>
          <a:prstGeom prst="wedgeEllipseCallout">
            <a:avLst>
              <a:gd name="adj1" fmla="val -55610"/>
              <a:gd name="adj2" fmla="val -5901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2.9</a:t>
            </a:r>
          </a:p>
        </p:txBody>
      </p:sp>
      <p:sp>
        <p:nvSpPr>
          <p:cNvPr id="533" name="円形吹き出し 532"/>
          <p:cNvSpPr/>
          <p:nvPr/>
        </p:nvSpPr>
        <p:spPr bwMode="auto">
          <a:xfrm>
            <a:off x="4220935" y="4853815"/>
            <a:ext cx="514800" cy="514800"/>
          </a:xfrm>
          <a:prstGeom prst="wedgeEllipseCallout">
            <a:avLst>
              <a:gd name="adj1" fmla="val 7092"/>
              <a:gd name="adj2" fmla="val -8770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69"/>
            <a:r>
              <a:rPr kumimoji="1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2.8</a:t>
            </a:r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4643304" y="3894528"/>
            <a:ext cx="580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Variable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7" name="テキスト ボックス 536"/>
          <p:cNvSpPr txBox="1"/>
          <p:nvPr/>
        </p:nvSpPr>
        <p:spPr>
          <a:xfrm>
            <a:off x="4650929" y="3633225"/>
            <a:ext cx="596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Playbook</a:t>
            </a:r>
            <a:endParaRPr kumimoji="1"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8" name="テキスト ボックス 537"/>
          <p:cNvSpPr txBox="1"/>
          <p:nvPr/>
        </p:nvSpPr>
        <p:spPr>
          <a:xfrm>
            <a:off x="5774498" y="3589458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9" name="テキスト ボックス 538"/>
          <p:cNvSpPr txBox="1"/>
          <p:nvPr/>
        </p:nvSpPr>
        <p:spPr>
          <a:xfrm>
            <a:off x="5774498" y="3956193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0" name="テキスト ボックス 539"/>
          <p:cNvSpPr txBox="1"/>
          <p:nvPr/>
        </p:nvSpPr>
        <p:spPr>
          <a:xfrm>
            <a:off x="5774498" y="4321777"/>
            <a:ext cx="702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7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ovement</a:t>
            </a:r>
            <a:endParaRPr kumimoji="1" lang="ja-JP" altLang="en-US" sz="7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1" name="正方形/長方形 550"/>
          <p:cNvSpPr/>
          <p:nvPr/>
        </p:nvSpPr>
        <p:spPr>
          <a:xfrm>
            <a:off x="2142711" y="2638153"/>
            <a:ext cx="1069874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Device list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2141010" y="2368248"/>
            <a:ext cx="1073276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2142712" y="2912045"/>
            <a:ext cx="1069872" cy="22791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Host group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4" name="フリーフォーム 553"/>
          <p:cNvSpPr/>
          <p:nvPr/>
        </p:nvSpPr>
        <p:spPr>
          <a:xfrm rot="18846481">
            <a:off x="3140077" y="2765984"/>
            <a:ext cx="255998" cy="271034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1 w 933005"/>
              <a:gd name="connsiteY0" fmla="*/ 427986 h 1131672"/>
              <a:gd name="connsiteX1" fmla="*/ 914041 w 933005"/>
              <a:gd name="connsiteY1" fmla="*/ 1127052 h 1131672"/>
              <a:gd name="connsiteX2" fmla="*/ 531268 w 933005"/>
              <a:gd name="connsiteY2" fmla="*/ 0 h 1131672"/>
              <a:gd name="connsiteX3" fmla="*/ 531268 w 933005"/>
              <a:gd name="connsiteY3" fmla="*/ 0 h 1131672"/>
              <a:gd name="connsiteX0" fmla="*/ -1 w 933003"/>
              <a:gd name="connsiteY0" fmla="*/ 427986 h 1135363"/>
              <a:gd name="connsiteX1" fmla="*/ 914039 w 933003"/>
              <a:gd name="connsiteY1" fmla="*/ 1127052 h 1135363"/>
              <a:gd name="connsiteX2" fmla="*/ 531266 w 933003"/>
              <a:gd name="connsiteY2" fmla="*/ 0 h 1135363"/>
              <a:gd name="connsiteX3" fmla="*/ 531266 w 933003"/>
              <a:gd name="connsiteY3" fmla="*/ 0 h 1135363"/>
              <a:gd name="connsiteX0" fmla="*/ 1 w 974041"/>
              <a:gd name="connsiteY0" fmla="*/ 427986 h 1159643"/>
              <a:gd name="connsiteX1" fmla="*/ 914041 w 974041"/>
              <a:gd name="connsiteY1" fmla="*/ 1127052 h 1159643"/>
              <a:gd name="connsiteX2" fmla="*/ 531268 w 974041"/>
              <a:gd name="connsiteY2" fmla="*/ 0 h 1159643"/>
              <a:gd name="connsiteX3" fmla="*/ 531268 w 974041"/>
              <a:gd name="connsiteY3" fmla="*/ 0 h 1159643"/>
              <a:gd name="connsiteX0" fmla="*/ -1 w 859296"/>
              <a:gd name="connsiteY0" fmla="*/ 427986 h 769093"/>
              <a:gd name="connsiteX1" fmla="*/ 779573 w 859296"/>
              <a:gd name="connsiteY1" fmla="*/ 678249 h 769093"/>
              <a:gd name="connsiteX2" fmla="*/ 531266 w 859296"/>
              <a:gd name="connsiteY2" fmla="*/ 0 h 769093"/>
              <a:gd name="connsiteX3" fmla="*/ 531266 w 859296"/>
              <a:gd name="connsiteY3" fmla="*/ 0 h 769093"/>
              <a:gd name="connsiteX0" fmla="*/ 1 w 803043"/>
              <a:gd name="connsiteY0" fmla="*/ 427986 h 726650"/>
              <a:gd name="connsiteX1" fmla="*/ 707276 w 803043"/>
              <a:gd name="connsiteY1" fmla="*/ 614503 h 726650"/>
              <a:gd name="connsiteX2" fmla="*/ 531268 w 803043"/>
              <a:gd name="connsiteY2" fmla="*/ 0 h 726650"/>
              <a:gd name="connsiteX3" fmla="*/ 531268 w 803043"/>
              <a:gd name="connsiteY3" fmla="*/ 0 h 72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043" h="726650">
                <a:moveTo>
                  <a:pt x="1" y="427986"/>
                </a:moveTo>
                <a:cubicBezTo>
                  <a:pt x="409478" y="797516"/>
                  <a:pt x="506089" y="779155"/>
                  <a:pt x="707276" y="614503"/>
                </a:cubicBezTo>
                <a:cubicBezTo>
                  <a:pt x="908463" y="449851"/>
                  <a:pt x="765184" y="113414"/>
                  <a:pt x="531268" y="0"/>
                </a:cubicBezTo>
                <a:lnTo>
                  <a:pt x="531268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79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55" name="円形吹き出し 554"/>
          <p:cNvSpPr/>
          <p:nvPr/>
        </p:nvSpPr>
        <p:spPr bwMode="auto">
          <a:xfrm>
            <a:off x="3243701" y="1838792"/>
            <a:ext cx="514800" cy="514800"/>
          </a:xfrm>
          <a:prstGeom prst="wedgeEllipseCallout">
            <a:avLst>
              <a:gd name="adj1" fmla="val -55610"/>
              <a:gd name="adj2" fmla="val 509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</a:p>
        </p:txBody>
      </p:sp>
      <p:sp>
        <p:nvSpPr>
          <p:cNvPr id="556" name="円形吹き出し 555"/>
          <p:cNvSpPr/>
          <p:nvPr/>
        </p:nvSpPr>
        <p:spPr bwMode="auto">
          <a:xfrm>
            <a:off x="3514638" y="2620809"/>
            <a:ext cx="514800" cy="514800"/>
          </a:xfrm>
          <a:prstGeom prst="wedgeEllipseCallout">
            <a:avLst>
              <a:gd name="adj1" fmla="val -68678"/>
              <a:gd name="adj2" fmla="val 19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8" name="円形吹き出し 557"/>
          <p:cNvSpPr/>
          <p:nvPr/>
        </p:nvSpPr>
        <p:spPr bwMode="auto">
          <a:xfrm>
            <a:off x="1529042" y="2177556"/>
            <a:ext cx="514800" cy="514800"/>
          </a:xfrm>
          <a:prstGeom prst="wedgeEllipseCallout">
            <a:avLst>
              <a:gd name="adj1" fmla="val 68061"/>
              <a:gd name="adj2" fmla="val 3875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(2/2)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7" name="円形吹き出し 556"/>
          <p:cNvSpPr/>
          <p:nvPr/>
        </p:nvSpPr>
        <p:spPr bwMode="auto">
          <a:xfrm>
            <a:off x="1526091" y="2664826"/>
            <a:ext cx="514800" cy="514800"/>
          </a:xfrm>
          <a:prstGeom prst="wedgeEllipseCallout">
            <a:avLst>
              <a:gd name="adj1" fmla="val 66497"/>
              <a:gd name="adj2" fmla="val -243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</a:t>
            </a:r>
            <a:r>
              <a:rPr kumimoji="0" lang="ja-JP" altLang="en-US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0" lang="en-US" altLang="ja-JP" sz="600" b="1" i="0" u="none" strike="noStrike" kern="0" cap="none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2/3)</a:t>
            </a:r>
            <a:endParaRPr kumimoji="0" lang="ja-JP" altLang="en-US" sz="600" b="1" i="0" u="none" strike="noStrike" kern="0" cap="none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8" name="円形吹き出し 577"/>
          <p:cNvSpPr/>
          <p:nvPr/>
        </p:nvSpPr>
        <p:spPr bwMode="auto">
          <a:xfrm>
            <a:off x="507592" y="3376035"/>
            <a:ext cx="514800" cy="514800"/>
          </a:xfrm>
          <a:prstGeom prst="wedgeEllipseCallout">
            <a:avLst>
              <a:gd name="adj1" fmla="val 132754"/>
              <a:gd name="adj2" fmla="val 1230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2" name="円形吹き出し 581"/>
          <p:cNvSpPr/>
          <p:nvPr/>
        </p:nvSpPr>
        <p:spPr bwMode="auto">
          <a:xfrm>
            <a:off x="141095" y="3709571"/>
            <a:ext cx="514800" cy="514800"/>
          </a:xfrm>
          <a:prstGeom prst="wedgeEllipseCallout">
            <a:avLst>
              <a:gd name="adj1" fmla="val 203423"/>
              <a:gd name="adj2" fmla="val -250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(1/3)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3" name="円形吹き出し 582"/>
          <p:cNvSpPr/>
          <p:nvPr/>
        </p:nvSpPr>
        <p:spPr bwMode="auto">
          <a:xfrm>
            <a:off x="874090" y="3703131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4" name="円形吹き出し 583"/>
          <p:cNvSpPr/>
          <p:nvPr/>
        </p:nvSpPr>
        <p:spPr bwMode="auto">
          <a:xfrm>
            <a:off x="507592" y="4023869"/>
            <a:ext cx="514800" cy="514800"/>
          </a:xfrm>
          <a:prstGeom prst="wedgeEllipseCallout">
            <a:avLst>
              <a:gd name="adj1" fmla="val 132754"/>
              <a:gd name="adj2" fmla="val 490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(4/6)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5" name="円形吹き出し 584"/>
          <p:cNvSpPr/>
          <p:nvPr/>
        </p:nvSpPr>
        <p:spPr bwMode="auto">
          <a:xfrm>
            <a:off x="141095" y="4357407"/>
            <a:ext cx="514800" cy="514800"/>
          </a:xfrm>
          <a:prstGeom prst="wedgeEllipseCallout">
            <a:avLst>
              <a:gd name="adj1" fmla="val 209344"/>
              <a:gd name="adj2" fmla="val -2649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(2/3)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6" name="円形吹き出し 585"/>
          <p:cNvSpPr/>
          <p:nvPr/>
        </p:nvSpPr>
        <p:spPr bwMode="auto">
          <a:xfrm>
            <a:off x="874090" y="4434905"/>
            <a:ext cx="514800" cy="514800"/>
          </a:xfrm>
          <a:prstGeom prst="wedgeEllipseCallout">
            <a:avLst>
              <a:gd name="adj1" fmla="val 68077"/>
              <a:gd name="adj2" fmla="val 2179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(5/6)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7" name="円形吹き出し 586"/>
          <p:cNvSpPr/>
          <p:nvPr/>
        </p:nvSpPr>
        <p:spPr bwMode="auto">
          <a:xfrm>
            <a:off x="507592" y="4755643"/>
            <a:ext cx="514800" cy="514800"/>
          </a:xfrm>
          <a:prstGeom prst="wedgeEllipseCallout">
            <a:avLst>
              <a:gd name="adj1" fmla="val 135714"/>
              <a:gd name="adj2" fmla="val 490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2.6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(6/6)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8" name="円形吹き出し 587"/>
          <p:cNvSpPr/>
          <p:nvPr/>
        </p:nvSpPr>
        <p:spPr bwMode="auto">
          <a:xfrm>
            <a:off x="141095" y="5089180"/>
            <a:ext cx="514800" cy="514800"/>
          </a:xfrm>
          <a:prstGeom prst="wedgeEllipseCallout">
            <a:avLst>
              <a:gd name="adj1" fmla="val 207863"/>
              <a:gd name="adj2" fmla="val -2945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2.7</a:t>
            </a:r>
            <a:endParaRPr kumimoji="0" lang="en-US" altLang="ja-JP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7" name="円形吹き出し 516"/>
          <p:cNvSpPr/>
          <p:nvPr/>
        </p:nvSpPr>
        <p:spPr bwMode="auto">
          <a:xfrm>
            <a:off x="5149384" y="4253726"/>
            <a:ext cx="514800" cy="514800"/>
          </a:xfrm>
          <a:prstGeom prst="wedgeEllipseCallout">
            <a:avLst>
              <a:gd name="adj1" fmla="val 20624"/>
              <a:gd name="adj2" fmla="val -9450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(3/3)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6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3463</Words>
  <Application>Microsoft Office PowerPoint</Application>
  <PresentationFormat>画面に合わせる (4:3)</PresentationFormat>
  <Paragraphs>759</Paragraphs>
  <Slides>42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42</vt:i4>
      </vt:variant>
    </vt:vector>
  </HeadingPairs>
  <TitlesOfParts>
    <vt:vector size="53" baseType="lpstr">
      <vt:lpstr>HGP創英角ｺﾞｼｯｸUB</vt:lpstr>
      <vt:lpstr>Meiryo UI</vt:lpstr>
      <vt:lpstr>ＭＳ Ｐゴシック</vt:lpstr>
      <vt:lpstr>メイリオ</vt:lpstr>
      <vt:lpstr>游ゴシック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Table of contents</vt:lpstr>
      <vt:lpstr>1.　Introduction</vt:lpstr>
      <vt:lpstr>1.1 About this document</vt:lpstr>
      <vt:lpstr>1.2 Work Environment</vt:lpstr>
      <vt:lpstr>1.3 Scenario (1/2)</vt:lpstr>
      <vt:lpstr>1.3 Scenario (2/2) </vt:lpstr>
      <vt:lpstr>2.　 Practice Scenario 1 </vt:lpstr>
      <vt:lpstr>Scenario 1 - Overview</vt:lpstr>
      <vt:lpstr>2.1 Preparation (1/2)</vt:lpstr>
      <vt:lpstr>2.1 Preparation (2/2)</vt:lpstr>
      <vt:lpstr>2.2 Register Operation</vt:lpstr>
      <vt:lpstr>2.3 Configure Movement (1/3) </vt:lpstr>
      <vt:lpstr>2.3 Configure Movement (2/3) </vt:lpstr>
      <vt:lpstr>2.3 Configure Movement(3/3) </vt:lpstr>
      <vt:lpstr>2.4 Create Conductor</vt:lpstr>
      <vt:lpstr>2.5 Configure Host groups (1/3) </vt:lpstr>
      <vt:lpstr>2.5 Configure Host groups (2/3) </vt:lpstr>
      <vt:lpstr>2.5 Configure Host groups (3/3) </vt:lpstr>
      <vt:lpstr>2.6 Menu list(1/6)</vt:lpstr>
      <vt:lpstr>2.6 Menu list(2/6)</vt:lpstr>
      <vt:lpstr>2.6 Menu list(3/6)</vt:lpstr>
      <vt:lpstr>2.6 Menu list(4/6)</vt:lpstr>
      <vt:lpstr>2.6 Menu list(5/6)</vt:lpstr>
      <vt:lpstr>2.6 Menu list(6/6)</vt:lpstr>
      <vt:lpstr>2.7 Data registration(1/3)</vt:lpstr>
      <vt:lpstr>2.7 Data registration(2/3)</vt:lpstr>
      <vt:lpstr>2.7 Data registration(3/3)</vt:lpstr>
      <vt:lpstr>2.8 Substitution Value Automatic Registration setting</vt:lpstr>
      <vt:lpstr>2.9 Check Substitution value・Target host</vt:lpstr>
      <vt:lpstr>2.10 Conductor execution(1/2)</vt:lpstr>
      <vt:lpstr>2.10 Conductor execution(2/2)</vt:lpstr>
      <vt:lpstr>2.11 Reference parameter sheet confirmation</vt:lpstr>
      <vt:lpstr>3.　Practice Scenario 2</vt:lpstr>
      <vt:lpstr>Scenario 2 - Overview</vt:lpstr>
      <vt:lpstr>3.1 Operation registration</vt:lpstr>
      <vt:lpstr>3.2 Add host to host group</vt:lpstr>
      <vt:lpstr>3.3 Data registration(1/2)</vt:lpstr>
      <vt:lpstr>3.3 Data registration(2/2)</vt:lpstr>
      <vt:lpstr>3.4 Check Substitution value・Target host</vt:lpstr>
      <vt:lpstr>3.5 Conductor execution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2022-06-22T09:25:40Z</dcterms:modified>
</cp:coreProperties>
</file>