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3" r:id="rId2"/>
  </p:sldMasterIdLst>
  <p:notesMasterIdLst>
    <p:notesMasterId r:id="rId27"/>
  </p:notesMasterIdLst>
  <p:handoutMasterIdLst>
    <p:handoutMasterId r:id="rId28"/>
  </p:handoutMasterIdLst>
  <p:sldIdLst>
    <p:sldId id="708" r:id="rId3"/>
    <p:sldId id="507" r:id="rId4"/>
    <p:sldId id="709" r:id="rId5"/>
    <p:sldId id="710" r:id="rId6"/>
    <p:sldId id="682" r:id="rId7"/>
    <p:sldId id="711" r:id="rId8"/>
    <p:sldId id="695" r:id="rId9"/>
    <p:sldId id="712" r:id="rId10"/>
    <p:sldId id="713" r:id="rId11"/>
    <p:sldId id="714" r:id="rId12"/>
    <p:sldId id="715" r:id="rId13"/>
    <p:sldId id="716" r:id="rId14"/>
    <p:sldId id="706" r:id="rId15"/>
    <p:sldId id="717" r:id="rId16"/>
    <p:sldId id="718" r:id="rId17"/>
    <p:sldId id="719" r:id="rId18"/>
    <p:sldId id="720" r:id="rId19"/>
    <p:sldId id="707" r:id="rId20"/>
    <p:sldId id="721" r:id="rId21"/>
    <p:sldId id="722" r:id="rId22"/>
    <p:sldId id="723" r:id="rId23"/>
    <p:sldId id="725" r:id="rId24"/>
    <p:sldId id="724" r:id="rId25"/>
    <p:sldId id="318" r:id="rId26"/>
  </p:sldIdLst>
  <p:sldSz cx="9144000" cy="6858000" type="screen4x3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ront page and Table of Contents" id="{35DD3A7B-A3B5-49A5-9CD2-FA74D1CAA38D}">
          <p14:sldIdLst>
            <p14:sldId id="708"/>
            <p14:sldId id="507"/>
          </p14:sldIdLst>
        </p14:section>
        <p14:section name="Introduction" id="{9B2EC383-950A-40D1-B5A7-31C80D00BB96}">
          <p14:sldIdLst>
            <p14:sldId id="709"/>
            <p14:sldId id="710"/>
            <p14:sldId id="682"/>
            <p14:sldId id="711"/>
          </p14:sldIdLst>
        </p14:section>
        <p14:section name="Explanation of the features of each driver." id="{55238CF3-E671-490E-9DDA-5A049AE670B6}">
          <p14:sldIdLst>
            <p14:sldId id="695"/>
            <p14:sldId id="712"/>
            <p14:sldId id="713"/>
            <p14:sldId id="714"/>
            <p14:sldId id="715"/>
            <p14:sldId id="716"/>
            <p14:sldId id="706"/>
            <p14:sldId id="717"/>
            <p14:sldId id="718"/>
            <p14:sldId id="719"/>
            <p14:sldId id="720"/>
            <p14:sldId id="707"/>
            <p14:sldId id="721"/>
            <p14:sldId id="722"/>
            <p14:sldId id="723"/>
            <p14:sldId id="725"/>
            <p14:sldId id="724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1BC"/>
    <a:srgbClr val="CCFF33"/>
    <a:srgbClr val="00CCFF"/>
    <a:srgbClr val="0000FF"/>
    <a:srgbClr val="318BFF"/>
    <a:srgbClr val="F3C1C3"/>
    <a:srgbClr val="FFFFCC"/>
    <a:srgbClr val="336600"/>
    <a:srgbClr val="0033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淡色スタイル 2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38B1855-1B75-4FBE-930C-398BA8C253C6}" styleName="テーマ スタイル 2 - アクセント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A488322-F2BA-4B5B-9748-0D474271808F}" styleName="中間スタイル 3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淡色スタイル 1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5507" autoAdjust="0"/>
  </p:normalViewPr>
  <p:slideViewPr>
    <p:cSldViewPr>
      <p:cViewPr varScale="1">
        <p:scale>
          <a:sx n="165" d="100"/>
          <a:sy n="165" d="100"/>
        </p:scale>
        <p:origin x="4224" y="101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7812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30"/>
        <p:guide pos="214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2021/12/10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2021/12/10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652150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432000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600" y="4320000"/>
            <a:ext cx="6624000" cy="5220000"/>
          </a:xfrm>
          <a:prstGeom prst="rect">
            <a:avLst/>
          </a:prstGeom>
        </p:spPr>
        <p:txBody>
          <a:bodyPr vert="horz" lIns="0" tIns="45720" rIns="0" bIns="45720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0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2021/12/10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93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2021/12/10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501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2021/12/10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07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2021/12/10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8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2021/12/10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489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2021/12/10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967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2021/12/10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585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2021/12/10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507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2021/12/10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11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2021/12/10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883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2021/12/10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62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行でおさまる場合はこのレイアウトで入力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行にわたる場合は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このレイアウトで入力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サブタイトルを入力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23085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 smtClean="0"/>
              <a:t>目次 のタイトルを入力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項目を入力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0321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0" r:id="rId8"/>
    <p:sldLayoutId id="2147483701" r:id="rId9"/>
    <p:sldLayoutId id="2147483702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016B-CCA6-43BE-8BEE-59565A35F4F7}" type="datetimeFigureOut">
              <a:rPr kumimoji="1" lang="ja-JP" altLang="en-US" smtClean="0"/>
              <a:t>2021/12/10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41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xastro-suite/it-automation-docs/blob/master/asset/Learn/ITA-base_classroom_lecture_EN.pdf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3" Type="http://schemas.openxmlformats.org/officeDocument/2006/relationships/slide" Target="slide4.xml"/><Relationship Id="rId7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9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4" Type="http://schemas.openxmlformats.org/officeDocument/2006/relationships/slide" Target="slide5.xml"/><Relationship Id="rId9" Type="http://schemas.openxmlformats.org/officeDocument/2006/relationships/slide" Target="slide1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exastro-suite.github.io/it-automation-docs/asset/Documents/Exastro-ITA_User_Instruction_Manual_Ansible-driver.pdf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6021360"/>
            <a:ext cx="6552727" cy="772006"/>
          </a:xfrm>
        </p:spPr>
        <p:txBody>
          <a:bodyPr/>
          <a:lstStyle/>
          <a:p>
            <a:r>
              <a:rPr lang="en-US" altLang="ja-JP" dirty="0" smtClean="0"/>
              <a:t>Exastro IT Automation </a:t>
            </a:r>
            <a:r>
              <a:rPr lang="en-US" altLang="ja-JP" smtClean="0"/>
              <a:t>Version </a:t>
            </a:r>
            <a:r>
              <a:rPr lang="en-US" altLang="ja-JP" smtClean="0"/>
              <a:t>1.8</a:t>
            </a:r>
            <a:endParaRPr lang="en-US" altLang="ja-JP" dirty="0" smtClean="0"/>
          </a:p>
          <a:p>
            <a:r>
              <a:rPr lang="en-US" altLang="ja-JP" dirty="0" smtClean="0"/>
              <a:t>Exastro</a:t>
            </a:r>
            <a:r>
              <a:rPr lang="ja-JP" altLang="en-US" dirty="0" smtClean="0"/>
              <a:t> </a:t>
            </a:r>
            <a:r>
              <a:rPr lang="en-US" altLang="ja-JP" dirty="0" smtClean="0"/>
              <a:t>developer</a:t>
            </a:r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 bwMode="gray">
          <a:xfrm>
            <a:off x="0" y="2923461"/>
            <a:ext cx="9143999" cy="1513679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sz="4800" b="1" dirty="0" smtClean="0"/>
              <a:t>Ansible Driver</a:t>
            </a:r>
            <a:br>
              <a:rPr lang="en-US" altLang="ja-JP" sz="4800" b="1" dirty="0" smtClean="0"/>
            </a:br>
            <a:r>
              <a:rPr lang="en-US" altLang="ja-JP" sz="4800" b="1" dirty="0" smtClean="0"/>
              <a:t>Tutoria</a:t>
            </a:r>
            <a:r>
              <a:rPr lang="en-US" altLang="ja-JP" sz="4800" b="1" dirty="0"/>
              <a:t>l</a:t>
            </a:r>
            <a:endParaRPr lang="en-US" altLang="ja-JP" sz="4800" b="1" kern="0" spc="-15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493437"/>
            <a:ext cx="9144000" cy="25179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/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※In this document, “Exastro IT Automation” will be written as “ITA”</a:t>
            </a:r>
            <a:endParaRPr lang="ja-JP" altLang="en-US" sz="1400" b="1" kern="0" dirty="0">
              <a:solidFill>
                <a:schemeClr val="tx2">
                  <a:lumMod val="75000"/>
                  <a:lumOff val="25000"/>
                </a:schemeClr>
              </a:solidFill>
              <a:latin typeface="+mn-lt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4104"/>
            <a:ext cx="9144000" cy="1016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247474"/>
            <a:ext cx="3528490" cy="82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95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角丸四角形 44"/>
          <p:cNvSpPr/>
          <p:nvPr/>
        </p:nvSpPr>
        <p:spPr bwMode="auto">
          <a:xfrm>
            <a:off x="287990" y="1539866"/>
            <a:ext cx="4212000" cy="2825263"/>
          </a:xfrm>
          <a:prstGeom prst="roundRect">
            <a:avLst>
              <a:gd name="adj" fmla="val 5493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j-ea"/>
              <a:ea typeface="+mj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5.1</a:t>
            </a:r>
            <a:r>
              <a:rPr lang="ja-JP" altLang="en-US" dirty="0"/>
              <a:t> </a:t>
            </a:r>
            <a:r>
              <a:rPr lang="en-US" altLang="ja-JP" dirty="0" smtClean="0"/>
              <a:t>Ansible-Legacy</a:t>
            </a:r>
            <a:r>
              <a:rPr lang="ja-JP" altLang="en-US" dirty="0" smtClean="0"/>
              <a:t> </a:t>
            </a:r>
            <a:r>
              <a:rPr lang="en-US" altLang="ja-JP" dirty="0" smtClean="0"/>
              <a:t>mode</a:t>
            </a:r>
            <a:r>
              <a:rPr lang="ja-JP" altLang="en-US" dirty="0" smtClean="0"/>
              <a:t>　</a:t>
            </a:r>
            <a:r>
              <a:rPr lang="en-US" altLang="ja-JP" dirty="0" smtClean="0"/>
              <a:t>(3/5)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 bwMode="gray">
          <a:xfrm>
            <a:off x="287991" y="4947329"/>
            <a:ext cx="8531398" cy="1548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kumimoji="1" lang="ja-JP" altLang="en-US" sz="1600" b="1" dirty="0">
              <a:latin typeface="+mj-ea"/>
              <a:ea typeface="+mj-ea"/>
            </a:endParaRPr>
          </a:p>
        </p:txBody>
      </p:sp>
      <p:sp>
        <p:nvSpPr>
          <p:cNvPr id="5" name="テキスト プレースホルダー 17"/>
          <p:cNvSpPr txBox="1">
            <a:spLocks/>
          </p:cNvSpPr>
          <p:nvPr/>
        </p:nvSpPr>
        <p:spPr bwMode="gray">
          <a:xfrm>
            <a:off x="179388" y="830689"/>
            <a:ext cx="8640000" cy="561520"/>
          </a:xfrm>
          <a:prstGeom prst="roundRect">
            <a:avLst>
              <a:gd name="adj" fmla="val 7924"/>
            </a:avLst>
          </a:prstGeom>
        </p:spPr>
        <p:txBody>
          <a:bodyPr/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sz="16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sz="1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sz="12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r>
              <a:rPr lang="en-US" altLang="ja-JP" sz="1800" dirty="0"/>
              <a:t>When executing, the parameters given to variables can be managed in the parameter sheets in Exastro ITA. </a:t>
            </a:r>
            <a:endParaRPr lang="ja-JP" altLang="en-US" sz="1800" kern="0" dirty="0">
              <a:latin typeface="+mj-ea"/>
            </a:endParaRPr>
          </a:p>
        </p:txBody>
      </p:sp>
      <p:sp>
        <p:nvSpPr>
          <p:cNvPr id="7" name="フローチャート : 書類 51"/>
          <p:cNvSpPr/>
          <p:nvPr/>
        </p:nvSpPr>
        <p:spPr bwMode="gray">
          <a:xfrm>
            <a:off x="1024613" y="2489946"/>
            <a:ext cx="3240000" cy="1800000"/>
          </a:xfrm>
          <a:prstGeom prst="flowChartDocument">
            <a:avLst/>
          </a:prstGeom>
          <a:ln>
            <a:solidFill>
              <a:schemeClr val="tx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400" dirty="0" smtClean="0"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  <a:p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- </a:t>
            </a:r>
            <a:r>
              <a:rPr lang="en-US" altLang="ja-JP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hosts: all</a:t>
            </a:r>
          </a:p>
          <a:p>
            <a:r>
              <a:rPr lang="ja-JP" altLang="en-US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ja-JP" altLang="en-US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tasks:</a:t>
            </a:r>
          </a:p>
          <a:p>
            <a:r>
              <a:rPr lang="en-US" altLang="ja-JP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 - include: </a:t>
            </a:r>
            <a:r>
              <a:rPr lang="en-US" altLang="ja-JP" sz="1400" dirty="0" err="1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aaaa.yml</a:t>
            </a:r>
            <a:endParaRPr lang="en-US" altLang="ja-JP" sz="1400" dirty="0" smtClean="0"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  <a:p>
            <a:r>
              <a:rPr lang="en-US" altLang="ja-JP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 - include: </a:t>
            </a:r>
            <a:r>
              <a:rPr lang="en-US" altLang="ja-JP" sz="1400" dirty="0" err="1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bbbb.yml</a:t>
            </a:r>
            <a:endParaRPr lang="en-US" altLang="ja-JP" sz="1400" dirty="0" smtClean="0"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  <a:p>
            <a:r>
              <a:rPr lang="en-US" altLang="ja-JP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 - include: </a:t>
            </a:r>
            <a:r>
              <a:rPr lang="en-US" altLang="ja-JP" sz="1400" dirty="0" err="1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cccc.yml</a:t>
            </a:r>
            <a:endParaRPr lang="en-US" altLang="ja-JP" sz="1400" dirty="0"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</p:txBody>
      </p:sp>
      <p:sp>
        <p:nvSpPr>
          <p:cNvPr id="8" name="フローチャート : 書類 54"/>
          <p:cNvSpPr/>
          <p:nvPr/>
        </p:nvSpPr>
        <p:spPr bwMode="gray">
          <a:xfrm>
            <a:off x="400292" y="5165142"/>
            <a:ext cx="2659498" cy="1291602"/>
          </a:xfrm>
          <a:prstGeom prst="flowChartDocument">
            <a:avLst/>
          </a:prstGeom>
          <a:ln w="28575">
            <a:solidFill>
              <a:schemeClr val="tx1"/>
            </a:solidFill>
            <a:prstDash val="soli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 err="1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aaaa.yml</a:t>
            </a:r>
            <a:endParaRPr lang="en-US" altLang="ja-JP" sz="1200" dirty="0" smtClean="0"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  <a:p>
            <a:endParaRPr lang="en-US" altLang="ja-JP" sz="1200" dirty="0" smtClean="0"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  <a:p>
            <a:r>
              <a:rPr lang="en-US" altLang="ja-JP" sz="12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- </a:t>
            </a:r>
            <a:r>
              <a:rPr lang="en-US" altLang="ja-JP" sz="12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name: </a:t>
            </a:r>
            <a:r>
              <a:rPr lang="en-US" altLang="ja-JP" sz="12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“set </a:t>
            </a:r>
            <a:r>
              <a:rPr lang="en-US" altLang="ja-JP" sz="1200" dirty="0" err="1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aaaa</a:t>
            </a:r>
            <a:r>
              <a:rPr lang="en-US" altLang="ja-JP" sz="12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”</a:t>
            </a:r>
            <a:endParaRPr lang="en-US" altLang="ja-JP" sz="1200" dirty="0"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  <a:p>
            <a:r>
              <a:rPr lang="en-US" altLang="ja-JP" sz="12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debug: </a:t>
            </a:r>
            <a:r>
              <a:rPr lang="en-US" altLang="ja-JP" sz="1200" dirty="0" err="1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msg</a:t>
            </a:r>
            <a:r>
              <a:rPr lang="en-US" altLang="ja-JP" sz="12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=</a:t>
            </a:r>
            <a:r>
              <a:rPr lang="ja-JP" altLang="en-US" sz="12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　“</a:t>
            </a:r>
            <a:r>
              <a:rPr lang="en-US" altLang="ja-JP" sz="12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{{ </a:t>
            </a:r>
            <a:r>
              <a:rPr lang="en-US" altLang="ja-JP" sz="1200" b="1" dirty="0" smtClean="0">
                <a:solidFill>
                  <a:srgbClr val="FF0000"/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VAR_4</a:t>
            </a:r>
            <a:r>
              <a:rPr lang="en-US" altLang="ja-JP" sz="12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2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}}”</a:t>
            </a:r>
          </a:p>
          <a:p>
            <a:r>
              <a:rPr lang="en-US" altLang="ja-JP" sz="12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- command: sleep {{ </a:t>
            </a:r>
            <a:r>
              <a:rPr lang="en-US" altLang="ja-JP" sz="1200" b="1" dirty="0" smtClean="0">
                <a:solidFill>
                  <a:srgbClr val="FF0000"/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VAR_</a:t>
            </a:r>
            <a:r>
              <a:rPr lang="en-US" altLang="ja-JP" sz="1200" b="1" dirty="0">
                <a:solidFill>
                  <a:srgbClr val="FF0000"/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2</a:t>
            </a:r>
            <a:r>
              <a:rPr lang="en-US" altLang="ja-JP" sz="12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2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}}</a:t>
            </a:r>
          </a:p>
        </p:txBody>
      </p:sp>
      <p:sp>
        <p:nvSpPr>
          <p:cNvPr id="9" name="フローチャート : 書類 55"/>
          <p:cNvSpPr/>
          <p:nvPr/>
        </p:nvSpPr>
        <p:spPr bwMode="gray">
          <a:xfrm>
            <a:off x="3242250" y="5165142"/>
            <a:ext cx="2659499" cy="1291602"/>
          </a:xfrm>
          <a:prstGeom prst="flowChartDocument">
            <a:avLst/>
          </a:prstGeom>
          <a:ln w="28575">
            <a:solidFill>
              <a:schemeClr val="tx1"/>
            </a:solidFill>
            <a:prstDash val="soli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bbbb.yml</a:t>
            </a:r>
            <a:endParaRPr lang="en-US" altLang="ja-JP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ja-JP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ja-JP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- </a:t>
            </a:r>
            <a:r>
              <a:rPr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name: </a:t>
            </a:r>
            <a:r>
              <a:rPr lang="en-US" altLang="ja-JP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“set </a:t>
            </a:r>
            <a:r>
              <a:rPr lang="en-US" altLang="ja-JP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bbbb</a:t>
            </a:r>
            <a:r>
              <a:rPr lang="en-US" altLang="ja-JP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  <a:endParaRPr lang="en-US" altLang="ja-JP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  debug: </a:t>
            </a:r>
            <a:r>
              <a:rPr lang="en-US" altLang="ja-JP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ja-JP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　“</a:t>
            </a:r>
            <a:r>
              <a:rPr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{{ </a:t>
            </a:r>
            <a:r>
              <a:rPr lang="en-US" altLang="ja-JP" sz="12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VAR_5</a:t>
            </a:r>
            <a:r>
              <a:rPr lang="en-US" altLang="ja-JP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}}”</a:t>
            </a:r>
          </a:p>
          <a:p>
            <a:r>
              <a:rPr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- command: sleep {{ </a:t>
            </a:r>
            <a:r>
              <a:rPr lang="en-US" altLang="ja-JP" sz="12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VAR_</a:t>
            </a:r>
            <a:r>
              <a:rPr lang="en-US" altLang="ja-JP" sz="1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altLang="ja-JP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}}</a:t>
            </a:r>
          </a:p>
        </p:txBody>
      </p:sp>
      <p:sp>
        <p:nvSpPr>
          <p:cNvPr id="10" name="フローチャート : 書類 56"/>
          <p:cNvSpPr/>
          <p:nvPr/>
        </p:nvSpPr>
        <p:spPr bwMode="gray">
          <a:xfrm>
            <a:off x="6084210" y="5165142"/>
            <a:ext cx="2642726" cy="1291602"/>
          </a:xfrm>
          <a:prstGeom prst="flowChartDocument">
            <a:avLst/>
          </a:prstGeom>
          <a:ln w="28575">
            <a:solidFill>
              <a:schemeClr val="tx1"/>
            </a:solidFill>
            <a:prstDash val="soli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cccc.yml</a:t>
            </a:r>
            <a:endParaRPr lang="en-US" altLang="ja-JP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ja-JP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ja-JP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- </a:t>
            </a:r>
            <a:r>
              <a:rPr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name: </a:t>
            </a:r>
            <a:r>
              <a:rPr lang="en-US" altLang="ja-JP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“set </a:t>
            </a:r>
            <a:r>
              <a:rPr lang="en-US" altLang="ja-JP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cccc</a:t>
            </a:r>
            <a:r>
              <a:rPr lang="en-US" altLang="ja-JP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  <a:endParaRPr lang="en-US" altLang="ja-JP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  debug: </a:t>
            </a:r>
            <a:r>
              <a:rPr lang="en-US" altLang="ja-JP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ja-JP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　“</a:t>
            </a:r>
            <a:r>
              <a:rPr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{{ </a:t>
            </a:r>
            <a:r>
              <a:rPr lang="en-US" altLang="ja-JP" sz="12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VAR_1</a:t>
            </a:r>
            <a:r>
              <a:rPr lang="en-US" altLang="ja-JP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}}”</a:t>
            </a:r>
          </a:p>
          <a:p>
            <a:r>
              <a:rPr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- command: sleep </a:t>
            </a:r>
            <a:r>
              <a:rPr lang="en-US" altLang="ja-JP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{{</a:t>
            </a:r>
            <a:r>
              <a:rPr lang="ja-JP" alt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　</a:t>
            </a:r>
            <a:r>
              <a:rPr lang="en-US" altLang="ja-JP" sz="12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VAR_2</a:t>
            </a:r>
            <a:r>
              <a:rPr lang="en-US" altLang="ja-JP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}}</a:t>
            </a:r>
          </a:p>
        </p:txBody>
      </p:sp>
      <p:cxnSp>
        <p:nvCxnSpPr>
          <p:cNvPr id="11" name="直線コネクタ 10"/>
          <p:cNvCxnSpPr>
            <a:stCxn id="7" idx="2"/>
            <a:endCxn id="8" idx="0"/>
          </p:cNvCxnSpPr>
          <p:nvPr/>
        </p:nvCxnSpPr>
        <p:spPr bwMode="gray">
          <a:xfrm flipH="1">
            <a:off x="1620534" y="4255193"/>
            <a:ext cx="1023689" cy="88963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直線コネクタ 11"/>
          <p:cNvCxnSpPr>
            <a:stCxn id="7" idx="2"/>
            <a:endCxn id="9" idx="0"/>
          </p:cNvCxnSpPr>
          <p:nvPr/>
        </p:nvCxnSpPr>
        <p:spPr bwMode="gray">
          <a:xfrm>
            <a:off x="2644223" y="4255193"/>
            <a:ext cx="1883846" cy="88963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直線コネクタ 12"/>
          <p:cNvCxnSpPr>
            <a:stCxn id="7" idx="2"/>
            <a:endCxn id="10" idx="0"/>
          </p:cNvCxnSpPr>
          <p:nvPr/>
        </p:nvCxnSpPr>
        <p:spPr bwMode="gray">
          <a:xfrm>
            <a:off x="2644223" y="4255193"/>
            <a:ext cx="4782994" cy="88963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5" name="正方形/長方形 14"/>
          <p:cNvSpPr/>
          <p:nvPr/>
        </p:nvSpPr>
        <p:spPr bwMode="gray">
          <a:xfrm>
            <a:off x="499938" y="1679726"/>
            <a:ext cx="1080000" cy="720000"/>
          </a:xfrm>
          <a:prstGeom prst="rect">
            <a:avLst/>
          </a:prstGeom>
          <a:ln w="38100">
            <a:solidFill>
              <a:schemeClr val="accent6">
                <a:lumMod val="90000"/>
                <a:lumOff val="10000"/>
              </a:schemeClr>
            </a:solidFill>
            <a:prstDash val="soli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kumimoji="1" lang="ja-JP" altLang="en-US" sz="1200" b="1" dirty="0">
              <a:latin typeface="+mj-ea"/>
              <a:ea typeface="+mj-ea"/>
            </a:endParaRPr>
          </a:p>
        </p:txBody>
      </p:sp>
      <p:cxnSp>
        <p:nvCxnSpPr>
          <p:cNvPr id="17" name="直線コネクタ 103"/>
          <p:cNvCxnSpPr>
            <a:stCxn id="15" idx="3"/>
            <a:endCxn id="7" idx="0"/>
          </p:cNvCxnSpPr>
          <p:nvPr/>
        </p:nvCxnSpPr>
        <p:spPr bwMode="gray">
          <a:xfrm>
            <a:off x="1579938" y="2039726"/>
            <a:ext cx="1064675" cy="450220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8" name="正方形/長方形 17"/>
          <p:cNvSpPr/>
          <p:nvPr/>
        </p:nvSpPr>
        <p:spPr bwMode="gray">
          <a:xfrm>
            <a:off x="1463965" y="2473720"/>
            <a:ext cx="2800648" cy="30777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1400" b="1" dirty="0" smtClean="0">
                <a:latin typeface="+mj-ea"/>
              </a:rPr>
              <a:t>Directly executed Playbook</a:t>
            </a:r>
            <a:endParaRPr lang="ja-JP" altLang="en-US" sz="1400" dirty="0"/>
          </a:p>
        </p:txBody>
      </p:sp>
      <p:graphicFrame>
        <p:nvGraphicFramePr>
          <p:cNvPr id="24" name="表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451095"/>
              </p:ext>
            </p:extLst>
          </p:nvPr>
        </p:nvGraphicFramePr>
        <p:xfrm>
          <a:off x="4925835" y="1791326"/>
          <a:ext cx="3916366" cy="1507200"/>
        </p:xfrm>
        <a:graphic>
          <a:graphicData uri="http://schemas.openxmlformats.org/drawingml/2006/table">
            <a:tbl>
              <a:tblPr/>
              <a:tblGrid>
                <a:gridCol w="574675">
                  <a:extLst>
                    <a:ext uri="{9D8B030D-6E8A-4147-A177-3AD203B41FA5}">
                      <a16:colId xmlns:a16="http://schemas.microsoft.com/office/drawing/2014/main" val="155893671"/>
                    </a:ext>
                  </a:extLst>
                </a:gridCol>
                <a:gridCol w="958850">
                  <a:extLst>
                    <a:ext uri="{9D8B030D-6E8A-4147-A177-3AD203B41FA5}">
                      <a16:colId xmlns:a16="http://schemas.microsoft.com/office/drawing/2014/main" val="3070455814"/>
                    </a:ext>
                  </a:extLst>
                </a:gridCol>
                <a:gridCol w="493713">
                  <a:extLst>
                    <a:ext uri="{9D8B030D-6E8A-4147-A177-3AD203B41FA5}">
                      <a16:colId xmlns:a16="http://schemas.microsoft.com/office/drawing/2014/main" val="415143242"/>
                    </a:ext>
                  </a:extLst>
                </a:gridCol>
                <a:gridCol w="523110">
                  <a:extLst>
                    <a:ext uri="{9D8B030D-6E8A-4147-A177-3AD203B41FA5}">
                      <a16:colId xmlns:a16="http://schemas.microsoft.com/office/drawing/2014/main" val="3262333886"/>
                    </a:ext>
                  </a:extLst>
                </a:gridCol>
                <a:gridCol w="561155">
                  <a:extLst>
                    <a:ext uri="{9D8B030D-6E8A-4147-A177-3AD203B41FA5}">
                      <a16:colId xmlns:a16="http://schemas.microsoft.com/office/drawing/2014/main" val="2565493415"/>
                    </a:ext>
                  </a:extLst>
                </a:gridCol>
                <a:gridCol w="493713">
                  <a:extLst>
                    <a:ext uri="{9D8B030D-6E8A-4147-A177-3AD203B41FA5}">
                      <a16:colId xmlns:a16="http://schemas.microsoft.com/office/drawing/2014/main" val="105445884"/>
                    </a:ext>
                  </a:extLst>
                </a:gridCol>
                <a:gridCol w="311150">
                  <a:extLst>
                    <a:ext uri="{9D8B030D-6E8A-4147-A177-3AD203B41FA5}">
                      <a16:colId xmlns:a16="http://schemas.microsoft.com/office/drawing/2014/main" val="382371006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hosts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OPERATON_ID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para1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para2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para3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para4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…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5593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host_a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888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AAAA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73914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host_b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BBBB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78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397462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host_c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888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CCCC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93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75431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ja-JP" sz="11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…</a:t>
                      </a:r>
                    </a:p>
                  </a:txBody>
                  <a:tcPr marL="9525" marR="9525" marT="9525" marB="0" vert="eaVert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5429340"/>
                  </a:ext>
                </a:extLst>
              </a:tr>
            </a:tbl>
          </a:graphicData>
        </a:graphic>
      </p:graphicFrame>
      <p:sp>
        <p:nvSpPr>
          <p:cNvPr id="22" name="正方形/長方形 21"/>
          <p:cNvSpPr/>
          <p:nvPr/>
        </p:nvSpPr>
        <p:spPr bwMode="gray">
          <a:xfrm>
            <a:off x="6450710" y="1833660"/>
            <a:ext cx="497380" cy="201090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j-ea"/>
              <a:ea typeface="+mj-ea"/>
            </a:endParaRPr>
          </a:p>
        </p:txBody>
      </p:sp>
      <p:graphicFrame>
        <p:nvGraphicFramePr>
          <p:cNvPr id="26" name="表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8310192"/>
              </p:ext>
            </p:extLst>
          </p:nvPr>
        </p:nvGraphicFramePr>
        <p:xfrm>
          <a:off x="6691049" y="3703794"/>
          <a:ext cx="2345571" cy="1181445"/>
        </p:xfrm>
        <a:graphic>
          <a:graphicData uri="http://schemas.openxmlformats.org/drawingml/2006/table">
            <a:tbl>
              <a:tblPr/>
              <a:tblGrid>
                <a:gridCol w="924595">
                  <a:extLst>
                    <a:ext uri="{9D8B030D-6E8A-4147-A177-3AD203B41FA5}">
                      <a16:colId xmlns:a16="http://schemas.microsoft.com/office/drawing/2014/main" val="3756711570"/>
                    </a:ext>
                  </a:extLst>
                </a:gridCol>
                <a:gridCol w="840701">
                  <a:extLst>
                    <a:ext uri="{9D8B030D-6E8A-4147-A177-3AD203B41FA5}">
                      <a16:colId xmlns:a16="http://schemas.microsoft.com/office/drawing/2014/main" val="212596045"/>
                    </a:ext>
                  </a:extLst>
                </a:gridCol>
                <a:gridCol w="580275">
                  <a:extLst>
                    <a:ext uri="{9D8B030D-6E8A-4147-A177-3AD203B41FA5}">
                      <a16:colId xmlns:a16="http://schemas.microsoft.com/office/drawing/2014/main" val="119795144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Movement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05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Parameter</a:t>
                      </a:r>
                      <a:endParaRPr lang="ja-JP" altLang="en-US" sz="1050" b="1" i="0" u="none" strike="noStrike" dirty="0">
                        <a:solidFill>
                          <a:srgbClr val="FFFFFF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Variable</a:t>
                      </a:r>
                      <a:endParaRPr lang="ja-JP" alt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7786189"/>
                  </a:ext>
                </a:extLst>
              </a:tr>
              <a:tr h="304800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para1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VAR_1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5480717"/>
                  </a:ext>
                </a:extLst>
              </a:tr>
              <a:tr h="3048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para2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VAR_2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25527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ja-JP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…</a:t>
                      </a:r>
                    </a:p>
                  </a:txBody>
                  <a:tcPr marL="9525" marR="9525" marT="9525" marB="0" vert="eaVert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…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…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713270"/>
                  </a:ext>
                </a:extLst>
              </a:tr>
            </a:tbl>
          </a:graphicData>
        </a:graphic>
      </p:graphicFrame>
      <p:sp>
        <p:nvSpPr>
          <p:cNvPr id="30" name="テキスト ボックス 29"/>
          <p:cNvSpPr txBox="1"/>
          <p:nvPr/>
        </p:nvSpPr>
        <p:spPr>
          <a:xfrm>
            <a:off x="214789" y="4884728"/>
            <a:ext cx="453970" cy="3054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ja-JP" sz="1400" b="1" dirty="0"/>
              <a:t>1</a:t>
            </a:r>
            <a:endParaRPr kumimoji="1" lang="ja-JP" altLang="en-US" sz="1400" b="1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3066563" y="4884728"/>
            <a:ext cx="453970" cy="3054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ja-JP" sz="1400" b="1" dirty="0" smtClean="0"/>
              <a:t>2</a:t>
            </a:r>
            <a:endParaRPr kumimoji="1" lang="ja-JP" altLang="en-US" sz="1400" b="1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5905831" y="4884728"/>
            <a:ext cx="453970" cy="3054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ja-JP" sz="1400" b="1" dirty="0"/>
              <a:t>3</a:t>
            </a:r>
            <a:endParaRPr kumimoji="1" lang="ja-JP" altLang="en-US" sz="1400" b="1" dirty="0"/>
          </a:p>
        </p:txBody>
      </p:sp>
      <p:cxnSp>
        <p:nvCxnSpPr>
          <p:cNvPr id="33" name="直線コネクタ 32"/>
          <p:cNvCxnSpPr>
            <a:stCxn id="22" idx="2"/>
            <a:endCxn id="35" idx="0"/>
          </p:cNvCxnSpPr>
          <p:nvPr/>
        </p:nvCxnSpPr>
        <p:spPr bwMode="gray">
          <a:xfrm>
            <a:off x="6699400" y="2034750"/>
            <a:ext cx="1322489" cy="1954225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5" name="正方形/長方形 34"/>
          <p:cNvSpPr/>
          <p:nvPr/>
        </p:nvSpPr>
        <p:spPr bwMode="gray">
          <a:xfrm>
            <a:off x="7596420" y="3988975"/>
            <a:ext cx="850937" cy="300971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j-ea"/>
              <a:ea typeface="+mj-ea"/>
            </a:endParaRPr>
          </a:p>
        </p:txBody>
      </p:sp>
      <p:sp>
        <p:nvSpPr>
          <p:cNvPr id="39" name="正方形/長方形 38"/>
          <p:cNvSpPr/>
          <p:nvPr/>
        </p:nvSpPr>
        <p:spPr bwMode="gray">
          <a:xfrm>
            <a:off x="8447357" y="3988975"/>
            <a:ext cx="589263" cy="300971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j-ea"/>
              <a:ea typeface="+mj-ea"/>
            </a:endParaRPr>
          </a:p>
        </p:txBody>
      </p:sp>
      <p:sp>
        <p:nvSpPr>
          <p:cNvPr id="40" name="正方形/長方形 39"/>
          <p:cNvSpPr/>
          <p:nvPr/>
        </p:nvSpPr>
        <p:spPr bwMode="gray">
          <a:xfrm>
            <a:off x="7673878" y="5760412"/>
            <a:ext cx="540000" cy="216000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j-ea"/>
              <a:ea typeface="+mj-ea"/>
            </a:endParaRPr>
          </a:p>
        </p:txBody>
      </p:sp>
      <p:cxnSp>
        <p:nvCxnSpPr>
          <p:cNvPr id="41" name="直線コネクタ 40"/>
          <p:cNvCxnSpPr>
            <a:stCxn id="39" idx="2"/>
          </p:cNvCxnSpPr>
          <p:nvPr/>
        </p:nvCxnSpPr>
        <p:spPr bwMode="gray">
          <a:xfrm flipH="1">
            <a:off x="8077320" y="4289946"/>
            <a:ext cx="664669" cy="1460306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4" name="正方形/長方形 53"/>
          <p:cNvSpPr/>
          <p:nvPr/>
        </p:nvSpPr>
        <p:spPr bwMode="gray">
          <a:xfrm>
            <a:off x="4860040" y="1511153"/>
            <a:ext cx="16253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 smtClean="0">
                <a:latin typeface="+mj-ea"/>
              </a:rPr>
              <a:t>Parameter sheet</a:t>
            </a:r>
            <a:endParaRPr lang="ja-JP" altLang="en-US" sz="1400" dirty="0"/>
          </a:p>
        </p:txBody>
      </p:sp>
      <p:sp>
        <p:nvSpPr>
          <p:cNvPr id="55" name="正方形/長方形 54"/>
          <p:cNvSpPr/>
          <p:nvPr/>
        </p:nvSpPr>
        <p:spPr bwMode="gray">
          <a:xfrm>
            <a:off x="7743276" y="3401094"/>
            <a:ext cx="184731" cy="307777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endParaRPr lang="ja-JP" altLang="en-US" sz="1400" dirty="0"/>
          </a:p>
        </p:txBody>
      </p:sp>
      <p:sp>
        <p:nvSpPr>
          <p:cNvPr id="57" name="四角形吹き出し 56"/>
          <p:cNvSpPr/>
          <p:nvPr/>
        </p:nvSpPr>
        <p:spPr bwMode="auto">
          <a:xfrm>
            <a:off x="4921969" y="3348070"/>
            <a:ext cx="1497098" cy="796792"/>
          </a:xfrm>
          <a:prstGeom prst="wedgeRectCallout">
            <a:avLst>
              <a:gd name="adj1" fmla="val 115837"/>
              <a:gd name="adj2" fmla="val -48713"/>
            </a:avLst>
          </a:prstGeom>
          <a:solidFill>
            <a:schemeClr val="accent2">
              <a:lumMod val="60000"/>
              <a:lumOff val="40000"/>
            </a:schemeClr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>
                <a:solidFill>
                  <a:schemeClr val="bg1"/>
                </a:solidFill>
              </a:rPr>
              <a:t>Links Parameter </a:t>
            </a:r>
            <a:r>
              <a:rPr lang="en-US" altLang="ja-JP" sz="1000" b="1" dirty="0" smtClean="0">
                <a:solidFill>
                  <a:schemeClr val="bg1"/>
                </a:solidFill>
              </a:rPr>
              <a:t>sheet</a:t>
            </a:r>
            <a:br>
              <a:rPr lang="en-US" altLang="ja-JP" sz="1000" b="1" dirty="0" smtClean="0">
                <a:solidFill>
                  <a:schemeClr val="bg1"/>
                </a:solidFill>
              </a:rPr>
            </a:br>
            <a:r>
              <a:rPr lang="en-US" altLang="ja-JP" sz="1000" b="1" dirty="0" smtClean="0">
                <a:solidFill>
                  <a:schemeClr val="bg1"/>
                </a:solidFill>
              </a:rPr>
              <a:t> and</a:t>
            </a:r>
            <a:r>
              <a:rPr lang="en-US" altLang="ja-JP" sz="1000" b="1" dirty="0">
                <a:solidFill>
                  <a:schemeClr val="bg1"/>
                </a:solidFill>
              </a:rPr>
              <a:t> </a:t>
            </a:r>
            <a:r>
              <a:rPr lang="en-US" altLang="ja-JP" sz="1000" b="1" dirty="0" smtClean="0">
                <a:solidFill>
                  <a:schemeClr val="bg1"/>
                </a:solidFill>
              </a:rPr>
              <a:t>Variable</a:t>
            </a:r>
            <a:br>
              <a:rPr lang="en-US" altLang="ja-JP" sz="1000" b="1" dirty="0" smtClean="0">
                <a:solidFill>
                  <a:schemeClr val="bg1"/>
                </a:solidFill>
              </a:rPr>
            </a:br>
            <a:r>
              <a:rPr lang="en-US" altLang="ja-JP" sz="1000" b="1" dirty="0" smtClean="0">
                <a:solidFill>
                  <a:schemeClr val="bg1"/>
                </a:solidFill>
              </a:rPr>
              <a:t> </a:t>
            </a:r>
            <a:r>
              <a:rPr lang="en-US" altLang="ja-JP" sz="1000" b="1" dirty="0">
                <a:solidFill>
                  <a:schemeClr val="bg1"/>
                </a:solidFill>
              </a:rPr>
              <a:t>and </a:t>
            </a:r>
            <a:r>
              <a:rPr lang="en-US" altLang="ja-JP" sz="1000" b="1" dirty="0" smtClean="0">
                <a:solidFill>
                  <a:schemeClr val="bg1"/>
                </a:solidFill>
              </a:rPr>
              <a:t>sets</a:t>
            </a:r>
            <a:br>
              <a:rPr lang="en-US" altLang="ja-JP" sz="1000" b="1" dirty="0" smtClean="0">
                <a:solidFill>
                  <a:schemeClr val="bg1"/>
                </a:solidFill>
              </a:rPr>
            </a:br>
            <a:r>
              <a:rPr lang="en-US" altLang="ja-JP" sz="1000" b="1" dirty="0" smtClean="0">
                <a:solidFill>
                  <a:schemeClr val="bg1"/>
                </a:solidFill>
              </a:rPr>
              <a:t> </a:t>
            </a:r>
            <a:r>
              <a:rPr lang="en-US" altLang="ja-JP" sz="1000" b="1" dirty="0">
                <a:solidFill>
                  <a:schemeClr val="bg1"/>
                </a:solidFill>
              </a:rPr>
              <a:t>them to Playbook </a:t>
            </a:r>
            <a:endParaRPr lang="ja-JP" altLang="en-US" sz="10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521527" y="1779415"/>
            <a:ext cx="10368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1200" b="1" dirty="0" smtClean="0">
                <a:latin typeface="+mj-ea"/>
              </a:rPr>
              <a:t>Movement</a:t>
            </a:r>
          </a:p>
          <a:p>
            <a:pPr algn="ctr"/>
            <a:r>
              <a:rPr lang="en-US" altLang="ja-JP" sz="2400" b="1" dirty="0" smtClean="0">
                <a:latin typeface="+mj-ea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98573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表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3745419"/>
              </p:ext>
            </p:extLst>
          </p:nvPr>
        </p:nvGraphicFramePr>
        <p:xfrm>
          <a:off x="4078793" y="1860169"/>
          <a:ext cx="4699000" cy="280797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3392611426"/>
                    </a:ext>
                  </a:extLst>
                </a:gridCol>
                <a:gridCol w="958850">
                  <a:extLst>
                    <a:ext uri="{9D8B030D-6E8A-4147-A177-3AD203B41FA5}">
                      <a16:colId xmlns:a16="http://schemas.microsoft.com/office/drawing/2014/main" val="160482697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5084347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77727416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25255966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818753090"/>
                    </a:ext>
                  </a:extLst>
                </a:gridCol>
                <a:gridCol w="311150">
                  <a:extLst>
                    <a:ext uri="{9D8B030D-6E8A-4147-A177-3AD203B41FA5}">
                      <a16:colId xmlns:a16="http://schemas.microsoft.com/office/drawing/2014/main" val="2216614615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hosts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OPERATON</a:t>
                      </a:r>
                    </a:p>
                    <a:p>
                      <a:pPr algn="ctr" rtl="0" fontAlgn="ctr"/>
                      <a:r>
                        <a:rPr lang="en-US" sz="9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_</a:t>
                      </a:r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para1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para2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para3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para4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…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31333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host_a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888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AAAA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820362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host_b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BBBB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78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29098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host_c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888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CCCC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93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72676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host_d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DDDD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78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898530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host_e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EEEE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84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167576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host_f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888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FFFF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731231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host_g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GGGG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90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673668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…</a:t>
                      </a:r>
                    </a:p>
                  </a:txBody>
                  <a:tcPr marL="9525" marR="9525" marT="9525" marB="0" vert="eaVert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646673"/>
                  </a:ext>
                </a:extLst>
              </a:tr>
            </a:tbl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5.1</a:t>
            </a:r>
            <a:r>
              <a:rPr lang="ja-JP" altLang="en-US" dirty="0"/>
              <a:t>　</a:t>
            </a:r>
            <a:r>
              <a:rPr lang="en-US" altLang="ja-JP" dirty="0" smtClean="0"/>
              <a:t>Ansible-Legacy</a:t>
            </a:r>
            <a:r>
              <a:rPr lang="ja-JP" altLang="en-US" dirty="0"/>
              <a:t> </a:t>
            </a:r>
            <a:r>
              <a:rPr lang="en-US" altLang="ja-JP" dirty="0" smtClean="0"/>
              <a:t>mode</a:t>
            </a:r>
            <a:r>
              <a:rPr lang="ja-JP" altLang="en-US" dirty="0" smtClean="0"/>
              <a:t>　</a:t>
            </a:r>
            <a:r>
              <a:rPr lang="en-US" altLang="ja-JP" dirty="0" smtClean="0"/>
              <a:t>(4/5)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331287" y="1584448"/>
            <a:ext cx="3134213" cy="461664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Work execution directory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├─in</a:t>
            </a: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├─hosts</a:t>
            </a: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├─</a:t>
            </a:r>
            <a:r>
              <a:rPr lang="en-US" altLang="ja-JP" sz="1400" dirty="0" err="1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playbook.yml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├─</a:t>
            </a:r>
            <a:r>
              <a:rPr lang="en-US" altLang="ja-JP" sz="1400" dirty="0" err="1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child_playbooks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│  ├─</a:t>
            </a:r>
            <a:r>
              <a:rPr lang="en-US" altLang="ja-JP" sz="14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aaaa.yml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│  ├─</a:t>
            </a:r>
            <a:r>
              <a:rPr lang="en-US" altLang="ja-JP" sz="14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bbbb.yml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│  └─</a:t>
            </a:r>
            <a:r>
              <a:rPr lang="en-US" altLang="ja-JP" sz="14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cccc.yml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├─</a:t>
            </a:r>
            <a:r>
              <a:rPr lang="en-US" altLang="ja-JP" sz="14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host_vars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│ 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├─</a:t>
            </a:r>
            <a:r>
              <a:rPr lang="en-US" altLang="ja-JP" sz="1400" dirty="0" err="1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host_a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│  │  └─</a:t>
            </a:r>
            <a:r>
              <a:rPr lang="en-US" altLang="ja-JP" sz="14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main.yml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│ 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├─</a:t>
            </a:r>
            <a:r>
              <a:rPr lang="en-US" altLang="ja-JP" sz="1400" dirty="0" err="1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host_c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│  │  └─</a:t>
            </a:r>
            <a:r>
              <a:rPr lang="en-US" altLang="ja-JP" sz="14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main.yml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│ 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├─</a:t>
            </a:r>
            <a:r>
              <a:rPr lang="en-US" altLang="ja-JP" sz="1400" dirty="0" err="1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host_f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│  │  └─</a:t>
            </a:r>
            <a:r>
              <a:rPr lang="en-US" altLang="ja-JP" sz="14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main.yml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│ 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├</a:t>
            </a:r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─</a:t>
            </a: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│  │</a:t>
            </a: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│  ├─</a:t>
            </a:r>
          </a:p>
          <a:p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├─out</a:t>
            </a:r>
          </a:p>
          <a:p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</a:t>
            </a:r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├─</a:t>
            </a:r>
          </a:p>
        </p:txBody>
      </p:sp>
      <p:sp>
        <p:nvSpPr>
          <p:cNvPr id="8" name="正方形/長方形 7"/>
          <p:cNvSpPr/>
          <p:nvPr/>
        </p:nvSpPr>
        <p:spPr bwMode="gray">
          <a:xfrm>
            <a:off x="999027" y="3569606"/>
            <a:ext cx="1337807" cy="1306795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j-ea"/>
              <a:ea typeface="+mj-ea"/>
            </a:endParaRPr>
          </a:p>
        </p:txBody>
      </p:sp>
      <p:sp>
        <p:nvSpPr>
          <p:cNvPr id="14" name="テキスト プレースホルダー 2"/>
          <p:cNvSpPr>
            <a:spLocks noGrp="1"/>
          </p:cNvSpPr>
          <p:nvPr>
            <p:ph sz="quarter" idx="10"/>
          </p:nvPr>
        </p:nvSpPr>
        <p:spPr>
          <a:xfrm>
            <a:off x="3605919" y="4824898"/>
            <a:ext cx="5184000" cy="1558811"/>
          </a:xfr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anchor="b">
            <a:normAutofit/>
          </a:bodyPr>
          <a:lstStyle/>
          <a:p>
            <a:pPr marL="0" indent="0" algn="ctr">
              <a:buNone/>
            </a:pPr>
            <a:endParaRPr lang="en-US" altLang="ja-JP" sz="1100" dirty="0"/>
          </a:p>
          <a:p>
            <a:pPr marL="0" indent="0" algn="ctr">
              <a:buNone/>
            </a:pPr>
            <a:r>
              <a:rPr lang="en-US" altLang="ja-JP" sz="1100" dirty="0" smtClean="0"/>
              <a:t>※</a:t>
            </a:r>
            <a:r>
              <a:rPr lang="en-US" altLang="ja-JP" sz="1100" dirty="0"/>
              <a:t>For more information about Operation ID, Please check </a:t>
            </a:r>
            <a:r>
              <a:rPr lang="en-US" altLang="ja-JP" sz="1100" dirty="0">
                <a:hlinkClick r:id="rId2"/>
              </a:rPr>
              <a:t>Learn:BASE.</a:t>
            </a:r>
            <a:r>
              <a:rPr lang="en-US" altLang="ja-JP" sz="1100" dirty="0"/>
              <a:t> </a:t>
            </a:r>
            <a:endParaRPr lang="en-US" altLang="ja-JP" sz="1100" dirty="0" smtClean="0"/>
          </a:p>
        </p:txBody>
      </p:sp>
      <p:sp>
        <p:nvSpPr>
          <p:cNvPr id="22" name="正方形/長方形 21"/>
          <p:cNvSpPr/>
          <p:nvPr/>
        </p:nvSpPr>
        <p:spPr bwMode="gray">
          <a:xfrm>
            <a:off x="3970582" y="1603888"/>
            <a:ext cx="16253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 smtClean="0">
                <a:latin typeface="+mj-ea"/>
              </a:rPr>
              <a:t>Parameter sheet</a:t>
            </a:r>
            <a:endParaRPr lang="ja-JP" altLang="en-US" sz="1400" dirty="0"/>
          </a:p>
        </p:txBody>
      </p:sp>
      <p:sp>
        <p:nvSpPr>
          <p:cNvPr id="23" name="テキスト プレースホルダー 17"/>
          <p:cNvSpPr txBox="1">
            <a:spLocks/>
          </p:cNvSpPr>
          <p:nvPr/>
        </p:nvSpPr>
        <p:spPr bwMode="gray">
          <a:xfrm>
            <a:off x="179388" y="830689"/>
            <a:ext cx="8640000" cy="561520"/>
          </a:xfrm>
          <a:prstGeom prst="roundRect">
            <a:avLst>
              <a:gd name="adj" fmla="val 7924"/>
            </a:avLst>
          </a:prstGeom>
        </p:spPr>
        <p:txBody>
          <a:bodyPr/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sz="16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sz="1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sz="12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r>
              <a:rPr lang="en-US" altLang="ja-JP" sz="1800" dirty="0"/>
              <a:t>While </a:t>
            </a:r>
            <a:r>
              <a:rPr lang="en-US" altLang="ja-JP" sz="1800" dirty="0">
                <a:solidFill>
                  <a:srgbClr val="FF0000"/>
                </a:solidFill>
              </a:rPr>
              <a:t>it </a:t>
            </a:r>
            <a:r>
              <a:rPr lang="en-US" altLang="ja-JP" sz="1800" dirty="0" smtClean="0">
                <a:solidFill>
                  <a:srgbClr val="FF0000"/>
                </a:solidFill>
              </a:rPr>
              <a:t>isn't </a:t>
            </a:r>
            <a:r>
              <a:rPr lang="en-US" altLang="ja-JP" sz="1800" dirty="0">
                <a:solidFill>
                  <a:srgbClr val="FF0000"/>
                </a:solidFill>
              </a:rPr>
              <a:t>necessary to be aware about this </a:t>
            </a:r>
            <a:r>
              <a:rPr lang="en-US" altLang="ja-JP" sz="1800" dirty="0"/>
              <a:t>when using ITA, this is what happens in the background. </a:t>
            </a:r>
            <a:endParaRPr lang="ja-JP" altLang="en-US" sz="1800" kern="0" dirty="0">
              <a:latin typeface="+mj-ea"/>
            </a:endParaRPr>
          </a:p>
        </p:txBody>
      </p:sp>
      <p:sp>
        <p:nvSpPr>
          <p:cNvPr id="36" name="フリーフォーム 35"/>
          <p:cNvSpPr/>
          <p:nvPr/>
        </p:nvSpPr>
        <p:spPr bwMode="auto">
          <a:xfrm>
            <a:off x="4075971" y="1862275"/>
            <a:ext cx="4699000" cy="2803757"/>
          </a:xfrm>
          <a:custGeom>
            <a:avLst/>
            <a:gdLst>
              <a:gd name="connsiteX0" fmla="*/ 9059 w 4699000"/>
              <a:gd name="connsiteY0" fmla="*/ 1920153 h 2803757"/>
              <a:gd name="connsiteX1" fmla="*/ 9059 w 4699000"/>
              <a:gd name="connsiteY1" fmla="*/ 2208153 h 2803757"/>
              <a:gd name="connsiteX2" fmla="*/ 4689059 w 4699000"/>
              <a:gd name="connsiteY2" fmla="*/ 2208153 h 2803757"/>
              <a:gd name="connsiteX3" fmla="*/ 4689059 w 4699000"/>
              <a:gd name="connsiteY3" fmla="*/ 1920153 h 2803757"/>
              <a:gd name="connsiteX4" fmla="*/ 9059 w 4699000"/>
              <a:gd name="connsiteY4" fmla="*/ 1000359 h 2803757"/>
              <a:gd name="connsiteX5" fmla="*/ 9059 w 4699000"/>
              <a:gd name="connsiteY5" fmla="*/ 1288359 h 2803757"/>
              <a:gd name="connsiteX6" fmla="*/ 4689059 w 4699000"/>
              <a:gd name="connsiteY6" fmla="*/ 1288359 h 2803757"/>
              <a:gd name="connsiteX7" fmla="*/ 4689059 w 4699000"/>
              <a:gd name="connsiteY7" fmla="*/ 1000359 h 2803757"/>
              <a:gd name="connsiteX8" fmla="*/ 9059 w 4699000"/>
              <a:gd name="connsiteY8" fmla="*/ 397489 h 2803757"/>
              <a:gd name="connsiteX9" fmla="*/ 9059 w 4699000"/>
              <a:gd name="connsiteY9" fmla="*/ 685489 h 2803757"/>
              <a:gd name="connsiteX10" fmla="*/ 4689059 w 4699000"/>
              <a:gd name="connsiteY10" fmla="*/ 685489 h 2803757"/>
              <a:gd name="connsiteX11" fmla="*/ 4689059 w 4699000"/>
              <a:gd name="connsiteY11" fmla="*/ 397489 h 2803757"/>
              <a:gd name="connsiteX12" fmla="*/ 0 w 4699000"/>
              <a:gd name="connsiteY12" fmla="*/ 0 h 2803757"/>
              <a:gd name="connsiteX13" fmla="*/ 4699000 w 4699000"/>
              <a:gd name="connsiteY13" fmla="*/ 0 h 2803757"/>
              <a:gd name="connsiteX14" fmla="*/ 4699000 w 4699000"/>
              <a:gd name="connsiteY14" fmla="*/ 2803757 h 2803757"/>
              <a:gd name="connsiteX15" fmla="*/ 0 w 4699000"/>
              <a:gd name="connsiteY15" fmla="*/ 2803757 h 2803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699000" h="2803757">
                <a:moveTo>
                  <a:pt x="9059" y="1920153"/>
                </a:moveTo>
                <a:lnTo>
                  <a:pt x="9059" y="2208153"/>
                </a:lnTo>
                <a:lnTo>
                  <a:pt x="4689059" y="2208153"/>
                </a:lnTo>
                <a:lnTo>
                  <a:pt x="4689059" y="1920153"/>
                </a:lnTo>
                <a:close/>
                <a:moveTo>
                  <a:pt x="9059" y="1000359"/>
                </a:moveTo>
                <a:lnTo>
                  <a:pt x="9059" y="1288359"/>
                </a:lnTo>
                <a:lnTo>
                  <a:pt x="4689059" y="1288359"/>
                </a:lnTo>
                <a:lnTo>
                  <a:pt x="4689059" y="1000359"/>
                </a:lnTo>
                <a:close/>
                <a:moveTo>
                  <a:pt x="9059" y="397489"/>
                </a:moveTo>
                <a:lnTo>
                  <a:pt x="9059" y="685489"/>
                </a:lnTo>
                <a:lnTo>
                  <a:pt x="4689059" y="685489"/>
                </a:lnTo>
                <a:lnTo>
                  <a:pt x="4689059" y="397489"/>
                </a:lnTo>
                <a:close/>
                <a:moveTo>
                  <a:pt x="0" y="0"/>
                </a:moveTo>
                <a:lnTo>
                  <a:pt x="4699000" y="0"/>
                </a:lnTo>
                <a:lnTo>
                  <a:pt x="4699000" y="2803757"/>
                </a:lnTo>
                <a:lnTo>
                  <a:pt x="0" y="2803757"/>
                </a:lnTo>
                <a:close/>
              </a:path>
            </a:pathLst>
          </a:custGeom>
          <a:solidFill>
            <a:schemeClr val="tx1">
              <a:lumMod val="75000"/>
              <a:lumOff val="25000"/>
              <a:alpha val="72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cxnSp>
        <p:nvCxnSpPr>
          <p:cNvPr id="37" name="直線コネクタ 36"/>
          <p:cNvCxnSpPr>
            <a:stCxn id="8" idx="3"/>
            <a:endCxn id="47" idx="1"/>
          </p:cNvCxnSpPr>
          <p:nvPr/>
        </p:nvCxnSpPr>
        <p:spPr bwMode="gray">
          <a:xfrm flipV="1">
            <a:off x="2336834" y="2402331"/>
            <a:ext cx="1756030" cy="1820673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0" name="直線コネクタ 39"/>
          <p:cNvCxnSpPr>
            <a:stCxn id="8" idx="3"/>
            <a:endCxn id="48" idx="1"/>
          </p:cNvCxnSpPr>
          <p:nvPr/>
        </p:nvCxnSpPr>
        <p:spPr bwMode="gray">
          <a:xfrm flipV="1">
            <a:off x="2336834" y="3012145"/>
            <a:ext cx="1756030" cy="1210859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3" name="直線コネクタ 42"/>
          <p:cNvCxnSpPr>
            <a:stCxn id="8" idx="3"/>
            <a:endCxn id="49" idx="1"/>
          </p:cNvCxnSpPr>
          <p:nvPr/>
        </p:nvCxnSpPr>
        <p:spPr bwMode="gray">
          <a:xfrm flipV="1">
            <a:off x="2336834" y="3939130"/>
            <a:ext cx="1756030" cy="283874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7" name="正方形/長方形 46"/>
          <p:cNvSpPr/>
          <p:nvPr/>
        </p:nvSpPr>
        <p:spPr bwMode="gray">
          <a:xfrm>
            <a:off x="4092864" y="2258331"/>
            <a:ext cx="4680000" cy="288000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j-ea"/>
              <a:ea typeface="+mj-ea"/>
            </a:endParaRPr>
          </a:p>
        </p:txBody>
      </p:sp>
      <p:sp>
        <p:nvSpPr>
          <p:cNvPr id="48" name="正方形/長方形 47"/>
          <p:cNvSpPr/>
          <p:nvPr/>
        </p:nvSpPr>
        <p:spPr bwMode="gray">
          <a:xfrm>
            <a:off x="4092864" y="2868145"/>
            <a:ext cx="4680000" cy="288000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j-ea"/>
              <a:ea typeface="+mj-ea"/>
            </a:endParaRPr>
          </a:p>
        </p:txBody>
      </p:sp>
      <p:sp>
        <p:nvSpPr>
          <p:cNvPr id="49" name="正方形/長方形 48"/>
          <p:cNvSpPr/>
          <p:nvPr/>
        </p:nvSpPr>
        <p:spPr bwMode="gray">
          <a:xfrm>
            <a:off x="4092864" y="3795130"/>
            <a:ext cx="4680000" cy="288000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j-ea"/>
              <a:ea typeface="+mj-ea"/>
            </a:endParaRPr>
          </a:p>
        </p:txBody>
      </p:sp>
      <p:graphicFrame>
        <p:nvGraphicFramePr>
          <p:cNvPr id="53" name="表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9577152"/>
              </p:ext>
            </p:extLst>
          </p:nvPr>
        </p:nvGraphicFramePr>
        <p:xfrm>
          <a:off x="3521155" y="4860466"/>
          <a:ext cx="5320280" cy="123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000">
                  <a:extLst>
                    <a:ext uri="{9D8B030D-6E8A-4147-A177-3AD203B41FA5}">
                      <a16:colId xmlns:a16="http://schemas.microsoft.com/office/drawing/2014/main" val="406213792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63751770"/>
                    </a:ext>
                  </a:extLst>
                </a:gridCol>
                <a:gridCol w="3456000">
                  <a:extLst>
                    <a:ext uri="{9D8B030D-6E8A-4147-A177-3AD203B41FA5}">
                      <a16:colId xmlns:a16="http://schemas.microsoft.com/office/drawing/2014/main" val="27599459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・</a:t>
                      </a: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hosts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: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The operation target movement list.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(OPERATION_ID=888)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212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・</a:t>
                      </a:r>
                      <a:r>
                        <a:rPr kumimoji="1" lang="en-US" altLang="ja-JP" sz="12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playbook.yml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:</a:t>
                      </a:r>
                      <a:endParaRPr kumimoji="1" lang="ja-JP" altLang="en-US" sz="10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Directly executed Playbook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31021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・</a:t>
                      </a:r>
                      <a:r>
                        <a:rPr lang="en-US" altLang="ja-JP" sz="12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child_playbooks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:</a:t>
                      </a:r>
                      <a:endParaRPr kumimoji="1" lang="ja-JP" altLang="en-US" sz="10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Stores Playbook files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30414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・</a:t>
                      </a:r>
                      <a:r>
                        <a:rPr kumimoji="1" lang="en-US" altLang="ja-JP" sz="12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host_vars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:</a:t>
                      </a:r>
                      <a:endParaRPr kumimoji="1" lang="ja-JP" altLang="en-US" sz="10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Stores all variables unique to every host defined by playbooks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17427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909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1189" y="1556742"/>
            <a:ext cx="1620512" cy="427879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5.1</a:t>
            </a:r>
            <a:r>
              <a:rPr lang="ja-JP" altLang="en-US" dirty="0"/>
              <a:t>　</a:t>
            </a:r>
            <a:r>
              <a:rPr lang="en-US" altLang="ja-JP" dirty="0" smtClean="0"/>
              <a:t>Ansible-Legacy</a:t>
            </a:r>
            <a:r>
              <a:rPr lang="ja-JP" altLang="en-US" dirty="0"/>
              <a:t> </a:t>
            </a:r>
            <a:r>
              <a:rPr lang="en-US" altLang="ja-JP" dirty="0" smtClean="0"/>
              <a:t>mode</a:t>
            </a:r>
            <a:r>
              <a:rPr lang="ja-JP" altLang="en-US" dirty="0" smtClean="0"/>
              <a:t>　</a:t>
            </a:r>
            <a:r>
              <a:rPr lang="en-US" altLang="ja-JP" dirty="0" smtClean="0"/>
              <a:t>(5/5)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6192000" cy="5832738"/>
          </a:xfrm>
        </p:spPr>
        <p:txBody>
          <a:bodyPr>
            <a:normAutofit lnSpcReduction="10000"/>
          </a:bodyPr>
          <a:lstStyle/>
          <a:p>
            <a:r>
              <a:rPr lang="en-US" altLang="ja-JP" b="1" dirty="0" smtClean="0"/>
              <a:t>Menu functions explanation</a:t>
            </a:r>
          </a:p>
          <a:p>
            <a:pPr lvl="1"/>
            <a:endParaRPr lang="en-US" altLang="ja-JP" sz="1400" b="1" dirty="0" smtClean="0"/>
          </a:p>
          <a:p>
            <a:pPr lvl="1"/>
            <a:r>
              <a:rPr lang="en-US" altLang="ja-JP" sz="1400" b="1" dirty="0" smtClean="0"/>
              <a:t>Movement</a:t>
            </a:r>
            <a:r>
              <a:rPr lang="ja-JP" altLang="en-US" sz="1400" b="1" dirty="0"/>
              <a:t> </a:t>
            </a:r>
            <a:r>
              <a:rPr lang="en-US" altLang="ja-JP" sz="1400" b="1" dirty="0" smtClean="0"/>
              <a:t>list</a:t>
            </a:r>
          </a:p>
          <a:p>
            <a:pPr marL="396000" lvl="3" indent="0">
              <a:buNone/>
            </a:pPr>
            <a:r>
              <a:rPr lang="en-US" altLang="ja-JP" dirty="0"/>
              <a:t>Create Movements and check them in a list.</a:t>
            </a:r>
            <a:r>
              <a:rPr lang="en-US" altLang="ja-JP" sz="1400" dirty="0"/>
              <a:t> </a:t>
            </a:r>
            <a:endParaRPr lang="en-US" altLang="ja-JP" sz="1400" dirty="0" smtClean="0"/>
          </a:p>
          <a:p>
            <a:pPr lvl="1"/>
            <a:r>
              <a:rPr lang="en-US" altLang="ja-JP" sz="1400" b="1" dirty="0" smtClean="0"/>
              <a:t>Playbook files</a:t>
            </a:r>
          </a:p>
          <a:p>
            <a:pPr marL="396000" lvl="3" indent="0">
              <a:buNone/>
            </a:pPr>
            <a:r>
              <a:rPr lang="en-US" altLang="ja-JP" dirty="0"/>
              <a:t>Register IaC and check them in a list.</a:t>
            </a:r>
            <a:r>
              <a:rPr lang="en-US" altLang="ja-JP" sz="1400" dirty="0"/>
              <a:t> </a:t>
            </a:r>
          </a:p>
          <a:p>
            <a:pPr lvl="1"/>
            <a:r>
              <a:rPr lang="en-US" altLang="ja-JP" sz="1400" b="1" dirty="0" smtClean="0"/>
              <a:t>Movement</a:t>
            </a:r>
            <a:r>
              <a:rPr lang="ja-JP" altLang="en-US" sz="1400" b="1" dirty="0"/>
              <a:t> </a:t>
            </a:r>
            <a:r>
              <a:rPr lang="en-US" altLang="ja-JP" sz="1400" b="1" dirty="0" smtClean="0"/>
              <a:t>details</a:t>
            </a:r>
          </a:p>
          <a:p>
            <a:pPr marL="396000" lvl="3" indent="0">
              <a:buNone/>
            </a:pPr>
            <a:r>
              <a:rPr lang="en-US" altLang="ja-JP" dirty="0"/>
              <a:t>Manage the playbooks that are going to be included in </a:t>
            </a:r>
            <a:r>
              <a:rPr lang="en-US" altLang="ja-JP" dirty="0" smtClean="0"/>
              <a:t>Movement</a:t>
            </a:r>
            <a:r>
              <a:rPr lang="en-US" altLang="ja-JP" sz="1400" dirty="0" smtClean="0"/>
              <a:t>.</a:t>
            </a:r>
            <a:endParaRPr lang="en-US" altLang="ja-JP" sz="1400" dirty="0"/>
          </a:p>
          <a:p>
            <a:pPr lvl="1"/>
            <a:r>
              <a:rPr lang="en-US" altLang="ja-JP" sz="1400" b="1" dirty="0" smtClean="0"/>
              <a:t>Substitution value auto-registration settings</a:t>
            </a:r>
          </a:p>
          <a:p>
            <a:pPr marL="396000" lvl="3" indent="0">
              <a:buNone/>
            </a:pPr>
            <a:r>
              <a:rPr lang="en-US" altLang="ja-JP" dirty="0"/>
              <a:t>Link the set value of the item of registered operations and every host. </a:t>
            </a:r>
            <a:br>
              <a:rPr lang="en-US" altLang="ja-JP" dirty="0"/>
            </a:br>
            <a:r>
              <a:rPr lang="en-US" altLang="ja-JP" dirty="0"/>
              <a:t>Also possible to manage movement variables.</a:t>
            </a:r>
            <a:r>
              <a:rPr lang="en-US" altLang="ja-JP" sz="1400" dirty="0"/>
              <a:t> </a:t>
            </a:r>
            <a:endParaRPr lang="en-US" altLang="ja-JP" sz="1400" b="1" dirty="0"/>
          </a:p>
          <a:p>
            <a:pPr lvl="1"/>
            <a:r>
              <a:rPr lang="en-US" altLang="ja-JP" sz="1400" b="1" dirty="0" smtClean="0"/>
              <a:t>Target host</a:t>
            </a:r>
          </a:p>
          <a:p>
            <a:pPr marL="396000" lvl="3" indent="0">
              <a:buNone/>
            </a:pPr>
            <a:r>
              <a:rPr lang="en-US" altLang="ja-JP" dirty="0"/>
              <a:t>Manage host and movements linked to </a:t>
            </a:r>
            <a:r>
              <a:rPr lang="en-US" altLang="ja-JP" dirty="0" smtClean="0"/>
              <a:t>Operation</a:t>
            </a:r>
            <a:r>
              <a:rPr lang="en-US" altLang="ja-JP" sz="1400" dirty="0" smtClean="0"/>
              <a:t>.</a:t>
            </a:r>
            <a:endParaRPr lang="en-US" altLang="ja-JP" sz="1400" dirty="0"/>
          </a:p>
          <a:p>
            <a:pPr lvl="1"/>
            <a:r>
              <a:rPr lang="en-US" altLang="ja-JP" sz="1400" b="1" dirty="0" smtClean="0"/>
              <a:t>Substitution value list</a:t>
            </a:r>
          </a:p>
          <a:p>
            <a:pPr marL="396000" lvl="3" indent="0">
              <a:buNone/>
            </a:pPr>
            <a:r>
              <a:rPr lang="en-US" altLang="ja-JP" dirty="0"/>
              <a:t>Manage the substitute values for Playbooks and Variables (VAR_) used in Movements.</a:t>
            </a:r>
            <a:r>
              <a:rPr lang="en-US" altLang="ja-JP" sz="1400" dirty="0"/>
              <a:t> </a:t>
            </a:r>
          </a:p>
          <a:p>
            <a:pPr lvl="1"/>
            <a:r>
              <a:rPr lang="en-US" altLang="ja-JP" sz="1400" b="1" dirty="0" smtClean="0"/>
              <a:t>Execution</a:t>
            </a:r>
          </a:p>
          <a:p>
            <a:pPr marL="396000" lvl="3" indent="0">
              <a:buNone/>
            </a:pPr>
            <a:r>
              <a:rPr lang="en-US" altLang="ja-JP" dirty="0"/>
              <a:t>Execute created movements.</a:t>
            </a:r>
            <a:r>
              <a:rPr lang="en-US" altLang="ja-JP" sz="1400" dirty="0"/>
              <a:t> </a:t>
            </a:r>
          </a:p>
          <a:p>
            <a:pPr lvl="1"/>
            <a:r>
              <a:rPr lang="en-US" altLang="ja-JP" sz="1400" b="1" dirty="0" smtClean="0"/>
              <a:t>Check operation status</a:t>
            </a:r>
            <a:br>
              <a:rPr lang="en-US" altLang="ja-JP" sz="1400" b="1" dirty="0" smtClean="0"/>
            </a:br>
            <a:r>
              <a:rPr lang="en-US" altLang="ja-JP" sz="1200" dirty="0" smtClean="0"/>
              <a:t>Check detailed status of executed Movement.</a:t>
            </a:r>
            <a:endParaRPr lang="en-US" altLang="ja-JP" sz="1200" b="1" dirty="0" smtClean="0"/>
          </a:p>
          <a:p>
            <a:pPr lvl="1"/>
            <a:r>
              <a:rPr lang="en-US" altLang="ja-JP" sz="1400" b="1" dirty="0" smtClean="0"/>
              <a:t>Execution list</a:t>
            </a:r>
          </a:p>
          <a:p>
            <a:pPr marL="396000" lvl="3" indent="0">
              <a:buNone/>
            </a:pPr>
            <a:r>
              <a:rPr lang="en-US" altLang="ja-JP" dirty="0" smtClean="0"/>
              <a:t>Check </a:t>
            </a:r>
            <a:r>
              <a:rPr lang="en-US" altLang="ja-JP" dirty="0"/>
              <a:t>created and executed operations and the execution history list.</a:t>
            </a:r>
            <a:r>
              <a:rPr lang="en-US" altLang="ja-JP" sz="1400" dirty="0"/>
              <a:t> </a:t>
            </a:r>
          </a:p>
        </p:txBody>
      </p:sp>
      <p:sp>
        <p:nvSpPr>
          <p:cNvPr id="7" name="正方形/長方形 6"/>
          <p:cNvSpPr/>
          <p:nvPr/>
        </p:nvSpPr>
        <p:spPr bwMode="auto">
          <a:xfrm>
            <a:off x="6550245" y="2276840"/>
            <a:ext cx="1631455" cy="3558692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4865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2614185"/>
            <a:ext cx="8784000" cy="898126"/>
          </a:xfrm>
        </p:spPr>
        <p:txBody>
          <a:bodyPr/>
          <a:lstStyle/>
          <a:p>
            <a:r>
              <a:rPr lang="en-US" altLang="ja-JP" dirty="0" smtClean="0"/>
              <a:t>5.</a:t>
            </a:r>
            <a:r>
              <a:rPr lang="ja-JP" altLang="en-US" dirty="0" smtClean="0"/>
              <a:t>　</a:t>
            </a:r>
            <a:r>
              <a:rPr lang="en-US" altLang="ja-JP" dirty="0" smtClean="0"/>
              <a:t>Features of each mode</a:t>
            </a:r>
            <a:br>
              <a:rPr lang="en-US" altLang="ja-JP" dirty="0" smtClean="0"/>
            </a:br>
            <a:r>
              <a:rPr lang="ja-JP" altLang="en-US" dirty="0"/>
              <a:t>　</a:t>
            </a:r>
            <a:r>
              <a:rPr lang="en-US" altLang="ja-JP" dirty="0" smtClean="0"/>
              <a:t>5.2</a:t>
            </a:r>
            <a:r>
              <a:rPr lang="ja-JP" altLang="en-US" dirty="0" smtClean="0"/>
              <a:t>　</a:t>
            </a:r>
            <a:r>
              <a:rPr lang="en-US" altLang="ja-JP" dirty="0" smtClean="0"/>
              <a:t>Ansible-LegacyRole</a:t>
            </a:r>
            <a:r>
              <a:rPr lang="ja-JP" altLang="en-US" dirty="0" smtClean="0"/>
              <a:t> </a:t>
            </a:r>
            <a:r>
              <a:rPr lang="en-US" altLang="ja-JP" dirty="0" smtClean="0"/>
              <a:t>mode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2508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5.2</a:t>
            </a:r>
            <a:r>
              <a:rPr lang="ja-JP" altLang="en-US" dirty="0"/>
              <a:t>　</a:t>
            </a:r>
            <a:r>
              <a:rPr lang="en-US" altLang="ja-JP" dirty="0" smtClean="0"/>
              <a:t>Ansible-LegacyRole</a:t>
            </a:r>
            <a:r>
              <a:rPr lang="ja-JP" altLang="en-US" dirty="0" smtClean="0"/>
              <a:t> </a:t>
            </a:r>
            <a:r>
              <a:rPr lang="en-US" altLang="ja-JP" dirty="0" smtClean="0"/>
              <a:t>mode</a:t>
            </a:r>
            <a:r>
              <a:rPr lang="ja-JP" altLang="en-US" dirty="0" smtClean="0"/>
              <a:t>　</a:t>
            </a:r>
            <a:r>
              <a:rPr lang="en-US" altLang="ja-JP" dirty="0" smtClean="0"/>
              <a:t>(1/4)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000" y="1536421"/>
            <a:ext cx="8640000" cy="829493"/>
          </a:xfrm>
        </p:spPr>
        <p:txBody>
          <a:bodyPr anchor="ctr"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/>
              <a:t>The prime feature of Ansible-Legacy is to register and use role packages.</a:t>
            </a:r>
            <a:r>
              <a:rPr lang="en-US" altLang="ja-JP" sz="2400" b="1" dirty="0"/>
              <a:t> </a:t>
            </a:r>
            <a:endParaRPr lang="en-US" altLang="ja-JP" sz="2400" b="1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/>
              <a:t>You can use roles that you`ve created yourself or roles acquired from Ansible-Galaxy</a:t>
            </a:r>
            <a:r>
              <a:rPr lang="en-US" altLang="ja-JP" sz="2400" b="1" dirty="0"/>
              <a:t> </a:t>
            </a:r>
            <a:endParaRPr lang="en-US" altLang="ja-JP" sz="2100" b="1" dirty="0" smtClean="0">
              <a:latin typeface="+mn-ea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52000" y="973803"/>
            <a:ext cx="8640000" cy="38048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</p:spPr>
        <p:txBody>
          <a:bodyPr wrap="square" lIns="72000" tIns="36000" rIns="72000" bIns="36000" rtlCol="0" anchor="ctr" anchorCtr="1">
            <a:spAutoFit/>
          </a:bodyPr>
          <a:lstStyle/>
          <a:p>
            <a:pPr algn="ctr"/>
            <a:r>
              <a:rPr lang="en-US" altLang="ja-JP" sz="2000" b="1" dirty="0" smtClean="0">
                <a:solidFill>
                  <a:schemeClr val="accent6">
                    <a:lumMod val="90000"/>
                    <a:lumOff val="10000"/>
                  </a:schemeClr>
                </a:solidFill>
                <a:cs typeface="メイリオ" panose="020B0604030504040204" pitchFamily="50" charset="-128"/>
              </a:rPr>
              <a:t>All the wisdom in the whole world – Ansible LegacyRole mode.</a:t>
            </a:r>
          </a:p>
        </p:txBody>
      </p:sp>
      <p:grpSp>
        <p:nvGrpSpPr>
          <p:cNvPr id="7" name="グループ化 6"/>
          <p:cNvGrpSpPr/>
          <p:nvPr/>
        </p:nvGrpSpPr>
        <p:grpSpPr>
          <a:xfrm>
            <a:off x="435180" y="2609056"/>
            <a:ext cx="8273641" cy="3340294"/>
            <a:chOff x="294192" y="2376853"/>
            <a:chExt cx="8273641" cy="3340294"/>
          </a:xfrm>
        </p:grpSpPr>
        <p:sp>
          <p:nvSpPr>
            <p:cNvPr id="6" name="フリーフォーム: 図形 189">
              <a:extLst>
                <a:ext uri="{FF2B5EF4-FFF2-40B4-BE49-F238E27FC236}">
                  <a16:creationId xmlns:a16="http://schemas.microsoft.com/office/drawing/2014/main" id="{4968F60C-565F-4CEC-BC0F-BD76276E351F}"/>
                </a:ext>
              </a:extLst>
            </p:cNvPr>
            <p:cNvSpPr>
              <a:spLocks noChangeAspect="1"/>
            </p:cNvSpPr>
            <p:nvPr/>
          </p:nvSpPr>
          <p:spPr bwMode="gray">
            <a:xfrm>
              <a:off x="555119" y="3416182"/>
              <a:ext cx="3010903" cy="1944270"/>
            </a:xfrm>
            <a:custGeom>
              <a:avLst/>
              <a:gdLst>
                <a:gd name="connsiteX0" fmla="*/ 306972 w 2136356"/>
                <a:gd name="connsiteY0" fmla="*/ 1017588 h 1379538"/>
                <a:gd name="connsiteX1" fmla="*/ 326022 w 2136356"/>
                <a:gd name="connsiteY1" fmla="*/ 1049725 h 1379538"/>
                <a:gd name="connsiteX2" fmla="*/ 316497 w 2136356"/>
                <a:gd name="connsiteY2" fmla="*/ 1120428 h 1379538"/>
                <a:gd name="connsiteX3" fmla="*/ 284747 w 2136356"/>
                <a:gd name="connsiteY3" fmla="*/ 1149351 h 1379538"/>
                <a:gd name="connsiteX4" fmla="*/ 262522 w 2136356"/>
                <a:gd name="connsiteY4" fmla="*/ 1120428 h 1379538"/>
                <a:gd name="connsiteX5" fmla="*/ 275222 w 2136356"/>
                <a:gd name="connsiteY5" fmla="*/ 1049725 h 1379538"/>
                <a:gd name="connsiteX6" fmla="*/ 306972 w 2136356"/>
                <a:gd name="connsiteY6" fmla="*/ 1017588 h 1379538"/>
                <a:gd name="connsiteX7" fmla="*/ 739534 w 2136356"/>
                <a:gd name="connsiteY7" fmla="*/ 985838 h 1379538"/>
                <a:gd name="connsiteX8" fmla="*/ 832223 w 2136356"/>
                <a:gd name="connsiteY8" fmla="*/ 985838 h 1379538"/>
                <a:gd name="connsiteX9" fmla="*/ 860988 w 2136356"/>
                <a:gd name="connsiteY9" fmla="*/ 1017844 h 1379538"/>
                <a:gd name="connsiteX10" fmla="*/ 835419 w 2136356"/>
                <a:gd name="connsiteY10" fmla="*/ 1152270 h 1379538"/>
                <a:gd name="connsiteX11" fmla="*/ 800261 w 2136356"/>
                <a:gd name="connsiteY11" fmla="*/ 1184276 h 1379538"/>
                <a:gd name="connsiteX12" fmla="*/ 653238 w 2136356"/>
                <a:gd name="connsiteY12" fmla="*/ 1184276 h 1379538"/>
                <a:gd name="connsiteX13" fmla="*/ 624472 w 2136356"/>
                <a:gd name="connsiteY13" fmla="*/ 1152270 h 1379538"/>
                <a:gd name="connsiteX14" fmla="*/ 637257 w 2136356"/>
                <a:gd name="connsiteY14" fmla="*/ 1081857 h 1379538"/>
                <a:gd name="connsiteX15" fmla="*/ 669218 w 2136356"/>
                <a:gd name="connsiteY15" fmla="*/ 1053051 h 1379538"/>
                <a:gd name="connsiteX16" fmla="*/ 701180 w 2136356"/>
                <a:gd name="connsiteY16" fmla="*/ 1021045 h 1379538"/>
                <a:gd name="connsiteX17" fmla="*/ 701180 w 2136356"/>
                <a:gd name="connsiteY17" fmla="*/ 1017844 h 1379538"/>
                <a:gd name="connsiteX18" fmla="*/ 739534 w 2136356"/>
                <a:gd name="connsiteY18" fmla="*/ 985838 h 1379538"/>
                <a:gd name="connsiteX19" fmla="*/ 669177 w 2136356"/>
                <a:gd name="connsiteY19" fmla="*/ 787400 h 1379538"/>
                <a:gd name="connsiteX20" fmla="*/ 710707 w 2136356"/>
                <a:gd name="connsiteY20" fmla="*/ 787400 h 1379538"/>
                <a:gd name="connsiteX21" fmla="*/ 736263 w 2136356"/>
                <a:gd name="connsiteY21" fmla="*/ 819537 h 1379538"/>
                <a:gd name="connsiteX22" fmla="*/ 736263 w 2136356"/>
                <a:gd name="connsiteY22" fmla="*/ 822751 h 1379538"/>
                <a:gd name="connsiteX23" fmla="*/ 761820 w 2136356"/>
                <a:gd name="connsiteY23" fmla="*/ 854888 h 1379538"/>
                <a:gd name="connsiteX24" fmla="*/ 857658 w 2136356"/>
                <a:gd name="connsiteY24" fmla="*/ 854888 h 1379538"/>
                <a:gd name="connsiteX25" fmla="*/ 883215 w 2136356"/>
                <a:gd name="connsiteY25" fmla="*/ 887026 h 1379538"/>
                <a:gd name="connsiteX26" fmla="*/ 883215 w 2136356"/>
                <a:gd name="connsiteY26" fmla="*/ 890239 h 1379538"/>
                <a:gd name="connsiteX27" fmla="*/ 844880 w 2136356"/>
                <a:gd name="connsiteY27" fmla="*/ 919163 h 1379538"/>
                <a:gd name="connsiteX28" fmla="*/ 697928 w 2136356"/>
                <a:gd name="connsiteY28" fmla="*/ 919163 h 1379538"/>
                <a:gd name="connsiteX29" fmla="*/ 672372 w 2136356"/>
                <a:gd name="connsiteY29" fmla="*/ 890239 h 1379538"/>
                <a:gd name="connsiteX30" fmla="*/ 672372 w 2136356"/>
                <a:gd name="connsiteY30" fmla="*/ 887026 h 1379538"/>
                <a:gd name="connsiteX31" fmla="*/ 653204 w 2136356"/>
                <a:gd name="connsiteY31" fmla="*/ 854888 h 1379538"/>
                <a:gd name="connsiteX32" fmla="*/ 630842 w 2136356"/>
                <a:gd name="connsiteY32" fmla="*/ 822751 h 1379538"/>
                <a:gd name="connsiteX33" fmla="*/ 630842 w 2136356"/>
                <a:gd name="connsiteY33" fmla="*/ 819537 h 1379538"/>
                <a:gd name="connsiteX34" fmla="*/ 669177 w 2136356"/>
                <a:gd name="connsiteY34" fmla="*/ 787400 h 1379538"/>
                <a:gd name="connsiteX35" fmla="*/ 924184 w 2136356"/>
                <a:gd name="connsiteY35" fmla="*/ 492125 h 1379538"/>
                <a:gd name="connsiteX36" fmla="*/ 946694 w 2136356"/>
                <a:gd name="connsiteY36" fmla="*/ 524262 h 1379538"/>
                <a:gd name="connsiteX37" fmla="*/ 946694 w 2136356"/>
                <a:gd name="connsiteY37" fmla="*/ 527476 h 1379538"/>
                <a:gd name="connsiteX38" fmla="*/ 914537 w 2136356"/>
                <a:gd name="connsiteY38" fmla="*/ 556400 h 1379538"/>
                <a:gd name="connsiteX39" fmla="*/ 882380 w 2136356"/>
                <a:gd name="connsiteY39" fmla="*/ 588537 h 1379538"/>
                <a:gd name="connsiteX40" fmla="*/ 882380 w 2136356"/>
                <a:gd name="connsiteY40" fmla="*/ 591751 h 1379538"/>
                <a:gd name="connsiteX41" fmla="*/ 850223 w 2136356"/>
                <a:gd name="connsiteY41" fmla="*/ 623888 h 1379538"/>
                <a:gd name="connsiteX42" fmla="*/ 827713 w 2136356"/>
                <a:gd name="connsiteY42" fmla="*/ 591751 h 1379538"/>
                <a:gd name="connsiteX43" fmla="*/ 827713 w 2136356"/>
                <a:gd name="connsiteY43" fmla="*/ 588537 h 1379538"/>
                <a:gd name="connsiteX44" fmla="*/ 859870 w 2136356"/>
                <a:gd name="connsiteY44" fmla="*/ 556400 h 1379538"/>
                <a:gd name="connsiteX45" fmla="*/ 892027 w 2136356"/>
                <a:gd name="connsiteY45" fmla="*/ 527476 h 1379538"/>
                <a:gd name="connsiteX46" fmla="*/ 892027 w 2136356"/>
                <a:gd name="connsiteY46" fmla="*/ 524262 h 1379538"/>
                <a:gd name="connsiteX47" fmla="*/ 924184 w 2136356"/>
                <a:gd name="connsiteY47" fmla="*/ 492125 h 1379538"/>
                <a:gd name="connsiteX48" fmla="*/ 1310774 w 2136356"/>
                <a:gd name="connsiteY48" fmla="*/ 131763 h 1379538"/>
                <a:gd name="connsiteX49" fmla="*/ 1825984 w 2136356"/>
                <a:gd name="connsiteY49" fmla="*/ 131763 h 1379538"/>
                <a:gd name="connsiteX50" fmla="*/ 1851584 w 2136356"/>
                <a:gd name="connsiteY50" fmla="*/ 160558 h 1379538"/>
                <a:gd name="connsiteX51" fmla="*/ 1781183 w 2136356"/>
                <a:gd name="connsiteY51" fmla="*/ 560486 h 1379538"/>
                <a:gd name="connsiteX52" fmla="*/ 1742782 w 2136356"/>
                <a:gd name="connsiteY52" fmla="*/ 592480 h 1379538"/>
                <a:gd name="connsiteX53" fmla="*/ 1595579 w 2136356"/>
                <a:gd name="connsiteY53" fmla="*/ 592480 h 1379538"/>
                <a:gd name="connsiteX54" fmla="*/ 1560378 w 2136356"/>
                <a:gd name="connsiteY54" fmla="*/ 621275 h 1379538"/>
                <a:gd name="connsiteX55" fmla="*/ 1557178 w 2136356"/>
                <a:gd name="connsiteY55" fmla="*/ 624474 h 1379538"/>
                <a:gd name="connsiteX56" fmla="*/ 1585979 w 2136356"/>
                <a:gd name="connsiteY56" fmla="*/ 656468 h 1379538"/>
                <a:gd name="connsiteX57" fmla="*/ 1627580 w 2136356"/>
                <a:gd name="connsiteY57" fmla="*/ 656468 h 1379538"/>
                <a:gd name="connsiteX58" fmla="*/ 1653180 w 2136356"/>
                <a:gd name="connsiteY58" fmla="*/ 688463 h 1379538"/>
                <a:gd name="connsiteX59" fmla="*/ 1640380 w 2136356"/>
                <a:gd name="connsiteY59" fmla="*/ 758850 h 1379538"/>
                <a:gd name="connsiteX60" fmla="*/ 1665981 w 2136356"/>
                <a:gd name="connsiteY60" fmla="*/ 787645 h 1379538"/>
                <a:gd name="connsiteX61" fmla="*/ 1813183 w 2136356"/>
                <a:gd name="connsiteY61" fmla="*/ 787645 h 1379538"/>
                <a:gd name="connsiteX62" fmla="*/ 1838784 w 2136356"/>
                <a:gd name="connsiteY62" fmla="*/ 819639 h 1379538"/>
                <a:gd name="connsiteX63" fmla="*/ 1793983 w 2136356"/>
                <a:gd name="connsiteY63" fmla="*/ 1085191 h 1379538"/>
                <a:gd name="connsiteX64" fmla="*/ 1755582 w 2136356"/>
                <a:gd name="connsiteY64" fmla="*/ 1117185 h 1379538"/>
                <a:gd name="connsiteX65" fmla="*/ 1713981 w 2136356"/>
                <a:gd name="connsiteY65" fmla="*/ 1117185 h 1379538"/>
                <a:gd name="connsiteX66" fmla="*/ 1675581 w 2136356"/>
                <a:gd name="connsiteY66" fmla="*/ 1149180 h 1379538"/>
                <a:gd name="connsiteX67" fmla="*/ 1640380 w 2136356"/>
                <a:gd name="connsiteY67" fmla="*/ 1350743 h 1379538"/>
                <a:gd name="connsiteX68" fmla="*/ 1605179 w 2136356"/>
                <a:gd name="connsiteY68" fmla="*/ 1379538 h 1379538"/>
                <a:gd name="connsiteX69" fmla="*/ 1563578 w 2136356"/>
                <a:gd name="connsiteY69" fmla="*/ 1379538 h 1379538"/>
                <a:gd name="connsiteX70" fmla="*/ 1534778 w 2136356"/>
                <a:gd name="connsiteY70" fmla="*/ 1350743 h 1379538"/>
                <a:gd name="connsiteX71" fmla="*/ 1595579 w 2136356"/>
                <a:gd name="connsiteY71" fmla="*/ 1018003 h 1379538"/>
                <a:gd name="connsiteX72" fmla="*/ 1601979 w 2136356"/>
                <a:gd name="connsiteY72" fmla="*/ 986009 h 1379538"/>
                <a:gd name="connsiteX73" fmla="*/ 1605179 w 2136356"/>
                <a:gd name="connsiteY73" fmla="*/ 954015 h 1379538"/>
                <a:gd name="connsiteX74" fmla="*/ 1630780 w 2136356"/>
                <a:gd name="connsiteY74" fmla="*/ 819639 h 1379538"/>
                <a:gd name="connsiteX75" fmla="*/ 1605179 w 2136356"/>
                <a:gd name="connsiteY75" fmla="*/ 787645 h 1379538"/>
                <a:gd name="connsiteX76" fmla="*/ 1560378 w 2136356"/>
                <a:gd name="connsiteY76" fmla="*/ 787645 h 1379538"/>
                <a:gd name="connsiteX77" fmla="*/ 1534778 w 2136356"/>
                <a:gd name="connsiteY77" fmla="*/ 758850 h 1379538"/>
                <a:gd name="connsiteX78" fmla="*/ 1547578 w 2136356"/>
                <a:gd name="connsiteY78" fmla="*/ 688463 h 1379538"/>
                <a:gd name="connsiteX79" fmla="*/ 1521978 w 2136356"/>
                <a:gd name="connsiteY79" fmla="*/ 656468 h 1379538"/>
                <a:gd name="connsiteX80" fmla="*/ 1425976 w 2136356"/>
                <a:gd name="connsiteY80" fmla="*/ 656468 h 1379538"/>
                <a:gd name="connsiteX81" fmla="*/ 1400375 w 2136356"/>
                <a:gd name="connsiteY81" fmla="*/ 624474 h 1379538"/>
                <a:gd name="connsiteX82" fmla="*/ 1448376 w 2136356"/>
                <a:gd name="connsiteY82" fmla="*/ 358922 h 1379538"/>
                <a:gd name="connsiteX83" fmla="*/ 1422776 w 2136356"/>
                <a:gd name="connsiteY83" fmla="*/ 326928 h 1379538"/>
                <a:gd name="connsiteX84" fmla="*/ 1275573 w 2136356"/>
                <a:gd name="connsiteY84" fmla="*/ 326928 h 1379538"/>
                <a:gd name="connsiteX85" fmla="*/ 1246772 w 2136356"/>
                <a:gd name="connsiteY85" fmla="*/ 298133 h 1379538"/>
                <a:gd name="connsiteX86" fmla="*/ 1272373 w 2136356"/>
                <a:gd name="connsiteY86" fmla="*/ 160558 h 1379538"/>
                <a:gd name="connsiteX87" fmla="*/ 1310774 w 2136356"/>
                <a:gd name="connsiteY87" fmla="*/ 131763 h 1379538"/>
                <a:gd name="connsiteX88" fmla="*/ 531096 w 2136356"/>
                <a:gd name="connsiteY88" fmla="*/ 63500 h 1379538"/>
                <a:gd name="connsiteX89" fmla="*/ 994476 w 2136356"/>
                <a:gd name="connsiteY89" fmla="*/ 63500 h 1379538"/>
                <a:gd name="connsiteX90" fmla="*/ 1020042 w 2136356"/>
                <a:gd name="connsiteY90" fmla="*/ 95522 h 1379538"/>
                <a:gd name="connsiteX91" fmla="*/ 1020042 w 2136356"/>
                <a:gd name="connsiteY91" fmla="*/ 98724 h 1379538"/>
                <a:gd name="connsiteX92" fmla="*/ 1045607 w 2136356"/>
                <a:gd name="connsiteY92" fmla="*/ 130747 h 1379538"/>
                <a:gd name="connsiteX93" fmla="*/ 1192611 w 2136356"/>
                <a:gd name="connsiteY93" fmla="*/ 130747 h 1379538"/>
                <a:gd name="connsiteX94" fmla="*/ 1218176 w 2136356"/>
                <a:gd name="connsiteY94" fmla="*/ 159566 h 1379538"/>
                <a:gd name="connsiteX95" fmla="*/ 1195806 w 2136356"/>
                <a:gd name="connsiteY95" fmla="*/ 297262 h 1379538"/>
                <a:gd name="connsiteX96" fmla="*/ 1157458 w 2136356"/>
                <a:gd name="connsiteY96" fmla="*/ 326082 h 1379538"/>
                <a:gd name="connsiteX97" fmla="*/ 1010454 w 2136356"/>
                <a:gd name="connsiteY97" fmla="*/ 326082 h 1379538"/>
                <a:gd name="connsiteX98" fmla="*/ 975302 w 2136356"/>
                <a:gd name="connsiteY98" fmla="*/ 358104 h 1379538"/>
                <a:gd name="connsiteX99" fmla="*/ 962519 w 2136356"/>
                <a:gd name="connsiteY99" fmla="*/ 428553 h 1379538"/>
                <a:gd name="connsiteX100" fmla="*/ 924170 w 2136356"/>
                <a:gd name="connsiteY100" fmla="*/ 460575 h 1379538"/>
                <a:gd name="connsiteX101" fmla="*/ 831494 w 2136356"/>
                <a:gd name="connsiteY101" fmla="*/ 460575 h 1379538"/>
                <a:gd name="connsiteX102" fmla="*/ 793145 w 2136356"/>
                <a:gd name="connsiteY102" fmla="*/ 489395 h 1379538"/>
                <a:gd name="connsiteX103" fmla="*/ 770775 w 2136356"/>
                <a:gd name="connsiteY103" fmla="*/ 623888 h 1379538"/>
                <a:gd name="connsiteX104" fmla="*/ 738818 w 2136356"/>
                <a:gd name="connsiteY104" fmla="*/ 655910 h 1379538"/>
                <a:gd name="connsiteX105" fmla="*/ 706861 w 2136356"/>
                <a:gd name="connsiteY105" fmla="*/ 687932 h 1379538"/>
                <a:gd name="connsiteX106" fmla="*/ 694078 w 2136356"/>
                <a:gd name="connsiteY106" fmla="*/ 758381 h 1379538"/>
                <a:gd name="connsiteX107" fmla="*/ 662121 w 2136356"/>
                <a:gd name="connsiteY107" fmla="*/ 787201 h 1379538"/>
                <a:gd name="connsiteX108" fmla="*/ 642946 w 2136356"/>
                <a:gd name="connsiteY108" fmla="*/ 758381 h 1379538"/>
                <a:gd name="connsiteX109" fmla="*/ 642946 w 2136356"/>
                <a:gd name="connsiteY109" fmla="*/ 751976 h 1379538"/>
                <a:gd name="connsiteX110" fmla="*/ 617381 w 2136356"/>
                <a:gd name="connsiteY110" fmla="*/ 723156 h 1379538"/>
                <a:gd name="connsiteX111" fmla="*/ 575836 w 2136356"/>
                <a:gd name="connsiteY111" fmla="*/ 723156 h 1379538"/>
                <a:gd name="connsiteX112" fmla="*/ 537487 w 2136356"/>
                <a:gd name="connsiteY112" fmla="*/ 751976 h 1379538"/>
                <a:gd name="connsiteX113" fmla="*/ 537487 w 2136356"/>
                <a:gd name="connsiteY113" fmla="*/ 758381 h 1379538"/>
                <a:gd name="connsiteX114" fmla="*/ 505530 w 2136356"/>
                <a:gd name="connsiteY114" fmla="*/ 787201 h 1379538"/>
                <a:gd name="connsiteX115" fmla="*/ 483160 w 2136356"/>
                <a:gd name="connsiteY115" fmla="*/ 758381 h 1379538"/>
                <a:gd name="connsiteX116" fmla="*/ 495943 w 2136356"/>
                <a:gd name="connsiteY116" fmla="*/ 687932 h 1379538"/>
                <a:gd name="connsiteX117" fmla="*/ 470377 w 2136356"/>
                <a:gd name="connsiteY117" fmla="*/ 655910 h 1379538"/>
                <a:gd name="connsiteX118" fmla="*/ 428833 w 2136356"/>
                <a:gd name="connsiteY118" fmla="*/ 655910 h 1379538"/>
                <a:gd name="connsiteX119" fmla="*/ 390484 w 2136356"/>
                <a:gd name="connsiteY119" fmla="*/ 687932 h 1379538"/>
                <a:gd name="connsiteX120" fmla="*/ 345744 w 2136356"/>
                <a:gd name="connsiteY120" fmla="*/ 953716 h 1379538"/>
                <a:gd name="connsiteX121" fmla="*/ 307395 w 2136356"/>
                <a:gd name="connsiteY121" fmla="*/ 985738 h 1379538"/>
                <a:gd name="connsiteX122" fmla="*/ 265851 w 2136356"/>
                <a:gd name="connsiteY122" fmla="*/ 985738 h 1379538"/>
                <a:gd name="connsiteX123" fmla="*/ 227502 w 2136356"/>
                <a:gd name="connsiteY123" fmla="*/ 1017760 h 1379538"/>
                <a:gd name="connsiteX124" fmla="*/ 205132 w 2136356"/>
                <a:gd name="connsiteY124" fmla="*/ 1152253 h 1379538"/>
                <a:gd name="connsiteX125" fmla="*/ 166784 w 2136356"/>
                <a:gd name="connsiteY125" fmla="*/ 1184275 h 1379538"/>
                <a:gd name="connsiteX126" fmla="*/ 125239 w 2136356"/>
                <a:gd name="connsiteY126" fmla="*/ 1184275 h 1379538"/>
                <a:gd name="connsiteX127" fmla="*/ 99673 w 2136356"/>
                <a:gd name="connsiteY127" fmla="*/ 1152253 h 1379538"/>
                <a:gd name="connsiteX128" fmla="*/ 147609 w 2136356"/>
                <a:gd name="connsiteY128" fmla="*/ 886469 h 1379538"/>
                <a:gd name="connsiteX129" fmla="*/ 118848 w 2136356"/>
                <a:gd name="connsiteY129" fmla="*/ 854447 h 1379538"/>
                <a:gd name="connsiteX130" fmla="*/ 26172 w 2136356"/>
                <a:gd name="connsiteY130" fmla="*/ 854447 h 1379538"/>
                <a:gd name="connsiteX131" fmla="*/ 606 w 2136356"/>
                <a:gd name="connsiteY131" fmla="*/ 822425 h 1379538"/>
                <a:gd name="connsiteX132" fmla="*/ 35759 w 2136356"/>
                <a:gd name="connsiteY132" fmla="*/ 620685 h 1379538"/>
                <a:gd name="connsiteX133" fmla="*/ 70912 w 2136356"/>
                <a:gd name="connsiteY133" fmla="*/ 591865 h 1379538"/>
                <a:gd name="connsiteX134" fmla="*/ 272242 w 2136356"/>
                <a:gd name="connsiteY134" fmla="*/ 591865 h 1379538"/>
                <a:gd name="connsiteX135" fmla="*/ 307395 w 2136356"/>
                <a:gd name="connsiteY135" fmla="*/ 559843 h 1379538"/>
                <a:gd name="connsiteX136" fmla="*/ 310591 w 2136356"/>
                <a:gd name="connsiteY136" fmla="*/ 556641 h 1379538"/>
                <a:gd name="connsiteX137" fmla="*/ 281830 w 2136356"/>
                <a:gd name="connsiteY137" fmla="*/ 524619 h 1379538"/>
                <a:gd name="connsiteX138" fmla="*/ 83695 w 2136356"/>
                <a:gd name="connsiteY138" fmla="*/ 524619 h 1379538"/>
                <a:gd name="connsiteX139" fmla="*/ 58129 w 2136356"/>
                <a:gd name="connsiteY139" fmla="*/ 492597 h 1379538"/>
                <a:gd name="connsiteX140" fmla="*/ 80499 w 2136356"/>
                <a:gd name="connsiteY140" fmla="*/ 358104 h 1379538"/>
                <a:gd name="connsiteX141" fmla="*/ 118848 w 2136356"/>
                <a:gd name="connsiteY141" fmla="*/ 326082 h 1379538"/>
                <a:gd name="connsiteX142" fmla="*/ 160392 w 2136356"/>
                <a:gd name="connsiteY142" fmla="*/ 326082 h 1379538"/>
                <a:gd name="connsiteX143" fmla="*/ 198741 w 2136356"/>
                <a:gd name="connsiteY143" fmla="*/ 297262 h 1379538"/>
                <a:gd name="connsiteX144" fmla="*/ 221111 w 2136356"/>
                <a:gd name="connsiteY144" fmla="*/ 159566 h 1379538"/>
                <a:gd name="connsiteX145" fmla="*/ 259460 w 2136356"/>
                <a:gd name="connsiteY145" fmla="*/ 130747 h 1379538"/>
                <a:gd name="connsiteX146" fmla="*/ 457594 w 2136356"/>
                <a:gd name="connsiteY146" fmla="*/ 130747 h 1379538"/>
                <a:gd name="connsiteX147" fmla="*/ 495943 w 2136356"/>
                <a:gd name="connsiteY147" fmla="*/ 98724 h 1379538"/>
                <a:gd name="connsiteX148" fmla="*/ 495943 w 2136356"/>
                <a:gd name="connsiteY148" fmla="*/ 95522 h 1379538"/>
                <a:gd name="connsiteX149" fmla="*/ 531096 w 2136356"/>
                <a:gd name="connsiteY149" fmla="*/ 63500 h 1379538"/>
                <a:gd name="connsiteX150" fmla="*/ 1701072 w 2136356"/>
                <a:gd name="connsiteY150" fmla="*/ 0 h 1379538"/>
                <a:gd name="connsiteX151" fmla="*/ 2110182 w 2136356"/>
                <a:gd name="connsiteY151" fmla="*/ 0 h 1379538"/>
                <a:gd name="connsiteX152" fmla="*/ 2135751 w 2136356"/>
                <a:gd name="connsiteY152" fmla="*/ 28855 h 1379538"/>
                <a:gd name="connsiteX153" fmla="*/ 2113378 w 2136356"/>
                <a:gd name="connsiteY153" fmla="*/ 166719 h 1379538"/>
                <a:gd name="connsiteX154" fmla="*/ 2075024 w 2136356"/>
                <a:gd name="connsiteY154" fmla="*/ 195574 h 1379538"/>
                <a:gd name="connsiteX155" fmla="*/ 2033474 w 2136356"/>
                <a:gd name="connsiteY155" fmla="*/ 195574 h 1379538"/>
                <a:gd name="connsiteX156" fmla="*/ 1998316 w 2136356"/>
                <a:gd name="connsiteY156" fmla="*/ 227635 h 1379538"/>
                <a:gd name="connsiteX157" fmla="*/ 1985531 w 2136356"/>
                <a:gd name="connsiteY157" fmla="*/ 298170 h 1379538"/>
                <a:gd name="connsiteX158" fmla="*/ 1947177 w 2136356"/>
                <a:gd name="connsiteY158" fmla="*/ 327025 h 1379538"/>
                <a:gd name="connsiteX159" fmla="*/ 1905627 w 2136356"/>
                <a:gd name="connsiteY159" fmla="*/ 327025 h 1379538"/>
                <a:gd name="connsiteX160" fmla="*/ 1880058 w 2136356"/>
                <a:gd name="connsiteY160" fmla="*/ 298170 h 1379538"/>
                <a:gd name="connsiteX161" fmla="*/ 1915216 w 2136356"/>
                <a:gd name="connsiteY161" fmla="*/ 96184 h 1379538"/>
                <a:gd name="connsiteX162" fmla="*/ 1889646 w 2136356"/>
                <a:gd name="connsiteY162" fmla="*/ 64123 h 1379538"/>
                <a:gd name="connsiteX163" fmla="*/ 1688288 w 2136356"/>
                <a:gd name="connsiteY163" fmla="*/ 64123 h 1379538"/>
                <a:gd name="connsiteX164" fmla="*/ 1662718 w 2136356"/>
                <a:gd name="connsiteY164" fmla="*/ 32061 h 1379538"/>
                <a:gd name="connsiteX165" fmla="*/ 1662718 w 2136356"/>
                <a:gd name="connsiteY165" fmla="*/ 28855 h 1379538"/>
                <a:gd name="connsiteX166" fmla="*/ 1701072 w 2136356"/>
                <a:gd name="connsiteY166" fmla="*/ 0 h 137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</a:cxnLst>
              <a:rect l="l" t="t" r="r" b="b"/>
              <a:pathLst>
                <a:path w="2136356" h="1379538">
                  <a:moveTo>
                    <a:pt x="306972" y="1017588"/>
                  </a:moveTo>
                  <a:cubicBezTo>
                    <a:pt x="319672" y="1017588"/>
                    <a:pt x="329197" y="1033657"/>
                    <a:pt x="326022" y="1049725"/>
                  </a:cubicBezTo>
                  <a:cubicBezTo>
                    <a:pt x="326022" y="1049725"/>
                    <a:pt x="326022" y="1049725"/>
                    <a:pt x="316497" y="1120428"/>
                  </a:cubicBezTo>
                  <a:cubicBezTo>
                    <a:pt x="313322" y="1136496"/>
                    <a:pt x="297447" y="1149351"/>
                    <a:pt x="284747" y="1149351"/>
                  </a:cubicBezTo>
                  <a:cubicBezTo>
                    <a:pt x="268872" y="1149351"/>
                    <a:pt x="259347" y="1136496"/>
                    <a:pt x="262522" y="1120428"/>
                  </a:cubicBezTo>
                  <a:cubicBezTo>
                    <a:pt x="262522" y="1120428"/>
                    <a:pt x="262522" y="1120428"/>
                    <a:pt x="275222" y="1049725"/>
                  </a:cubicBezTo>
                  <a:cubicBezTo>
                    <a:pt x="278397" y="1033657"/>
                    <a:pt x="291097" y="1017588"/>
                    <a:pt x="306972" y="1017588"/>
                  </a:cubicBezTo>
                  <a:close/>
                  <a:moveTo>
                    <a:pt x="739534" y="985838"/>
                  </a:moveTo>
                  <a:cubicBezTo>
                    <a:pt x="739534" y="985838"/>
                    <a:pt x="739534" y="985838"/>
                    <a:pt x="832223" y="985838"/>
                  </a:cubicBezTo>
                  <a:cubicBezTo>
                    <a:pt x="851400" y="985838"/>
                    <a:pt x="864184" y="998641"/>
                    <a:pt x="860988" y="1017844"/>
                  </a:cubicBezTo>
                  <a:cubicBezTo>
                    <a:pt x="860988" y="1017844"/>
                    <a:pt x="860988" y="1017844"/>
                    <a:pt x="835419" y="1152270"/>
                  </a:cubicBezTo>
                  <a:cubicBezTo>
                    <a:pt x="832223" y="1168273"/>
                    <a:pt x="816242" y="1184276"/>
                    <a:pt x="800261" y="1184276"/>
                  </a:cubicBezTo>
                  <a:cubicBezTo>
                    <a:pt x="800261" y="1184276"/>
                    <a:pt x="800261" y="1184276"/>
                    <a:pt x="653238" y="1184276"/>
                  </a:cubicBezTo>
                  <a:cubicBezTo>
                    <a:pt x="634061" y="1184276"/>
                    <a:pt x="624472" y="1168273"/>
                    <a:pt x="624472" y="1152270"/>
                  </a:cubicBezTo>
                  <a:cubicBezTo>
                    <a:pt x="624472" y="1152270"/>
                    <a:pt x="624472" y="1152270"/>
                    <a:pt x="637257" y="1081857"/>
                  </a:cubicBezTo>
                  <a:cubicBezTo>
                    <a:pt x="640453" y="1065853"/>
                    <a:pt x="656434" y="1053051"/>
                    <a:pt x="669218" y="1053051"/>
                  </a:cubicBezTo>
                  <a:cubicBezTo>
                    <a:pt x="685199" y="1053051"/>
                    <a:pt x="697984" y="1037048"/>
                    <a:pt x="701180" y="1021045"/>
                  </a:cubicBezTo>
                  <a:lnTo>
                    <a:pt x="701180" y="1017844"/>
                  </a:lnTo>
                  <a:cubicBezTo>
                    <a:pt x="704376" y="998641"/>
                    <a:pt x="720357" y="985838"/>
                    <a:pt x="739534" y="985838"/>
                  </a:cubicBezTo>
                  <a:close/>
                  <a:moveTo>
                    <a:pt x="669177" y="787400"/>
                  </a:moveTo>
                  <a:lnTo>
                    <a:pt x="710707" y="787400"/>
                  </a:lnTo>
                  <a:cubicBezTo>
                    <a:pt x="726680" y="787400"/>
                    <a:pt x="739458" y="803469"/>
                    <a:pt x="736263" y="819537"/>
                  </a:cubicBezTo>
                  <a:cubicBezTo>
                    <a:pt x="736263" y="819537"/>
                    <a:pt x="736263" y="819537"/>
                    <a:pt x="736263" y="822751"/>
                  </a:cubicBezTo>
                  <a:cubicBezTo>
                    <a:pt x="733069" y="842034"/>
                    <a:pt x="745847" y="854888"/>
                    <a:pt x="761820" y="854888"/>
                  </a:cubicBezTo>
                  <a:cubicBezTo>
                    <a:pt x="761820" y="854888"/>
                    <a:pt x="761820" y="854888"/>
                    <a:pt x="857658" y="854888"/>
                  </a:cubicBezTo>
                  <a:cubicBezTo>
                    <a:pt x="873631" y="854888"/>
                    <a:pt x="886409" y="867743"/>
                    <a:pt x="883215" y="887026"/>
                  </a:cubicBezTo>
                  <a:cubicBezTo>
                    <a:pt x="883215" y="887026"/>
                    <a:pt x="883215" y="887026"/>
                    <a:pt x="883215" y="890239"/>
                  </a:cubicBezTo>
                  <a:cubicBezTo>
                    <a:pt x="880020" y="906308"/>
                    <a:pt x="860853" y="919163"/>
                    <a:pt x="844880" y="919163"/>
                  </a:cubicBezTo>
                  <a:cubicBezTo>
                    <a:pt x="844880" y="919163"/>
                    <a:pt x="844880" y="919163"/>
                    <a:pt x="697928" y="919163"/>
                  </a:cubicBezTo>
                  <a:cubicBezTo>
                    <a:pt x="681955" y="919163"/>
                    <a:pt x="669177" y="906308"/>
                    <a:pt x="672372" y="890239"/>
                  </a:cubicBezTo>
                  <a:cubicBezTo>
                    <a:pt x="672372" y="890239"/>
                    <a:pt x="672372" y="890239"/>
                    <a:pt x="672372" y="887026"/>
                  </a:cubicBezTo>
                  <a:cubicBezTo>
                    <a:pt x="675566" y="867743"/>
                    <a:pt x="665982" y="854888"/>
                    <a:pt x="653204" y="854888"/>
                  </a:cubicBezTo>
                  <a:cubicBezTo>
                    <a:pt x="637231" y="854888"/>
                    <a:pt x="627647" y="842034"/>
                    <a:pt x="630842" y="822751"/>
                  </a:cubicBezTo>
                  <a:cubicBezTo>
                    <a:pt x="630842" y="822751"/>
                    <a:pt x="630842" y="822751"/>
                    <a:pt x="630842" y="819537"/>
                  </a:cubicBezTo>
                  <a:cubicBezTo>
                    <a:pt x="634036" y="803469"/>
                    <a:pt x="650009" y="787400"/>
                    <a:pt x="669177" y="787400"/>
                  </a:cubicBezTo>
                  <a:close/>
                  <a:moveTo>
                    <a:pt x="924184" y="492125"/>
                  </a:moveTo>
                  <a:cubicBezTo>
                    <a:pt x="940262" y="492125"/>
                    <a:pt x="949909" y="504980"/>
                    <a:pt x="946694" y="524262"/>
                  </a:cubicBezTo>
                  <a:cubicBezTo>
                    <a:pt x="946694" y="524262"/>
                    <a:pt x="946694" y="524262"/>
                    <a:pt x="946694" y="527476"/>
                  </a:cubicBezTo>
                  <a:cubicBezTo>
                    <a:pt x="943478" y="543545"/>
                    <a:pt x="927399" y="556400"/>
                    <a:pt x="914537" y="556400"/>
                  </a:cubicBezTo>
                  <a:cubicBezTo>
                    <a:pt x="898458" y="556400"/>
                    <a:pt x="885595" y="572468"/>
                    <a:pt x="882380" y="588537"/>
                  </a:cubicBezTo>
                  <a:cubicBezTo>
                    <a:pt x="882380" y="588537"/>
                    <a:pt x="882380" y="588537"/>
                    <a:pt x="882380" y="591751"/>
                  </a:cubicBezTo>
                  <a:cubicBezTo>
                    <a:pt x="879164" y="611033"/>
                    <a:pt x="863086" y="623888"/>
                    <a:pt x="850223" y="623888"/>
                  </a:cubicBezTo>
                  <a:cubicBezTo>
                    <a:pt x="834144" y="623888"/>
                    <a:pt x="824497" y="611033"/>
                    <a:pt x="827713" y="591751"/>
                  </a:cubicBezTo>
                  <a:cubicBezTo>
                    <a:pt x="827713" y="591751"/>
                    <a:pt x="827713" y="591751"/>
                    <a:pt x="827713" y="588537"/>
                  </a:cubicBezTo>
                  <a:cubicBezTo>
                    <a:pt x="830929" y="572468"/>
                    <a:pt x="847007" y="556400"/>
                    <a:pt x="859870" y="556400"/>
                  </a:cubicBezTo>
                  <a:cubicBezTo>
                    <a:pt x="875948" y="556400"/>
                    <a:pt x="888811" y="543545"/>
                    <a:pt x="892027" y="527476"/>
                  </a:cubicBezTo>
                  <a:cubicBezTo>
                    <a:pt x="892027" y="527476"/>
                    <a:pt x="892027" y="527476"/>
                    <a:pt x="892027" y="524262"/>
                  </a:cubicBezTo>
                  <a:cubicBezTo>
                    <a:pt x="895242" y="504980"/>
                    <a:pt x="911321" y="492125"/>
                    <a:pt x="924184" y="492125"/>
                  </a:cubicBezTo>
                  <a:close/>
                  <a:moveTo>
                    <a:pt x="1310774" y="131763"/>
                  </a:moveTo>
                  <a:lnTo>
                    <a:pt x="1825984" y="131763"/>
                  </a:lnTo>
                  <a:cubicBezTo>
                    <a:pt x="1841984" y="131763"/>
                    <a:pt x="1854784" y="144561"/>
                    <a:pt x="1851584" y="160558"/>
                  </a:cubicBezTo>
                  <a:cubicBezTo>
                    <a:pt x="1851584" y="160558"/>
                    <a:pt x="1851584" y="160558"/>
                    <a:pt x="1781183" y="560486"/>
                  </a:cubicBezTo>
                  <a:cubicBezTo>
                    <a:pt x="1777983" y="576483"/>
                    <a:pt x="1761982" y="592480"/>
                    <a:pt x="1742782" y="592480"/>
                  </a:cubicBezTo>
                  <a:cubicBezTo>
                    <a:pt x="1742782" y="592480"/>
                    <a:pt x="1742782" y="592480"/>
                    <a:pt x="1595579" y="592480"/>
                  </a:cubicBezTo>
                  <a:cubicBezTo>
                    <a:pt x="1579579" y="592480"/>
                    <a:pt x="1563578" y="605278"/>
                    <a:pt x="1560378" y="621275"/>
                  </a:cubicBezTo>
                  <a:cubicBezTo>
                    <a:pt x="1560378" y="621275"/>
                    <a:pt x="1560378" y="621275"/>
                    <a:pt x="1557178" y="624474"/>
                  </a:cubicBezTo>
                  <a:cubicBezTo>
                    <a:pt x="1557178" y="643671"/>
                    <a:pt x="1566779" y="656468"/>
                    <a:pt x="1585979" y="656468"/>
                  </a:cubicBezTo>
                  <a:cubicBezTo>
                    <a:pt x="1585979" y="656468"/>
                    <a:pt x="1585979" y="656468"/>
                    <a:pt x="1627580" y="656468"/>
                  </a:cubicBezTo>
                  <a:cubicBezTo>
                    <a:pt x="1643580" y="656468"/>
                    <a:pt x="1656380" y="672466"/>
                    <a:pt x="1653180" y="688463"/>
                  </a:cubicBezTo>
                  <a:cubicBezTo>
                    <a:pt x="1653180" y="688463"/>
                    <a:pt x="1653180" y="688463"/>
                    <a:pt x="1640380" y="758850"/>
                  </a:cubicBezTo>
                  <a:cubicBezTo>
                    <a:pt x="1637180" y="774847"/>
                    <a:pt x="1649980" y="787645"/>
                    <a:pt x="1665981" y="787645"/>
                  </a:cubicBezTo>
                  <a:cubicBezTo>
                    <a:pt x="1665981" y="787645"/>
                    <a:pt x="1665981" y="787645"/>
                    <a:pt x="1813183" y="787645"/>
                  </a:cubicBezTo>
                  <a:cubicBezTo>
                    <a:pt x="1832384" y="787645"/>
                    <a:pt x="1841984" y="803642"/>
                    <a:pt x="1838784" y="819639"/>
                  </a:cubicBezTo>
                  <a:cubicBezTo>
                    <a:pt x="1838784" y="819639"/>
                    <a:pt x="1838784" y="819639"/>
                    <a:pt x="1793983" y="1085191"/>
                  </a:cubicBezTo>
                  <a:cubicBezTo>
                    <a:pt x="1790783" y="1104388"/>
                    <a:pt x="1774783" y="1117185"/>
                    <a:pt x="1755582" y="1117185"/>
                  </a:cubicBezTo>
                  <a:cubicBezTo>
                    <a:pt x="1755582" y="1117185"/>
                    <a:pt x="1755582" y="1117185"/>
                    <a:pt x="1713981" y="1117185"/>
                  </a:cubicBezTo>
                  <a:cubicBezTo>
                    <a:pt x="1697981" y="1117185"/>
                    <a:pt x="1678781" y="1129983"/>
                    <a:pt x="1675581" y="1149180"/>
                  </a:cubicBezTo>
                  <a:cubicBezTo>
                    <a:pt x="1675581" y="1149180"/>
                    <a:pt x="1675581" y="1149180"/>
                    <a:pt x="1640380" y="1350743"/>
                  </a:cubicBezTo>
                  <a:cubicBezTo>
                    <a:pt x="1637180" y="1366740"/>
                    <a:pt x="1621180" y="1379538"/>
                    <a:pt x="1605179" y="1379538"/>
                  </a:cubicBezTo>
                  <a:cubicBezTo>
                    <a:pt x="1605179" y="1379538"/>
                    <a:pt x="1605179" y="1379538"/>
                    <a:pt x="1563578" y="1379538"/>
                  </a:cubicBezTo>
                  <a:cubicBezTo>
                    <a:pt x="1544378" y="1379538"/>
                    <a:pt x="1534778" y="1366740"/>
                    <a:pt x="1534778" y="1350743"/>
                  </a:cubicBezTo>
                  <a:cubicBezTo>
                    <a:pt x="1534778" y="1350743"/>
                    <a:pt x="1534778" y="1350743"/>
                    <a:pt x="1595579" y="1018003"/>
                  </a:cubicBezTo>
                  <a:cubicBezTo>
                    <a:pt x="1598779" y="998807"/>
                    <a:pt x="1601979" y="986009"/>
                    <a:pt x="1601979" y="986009"/>
                  </a:cubicBezTo>
                  <a:cubicBezTo>
                    <a:pt x="1601979" y="986009"/>
                    <a:pt x="1601979" y="973211"/>
                    <a:pt x="1605179" y="954015"/>
                  </a:cubicBezTo>
                  <a:cubicBezTo>
                    <a:pt x="1605179" y="954015"/>
                    <a:pt x="1605179" y="954015"/>
                    <a:pt x="1630780" y="819639"/>
                  </a:cubicBezTo>
                  <a:cubicBezTo>
                    <a:pt x="1633980" y="803642"/>
                    <a:pt x="1621180" y="787645"/>
                    <a:pt x="1605179" y="787645"/>
                  </a:cubicBezTo>
                  <a:cubicBezTo>
                    <a:pt x="1605179" y="787645"/>
                    <a:pt x="1605179" y="787645"/>
                    <a:pt x="1560378" y="787645"/>
                  </a:cubicBezTo>
                  <a:cubicBezTo>
                    <a:pt x="1544378" y="787645"/>
                    <a:pt x="1531578" y="774847"/>
                    <a:pt x="1534778" y="758850"/>
                  </a:cubicBezTo>
                  <a:cubicBezTo>
                    <a:pt x="1534778" y="758850"/>
                    <a:pt x="1534778" y="758850"/>
                    <a:pt x="1547578" y="688463"/>
                  </a:cubicBezTo>
                  <a:cubicBezTo>
                    <a:pt x="1550778" y="672466"/>
                    <a:pt x="1537978" y="656468"/>
                    <a:pt x="1521978" y="656468"/>
                  </a:cubicBezTo>
                  <a:cubicBezTo>
                    <a:pt x="1521978" y="656468"/>
                    <a:pt x="1521978" y="656468"/>
                    <a:pt x="1425976" y="656468"/>
                  </a:cubicBezTo>
                  <a:cubicBezTo>
                    <a:pt x="1409975" y="656468"/>
                    <a:pt x="1397175" y="643671"/>
                    <a:pt x="1400375" y="624474"/>
                  </a:cubicBezTo>
                  <a:cubicBezTo>
                    <a:pt x="1400375" y="624474"/>
                    <a:pt x="1400375" y="624474"/>
                    <a:pt x="1448376" y="358922"/>
                  </a:cubicBezTo>
                  <a:cubicBezTo>
                    <a:pt x="1451576" y="342925"/>
                    <a:pt x="1438776" y="326928"/>
                    <a:pt x="1422776" y="326928"/>
                  </a:cubicBezTo>
                  <a:cubicBezTo>
                    <a:pt x="1422776" y="326928"/>
                    <a:pt x="1422776" y="326928"/>
                    <a:pt x="1275573" y="326928"/>
                  </a:cubicBezTo>
                  <a:cubicBezTo>
                    <a:pt x="1256372" y="326928"/>
                    <a:pt x="1246772" y="314130"/>
                    <a:pt x="1246772" y="298133"/>
                  </a:cubicBezTo>
                  <a:cubicBezTo>
                    <a:pt x="1246772" y="298133"/>
                    <a:pt x="1246772" y="298133"/>
                    <a:pt x="1272373" y="160558"/>
                  </a:cubicBezTo>
                  <a:cubicBezTo>
                    <a:pt x="1275573" y="144561"/>
                    <a:pt x="1291573" y="131763"/>
                    <a:pt x="1310774" y="131763"/>
                  </a:cubicBezTo>
                  <a:close/>
                  <a:moveTo>
                    <a:pt x="531096" y="63500"/>
                  </a:moveTo>
                  <a:cubicBezTo>
                    <a:pt x="994476" y="63500"/>
                    <a:pt x="994476" y="63500"/>
                    <a:pt x="994476" y="63500"/>
                  </a:cubicBezTo>
                  <a:cubicBezTo>
                    <a:pt x="1013650" y="63500"/>
                    <a:pt x="1023237" y="79511"/>
                    <a:pt x="1020042" y="95522"/>
                  </a:cubicBezTo>
                  <a:cubicBezTo>
                    <a:pt x="1020042" y="98724"/>
                    <a:pt x="1020042" y="98724"/>
                    <a:pt x="1020042" y="98724"/>
                  </a:cubicBezTo>
                  <a:cubicBezTo>
                    <a:pt x="1016846" y="114735"/>
                    <a:pt x="1029629" y="130747"/>
                    <a:pt x="1045607" y="130747"/>
                  </a:cubicBezTo>
                  <a:cubicBezTo>
                    <a:pt x="1192611" y="130747"/>
                    <a:pt x="1192611" y="130747"/>
                    <a:pt x="1192611" y="130747"/>
                  </a:cubicBezTo>
                  <a:cubicBezTo>
                    <a:pt x="1211785" y="130747"/>
                    <a:pt x="1221372" y="143555"/>
                    <a:pt x="1218176" y="159566"/>
                  </a:cubicBezTo>
                  <a:cubicBezTo>
                    <a:pt x="1195806" y="297262"/>
                    <a:pt x="1195806" y="297262"/>
                    <a:pt x="1195806" y="297262"/>
                  </a:cubicBezTo>
                  <a:cubicBezTo>
                    <a:pt x="1192611" y="313273"/>
                    <a:pt x="1176632" y="326082"/>
                    <a:pt x="1157458" y="326082"/>
                  </a:cubicBezTo>
                  <a:cubicBezTo>
                    <a:pt x="1010454" y="326082"/>
                    <a:pt x="1010454" y="326082"/>
                    <a:pt x="1010454" y="326082"/>
                  </a:cubicBezTo>
                  <a:cubicBezTo>
                    <a:pt x="994476" y="326082"/>
                    <a:pt x="978497" y="342093"/>
                    <a:pt x="975302" y="358104"/>
                  </a:cubicBezTo>
                  <a:cubicBezTo>
                    <a:pt x="962519" y="428553"/>
                    <a:pt x="962519" y="428553"/>
                    <a:pt x="962519" y="428553"/>
                  </a:cubicBezTo>
                  <a:cubicBezTo>
                    <a:pt x="959323" y="444564"/>
                    <a:pt x="943344" y="460575"/>
                    <a:pt x="924170" y="460575"/>
                  </a:cubicBezTo>
                  <a:cubicBezTo>
                    <a:pt x="831494" y="460575"/>
                    <a:pt x="831494" y="460575"/>
                    <a:pt x="831494" y="460575"/>
                  </a:cubicBezTo>
                  <a:cubicBezTo>
                    <a:pt x="812320" y="460575"/>
                    <a:pt x="796341" y="473384"/>
                    <a:pt x="793145" y="489395"/>
                  </a:cubicBezTo>
                  <a:cubicBezTo>
                    <a:pt x="770775" y="623888"/>
                    <a:pt x="770775" y="623888"/>
                    <a:pt x="770775" y="623888"/>
                  </a:cubicBezTo>
                  <a:cubicBezTo>
                    <a:pt x="767580" y="643101"/>
                    <a:pt x="751601" y="655910"/>
                    <a:pt x="738818" y="655910"/>
                  </a:cubicBezTo>
                  <a:cubicBezTo>
                    <a:pt x="722839" y="655910"/>
                    <a:pt x="710057" y="671921"/>
                    <a:pt x="706861" y="687932"/>
                  </a:cubicBezTo>
                  <a:cubicBezTo>
                    <a:pt x="694078" y="758381"/>
                    <a:pt x="694078" y="758381"/>
                    <a:pt x="694078" y="758381"/>
                  </a:cubicBezTo>
                  <a:cubicBezTo>
                    <a:pt x="690882" y="774392"/>
                    <a:pt x="678099" y="787201"/>
                    <a:pt x="662121" y="787201"/>
                  </a:cubicBezTo>
                  <a:cubicBezTo>
                    <a:pt x="649338" y="787201"/>
                    <a:pt x="639751" y="774392"/>
                    <a:pt x="642946" y="758381"/>
                  </a:cubicBezTo>
                  <a:cubicBezTo>
                    <a:pt x="642946" y="751976"/>
                    <a:pt x="642946" y="751976"/>
                    <a:pt x="642946" y="751976"/>
                  </a:cubicBezTo>
                  <a:cubicBezTo>
                    <a:pt x="646142" y="735965"/>
                    <a:pt x="633359" y="723156"/>
                    <a:pt x="617381" y="723156"/>
                  </a:cubicBezTo>
                  <a:cubicBezTo>
                    <a:pt x="575836" y="723156"/>
                    <a:pt x="575836" y="723156"/>
                    <a:pt x="575836" y="723156"/>
                  </a:cubicBezTo>
                  <a:cubicBezTo>
                    <a:pt x="556662" y="723156"/>
                    <a:pt x="540683" y="735965"/>
                    <a:pt x="537487" y="751976"/>
                  </a:cubicBezTo>
                  <a:cubicBezTo>
                    <a:pt x="537487" y="758381"/>
                    <a:pt x="537487" y="758381"/>
                    <a:pt x="537487" y="758381"/>
                  </a:cubicBezTo>
                  <a:cubicBezTo>
                    <a:pt x="534292" y="774392"/>
                    <a:pt x="518313" y="787201"/>
                    <a:pt x="505530" y="787201"/>
                  </a:cubicBezTo>
                  <a:cubicBezTo>
                    <a:pt x="489552" y="787201"/>
                    <a:pt x="479964" y="774392"/>
                    <a:pt x="483160" y="758381"/>
                  </a:cubicBezTo>
                  <a:cubicBezTo>
                    <a:pt x="495943" y="687932"/>
                    <a:pt x="495943" y="687932"/>
                    <a:pt x="495943" y="687932"/>
                  </a:cubicBezTo>
                  <a:cubicBezTo>
                    <a:pt x="499139" y="671921"/>
                    <a:pt x="486356" y="655910"/>
                    <a:pt x="470377" y="655910"/>
                  </a:cubicBezTo>
                  <a:cubicBezTo>
                    <a:pt x="428833" y="655910"/>
                    <a:pt x="428833" y="655910"/>
                    <a:pt x="428833" y="655910"/>
                  </a:cubicBezTo>
                  <a:cubicBezTo>
                    <a:pt x="409659" y="655910"/>
                    <a:pt x="393680" y="671921"/>
                    <a:pt x="390484" y="687932"/>
                  </a:cubicBezTo>
                  <a:cubicBezTo>
                    <a:pt x="345744" y="953716"/>
                    <a:pt x="345744" y="953716"/>
                    <a:pt x="345744" y="953716"/>
                  </a:cubicBezTo>
                  <a:cubicBezTo>
                    <a:pt x="342548" y="972929"/>
                    <a:pt x="323374" y="985738"/>
                    <a:pt x="307395" y="985738"/>
                  </a:cubicBezTo>
                  <a:cubicBezTo>
                    <a:pt x="265851" y="985738"/>
                    <a:pt x="265851" y="985738"/>
                    <a:pt x="265851" y="985738"/>
                  </a:cubicBezTo>
                  <a:cubicBezTo>
                    <a:pt x="246677" y="985738"/>
                    <a:pt x="230698" y="998547"/>
                    <a:pt x="227502" y="1017760"/>
                  </a:cubicBezTo>
                  <a:cubicBezTo>
                    <a:pt x="205132" y="1152253"/>
                    <a:pt x="205132" y="1152253"/>
                    <a:pt x="205132" y="1152253"/>
                  </a:cubicBezTo>
                  <a:cubicBezTo>
                    <a:pt x="201937" y="1168264"/>
                    <a:pt x="185958" y="1184275"/>
                    <a:pt x="166784" y="1184275"/>
                  </a:cubicBezTo>
                  <a:cubicBezTo>
                    <a:pt x="125239" y="1184275"/>
                    <a:pt x="125239" y="1184275"/>
                    <a:pt x="125239" y="1184275"/>
                  </a:cubicBezTo>
                  <a:cubicBezTo>
                    <a:pt x="109261" y="1184275"/>
                    <a:pt x="96478" y="1168264"/>
                    <a:pt x="99673" y="1152253"/>
                  </a:cubicBezTo>
                  <a:cubicBezTo>
                    <a:pt x="147609" y="886469"/>
                    <a:pt x="147609" y="886469"/>
                    <a:pt x="147609" y="886469"/>
                  </a:cubicBezTo>
                  <a:cubicBezTo>
                    <a:pt x="150805" y="867256"/>
                    <a:pt x="138022" y="854447"/>
                    <a:pt x="118848" y="854447"/>
                  </a:cubicBezTo>
                  <a:cubicBezTo>
                    <a:pt x="26172" y="854447"/>
                    <a:pt x="26172" y="854447"/>
                    <a:pt x="26172" y="854447"/>
                  </a:cubicBezTo>
                  <a:cubicBezTo>
                    <a:pt x="6997" y="854447"/>
                    <a:pt x="-2590" y="841638"/>
                    <a:pt x="606" y="822425"/>
                  </a:cubicBezTo>
                  <a:cubicBezTo>
                    <a:pt x="35759" y="620685"/>
                    <a:pt x="35759" y="620685"/>
                    <a:pt x="35759" y="620685"/>
                  </a:cubicBezTo>
                  <a:cubicBezTo>
                    <a:pt x="38955" y="604674"/>
                    <a:pt x="54933" y="591865"/>
                    <a:pt x="70912" y="591865"/>
                  </a:cubicBezTo>
                  <a:cubicBezTo>
                    <a:pt x="272242" y="591865"/>
                    <a:pt x="272242" y="591865"/>
                    <a:pt x="272242" y="591865"/>
                  </a:cubicBezTo>
                  <a:cubicBezTo>
                    <a:pt x="288221" y="591865"/>
                    <a:pt x="304200" y="575854"/>
                    <a:pt x="307395" y="559843"/>
                  </a:cubicBezTo>
                  <a:lnTo>
                    <a:pt x="310591" y="556641"/>
                  </a:lnTo>
                  <a:cubicBezTo>
                    <a:pt x="313787" y="537428"/>
                    <a:pt x="301004" y="524619"/>
                    <a:pt x="281830" y="524619"/>
                  </a:cubicBezTo>
                  <a:cubicBezTo>
                    <a:pt x="83695" y="524619"/>
                    <a:pt x="83695" y="524619"/>
                    <a:pt x="83695" y="524619"/>
                  </a:cubicBezTo>
                  <a:cubicBezTo>
                    <a:pt x="67716" y="524619"/>
                    <a:pt x="54933" y="511810"/>
                    <a:pt x="58129" y="492597"/>
                  </a:cubicBezTo>
                  <a:cubicBezTo>
                    <a:pt x="80499" y="358104"/>
                    <a:pt x="80499" y="358104"/>
                    <a:pt x="80499" y="358104"/>
                  </a:cubicBezTo>
                  <a:cubicBezTo>
                    <a:pt x="83695" y="342093"/>
                    <a:pt x="99673" y="326082"/>
                    <a:pt x="118848" y="326082"/>
                  </a:cubicBezTo>
                  <a:cubicBezTo>
                    <a:pt x="160392" y="326082"/>
                    <a:pt x="160392" y="326082"/>
                    <a:pt x="160392" y="326082"/>
                  </a:cubicBezTo>
                  <a:cubicBezTo>
                    <a:pt x="176371" y="326082"/>
                    <a:pt x="195545" y="313273"/>
                    <a:pt x="198741" y="297262"/>
                  </a:cubicBezTo>
                  <a:cubicBezTo>
                    <a:pt x="221111" y="159566"/>
                    <a:pt x="221111" y="159566"/>
                    <a:pt x="221111" y="159566"/>
                  </a:cubicBezTo>
                  <a:cubicBezTo>
                    <a:pt x="224307" y="143555"/>
                    <a:pt x="240285" y="130747"/>
                    <a:pt x="259460" y="130747"/>
                  </a:cubicBezTo>
                  <a:cubicBezTo>
                    <a:pt x="457594" y="130747"/>
                    <a:pt x="457594" y="130747"/>
                    <a:pt x="457594" y="130747"/>
                  </a:cubicBezTo>
                  <a:cubicBezTo>
                    <a:pt x="476769" y="130747"/>
                    <a:pt x="492747" y="114735"/>
                    <a:pt x="495943" y="98724"/>
                  </a:cubicBezTo>
                  <a:cubicBezTo>
                    <a:pt x="495943" y="95522"/>
                    <a:pt x="495943" y="95522"/>
                    <a:pt x="495943" y="95522"/>
                  </a:cubicBezTo>
                  <a:cubicBezTo>
                    <a:pt x="499139" y="79511"/>
                    <a:pt x="515117" y="63500"/>
                    <a:pt x="531096" y="63500"/>
                  </a:cubicBezTo>
                  <a:close/>
                  <a:moveTo>
                    <a:pt x="1701072" y="0"/>
                  </a:moveTo>
                  <a:lnTo>
                    <a:pt x="2110182" y="0"/>
                  </a:lnTo>
                  <a:cubicBezTo>
                    <a:pt x="2129359" y="0"/>
                    <a:pt x="2138947" y="12824"/>
                    <a:pt x="2135751" y="28855"/>
                  </a:cubicBezTo>
                  <a:cubicBezTo>
                    <a:pt x="2135751" y="28855"/>
                    <a:pt x="2135751" y="28855"/>
                    <a:pt x="2113378" y="166719"/>
                  </a:cubicBezTo>
                  <a:cubicBezTo>
                    <a:pt x="2110182" y="182749"/>
                    <a:pt x="2094201" y="195574"/>
                    <a:pt x="2075024" y="195574"/>
                  </a:cubicBezTo>
                  <a:cubicBezTo>
                    <a:pt x="2075024" y="195574"/>
                    <a:pt x="2075024" y="195574"/>
                    <a:pt x="2033474" y="195574"/>
                  </a:cubicBezTo>
                  <a:cubicBezTo>
                    <a:pt x="2017493" y="195574"/>
                    <a:pt x="1998316" y="211604"/>
                    <a:pt x="1998316" y="227635"/>
                  </a:cubicBezTo>
                  <a:cubicBezTo>
                    <a:pt x="1998316" y="227635"/>
                    <a:pt x="1998316" y="227635"/>
                    <a:pt x="1985531" y="298170"/>
                  </a:cubicBezTo>
                  <a:cubicBezTo>
                    <a:pt x="1982335" y="314201"/>
                    <a:pt x="1966354" y="327025"/>
                    <a:pt x="1947177" y="327025"/>
                  </a:cubicBezTo>
                  <a:cubicBezTo>
                    <a:pt x="1947177" y="327025"/>
                    <a:pt x="1947177" y="327025"/>
                    <a:pt x="1905627" y="327025"/>
                  </a:cubicBezTo>
                  <a:cubicBezTo>
                    <a:pt x="1889646" y="327025"/>
                    <a:pt x="1876862" y="314201"/>
                    <a:pt x="1880058" y="298170"/>
                  </a:cubicBezTo>
                  <a:cubicBezTo>
                    <a:pt x="1880058" y="298170"/>
                    <a:pt x="1880058" y="298170"/>
                    <a:pt x="1915216" y="96184"/>
                  </a:cubicBezTo>
                  <a:cubicBezTo>
                    <a:pt x="1918412" y="80153"/>
                    <a:pt x="1905627" y="64123"/>
                    <a:pt x="1889646" y="64123"/>
                  </a:cubicBezTo>
                  <a:cubicBezTo>
                    <a:pt x="1889646" y="64123"/>
                    <a:pt x="1889646" y="64123"/>
                    <a:pt x="1688288" y="64123"/>
                  </a:cubicBezTo>
                  <a:cubicBezTo>
                    <a:pt x="1672307" y="64123"/>
                    <a:pt x="1659522" y="51298"/>
                    <a:pt x="1662718" y="32061"/>
                  </a:cubicBezTo>
                  <a:cubicBezTo>
                    <a:pt x="1662718" y="32061"/>
                    <a:pt x="1662718" y="32061"/>
                    <a:pt x="1662718" y="28855"/>
                  </a:cubicBezTo>
                  <a:cubicBezTo>
                    <a:pt x="1665915" y="12824"/>
                    <a:pt x="1681895" y="0"/>
                    <a:pt x="170107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5" name="楕円 4"/>
            <p:cNvSpPr/>
            <p:nvPr/>
          </p:nvSpPr>
          <p:spPr bwMode="auto">
            <a:xfrm>
              <a:off x="294192" y="3015394"/>
              <a:ext cx="3912381" cy="2701753"/>
            </a:xfrm>
            <a:prstGeom prst="ellipse">
              <a:avLst/>
            </a:prstGeom>
            <a:solidFill>
              <a:schemeClr val="accent6">
                <a:lumMod val="10000"/>
                <a:lumOff val="90000"/>
                <a:alpha val="60000"/>
              </a:schemeClr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b="1" dirty="0" err="1" smtClean="0">
                  <a:ln w="0"/>
                  <a:solidFill>
                    <a:schemeClr val="accent6">
                      <a:lumMod val="90000"/>
                      <a:lumOff val="1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n-ea"/>
                </a:rPr>
                <a:t>Ansible</a:t>
              </a:r>
              <a:r>
                <a:rPr kumimoji="1" lang="en-US" altLang="ja-JP" b="1" dirty="0" smtClean="0">
                  <a:ln w="0"/>
                  <a:solidFill>
                    <a:schemeClr val="accent6">
                      <a:lumMod val="90000"/>
                      <a:lumOff val="1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n-ea"/>
                </a:rPr>
                <a:t>-galaxy</a:t>
              </a:r>
              <a:endParaRPr kumimoji="1" lang="ja-JP" altLang="en-US" b="1" dirty="0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endParaRPr>
            </a:p>
          </p:txBody>
        </p:sp>
        <p:sp>
          <p:nvSpPr>
            <p:cNvPr id="11" name="フローチャート: 複数書類 10"/>
            <p:cNvSpPr/>
            <p:nvPr/>
          </p:nvSpPr>
          <p:spPr bwMode="auto">
            <a:xfrm>
              <a:off x="3759190" y="2646759"/>
              <a:ext cx="864120" cy="504070"/>
            </a:xfrm>
            <a:prstGeom prst="flowChartMultidocument">
              <a:avLst/>
            </a:prstGeom>
            <a:solidFill>
              <a:srgbClr val="FFFF00"/>
            </a:solidFill>
            <a:ln w="28575">
              <a:solidFill>
                <a:srgbClr val="FFC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b="1" dirty="0" smtClean="0">
                  <a:solidFill>
                    <a:schemeClr val="accent6">
                      <a:lumMod val="90000"/>
                      <a:lumOff val="10000"/>
                    </a:schemeClr>
                  </a:solidFill>
                  <a:latin typeface="+mn-ea"/>
                </a:rPr>
                <a:t>Roles</a:t>
              </a:r>
              <a:endParaRPr kumimoji="1" lang="ja-JP" altLang="en-US" b="1" dirty="0" smtClean="0">
                <a:solidFill>
                  <a:schemeClr val="accent6">
                    <a:lumMod val="90000"/>
                    <a:lumOff val="10000"/>
                  </a:schemeClr>
                </a:solidFill>
                <a:latin typeface="+mn-ea"/>
              </a:endParaRPr>
            </a:p>
          </p:txBody>
        </p:sp>
        <p:sp>
          <p:nvSpPr>
            <p:cNvPr id="13" name="正方形/長方形 12"/>
            <p:cNvSpPr/>
            <p:nvPr/>
          </p:nvSpPr>
          <p:spPr bwMode="gray">
            <a:xfrm>
              <a:off x="4860040" y="3285902"/>
              <a:ext cx="3707793" cy="2204830"/>
            </a:xfrm>
            <a:prstGeom prst="rect">
              <a:avLst/>
            </a:prstGeom>
            <a:solidFill>
              <a:schemeClr val="accent6"/>
            </a:solidFill>
            <a:ln w="152400" cmpd="dbl">
              <a:solidFill>
                <a:schemeClr val="accent6"/>
              </a:solidFill>
            </a:ln>
            <a:effectLst/>
            <a:extLst/>
          </p:spPr>
          <p:txBody>
            <a:bodyPr rot="0" spcFirstLastPara="0" vertOverflow="overflow" horzOverflow="overflow" vert="horz" wrap="square" lIns="108000" tIns="10800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b="1" dirty="0">
                <a:solidFill>
                  <a:srgbClr val="FFFFFF"/>
                </a:solidFill>
              </a:endParaRPr>
            </a:p>
          </p:txBody>
        </p:sp>
        <p:sp>
          <p:nvSpPr>
            <p:cNvPr id="14" name="正方形/長方形 13"/>
            <p:cNvSpPr/>
            <p:nvPr/>
          </p:nvSpPr>
          <p:spPr bwMode="gray">
            <a:xfrm>
              <a:off x="7960359" y="3361191"/>
              <a:ext cx="6074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b="1" dirty="0" smtClean="0">
                  <a:solidFill>
                    <a:schemeClr val="bg1"/>
                  </a:solidFill>
                </a:rPr>
                <a:t>ITA</a:t>
              </a:r>
              <a:endParaRPr lang="ja-JP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5" name="円柱 14"/>
            <p:cNvSpPr/>
            <p:nvPr/>
          </p:nvSpPr>
          <p:spPr bwMode="auto">
            <a:xfrm>
              <a:off x="5266747" y="3558838"/>
              <a:ext cx="1296180" cy="1801614"/>
            </a:xfrm>
            <a:prstGeom prst="can">
              <a:avLst/>
            </a:prstGeom>
            <a:solidFill>
              <a:schemeClr val="accent6">
                <a:lumMod val="75000"/>
                <a:lumOff val="25000"/>
              </a:schemeClr>
            </a:solidFill>
            <a:ln w="12700">
              <a:solidFill>
                <a:schemeClr val="bg1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16" name="正方形/長方形 15"/>
            <p:cNvSpPr/>
            <p:nvPr/>
          </p:nvSpPr>
          <p:spPr bwMode="gray">
            <a:xfrm>
              <a:off x="6925384" y="4081251"/>
              <a:ext cx="1260271" cy="7567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b="1" dirty="0" smtClean="0">
                  <a:solidFill>
                    <a:schemeClr val="accent6"/>
                  </a:solidFill>
                </a:rPr>
                <a:t>Ansible-</a:t>
              </a:r>
              <a:br>
                <a:rPr lang="en-US" altLang="ja-JP" sz="1400" b="1" dirty="0" smtClean="0">
                  <a:solidFill>
                    <a:schemeClr val="accent6"/>
                  </a:solidFill>
                </a:rPr>
              </a:br>
              <a:r>
                <a:rPr lang="en-US" altLang="ja-JP" sz="1400" b="1" dirty="0" smtClean="0">
                  <a:solidFill>
                    <a:schemeClr val="accent6"/>
                  </a:solidFill>
                </a:rPr>
                <a:t>LegacyRole</a:t>
              </a:r>
              <a:endParaRPr lang="en-US" altLang="ja-JP" sz="1400" b="1" dirty="0">
                <a:solidFill>
                  <a:schemeClr val="accent6"/>
                </a:solidFill>
              </a:endParaRPr>
            </a:p>
          </p:txBody>
        </p:sp>
        <p:cxnSp>
          <p:nvCxnSpPr>
            <p:cNvPr id="17" name="カギ線コネクタ 122"/>
            <p:cNvCxnSpPr/>
            <p:nvPr/>
          </p:nvCxnSpPr>
          <p:spPr bwMode="auto">
            <a:xfrm>
              <a:off x="6421314" y="4496332"/>
              <a:ext cx="504070" cy="0"/>
            </a:xfrm>
            <a:prstGeom prst="straightConnector1">
              <a:avLst/>
            </a:prstGeom>
            <a:solidFill>
              <a:schemeClr val="bg1"/>
            </a:solidFill>
            <a:ln w="762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triangle" w="med" len="med"/>
            </a:ln>
            <a:effectLst>
              <a:glow rad="38100">
                <a:schemeClr val="bg1"/>
              </a:glow>
            </a:effectLst>
            <a:extLst/>
          </p:spPr>
        </p:cxnSp>
        <p:sp>
          <p:nvSpPr>
            <p:cNvPr id="23" name="フローチャート: 複数書類 22"/>
            <p:cNvSpPr/>
            <p:nvPr/>
          </p:nvSpPr>
          <p:spPr bwMode="auto">
            <a:xfrm>
              <a:off x="5472060" y="4282867"/>
              <a:ext cx="864120" cy="504070"/>
            </a:xfrm>
            <a:prstGeom prst="flowChartMultidocument">
              <a:avLst/>
            </a:prstGeom>
            <a:solidFill>
              <a:srgbClr val="FFFF00"/>
            </a:solidFill>
            <a:ln w="28575">
              <a:solidFill>
                <a:srgbClr val="FFC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b="1" dirty="0" smtClean="0">
                  <a:solidFill>
                    <a:schemeClr val="accent6">
                      <a:lumMod val="90000"/>
                      <a:lumOff val="10000"/>
                    </a:schemeClr>
                  </a:solidFill>
                  <a:latin typeface="+mn-ea"/>
                </a:rPr>
                <a:t>Roles</a:t>
              </a:r>
              <a:endParaRPr kumimoji="1" lang="ja-JP" altLang="en-US" b="1" dirty="0" smtClean="0">
                <a:solidFill>
                  <a:schemeClr val="accent6">
                    <a:lumMod val="90000"/>
                    <a:lumOff val="10000"/>
                  </a:schemeClr>
                </a:solidFill>
                <a:latin typeface="+mn-ea"/>
              </a:endParaRPr>
            </a:p>
          </p:txBody>
        </p:sp>
        <p:sp>
          <p:nvSpPr>
            <p:cNvPr id="31" name="下カーブ矢印 30"/>
            <p:cNvSpPr/>
            <p:nvPr/>
          </p:nvSpPr>
          <p:spPr bwMode="auto">
            <a:xfrm>
              <a:off x="2508978" y="2376853"/>
              <a:ext cx="3395189" cy="1023821"/>
            </a:xfrm>
            <a:prstGeom prst="curvedDown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accent2">
                  <a:lumMod val="60000"/>
                  <a:lumOff val="40000"/>
                </a:schemeClr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33" name="テキスト ボックス 32"/>
            <p:cNvSpPr txBox="1"/>
            <p:nvPr/>
          </p:nvSpPr>
          <p:spPr>
            <a:xfrm>
              <a:off x="5446772" y="3571628"/>
              <a:ext cx="9361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b="1" dirty="0" smtClean="0">
                  <a:solidFill>
                    <a:schemeClr val="bg1"/>
                  </a:solidFill>
                </a:rPr>
                <a:t>CMDB</a:t>
              </a:r>
              <a:endParaRPr kumimoji="1" lang="ja-JP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2" name="楕円 31"/>
            <p:cNvSpPr/>
            <p:nvPr/>
          </p:nvSpPr>
          <p:spPr bwMode="auto">
            <a:xfrm>
              <a:off x="2931449" y="4007918"/>
              <a:ext cx="72010" cy="7201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accent2">
                  <a:lumMod val="60000"/>
                  <a:lumOff val="40000"/>
                </a:schemeClr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36" name="楕円 35"/>
            <p:cNvSpPr/>
            <p:nvPr/>
          </p:nvSpPr>
          <p:spPr bwMode="auto">
            <a:xfrm>
              <a:off x="2841509" y="4928392"/>
              <a:ext cx="72010" cy="7201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accent2">
                  <a:lumMod val="60000"/>
                  <a:lumOff val="40000"/>
                </a:schemeClr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37" name="楕円 36"/>
            <p:cNvSpPr/>
            <p:nvPr/>
          </p:nvSpPr>
          <p:spPr bwMode="auto">
            <a:xfrm>
              <a:off x="2047975" y="3695942"/>
              <a:ext cx="72010" cy="7201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accent2">
                  <a:lumMod val="60000"/>
                  <a:lumOff val="40000"/>
                </a:schemeClr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38" name="楕円 37"/>
            <p:cNvSpPr/>
            <p:nvPr/>
          </p:nvSpPr>
          <p:spPr bwMode="auto">
            <a:xfrm>
              <a:off x="987179" y="3918501"/>
              <a:ext cx="72010" cy="7201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accent2">
                  <a:lumMod val="60000"/>
                  <a:lumOff val="40000"/>
                </a:schemeClr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39" name="楕円 38"/>
            <p:cNvSpPr/>
            <p:nvPr/>
          </p:nvSpPr>
          <p:spPr bwMode="auto">
            <a:xfrm>
              <a:off x="1626304" y="4882330"/>
              <a:ext cx="72010" cy="7201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accent2">
                  <a:lumMod val="60000"/>
                  <a:lumOff val="40000"/>
                </a:schemeClr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40" name="楕円 39"/>
            <p:cNvSpPr/>
            <p:nvPr/>
          </p:nvSpPr>
          <p:spPr bwMode="auto">
            <a:xfrm>
              <a:off x="771149" y="4491245"/>
              <a:ext cx="72010" cy="7201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accent2">
                  <a:lumMod val="60000"/>
                  <a:lumOff val="40000"/>
                </a:schemeClr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41" name="楕円 40"/>
            <p:cNvSpPr/>
            <p:nvPr/>
          </p:nvSpPr>
          <p:spPr bwMode="auto">
            <a:xfrm>
              <a:off x="1422766" y="3659937"/>
              <a:ext cx="72010" cy="7201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accent2">
                  <a:lumMod val="60000"/>
                  <a:lumOff val="40000"/>
                </a:schemeClr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42" name="楕円 41"/>
            <p:cNvSpPr/>
            <p:nvPr/>
          </p:nvSpPr>
          <p:spPr bwMode="auto">
            <a:xfrm>
              <a:off x="1426553" y="4043923"/>
              <a:ext cx="72010" cy="7201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accent2">
                  <a:lumMod val="60000"/>
                  <a:lumOff val="40000"/>
                </a:schemeClr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40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5.2</a:t>
            </a:r>
            <a:r>
              <a:rPr lang="ja-JP" altLang="en-US" dirty="0"/>
              <a:t>　</a:t>
            </a:r>
            <a:r>
              <a:rPr lang="en-US" altLang="ja-JP" dirty="0" smtClean="0"/>
              <a:t>Ansible-LegacyRole mode</a:t>
            </a:r>
            <a:r>
              <a:rPr lang="ja-JP" altLang="en-US" dirty="0" smtClean="0"/>
              <a:t>　</a:t>
            </a:r>
            <a:r>
              <a:rPr lang="en-US" altLang="ja-JP" dirty="0" smtClean="0"/>
              <a:t>(2/4)</a:t>
            </a:r>
            <a:endParaRPr kumimoji="1" lang="ja-JP" altLang="en-US" dirty="0"/>
          </a:p>
        </p:txBody>
      </p:sp>
      <p:sp>
        <p:nvSpPr>
          <p:cNvPr id="51" name="テキスト プレースホルダー 45"/>
          <p:cNvSpPr txBox="1">
            <a:spLocks/>
          </p:cNvSpPr>
          <p:nvPr/>
        </p:nvSpPr>
        <p:spPr>
          <a:xfrm>
            <a:off x="179388" y="836613"/>
            <a:ext cx="8640000" cy="756000"/>
          </a:xfrm>
          <a:prstGeom prst="roundRect">
            <a:avLst>
              <a:gd name="adj" fmla="val 7924"/>
            </a:avLst>
          </a:prstGeom>
        </p:spPr>
        <p:txBody>
          <a:bodyPr/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sz="16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sz="1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sz="12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r>
              <a:rPr lang="en-US" altLang="ja-JP" dirty="0"/>
              <a:t>Link the roles inside Role packages and </a:t>
            </a:r>
            <a:r>
              <a:rPr lang="en-US" altLang="ja-JP" dirty="0" smtClean="0"/>
              <a:t>Movements in ITA.</a:t>
            </a:r>
            <a:r>
              <a:rPr lang="en-US" altLang="ja-JP" sz="1800" dirty="0" smtClean="0"/>
              <a:t> </a:t>
            </a:r>
            <a:endParaRPr lang="ja-JP" altLang="en-US" sz="1800" kern="0" dirty="0" smtClean="0"/>
          </a:p>
        </p:txBody>
      </p:sp>
      <p:sp>
        <p:nvSpPr>
          <p:cNvPr id="52" name="角丸四角形 51"/>
          <p:cNvSpPr/>
          <p:nvPr/>
        </p:nvSpPr>
        <p:spPr bwMode="auto">
          <a:xfrm>
            <a:off x="492805" y="1662188"/>
            <a:ext cx="4468727" cy="3007369"/>
          </a:xfrm>
          <a:prstGeom prst="roundRect">
            <a:avLst>
              <a:gd name="adj" fmla="val 5631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j-ea"/>
              <a:ea typeface="+mj-ea"/>
            </a:endParaRPr>
          </a:p>
        </p:txBody>
      </p:sp>
      <p:sp>
        <p:nvSpPr>
          <p:cNvPr id="53" name="フローチャート : 書類 51"/>
          <p:cNvSpPr/>
          <p:nvPr/>
        </p:nvSpPr>
        <p:spPr bwMode="auto">
          <a:xfrm>
            <a:off x="1306108" y="2765730"/>
            <a:ext cx="3240000" cy="1800000"/>
          </a:xfrm>
          <a:prstGeom prst="flowChartDocument">
            <a:avLst/>
          </a:prstGeom>
          <a:ln>
            <a:solidFill>
              <a:schemeClr val="tx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400" dirty="0" smtClean="0"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  <a:p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- </a:t>
            </a:r>
            <a:r>
              <a:rPr lang="en-US" altLang="ja-JP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hosts: all</a:t>
            </a:r>
          </a:p>
          <a:p>
            <a:r>
              <a:rPr lang="ja-JP" altLang="en-US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ja-JP" altLang="en-US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roles:</a:t>
            </a:r>
          </a:p>
          <a:p>
            <a:r>
              <a:rPr lang="en-US" altLang="ja-JP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 - role: 0001</a:t>
            </a:r>
          </a:p>
          <a:p>
            <a:r>
              <a:rPr lang="en-US" altLang="ja-JP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 - role: 0004</a:t>
            </a:r>
          </a:p>
          <a:p>
            <a:r>
              <a:rPr lang="en-US" altLang="ja-JP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 - role: 0002</a:t>
            </a:r>
          </a:p>
          <a:p>
            <a:endParaRPr lang="en-US" altLang="ja-JP" sz="1400" dirty="0"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</p:txBody>
      </p:sp>
      <p:grpSp>
        <p:nvGrpSpPr>
          <p:cNvPr id="70" name="グループ化 69"/>
          <p:cNvGrpSpPr/>
          <p:nvPr/>
        </p:nvGrpSpPr>
        <p:grpSpPr>
          <a:xfrm>
            <a:off x="492806" y="4893507"/>
            <a:ext cx="1559492" cy="1469192"/>
            <a:chOff x="180000" y="4893507"/>
            <a:chExt cx="1832027" cy="1469192"/>
          </a:xfrm>
        </p:grpSpPr>
        <p:sp>
          <p:nvSpPr>
            <p:cNvPr id="48" name="角丸四角形 47"/>
            <p:cNvSpPr/>
            <p:nvPr/>
          </p:nvSpPr>
          <p:spPr bwMode="auto">
            <a:xfrm>
              <a:off x="180000" y="4893507"/>
              <a:ext cx="1832027" cy="1469192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600" b="1" dirty="0" smtClean="0">
                  <a:latin typeface="+mj-ea"/>
                  <a:ea typeface="+mj-ea"/>
                </a:rPr>
                <a:t>0001</a:t>
              </a:r>
              <a:endParaRPr kumimoji="1" lang="ja-JP" altLang="en-US" sz="1600" b="1" dirty="0">
                <a:latin typeface="+mj-ea"/>
                <a:ea typeface="+mj-ea"/>
              </a:endParaRPr>
            </a:p>
          </p:txBody>
        </p:sp>
        <p:sp>
          <p:nvSpPr>
            <p:cNvPr id="54" name="フローチャート : 書類 54"/>
            <p:cNvSpPr/>
            <p:nvPr/>
          </p:nvSpPr>
          <p:spPr bwMode="auto">
            <a:xfrm>
              <a:off x="290785" y="5246625"/>
              <a:ext cx="1542129" cy="846671"/>
            </a:xfrm>
            <a:prstGeom prst="flowChartDocument">
              <a:avLst/>
            </a:prstGeom>
            <a:ln>
              <a:solidFill>
                <a:schemeClr val="tx1"/>
              </a:solidFill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200" dirty="0">
                  <a:latin typeface="+mj-ea"/>
                </a:rPr>
                <a:t>tasks</a:t>
              </a:r>
            </a:p>
            <a:p>
              <a:pPr algn="ctr"/>
              <a:endParaRPr lang="en-US" altLang="ja-JP" sz="300" dirty="0">
                <a:latin typeface="+mj-ea"/>
              </a:endParaRPr>
            </a:p>
            <a:p>
              <a:pPr algn="ctr"/>
              <a:r>
                <a:rPr lang="en-US" altLang="ja-JP" sz="1400" dirty="0" err="1">
                  <a:latin typeface="+mj-ea"/>
                </a:rPr>
                <a:t>main.yml</a:t>
              </a:r>
              <a:endParaRPr lang="en-US" altLang="ja-JP" sz="1400" dirty="0">
                <a:latin typeface="+mj-ea"/>
              </a:endParaRPr>
            </a:p>
          </p:txBody>
        </p:sp>
      </p:grpSp>
      <p:cxnSp>
        <p:nvCxnSpPr>
          <p:cNvPr id="63" name="直線コネクタ 103"/>
          <p:cNvCxnSpPr>
            <a:stCxn id="61" idx="3"/>
            <a:endCxn id="53" idx="0"/>
          </p:cNvCxnSpPr>
          <p:nvPr/>
        </p:nvCxnSpPr>
        <p:spPr bwMode="auto">
          <a:xfrm>
            <a:off x="1834402" y="2161667"/>
            <a:ext cx="1091706" cy="604063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66" name="四角形吹き出し 65"/>
          <p:cNvSpPr/>
          <p:nvPr/>
        </p:nvSpPr>
        <p:spPr bwMode="auto">
          <a:xfrm>
            <a:off x="5206112" y="3367742"/>
            <a:ext cx="2520364" cy="644460"/>
          </a:xfrm>
          <a:prstGeom prst="wedgeRectCallout">
            <a:avLst>
              <a:gd name="adj1" fmla="val -135242"/>
              <a:gd name="adj2" fmla="val -21572"/>
            </a:avLst>
          </a:prstGeom>
          <a:solidFill>
            <a:schemeClr val="accent2">
              <a:lumMod val="60000"/>
              <a:lumOff val="40000"/>
            </a:schemeClr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 smtClean="0">
                <a:solidFill>
                  <a:schemeClr val="bg1"/>
                </a:solidFill>
                <a:latin typeface="+mj-ea"/>
              </a:rPr>
              <a:t>You can choose from</a:t>
            </a:r>
            <a:br>
              <a:rPr lang="en-US" altLang="ja-JP" sz="1400" b="1" dirty="0" smtClean="0">
                <a:solidFill>
                  <a:schemeClr val="bg1"/>
                </a:solidFill>
                <a:latin typeface="+mj-ea"/>
              </a:rPr>
            </a:br>
            <a:r>
              <a:rPr lang="en-US" altLang="ja-JP" sz="1400" b="1" dirty="0" smtClean="0">
                <a:solidFill>
                  <a:schemeClr val="bg1"/>
                </a:solidFill>
                <a:latin typeface="+mj-ea"/>
              </a:rPr>
              <a:t>multiple roles.</a:t>
            </a:r>
            <a:endParaRPr lang="ja-JP" altLang="en-US" sz="14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67" name="正方形/長方形 66"/>
          <p:cNvSpPr/>
          <p:nvPr/>
        </p:nvSpPr>
        <p:spPr bwMode="auto">
          <a:xfrm>
            <a:off x="2381957" y="1799407"/>
            <a:ext cx="2151622" cy="720000"/>
          </a:xfrm>
          <a:prstGeom prst="rect">
            <a:avLst/>
          </a:prstGeom>
          <a:ln>
            <a:prstDash val="soli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100" b="1" dirty="0" smtClean="0">
                <a:latin typeface="+mj-ea"/>
                <a:ea typeface="+mj-ea"/>
              </a:rPr>
              <a:t>Role package file</a:t>
            </a:r>
            <a:endParaRPr kumimoji="1" lang="en-US" altLang="ja-JP" sz="1100" b="1" dirty="0" smtClean="0">
              <a:latin typeface="+mj-ea"/>
              <a:ea typeface="+mj-ea"/>
            </a:endParaRPr>
          </a:p>
          <a:p>
            <a:pPr algn="ctr"/>
            <a:endParaRPr lang="en-US" altLang="ja-JP" sz="700" b="1" dirty="0">
              <a:latin typeface="+mj-ea"/>
              <a:ea typeface="+mj-ea"/>
            </a:endParaRPr>
          </a:p>
          <a:p>
            <a:pPr algn="ctr"/>
            <a:r>
              <a:rPr kumimoji="1" lang="en-US" altLang="ja-JP" b="1" dirty="0" smtClean="0">
                <a:latin typeface="+mj-ea"/>
                <a:ea typeface="+mj-ea"/>
              </a:rPr>
              <a:t>Role.zip</a:t>
            </a:r>
          </a:p>
        </p:txBody>
      </p:sp>
      <p:sp>
        <p:nvSpPr>
          <p:cNvPr id="69" name="四角形吹き出し 68"/>
          <p:cNvSpPr/>
          <p:nvPr/>
        </p:nvSpPr>
        <p:spPr bwMode="auto">
          <a:xfrm>
            <a:off x="5206112" y="1826816"/>
            <a:ext cx="1800264" cy="1174715"/>
          </a:xfrm>
          <a:prstGeom prst="wedgeRectCallout">
            <a:avLst>
              <a:gd name="adj1" fmla="val -89799"/>
              <a:gd name="adj2" fmla="val -32051"/>
            </a:avLst>
          </a:pr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 smtClean="0">
                <a:latin typeface="+mj-ea"/>
              </a:rPr>
              <a:t>Role0001</a:t>
            </a:r>
            <a:br>
              <a:rPr lang="en-US" altLang="ja-JP" sz="1400" b="1" dirty="0" smtClean="0">
                <a:latin typeface="+mj-ea"/>
              </a:rPr>
            </a:br>
            <a:r>
              <a:rPr lang="ja-JP" altLang="en-US" sz="1400" b="1" dirty="0" smtClean="0">
                <a:latin typeface="+mj-ea"/>
              </a:rPr>
              <a:t>　・</a:t>
            </a:r>
            <a:r>
              <a:rPr lang="en-US" altLang="ja-JP" sz="1400" b="1" dirty="0" smtClean="0">
                <a:latin typeface="+mj-ea"/>
              </a:rPr>
              <a:t/>
            </a:r>
            <a:br>
              <a:rPr lang="en-US" altLang="ja-JP" sz="1400" b="1" dirty="0" smtClean="0">
                <a:latin typeface="+mj-ea"/>
              </a:rPr>
            </a:br>
            <a:r>
              <a:rPr lang="ja-JP" altLang="en-US" sz="1400" b="1" dirty="0" smtClean="0">
                <a:latin typeface="+mj-ea"/>
              </a:rPr>
              <a:t>　・</a:t>
            </a:r>
            <a:r>
              <a:rPr lang="en-US" altLang="ja-JP" sz="1400" b="1" dirty="0" smtClean="0">
                <a:latin typeface="+mj-ea"/>
              </a:rPr>
              <a:t/>
            </a:r>
            <a:br>
              <a:rPr lang="en-US" altLang="ja-JP" sz="1400" b="1" dirty="0" smtClean="0">
                <a:latin typeface="+mj-ea"/>
              </a:rPr>
            </a:br>
            <a:r>
              <a:rPr lang="ja-JP" altLang="en-US" sz="1400" b="1" dirty="0" smtClean="0">
                <a:latin typeface="+mj-ea"/>
              </a:rPr>
              <a:t>　・</a:t>
            </a:r>
            <a:endParaRPr lang="en-US" altLang="ja-JP" sz="1400" b="1" dirty="0">
              <a:latin typeface="+mj-ea"/>
            </a:endParaRPr>
          </a:p>
          <a:p>
            <a:r>
              <a:rPr lang="en-US" altLang="ja-JP" sz="1400" b="1" dirty="0" smtClean="0">
                <a:latin typeface="+mj-ea"/>
              </a:rPr>
              <a:t>Role0005</a:t>
            </a:r>
            <a:endParaRPr lang="en-US" altLang="ja-JP" sz="1400" b="1" dirty="0">
              <a:latin typeface="+mj-ea"/>
            </a:endParaRPr>
          </a:p>
        </p:txBody>
      </p:sp>
      <p:grpSp>
        <p:nvGrpSpPr>
          <p:cNvPr id="78" name="グループ化 77"/>
          <p:cNvGrpSpPr/>
          <p:nvPr/>
        </p:nvGrpSpPr>
        <p:grpSpPr>
          <a:xfrm>
            <a:off x="2105309" y="4893507"/>
            <a:ext cx="1559492" cy="1469192"/>
            <a:chOff x="180000" y="4893507"/>
            <a:chExt cx="1832027" cy="1469192"/>
          </a:xfrm>
        </p:grpSpPr>
        <p:sp>
          <p:nvSpPr>
            <p:cNvPr id="79" name="角丸四角形 78"/>
            <p:cNvSpPr/>
            <p:nvPr/>
          </p:nvSpPr>
          <p:spPr bwMode="auto">
            <a:xfrm>
              <a:off x="180000" y="4893507"/>
              <a:ext cx="1832027" cy="1469192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600" b="1" dirty="0" smtClean="0">
                  <a:latin typeface="+mj-ea"/>
                  <a:ea typeface="+mj-ea"/>
                </a:rPr>
                <a:t>0002</a:t>
              </a:r>
              <a:endParaRPr kumimoji="1" lang="ja-JP" altLang="en-US" sz="1600" b="1" dirty="0">
                <a:latin typeface="+mj-ea"/>
                <a:ea typeface="+mj-ea"/>
              </a:endParaRPr>
            </a:p>
          </p:txBody>
        </p:sp>
        <p:sp>
          <p:nvSpPr>
            <p:cNvPr id="80" name="フローチャート : 書類 54"/>
            <p:cNvSpPr/>
            <p:nvPr/>
          </p:nvSpPr>
          <p:spPr bwMode="auto">
            <a:xfrm>
              <a:off x="290785" y="5246625"/>
              <a:ext cx="1542129" cy="846671"/>
            </a:xfrm>
            <a:prstGeom prst="flowChartDocument">
              <a:avLst/>
            </a:prstGeom>
            <a:ln>
              <a:solidFill>
                <a:schemeClr val="tx1"/>
              </a:solidFill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200" dirty="0">
                  <a:latin typeface="+mj-ea"/>
                </a:rPr>
                <a:t>tasks</a:t>
              </a:r>
            </a:p>
            <a:p>
              <a:pPr algn="ctr"/>
              <a:endParaRPr lang="en-US" altLang="ja-JP" sz="300" dirty="0">
                <a:latin typeface="+mj-ea"/>
              </a:endParaRPr>
            </a:p>
            <a:p>
              <a:pPr algn="ctr"/>
              <a:r>
                <a:rPr lang="en-US" altLang="ja-JP" sz="1400" dirty="0" err="1">
                  <a:latin typeface="+mj-ea"/>
                </a:rPr>
                <a:t>main.yml</a:t>
              </a:r>
              <a:endParaRPr lang="en-US" altLang="ja-JP" sz="1400" dirty="0">
                <a:latin typeface="+mj-ea"/>
              </a:endParaRPr>
            </a:p>
          </p:txBody>
        </p:sp>
      </p:grpSp>
      <p:grpSp>
        <p:nvGrpSpPr>
          <p:cNvPr id="81" name="グループ化 80"/>
          <p:cNvGrpSpPr/>
          <p:nvPr/>
        </p:nvGrpSpPr>
        <p:grpSpPr>
          <a:xfrm>
            <a:off x="3717812" y="4893507"/>
            <a:ext cx="1559492" cy="1469192"/>
            <a:chOff x="180000" y="4893507"/>
            <a:chExt cx="1832027" cy="1469192"/>
          </a:xfrm>
        </p:grpSpPr>
        <p:sp>
          <p:nvSpPr>
            <p:cNvPr id="82" name="角丸四角形 81"/>
            <p:cNvSpPr/>
            <p:nvPr/>
          </p:nvSpPr>
          <p:spPr bwMode="auto">
            <a:xfrm>
              <a:off x="180000" y="4893507"/>
              <a:ext cx="1832027" cy="1469192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600" b="1" dirty="0" smtClean="0">
                  <a:latin typeface="+mj-ea"/>
                  <a:ea typeface="+mj-ea"/>
                </a:rPr>
                <a:t>0003</a:t>
              </a:r>
              <a:endParaRPr kumimoji="1" lang="ja-JP" altLang="en-US" sz="1600" b="1" dirty="0">
                <a:latin typeface="+mj-ea"/>
                <a:ea typeface="+mj-ea"/>
              </a:endParaRPr>
            </a:p>
          </p:txBody>
        </p:sp>
        <p:sp>
          <p:nvSpPr>
            <p:cNvPr id="83" name="フローチャート : 書類 54"/>
            <p:cNvSpPr/>
            <p:nvPr/>
          </p:nvSpPr>
          <p:spPr bwMode="auto">
            <a:xfrm>
              <a:off x="290785" y="5246625"/>
              <a:ext cx="1542129" cy="846671"/>
            </a:xfrm>
            <a:prstGeom prst="flowChartDocument">
              <a:avLst/>
            </a:prstGeom>
            <a:ln>
              <a:solidFill>
                <a:schemeClr val="tx1"/>
              </a:solidFill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200" dirty="0">
                  <a:latin typeface="+mj-ea"/>
                </a:rPr>
                <a:t>tasks</a:t>
              </a:r>
            </a:p>
            <a:p>
              <a:pPr algn="ctr"/>
              <a:endParaRPr lang="en-US" altLang="ja-JP" sz="300" dirty="0">
                <a:latin typeface="+mj-ea"/>
              </a:endParaRPr>
            </a:p>
            <a:p>
              <a:pPr algn="ctr"/>
              <a:r>
                <a:rPr lang="en-US" altLang="ja-JP" sz="1400" dirty="0" err="1">
                  <a:latin typeface="+mj-ea"/>
                </a:rPr>
                <a:t>main.yml</a:t>
              </a:r>
              <a:endParaRPr lang="en-US" altLang="ja-JP" sz="1400" dirty="0">
                <a:latin typeface="+mj-ea"/>
              </a:endParaRPr>
            </a:p>
          </p:txBody>
        </p:sp>
      </p:grpSp>
      <p:grpSp>
        <p:nvGrpSpPr>
          <p:cNvPr id="84" name="グループ化 83"/>
          <p:cNvGrpSpPr/>
          <p:nvPr/>
        </p:nvGrpSpPr>
        <p:grpSpPr>
          <a:xfrm>
            <a:off x="5330315" y="4882994"/>
            <a:ext cx="1559492" cy="1469192"/>
            <a:chOff x="180000" y="4893507"/>
            <a:chExt cx="1832027" cy="1469192"/>
          </a:xfrm>
        </p:grpSpPr>
        <p:sp>
          <p:nvSpPr>
            <p:cNvPr id="85" name="角丸四角形 84"/>
            <p:cNvSpPr/>
            <p:nvPr/>
          </p:nvSpPr>
          <p:spPr bwMode="auto">
            <a:xfrm>
              <a:off x="180000" y="4893507"/>
              <a:ext cx="1832027" cy="1469192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600" b="1" dirty="0" smtClean="0">
                  <a:latin typeface="+mj-ea"/>
                  <a:ea typeface="+mj-ea"/>
                </a:rPr>
                <a:t>0004</a:t>
              </a:r>
              <a:endParaRPr kumimoji="1" lang="ja-JP" altLang="en-US" sz="1600" b="1" dirty="0">
                <a:latin typeface="+mj-ea"/>
                <a:ea typeface="+mj-ea"/>
              </a:endParaRPr>
            </a:p>
          </p:txBody>
        </p:sp>
        <p:sp>
          <p:nvSpPr>
            <p:cNvPr id="86" name="フローチャート : 書類 54"/>
            <p:cNvSpPr/>
            <p:nvPr/>
          </p:nvSpPr>
          <p:spPr bwMode="auto">
            <a:xfrm>
              <a:off x="290785" y="5246625"/>
              <a:ext cx="1542129" cy="846671"/>
            </a:xfrm>
            <a:prstGeom prst="flowChartDocument">
              <a:avLst/>
            </a:prstGeom>
            <a:ln>
              <a:solidFill>
                <a:schemeClr val="tx1"/>
              </a:solidFill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200" dirty="0">
                  <a:latin typeface="+mj-ea"/>
                </a:rPr>
                <a:t>tasks</a:t>
              </a:r>
            </a:p>
            <a:p>
              <a:pPr algn="ctr"/>
              <a:endParaRPr lang="en-US" altLang="ja-JP" sz="300" dirty="0">
                <a:latin typeface="+mj-ea"/>
              </a:endParaRPr>
            </a:p>
            <a:p>
              <a:pPr algn="ctr"/>
              <a:r>
                <a:rPr lang="en-US" altLang="ja-JP" sz="1400" dirty="0" err="1">
                  <a:latin typeface="+mj-ea"/>
                </a:rPr>
                <a:t>main.yml</a:t>
              </a:r>
              <a:endParaRPr lang="en-US" altLang="ja-JP" sz="1400" dirty="0">
                <a:latin typeface="+mj-ea"/>
              </a:endParaRPr>
            </a:p>
          </p:txBody>
        </p:sp>
      </p:grpSp>
      <p:grpSp>
        <p:nvGrpSpPr>
          <p:cNvPr id="88" name="グループ化 87"/>
          <p:cNvGrpSpPr/>
          <p:nvPr/>
        </p:nvGrpSpPr>
        <p:grpSpPr>
          <a:xfrm>
            <a:off x="6984111" y="4875491"/>
            <a:ext cx="1559492" cy="1469192"/>
            <a:chOff x="180000" y="4893507"/>
            <a:chExt cx="1832027" cy="1469192"/>
          </a:xfrm>
        </p:grpSpPr>
        <p:sp>
          <p:nvSpPr>
            <p:cNvPr id="89" name="角丸四角形 88"/>
            <p:cNvSpPr/>
            <p:nvPr/>
          </p:nvSpPr>
          <p:spPr bwMode="auto">
            <a:xfrm>
              <a:off x="180000" y="4893507"/>
              <a:ext cx="1832027" cy="1469192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600" b="1" dirty="0" smtClean="0">
                  <a:latin typeface="+mj-ea"/>
                  <a:ea typeface="+mj-ea"/>
                </a:rPr>
                <a:t>0005</a:t>
              </a:r>
              <a:endParaRPr kumimoji="1" lang="ja-JP" altLang="en-US" sz="1600" b="1" dirty="0">
                <a:latin typeface="+mj-ea"/>
                <a:ea typeface="+mj-ea"/>
              </a:endParaRPr>
            </a:p>
          </p:txBody>
        </p:sp>
        <p:sp>
          <p:nvSpPr>
            <p:cNvPr id="90" name="フローチャート : 書類 54"/>
            <p:cNvSpPr/>
            <p:nvPr/>
          </p:nvSpPr>
          <p:spPr bwMode="auto">
            <a:xfrm>
              <a:off x="290785" y="5246625"/>
              <a:ext cx="1542129" cy="846671"/>
            </a:xfrm>
            <a:prstGeom prst="flowChartDocument">
              <a:avLst/>
            </a:prstGeom>
            <a:ln>
              <a:solidFill>
                <a:schemeClr val="tx1"/>
              </a:solidFill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200" dirty="0">
                  <a:latin typeface="+mj-ea"/>
                </a:rPr>
                <a:t>tasks</a:t>
              </a:r>
            </a:p>
            <a:p>
              <a:pPr algn="ctr"/>
              <a:endParaRPr lang="en-US" altLang="ja-JP" sz="300" dirty="0">
                <a:latin typeface="+mj-ea"/>
              </a:endParaRPr>
            </a:p>
            <a:p>
              <a:pPr algn="ctr"/>
              <a:r>
                <a:rPr lang="en-US" altLang="ja-JP" sz="1400" dirty="0" err="1">
                  <a:latin typeface="+mj-ea"/>
                </a:rPr>
                <a:t>main.yml</a:t>
              </a:r>
              <a:endParaRPr lang="en-US" altLang="ja-JP" sz="1400" dirty="0">
                <a:latin typeface="+mj-ea"/>
              </a:endParaRPr>
            </a:p>
          </p:txBody>
        </p:sp>
      </p:grpSp>
      <p:cxnSp>
        <p:nvCxnSpPr>
          <p:cNvPr id="57" name="直線コネクタ 56"/>
          <p:cNvCxnSpPr>
            <a:stCxn id="53" idx="2"/>
            <a:endCxn id="54" idx="0"/>
          </p:cNvCxnSpPr>
          <p:nvPr/>
        </p:nvCxnSpPr>
        <p:spPr bwMode="auto">
          <a:xfrm flipH="1">
            <a:off x="1243470" y="4446730"/>
            <a:ext cx="1682638" cy="799895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8" name="直線コネクタ 57"/>
          <p:cNvCxnSpPr>
            <a:stCxn id="53" idx="2"/>
            <a:endCxn id="80" idx="0"/>
          </p:cNvCxnSpPr>
          <p:nvPr/>
        </p:nvCxnSpPr>
        <p:spPr bwMode="auto">
          <a:xfrm flipH="1">
            <a:off x="2855973" y="4446730"/>
            <a:ext cx="70135" cy="799895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93" name="直線コネクタ 92"/>
          <p:cNvCxnSpPr>
            <a:stCxn id="53" idx="2"/>
            <a:endCxn id="86" idx="0"/>
          </p:cNvCxnSpPr>
          <p:nvPr/>
        </p:nvCxnSpPr>
        <p:spPr bwMode="auto">
          <a:xfrm>
            <a:off x="2926108" y="4446730"/>
            <a:ext cx="3154871" cy="789382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99" name="テキスト ボックス 98"/>
          <p:cNvSpPr txBox="1"/>
          <p:nvPr/>
        </p:nvSpPr>
        <p:spPr>
          <a:xfrm>
            <a:off x="1631545" y="4930614"/>
            <a:ext cx="453970" cy="3054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ja-JP" sz="1400" b="1" dirty="0" smtClean="0">
                <a:solidFill>
                  <a:srgbClr val="FF0000"/>
                </a:solidFill>
              </a:rPr>
              <a:t>1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100" name="テキスト ボックス 99"/>
          <p:cNvSpPr txBox="1"/>
          <p:nvPr/>
        </p:nvSpPr>
        <p:spPr>
          <a:xfrm>
            <a:off x="3252912" y="4930614"/>
            <a:ext cx="453970" cy="3054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ja-JP" sz="1400" b="1" dirty="0">
                <a:solidFill>
                  <a:srgbClr val="FF0000"/>
                </a:solidFill>
              </a:rPr>
              <a:t>3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101" name="テキスト ボックス 100"/>
          <p:cNvSpPr txBox="1"/>
          <p:nvPr/>
        </p:nvSpPr>
        <p:spPr>
          <a:xfrm>
            <a:off x="6460495" y="4930614"/>
            <a:ext cx="453970" cy="3054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ja-JP" sz="1400" b="1" dirty="0">
                <a:solidFill>
                  <a:srgbClr val="FF0000"/>
                </a:solidFill>
              </a:rPr>
              <a:t>2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grpSp>
        <p:nvGrpSpPr>
          <p:cNvPr id="4" name="グループ化 3"/>
          <p:cNvGrpSpPr/>
          <p:nvPr/>
        </p:nvGrpSpPr>
        <p:grpSpPr>
          <a:xfrm>
            <a:off x="754402" y="1801667"/>
            <a:ext cx="1080000" cy="720000"/>
            <a:chOff x="302121" y="2154052"/>
            <a:chExt cx="1080000" cy="720000"/>
          </a:xfrm>
        </p:grpSpPr>
        <p:sp>
          <p:nvSpPr>
            <p:cNvPr id="61" name="正方形/長方形 60"/>
            <p:cNvSpPr/>
            <p:nvPr/>
          </p:nvSpPr>
          <p:spPr bwMode="auto">
            <a:xfrm>
              <a:off x="302121" y="2154052"/>
              <a:ext cx="1080000" cy="720000"/>
            </a:xfrm>
            <a:prstGeom prst="rect">
              <a:avLst/>
            </a:prstGeom>
            <a:ln w="28575">
              <a:prstDash val="soli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kumimoji="1" lang="ja-JP" altLang="en-US" sz="1200" b="1" dirty="0">
                <a:latin typeface="+mj-ea"/>
                <a:ea typeface="+mj-ea"/>
              </a:endParaRPr>
            </a:p>
          </p:txBody>
        </p:sp>
        <p:sp>
          <p:nvSpPr>
            <p:cNvPr id="3" name="正方形/長方形 2"/>
            <p:cNvSpPr/>
            <p:nvPr/>
          </p:nvSpPr>
          <p:spPr>
            <a:xfrm>
              <a:off x="329213" y="2226014"/>
              <a:ext cx="103682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ja-JP" sz="1200" b="1" dirty="0" smtClean="0">
                  <a:latin typeface="+mj-ea"/>
                </a:rPr>
                <a:t>Movement</a:t>
              </a:r>
            </a:p>
            <a:p>
              <a:pPr algn="ctr"/>
              <a:r>
                <a:rPr lang="en-US" altLang="ja-JP" sz="2400" b="1" dirty="0">
                  <a:latin typeface="+mj-ea"/>
                </a:rPr>
                <a:t>R</a:t>
              </a:r>
              <a:endParaRPr lang="ja-JP" altLang="en-US" sz="2400" b="1" dirty="0">
                <a:latin typeface="+mj-ea"/>
              </a:endParaRPr>
            </a:p>
          </p:txBody>
        </p:sp>
      </p:grpSp>
      <p:sp>
        <p:nvSpPr>
          <p:cNvPr id="40" name="正方形/長方形 39"/>
          <p:cNvSpPr/>
          <p:nvPr/>
        </p:nvSpPr>
        <p:spPr bwMode="gray">
          <a:xfrm>
            <a:off x="1793229" y="2763470"/>
            <a:ext cx="2759986" cy="30777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ja-JP" sz="1400" b="1" dirty="0" smtClean="0">
                <a:latin typeface="+mj-ea"/>
              </a:rPr>
              <a:t>Directly executed Playbook</a:t>
            </a:r>
            <a:endParaRPr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0511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5.2</a:t>
            </a:r>
            <a:r>
              <a:rPr lang="ja-JP" altLang="en-US" dirty="0"/>
              <a:t>　</a:t>
            </a:r>
            <a:r>
              <a:rPr lang="en-US" altLang="ja-JP" dirty="0" smtClean="0"/>
              <a:t>Ansible-LegacyRole</a:t>
            </a:r>
            <a:r>
              <a:rPr lang="ja-JP" altLang="en-US" dirty="0" smtClean="0"/>
              <a:t> </a:t>
            </a:r>
            <a:r>
              <a:rPr lang="en-US" altLang="ja-JP" dirty="0" smtClean="0"/>
              <a:t>mode</a:t>
            </a:r>
            <a:r>
              <a:rPr lang="ja-JP" altLang="en-US" dirty="0"/>
              <a:t> </a:t>
            </a:r>
            <a:r>
              <a:rPr lang="en-US" altLang="ja-JP" dirty="0" smtClean="0"/>
              <a:t>(3/4)</a:t>
            </a:r>
            <a:endParaRPr kumimoji="1" lang="ja-JP" altLang="en-US" dirty="0"/>
          </a:p>
        </p:txBody>
      </p:sp>
      <p:sp>
        <p:nvSpPr>
          <p:cNvPr id="4" name="テキスト プレースホルダー 2"/>
          <p:cNvSpPr txBox="1">
            <a:spLocks/>
          </p:cNvSpPr>
          <p:nvPr/>
        </p:nvSpPr>
        <p:spPr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</p:spPr>
        <p:txBody>
          <a:bodyPr/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sz="16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sz="1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sz="12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ja-JP" dirty="0"/>
              <a:t>While </a:t>
            </a:r>
            <a:r>
              <a:rPr lang="en-US" altLang="ja-JP" dirty="0" smtClean="0"/>
              <a:t>you </a:t>
            </a:r>
            <a:r>
              <a:rPr lang="en-US" altLang="ja-JP" dirty="0" smtClean="0">
                <a:solidFill>
                  <a:srgbClr val="FF0000"/>
                </a:solidFill>
              </a:rPr>
              <a:t>don’t have </a:t>
            </a:r>
            <a:r>
              <a:rPr lang="en-US" altLang="ja-JP" dirty="0">
                <a:solidFill>
                  <a:srgbClr val="FF0000"/>
                </a:solidFill>
              </a:rPr>
              <a:t>to be aware about this </a:t>
            </a:r>
            <a:r>
              <a:rPr lang="en-US" altLang="ja-JP" dirty="0"/>
              <a:t>when using ITA, this is what happens in the background.</a:t>
            </a:r>
            <a:r>
              <a:rPr lang="en-US" altLang="ja-JP" sz="1600" dirty="0"/>
              <a:t> </a:t>
            </a:r>
            <a:endParaRPr lang="ja-JP" altLang="en-US" sz="1600" kern="0" dirty="0"/>
          </a:p>
        </p:txBody>
      </p:sp>
      <p:sp>
        <p:nvSpPr>
          <p:cNvPr id="5" name="正方形/長方形 4"/>
          <p:cNvSpPr/>
          <p:nvPr/>
        </p:nvSpPr>
        <p:spPr>
          <a:xfrm>
            <a:off x="376096" y="1700760"/>
            <a:ext cx="2808000" cy="461664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Work execution directory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├─in</a:t>
            </a: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├─hosts</a:t>
            </a: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├─</a:t>
            </a:r>
            <a:r>
              <a:rPr lang="en-US" altLang="ja-JP" sz="1400" dirty="0" err="1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site.yml</a:t>
            </a:r>
            <a:endParaRPr lang="en-US" altLang="ja-JP" sz="1400" dirty="0" smtClean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├─</a:t>
            </a:r>
            <a:r>
              <a:rPr lang="en-US" altLang="ja-JP" sz="1400" dirty="0" err="1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host_vars</a:t>
            </a:r>
            <a:endParaRPr lang="en-US" altLang="ja-JP" sz="1400" dirty="0" smtClean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</a:t>
            </a:r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</a:t>
            </a:r>
            <a:r>
              <a:rPr lang="ja-JP" altLang="en-US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├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─</a:t>
            </a:r>
            <a:r>
              <a:rPr lang="en-US" altLang="ja-JP" sz="1400" dirty="0" err="1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host_a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</a:t>
            </a:r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</a:t>
            </a:r>
            <a:r>
              <a:rPr lang="ja-JP" altLang="en-US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└─</a:t>
            </a:r>
            <a:r>
              <a:rPr lang="en-US" altLang="ja-JP" sz="1400" dirty="0" err="1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host_b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</a:t>
            </a:r>
            <a:r>
              <a:rPr lang="ja-JP" altLang="en-US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└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─roles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 </a:t>
            </a:r>
            <a:r>
              <a:rPr lang="ja-JP" altLang="en-US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├─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role</a:t>
            </a:r>
            <a:r>
              <a:rPr lang="ja-JP" altLang="en-US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①</a:t>
            </a:r>
            <a:endParaRPr lang="en-US" altLang="ja-JP" sz="1400" dirty="0" smtClean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│  </a:t>
            </a:r>
            <a:r>
              <a:rPr lang="ja-JP" altLang="en-US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├─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defaults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│  │   </a:t>
            </a:r>
            <a:r>
              <a:rPr lang="ja-JP" altLang="en-US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└</a:t>
            </a:r>
            <a:r>
              <a:rPr lang="en-US" altLang="ja-JP" sz="1400" dirty="0" err="1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main.yml</a:t>
            </a:r>
            <a:endParaRPr lang="en-US" altLang="ja-JP" sz="1400" dirty="0" smtClean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 │  </a:t>
            </a:r>
            <a:r>
              <a:rPr lang="ja-JP" altLang="en-US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├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tasks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</a:t>
            </a:r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│   </a:t>
            </a:r>
            <a:r>
              <a:rPr lang="ja-JP" altLang="en-US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└</a:t>
            </a:r>
            <a:r>
              <a:rPr lang="en-US" altLang="ja-JP" sz="14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main.yml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   │</a:t>
            </a:r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</a:t>
            </a:r>
            <a:r>
              <a:rPr lang="ja-JP" altLang="en-US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└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template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 │      </a:t>
            </a:r>
            <a:r>
              <a:rPr lang="ja-JP" altLang="en-US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└</a:t>
            </a:r>
            <a:r>
              <a:rPr lang="en-US" altLang="ja-JP" sz="1400" dirty="0" err="1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xxxx.yml</a:t>
            </a:r>
            <a:endParaRPr lang="en-US" altLang="ja-JP" sz="1400" dirty="0" smtClean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   </a:t>
            </a:r>
            <a:r>
              <a:rPr lang="ja-JP" altLang="en-US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├─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role</a:t>
            </a:r>
            <a:r>
              <a:rPr lang="ja-JP" altLang="en-US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②</a:t>
            </a:r>
            <a:endParaRPr lang="en-US" altLang="ja-JP" sz="1400" dirty="0" smtClean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</a:t>
            </a:r>
            <a:r>
              <a:rPr lang="ja-JP" altLang="en-US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</a:t>
            </a:r>
            <a:r>
              <a:rPr lang="ja-JP" altLang="en-US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    ・</a:t>
            </a:r>
            <a:endParaRPr lang="en-US" altLang="ja-JP" sz="1400" dirty="0" smtClean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</a:t>
            </a:r>
            <a:r>
              <a:rPr lang="ja-JP" altLang="en-US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     ・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</a:t>
            </a:r>
            <a:r>
              <a:rPr lang="ja-JP" altLang="en-US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     </a:t>
            </a:r>
            <a:r>
              <a:rPr lang="ja-JP" altLang="en-US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・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├─out</a:t>
            </a:r>
          </a:p>
          <a:p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</a:t>
            </a:r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├─</a:t>
            </a:r>
          </a:p>
        </p:txBody>
      </p:sp>
      <p:sp>
        <p:nvSpPr>
          <p:cNvPr id="7" name="四角形吹き出し 6"/>
          <p:cNvSpPr/>
          <p:nvPr/>
        </p:nvSpPr>
        <p:spPr bwMode="auto">
          <a:xfrm>
            <a:off x="3407044" y="1718516"/>
            <a:ext cx="5400000" cy="756000"/>
          </a:xfrm>
          <a:prstGeom prst="wedgeRectCallout">
            <a:avLst>
              <a:gd name="adj1" fmla="val -77555"/>
              <a:gd name="adj2" fmla="val 24933"/>
            </a:avLst>
          </a:prstGeom>
          <a:solidFill>
            <a:schemeClr val="accent2">
              <a:lumMod val="60000"/>
              <a:lumOff val="40000"/>
            </a:schemeClr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solidFill>
                  <a:schemeClr val="bg1"/>
                </a:solidFill>
                <a:latin typeface="+mj-ea"/>
              </a:rPr>
              <a:t>The role packages compresses directories that has </a:t>
            </a:r>
            <a:br>
              <a:rPr lang="en-US" altLang="ja-JP" sz="1400" b="1" dirty="0" smtClean="0">
                <a:solidFill>
                  <a:schemeClr val="bg1"/>
                </a:solidFill>
                <a:latin typeface="+mj-ea"/>
              </a:rPr>
            </a:br>
            <a:r>
              <a:rPr lang="en-US" altLang="ja-JP" sz="1400" b="1" dirty="0" smtClean="0">
                <a:solidFill>
                  <a:schemeClr val="bg1"/>
                </a:solidFill>
                <a:latin typeface="+mj-ea"/>
              </a:rPr>
              <a:t>roles in it into a zip file.</a:t>
            </a:r>
            <a:endParaRPr lang="ja-JP" altLang="en-US" sz="14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8" name="四角形吹き出し 7"/>
          <p:cNvSpPr/>
          <p:nvPr/>
        </p:nvSpPr>
        <p:spPr bwMode="auto">
          <a:xfrm>
            <a:off x="3407044" y="2609683"/>
            <a:ext cx="5400000" cy="756000"/>
          </a:xfrm>
          <a:prstGeom prst="wedgeRectCallout">
            <a:avLst>
              <a:gd name="adj1" fmla="val -78328"/>
              <a:gd name="adj2" fmla="val 76219"/>
            </a:avLst>
          </a:prstGeom>
          <a:solidFill>
            <a:schemeClr val="accent2">
              <a:lumMod val="60000"/>
              <a:lumOff val="40000"/>
            </a:schemeClr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solidFill>
                  <a:schemeClr val="bg1"/>
                </a:solidFill>
                <a:latin typeface="+mj-ea"/>
              </a:rPr>
              <a:t>The name of the execution role directory will be</a:t>
            </a:r>
            <a:br>
              <a:rPr lang="en-US" altLang="ja-JP" sz="1400" b="1" dirty="0" smtClean="0">
                <a:solidFill>
                  <a:schemeClr val="bg1"/>
                </a:solidFill>
                <a:latin typeface="+mj-ea"/>
              </a:rPr>
            </a:br>
            <a:r>
              <a:rPr lang="en-US" altLang="ja-JP" sz="1400" b="1" dirty="0" smtClean="0">
                <a:solidFill>
                  <a:schemeClr val="bg1"/>
                </a:solidFill>
                <a:latin typeface="+mj-ea"/>
              </a:rPr>
              <a:t>stay the same , 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j-ea"/>
              </a:rPr>
              <a:t>Site.yml</a:t>
            </a:r>
            <a:r>
              <a:rPr lang="en-US" altLang="ja-JP" sz="1400" b="1" dirty="0">
                <a:solidFill>
                  <a:schemeClr val="bg1"/>
                </a:solidFill>
                <a:latin typeface="+mj-ea"/>
              </a:rPr>
              <a:t> </a:t>
            </a:r>
            <a:r>
              <a:rPr lang="en-US" altLang="ja-JP" sz="1400" b="1" dirty="0" smtClean="0">
                <a:solidFill>
                  <a:schemeClr val="bg1"/>
                </a:solidFill>
                <a:latin typeface="+mj-ea"/>
              </a:rPr>
              <a:t>(Directly executed playbook)</a:t>
            </a:r>
            <a:endParaRPr lang="ja-JP" altLang="en-US" sz="14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9" name="正方形/長方形 8"/>
          <p:cNvSpPr/>
          <p:nvPr/>
        </p:nvSpPr>
        <p:spPr bwMode="gray">
          <a:xfrm>
            <a:off x="736135" y="2150564"/>
            <a:ext cx="1296144" cy="1296145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j-ea"/>
              <a:ea typeface="+mj-ea"/>
            </a:endParaRPr>
          </a:p>
        </p:txBody>
      </p:sp>
      <p:sp>
        <p:nvSpPr>
          <p:cNvPr id="14" name="テキスト プレースホルダー 2"/>
          <p:cNvSpPr txBox="1">
            <a:spLocks/>
          </p:cNvSpPr>
          <p:nvPr/>
        </p:nvSpPr>
        <p:spPr bwMode="gray">
          <a:xfrm>
            <a:off x="3407044" y="3518721"/>
            <a:ext cx="5400000" cy="2810689"/>
          </a:xfrm>
          <a:prstGeom prst="rect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ja-JP" altLang="en-US" sz="1200" kern="0" dirty="0" smtClean="0"/>
          </a:p>
          <a:p>
            <a:pPr marL="0" indent="0" algn="ctr">
              <a:buNone/>
            </a:pPr>
            <a:r>
              <a:rPr lang="en-US" altLang="ja-JP" sz="1200" kern="0" dirty="0" smtClean="0"/>
              <a:t>※</a:t>
            </a:r>
            <a:r>
              <a:rPr lang="en-US" altLang="ja-JP" sz="1200" dirty="0"/>
              <a:t>The directory to the left is an example. </a:t>
            </a:r>
            <a:endParaRPr lang="ja-JP" altLang="en-US" sz="1200" kern="0" dirty="0"/>
          </a:p>
        </p:txBody>
      </p:sp>
      <p:graphicFrame>
        <p:nvGraphicFramePr>
          <p:cNvPr id="15" name="表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3877086"/>
              </p:ext>
            </p:extLst>
          </p:nvPr>
        </p:nvGraphicFramePr>
        <p:xfrm>
          <a:off x="3455615" y="3662741"/>
          <a:ext cx="5200895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335">
                  <a:extLst>
                    <a:ext uri="{9D8B030D-6E8A-4147-A177-3AD203B41FA5}">
                      <a16:colId xmlns:a16="http://schemas.microsoft.com/office/drawing/2014/main" val="406213792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946476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99297966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63751770"/>
                    </a:ext>
                  </a:extLst>
                </a:gridCol>
                <a:gridCol w="3456000">
                  <a:extLst>
                    <a:ext uri="{9D8B030D-6E8A-4147-A177-3AD203B41FA5}">
                      <a16:colId xmlns:a16="http://schemas.microsoft.com/office/drawing/2014/main" val="2759945984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l"/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・</a:t>
                      </a: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hosts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: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Operation target host list(created by ITA)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2129505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algn="l"/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・</a:t>
                      </a:r>
                      <a:r>
                        <a:rPr kumimoji="1" lang="en-US" altLang="ja-JP" sz="12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site.yml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:</a:t>
                      </a:r>
                      <a:endParaRPr kumimoji="1" lang="ja-JP" altLang="en-US" sz="10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Directly executed Playbook (created by ITA)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3102104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algn="l"/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・</a:t>
                      </a:r>
                      <a:r>
                        <a:rPr kumimoji="1" lang="en-US" altLang="ja-JP" sz="12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host_vars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:</a:t>
                      </a:r>
                      <a:endParaRPr kumimoji="1" lang="ja-JP" altLang="en-US" sz="10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Stores playbooks that defines host-unique variables.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3041418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algn="l"/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・</a:t>
                      </a: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roles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:</a:t>
                      </a:r>
                      <a:endParaRPr kumimoji="1" lang="ja-JP" altLang="en-US" sz="10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Stores Roles that executes playbooks.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17427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⇒</a:t>
                      </a: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Under</a:t>
                      </a:r>
                      <a:r>
                        <a:rPr kumimoji="1" lang="en-US" altLang="ja-JP" sz="1200" b="1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each role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kumimoji="1" lang="ja-JP" altLang="en-US" sz="11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0655545"/>
                  </a:ext>
                </a:extLst>
              </a:tr>
              <a:tr h="263530">
                <a:tc>
                  <a:txBody>
                    <a:bodyPr/>
                    <a:lstStyle/>
                    <a:p>
                      <a:pPr algn="l"/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・</a:t>
                      </a: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defaults 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: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Lists the parameters of the variant part of playbooks.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3779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・</a:t>
                      </a: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tasks 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:</a:t>
                      </a:r>
                      <a:endParaRPr kumimoji="1" lang="ja-JP" altLang="en-US" sz="10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Execute Playbook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16184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・</a:t>
                      </a: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template 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:</a:t>
                      </a:r>
                      <a:endParaRPr kumimoji="1" lang="ja-JP" altLang="en-US" sz="10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The text file used for the playbook getting executed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01624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075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651" y="1628751"/>
            <a:ext cx="1675715" cy="481252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5.2</a:t>
            </a:r>
            <a:r>
              <a:rPr lang="ja-JP" altLang="en-US" dirty="0"/>
              <a:t>　</a:t>
            </a:r>
            <a:r>
              <a:rPr lang="en-US" altLang="ja-JP" dirty="0" smtClean="0"/>
              <a:t>Ansible-</a:t>
            </a:r>
            <a:r>
              <a:rPr lang="en-US" altLang="ja-JP" dirty="0" err="1" smtClean="0"/>
              <a:t>LegacyRole</a:t>
            </a:r>
            <a:r>
              <a:rPr lang="en-US" altLang="ja-JP" dirty="0" smtClean="0"/>
              <a:t> mode (4/4)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5976708" cy="5616708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Menu function explanation.</a:t>
            </a:r>
            <a:br>
              <a:rPr lang="en-US" altLang="ja-JP" b="1" dirty="0" smtClean="0"/>
            </a:br>
            <a:r>
              <a:rPr lang="en-US" altLang="ja-JP" sz="1700" dirty="0" smtClean="0"/>
              <a:t>(</a:t>
            </a:r>
            <a:r>
              <a:rPr lang="en-US" altLang="ja-JP" sz="1800" dirty="0"/>
              <a:t>Here we will explain the </a:t>
            </a:r>
            <a:r>
              <a:rPr lang="en-US" altLang="ja-JP" sz="1800" dirty="0" smtClean="0"/>
              <a:t>similarities between Ansible-</a:t>
            </a:r>
            <a:r>
              <a:rPr lang="en-US" altLang="ja-JP" sz="1800" dirty="0" err="1" smtClean="0"/>
              <a:t>LegacyRole</a:t>
            </a:r>
            <a:r>
              <a:rPr lang="en-US" altLang="ja-JP" sz="1800" dirty="0" smtClean="0"/>
              <a:t> mode and </a:t>
            </a:r>
            <a:r>
              <a:rPr lang="en-US" altLang="ja-JP" sz="1800" dirty="0"/>
              <a:t>Ansible-Legacy mode. </a:t>
            </a:r>
            <a:r>
              <a:rPr lang="en-US" altLang="ja-JP" sz="1700" dirty="0" smtClean="0"/>
              <a:t>)</a:t>
            </a:r>
          </a:p>
          <a:p>
            <a:pPr lvl="1"/>
            <a:endParaRPr kumimoji="1" lang="en-US" altLang="ja-JP" sz="1400" dirty="0"/>
          </a:p>
          <a:p>
            <a:pPr lvl="1"/>
            <a:r>
              <a:rPr lang="en-US" altLang="ja-JP" sz="1400" b="1" dirty="0" smtClean="0"/>
              <a:t>Role package list</a:t>
            </a:r>
          </a:p>
          <a:p>
            <a:pPr marL="396000" lvl="3" indent="0">
              <a:buNone/>
            </a:pPr>
            <a:r>
              <a:rPr lang="en-US" altLang="ja-JP" sz="1400" dirty="0" smtClean="0"/>
              <a:t>Manage already created role package files.</a:t>
            </a:r>
            <a:endParaRPr lang="en-US" altLang="ja-JP" sz="1400" dirty="0"/>
          </a:p>
          <a:p>
            <a:pPr lvl="1"/>
            <a:endParaRPr lang="en-US" altLang="ja-JP" sz="1400" b="1" dirty="0" smtClean="0"/>
          </a:p>
          <a:p>
            <a:pPr lvl="1"/>
            <a:r>
              <a:rPr lang="en-US" altLang="ja-JP" sz="1400" b="1" dirty="0" smtClean="0"/>
              <a:t>Nested variable list</a:t>
            </a:r>
          </a:p>
          <a:p>
            <a:pPr marL="396000" lvl="3" indent="0">
              <a:buNone/>
            </a:pPr>
            <a:r>
              <a:rPr lang="en-US" altLang="ja-JP" sz="1400" dirty="0"/>
              <a:t>Manage the Maximum amount of cycles the of the arrays among the multistate variables defined inside role packages.</a:t>
            </a:r>
            <a:r>
              <a:rPr lang="en-US" altLang="ja-JP" sz="1600" dirty="0"/>
              <a:t> </a:t>
            </a:r>
          </a:p>
        </p:txBody>
      </p:sp>
      <p:sp>
        <p:nvSpPr>
          <p:cNvPr id="8" name="正方形/長方形 7"/>
          <p:cNvSpPr/>
          <p:nvPr/>
        </p:nvSpPr>
        <p:spPr bwMode="auto">
          <a:xfrm>
            <a:off x="6360586" y="3521106"/>
            <a:ext cx="1690374" cy="442159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9" name="正方形/長方形 8"/>
          <p:cNvSpPr/>
          <p:nvPr/>
        </p:nvSpPr>
        <p:spPr bwMode="auto">
          <a:xfrm>
            <a:off x="6360586" y="2744565"/>
            <a:ext cx="1690374" cy="442159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13931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2614185"/>
            <a:ext cx="8784000" cy="898126"/>
          </a:xfrm>
        </p:spPr>
        <p:txBody>
          <a:bodyPr/>
          <a:lstStyle/>
          <a:p>
            <a:r>
              <a:rPr lang="en-US" altLang="ja-JP" dirty="0" smtClean="0"/>
              <a:t>5.</a:t>
            </a:r>
            <a:r>
              <a:rPr lang="ja-JP" altLang="en-US" dirty="0" smtClean="0"/>
              <a:t>　</a:t>
            </a:r>
            <a:r>
              <a:rPr lang="en-US" altLang="ja-JP" dirty="0" smtClean="0"/>
              <a:t>Features of each mode</a:t>
            </a:r>
            <a:br>
              <a:rPr lang="en-US" altLang="ja-JP" dirty="0" smtClean="0"/>
            </a:br>
            <a:r>
              <a:rPr lang="ja-JP" altLang="en-US" dirty="0"/>
              <a:t>　</a:t>
            </a:r>
            <a:r>
              <a:rPr lang="en-US" altLang="ja-JP" dirty="0" smtClean="0"/>
              <a:t>5.3</a:t>
            </a:r>
            <a:r>
              <a:rPr lang="ja-JP" altLang="en-US" dirty="0" smtClean="0"/>
              <a:t>　</a:t>
            </a:r>
            <a:r>
              <a:rPr lang="en-US" altLang="ja-JP" dirty="0" smtClean="0"/>
              <a:t>Ansible-Pioneer</a:t>
            </a:r>
            <a:r>
              <a:rPr lang="ja-JP" altLang="en-US" dirty="0"/>
              <a:t> </a:t>
            </a:r>
            <a:r>
              <a:rPr lang="en-US" altLang="ja-JP" dirty="0" smtClean="0"/>
              <a:t>mode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7970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5.3</a:t>
            </a:r>
            <a:r>
              <a:rPr lang="ja-JP" altLang="en-US" dirty="0"/>
              <a:t> </a:t>
            </a:r>
            <a:r>
              <a:rPr lang="en-US" altLang="ja-JP" dirty="0" smtClean="0"/>
              <a:t>Ansible-Pioneer</a:t>
            </a:r>
            <a:r>
              <a:rPr lang="ja-JP" altLang="en-US" dirty="0" smtClean="0"/>
              <a:t> </a:t>
            </a:r>
            <a:r>
              <a:rPr lang="en-US" altLang="ja-JP" dirty="0" smtClean="0"/>
              <a:t>mode</a:t>
            </a:r>
            <a:r>
              <a:rPr lang="ja-JP" altLang="en-US" dirty="0" smtClean="0"/>
              <a:t>　</a:t>
            </a:r>
            <a:r>
              <a:rPr lang="en-US" altLang="ja-JP" dirty="0" smtClean="0"/>
              <a:t>(1/5)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3" y="1697242"/>
            <a:ext cx="8640000" cy="1261553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 smtClean="0"/>
              <a:t>If </a:t>
            </a:r>
            <a:r>
              <a:rPr lang="en-US" altLang="ja-JP" b="1" dirty="0"/>
              <a:t>users </a:t>
            </a:r>
            <a:r>
              <a:rPr lang="en-US" altLang="ja-JP" b="1" dirty="0" smtClean="0"/>
              <a:t>can’t </a:t>
            </a:r>
            <a:r>
              <a:rPr lang="en-US" altLang="ja-JP" b="1" dirty="0"/>
              <a:t>automate even by using all of the Ansible modules, the benefits of autimating will be cut down to half. </a:t>
            </a:r>
            <a:r>
              <a:rPr lang="en-US" altLang="ja-JP" sz="1800" b="1" dirty="0" smtClean="0">
                <a:latin typeface="+mj-ea"/>
                <a:ea typeface="+mj-ea"/>
              </a:rPr>
              <a:t/>
            </a:r>
            <a:br>
              <a:rPr lang="en-US" altLang="ja-JP" sz="1800" b="1" dirty="0" smtClean="0">
                <a:latin typeface="+mj-ea"/>
                <a:ea typeface="+mj-ea"/>
              </a:rPr>
            </a:br>
            <a:r>
              <a:rPr lang="en-US" altLang="ja-JP" b="1" dirty="0"/>
              <a:t>Therefore, ITA offers Pioneer mode which acts as a trump card that doesn’t stop the automation.</a:t>
            </a:r>
            <a:r>
              <a:rPr lang="en-US" altLang="ja-JP" sz="1800" b="1" dirty="0"/>
              <a:t> </a:t>
            </a:r>
            <a:endParaRPr kumimoji="1" lang="ja-JP" altLang="en-US" sz="1400" b="1" dirty="0">
              <a:latin typeface="+mj-ea"/>
              <a:ea typeface="+mj-ea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52000" y="840234"/>
            <a:ext cx="8640000" cy="68825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</p:spPr>
        <p:txBody>
          <a:bodyPr wrap="square" lIns="72000" tIns="36000" rIns="72000" bIns="36000" rtlCol="0" anchor="ctr" anchorCtr="1">
            <a:spAutoFit/>
          </a:bodyPr>
          <a:lstStyle/>
          <a:p>
            <a:pPr algn="ctr"/>
            <a:r>
              <a:rPr lang="en-US" altLang="ja-JP" sz="2000" b="1" dirty="0" smtClean="0">
                <a:solidFill>
                  <a:schemeClr val="accent6">
                    <a:lumMod val="90000"/>
                    <a:lumOff val="10000"/>
                  </a:schemeClr>
                </a:solidFill>
                <a:cs typeface="メイリオ" panose="020B0604030504040204" pitchFamily="50" charset="-128"/>
              </a:rPr>
              <a:t>Ansible Pioneer mode – The final trump card that doesn’t stop Automation</a:t>
            </a: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30" y="3356990"/>
            <a:ext cx="8100977" cy="2404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62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19672" y="116540"/>
            <a:ext cx="7344000" cy="405683"/>
          </a:xfrm>
        </p:spPr>
        <p:txBody>
          <a:bodyPr/>
          <a:lstStyle/>
          <a:p>
            <a:r>
              <a:rPr lang="en-US" altLang="ja-JP" dirty="0" smtClean="0"/>
              <a:t>Table of contents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1619590" y="522116"/>
            <a:ext cx="7345020" cy="6219344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ja-JP" dirty="0" smtClean="0">
                <a:hlinkClick r:id="rId2" action="ppaction://hlinksldjump"/>
              </a:rPr>
              <a:t>Introduction</a:t>
            </a:r>
            <a:endParaRPr lang="en-US" altLang="ja-JP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ja-JP" dirty="0" smtClean="0">
                <a:hlinkClick r:id="rId3" action="ppaction://hlinksldjump"/>
              </a:rPr>
              <a:t>What is Ansible Driver?</a:t>
            </a:r>
            <a:endParaRPr lang="en-US" altLang="ja-JP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ja-JP" dirty="0" smtClean="0">
                <a:hlinkClick r:id="rId4" action="ppaction://hlinksldjump"/>
              </a:rPr>
              <a:t>Linking to Ansible Tower</a:t>
            </a:r>
            <a:endParaRPr lang="en-US" altLang="ja-JP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ja-JP" dirty="0" smtClean="0">
                <a:hlinkClick r:id="rId5" action="ppaction://hlinksldjump"/>
              </a:rPr>
              <a:t>Explanation of the different Ansible Modes</a:t>
            </a:r>
            <a:endParaRPr lang="en-US" altLang="ja-JP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ja-JP" dirty="0" smtClean="0">
                <a:hlinkClick r:id="rId6" action="ppaction://hlinksldjump"/>
              </a:rPr>
              <a:t>Features of each mode</a:t>
            </a:r>
            <a:endParaRPr lang="en-US" altLang="ja-JP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 smtClean="0">
                <a:hlinkClick r:id="rId7" action="ppaction://hlinksldjump"/>
              </a:rPr>
              <a:t>Legacy mode</a:t>
            </a:r>
            <a:endParaRPr lang="en-US" altLang="ja-JP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 smtClean="0">
                <a:hlinkClick r:id="rId8" action="ppaction://hlinksldjump"/>
              </a:rPr>
              <a:t>LegacyRole mode</a:t>
            </a:r>
            <a:endParaRPr lang="en-US" altLang="ja-JP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 smtClean="0">
                <a:hlinkClick r:id="rId9" action="ppaction://hlinksldjump"/>
              </a:rPr>
              <a:t>Pioneer</a:t>
            </a:r>
            <a:r>
              <a:rPr lang="ja-JP" altLang="en-US" dirty="0">
                <a:hlinkClick r:id="rId9" action="ppaction://hlinksldjump"/>
              </a:rPr>
              <a:t> </a:t>
            </a:r>
            <a:r>
              <a:rPr lang="en-US" altLang="ja-JP" dirty="0" smtClean="0">
                <a:hlinkClick r:id="rId9" action="ppaction://hlinksldjump"/>
              </a:rPr>
              <a:t>mode</a:t>
            </a:r>
            <a:endParaRPr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09165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5.3</a:t>
            </a:r>
            <a:r>
              <a:rPr lang="ja-JP" altLang="en-US" dirty="0"/>
              <a:t>　</a:t>
            </a:r>
            <a:r>
              <a:rPr lang="en-US" altLang="ja-JP" dirty="0" smtClean="0"/>
              <a:t>Ansible-Pioneer</a:t>
            </a:r>
            <a:r>
              <a:rPr lang="ja-JP" altLang="en-US" dirty="0"/>
              <a:t> </a:t>
            </a:r>
            <a:r>
              <a:rPr lang="en-US" altLang="ja-JP" dirty="0" smtClean="0"/>
              <a:t>mode</a:t>
            </a:r>
            <a:r>
              <a:rPr lang="ja-JP" altLang="en-US" dirty="0" smtClean="0"/>
              <a:t>　</a:t>
            </a:r>
            <a:r>
              <a:rPr lang="en-US" altLang="ja-JP" dirty="0" smtClean="0"/>
              <a:t>(2/5)</a:t>
            </a:r>
            <a:endParaRPr kumimoji="1" lang="ja-JP" altLang="en-US" dirty="0"/>
          </a:p>
        </p:txBody>
      </p:sp>
      <p:sp>
        <p:nvSpPr>
          <p:cNvPr id="4" name="テキスト プレースホルダー 45"/>
          <p:cNvSpPr txBox="1">
            <a:spLocks/>
          </p:cNvSpPr>
          <p:nvPr/>
        </p:nvSpPr>
        <p:spPr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</p:spPr>
        <p:txBody>
          <a:bodyPr/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sz="16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sz="1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sz="12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r>
              <a:rPr lang="en-US" altLang="ja-JP" sz="1600" dirty="0"/>
              <a:t>Pioneer mode uses the Pioneer module ( ITA original module) </a:t>
            </a:r>
            <a:br>
              <a:rPr lang="en-US" altLang="ja-JP" sz="1600" dirty="0"/>
            </a:br>
            <a:r>
              <a:rPr lang="en-US" altLang="ja-JP" sz="1600" dirty="0"/>
              <a:t>from the directly executed Playbook to execute dialog </a:t>
            </a:r>
            <a:r>
              <a:rPr lang="en-US" altLang="ja-JP" sz="1600" dirty="0" smtClean="0"/>
              <a:t>files</a:t>
            </a:r>
            <a:r>
              <a:rPr lang="en-US" altLang="ja-JP" sz="1600" kern="0" dirty="0"/>
              <a:t> </a:t>
            </a:r>
            <a:r>
              <a:rPr lang="en-US" altLang="ja-JP" sz="1600" kern="0" dirty="0" smtClean="0"/>
              <a:t>(※)</a:t>
            </a:r>
            <a:r>
              <a:rPr lang="en-US" altLang="ja-JP" sz="1600" dirty="0" smtClean="0"/>
              <a:t> </a:t>
            </a:r>
            <a:r>
              <a:rPr lang="en-US" altLang="ja-JP" sz="1600" dirty="0"/>
              <a:t>in order. </a:t>
            </a:r>
            <a:r>
              <a:rPr lang="en-US" altLang="ja-JP" sz="1600" kern="0" dirty="0" smtClean="0"/>
              <a:t/>
            </a:r>
            <a:br>
              <a:rPr lang="en-US" altLang="ja-JP" sz="1600" kern="0" dirty="0" smtClean="0"/>
            </a:br>
            <a:r>
              <a:rPr lang="en-US" altLang="ja-JP" sz="1600" kern="0" dirty="0" smtClean="0"/>
              <a:t>※</a:t>
            </a:r>
            <a:r>
              <a:rPr lang="en-US" altLang="ja-JP" sz="1600" dirty="0"/>
              <a:t>More about dialog files will be explained in the next slide. </a:t>
            </a:r>
            <a:endParaRPr lang="en-US" altLang="ja-JP" sz="1600" kern="0" dirty="0"/>
          </a:p>
        </p:txBody>
      </p:sp>
      <p:sp>
        <p:nvSpPr>
          <p:cNvPr id="5" name="角丸四角形 4"/>
          <p:cNvSpPr/>
          <p:nvPr/>
        </p:nvSpPr>
        <p:spPr bwMode="auto">
          <a:xfrm>
            <a:off x="467430" y="2047264"/>
            <a:ext cx="5940000" cy="2844000"/>
          </a:xfrm>
          <a:prstGeom prst="roundRect">
            <a:avLst>
              <a:gd name="adj" fmla="val 4472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j-ea"/>
              <a:ea typeface="+mj-ea"/>
            </a:endParaRPr>
          </a:p>
        </p:txBody>
      </p:sp>
      <p:sp>
        <p:nvSpPr>
          <p:cNvPr id="6" name="フローチャート : 書類 51"/>
          <p:cNvSpPr/>
          <p:nvPr/>
        </p:nvSpPr>
        <p:spPr bwMode="auto">
          <a:xfrm>
            <a:off x="1155991" y="2982804"/>
            <a:ext cx="4860000" cy="1800000"/>
          </a:xfrm>
          <a:prstGeom prst="flowChartDocument">
            <a:avLst/>
          </a:prstGeom>
          <a:ln>
            <a:solidFill>
              <a:schemeClr val="tx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400" dirty="0" smtClean="0"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  <a:p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- </a:t>
            </a:r>
            <a:r>
              <a:rPr lang="en-US" altLang="ja-JP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hosts: all</a:t>
            </a:r>
          </a:p>
          <a:p>
            <a:r>
              <a:rPr lang="ja-JP" altLang="en-US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ja-JP" altLang="en-US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tasks:</a:t>
            </a:r>
          </a:p>
          <a:p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- </a:t>
            </a:r>
            <a:r>
              <a:rPr lang="en-US" altLang="ja-JP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command: </a:t>
            </a:r>
            <a:r>
              <a:rPr lang="en-US" altLang="ja-JP" sz="1400" dirty="0" err="1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pioneer_module</a:t>
            </a:r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{{ </a:t>
            </a:r>
            <a:r>
              <a:rPr lang="en-US" altLang="ja-JP" sz="12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Dialog file 1</a:t>
            </a:r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}}</a:t>
            </a:r>
            <a:endParaRPr lang="en-US" altLang="ja-JP" sz="1400" dirty="0"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  <a:p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- </a:t>
            </a:r>
            <a:r>
              <a:rPr lang="en-US" altLang="ja-JP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command: </a:t>
            </a:r>
            <a:r>
              <a:rPr lang="en-US" altLang="ja-JP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pioneer</a:t>
            </a:r>
            <a:r>
              <a:rPr lang="en-US" altLang="ja-JP" sz="1400" dirty="0" err="1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_module</a:t>
            </a:r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{{ </a:t>
            </a:r>
            <a:r>
              <a:rPr lang="en-US" altLang="ja-JP" sz="12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Dialog file 2</a:t>
            </a:r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}}</a:t>
            </a:r>
            <a:endParaRPr lang="en-US" altLang="ja-JP" sz="1400" dirty="0"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  <a:p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- </a:t>
            </a:r>
            <a:r>
              <a:rPr lang="en-US" altLang="ja-JP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command: </a:t>
            </a:r>
            <a:r>
              <a:rPr lang="en-US" altLang="ja-JP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pioneer</a:t>
            </a:r>
            <a:r>
              <a:rPr lang="en-US" altLang="ja-JP" sz="1400" dirty="0" err="1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_module</a:t>
            </a:r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{{ </a:t>
            </a:r>
            <a:r>
              <a:rPr lang="en-US" altLang="ja-JP" sz="12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Dialog file 3</a:t>
            </a:r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}}</a:t>
            </a:r>
            <a:endParaRPr lang="en-US" altLang="ja-JP" sz="1400" dirty="0"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</p:txBody>
      </p:sp>
      <p:sp>
        <p:nvSpPr>
          <p:cNvPr id="8" name="正方形/長方形 7"/>
          <p:cNvSpPr/>
          <p:nvPr/>
        </p:nvSpPr>
        <p:spPr bwMode="auto">
          <a:xfrm>
            <a:off x="624980" y="2157669"/>
            <a:ext cx="1080000" cy="720000"/>
          </a:xfrm>
          <a:prstGeom prst="rect">
            <a:avLst/>
          </a:prstGeom>
          <a:ln>
            <a:prstDash val="soli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kumimoji="1" lang="ja-JP" altLang="en-US" sz="1200" b="1" dirty="0">
              <a:latin typeface="+mj-ea"/>
              <a:ea typeface="+mj-ea"/>
            </a:endParaRPr>
          </a:p>
        </p:txBody>
      </p:sp>
      <p:cxnSp>
        <p:nvCxnSpPr>
          <p:cNvPr id="10" name="直線コネクタ 103"/>
          <p:cNvCxnSpPr>
            <a:stCxn id="8" idx="3"/>
            <a:endCxn id="6" idx="0"/>
          </p:cNvCxnSpPr>
          <p:nvPr/>
        </p:nvCxnSpPr>
        <p:spPr bwMode="auto">
          <a:xfrm>
            <a:off x="1704980" y="2517669"/>
            <a:ext cx="1881011" cy="465135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正方形/長方形 12"/>
          <p:cNvSpPr/>
          <p:nvPr/>
        </p:nvSpPr>
        <p:spPr>
          <a:xfrm>
            <a:off x="2906251" y="2993637"/>
            <a:ext cx="3129639" cy="33855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ja-JP" sz="1600" b="1" dirty="0" smtClean="0">
                <a:latin typeface="+mj-ea"/>
              </a:rPr>
              <a:t>Directly executed Playbook</a:t>
            </a:r>
            <a:endParaRPr lang="ja-JP" altLang="en-US" sz="1600" dirty="0"/>
          </a:p>
        </p:txBody>
      </p:sp>
      <p:sp>
        <p:nvSpPr>
          <p:cNvPr id="14" name="四角形吹き出し 13"/>
          <p:cNvSpPr/>
          <p:nvPr/>
        </p:nvSpPr>
        <p:spPr bwMode="auto">
          <a:xfrm>
            <a:off x="6035890" y="2157669"/>
            <a:ext cx="2599957" cy="645858"/>
          </a:xfrm>
          <a:prstGeom prst="wedgeRectCallout">
            <a:avLst>
              <a:gd name="adj1" fmla="val -53265"/>
              <a:gd name="adj2" fmla="val 168490"/>
            </a:avLst>
          </a:prstGeom>
          <a:solidFill>
            <a:schemeClr val="accent2">
              <a:lumMod val="60000"/>
              <a:lumOff val="40000"/>
            </a:schemeClr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solidFill>
                  <a:schemeClr val="bg1"/>
                </a:solidFill>
                <a:latin typeface="+mj-ea"/>
              </a:rPr>
              <a:t>The playbook is </a:t>
            </a:r>
            <a:br>
              <a:rPr lang="en-US" altLang="ja-JP" sz="1400" b="1" dirty="0" smtClean="0">
                <a:solidFill>
                  <a:schemeClr val="bg1"/>
                </a:solidFill>
                <a:latin typeface="+mj-ea"/>
              </a:rPr>
            </a:br>
            <a:r>
              <a:rPr lang="en-US" altLang="ja-JP" sz="1400" b="1" dirty="0" smtClean="0">
                <a:solidFill>
                  <a:schemeClr val="bg1"/>
                </a:solidFill>
                <a:latin typeface="+mj-ea"/>
              </a:rPr>
              <a:t>automatically created</a:t>
            </a:r>
            <a:br>
              <a:rPr lang="en-US" altLang="ja-JP" sz="1400" b="1" dirty="0" smtClean="0">
                <a:solidFill>
                  <a:schemeClr val="bg1"/>
                </a:solidFill>
                <a:latin typeface="+mj-ea"/>
              </a:rPr>
            </a:br>
            <a:r>
              <a:rPr lang="en-US" altLang="ja-JP" sz="1400" b="1" dirty="0" smtClean="0">
                <a:solidFill>
                  <a:schemeClr val="bg1"/>
                </a:solidFill>
                <a:latin typeface="+mj-ea"/>
              </a:rPr>
              <a:t>in Exastro ITA</a:t>
            </a:r>
            <a:endParaRPr lang="ja-JP" altLang="en-US" sz="14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18" name="角丸四角形 17"/>
          <p:cNvSpPr/>
          <p:nvPr/>
        </p:nvSpPr>
        <p:spPr bwMode="auto">
          <a:xfrm>
            <a:off x="467431" y="5047728"/>
            <a:ext cx="5940000" cy="1188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kumimoji="1" lang="ja-JP" altLang="en-US" sz="1600" b="1" dirty="0">
              <a:latin typeface="+mj-ea"/>
              <a:ea typeface="+mj-ea"/>
            </a:endParaRPr>
          </a:p>
        </p:txBody>
      </p:sp>
      <p:sp>
        <p:nvSpPr>
          <p:cNvPr id="19" name="フローチャート : 書類 54"/>
          <p:cNvSpPr/>
          <p:nvPr/>
        </p:nvSpPr>
        <p:spPr bwMode="auto">
          <a:xfrm>
            <a:off x="827680" y="5247740"/>
            <a:ext cx="1440000" cy="864000"/>
          </a:xfrm>
          <a:prstGeom prst="flowChartDocument">
            <a:avLst/>
          </a:prstGeom>
          <a:ln>
            <a:solidFill>
              <a:schemeClr val="tx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00" dirty="0"/>
          </a:p>
          <a:p>
            <a:pPr algn="ctr"/>
            <a:r>
              <a:rPr lang="en-US" altLang="ja-JP" sz="1200" dirty="0" smtClean="0"/>
              <a:t>Dialog file 1</a:t>
            </a:r>
            <a:endParaRPr lang="en-US" altLang="ja-JP" sz="1200" dirty="0"/>
          </a:p>
          <a:p>
            <a:pPr algn="ctr"/>
            <a:endParaRPr lang="en-US" altLang="ja-JP" sz="1200" dirty="0"/>
          </a:p>
        </p:txBody>
      </p:sp>
      <p:sp>
        <p:nvSpPr>
          <p:cNvPr id="20" name="フローチャート : 書類 54"/>
          <p:cNvSpPr/>
          <p:nvPr/>
        </p:nvSpPr>
        <p:spPr bwMode="auto">
          <a:xfrm>
            <a:off x="2663130" y="5245029"/>
            <a:ext cx="1440000" cy="864000"/>
          </a:xfrm>
          <a:prstGeom prst="flowChartDocument">
            <a:avLst/>
          </a:prstGeom>
          <a:ln>
            <a:solidFill>
              <a:schemeClr val="tx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00" dirty="0"/>
          </a:p>
          <a:p>
            <a:pPr algn="ctr"/>
            <a:r>
              <a:rPr lang="en-US" altLang="ja-JP" sz="1200" dirty="0" smtClean="0"/>
              <a:t>Dialog file 2</a:t>
            </a:r>
            <a:endParaRPr lang="en-US" altLang="ja-JP" sz="1200" dirty="0"/>
          </a:p>
          <a:p>
            <a:pPr algn="ctr"/>
            <a:endParaRPr lang="en-US" altLang="ja-JP" sz="1200" dirty="0"/>
          </a:p>
        </p:txBody>
      </p:sp>
      <p:sp>
        <p:nvSpPr>
          <p:cNvPr id="21" name="フローチャート : 書類 54"/>
          <p:cNvSpPr/>
          <p:nvPr/>
        </p:nvSpPr>
        <p:spPr bwMode="auto">
          <a:xfrm>
            <a:off x="4498579" y="5245029"/>
            <a:ext cx="1440000" cy="864000"/>
          </a:xfrm>
          <a:prstGeom prst="flowChartDocument">
            <a:avLst/>
          </a:prstGeom>
          <a:ln>
            <a:solidFill>
              <a:schemeClr val="tx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00" dirty="0"/>
          </a:p>
          <a:p>
            <a:pPr algn="ctr"/>
            <a:r>
              <a:rPr lang="en-US" altLang="ja-JP" sz="1200" dirty="0" smtClean="0"/>
              <a:t>Dialog file 3</a:t>
            </a:r>
            <a:endParaRPr lang="en-US" altLang="ja-JP" sz="1200" dirty="0"/>
          </a:p>
          <a:p>
            <a:pPr algn="ctr"/>
            <a:endParaRPr lang="en-US" altLang="ja-JP" sz="1200" dirty="0"/>
          </a:p>
        </p:txBody>
      </p:sp>
      <p:cxnSp>
        <p:nvCxnSpPr>
          <p:cNvPr id="23" name="直線コネクタ 22"/>
          <p:cNvCxnSpPr>
            <a:stCxn id="6" idx="2"/>
          </p:cNvCxnSpPr>
          <p:nvPr/>
        </p:nvCxnSpPr>
        <p:spPr bwMode="auto">
          <a:xfrm flipH="1">
            <a:off x="1386665" y="4663804"/>
            <a:ext cx="2199326" cy="570392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直線コネクタ 23"/>
          <p:cNvCxnSpPr>
            <a:stCxn id="6" idx="2"/>
            <a:endCxn id="20" idx="0"/>
          </p:cNvCxnSpPr>
          <p:nvPr/>
        </p:nvCxnSpPr>
        <p:spPr bwMode="auto">
          <a:xfrm flipH="1">
            <a:off x="3383130" y="4663804"/>
            <a:ext cx="202861" cy="581225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直線コネクタ 26"/>
          <p:cNvCxnSpPr>
            <a:stCxn id="6" idx="2"/>
            <a:endCxn id="21" idx="0"/>
          </p:cNvCxnSpPr>
          <p:nvPr/>
        </p:nvCxnSpPr>
        <p:spPr bwMode="auto">
          <a:xfrm>
            <a:off x="3585991" y="4663804"/>
            <a:ext cx="1632588" cy="581225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正方形/長方形 2"/>
          <p:cNvSpPr/>
          <p:nvPr/>
        </p:nvSpPr>
        <p:spPr>
          <a:xfrm>
            <a:off x="646712" y="2241266"/>
            <a:ext cx="10368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1200" b="1" dirty="0" smtClean="0">
                <a:latin typeface="+mj-ea"/>
              </a:rPr>
              <a:t>Movement</a:t>
            </a:r>
          </a:p>
          <a:p>
            <a:pPr algn="ctr"/>
            <a:r>
              <a:rPr lang="en-US" altLang="ja-JP" sz="2400" b="1" dirty="0">
                <a:latin typeface="+mj-ea"/>
              </a:rPr>
              <a:t>P</a:t>
            </a:r>
            <a:endParaRPr lang="ja-JP" altLang="en-US" sz="24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4177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5.3</a:t>
            </a:r>
            <a:r>
              <a:rPr lang="ja-JP" altLang="en-US" dirty="0"/>
              <a:t> </a:t>
            </a:r>
            <a:r>
              <a:rPr lang="en-US" altLang="ja-JP" dirty="0" smtClean="0"/>
              <a:t>Ansible-Pioneer mode</a:t>
            </a:r>
            <a:r>
              <a:rPr lang="ja-JP" altLang="en-US" dirty="0" smtClean="0"/>
              <a:t>　</a:t>
            </a:r>
            <a:r>
              <a:rPr lang="en-US" altLang="ja-JP" dirty="0" smtClean="0"/>
              <a:t>(3/5)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 bwMode="gray">
          <a:xfrm>
            <a:off x="997522" y="3542494"/>
            <a:ext cx="6067609" cy="28931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- expect: 'password:'    </a:t>
            </a:r>
            <a:endParaRPr lang="en-US" altLang="ja-JP" sz="1400" dirty="0" smtClean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  <a:p>
            <a:r>
              <a:rPr lang="ja-JP" altLang="en-US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exec</a:t>
            </a:r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: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“{{</a:t>
            </a:r>
            <a:r>
              <a:rPr lang="ja-JP" altLang="en-US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cs typeface="Consolas" panose="020B0609020204030204" pitchFamily="49" charset="0"/>
              </a:rPr>
              <a:t>Login password</a:t>
            </a:r>
            <a:r>
              <a:rPr lang="ja-JP" altLang="en-US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}}“</a:t>
            </a: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- command: '</a:t>
            </a:r>
            <a:r>
              <a:rPr lang="en-US" altLang="ja-JP" sz="14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systemctl</a:t>
            </a:r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status {{ item.0 }}'    </a:t>
            </a:r>
            <a:endParaRPr lang="en-US" altLang="ja-JP" sz="1400" dirty="0" smtClean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prompt</a:t>
            </a:r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: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{{ </a:t>
            </a:r>
            <a:r>
              <a:rPr lang="en-US" altLang="ja-JP" sz="1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Login user</a:t>
            </a:r>
            <a:r>
              <a:rPr lang="ja-JP" altLang="en-US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}}@'  </a:t>
            </a:r>
          </a:p>
          <a:p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 </a:t>
            </a:r>
            <a:r>
              <a:rPr lang="en-US" altLang="ja-JP" sz="1400" dirty="0" err="1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with_items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:</a:t>
            </a:r>
          </a:p>
          <a:p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   - ‘{{ </a:t>
            </a:r>
            <a:r>
              <a:rPr lang="en-US" altLang="ja-JP" sz="1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Service name 1</a:t>
            </a:r>
            <a:r>
              <a:rPr lang="ja-JP" altLang="en-US" sz="16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}}‘</a:t>
            </a:r>
          </a:p>
          <a:p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   - ‘{{ </a:t>
            </a:r>
            <a:r>
              <a:rPr lang="en-US" altLang="ja-JP" sz="1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Service name 2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}}‘</a:t>
            </a:r>
          </a:p>
          <a:p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 </a:t>
            </a:r>
            <a:r>
              <a:rPr lang="en-US" altLang="ja-JP" sz="1400" dirty="0" err="1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failed_when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:</a:t>
            </a: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ja-JP" altLang="en-US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ja-JP" altLang="en-US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- </a:t>
            </a:r>
            <a:r>
              <a:rPr lang="en-US" altLang="ja-JP" sz="14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stdout</a:t>
            </a:r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match(disable)</a:t>
            </a: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- command: </a:t>
            </a:r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echo complete!'</a:t>
            </a:r>
            <a:endParaRPr lang="en-US" altLang="ja-JP" sz="1400" dirty="0" smtClean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 </a:t>
            </a:r>
          </a:p>
        </p:txBody>
      </p:sp>
      <p:sp>
        <p:nvSpPr>
          <p:cNvPr id="7" name="テキスト ボックス 6"/>
          <p:cNvSpPr txBox="1"/>
          <p:nvPr/>
        </p:nvSpPr>
        <p:spPr bwMode="gray">
          <a:xfrm>
            <a:off x="611449" y="1814017"/>
            <a:ext cx="6480000" cy="1661993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altLang="ja-JP" b="1" dirty="0"/>
              <a:t>Dialog file "Template" example </a:t>
            </a:r>
            <a:endParaRPr lang="en-US" altLang="ja-JP" b="1" dirty="0" smtClean="0"/>
          </a:p>
          <a:p>
            <a:pPr marL="228600" indent="-228600">
              <a:buFont typeface="+mj-lt"/>
              <a:buAutoNum type="arabicPeriod"/>
            </a:pPr>
            <a:r>
              <a:rPr lang="en-US" altLang="ja-JP" sz="1200" dirty="0"/>
              <a:t>Log into the target system and check the status of the service defined by the variables. </a:t>
            </a:r>
            <a:endParaRPr lang="en-US" altLang="ja-JP" sz="1200" dirty="0" smtClean="0"/>
          </a:p>
          <a:p>
            <a:pPr marL="228600" indent="-228600">
              <a:buFont typeface="+mj-lt"/>
              <a:buAutoNum type="arabicPeriod"/>
            </a:pPr>
            <a:r>
              <a:rPr lang="en-US" altLang="ja-JP" sz="1200" dirty="0"/>
              <a:t>If the status is "disable", post-error processing will </a:t>
            </a:r>
            <a:r>
              <a:rPr lang="en-US" altLang="ja-JP" sz="1200" dirty="0" smtClean="0"/>
              <a:t>start. If </a:t>
            </a:r>
            <a:r>
              <a:rPr lang="en-US" altLang="ja-JP" sz="1200" dirty="0"/>
              <a:t>the status is anything other than "disable", the "complete" will be output to the prompt. </a:t>
            </a:r>
            <a:endParaRPr lang="en-US" altLang="ja-JP" sz="1200" dirty="0" smtClean="0"/>
          </a:p>
          <a:p>
            <a:pPr marL="228600" indent="-228600">
              <a:buFont typeface="+mj-lt"/>
              <a:buAutoNum type="arabicPeriod"/>
            </a:pPr>
            <a:endParaRPr lang="en-US" altLang="ja-JP" sz="1200" dirty="0" smtClean="0"/>
          </a:p>
          <a:p>
            <a:r>
              <a:rPr lang="en-US" altLang="ja-JP" sz="1200" dirty="0" smtClean="0"/>
              <a:t>※</a:t>
            </a:r>
            <a:r>
              <a:rPr lang="en-US" altLang="ja-JP" sz="1200" dirty="0">
                <a:solidFill>
                  <a:srgbClr val="FF0000"/>
                </a:solidFill>
              </a:rPr>
              <a:t>The red text </a:t>
            </a:r>
            <a:r>
              <a:rPr lang="en-US" altLang="ja-JP" sz="1200" dirty="0"/>
              <a:t>in the dialog file represents the variables that </a:t>
            </a:r>
            <a:r>
              <a:rPr lang="en-US" altLang="ja-JP" sz="1200" dirty="0" smtClean="0"/>
              <a:t>refers </a:t>
            </a:r>
            <a:r>
              <a:rPr lang="en-US" altLang="ja-JP" sz="1200" dirty="0"/>
              <a:t>to parameter sheets. </a:t>
            </a:r>
            <a:endParaRPr lang="en-US" altLang="ja-JP" sz="1200" dirty="0" smtClean="0"/>
          </a:p>
        </p:txBody>
      </p:sp>
      <p:sp>
        <p:nvSpPr>
          <p:cNvPr id="9" name="正方形/長方形 8"/>
          <p:cNvSpPr/>
          <p:nvPr/>
        </p:nvSpPr>
        <p:spPr bwMode="gray">
          <a:xfrm>
            <a:off x="611451" y="3542494"/>
            <a:ext cx="399803" cy="28931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ja-JP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01</a:t>
            </a:r>
          </a:p>
          <a:p>
            <a:pPr algn="ctr"/>
            <a:r>
              <a:rPr lang="en-US" altLang="ja-JP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02</a:t>
            </a:r>
          </a:p>
          <a:p>
            <a:pPr algn="ctr"/>
            <a:r>
              <a:rPr lang="en-US" altLang="ja-JP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03</a:t>
            </a:r>
          </a:p>
          <a:p>
            <a:pPr algn="ctr"/>
            <a:r>
              <a:rPr lang="en-US" altLang="ja-JP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04</a:t>
            </a:r>
          </a:p>
          <a:p>
            <a:pPr algn="ctr"/>
            <a:r>
              <a:rPr lang="en-US" altLang="ja-JP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05</a:t>
            </a:r>
          </a:p>
          <a:p>
            <a:pPr algn="ctr"/>
            <a:r>
              <a:rPr lang="en-US" altLang="ja-JP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06</a:t>
            </a:r>
          </a:p>
          <a:p>
            <a:pPr algn="ctr"/>
            <a:r>
              <a:rPr lang="en-US" altLang="ja-JP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07</a:t>
            </a:r>
          </a:p>
          <a:p>
            <a:pPr algn="ctr"/>
            <a:r>
              <a:rPr lang="en-US" altLang="ja-JP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08</a:t>
            </a:r>
          </a:p>
          <a:p>
            <a:pPr algn="ctr"/>
            <a:r>
              <a:rPr lang="en-US" altLang="ja-JP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09</a:t>
            </a:r>
          </a:p>
          <a:p>
            <a:pPr algn="ctr"/>
            <a:r>
              <a:rPr lang="en-US" altLang="ja-JP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</a:p>
          <a:p>
            <a:pPr algn="ctr"/>
            <a:endParaRPr lang="en-US" altLang="ja-JP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en-US" altLang="ja-JP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en-US" altLang="ja-JP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角丸四角形 11"/>
          <p:cNvSpPr/>
          <p:nvPr/>
        </p:nvSpPr>
        <p:spPr bwMode="auto">
          <a:xfrm>
            <a:off x="1024344" y="3541843"/>
            <a:ext cx="4320000" cy="1532151"/>
          </a:xfrm>
          <a:prstGeom prst="roundRect">
            <a:avLst>
              <a:gd name="adj" fmla="val 9148"/>
            </a:avLst>
          </a:prstGeom>
          <a:solidFill>
            <a:schemeClr val="accent6">
              <a:lumMod val="75000"/>
              <a:lumOff val="25000"/>
              <a:alpha val="10000"/>
            </a:schemeClr>
          </a:solidFill>
          <a:ln w="28575">
            <a:solidFill>
              <a:schemeClr val="accent2">
                <a:lumMod val="60000"/>
                <a:lumOff val="4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kumimoji="1" lang="ja-JP" altLang="en-US" sz="2400" b="1" dirty="0" smtClean="0">
                <a:solidFill>
                  <a:schemeClr val="bg1"/>
                </a:solidFill>
                <a:latin typeface="+mn-ea"/>
              </a:rPr>
              <a:t>①</a:t>
            </a:r>
          </a:p>
        </p:txBody>
      </p:sp>
      <p:sp>
        <p:nvSpPr>
          <p:cNvPr id="13" name="角丸四角形 12"/>
          <p:cNvSpPr/>
          <p:nvPr/>
        </p:nvSpPr>
        <p:spPr bwMode="auto">
          <a:xfrm>
            <a:off x="1062875" y="5140479"/>
            <a:ext cx="4320000" cy="612000"/>
          </a:xfrm>
          <a:prstGeom prst="roundRect">
            <a:avLst>
              <a:gd name="adj" fmla="val 19750"/>
            </a:avLst>
          </a:prstGeom>
          <a:solidFill>
            <a:schemeClr val="accent6">
              <a:lumMod val="75000"/>
              <a:lumOff val="25000"/>
              <a:alpha val="10000"/>
            </a:schemeClr>
          </a:solidFill>
          <a:ln w="28575">
            <a:solidFill>
              <a:schemeClr val="accent2">
                <a:lumMod val="60000"/>
                <a:lumOff val="4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kumimoji="1" lang="ja-JP" altLang="en-US" sz="2400" b="1" dirty="0" smtClean="0">
                <a:solidFill>
                  <a:schemeClr val="bg1"/>
                </a:solidFill>
                <a:latin typeface="+mn-ea"/>
              </a:rPr>
              <a:t>②</a:t>
            </a:r>
          </a:p>
        </p:txBody>
      </p:sp>
      <p:sp>
        <p:nvSpPr>
          <p:cNvPr id="8" name="四角形吹き出し 7"/>
          <p:cNvSpPr/>
          <p:nvPr/>
        </p:nvSpPr>
        <p:spPr bwMode="gray">
          <a:xfrm>
            <a:off x="5842859" y="3712578"/>
            <a:ext cx="2511178" cy="726960"/>
          </a:xfrm>
          <a:prstGeom prst="wedgeRectCallout">
            <a:avLst>
              <a:gd name="adj1" fmla="val -71324"/>
              <a:gd name="adj2" fmla="val -18524"/>
            </a:avLst>
          </a:prstGeom>
          <a:solidFill>
            <a:schemeClr val="accent2">
              <a:lumMod val="60000"/>
              <a:lumOff val="40000"/>
            </a:schemeClr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altLang="ja-JP" sz="1400" b="1" dirty="0" smtClean="0">
                <a:solidFill>
                  <a:schemeClr val="bg1"/>
                </a:solidFill>
                <a:latin typeface="+mj-ea"/>
              </a:rPr>
              <a:t>Iterative processing by “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j-ea"/>
              </a:rPr>
              <a:t>with_items</a:t>
            </a:r>
            <a:r>
              <a:rPr lang="en-US" altLang="ja-JP" sz="1400" b="1" dirty="0" smtClean="0">
                <a:solidFill>
                  <a:schemeClr val="bg1"/>
                </a:solidFill>
                <a:latin typeface="+mj-ea"/>
              </a:rPr>
              <a:t>”</a:t>
            </a:r>
            <a:endParaRPr lang="en-US" altLang="ja-JP" sz="14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6" name="四角形吹き出し 5"/>
          <p:cNvSpPr/>
          <p:nvPr/>
        </p:nvSpPr>
        <p:spPr bwMode="gray">
          <a:xfrm>
            <a:off x="5806889" y="5140479"/>
            <a:ext cx="2516484" cy="734022"/>
          </a:xfrm>
          <a:prstGeom prst="wedgeRectCallout">
            <a:avLst>
              <a:gd name="adj1" fmla="val -70360"/>
              <a:gd name="adj2" fmla="val -21422"/>
            </a:avLst>
          </a:prstGeom>
          <a:solidFill>
            <a:schemeClr val="accent2">
              <a:lumMod val="60000"/>
              <a:lumOff val="40000"/>
            </a:schemeClr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altLang="ja-JP" sz="1400" b="1" dirty="0" smtClean="0">
                <a:solidFill>
                  <a:schemeClr val="bg1"/>
                </a:solidFill>
                <a:latin typeface="+mj-ea"/>
              </a:rPr>
              <a:t>Branch processing by</a:t>
            </a:r>
            <a:br>
              <a:rPr lang="en-US" altLang="ja-JP" sz="1400" b="1" dirty="0" smtClean="0">
                <a:solidFill>
                  <a:schemeClr val="bg1"/>
                </a:solidFill>
                <a:latin typeface="+mj-ea"/>
              </a:rPr>
            </a:br>
            <a:r>
              <a:rPr lang="en-US" altLang="ja-JP" sz="1400" b="1" dirty="0" smtClean="0">
                <a:solidFill>
                  <a:schemeClr val="bg1"/>
                </a:solidFill>
                <a:latin typeface="+mj-ea"/>
              </a:rPr>
              <a:t>“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j-ea"/>
              </a:rPr>
              <a:t>Failed_when</a:t>
            </a:r>
            <a:r>
              <a:rPr lang="en-US" altLang="ja-JP" sz="1400" b="1" dirty="0" smtClean="0">
                <a:solidFill>
                  <a:schemeClr val="bg1"/>
                </a:solidFill>
                <a:latin typeface="+mj-ea"/>
              </a:rPr>
              <a:t>”</a:t>
            </a:r>
            <a:endParaRPr lang="en-US" altLang="ja-JP" sz="14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11" name="テキスト プレースホルダー 45"/>
          <p:cNvSpPr txBox="1">
            <a:spLocks/>
          </p:cNvSpPr>
          <p:nvPr/>
        </p:nvSpPr>
        <p:spPr>
          <a:xfrm>
            <a:off x="179513" y="760683"/>
            <a:ext cx="8784000" cy="756000"/>
          </a:xfrm>
          <a:prstGeom prst="roundRect">
            <a:avLst>
              <a:gd name="adj" fmla="val 7924"/>
            </a:avLst>
          </a:prstGeom>
        </p:spPr>
        <p:txBody>
          <a:bodyPr/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sz="16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sz="1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sz="12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r>
              <a:rPr lang="en-US" altLang="ja-JP" sz="1600" dirty="0"/>
              <a:t>In </a:t>
            </a:r>
            <a:r>
              <a:rPr lang="en-US" altLang="ja-JP" sz="1600" dirty="0" smtClean="0"/>
              <a:t>Ansible-Pioneer, users </a:t>
            </a:r>
            <a:r>
              <a:rPr lang="en-US" altLang="ja-JP" sz="1600" dirty="0"/>
              <a:t>can write Target settings in a dialog format. </a:t>
            </a:r>
            <a:br>
              <a:rPr lang="en-US" altLang="ja-JP" sz="1600" dirty="0"/>
            </a:br>
            <a:r>
              <a:rPr lang="en-US" altLang="ja-JP" sz="1600" dirty="0"/>
              <a:t>Additionally, by comparing and cycling simple expect commands and using conditional processing and such, users can create high-grade dialogs. </a:t>
            </a:r>
            <a:br>
              <a:rPr lang="en-US" altLang="ja-JP" sz="1600" dirty="0"/>
            </a:br>
            <a:r>
              <a:rPr lang="en-US" altLang="ja-JP" sz="1400" dirty="0" smtClean="0"/>
              <a:t>※</a:t>
            </a:r>
            <a:r>
              <a:rPr lang="en-US" altLang="ja-JP" sz="1400" dirty="0"/>
              <a:t>For more information regarding Dialog files, please refer </a:t>
            </a:r>
            <a:r>
              <a:rPr lang="en-US" altLang="ja-JP" sz="1400" dirty="0">
                <a:hlinkClick r:id="rId2"/>
              </a:rPr>
              <a:t>to this </a:t>
            </a:r>
            <a:r>
              <a:rPr lang="en-US" altLang="ja-JP" sz="1400" dirty="0" smtClean="0">
                <a:hlinkClick r:id="rId2"/>
              </a:rPr>
              <a:t>manual</a:t>
            </a:r>
            <a:r>
              <a:rPr lang="en-US" altLang="ja-JP" sz="1400" dirty="0" smtClean="0"/>
              <a:t>.</a:t>
            </a:r>
            <a:endParaRPr lang="en-US" altLang="ja-JP" sz="1600" dirty="0"/>
          </a:p>
          <a:p>
            <a:endParaRPr lang="en-US" altLang="ja-JP" sz="1600" kern="0" dirty="0"/>
          </a:p>
        </p:txBody>
      </p:sp>
    </p:spTree>
    <p:extLst>
      <p:ext uri="{BB962C8B-B14F-4D97-AF65-F5344CB8AC3E}">
        <p14:creationId xmlns:p14="http://schemas.microsoft.com/office/powerpoint/2010/main" val="148894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5.3</a:t>
            </a:r>
            <a:r>
              <a:rPr lang="ja-JP" altLang="en-US" dirty="0"/>
              <a:t>　</a:t>
            </a:r>
            <a:r>
              <a:rPr lang="en-US" altLang="ja-JP" dirty="0" smtClean="0"/>
              <a:t>Ansible-Pioneer</a:t>
            </a:r>
            <a:r>
              <a:rPr lang="ja-JP" altLang="en-US" dirty="0"/>
              <a:t> </a:t>
            </a:r>
            <a:r>
              <a:rPr lang="en-US" altLang="ja-JP" dirty="0" smtClean="0"/>
              <a:t>mode</a:t>
            </a:r>
            <a:r>
              <a:rPr lang="ja-JP" altLang="en-US" dirty="0"/>
              <a:t>　</a:t>
            </a:r>
            <a:r>
              <a:rPr lang="en-US" altLang="ja-JP" dirty="0" smtClean="0"/>
              <a:t>(4/5)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692620"/>
            <a:ext cx="8784976" cy="5760568"/>
          </a:xfrm>
        </p:spPr>
        <p:txBody>
          <a:bodyPr>
            <a:normAutofit/>
          </a:bodyPr>
          <a:lstStyle/>
          <a:p>
            <a:r>
              <a:rPr lang="en-US" altLang="ja-JP" sz="1600" dirty="0"/>
              <a:t>In Pioneer , it is possible to execute operations that doesnt get affected when there are different types of OS by setting"os type" and "Dialog </a:t>
            </a:r>
            <a:r>
              <a:rPr lang="en-US" altLang="ja-JP" sz="1600" dirty="0" smtClean="0"/>
              <a:t>type“.</a:t>
            </a:r>
            <a:endParaRPr kumimoji="1" lang="en-US" altLang="ja-JP" sz="16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1600" b="1" dirty="0" smtClean="0"/>
              <a:t>OS </a:t>
            </a:r>
            <a:r>
              <a:rPr lang="en-US" altLang="ja-JP" sz="1600" b="1" dirty="0"/>
              <a:t>Type </a:t>
            </a:r>
            <a:r>
              <a:rPr lang="en-US" altLang="ja-JP" sz="1600" dirty="0"/>
              <a:t>- Set to </a:t>
            </a:r>
            <a:r>
              <a:rPr lang="en-US" altLang="ja-JP" sz="1600" u="sng" dirty="0"/>
              <a:t>Dialog </a:t>
            </a:r>
            <a:r>
              <a:rPr lang="en-US" altLang="ja-JP" sz="1600" u="sng" dirty="0" smtClean="0"/>
              <a:t>file</a:t>
            </a:r>
            <a:r>
              <a:rPr lang="en-US" altLang="ja-JP" sz="1600" dirty="0" smtClean="0"/>
              <a:t> </a:t>
            </a:r>
            <a:r>
              <a:rPr lang="en-US" altLang="ja-JP" sz="1600" dirty="0"/>
              <a:t>and </a:t>
            </a:r>
            <a:r>
              <a:rPr lang="en-US" altLang="ja-JP" sz="1600" u="sng" dirty="0"/>
              <a:t>Target device</a:t>
            </a:r>
            <a:r>
              <a:rPr lang="en-US" altLang="ja-JP" sz="1600" dirty="0"/>
              <a:t>. It will come handy when you`re choosing what dialog file is getting executed</a:t>
            </a:r>
            <a:r>
              <a:rPr lang="en-US" altLang="ja-JP" sz="1600" dirty="0" smtClean="0"/>
              <a:t>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1600" b="1" dirty="0"/>
              <a:t>Dialog type </a:t>
            </a:r>
            <a:r>
              <a:rPr lang="en-US" altLang="ja-JP" sz="1600" dirty="0"/>
              <a:t>- link dialog files with the same objective. </a:t>
            </a:r>
            <a:endParaRPr kumimoji="1" lang="ja-JP" altLang="en-US" sz="1600" dirty="0"/>
          </a:p>
        </p:txBody>
      </p:sp>
      <p:sp>
        <p:nvSpPr>
          <p:cNvPr id="9" name="角丸四角形 8"/>
          <p:cNvSpPr/>
          <p:nvPr/>
        </p:nvSpPr>
        <p:spPr bwMode="auto">
          <a:xfrm>
            <a:off x="511481" y="3277364"/>
            <a:ext cx="2157082" cy="743879"/>
          </a:xfrm>
          <a:prstGeom prst="roundRect">
            <a:avLst>
              <a:gd name="adj" fmla="val 10097"/>
            </a:avLst>
          </a:prstGeom>
          <a:noFill/>
          <a:ln w="12700">
            <a:solidFill>
              <a:schemeClr val="tx1"/>
            </a:solidFill>
            <a:prstDash val="sysDot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800" dirty="0" smtClean="0"/>
              <a:t>Registers </a:t>
            </a:r>
            <a:r>
              <a:rPr lang="en-US" altLang="ja-JP" sz="800" dirty="0"/>
              <a:t>Load </a:t>
            </a:r>
            <a:r>
              <a:rPr lang="en-US" altLang="ja-JP" sz="800" dirty="0" smtClean="0"/>
              <a:t>Balance </a:t>
            </a:r>
            <a:r>
              <a:rPr lang="en-US" altLang="ja-JP" sz="800" dirty="0"/>
              <a:t>to the true server. </a:t>
            </a:r>
            <a:endParaRPr kumimoji="1" lang="en-US" altLang="ja-JP" sz="800" dirty="0" smtClean="0">
              <a:latin typeface="+mn-ea"/>
            </a:endParaRPr>
          </a:p>
        </p:txBody>
      </p:sp>
      <p:sp>
        <p:nvSpPr>
          <p:cNvPr id="11" name="角丸四角形 10"/>
          <p:cNvSpPr/>
          <p:nvPr/>
        </p:nvSpPr>
        <p:spPr bwMode="auto">
          <a:xfrm>
            <a:off x="773222" y="3361697"/>
            <a:ext cx="1552405" cy="276789"/>
          </a:xfrm>
          <a:prstGeom prst="roundRect">
            <a:avLst>
              <a:gd name="adj" fmla="val 21076"/>
            </a:avLst>
          </a:prstGeom>
          <a:solidFill>
            <a:schemeClr val="accent4">
              <a:lumMod val="75000"/>
            </a:schemeClr>
          </a:solidFill>
          <a:ln w="12700">
            <a:noFill/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200" b="1" dirty="0" smtClean="0">
                <a:solidFill>
                  <a:schemeClr val="bg1"/>
                </a:solidFill>
                <a:latin typeface="+mn-ea"/>
              </a:rPr>
              <a:t>Dialog type A</a:t>
            </a:r>
            <a:endParaRPr kumimoji="1" lang="ja-JP" altLang="en-US" sz="12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" name="フローチャート : 書類 54"/>
          <p:cNvSpPr/>
          <p:nvPr/>
        </p:nvSpPr>
        <p:spPr bwMode="auto">
          <a:xfrm>
            <a:off x="3130329" y="2111711"/>
            <a:ext cx="4178051" cy="664018"/>
          </a:xfrm>
          <a:prstGeom prst="flowChartDocument">
            <a:avLst/>
          </a:prstGeom>
          <a:ln>
            <a:solidFill>
              <a:schemeClr val="tx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u="sng" dirty="0" smtClean="0"/>
              <a:t>Dialog file A</a:t>
            </a:r>
            <a:r>
              <a:rPr lang="en-US" altLang="ja-JP" sz="1200" dirty="0" smtClean="0"/>
              <a:t>   </a:t>
            </a:r>
            <a:r>
              <a:rPr lang="en-US" altLang="ja-JP" sz="1100" dirty="0" smtClean="0"/>
              <a:t>OS</a:t>
            </a:r>
            <a:r>
              <a:rPr lang="ja-JP" altLang="en-US" sz="1100" dirty="0"/>
              <a:t> </a:t>
            </a:r>
            <a:r>
              <a:rPr lang="en-US" altLang="ja-JP" sz="1100" dirty="0" smtClean="0"/>
              <a:t>type</a:t>
            </a:r>
            <a:r>
              <a:rPr lang="ja-JP" altLang="en-US" sz="1100" dirty="0" smtClean="0"/>
              <a:t>：</a:t>
            </a:r>
            <a:r>
              <a:rPr lang="en-US" altLang="ja-JP" sz="1100" b="1" dirty="0" err="1" smtClean="0">
                <a:solidFill>
                  <a:srgbClr val="FF0000"/>
                </a:solidFill>
              </a:rPr>
              <a:t>BigIP</a:t>
            </a:r>
            <a:endParaRPr lang="en-US" altLang="ja-JP" sz="1100" b="1" dirty="0" smtClean="0">
              <a:solidFill>
                <a:srgbClr val="FF0000"/>
              </a:solidFill>
            </a:endParaRPr>
          </a:p>
          <a:p>
            <a:r>
              <a:rPr lang="en-US" altLang="ja-JP" sz="800" dirty="0" smtClean="0"/>
              <a:t>  - </a:t>
            </a:r>
            <a:r>
              <a:rPr lang="en-US" altLang="ja-JP" sz="800" dirty="0"/>
              <a:t>command: </a:t>
            </a:r>
            <a:r>
              <a:rPr lang="en-US" altLang="ja-JP" sz="800" dirty="0" smtClean="0"/>
              <a:t>‘create </a:t>
            </a:r>
            <a:r>
              <a:rPr lang="en-US" altLang="ja-JP" sz="800" dirty="0"/>
              <a:t>/ </a:t>
            </a:r>
            <a:r>
              <a:rPr lang="en-US" altLang="ja-JP" sz="800" dirty="0" err="1"/>
              <a:t>ltm</a:t>
            </a:r>
            <a:r>
              <a:rPr lang="en-US" altLang="ja-JP" sz="800" dirty="0"/>
              <a:t> </a:t>
            </a:r>
            <a:r>
              <a:rPr lang="en-US" altLang="ja-JP" sz="800" dirty="0" smtClean="0"/>
              <a:t>node {{</a:t>
            </a:r>
            <a:r>
              <a:rPr lang="en-US" altLang="ja-JP" sz="800" dirty="0" err="1" smtClean="0"/>
              <a:t>VAR_host_ip</a:t>
            </a:r>
            <a:r>
              <a:rPr lang="en-US" altLang="ja-JP" sz="800" dirty="0" smtClean="0"/>
              <a:t>}} up’</a:t>
            </a:r>
            <a:endParaRPr lang="en-US" altLang="ja-JP" sz="800" dirty="0"/>
          </a:p>
          <a:p>
            <a:r>
              <a:rPr lang="en-US" altLang="ja-JP" sz="800" dirty="0"/>
              <a:t>  </a:t>
            </a:r>
            <a:r>
              <a:rPr lang="en-US" altLang="ja-JP" sz="800" dirty="0" smtClean="0"/>
              <a:t>  prompt</a:t>
            </a:r>
            <a:r>
              <a:rPr lang="en-US" altLang="ja-JP" sz="800" dirty="0"/>
              <a:t>: ‘(</a:t>
            </a:r>
            <a:r>
              <a:rPr lang="en-US" altLang="ja-JP" sz="800" dirty="0" err="1"/>
              <a:t>tmos</a:t>
            </a:r>
            <a:r>
              <a:rPr lang="en-US" altLang="ja-JP" sz="800" dirty="0"/>
              <a:t>)’</a:t>
            </a:r>
          </a:p>
          <a:p>
            <a:endParaRPr lang="en-US" altLang="ja-JP" sz="1200" u="sng" dirty="0"/>
          </a:p>
        </p:txBody>
      </p:sp>
      <p:cxnSp>
        <p:nvCxnSpPr>
          <p:cNvPr id="14" name="直線コネクタ 13"/>
          <p:cNvCxnSpPr>
            <a:stCxn id="11" idx="3"/>
            <a:endCxn id="13" idx="1"/>
          </p:cNvCxnSpPr>
          <p:nvPr/>
        </p:nvCxnSpPr>
        <p:spPr bwMode="auto">
          <a:xfrm flipV="1">
            <a:off x="2325627" y="2443720"/>
            <a:ext cx="804702" cy="1056372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直線コネクタ 16"/>
          <p:cNvCxnSpPr>
            <a:stCxn id="11" idx="3"/>
            <a:endCxn id="115" idx="1"/>
          </p:cNvCxnSpPr>
          <p:nvPr/>
        </p:nvCxnSpPr>
        <p:spPr bwMode="auto">
          <a:xfrm flipV="1">
            <a:off x="2325627" y="3294927"/>
            <a:ext cx="804702" cy="205165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0" name="直線コネクタ 19"/>
          <p:cNvCxnSpPr>
            <a:stCxn id="11" idx="3"/>
            <a:endCxn id="116" idx="1"/>
          </p:cNvCxnSpPr>
          <p:nvPr/>
        </p:nvCxnSpPr>
        <p:spPr bwMode="auto">
          <a:xfrm>
            <a:off x="2325627" y="3500092"/>
            <a:ext cx="804702" cy="590314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3" name="直線コネクタ 103"/>
          <p:cNvCxnSpPr>
            <a:stCxn id="125" idx="3"/>
            <a:endCxn id="9" idx="0"/>
          </p:cNvCxnSpPr>
          <p:nvPr/>
        </p:nvCxnSpPr>
        <p:spPr bwMode="auto">
          <a:xfrm>
            <a:off x="1490390" y="3019761"/>
            <a:ext cx="99632" cy="257603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pic>
        <p:nvPicPr>
          <p:cNvPr id="37" name="図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7860" y="2276840"/>
            <a:ext cx="719390" cy="164606"/>
          </a:xfrm>
          <a:prstGeom prst="rect">
            <a:avLst/>
          </a:prstGeom>
        </p:spPr>
      </p:pic>
      <p:pic>
        <p:nvPicPr>
          <p:cNvPr id="38" name="図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7860" y="3212970"/>
            <a:ext cx="719390" cy="164606"/>
          </a:xfrm>
          <a:prstGeom prst="rect">
            <a:avLst/>
          </a:prstGeom>
        </p:spPr>
      </p:pic>
      <p:pic>
        <p:nvPicPr>
          <p:cNvPr id="39" name="図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7860" y="4004206"/>
            <a:ext cx="719390" cy="164606"/>
          </a:xfrm>
          <a:prstGeom prst="rect">
            <a:avLst/>
          </a:prstGeom>
          <a:solidFill>
            <a:schemeClr val="accent2">
              <a:lumMod val="60000"/>
              <a:lumOff val="40000"/>
              <a:alpha val="78000"/>
            </a:schemeClr>
          </a:solidFill>
        </p:spPr>
      </p:pic>
      <p:pic>
        <p:nvPicPr>
          <p:cNvPr id="41" name="図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7860" y="2474790"/>
            <a:ext cx="719390" cy="164606"/>
          </a:xfrm>
          <a:prstGeom prst="rect">
            <a:avLst/>
          </a:prstGeom>
        </p:spPr>
      </p:pic>
      <p:sp>
        <p:nvSpPr>
          <p:cNvPr id="55" name="フローチャート : 書類 54"/>
          <p:cNvSpPr/>
          <p:nvPr/>
        </p:nvSpPr>
        <p:spPr bwMode="auto">
          <a:xfrm>
            <a:off x="3131800" y="5470863"/>
            <a:ext cx="1440000" cy="413570"/>
          </a:xfrm>
          <a:prstGeom prst="flowChartDocument">
            <a:avLst/>
          </a:prstGeom>
          <a:ln>
            <a:solidFill>
              <a:schemeClr val="tx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smtClean="0"/>
              <a:t>対話ファイル</a:t>
            </a:r>
            <a:r>
              <a:rPr lang="en-US" altLang="ja-JP" sz="1200" smtClean="0"/>
              <a:t>B</a:t>
            </a:r>
            <a:endParaRPr lang="en-US" altLang="ja-JP" sz="1200" dirty="0"/>
          </a:p>
        </p:txBody>
      </p:sp>
      <p:sp>
        <p:nvSpPr>
          <p:cNvPr id="56" name="フローチャート : 書類 54"/>
          <p:cNvSpPr/>
          <p:nvPr/>
        </p:nvSpPr>
        <p:spPr bwMode="auto">
          <a:xfrm>
            <a:off x="3120426" y="5812936"/>
            <a:ext cx="1595594" cy="530991"/>
          </a:xfrm>
          <a:prstGeom prst="flowChartDocument">
            <a:avLst/>
          </a:prstGeom>
          <a:solidFill>
            <a:schemeClr val="lt1">
              <a:alpha val="0"/>
            </a:schemeClr>
          </a:solidFill>
          <a:ln>
            <a:solidFill>
              <a:schemeClr val="tx1">
                <a:alpha val="36000"/>
              </a:schemeClr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00" dirty="0"/>
          </a:p>
          <a:p>
            <a:pPr algn="ctr"/>
            <a:r>
              <a:rPr lang="ja-JP" altLang="en-US" sz="1200" smtClean="0"/>
              <a:t>対話ファイル</a:t>
            </a:r>
            <a:r>
              <a:rPr lang="en-US" altLang="ja-JP" sz="1200" smtClean="0"/>
              <a:t>C</a:t>
            </a:r>
            <a:endParaRPr lang="en-US" altLang="ja-JP" sz="1200" dirty="0"/>
          </a:p>
          <a:p>
            <a:pPr algn="ctr"/>
            <a:endParaRPr lang="en-US" altLang="ja-JP" sz="1200" dirty="0"/>
          </a:p>
        </p:txBody>
      </p:sp>
      <p:sp>
        <p:nvSpPr>
          <p:cNvPr id="59" name="フローチャート : 書類 54"/>
          <p:cNvSpPr/>
          <p:nvPr/>
        </p:nvSpPr>
        <p:spPr bwMode="auto">
          <a:xfrm>
            <a:off x="3131800" y="4978556"/>
            <a:ext cx="4176580" cy="413570"/>
          </a:xfrm>
          <a:prstGeom prst="flowChartDocument">
            <a:avLst/>
          </a:prstGeom>
          <a:solidFill>
            <a:schemeClr val="lt1">
              <a:alpha val="0"/>
            </a:schemeClr>
          </a:solidFill>
          <a:ln>
            <a:solidFill>
              <a:schemeClr val="tx1">
                <a:alpha val="36000"/>
              </a:schemeClr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smtClean="0"/>
              <a:t>対話ファイル</a:t>
            </a:r>
            <a:r>
              <a:rPr lang="en-US" altLang="ja-JP" sz="1200"/>
              <a:t>A</a:t>
            </a:r>
            <a:endParaRPr lang="en-US" altLang="ja-JP" sz="1200" dirty="0"/>
          </a:p>
        </p:txBody>
      </p:sp>
      <p:cxnSp>
        <p:nvCxnSpPr>
          <p:cNvPr id="63" name="直線コネクタ 103"/>
          <p:cNvCxnSpPr>
            <a:stCxn id="122" idx="3"/>
            <a:endCxn id="78" idx="0"/>
          </p:cNvCxnSpPr>
          <p:nvPr/>
        </p:nvCxnSpPr>
        <p:spPr bwMode="auto">
          <a:xfrm>
            <a:off x="1475720" y="5093972"/>
            <a:ext cx="200745" cy="343243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pic>
        <p:nvPicPr>
          <p:cNvPr id="64" name="図 6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7371" y="5020735"/>
            <a:ext cx="719390" cy="164606"/>
          </a:xfrm>
          <a:prstGeom prst="rect">
            <a:avLst/>
          </a:prstGeom>
        </p:spPr>
      </p:pic>
      <p:pic>
        <p:nvPicPr>
          <p:cNvPr id="65" name="図 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7371" y="5585435"/>
            <a:ext cx="719390" cy="164606"/>
          </a:xfrm>
          <a:prstGeom prst="rect">
            <a:avLst/>
          </a:prstGeom>
        </p:spPr>
      </p:pic>
      <p:pic>
        <p:nvPicPr>
          <p:cNvPr id="66" name="図 6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7371" y="6058706"/>
            <a:ext cx="719390" cy="164606"/>
          </a:xfrm>
          <a:prstGeom prst="rect">
            <a:avLst/>
          </a:prstGeom>
          <a:solidFill>
            <a:schemeClr val="accent2">
              <a:lumMod val="60000"/>
              <a:lumOff val="40000"/>
              <a:alpha val="78000"/>
            </a:schemeClr>
          </a:solidFill>
        </p:spPr>
      </p:pic>
      <p:pic>
        <p:nvPicPr>
          <p:cNvPr id="67" name="図 6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7371" y="5218685"/>
            <a:ext cx="719390" cy="164606"/>
          </a:xfrm>
          <a:prstGeom prst="rect">
            <a:avLst/>
          </a:prstGeom>
        </p:spPr>
      </p:pic>
      <p:sp>
        <p:nvSpPr>
          <p:cNvPr id="72" name="雲 71"/>
          <p:cNvSpPr/>
          <p:nvPr/>
        </p:nvSpPr>
        <p:spPr bwMode="auto">
          <a:xfrm>
            <a:off x="2771369" y="4795261"/>
            <a:ext cx="4825201" cy="1548667"/>
          </a:xfrm>
          <a:prstGeom prst="cloud">
            <a:avLst/>
          </a:prstGeom>
          <a:solidFill>
            <a:schemeClr val="bg2">
              <a:lumMod val="8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77" name="角丸四角形 76"/>
          <p:cNvSpPr/>
          <p:nvPr/>
        </p:nvSpPr>
        <p:spPr bwMode="auto">
          <a:xfrm>
            <a:off x="7668579" y="4940938"/>
            <a:ext cx="1007991" cy="1392134"/>
          </a:xfrm>
          <a:prstGeom prst="roundRect">
            <a:avLst>
              <a:gd name="adj" fmla="val 10097"/>
            </a:avLst>
          </a:prstGeom>
          <a:noFill/>
          <a:ln w="12700">
            <a:solidFill>
              <a:schemeClr val="tx1"/>
            </a:solidFill>
            <a:prstDash val="sysDot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b="1" dirty="0" smtClean="0">
              <a:latin typeface="+mn-ea"/>
            </a:endParaRPr>
          </a:p>
        </p:txBody>
      </p:sp>
      <p:cxnSp>
        <p:nvCxnSpPr>
          <p:cNvPr id="82" name="直線矢印コネクタ 81"/>
          <p:cNvCxnSpPr>
            <a:stCxn id="13" idx="3"/>
            <a:endCxn id="37" idx="1"/>
          </p:cNvCxnSpPr>
          <p:nvPr/>
        </p:nvCxnSpPr>
        <p:spPr bwMode="auto">
          <a:xfrm flipV="1">
            <a:off x="7308380" y="2359143"/>
            <a:ext cx="619480" cy="84577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3" name="直線矢印コネクタ 82"/>
          <p:cNvCxnSpPr>
            <a:stCxn id="13" idx="3"/>
            <a:endCxn id="41" idx="1"/>
          </p:cNvCxnSpPr>
          <p:nvPr/>
        </p:nvCxnSpPr>
        <p:spPr bwMode="auto">
          <a:xfrm>
            <a:off x="7308380" y="2443720"/>
            <a:ext cx="619480" cy="113373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6" name="直線矢印コネクタ 85"/>
          <p:cNvCxnSpPr>
            <a:stCxn id="115" idx="3"/>
            <a:endCxn id="38" idx="1"/>
          </p:cNvCxnSpPr>
          <p:nvPr/>
        </p:nvCxnSpPr>
        <p:spPr bwMode="auto">
          <a:xfrm>
            <a:off x="7308380" y="3294927"/>
            <a:ext cx="619480" cy="34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7" name="直線矢印コネクタ 86"/>
          <p:cNvCxnSpPr>
            <a:stCxn id="116" idx="3"/>
            <a:endCxn id="39" idx="1"/>
          </p:cNvCxnSpPr>
          <p:nvPr/>
        </p:nvCxnSpPr>
        <p:spPr bwMode="auto">
          <a:xfrm flipV="1">
            <a:off x="7308380" y="4086509"/>
            <a:ext cx="619480" cy="3897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93" name="四角形吹き出し 92"/>
          <p:cNvSpPr/>
          <p:nvPr/>
        </p:nvSpPr>
        <p:spPr bwMode="auto">
          <a:xfrm>
            <a:off x="3059790" y="5978371"/>
            <a:ext cx="4572723" cy="619069"/>
          </a:xfrm>
          <a:prstGeom prst="wedgeRectCallout">
            <a:avLst>
              <a:gd name="adj1" fmla="val 49370"/>
              <a:gd name="adj2" fmla="val -107811"/>
            </a:avLst>
          </a:prstGeom>
          <a:solidFill>
            <a:schemeClr val="accent2">
              <a:lumMod val="60000"/>
              <a:lumOff val="40000"/>
            </a:schemeClr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b="1" dirty="0" smtClean="0">
                <a:solidFill>
                  <a:schemeClr val="bg1"/>
                </a:solidFill>
                <a:latin typeface="+mj-ea"/>
              </a:rPr>
              <a:t>Because the dialog files that are getting executed</a:t>
            </a:r>
            <a:br>
              <a:rPr lang="en-US" altLang="ja-JP" sz="1200" b="1" dirty="0" smtClean="0">
                <a:solidFill>
                  <a:schemeClr val="bg1"/>
                </a:solidFill>
                <a:latin typeface="+mj-ea"/>
              </a:rPr>
            </a:br>
            <a:r>
              <a:rPr lang="en-US" altLang="ja-JP" sz="1200" b="1" dirty="0" smtClean="0">
                <a:solidFill>
                  <a:schemeClr val="bg1"/>
                </a:solidFill>
                <a:latin typeface="+mj-ea"/>
              </a:rPr>
              <a:t> follows the OS of the target device,</a:t>
            </a:r>
            <a:br>
              <a:rPr lang="en-US" altLang="ja-JP" sz="1200" b="1" dirty="0" smtClean="0">
                <a:solidFill>
                  <a:schemeClr val="bg1"/>
                </a:solidFill>
                <a:latin typeface="+mj-ea"/>
              </a:rPr>
            </a:br>
            <a:r>
              <a:rPr lang="en-US" altLang="ja-JP" sz="1200" b="1" dirty="0" smtClean="0">
                <a:solidFill>
                  <a:schemeClr val="bg1"/>
                </a:solidFill>
                <a:latin typeface="+mj-ea"/>
              </a:rPr>
              <a:t>there is no need for the user to worry about it.</a:t>
            </a:r>
            <a:endParaRPr lang="ja-JP" altLang="en-US" sz="12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115" name="フローチャート : 書類 54"/>
          <p:cNvSpPr/>
          <p:nvPr/>
        </p:nvSpPr>
        <p:spPr bwMode="auto">
          <a:xfrm>
            <a:off x="3130329" y="2869667"/>
            <a:ext cx="4178051" cy="850519"/>
          </a:xfrm>
          <a:prstGeom prst="flowChartDocument">
            <a:avLst/>
          </a:prstGeom>
          <a:ln>
            <a:solidFill>
              <a:schemeClr val="tx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u="sng" dirty="0" smtClean="0"/>
              <a:t>Dialog file B</a:t>
            </a:r>
            <a:r>
              <a:rPr lang="en-US" altLang="ja-JP" sz="1200" dirty="0" smtClean="0"/>
              <a:t>   </a:t>
            </a:r>
            <a:r>
              <a:rPr lang="en-US" altLang="ja-JP" sz="1100" dirty="0" smtClean="0"/>
              <a:t>OS type</a:t>
            </a:r>
            <a:r>
              <a:rPr lang="ja-JP" altLang="en-US" sz="1100" dirty="0" smtClean="0"/>
              <a:t>：</a:t>
            </a:r>
            <a:r>
              <a:rPr lang="en-US" altLang="ja-JP" sz="1200" b="1" dirty="0" smtClean="0">
                <a:solidFill>
                  <a:srgbClr val="FF0000"/>
                </a:solidFill>
              </a:rPr>
              <a:t>Cisco ACE</a:t>
            </a:r>
          </a:p>
          <a:p>
            <a:r>
              <a:rPr lang="en-US" altLang="ja-JP" sz="800" dirty="0" smtClean="0">
                <a:solidFill>
                  <a:schemeClr val="tx1"/>
                </a:solidFill>
                <a:latin typeface="+mn-ea"/>
              </a:rPr>
              <a:t>  - expect</a:t>
            </a:r>
            <a:r>
              <a:rPr lang="en-US" altLang="ja-JP" sz="800" dirty="0">
                <a:solidFill>
                  <a:schemeClr val="tx1"/>
                </a:solidFill>
                <a:latin typeface="+mn-ea"/>
              </a:rPr>
              <a:t>: </a:t>
            </a:r>
            <a:r>
              <a:rPr lang="en-US" altLang="ja-JP" sz="800" dirty="0" smtClean="0">
                <a:solidFill>
                  <a:schemeClr val="tx1"/>
                </a:solidFill>
                <a:latin typeface="+mn-ea"/>
              </a:rPr>
              <a:t>‘{{ __</a:t>
            </a:r>
            <a:r>
              <a:rPr lang="en-US" altLang="ja-JP" sz="800" dirty="0" err="1" smtClean="0">
                <a:solidFill>
                  <a:schemeClr val="tx1"/>
                </a:solidFill>
                <a:latin typeface="+mn-ea"/>
              </a:rPr>
              <a:t>loginhostname</a:t>
            </a:r>
            <a:r>
              <a:rPr lang="en-US" altLang="ja-JP" sz="800" dirty="0" smtClean="0">
                <a:solidFill>
                  <a:schemeClr val="tx1"/>
                </a:solidFill>
                <a:latin typeface="+mn-ea"/>
              </a:rPr>
              <a:t>__ }}/</a:t>
            </a:r>
            <a:r>
              <a:rPr lang="en-US" altLang="ja-JP" sz="800" dirty="0">
                <a:solidFill>
                  <a:schemeClr val="tx1"/>
                </a:solidFill>
                <a:latin typeface="+mn-ea"/>
              </a:rPr>
              <a:t>Admin(</a:t>
            </a:r>
            <a:r>
              <a:rPr lang="en-US" altLang="ja-JP" sz="800" dirty="0" err="1">
                <a:solidFill>
                  <a:schemeClr val="tx1"/>
                </a:solidFill>
                <a:latin typeface="+mn-ea"/>
              </a:rPr>
              <a:t>config</a:t>
            </a:r>
            <a:r>
              <a:rPr lang="en-US" altLang="ja-JP" sz="800" dirty="0">
                <a:solidFill>
                  <a:schemeClr val="tx1"/>
                </a:solidFill>
                <a:latin typeface="+mn-ea"/>
              </a:rPr>
              <a:t>)’</a:t>
            </a:r>
            <a:endParaRPr lang="en-US" altLang="ja-JP" sz="8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ja-JP" sz="800" dirty="0" smtClean="0">
                <a:solidFill>
                  <a:schemeClr val="tx1"/>
                </a:solidFill>
                <a:latin typeface="+mn-ea"/>
              </a:rPr>
              <a:t>    exec: ‘</a:t>
            </a:r>
            <a:r>
              <a:rPr lang="en-US" altLang="ja-JP" sz="800" dirty="0" err="1" smtClean="0">
                <a:solidFill>
                  <a:schemeClr val="tx1"/>
                </a:solidFill>
                <a:latin typeface="+mn-ea"/>
              </a:rPr>
              <a:t>rserver</a:t>
            </a:r>
            <a:r>
              <a:rPr lang="en-US" altLang="ja-JP" sz="8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ja-JP" sz="800" dirty="0"/>
              <a:t>{{ </a:t>
            </a:r>
            <a:r>
              <a:rPr lang="en-US" altLang="ja-JP" sz="800" dirty="0" err="1" smtClean="0"/>
              <a:t>VAR_group_name</a:t>
            </a:r>
            <a:r>
              <a:rPr lang="en-US" altLang="ja-JP" sz="800" dirty="0" smtClean="0"/>
              <a:t> }}</a:t>
            </a:r>
            <a:r>
              <a:rPr lang="en-US" altLang="ja-JP" sz="800" dirty="0" smtClean="0">
                <a:solidFill>
                  <a:schemeClr val="tx1"/>
                </a:solidFill>
                <a:latin typeface="+mn-ea"/>
              </a:rPr>
              <a:t>’</a:t>
            </a:r>
            <a:endParaRPr lang="en-US" altLang="ja-JP" sz="800" dirty="0">
              <a:solidFill>
                <a:schemeClr val="tx1"/>
              </a:solidFill>
              <a:latin typeface="+mn-ea"/>
            </a:endParaRPr>
          </a:p>
          <a:p>
            <a:r>
              <a:rPr lang="en-US" altLang="ja-JP" sz="800" dirty="0" smtClean="0">
                <a:solidFill>
                  <a:schemeClr val="tx1"/>
                </a:solidFill>
                <a:latin typeface="+mn-ea"/>
              </a:rPr>
              <a:t>  - </a:t>
            </a:r>
            <a:r>
              <a:rPr lang="en-US" altLang="ja-JP" sz="800" dirty="0">
                <a:solidFill>
                  <a:schemeClr val="tx1"/>
                </a:solidFill>
                <a:latin typeface="+mn-ea"/>
              </a:rPr>
              <a:t>command: </a:t>
            </a:r>
            <a:r>
              <a:rPr lang="en-US" altLang="ja-JP" sz="800" dirty="0" smtClean="0">
                <a:solidFill>
                  <a:schemeClr val="tx1"/>
                </a:solidFill>
                <a:latin typeface="+mn-ea"/>
              </a:rPr>
              <a:t>‘</a:t>
            </a:r>
            <a:r>
              <a:rPr lang="en-US" altLang="ja-JP" sz="800" dirty="0" err="1" smtClean="0">
                <a:solidFill>
                  <a:schemeClr val="tx1"/>
                </a:solidFill>
                <a:latin typeface="+mn-ea"/>
              </a:rPr>
              <a:t>ip</a:t>
            </a:r>
            <a:r>
              <a:rPr lang="en-US" altLang="ja-JP" sz="800" dirty="0" smtClean="0">
                <a:solidFill>
                  <a:schemeClr val="tx1"/>
                </a:solidFill>
                <a:latin typeface="+mn-ea"/>
              </a:rPr>
              <a:t> address </a:t>
            </a:r>
            <a:r>
              <a:rPr lang="en-US" altLang="ja-JP" sz="800" dirty="0"/>
              <a:t>{{ </a:t>
            </a:r>
            <a:r>
              <a:rPr lang="en-US" altLang="ja-JP" sz="800" dirty="0" err="1" smtClean="0"/>
              <a:t>VAR_host_ip</a:t>
            </a:r>
            <a:r>
              <a:rPr lang="en-US" altLang="ja-JP" sz="800" dirty="0" smtClean="0"/>
              <a:t> </a:t>
            </a:r>
            <a:r>
              <a:rPr lang="en-US" altLang="ja-JP" sz="800" dirty="0"/>
              <a:t>}} </a:t>
            </a:r>
            <a:r>
              <a:rPr lang="en-US" altLang="ja-JP" sz="800" dirty="0" smtClean="0">
                <a:solidFill>
                  <a:schemeClr val="tx1"/>
                </a:solidFill>
                <a:latin typeface="+mn-ea"/>
              </a:rPr>
              <a:t>’</a:t>
            </a:r>
            <a:endParaRPr lang="en-US" altLang="ja-JP" sz="800" dirty="0">
              <a:solidFill>
                <a:schemeClr val="tx1"/>
              </a:solidFill>
              <a:latin typeface="+mn-ea"/>
            </a:endParaRPr>
          </a:p>
          <a:p>
            <a:r>
              <a:rPr lang="en-US" altLang="ja-JP" sz="800" dirty="0">
                <a:solidFill>
                  <a:schemeClr val="tx1"/>
                </a:solidFill>
                <a:latin typeface="+mn-ea"/>
              </a:rPr>
              <a:t>  </a:t>
            </a:r>
            <a:r>
              <a:rPr lang="en-US" altLang="ja-JP" sz="800" dirty="0" smtClean="0">
                <a:solidFill>
                  <a:schemeClr val="tx1"/>
                </a:solidFill>
                <a:latin typeface="+mn-ea"/>
              </a:rPr>
              <a:t>  prompt</a:t>
            </a:r>
            <a:r>
              <a:rPr lang="en-US" altLang="ja-JP" sz="800" dirty="0">
                <a:solidFill>
                  <a:schemeClr val="tx1"/>
                </a:solidFill>
                <a:latin typeface="+mn-ea"/>
              </a:rPr>
              <a:t>: </a:t>
            </a:r>
            <a:r>
              <a:rPr lang="en-US" altLang="ja-JP" sz="800" dirty="0" smtClean="0">
                <a:solidFill>
                  <a:schemeClr val="tx1"/>
                </a:solidFill>
                <a:latin typeface="+mn-ea"/>
              </a:rPr>
              <a:t>‘</a:t>
            </a:r>
            <a:r>
              <a:rPr lang="en-US" altLang="ja-JP" sz="800" dirty="0">
                <a:solidFill>
                  <a:schemeClr val="tx1"/>
                </a:solidFill>
                <a:latin typeface="+mn-ea"/>
              </a:rPr>
              <a:t>{{ __</a:t>
            </a:r>
            <a:r>
              <a:rPr lang="en-US" altLang="ja-JP" sz="800" dirty="0" err="1">
                <a:solidFill>
                  <a:schemeClr val="tx1"/>
                </a:solidFill>
                <a:latin typeface="+mn-ea"/>
              </a:rPr>
              <a:t>loginhostname</a:t>
            </a:r>
            <a:r>
              <a:rPr lang="en-US" altLang="ja-JP" sz="800" dirty="0">
                <a:solidFill>
                  <a:schemeClr val="tx1"/>
                </a:solidFill>
                <a:latin typeface="+mn-ea"/>
              </a:rPr>
              <a:t>__ }}</a:t>
            </a:r>
            <a:r>
              <a:rPr lang="en-US" altLang="ja-JP" sz="800" dirty="0" smtClean="0">
                <a:solidFill>
                  <a:schemeClr val="tx1"/>
                </a:solidFill>
                <a:latin typeface="+mn-ea"/>
              </a:rPr>
              <a:t>/Admin(</a:t>
            </a:r>
            <a:r>
              <a:rPr lang="en-US" altLang="ja-JP" sz="800" dirty="0" err="1" smtClean="0">
                <a:solidFill>
                  <a:schemeClr val="tx1"/>
                </a:solidFill>
                <a:latin typeface="+mn-ea"/>
              </a:rPr>
              <a:t>config</a:t>
            </a:r>
            <a:r>
              <a:rPr lang="en-US" altLang="ja-JP" sz="800" dirty="0" smtClean="0">
                <a:solidFill>
                  <a:schemeClr val="tx1"/>
                </a:solidFill>
                <a:latin typeface="+mn-ea"/>
              </a:rPr>
              <a:t>-</a:t>
            </a:r>
            <a:r>
              <a:rPr lang="en-US" altLang="ja-JP" sz="800" dirty="0" err="1" smtClean="0">
                <a:solidFill>
                  <a:schemeClr val="tx1"/>
                </a:solidFill>
                <a:latin typeface="+mn-ea"/>
              </a:rPr>
              <a:t>rserver</a:t>
            </a:r>
            <a:r>
              <a:rPr lang="en-US" altLang="ja-JP" sz="800" dirty="0" smtClean="0">
                <a:solidFill>
                  <a:schemeClr val="tx1"/>
                </a:solidFill>
                <a:latin typeface="+mn-ea"/>
              </a:rPr>
              <a:t>-host)’</a:t>
            </a:r>
            <a:endParaRPr lang="en-US" altLang="ja-JP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6" name="フローチャート : 書類 54"/>
          <p:cNvSpPr/>
          <p:nvPr/>
        </p:nvSpPr>
        <p:spPr bwMode="auto">
          <a:xfrm>
            <a:off x="3130329" y="3815682"/>
            <a:ext cx="4178051" cy="549448"/>
          </a:xfrm>
          <a:prstGeom prst="flowChartDocument">
            <a:avLst/>
          </a:prstGeom>
          <a:ln>
            <a:solidFill>
              <a:schemeClr val="tx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u="sng" dirty="0" smtClean="0"/>
              <a:t>Dialog file C</a:t>
            </a:r>
            <a:r>
              <a:rPr lang="en-US" altLang="ja-JP" sz="1200" dirty="0" smtClean="0"/>
              <a:t>   </a:t>
            </a:r>
            <a:r>
              <a:rPr lang="en-US" altLang="ja-JP" sz="1100" dirty="0" smtClean="0"/>
              <a:t>OS</a:t>
            </a:r>
            <a:r>
              <a:rPr lang="ja-JP" altLang="en-US" sz="1100" dirty="0"/>
              <a:t> </a:t>
            </a:r>
            <a:r>
              <a:rPr lang="en-US" altLang="ja-JP" sz="1100" dirty="0" smtClean="0"/>
              <a:t>type</a:t>
            </a:r>
            <a:r>
              <a:rPr lang="ja-JP" altLang="en-US" sz="1100" dirty="0" smtClean="0"/>
              <a:t>：</a:t>
            </a:r>
            <a:r>
              <a:rPr lang="en-US" altLang="ja-JP" sz="1100" b="1" dirty="0" smtClean="0">
                <a:solidFill>
                  <a:srgbClr val="FF0000"/>
                </a:solidFill>
              </a:rPr>
              <a:t>A10</a:t>
            </a:r>
          </a:p>
          <a:p>
            <a:r>
              <a:rPr lang="en-US" altLang="ja-JP" sz="800" dirty="0" smtClean="0"/>
              <a:t>  - command: ‘</a:t>
            </a:r>
            <a:r>
              <a:rPr lang="en-US" altLang="ja-JP" sz="800" dirty="0" err="1" smtClean="0"/>
              <a:t>slb</a:t>
            </a:r>
            <a:r>
              <a:rPr lang="en-US" altLang="ja-JP" sz="800" dirty="0" smtClean="0"/>
              <a:t> server {{ </a:t>
            </a:r>
            <a:r>
              <a:rPr lang="en-US" altLang="ja-JP" sz="800" dirty="0" err="1" smtClean="0"/>
              <a:t>VAR_server_name</a:t>
            </a:r>
            <a:r>
              <a:rPr lang="en-US" altLang="ja-JP" sz="800" dirty="0" smtClean="0"/>
              <a:t>}} {{</a:t>
            </a:r>
            <a:r>
              <a:rPr lang="en-US" altLang="ja-JP" sz="800" dirty="0" err="1"/>
              <a:t>VAR_host_ip</a:t>
            </a:r>
            <a:r>
              <a:rPr lang="en-US" altLang="ja-JP" sz="800" dirty="0"/>
              <a:t>}}</a:t>
            </a:r>
            <a:r>
              <a:rPr lang="en-US" altLang="ja-JP" sz="800" dirty="0" smtClean="0"/>
              <a:t>’</a:t>
            </a:r>
          </a:p>
          <a:p>
            <a:r>
              <a:rPr lang="en-US" altLang="ja-JP" sz="800" dirty="0" smtClean="0"/>
              <a:t>    prompt: ‘(</a:t>
            </a:r>
            <a:r>
              <a:rPr lang="en-US" altLang="ja-JP" sz="800" dirty="0" err="1" smtClean="0"/>
              <a:t>config</a:t>
            </a:r>
            <a:r>
              <a:rPr lang="en-US" altLang="ja-JP" sz="800" dirty="0" smtClean="0"/>
              <a:t>)#’</a:t>
            </a:r>
          </a:p>
          <a:p>
            <a:endParaRPr lang="en-US" altLang="ja-JP" sz="1200" u="sng" dirty="0"/>
          </a:p>
        </p:txBody>
      </p:sp>
      <p:sp>
        <p:nvSpPr>
          <p:cNvPr id="122" name="テキスト ボックス 121"/>
          <p:cNvSpPr txBox="1"/>
          <p:nvPr/>
        </p:nvSpPr>
        <p:spPr>
          <a:xfrm>
            <a:off x="323560" y="4978556"/>
            <a:ext cx="1152160" cy="2308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900" b="1" smtClean="0"/>
              <a:t>Movement</a:t>
            </a:r>
            <a:r>
              <a:rPr lang="ja-JP" altLang="en-US" sz="900" b="1"/>
              <a:t> </a:t>
            </a:r>
            <a:r>
              <a:rPr kumimoji="1" lang="en-US" altLang="ja-JP" sz="900" b="1" smtClean="0"/>
              <a:t>P</a:t>
            </a:r>
            <a:endParaRPr kumimoji="1" lang="ja-JP" altLang="en-US" sz="900" b="1"/>
          </a:p>
        </p:txBody>
      </p:sp>
      <p:sp>
        <p:nvSpPr>
          <p:cNvPr id="125" name="テキスト ボックス 124"/>
          <p:cNvSpPr txBox="1"/>
          <p:nvPr/>
        </p:nvSpPr>
        <p:spPr>
          <a:xfrm>
            <a:off x="338230" y="2904345"/>
            <a:ext cx="1152160" cy="2308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900" b="1" smtClean="0"/>
              <a:t>Movement</a:t>
            </a:r>
            <a:r>
              <a:rPr lang="ja-JP" altLang="en-US" sz="900" b="1"/>
              <a:t> </a:t>
            </a:r>
            <a:r>
              <a:rPr kumimoji="1" lang="en-US" altLang="ja-JP" sz="900" b="1" smtClean="0"/>
              <a:t>P</a:t>
            </a:r>
            <a:endParaRPr kumimoji="1" lang="ja-JP" altLang="en-US" sz="900" b="1"/>
          </a:p>
        </p:txBody>
      </p:sp>
      <p:sp>
        <p:nvSpPr>
          <p:cNvPr id="128" name="Freeform 119"/>
          <p:cNvSpPr>
            <a:spLocks noChangeAspect="1"/>
          </p:cNvSpPr>
          <p:nvPr/>
        </p:nvSpPr>
        <p:spPr bwMode="gray">
          <a:xfrm>
            <a:off x="334085" y="2324805"/>
            <a:ext cx="283418" cy="372824"/>
          </a:xfrm>
          <a:custGeom>
            <a:avLst/>
            <a:gdLst/>
            <a:ahLst/>
            <a:cxnLst/>
            <a:rect l="l" t="t" r="r" b="b"/>
            <a:pathLst>
              <a:path w="4168249" h="5483155">
                <a:moveTo>
                  <a:pt x="3102898" y="3997087"/>
                </a:moveTo>
                <a:cubicBezTo>
                  <a:pt x="2863023" y="3997087"/>
                  <a:pt x="2668124" y="4192005"/>
                  <a:pt x="2668124" y="4428156"/>
                </a:cubicBezTo>
                <a:cubicBezTo>
                  <a:pt x="2668124" y="4602561"/>
                  <a:pt x="2770148" y="4749957"/>
                  <a:pt x="2915428" y="4818697"/>
                </a:cubicBezTo>
                <a:lnTo>
                  <a:pt x="2915436" y="4818677"/>
                </a:lnTo>
                <a:cubicBezTo>
                  <a:pt x="2971741" y="4848681"/>
                  <a:pt x="3035554" y="4863683"/>
                  <a:pt x="3103121" y="4863683"/>
                </a:cubicBezTo>
                <a:cubicBezTo>
                  <a:pt x="3339604" y="4863683"/>
                  <a:pt x="3534796" y="4668659"/>
                  <a:pt x="3534796" y="4428629"/>
                </a:cubicBezTo>
                <a:cubicBezTo>
                  <a:pt x="3534796" y="4264759"/>
                  <a:pt x="3442272" y="4121765"/>
                  <a:pt x="3302202" y="4048009"/>
                </a:cubicBezTo>
                <a:cubicBezTo>
                  <a:pt x="3301983" y="4048528"/>
                  <a:pt x="3301764" y="4049046"/>
                  <a:pt x="3301545" y="4049565"/>
                </a:cubicBezTo>
                <a:cubicBezTo>
                  <a:pt x="3241576" y="4015829"/>
                  <a:pt x="3174111" y="3997087"/>
                  <a:pt x="3102898" y="3997087"/>
                </a:cubicBezTo>
                <a:close/>
                <a:moveTo>
                  <a:pt x="848765" y="3812836"/>
                </a:moveTo>
                <a:cubicBezTo>
                  <a:pt x="672513" y="3812836"/>
                  <a:pt x="533762" y="3955447"/>
                  <a:pt x="533762" y="4128081"/>
                </a:cubicBezTo>
                <a:cubicBezTo>
                  <a:pt x="533762" y="4249738"/>
                  <a:pt x="604533" y="4355298"/>
                  <a:pt x="708619" y="4406535"/>
                </a:cubicBezTo>
                <a:cubicBezTo>
                  <a:pt x="750290" y="4430095"/>
                  <a:pt x="798656" y="4442677"/>
                  <a:pt x="850168" y="4442677"/>
                </a:cubicBezTo>
                <a:cubicBezTo>
                  <a:pt x="1022650" y="4442677"/>
                  <a:pt x="1165136" y="4300165"/>
                  <a:pt x="1165136" y="4127649"/>
                </a:cubicBezTo>
                <a:cubicBezTo>
                  <a:pt x="1165136" y="3985137"/>
                  <a:pt x="1067645" y="3865126"/>
                  <a:pt x="936409" y="3827623"/>
                </a:cubicBezTo>
                <a:cubicBezTo>
                  <a:pt x="908462" y="3818083"/>
                  <a:pt x="879487" y="3812836"/>
                  <a:pt x="848765" y="3812836"/>
                </a:cubicBezTo>
                <a:close/>
                <a:moveTo>
                  <a:pt x="2810082" y="3358626"/>
                </a:moveTo>
                <a:cubicBezTo>
                  <a:pt x="2851544" y="3357747"/>
                  <a:pt x="2893007" y="3379535"/>
                  <a:pt x="2915496" y="3416082"/>
                </a:cubicBezTo>
                <a:cubicBezTo>
                  <a:pt x="2915502" y="3416093"/>
                  <a:pt x="2916265" y="3417502"/>
                  <a:pt x="3012945" y="3596006"/>
                </a:cubicBezTo>
                <a:cubicBezTo>
                  <a:pt x="3099150" y="3581013"/>
                  <a:pt x="3174111" y="3592258"/>
                  <a:pt x="3211592" y="3596006"/>
                </a:cubicBezTo>
                <a:cubicBezTo>
                  <a:pt x="3211598" y="3595995"/>
                  <a:pt x="3212408" y="3594585"/>
                  <a:pt x="3312789" y="3419831"/>
                </a:cubicBezTo>
                <a:cubicBezTo>
                  <a:pt x="3342773" y="3371101"/>
                  <a:pt x="3406490" y="3348611"/>
                  <a:pt x="3458963" y="3371101"/>
                </a:cubicBezTo>
                <a:cubicBezTo>
                  <a:pt x="3458974" y="3371106"/>
                  <a:pt x="3459900" y="3371522"/>
                  <a:pt x="3538123" y="3406590"/>
                </a:cubicBezTo>
                <a:cubicBezTo>
                  <a:pt x="3552281" y="3412575"/>
                  <a:pt x="3575510" y="3422394"/>
                  <a:pt x="3613623" y="3438505"/>
                </a:cubicBezTo>
                <a:cubicBezTo>
                  <a:pt x="3666175" y="3461008"/>
                  <a:pt x="3696205" y="3521016"/>
                  <a:pt x="3681190" y="3573522"/>
                </a:cubicBezTo>
                <a:cubicBezTo>
                  <a:pt x="3681190" y="3573522"/>
                  <a:pt x="3681190" y="3573522"/>
                  <a:pt x="3621131" y="3772297"/>
                </a:cubicBezTo>
                <a:cubicBezTo>
                  <a:pt x="3673682" y="3813552"/>
                  <a:pt x="3722480" y="3862308"/>
                  <a:pt x="3763771" y="3914815"/>
                </a:cubicBezTo>
                <a:cubicBezTo>
                  <a:pt x="3763771" y="3914815"/>
                  <a:pt x="3763771" y="3914815"/>
                  <a:pt x="3958963" y="3862308"/>
                </a:cubicBezTo>
                <a:cubicBezTo>
                  <a:pt x="4015269" y="3847306"/>
                  <a:pt x="4075328" y="3877310"/>
                  <a:pt x="4097850" y="3929817"/>
                </a:cubicBezTo>
                <a:cubicBezTo>
                  <a:pt x="4097850" y="3929817"/>
                  <a:pt x="4097850" y="3929817"/>
                  <a:pt x="4161663" y="4083586"/>
                </a:cubicBezTo>
                <a:cubicBezTo>
                  <a:pt x="4180431" y="4136092"/>
                  <a:pt x="4157909" y="4203601"/>
                  <a:pt x="4109111" y="4229854"/>
                </a:cubicBezTo>
                <a:cubicBezTo>
                  <a:pt x="4109111" y="4229854"/>
                  <a:pt x="4109111" y="4229854"/>
                  <a:pt x="3932687" y="4327366"/>
                </a:cubicBezTo>
                <a:cubicBezTo>
                  <a:pt x="3940195" y="4394875"/>
                  <a:pt x="3940195" y="4462383"/>
                  <a:pt x="3932687" y="4529891"/>
                </a:cubicBezTo>
                <a:cubicBezTo>
                  <a:pt x="3932687" y="4529891"/>
                  <a:pt x="3932687" y="4529891"/>
                  <a:pt x="4105357" y="4627404"/>
                </a:cubicBezTo>
                <a:cubicBezTo>
                  <a:pt x="4154155" y="4657407"/>
                  <a:pt x="4176677" y="4721165"/>
                  <a:pt x="4154155" y="4773672"/>
                </a:cubicBezTo>
                <a:cubicBezTo>
                  <a:pt x="4154155" y="4773672"/>
                  <a:pt x="4154155" y="4773672"/>
                  <a:pt x="4090343" y="4927441"/>
                </a:cubicBezTo>
                <a:cubicBezTo>
                  <a:pt x="4067820" y="4979948"/>
                  <a:pt x="4004008" y="5009951"/>
                  <a:pt x="3951456" y="4994949"/>
                </a:cubicBezTo>
                <a:cubicBezTo>
                  <a:pt x="3951456" y="4994949"/>
                  <a:pt x="3951456" y="4994949"/>
                  <a:pt x="3763771" y="4938692"/>
                </a:cubicBezTo>
                <a:cubicBezTo>
                  <a:pt x="3718727" y="4994949"/>
                  <a:pt x="3669929" y="5043706"/>
                  <a:pt x="3613623" y="5088711"/>
                </a:cubicBezTo>
                <a:cubicBezTo>
                  <a:pt x="3613623" y="5088711"/>
                  <a:pt x="3613623" y="5088711"/>
                  <a:pt x="3666175" y="5276235"/>
                </a:cubicBezTo>
                <a:cubicBezTo>
                  <a:pt x="3681190" y="5328741"/>
                  <a:pt x="3651160" y="5388749"/>
                  <a:pt x="3598608" y="5411251"/>
                </a:cubicBezTo>
                <a:cubicBezTo>
                  <a:pt x="3598608" y="5411251"/>
                  <a:pt x="3598608" y="5411251"/>
                  <a:pt x="3440953" y="5475009"/>
                </a:cubicBezTo>
                <a:cubicBezTo>
                  <a:pt x="3388402" y="5497512"/>
                  <a:pt x="3324589" y="5471259"/>
                  <a:pt x="3298313" y="5422503"/>
                </a:cubicBezTo>
                <a:cubicBezTo>
                  <a:pt x="3298313" y="5422503"/>
                  <a:pt x="3298313" y="5422503"/>
                  <a:pt x="3208224" y="5257482"/>
                </a:cubicBezTo>
                <a:cubicBezTo>
                  <a:pt x="3170687" y="5264983"/>
                  <a:pt x="3099367" y="5276235"/>
                  <a:pt x="2990510" y="5261233"/>
                </a:cubicBezTo>
                <a:cubicBezTo>
                  <a:pt x="2990510" y="5261233"/>
                  <a:pt x="2990510" y="5261233"/>
                  <a:pt x="2896668" y="5418752"/>
                </a:cubicBezTo>
                <a:cubicBezTo>
                  <a:pt x="2870392" y="5467508"/>
                  <a:pt x="2802825" y="5490011"/>
                  <a:pt x="2754027" y="5467508"/>
                </a:cubicBezTo>
                <a:cubicBezTo>
                  <a:pt x="2754027" y="5467508"/>
                  <a:pt x="2754027" y="5467508"/>
                  <a:pt x="2709765" y="5450499"/>
                </a:cubicBezTo>
                <a:cubicBezTo>
                  <a:pt x="2709628" y="5450824"/>
                  <a:pt x="2709490" y="5451149"/>
                  <a:pt x="2709353" y="5451474"/>
                </a:cubicBezTo>
                <a:cubicBezTo>
                  <a:pt x="2709345" y="5451471"/>
                  <a:pt x="2708932" y="5451291"/>
                  <a:pt x="2686273" y="5441472"/>
                </a:cubicBezTo>
                <a:lnTo>
                  <a:pt x="2656431" y="5430004"/>
                </a:lnTo>
                <a:cubicBezTo>
                  <a:pt x="2656431" y="5430004"/>
                  <a:pt x="2656431" y="5430004"/>
                  <a:pt x="2656956" y="5428766"/>
                </a:cubicBezTo>
                <a:cubicBezTo>
                  <a:pt x="2641768" y="5422184"/>
                  <a:pt x="2622179" y="5413694"/>
                  <a:pt x="2596912" y="5402744"/>
                </a:cubicBezTo>
                <a:cubicBezTo>
                  <a:pt x="2544439" y="5380254"/>
                  <a:pt x="2514454" y="5316531"/>
                  <a:pt x="2533195" y="5264053"/>
                </a:cubicBezTo>
                <a:cubicBezTo>
                  <a:pt x="2533197" y="5264043"/>
                  <a:pt x="2533566" y="5262710"/>
                  <a:pt x="2581919" y="5087877"/>
                </a:cubicBezTo>
                <a:cubicBezTo>
                  <a:pt x="2525699" y="5042896"/>
                  <a:pt x="2473226" y="4990419"/>
                  <a:pt x="2431997" y="4930444"/>
                </a:cubicBezTo>
                <a:cubicBezTo>
                  <a:pt x="2431985" y="4930447"/>
                  <a:pt x="2430533" y="4930840"/>
                  <a:pt x="2252091" y="4979173"/>
                </a:cubicBezTo>
                <a:cubicBezTo>
                  <a:pt x="2195870" y="4994167"/>
                  <a:pt x="2135901" y="4964180"/>
                  <a:pt x="2113413" y="4911702"/>
                </a:cubicBezTo>
                <a:cubicBezTo>
                  <a:pt x="2113408" y="4911690"/>
                  <a:pt x="2112864" y="4910344"/>
                  <a:pt x="2049696" y="4754268"/>
                </a:cubicBezTo>
                <a:cubicBezTo>
                  <a:pt x="2030956" y="4701790"/>
                  <a:pt x="2053444" y="4638067"/>
                  <a:pt x="2102169" y="4611828"/>
                </a:cubicBezTo>
                <a:cubicBezTo>
                  <a:pt x="2102180" y="4611822"/>
                  <a:pt x="2103546" y="4611063"/>
                  <a:pt x="2270831" y="4518118"/>
                </a:cubicBezTo>
                <a:cubicBezTo>
                  <a:pt x="2263335" y="4446898"/>
                  <a:pt x="2263335" y="4375678"/>
                  <a:pt x="2274579" y="4308206"/>
                </a:cubicBezTo>
                <a:cubicBezTo>
                  <a:pt x="2274568" y="4308200"/>
                  <a:pt x="2273192" y="4307405"/>
                  <a:pt x="2105917" y="4210747"/>
                </a:cubicBezTo>
                <a:cubicBezTo>
                  <a:pt x="2057192" y="4184508"/>
                  <a:pt x="2034704" y="4117037"/>
                  <a:pt x="2057192" y="4068307"/>
                </a:cubicBezTo>
                <a:cubicBezTo>
                  <a:pt x="2057197" y="4068296"/>
                  <a:pt x="2057759" y="4066984"/>
                  <a:pt x="2124657" y="3910874"/>
                </a:cubicBezTo>
                <a:cubicBezTo>
                  <a:pt x="2143398" y="3858396"/>
                  <a:pt x="2207114" y="3832157"/>
                  <a:pt x="2259587" y="3847151"/>
                </a:cubicBezTo>
                <a:cubicBezTo>
                  <a:pt x="2259600" y="3847154"/>
                  <a:pt x="2261148" y="3847610"/>
                  <a:pt x="2450738" y="3903377"/>
                </a:cubicBezTo>
                <a:cubicBezTo>
                  <a:pt x="2495714" y="3847151"/>
                  <a:pt x="2544439" y="3802169"/>
                  <a:pt x="2600660" y="3760937"/>
                </a:cubicBezTo>
                <a:cubicBezTo>
                  <a:pt x="2600656" y="3760925"/>
                  <a:pt x="2600214" y="3759393"/>
                  <a:pt x="2544439" y="3566019"/>
                </a:cubicBezTo>
                <a:cubicBezTo>
                  <a:pt x="2529447" y="3513541"/>
                  <a:pt x="2563179" y="3449818"/>
                  <a:pt x="2611904" y="3431076"/>
                </a:cubicBezTo>
                <a:cubicBezTo>
                  <a:pt x="2611915" y="3431071"/>
                  <a:pt x="2613225" y="3430541"/>
                  <a:pt x="2769322" y="3367353"/>
                </a:cubicBezTo>
                <a:cubicBezTo>
                  <a:pt x="2782440" y="3361730"/>
                  <a:pt x="2796261" y="3358919"/>
                  <a:pt x="2810082" y="3358626"/>
                </a:cubicBezTo>
                <a:close/>
                <a:moveTo>
                  <a:pt x="589485" y="3280859"/>
                </a:moveTo>
                <a:cubicBezTo>
                  <a:pt x="630794" y="3281563"/>
                  <a:pt x="671576" y="3303377"/>
                  <a:pt x="691263" y="3339968"/>
                </a:cubicBezTo>
                <a:cubicBezTo>
                  <a:pt x="691272" y="3339982"/>
                  <a:pt x="692021" y="3341285"/>
                  <a:pt x="762514" y="3463814"/>
                </a:cubicBezTo>
                <a:cubicBezTo>
                  <a:pt x="818765" y="3456308"/>
                  <a:pt x="860015" y="3452555"/>
                  <a:pt x="923766" y="3460061"/>
                </a:cubicBezTo>
                <a:cubicBezTo>
                  <a:pt x="923773" y="3460049"/>
                  <a:pt x="924437" y="3458867"/>
                  <a:pt x="991267" y="3339968"/>
                </a:cubicBezTo>
                <a:cubicBezTo>
                  <a:pt x="1021267" y="3291180"/>
                  <a:pt x="1085018" y="3268662"/>
                  <a:pt x="1137518" y="3291180"/>
                </a:cubicBezTo>
                <a:cubicBezTo>
                  <a:pt x="1137528" y="3291184"/>
                  <a:pt x="1137986" y="3291356"/>
                  <a:pt x="1160905" y="3299956"/>
                </a:cubicBezTo>
                <a:lnTo>
                  <a:pt x="1161386" y="3298825"/>
                </a:lnTo>
                <a:cubicBezTo>
                  <a:pt x="1161398" y="3298830"/>
                  <a:pt x="1162058" y="3299102"/>
                  <a:pt x="1197263" y="3313601"/>
                </a:cubicBezTo>
                <a:cubicBezTo>
                  <a:pt x="1197349" y="3313633"/>
                  <a:pt x="1197434" y="3313665"/>
                  <a:pt x="1197519" y="3313697"/>
                </a:cubicBezTo>
                <a:lnTo>
                  <a:pt x="1197516" y="3313705"/>
                </a:lnTo>
                <a:lnTo>
                  <a:pt x="1225129" y="3325078"/>
                </a:lnTo>
                <a:cubicBezTo>
                  <a:pt x="1277624" y="3347580"/>
                  <a:pt x="1307621" y="3411335"/>
                  <a:pt x="1292622" y="3463840"/>
                </a:cubicBezTo>
                <a:cubicBezTo>
                  <a:pt x="1292619" y="3463853"/>
                  <a:pt x="1292248" y="3465152"/>
                  <a:pt x="1255126" y="3595102"/>
                </a:cubicBezTo>
                <a:cubicBezTo>
                  <a:pt x="1300122" y="3628855"/>
                  <a:pt x="1341367" y="3666358"/>
                  <a:pt x="1375114" y="3711362"/>
                </a:cubicBezTo>
                <a:cubicBezTo>
                  <a:pt x="1375125" y="3711359"/>
                  <a:pt x="1376312" y="3711045"/>
                  <a:pt x="1502601" y="3677609"/>
                </a:cubicBezTo>
                <a:cubicBezTo>
                  <a:pt x="1555096" y="3662608"/>
                  <a:pt x="1618839" y="3692610"/>
                  <a:pt x="1637587" y="3741365"/>
                </a:cubicBezTo>
                <a:cubicBezTo>
                  <a:pt x="1637593" y="3741380"/>
                  <a:pt x="1638064" y="3742510"/>
                  <a:pt x="1675083" y="3831373"/>
                </a:cubicBezTo>
                <a:cubicBezTo>
                  <a:pt x="1697581" y="3883878"/>
                  <a:pt x="1675083" y="3947633"/>
                  <a:pt x="1626338" y="3973886"/>
                </a:cubicBezTo>
                <a:cubicBezTo>
                  <a:pt x="1626318" y="3973897"/>
                  <a:pt x="1624802" y="3974728"/>
                  <a:pt x="1510100" y="4037641"/>
                </a:cubicBezTo>
                <a:cubicBezTo>
                  <a:pt x="1517599" y="4093896"/>
                  <a:pt x="1517599" y="4153902"/>
                  <a:pt x="1510100" y="4210157"/>
                </a:cubicBezTo>
                <a:cubicBezTo>
                  <a:pt x="1510118" y="4210167"/>
                  <a:pt x="1511507" y="4210954"/>
                  <a:pt x="1622589" y="4273912"/>
                </a:cubicBezTo>
                <a:cubicBezTo>
                  <a:pt x="1675083" y="4300165"/>
                  <a:pt x="1693831" y="4363920"/>
                  <a:pt x="1675083" y="4416425"/>
                </a:cubicBezTo>
                <a:cubicBezTo>
                  <a:pt x="1675077" y="4416440"/>
                  <a:pt x="1674594" y="4417551"/>
                  <a:pt x="1637587" y="4502683"/>
                </a:cubicBezTo>
                <a:cubicBezTo>
                  <a:pt x="1615089" y="4555188"/>
                  <a:pt x="1555096" y="4585190"/>
                  <a:pt x="1498851" y="4570189"/>
                </a:cubicBezTo>
                <a:cubicBezTo>
                  <a:pt x="1498832" y="4570184"/>
                  <a:pt x="1497303" y="4569767"/>
                  <a:pt x="1375114" y="4536436"/>
                </a:cubicBezTo>
                <a:cubicBezTo>
                  <a:pt x="1341367" y="4581440"/>
                  <a:pt x="1300122" y="4622694"/>
                  <a:pt x="1255126" y="4656447"/>
                </a:cubicBezTo>
                <a:cubicBezTo>
                  <a:pt x="1255132" y="4656466"/>
                  <a:pt x="1255549" y="4657996"/>
                  <a:pt x="1288873" y="4780208"/>
                </a:cubicBezTo>
                <a:cubicBezTo>
                  <a:pt x="1303871" y="4836463"/>
                  <a:pt x="1273874" y="4896468"/>
                  <a:pt x="1221380" y="4918970"/>
                </a:cubicBezTo>
                <a:cubicBezTo>
                  <a:pt x="1221366" y="4918976"/>
                  <a:pt x="1220292" y="4919443"/>
                  <a:pt x="1135139" y="4956473"/>
                </a:cubicBezTo>
                <a:cubicBezTo>
                  <a:pt x="1082644" y="4975225"/>
                  <a:pt x="1018900" y="4952723"/>
                  <a:pt x="988904" y="4903969"/>
                </a:cubicBezTo>
                <a:cubicBezTo>
                  <a:pt x="988894" y="4903951"/>
                  <a:pt x="988117" y="4902533"/>
                  <a:pt x="925160" y="4787708"/>
                </a:cubicBezTo>
                <a:cubicBezTo>
                  <a:pt x="898913" y="4791459"/>
                  <a:pt x="835169" y="4806460"/>
                  <a:pt x="756427" y="4791459"/>
                </a:cubicBezTo>
                <a:cubicBezTo>
                  <a:pt x="756417" y="4791476"/>
                  <a:pt x="755631" y="4792863"/>
                  <a:pt x="692684" y="4903969"/>
                </a:cubicBezTo>
                <a:cubicBezTo>
                  <a:pt x="662687" y="4952723"/>
                  <a:pt x="598943" y="4975225"/>
                  <a:pt x="546449" y="4952723"/>
                </a:cubicBezTo>
                <a:cubicBezTo>
                  <a:pt x="546436" y="4952718"/>
                  <a:pt x="545789" y="4952446"/>
                  <a:pt x="511554" y="4938028"/>
                </a:cubicBezTo>
                <a:cubicBezTo>
                  <a:pt x="511457" y="4938256"/>
                  <a:pt x="511359" y="4938484"/>
                  <a:pt x="511262" y="4938712"/>
                </a:cubicBezTo>
                <a:cubicBezTo>
                  <a:pt x="511243" y="4938705"/>
                  <a:pt x="510263" y="4938355"/>
                  <a:pt x="458761" y="4919948"/>
                </a:cubicBezTo>
                <a:cubicBezTo>
                  <a:pt x="406260" y="4897430"/>
                  <a:pt x="376260" y="4833630"/>
                  <a:pt x="391260" y="4781090"/>
                </a:cubicBezTo>
                <a:cubicBezTo>
                  <a:pt x="391267" y="4781065"/>
                  <a:pt x="391776" y="4779286"/>
                  <a:pt x="428761" y="4649737"/>
                </a:cubicBezTo>
                <a:cubicBezTo>
                  <a:pt x="387510" y="4615961"/>
                  <a:pt x="350010" y="4574679"/>
                  <a:pt x="316259" y="4529644"/>
                </a:cubicBezTo>
                <a:cubicBezTo>
                  <a:pt x="316245" y="4529648"/>
                  <a:pt x="314876" y="4530029"/>
                  <a:pt x="181258" y="4567173"/>
                </a:cubicBezTo>
                <a:cubicBezTo>
                  <a:pt x="128757" y="4582185"/>
                  <a:pt x="65007" y="4552161"/>
                  <a:pt x="42507" y="4499620"/>
                </a:cubicBezTo>
                <a:cubicBezTo>
                  <a:pt x="42500" y="4499603"/>
                  <a:pt x="42036" y="4498418"/>
                  <a:pt x="8756" y="4413303"/>
                </a:cubicBezTo>
                <a:cubicBezTo>
                  <a:pt x="-13744" y="4364515"/>
                  <a:pt x="8756" y="4296963"/>
                  <a:pt x="57507" y="4270692"/>
                </a:cubicBezTo>
                <a:cubicBezTo>
                  <a:pt x="57518" y="4270686"/>
                  <a:pt x="58710" y="4270019"/>
                  <a:pt x="185008" y="4199387"/>
                </a:cubicBezTo>
                <a:cubicBezTo>
                  <a:pt x="177508" y="4146846"/>
                  <a:pt x="177508" y="4094305"/>
                  <a:pt x="185008" y="4041764"/>
                </a:cubicBezTo>
                <a:cubicBezTo>
                  <a:pt x="184995" y="4041757"/>
                  <a:pt x="183731" y="4041050"/>
                  <a:pt x="57507" y="3970459"/>
                </a:cubicBezTo>
                <a:cubicBezTo>
                  <a:pt x="8756" y="3944188"/>
                  <a:pt x="-13744" y="3876635"/>
                  <a:pt x="8756" y="3827848"/>
                </a:cubicBezTo>
                <a:cubicBezTo>
                  <a:pt x="8763" y="3827832"/>
                  <a:pt x="9255" y="3826651"/>
                  <a:pt x="46257" y="3737777"/>
                </a:cubicBezTo>
                <a:cubicBezTo>
                  <a:pt x="68757" y="3688989"/>
                  <a:pt x="128757" y="3658966"/>
                  <a:pt x="181258" y="3673978"/>
                </a:cubicBezTo>
                <a:cubicBezTo>
                  <a:pt x="181273" y="3673982"/>
                  <a:pt x="182700" y="3674357"/>
                  <a:pt x="323760" y="3711507"/>
                </a:cubicBezTo>
                <a:cubicBezTo>
                  <a:pt x="353760" y="3670225"/>
                  <a:pt x="391260" y="3636449"/>
                  <a:pt x="432511" y="3602672"/>
                </a:cubicBezTo>
                <a:cubicBezTo>
                  <a:pt x="432507" y="3602658"/>
                  <a:pt x="432135" y="3601281"/>
                  <a:pt x="395010" y="3463814"/>
                </a:cubicBezTo>
                <a:cubicBezTo>
                  <a:pt x="380010" y="3407520"/>
                  <a:pt x="410011" y="3347474"/>
                  <a:pt x="462511" y="3324956"/>
                </a:cubicBezTo>
                <a:cubicBezTo>
                  <a:pt x="462526" y="3324950"/>
                  <a:pt x="463660" y="3324456"/>
                  <a:pt x="548762" y="3287427"/>
                </a:cubicBezTo>
                <a:cubicBezTo>
                  <a:pt x="561887" y="3282736"/>
                  <a:pt x="575715" y="3280625"/>
                  <a:pt x="589485" y="3280859"/>
                </a:cubicBezTo>
                <a:close/>
                <a:moveTo>
                  <a:pt x="1992734" y="1027055"/>
                </a:moveTo>
                <a:cubicBezTo>
                  <a:pt x="1617692" y="1027055"/>
                  <a:pt x="1310158" y="1334422"/>
                  <a:pt x="1310158" y="1709260"/>
                </a:cubicBezTo>
                <a:cubicBezTo>
                  <a:pt x="1310158" y="1874644"/>
                  <a:pt x="1371911" y="2026000"/>
                  <a:pt x="1473523" y="2141903"/>
                </a:cubicBezTo>
                <a:cubicBezTo>
                  <a:pt x="1596434" y="2290714"/>
                  <a:pt x="1783887" y="2387470"/>
                  <a:pt x="1992840" y="2387470"/>
                </a:cubicBezTo>
                <a:cubicBezTo>
                  <a:pt x="2367847" y="2387470"/>
                  <a:pt x="2671602" y="2083715"/>
                  <a:pt x="2671602" y="1708709"/>
                </a:cubicBezTo>
                <a:cubicBezTo>
                  <a:pt x="2671602" y="1504247"/>
                  <a:pt x="2578962" y="1320373"/>
                  <a:pt x="2434841" y="1198203"/>
                </a:cubicBezTo>
                <a:cubicBezTo>
                  <a:pt x="2317618" y="1092071"/>
                  <a:pt x="2162568" y="1027055"/>
                  <a:pt x="1992734" y="1027055"/>
                </a:cubicBezTo>
                <a:close/>
                <a:moveTo>
                  <a:pt x="1797713" y="0"/>
                </a:moveTo>
                <a:cubicBezTo>
                  <a:pt x="1797732" y="0"/>
                  <a:pt x="1800384" y="0"/>
                  <a:pt x="2169004" y="0"/>
                </a:cubicBezTo>
                <a:cubicBezTo>
                  <a:pt x="2225260" y="0"/>
                  <a:pt x="2274016" y="44980"/>
                  <a:pt x="2281516" y="101206"/>
                </a:cubicBezTo>
                <a:cubicBezTo>
                  <a:pt x="2281519" y="101227"/>
                  <a:pt x="2281861" y="103959"/>
                  <a:pt x="2326521" y="461050"/>
                </a:cubicBezTo>
                <a:cubicBezTo>
                  <a:pt x="2427783" y="491037"/>
                  <a:pt x="2525294" y="528521"/>
                  <a:pt x="2619054" y="580999"/>
                </a:cubicBezTo>
                <a:cubicBezTo>
                  <a:pt x="2619073" y="580983"/>
                  <a:pt x="2621376" y="579142"/>
                  <a:pt x="2900335" y="356096"/>
                </a:cubicBezTo>
                <a:cubicBezTo>
                  <a:pt x="2945340" y="322360"/>
                  <a:pt x="3012848" y="326109"/>
                  <a:pt x="3054102" y="367341"/>
                </a:cubicBezTo>
                <a:cubicBezTo>
                  <a:pt x="3054113" y="367352"/>
                  <a:pt x="3055064" y="368302"/>
                  <a:pt x="3139804" y="452996"/>
                </a:cubicBezTo>
                <a:lnTo>
                  <a:pt x="3140360" y="452437"/>
                </a:lnTo>
                <a:cubicBezTo>
                  <a:pt x="3140375" y="452452"/>
                  <a:pt x="3141960" y="454037"/>
                  <a:pt x="3312863" y="624940"/>
                </a:cubicBezTo>
                <a:cubicBezTo>
                  <a:pt x="3354114" y="666191"/>
                  <a:pt x="3357864" y="733692"/>
                  <a:pt x="3324113" y="778693"/>
                </a:cubicBezTo>
                <a:cubicBezTo>
                  <a:pt x="3324099" y="778711"/>
                  <a:pt x="3322352" y="780939"/>
                  <a:pt x="3106609" y="1056197"/>
                </a:cubicBezTo>
                <a:cubicBezTo>
                  <a:pt x="3159110" y="1149949"/>
                  <a:pt x="3204111" y="1251201"/>
                  <a:pt x="3234111" y="1356203"/>
                </a:cubicBezTo>
                <a:cubicBezTo>
                  <a:pt x="3234131" y="1356205"/>
                  <a:pt x="3236734" y="1356517"/>
                  <a:pt x="3579117" y="1397453"/>
                </a:cubicBezTo>
                <a:cubicBezTo>
                  <a:pt x="3635368" y="1404953"/>
                  <a:pt x="3680369" y="1453704"/>
                  <a:pt x="3680369" y="1509955"/>
                </a:cubicBezTo>
                <a:cubicBezTo>
                  <a:pt x="3680369" y="1509978"/>
                  <a:pt x="3680369" y="1512840"/>
                  <a:pt x="3680369" y="1881211"/>
                </a:cubicBezTo>
                <a:cubicBezTo>
                  <a:pt x="3680369" y="1937462"/>
                  <a:pt x="3635368" y="1989963"/>
                  <a:pt x="3579117" y="1993713"/>
                </a:cubicBezTo>
                <a:cubicBezTo>
                  <a:pt x="3579099" y="1993716"/>
                  <a:pt x="3576623" y="1994018"/>
                  <a:pt x="3241612" y="2034964"/>
                </a:cubicBezTo>
                <a:cubicBezTo>
                  <a:pt x="3211611" y="2147466"/>
                  <a:pt x="3170360" y="2252468"/>
                  <a:pt x="3114109" y="2346219"/>
                </a:cubicBezTo>
                <a:cubicBezTo>
                  <a:pt x="3114124" y="2346238"/>
                  <a:pt x="3115883" y="2348468"/>
                  <a:pt x="3324113" y="2612474"/>
                </a:cubicBezTo>
                <a:cubicBezTo>
                  <a:pt x="3357864" y="2657475"/>
                  <a:pt x="3354114" y="2724976"/>
                  <a:pt x="3316613" y="2766226"/>
                </a:cubicBezTo>
                <a:cubicBezTo>
                  <a:pt x="3316598" y="2766241"/>
                  <a:pt x="3314633" y="2768206"/>
                  <a:pt x="3054108" y="3028731"/>
                </a:cubicBezTo>
                <a:cubicBezTo>
                  <a:pt x="3012858" y="3066232"/>
                  <a:pt x="2945357" y="3069982"/>
                  <a:pt x="2900356" y="3036231"/>
                </a:cubicBezTo>
                <a:cubicBezTo>
                  <a:pt x="2900341" y="3036219"/>
                  <a:pt x="2898346" y="3034647"/>
                  <a:pt x="2634101" y="2826227"/>
                </a:cubicBezTo>
                <a:cubicBezTo>
                  <a:pt x="2536600" y="2882478"/>
                  <a:pt x="2431598" y="2927479"/>
                  <a:pt x="2322846" y="2957480"/>
                </a:cubicBezTo>
                <a:cubicBezTo>
                  <a:pt x="2322843" y="2957502"/>
                  <a:pt x="2322504" y="2960246"/>
                  <a:pt x="2281595" y="3291235"/>
                </a:cubicBezTo>
                <a:cubicBezTo>
                  <a:pt x="2274095" y="3347486"/>
                  <a:pt x="2225344" y="3392487"/>
                  <a:pt x="2169093" y="3392487"/>
                </a:cubicBezTo>
                <a:cubicBezTo>
                  <a:pt x="2169073" y="3392487"/>
                  <a:pt x="2166338" y="3392487"/>
                  <a:pt x="1797837" y="3392487"/>
                </a:cubicBezTo>
                <a:cubicBezTo>
                  <a:pt x="1741586" y="3392487"/>
                  <a:pt x="1692835" y="3347486"/>
                  <a:pt x="1685335" y="3291235"/>
                </a:cubicBezTo>
                <a:cubicBezTo>
                  <a:pt x="1685333" y="3291215"/>
                  <a:pt x="1685010" y="3288546"/>
                  <a:pt x="1644084" y="2949980"/>
                </a:cubicBezTo>
                <a:cubicBezTo>
                  <a:pt x="1535333" y="2919979"/>
                  <a:pt x="1434081" y="2878728"/>
                  <a:pt x="1340329" y="2822477"/>
                </a:cubicBezTo>
                <a:cubicBezTo>
                  <a:pt x="1340312" y="2822490"/>
                  <a:pt x="1338155" y="2824175"/>
                  <a:pt x="1066575" y="3036231"/>
                </a:cubicBezTo>
                <a:cubicBezTo>
                  <a:pt x="1021574" y="3069982"/>
                  <a:pt x="954073" y="3066232"/>
                  <a:pt x="912822" y="3028731"/>
                </a:cubicBezTo>
                <a:cubicBezTo>
                  <a:pt x="912803" y="3028712"/>
                  <a:pt x="911010" y="3026919"/>
                  <a:pt x="740319" y="2856228"/>
                </a:cubicBezTo>
                <a:cubicBezTo>
                  <a:pt x="719433" y="2833922"/>
                  <a:pt x="689918" y="2805143"/>
                  <a:pt x="650084" y="2766302"/>
                </a:cubicBezTo>
                <a:cubicBezTo>
                  <a:pt x="612580" y="2725070"/>
                  <a:pt x="608830" y="2657599"/>
                  <a:pt x="642584" y="2612619"/>
                </a:cubicBezTo>
                <a:cubicBezTo>
                  <a:pt x="642599" y="2612600"/>
                  <a:pt x="644403" y="2610338"/>
                  <a:pt x="863858" y="2335239"/>
                </a:cubicBezTo>
                <a:cubicBezTo>
                  <a:pt x="811353" y="2241529"/>
                  <a:pt x="770098" y="2144072"/>
                  <a:pt x="743845" y="2039117"/>
                </a:cubicBezTo>
                <a:cubicBezTo>
                  <a:pt x="743823" y="2039114"/>
                  <a:pt x="741037" y="2038763"/>
                  <a:pt x="387555" y="1994137"/>
                </a:cubicBezTo>
                <a:cubicBezTo>
                  <a:pt x="331299" y="1990388"/>
                  <a:pt x="286294" y="1937911"/>
                  <a:pt x="286294" y="1881685"/>
                </a:cubicBezTo>
                <a:cubicBezTo>
                  <a:pt x="286294" y="1881662"/>
                  <a:pt x="286294" y="1878786"/>
                  <a:pt x="286294" y="1510596"/>
                </a:cubicBezTo>
                <a:cubicBezTo>
                  <a:pt x="286294" y="1454370"/>
                  <a:pt x="331299" y="1405641"/>
                  <a:pt x="387555" y="1398145"/>
                </a:cubicBezTo>
                <a:cubicBezTo>
                  <a:pt x="387573" y="1398143"/>
                  <a:pt x="390123" y="1397827"/>
                  <a:pt x="751346" y="1353164"/>
                </a:cubicBezTo>
                <a:cubicBezTo>
                  <a:pt x="777599" y="1251958"/>
                  <a:pt x="818853" y="1158249"/>
                  <a:pt x="871359" y="1068288"/>
                </a:cubicBezTo>
                <a:cubicBezTo>
                  <a:pt x="871344" y="1068268"/>
                  <a:pt x="869486" y="1065924"/>
                  <a:pt x="642584" y="779663"/>
                </a:cubicBezTo>
                <a:cubicBezTo>
                  <a:pt x="608830" y="734682"/>
                  <a:pt x="612580" y="667211"/>
                  <a:pt x="650084" y="625979"/>
                </a:cubicBezTo>
                <a:cubicBezTo>
                  <a:pt x="650103" y="625961"/>
                  <a:pt x="652294" y="623803"/>
                  <a:pt x="912614" y="367341"/>
                </a:cubicBezTo>
                <a:cubicBezTo>
                  <a:pt x="953868" y="326109"/>
                  <a:pt x="1021376" y="322360"/>
                  <a:pt x="1066381" y="356096"/>
                </a:cubicBezTo>
                <a:cubicBezTo>
                  <a:pt x="1066400" y="356110"/>
                  <a:pt x="1068702" y="357934"/>
                  <a:pt x="1355163" y="584747"/>
                </a:cubicBezTo>
                <a:cubicBezTo>
                  <a:pt x="1445173" y="536018"/>
                  <a:pt x="1538934" y="494786"/>
                  <a:pt x="1640195" y="468547"/>
                </a:cubicBezTo>
                <a:cubicBezTo>
                  <a:pt x="1640197" y="468527"/>
                  <a:pt x="1640532" y="465798"/>
                  <a:pt x="1685200" y="101206"/>
                </a:cubicBezTo>
                <a:cubicBezTo>
                  <a:pt x="1692701" y="44980"/>
                  <a:pt x="1741456" y="0"/>
                  <a:pt x="179771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29" name="フリーフォーム 128"/>
          <p:cNvSpPr>
            <a:spLocks noChangeAspect="1"/>
          </p:cNvSpPr>
          <p:nvPr/>
        </p:nvSpPr>
        <p:spPr bwMode="gray">
          <a:xfrm>
            <a:off x="338230" y="4524773"/>
            <a:ext cx="346503" cy="389090"/>
          </a:xfrm>
          <a:custGeom>
            <a:avLst/>
            <a:gdLst>
              <a:gd name="connsiteX0" fmla="*/ 243036 w 823913"/>
              <a:gd name="connsiteY0" fmla="*/ 469900 h 917575"/>
              <a:gd name="connsiteX1" fmla="*/ 350633 w 823913"/>
              <a:gd name="connsiteY1" fmla="*/ 807725 h 917575"/>
              <a:gd name="connsiteX2" fmla="*/ 385998 w 823913"/>
              <a:gd name="connsiteY2" fmla="*/ 493977 h 917575"/>
              <a:gd name="connsiteX3" fmla="*/ 437915 w 823913"/>
              <a:gd name="connsiteY3" fmla="*/ 493977 h 917575"/>
              <a:gd name="connsiteX4" fmla="*/ 473280 w 823913"/>
              <a:gd name="connsiteY4" fmla="*/ 807725 h 917575"/>
              <a:gd name="connsiteX5" fmla="*/ 580878 w 823913"/>
              <a:gd name="connsiteY5" fmla="*/ 469900 h 917575"/>
              <a:gd name="connsiteX6" fmla="*/ 789301 w 823913"/>
              <a:gd name="connsiteY6" fmla="*/ 527834 h 917575"/>
              <a:gd name="connsiteX7" fmla="*/ 823913 w 823913"/>
              <a:gd name="connsiteY7" fmla="*/ 585769 h 917575"/>
              <a:gd name="connsiteX8" fmla="*/ 823913 w 823913"/>
              <a:gd name="connsiteY8" fmla="*/ 897260 h 917575"/>
              <a:gd name="connsiteX9" fmla="*/ 803597 w 823913"/>
              <a:gd name="connsiteY9" fmla="*/ 917575 h 917575"/>
              <a:gd name="connsiteX10" fmla="*/ 20316 w 823913"/>
              <a:gd name="connsiteY10" fmla="*/ 917575 h 917575"/>
              <a:gd name="connsiteX11" fmla="*/ 0 w 823913"/>
              <a:gd name="connsiteY11" fmla="*/ 897260 h 917575"/>
              <a:gd name="connsiteX12" fmla="*/ 0 w 823913"/>
              <a:gd name="connsiteY12" fmla="*/ 585769 h 917575"/>
              <a:gd name="connsiteX13" fmla="*/ 34612 w 823913"/>
              <a:gd name="connsiteY13" fmla="*/ 527834 h 917575"/>
              <a:gd name="connsiteX14" fmla="*/ 243036 w 823913"/>
              <a:gd name="connsiteY14" fmla="*/ 469900 h 917575"/>
              <a:gd name="connsiteX15" fmla="*/ 408782 w 823913"/>
              <a:gd name="connsiteY15" fmla="*/ 0 h 917575"/>
              <a:gd name="connsiteX16" fmla="*/ 579439 w 823913"/>
              <a:gd name="connsiteY16" fmla="*/ 220663 h 917575"/>
              <a:gd name="connsiteX17" fmla="*/ 408782 w 823913"/>
              <a:gd name="connsiteY17" fmla="*/ 441326 h 917575"/>
              <a:gd name="connsiteX18" fmla="*/ 238125 w 823913"/>
              <a:gd name="connsiteY18" fmla="*/ 220663 h 917575"/>
              <a:gd name="connsiteX19" fmla="*/ 408782 w 823913"/>
              <a:gd name="connsiteY19" fmla="*/ 0 h 917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23913" h="917575">
                <a:moveTo>
                  <a:pt x="243036" y="469900"/>
                </a:moveTo>
                <a:cubicBezTo>
                  <a:pt x="243036" y="469900"/>
                  <a:pt x="243036" y="469900"/>
                  <a:pt x="350633" y="807725"/>
                </a:cubicBezTo>
                <a:cubicBezTo>
                  <a:pt x="350633" y="807725"/>
                  <a:pt x="350633" y="807725"/>
                  <a:pt x="385998" y="493977"/>
                </a:cubicBezTo>
                <a:cubicBezTo>
                  <a:pt x="385998" y="493977"/>
                  <a:pt x="385998" y="493977"/>
                  <a:pt x="437915" y="493977"/>
                </a:cubicBezTo>
                <a:cubicBezTo>
                  <a:pt x="437915" y="493977"/>
                  <a:pt x="437915" y="493977"/>
                  <a:pt x="473280" y="807725"/>
                </a:cubicBezTo>
                <a:cubicBezTo>
                  <a:pt x="473280" y="807725"/>
                  <a:pt x="473280" y="807725"/>
                  <a:pt x="580878" y="469900"/>
                </a:cubicBezTo>
                <a:cubicBezTo>
                  <a:pt x="580878" y="469900"/>
                  <a:pt x="775005" y="523320"/>
                  <a:pt x="789301" y="527834"/>
                </a:cubicBezTo>
                <a:cubicBezTo>
                  <a:pt x="823161" y="536863"/>
                  <a:pt x="823913" y="553416"/>
                  <a:pt x="823913" y="585769"/>
                </a:cubicBezTo>
                <a:cubicBezTo>
                  <a:pt x="823913" y="585769"/>
                  <a:pt x="823913" y="585769"/>
                  <a:pt x="823913" y="897260"/>
                </a:cubicBezTo>
                <a:cubicBezTo>
                  <a:pt x="823913" y="908546"/>
                  <a:pt x="814884" y="917575"/>
                  <a:pt x="803597" y="917575"/>
                </a:cubicBezTo>
                <a:cubicBezTo>
                  <a:pt x="803597" y="917575"/>
                  <a:pt x="803597" y="917575"/>
                  <a:pt x="20316" y="917575"/>
                </a:cubicBezTo>
                <a:cubicBezTo>
                  <a:pt x="9029" y="917575"/>
                  <a:pt x="0" y="908546"/>
                  <a:pt x="0" y="897260"/>
                </a:cubicBezTo>
                <a:cubicBezTo>
                  <a:pt x="0" y="897260"/>
                  <a:pt x="0" y="897260"/>
                  <a:pt x="0" y="585769"/>
                </a:cubicBezTo>
                <a:cubicBezTo>
                  <a:pt x="0" y="553416"/>
                  <a:pt x="752" y="536863"/>
                  <a:pt x="34612" y="527834"/>
                </a:cubicBezTo>
                <a:cubicBezTo>
                  <a:pt x="48908" y="523320"/>
                  <a:pt x="243036" y="469900"/>
                  <a:pt x="243036" y="469900"/>
                </a:cubicBezTo>
                <a:close/>
                <a:moveTo>
                  <a:pt x="408782" y="0"/>
                </a:moveTo>
                <a:cubicBezTo>
                  <a:pt x="503033" y="0"/>
                  <a:pt x="579439" y="98794"/>
                  <a:pt x="579439" y="220663"/>
                </a:cubicBezTo>
                <a:cubicBezTo>
                  <a:pt x="579439" y="342532"/>
                  <a:pt x="503033" y="441326"/>
                  <a:pt x="408782" y="441326"/>
                </a:cubicBezTo>
                <a:cubicBezTo>
                  <a:pt x="314531" y="441326"/>
                  <a:pt x="238125" y="342532"/>
                  <a:pt x="238125" y="220663"/>
                </a:cubicBezTo>
                <a:cubicBezTo>
                  <a:pt x="238125" y="98794"/>
                  <a:pt x="314531" y="0"/>
                  <a:pt x="408782" y="0"/>
                </a:cubicBezTo>
                <a:close/>
              </a:path>
            </a:pathLst>
          </a:custGeom>
          <a:solidFill>
            <a:srgbClr val="00206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ja-JP" altLang="en-US">
              <a:solidFill>
                <a:schemeClr val="accent6"/>
              </a:solidFill>
            </a:endParaRPr>
          </a:p>
        </p:txBody>
      </p:sp>
      <p:cxnSp>
        <p:nvCxnSpPr>
          <p:cNvPr id="139" name="直線コネクタ 138"/>
          <p:cNvCxnSpPr/>
          <p:nvPr/>
        </p:nvCxnSpPr>
        <p:spPr bwMode="auto">
          <a:xfrm flipH="1">
            <a:off x="179512" y="4450890"/>
            <a:ext cx="8784001" cy="2750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41" name="テキスト ボックス 140"/>
          <p:cNvSpPr txBox="1"/>
          <p:nvPr/>
        </p:nvSpPr>
        <p:spPr>
          <a:xfrm>
            <a:off x="651410" y="2339568"/>
            <a:ext cx="1654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When applying settings</a:t>
            </a:r>
            <a:endParaRPr kumimoji="1" lang="ja-JP" altLang="en-US" sz="1400" dirty="0"/>
          </a:p>
        </p:txBody>
      </p:sp>
      <p:sp>
        <p:nvSpPr>
          <p:cNvPr id="142" name="テキスト ボックス 141"/>
          <p:cNvSpPr txBox="1"/>
          <p:nvPr/>
        </p:nvSpPr>
        <p:spPr>
          <a:xfrm>
            <a:off x="684733" y="4568856"/>
            <a:ext cx="1654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When executing</a:t>
            </a:r>
            <a:endParaRPr kumimoji="1" lang="ja-JP" altLang="en-US" sz="1400" dirty="0"/>
          </a:p>
        </p:txBody>
      </p:sp>
      <p:sp>
        <p:nvSpPr>
          <p:cNvPr id="78" name="角丸四角形 77"/>
          <p:cNvSpPr/>
          <p:nvPr/>
        </p:nvSpPr>
        <p:spPr bwMode="auto">
          <a:xfrm>
            <a:off x="617503" y="5437215"/>
            <a:ext cx="2117923" cy="895857"/>
          </a:xfrm>
          <a:prstGeom prst="roundRect">
            <a:avLst>
              <a:gd name="adj" fmla="val 10097"/>
            </a:avLst>
          </a:prstGeom>
          <a:noFill/>
          <a:ln w="12700">
            <a:solidFill>
              <a:schemeClr val="tx1"/>
            </a:solidFill>
            <a:prstDash val="sysDot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800" dirty="0" smtClean="0"/>
              <a:t>Registers </a:t>
            </a:r>
            <a:r>
              <a:rPr lang="en-US" altLang="ja-JP" sz="800" dirty="0"/>
              <a:t>Load </a:t>
            </a:r>
            <a:r>
              <a:rPr lang="en-US" altLang="ja-JP" sz="800" dirty="0" smtClean="0"/>
              <a:t>Balance</a:t>
            </a:r>
            <a:br>
              <a:rPr lang="en-US" altLang="ja-JP" sz="800" dirty="0" smtClean="0"/>
            </a:br>
            <a:r>
              <a:rPr lang="en-US" altLang="ja-JP" sz="800" dirty="0" smtClean="0"/>
              <a:t> </a:t>
            </a:r>
            <a:r>
              <a:rPr lang="en-US" altLang="ja-JP" sz="800" dirty="0"/>
              <a:t>to the true server. </a:t>
            </a:r>
            <a:endParaRPr kumimoji="1" lang="en-US" altLang="ja-JP" sz="800" dirty="0" smtClean="0">
              <a:latin typeface="+mn-ea"/>
            </a:endParaRPr>
          </a:p>
        </p:txBody>
      </p:sp>
      <p:sp>
        <p:nvSpPr>
          <p:cNvPr id="79" name="角丸四角形 78"/>
          <p:cNvSpPr/>
          <p:nvPr/>
        </p:nvSpPr>
        <p:spPr bwMode="auto">
          <a:xfrm>
            <a:off x="806681" y="5536147"/>
            <a:ext cx="1552405" cy="276789"/>
          </a:xfrm>
          <a:prstGeom prst="roundRect">
            <a:avLst>
              <a:gd name="adj" fmla="val 21076"/>
            </a:avLst>
          </a:prstGeom>
          <a:solidFill>
            <a:schemeClr val="accent4">
              <a:lumMod val="75000"/>
            </a:schemeClr>
          </a:solidFill>
          <a:ln w="12700">
            <a:noFill/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200" b="1" dirty="0" smtClean="0">
                <a:solidFill>
                  <a:schemeClr val="bg1"/>
                </a:solidFill>
                <a:latin typeface="+mn-ea"/>
              </a:rPr>
              <a:t>Dialog type A</a:t>
            </a:r>
            <a:endParaRPr kumimoji="1" lang="ja-JP" altLang="en-US" sz="12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1" name="テキスト ボックス 90"/>
          <p:cNvSpPr txBox="1"/>
          <p:nvPr/>
        </p:nvSpPr>
        <p:spPr>
          <a:xfrm>
            <a:off x="7697043" y="2636890"/>
            <a:ext cx="1181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 smtClean="0"/>
              <a:t>OS</a:t>
            </a:r>
            <a:r>
              <a:rPr lang="ja-JP" altLang="en-US" sz="1000" dirty="0"/>
              <a:t> </a:t>
            </a:r>
            <a:r>
              <a:rPr lang="en-US" altLang="ja-JP" sz="1000" dirty="0" smtClean="0"/>
              <a:t>type</a:t>
            </a:r>
            <a:r>
              <a:rPr lang="ja-JP" altLang="en-US" sz="1000" dirty="0" smtClean="0"/>
              <a:t>：</a:t>
            </a:r>
            <a:r>
              <a:rPr lang="en-US" altLang="ja-JP" sz="1000" dirty="0" err="1" smtClean="0">
                <a:solidFill>
                  <a:srgbClr val="FF0000"/>
                </a:solidFill>
              </a:rPr>
              <a:t>BigIP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02" name="テキスト ボックス 101"/>
          <p:cNvSpPr txBox="1"/>
          <p:nvPr/>
        </p:nvSpPr>
        <p:spPr>
          <a:xfrm>
            <a:off x="7697043" y="4149100"/>
            <a:ext cx="1181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 smtClean="0"/>
              <a:t>OS</a:t>
            </a:r>
            <a:r>
              <a:rPr lang="ja-JP" altLang="en-US" sz="1000" dirty="0"/>
              <a:t> </a:t>
            </a:r>
            <a:r>
              <a:rPr lang="en-US" altLang="ja-JP" sz="1000" dirty="0" smtClean="0"/>
              <a:t>type</a:t>
            </a:r>
            <a:r>
              <a:rPr lang="ja-JP" altLang="en-US" sz="1000" dirty="0" smtClean="0"/>
              <a:t>：</a:t>
            </a:r>
            <a:r>
              <a:rPr lang="en-US" altLang="ja-JP" sz="1000" dirty="0" smtClean="0">
                <a:solidFill>
                  <a:srgbClr val="FF0000"/>
                </a:solidFill>
              </a:rPr>
              <a:t>A1</a:t>
            </a:r>
            <a:r>
              <a:rPr lang="en-US" altLang="ja-JP" sz="1000" dirty="0">
                <a:solidFill>
                  <a:srgbClr val="FF0000"/>
                </a:solidFill>
              </a:rPr>
              <a:t>0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03" name="テキスト ボックス 102"/>
          <p:cNvSpPr txBox="1"/>
          <p:nvPr/>
        </p:nvSpPr>
        <p:spPr>
          <a:xfrm>
            <a:off x="7533195" y="3393895"/>
            <a:ext cx="15188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 smtClean="0"/>
              <a:t>OS</a:t>
            </a:r>
            <a:r>
              <a:rPr lang="ja-JP" altLang="en-US" sz="1000" dirty="0"/>
              <a:t> </a:t>
            </a:r>
            <a:r>
              <a:rPr lang="en-US" altLang="ja-JP" sz="1000" dirty="0" smtClean="0"/>
              <a:t>type</a:t>
            </a:r>
            <a:r>
              <a:rPr lang="ja-JP" altLang="en-US" sz="1000" dirty="0" smtClean="0"/>
              <a:t>：</a:t>
            </a:r>
            <a:r>
              <a:rPr lang="en-US" altLang="ja-JP" sz="1000" dirty="0" smtClean="0">
                <a:solidFill>
                  <a:srgbClr val="FF0000"/>
                </a:solidFill>
              </a:rPr>
              <a:t>Cisco</a:t>
            </a:r>
            <a:r>
              <a:rPr lang="ja-JP" altLang="en-US" sz="1000" dirty="0" smtClean="0">
                <a:solidFill>
                  <a:srgbClr val="FF0000"/>
                </a:solidFill>
              </a:rPr>
              <a:t> </a:t>
            </a:r>
            <a:r>
              <a:rPr lang="en-US" altLang="ja-JP" sz="1000" dirty="0" smtClean="0">
                <a:solidFill>
                  <a:srgbClr val="FF0000"/>
                </a:solidFill>
              </a:rPr>
              <a:t>ACE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80" name="右矢印 79"/>
          <p:cNvSpPr/>
          <p:nvPr/>
        </p:nvSpPr>
        <p:spPr bwMode="auto">
          <a:xfrm>
            <a:off x="2339690" y="5531153"/>
            <a:ext cx="5337872" cy="298998"/>
          </a:xfrm>
          <a:prstGeom prst="rightArrow">
            <a:avLst/>
          </a:prstGeom>
          <a:solidFill>
            <a:srgbClr val="C0000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solidFill>
                <a:srgbClr val="0000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4744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3030" y="1018370"/>
            <a:ext cx="1857375" cy="546735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5.3</a:t>
            </a:r>
            <a:r>
              <a:rPr lang="ja-JP" altLang="en-US" dirty="0"/>
              <a:t>　</a:t>
            </a:r>
            <a:r>
              <a:rPr lang="en-US" altLang="ja-JP" dirty="0" smtClean="0"/>
              <a:t>Ansible-Pioneer</a:t>
            </a:r>
            <a:r>
              <a:rPr lang="ja-JP" altLang="en-US" dirty="0"/>
              <a:t> </a:t>
            </a:r>
            <a:r>
              <a:rPr lang="en-US" altLang="ja-JP" dirty="0" smtClean="0"/>
              <a:t>mode</a:t>
            </a:r>
            <a:r>
              <a:rPr lang="ja-JP" altLang="en-US" dirty="0" smtClean="0"/>
              <a:t>　</a:t>
            </a:r>
            <a:r>
              <a:rPr lang="en-US" altLang="ja-JP" dirty="0" smtClean="0"/>
              <a:t>(5/5)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6120728" cy="5040628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Menu function explanation</a:t>
            </a:r>
            <a:r>
              <a:rPr lang="en-US" altLang="ja-JP" b="1" dirty="0"/>
              <a:t/>
            </a:r>
            <a:br>
              <a:rPr lang="en-US" altLang="ja-JP" b="1" dirty="0"/>
            </a:br>
            <a:r>
              <a:rPr lang="en-US" altLang="ja-JP" sz="1800" dirty="0"/>
              <a:t>(We will now explain the similarities it has to Ansible-Legacy mode) </a:t>
            </a:r>
            <a:endParaRPr kumimoji="1" lang="en-US" altLang="ja-JP" sz="1800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1400" b="1" dirty="0" smtClean="0"/>
              <a:t>OS type master</a:t>
            </a:r>
            <a:endParaRPr lang="en-US" altLang="ja-JP" sz="1400" b="1" dirty="0"/>
          </a:p>
          <a:p>
            <a:pPr marL="180000" lvl="1" indent="0">
              <a:buNone/>
            </a:pPr>
            <a:r>
              <a:rPr lang="en-US" altLang="ja-JP" sz="1400" dirty="0" smtClean="0"/>
              <a:t>Maintain OS types (monitor/register/update/abolish)</a:t>
            </a:r>
            <a:br>
              <a:rPr lang="en-US" altLang="ja-JP" sz="1400" dirty="0" smtClean="0"/>
            </a:br>
            <a:endParaRPr lang="en-US" altLang="ja-JP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1400" b="1" dirty="0" smtClean="0"/>
              <a:t>Dialog type list</a:t>
            </a:r>
          </a:p>
          <a:p>
            <a:pPr marL="180000" lvl="1" indent="0">
              <a:buNone/>
            </a:pPr>
            <a:r>
              <a:rPr lang="en-US" altLang="ja-JP" sz="1400" dirty="0" smtClean="0"/>
              <a:t>Maintain Dialog types (monitor/register/update/abolish)</a:t>
            </a:r>
            <a:r>
              <a:rPr lang="ja-JP" altLang="en-US" sz="1400" dirty="0" smtClean="0"/>
              <a:t> </a:t>
            </a:r>
            <a:endParaRPr lang="en-US" altLang="ja-JP" sz="1400" dirty="0" smtClean="0"/>
          </a:p>
          <a:p>
            <a:pPr>
              <a:buFont typeface="Wingdings" panose="05000000000000000000" pitchFamily="2" charset="2"/>
              <a:buChar char="l"/>
            </a:pPr>
            <a:endParaRPr lang="en-US" altLang="ja-JP" sz="14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1400" b="1" dirty="0" smtClean="0"/>
              <a:t>Dialog files</a:t>
            </a:r>
            <a:endParaRPr lang="en-US" altLang="ja-JP" sz="1400" b="1" dirty="0"/>
          </a:p>
          <a:p>
            <a:pPr marL="180000" lvl="1" indent="0">
              <a:buNone/>
            </a:pPr>
            <a:r>
              <a:rPr lang="en-US" altLang="ja-JP" sz="1400" dirty="0" smtClean="0"/>
              <a:t>Manage dialog files per host</a:t>
            </a:r>
            <a:endParaRPr lang="en-US" altLang="ja-JP" sz="1400" dirty="0"/>
          </a:p>
          <a:p>
            <a:pPr marL="180000" lvl="1" indent="0">
              <a:buNone/>
            </a:pPr>
            <a:endParaRPr lang="en-US" altLang="ja-JP" sz="1400" dirty="0"/>
          </a:p>
          <a:p>
            <a:endParaRPr kumimoji="1" lang="ja-JP" altLang="en-US" sz="1400" dirty="0"/>
          </a:p>
        </p:txBody>
      </p:sp>
      <p:sp>
        <p:nvSpPr>
          <p:cNvPr id="7" name="正方形/長方形 6"/>
          <p:cNvSpPr/>
          <p:nvPr/>
        </p:nvSpPr>
        <p:spPr bwMode="auto">
          <a:xfrm>
            <a:off x="6744282" y="2636890"/>
            <a:ext cx="1716257" cy="79211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8" name="正方形/長方形 7"/>
          <p:cNvSpPr/>
          <p:nvPr/>
        </p:nvSpPr>
        <p:spPr bwMode="auto">
          <a:xfrm>
            <a:off x="6744282" y="1822795"/>
            <a:ext cx="1716257" cy="38203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1564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68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41" y="2249558"/>
            <a:ext cx="8150462" cy="383950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67" y="909990"/>
            <a:ext cx="8784000" cy="468000"/>
          </a:xfrm>
        </p:spPr>
        <p:txBody>
          <a:bodyPr/>
          <a:lstStyle/>
          <a:p>
            <a:r>
              <a:rPr lang="en-US" altLang="ja-JP" dirty="0"/>
              <a:t>1.1</a:t>
            </a:r>
            <a:r>
              <a:rPr lang="ja-JP" altLang="en-US" dirty="0"/>
              <a:t>　</a:t>
            </a:r>
            <a:r>
              <a:rPr lang="en-US" altLang="ja-JP" dirty="0"/>
              <a:t>Ansible driver</a:t>
            </a:r>
            <a:r>
              <a:rPr lang="ja-JP" altLang="en-US" dirty="0"/>
              <a:t>について　</a:t>
            </a:r>
            <a:r>
              <a:rPr lang="en-US" altLang="ja-JP" dirty="0"/>
              <a:t>X/X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40956" y="728560"/>
            <a:ext cx="8784976" cy="5760233"/>
          </a:xfrm>
        </p:spPr>
        <p:txBody>
          <a:bodyPr>
            <a:normAutofit/>
          </a:bodyPr>
          <a:lstStyle/>
          <a:p>
            <a:r>
              <a:rPr lang="en-US" altLang="ja-JP" sz="1600" b="1" dirty="0" smtClean="0"/>
              <a:t>Main Menu</a:t>
            </a:r>
          </a:p>
          <a:p>
            <a:pPr lvl="1"/>
            <a:r>
              <a:rPr lang="en-US" altLang="ja-JP" dirty="0"/>
              <a:t>This document will explain the functions </a:t>
            </a:r>
            <a:r>
              <a:rPr lang="en-US" altLang="ja-JP" dirty="0" smtClean="0"/>
              <a:t>and concept </a:t>
            </a:r>
            <a:r>
              <a:rPr lang="en-US" altLang="ja-JP" dirty="0"/>
              <a:t>of </a:t>
            </a:r>
            <a:r>
              <a:rPr lang="en-US" altLang="ja-JP" dirty="0" smtClean="0"/>
              <a:t>these </a:t>
            </a:r>
            <a:r>
              <a:rPr lang="en-US" altLang="ja-JP" dirty="0"/>
              <a:t>menu groups: </a:t>
            </a:r>
            <a:r>
              <a:rPr lang="en-US" altLang="ja-JP" b="1" dirty="0"/>
              <a:t>"Ansible-Legacy", "</a:t>
            </a:r>
            <a:r>
              <a:rPr lang="en-US" altLang="ja-JP" b="1" dirty="0" smtClean="0"/>
              <a:t>Ansible-LegacyRole" </a:t>
            </a:r>
            <a:r>
              <a:rPr lang="en-US" altLang="ja-JP" b="1" dirty="0"/>
              <a:t>and "Ansible-Pioneer</a:t>
            </a:r>
            <a:r>
              <a:rPr lang="en-US" altLang="ja-JP" b="1" dirty="0" smtClean="0"/>
              <a:t>".</a:t>
            </a:r>
          </a:p>
          <a:p>
            <a:pPr lvl="1"/>
            <a:r>
              <a:rPr lang="en-US" altLang="ja-JP" dirty="0" smtClean="0"/>
              <a:t>We’ve </a:t>
            </a:r>
            <a:r>
              <a:rPr lang="en-US" altLang="ja-JP" dirty="0"/>
              <a:t>prepared a practice document that uses screenshots to explain, so feel free to use that together with this document. </a:t>
            </a:r>
          </a:p>
        </p:txBody>
      </p:sp>
      <p:sp>
        <p:nvSpPr>
          <p:cNvPr id="94" name="タイトル 1"/>
          <p:cNvSpPr txBox="1">
            <a:spLocks/>
          </p:cNvSpPr>
          <p:nvPr/>
        </p:nvSpPr>
        <p:spPr bwMode="gray">
          <a:xfrm>
            <a:off x="179513" y="115200"/>
            <a:ext cx="8784000" cy="468000"/>
          </a:xfrm>
          <a:prstGeom prst="rect">
            <a:avLst/>
          </a:prstGeom>
        </p:spPr>
        <p:txBody>
          <a:bodyPr vert="horz" lIns="91440" tIns="36000" rIns="91440" bIns="0" rtlCol="0" anchor="ctr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lang="ja-JP" altLang="en-US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kern="0" dirty="0" smtClean="0"/>
              <a:t>1.</a:t>
            </a:r>
            <a:r>
              <a:rPr lang="ja-JP" altLang="en-US" kern="0" dirty="0"/>
              <a:t> </a:t>
            </a:r>
            <a:r>
              <a:rPr lang="en-US" altLang="ja-JP" kern="0" dirty="0" smtClean="0"/>
              <a:t>Introduction</a:t>
            </a:r>
            <a:endParaRPr lang="en-US" kern="0" dirty="0"/>
          </a:p>
        </p:txBody>
      </p:sp>
      <p:sp>
        <p:nvSpPr>
          <p:cNvPr id="102" name="正方形/長方形 101"/>
          <p:cNvSpPr/>
          <p:nvPr/>
        </p:nvSpPr>
        <p:spPr bwMode="auto">
          <a:xfrm>
            <a:off x="3137024" y="3751394"/>
            <a:ext cx="1712968" cy="657501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8" name="正方形/長方形 7"/>
          <p:cNvSpPr/>
          <p:nvPr/>
        </p:nvSpPr>
        <p:spPr bwMode="auto">
          <a:xfrm>
            <a:off x="2555721" y="3751394"/>
            <a:ext cx="581304" cy="657501"/>
          </a:xfrm>
          <a:prstGeom prst="rect">
            <a:avLst/>
          </a:prstGeom>
          <a:noFill/>
          <a:ln w="28575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9" name="角丸四角形吹き出し 8"/>
          <p:cNvSpPr/>
          <p:nvPr/>
        </p:nvSpPr>
        <p:spPr bwMode="auto">
          <a:xfrm>
            <a:off x="2662193" y="5066929"/>
            <a:ext cx="2938130" cy="720100"/>
          </a:xfrm>
          <a:prstGeom prst="wedgeRoundRectCallout">
            <a:avLst>
              <a:gd name="adj1" fmla="val -11868"/>
              <a:gd name="adj2" fmla="val -131822"/>
              <a:gd name="adj3" fmla="val 16667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/>
              <a:t>This document will mainly </a:t>
            </a:r>
            <a:r>
              <a:rPr lang="en-US" altLang="ja-JP" sz="1200" dirty="0" smtClean="0"/>
              <a:t>explain</a:t>
            </a:r>
            <a:br>
              <a:rPr lang="en-US" altLang="ja-JP" sz="1200" dirty="0" smtClean="0"/>
            </a:br>
            <a:r>
              <a:rPr lang="en-US" altLang="ja-JP" sz="1200" dirty="0" smtClean="0"/>
              <a:t> </a:t>
            </a:r>
            <a:r>
              <a:rPr lang="en-US" altLang="ja-JP" sz="1200" dirty="0"/>
              <a:t>these 3 menu groups. </a:t>
            </a:r>
            <a:endParaRPr kumimoji="1" lang="en-US" altLang="ja-JP" sz="1200" dirty="0" smtClean="0">
              <a:latin typeface="+mn-ea"/>
            </a:endParaRPr>
          </a:p>
        </p:txBody>
      </p:sp>
      <p:sp>
        <p:nvSpPr>
          <p:cNvPr id="5" name="角丸四角形吹き出し 4"/>
          <p:cNvSpPr/>
          <p:nvPr/>
        </p:nvSpPr>
        <p:spPr bwMode="auto">
          <a:xfrm>
            <a:off x="56376" y="3751394"/>
            <a:ext cx="2369788" cy="2831568"/>
          </a:xfrm>
          <a:prstGeom prst="wedgeRoundRectCallout">
            <a:avLst>
              <a:gd name="adj1" fmla="val 55689"/>
              <a:gd name="adj2" fmla="val -31649"/>
              <a:gd name="adj3" fmla="val 16667"/>
            </a:avLst>
          </a:prstGeom>
          <a:solidFill>
            <a:schemeClr val="bg1"/>
          </a:solidFill>
          <a:ln w="28575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100" dirty="0"/>
              <a:t>The "Ansible Common" menu group manages menus used by the other Ansible menu groups. The menus are as following. </a:t>
            </a:r>
            <a:endParaRPr lang="en-US" altLang="ja-JP" sz="1100" dirty="0" smtClean="0"/>
          </a:p>
          <a:p>
            <a:pPr algn="ctr"/>
            <a:endParaRPr kumimoji="1" lang="en-US" altLang="ja-JP" sz="1100" dirty="0" smtClean="0"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1200" dirty="0" smtClean="0">
                <a:latin typeface="+mn-ea"/>
              </a:rPr>
              <a:t>Interface information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200" dirty="0" smtClean="0">
                <a:latin typeface="+mn-ea"/>
              </a:rPr>
              <a:t>Ansible tower host list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1200" dirty="0" smtClean="0">
                <a:latin typeface="+mn-ea"/>
              </a:rPr>
              <a:t>Global variable list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200" dirty="0" smtClean="0">
                <a:latin typeface="+mn-ea"/>
              </a:rPr>
              <a:t>File list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1200" dirty="0" smtClean="0">
                <a:latin typeface="+mn-ea"/>
              </a:rPr>
              <a:t>Template list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200" dirty="0" smtClean="0">
                <a:latin typeface="+mn-ea"/>
              </a:rPr>
              <a:t>Collection Interface information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1200" dirty="0" smtClean="0">
                <a:latin typeface="+mn-ea"/>
              </a:rPr>
              <a:t>Collected Item value list</a:t>
            </a:r>
          </a:p>
        </p:txBody>
      </p:sp>
    </p:spTree>
    <p:extLst>
      <p:ext uri="{BB962C8B-B14F-4D97-AF65-F5344CB8AC3E}">
        <p14:creationId xmlns:p14="http://schemas.microsoft.com/office/powerpoint/2010/main" val="2759222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 bwMode="gray">
          <a:xfrm>
            <a:off x="251401" y="1997893"/>
            <a:ext cx="5890106" cy="4383517"/>
          </a:xfrm>
          <a:prstGeom prst="roundRect">
            <a:avLst>
              <a:gd name="adj" fmla="val 2332"/>
            </a:avLst>
          </a:prstGeom>
          <a:solidFill>
            <a:schemeClr val="accent6"/>
          </a:solidFill>
          <a:ln w="152400" cmpd="dbl">
            <a:noFill/>
          </a:ln>
          <a:effectLst/>
          <a:extLst/>
        </p:spPr>
        <p:txBody>
          <a:bodyPr rot="0" spcFirstLastPara="0" vertOverflow="overflow" horzOverflow="overflow" vert="horz" wrap="square" lIns="108000" tIns="10800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b="1" dirty="0" smtClean="0">
                <a:solidFill>
                  <a:srgbClr val="FFFFFF"/>
                </a:solidFill>
              </a:rPr>
              <a:t>ITA</a:t>
            </a:r>
            <a:endParaRPr lang="ja-JP" altLang="en-US" b="1" dirty="0">
              <a:solidFill>
                <a:srgbClr val="FFFFFF"/>
              </a:solidFill>
            </a:endParaRPr>
          </a:p>
        </p:txBody>
      </p:sp>
      <p:sp>
        <p:nvSpPr>
          <p:cNvPr id="117" name="円柱 116"/>
          <p:cNvSpPr/>
          <p:nvPr/>
        </p:nvSpPr>
        <p:spPr bwMode="auto">
          <a:xfrm>
            <a:off x="364048" y="2668693"/>
            <a:ext cx="2616975" cy="3568697"/>
          </a:xfrm>
          <a:prstGeom prst="can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bg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2.</a:t>
            </a:r>
            <a:r>
              <a:rPr lang="ja-JP" altLang="en-US" dirty="0"/>
              <a:t> </a:t>
            </a:r>
            <a:r>
              <a:rPr lang="en-US" altLang="ja-JP" dirty="0" smtClean="0"/>
              <a:t>What is Ansible Driver?</a:t>
            </a:r>
            <a:endParaRPr lang="en-US" altLang="ja-JP" dirty="0"/>
          </a:p>
        </p:txBody>
      </p:sp>
      <p:grpSp>
        <p:nvGrpSpPr>
          <p:cNvPr id="3" name="グループ化 2"/>
          <p:cNvGrpSpPr/>
          <p:nvPr/>
        </p:nvGrpSpPr>
        <p:grpSpPr>
          <a:xfrm>
            <a:off x="6474081" y="3651435"/>
            <a:ext cx="912764" cy="482400"/>
            <a:chOff x="6807159" y="4365582"/>
            <a:chExt cx="912764" cy="482400"/>
          </a:xfrm>
        </p:grpSpPr>
        <p:sp>
          <p:nvSpPr>
            <p:cNvPr id="22" name="正方形/長方形 21"/>
            <p:cNvSpPr/>
            <p:nvPr/>
          </p:nvSpPr>
          <p:spPr bwMode="gray">
            <a:xfrm>
              <a:off x="6807159" y="4365582"/>
              <a:ext cx="912764" cy="482400"/>
            </a:xfrm>
            <a:prstGeom prst="rect">
              <a:avLst/>
            </a:prstGeom>
            <a:solidFill>
              <a:schemeClr val="bg1"/>
            </a:solidFill>
            <a:ln w="50800" cmpd="sng">
              <a:solidFill>
                <a:srgbClr val="002B62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dirty="0">
                <a:solidFill>
                  <a:srgbClr val="FFFFFF"/>
                </a:solidFill>
              </a:endParaRPr>
            </a:p>
          </p:txBody>
        </p:sp>
        <p:pic>
          <p:nvPicPr>
            <p:cNvPr id="20" name="Picture 2" descr="C:\Users\0000011249161\Pictures\ANSI_logotype_web_white.png"/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70760" y="4539515"/>
              <a:ext cx="785562" cy="1136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3" name="Oval 97"/>
          <p:cNvSpPr>
            <a:spLocks noChangeAspect="1" noChangeArrowheads="1"/>
          </p:cNvSpPr>
          <p:nvPr/>
        </p:nvSpPr>
        <p:spPr bwMode="gray">
          <a:xfrm>
            <a:off x="8014881" y="3780802"/>
            <a:ext cx="674688" cy="654050"/>
          </a:xfrm>
          <a:custGeom>
            <a:avLst/>
            <a:gdLst/>
            <a:ahLst/>
            <a:cxnLst/>
            <a:rect l="l" t="t" r="r" b="b"/>
            <a:pathLst>
              <a:path w="674688" h="654050">
                <a:moveTo>
                  <a:pt x="0" y="136525"/>
                </a:moveTo>
                <a:cubicBezTo>
                  <a:pt x="60857" y="181035"/>
                  <a:pt x="202106" y="205177"/>
                  <a:pt x="337344" y="205177"/>
                </a:cubicBezTo>
                <a:cubicBezTo>
                  <a:pt x="472582" y="205177"/>
                  <a:pt x="614581" y="181035"/>
                  <a:pt x="674687" y="136525"/>
                </a:cubicBezTo>
                <a:cubicBezTo>
                  <a:pt x="674687" y="136525"/>
                  <a:pt x="674687" y="136525"/>
                  <a:pt x="673936" y="570311"/>
                </a:cubicBezTo>
                <a:cubicBezTo>
                  <a:pt x="665671" y="606522"/>
                  <a:pt x="539449" y="654050"/>
                  <a:pt x="337344" y="654050"/>
                </a:cubicBezTo>
                <a:cubicBezTo>
                  <a:pt x="135238" y="654050"/>
                  <a:pt x="9016" y="606522"/>
                  <a:pt x="752" y="570311"/>
                </a:cubicBezTo>
                <a:cubicBezTo>
                  <a:pt x="752" y="570311"/>
                  <a:pt x="752" y="570311"/>
                  <a:pt x="0" y="136525"/>
                </a:cubicBezTo>
                <a:close/>
                <a:moveTo>
                  <a:pt x="337344" y="0"/>
                </a:moveTo>
                <a:cubicBezTo>
                  <a:pt x="523654" y="0"/>
                  <a:pt x="674688" y="39091"/>
                  <a:pt x="674688" y="87313"/>
                </a:cubicBezTo>
                <a:cubicBezTo>
                  <a:pt x="674688" y="135535"/>
                  <a:pt x="523654" y="174626"/>
                  <a:pt x="337344" y="174626"/>
                </a:cubicBezTo>
                <a:cubicBezTo>
                  <a:pt x="151034" y="174626"/>
                  <a:pt x="0" y="135535"/>
                  <a:pt x="0" y="87313"/>
                </a:cubicBezTo>
                <a:cubicBezTo>
                  <a:pt x="0" y="39091"/>
                  <a:pt x="151034" y="0"/>
                  <a:pt x="33734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 dirty="0">
              <a:solidFill>
                <a:srgbClr val="000000"/>
              </a:solidFill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8141366" y="4428456"/>
            <a:ext cx="4217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400" b="1" dirty="0">
                <a:solidFill>
                  <a:srgbClr val="002B62"/>
                </a:solidFill>
              </a:rPr>
              <a:t>ST</a:t>
            </a:r>
            <a:endParaRPr lang="ja-JP" altLang="en-US" sz="1400" b="1" dirty="0">
              <a:solidFill>
                <a:srgbClr val="002B62"/>
              </a:solidFill>
            </a:endParaRPr>
          </a:p>
        </p:txBody>
      </p:sp>
      <p:sp>
        <p:nvSpPr>
          <p:cNvPr id="35" name="Freeform 76"/>
          <p:cNvSpPr>
            <a:spLocks noChangeAspect="1" noEditPoints="1"/>
          </p:cNvSpPr>
          <p:nvPr/>
        </p:nvSpPr>
        <p:spPr bwMode="gray">
          <a:xfrm>
            <a:off x="7919632" y="2424198"/>
            <a:ext cx="865187" cy="866775"/>
          </a:xfrm>
          <a:custGeom>
            <a:avLst/>
            <a:gdLst>
              <a:gd name="T0" fmla="*/ 0 w 1153"/>
              <a:gd name="T1" fmla="*/ 577 h 1154"/>
              <a:gd name="T2" fmla="*/ 1153 w 1153"/>
              <a:gd name="T3" fmla="*/ 577 h 1154"/>
              <a:gd name="T4" fmla="*/ 673 w 1153"/>
              <a:gd name="T5" fmla="*/ 1078 h 1154"/>
              <a:gd name="T6" fmla="*/ 596 w 1153"/>
              <a:gd name="T7" fmla="*/ 941 h 1154"/>
              <a:gd name="T8" fmla="*/ 853 w 1153"/>
              <a:gd name="T9" fmla="*/ 868 h 1154"/>
              <a:gd name="T10" fmla="*/ 300 w 1153"/>
              <a:gd name="T11" fmla="*/ 868 h 1154"/>
              <a:gd name="T12" fmla="*/ 557 w 1153"/>
              <a:gd name="T13" fmla="*/ 941 h 1154"/>
              <a:gd name="T14" fmla="*/ 479 w 1153"/>
              <a:gd name="T15" fmla="*/ 1078 h 1154"/>
              <a:gd name="T16" fmla="*/ 67 w 1153"/>
              <a:gd name="T17" fmla="*/ 597 h 1154"/>
              <a:gd name="T18" fmla="*/ 209 w 1153"/>
              <a:gd name="T19" fmla="*/ 670 h 1154"/>
              <a:gd name="T20" fmla="*/ 133 w 1153"/>
              <a:gd name="T21" fmla="*/ 829 h 1154"/>
              <a:gd name="T22" fmla="*/ 479 w 1153"/>
              <a:gd name="T23" fmla="*/ 76 h 1154"/>
              <a:gd name="T24" fmla="*/ 557 w 1153"/>
              <a:gd name="T25" fmla="*/ 285 h 1154"/>
              <a:gd name="T26" fmla="*/ 479 w 1153"/>
              <a:gd name="T27" fmla="*/ 76 h 1154"/>
              <a:gd name="T28" fmla="*/ 789 w 1153"/>
              <a:gd name="T29" fmla="*/ 285 h 1154"/>
              <a:gd name="T30" fmla="*/ 596 w 1153"/>
              <a:gd name="T31" fmla="*/ 67 h 1154"/>
              <a:gd name="T32" fmla="*/ 825 w 1153"/>
              <a:gd name="T33" fmla="*/ 229 h 1154"/>
              <a:gd name="T34" fmla="*/ 882 w 1153"/>
              <a:gd name="T35" fmla="*/ 400 h 1154"/>
              <a:gd name="T36" fmla="*/ 909 w 1153"/>
              <a:gd name="T37" fmla="*/ 557 h 1154"/>
              <a:gd name="T38" fmla="*/ 596 w 1153"/>
              <a:gd name="T39" fmla="*/ 325 h 1154"/>
              <a:gd name="T40" fmla="*/ 557 w 1153"/>
              <a:gd name="T41" fmla="*/ 325 h 1154"/>
              <a:gd name="T42" fmla="*/ 316 w 1153"/>
              <a:gd name="T43" fmla="*/ 557 h 1154"/>
              <a:gd name="T44" fmla="*/ 284 w 1153"/>
              <a:gd name="T45" fmla="*/ 325 h 1154"/>
              <a:gd name="T46" fmla="*/ 209 w 1153"/>
              <a:gd name="T47" fmla="*/ 483 h 1154"/>
              <a:gd name="T48" fmla="*/ 67 w 1153"/>
              <a:gd name="T49" fmla="*/ 557 h 1154"/>
              <a:gd name="T50" fmla="*/ 243 w 1153"/>
              <a:gd name="T51" fmla="*/ 325 h 1154"/>
              <a:gd name="T52" fmla="*/ 248 w 1153"/>
              <a:gd name="T53" fmla="*/ 668 h 1154"/>
              <a:gd name="T54" fmla="*/ 557 w 1153"/>
              <a:gd name="T55" fmla="*/ 597 h 1154"/>
              <a:gd name="T56" fmla="*/ 483 w 1153"/>
              <a:gd name="T57" fmla="*/ 829 h 1154"/>
              <a:gd name="T58" fmla="*/ 248 w 1153"/>
              <a:gd name="T59" fmla="*/ 668 h 1154"/>
              <a:gd name="T60" fmla="*/ 596 w 1153"/>
              <a:gd name="T61" fmla="*/ 756 h 1154"/>
              <a:gd name="T62" fmla="*/ 909 w 1153"/>
              <a:gd name="T63" fmla="*/ 597 h 1154"/>
              <a:gd name="T64" fmla="*/ 669 w 1153"/>
              <a:gd name="T65" fmla="*/ 829 h 1154"/>
              <a:gd name="T66" fmla="*/ 1086 w 1153"/>
              <a:gd name="T67" fmla="*/ 597 h 1154"/>
              <a:gd name="T68" fmla="*/ 910 w 1153"/>
              <a:gd name="T69" fmla="*/ 829 h 1154"/>
              <a:gd name="T70" fmla="*/ 949 w 1153"/>
              <a:gd name="T71" fmla="*/ 557 h 1154"/>
              <a:gd name="T72" fmla="*/ 975 w 1153"/>
              <a:gd name="T73" fmla="*/ 325 h 1154"/>
              <a:gd name="T74" fmla="*/ 1086 w 1153"/>
              <a:gd name="T75" fmla="*/ 557 h 1154"/>
              <a:gd name="T76" fmla="*/ 995 w 1153"/>
              <a:gd name="T77" fmla="*/ 285 h 1154"/>
              <a:gd name="T78" fmla="*/ 882 w 1153"/>
              <a:gd name="T79" fmla="*/ 210 h 1154"/>
              <a:gd name="T80" fmla="*/ 788 w 1153"/>
              <a:gd name="T81" fmla="*/ 112 h 1154"/>
              <a:gd name="T82" fmla="*/ 365 w 1153"/>
              <a:gd name="T83" fmla="*/ 112 h 1154"/>
              <a:gd name="T84" fmla="*/ 158 w 1153"/>
              <a:gd name="T85" fmla="*/ 285 h 1154"/>
              <a:gd name="T86" fmla="*/ 158 w 1153"/>
              <a:gd name="T87" fmla="*/ 868 h 1154"/>
              <a:gd name="T88" fmla="*/ 365 w 1153"/>
              <a:gd name="T89" fmla="*/ 1041 h 1154"/>
              <a:gd name="T90" fmla="*/ 788 w 1153"/>
              <a:gd name="T91" fmla="*/ 1041 h 1154"/>
              <a:gd name="T92" fmla="*/ 995 w 1153"/>
              <a:gd name="T93" fmla="*/ 868 h 1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153" h="1154">
                <a:moveTo>
                  <a:pt x="576" y="0"/>
                </a:moveTo>
                <a:cubicBezTo>
                  <a:pt x="258" y="0"/>
                  <a:pt x="0" y="259"/>
                  <a:pt x="0" y="577"/>
                </a:cubicBezTo>
                <a:cubicBezTo>
                  <a:pt x="0" y="895"/>
                  <a:pt x="258" y="1154"/>
                  <a:pt x="576" y="1154"/>
                </a:cubicBezTo>
                <a:cubicBezTo>
                  <a:pt x="895" y="1154"/>
                  <a:pt x="1153" y="895"/>
                  <a:pt x="1153" y="577"/>
                </a:cubicBezTo>
                <a:cubicBezTo>
                  <a:pt x="1153" y="259"/>
                  <a:pt x="895" y="0"/>
                  <a:pt x="576" y="0"/>
                </a:cubicBezTo>
                <a:close/>
                <a:moveTo>
                  <a:pt x="673" y="1078"/>
                </a:moveTo>
                <a:cubicBezTo>
                  <a:pt x="648" y="1083"/>
                  <a:pt x="623" y="1085"/>
                  <a:pt x="596" y="1086"/>
                </a:cubicBezTo>
                <a:cubicBezTo>
                  <a:pt x="596" y="941"/>
                  <a:pt x="596" y="941"/>
                  <a:pt x="596" y="941"/>
                </a:cubicBezTo>
                <a:cubicBezTo>
                  <a:pt x="633" y="934"/>
                  <a:pt x="662" y="905"/>
                  <a:pt x="669" y="868"/>
                </a:cubicBezTo>
                <a:cubicBezTo>
                  <a:pt x="853" y="868"/>
                  <a:pt x="853" y="868"/>
                  <a:pt x="853" y="868"/>
                </a:cubicBezTo>
                <a:cubicBezTo>
                  <a:pt x="811" y="967"/>
                  <a:pt x="748" y="1042"/>
                  <a:pt x="673" y="1078"/>
                </a:cubicBezTo>
                <a:close/>
                <a:moveTo>
                  <a:pt x="300" y="868"/>
                </a:moveTo>
                <a:cubicBezTo>
                  <a:pt x="483" y="868"/>
                  <a:pt x="483" y="868"/>
                  <a:pt x="483" y="868"/>
                </a:cubicBezTo>
                <a:cubicBezTo>
                  <a:pt x="491" y="905"/>
                  <a:pt x="520" y="934"/>
                  <a:pt x="557" y="941"/>
                </a:cubicBezTo>
                <a:cubicBezTo>
                  <a:pt x="557" y="1086"/>
                  <a:pt x="557" y="1086"/>
                  <a:pt x="557" y="1086"/>
                </a:cubicBezTo>
                <a:cubicBezTo>
                  <a:pt x="530" y="1085"/>
                  <a:pt x="504" y="1083"/>
                  <a:pt x="479" y="1078"/>
                </a:cubicBezTo>
                <a:cubicBezTo>
                  <a:pt x="405" y="1042"/>
                  <a:pt x="342" y="967"/>
                  <a:pt x="300" y="868"/>
                </a:cubicBezTo>
                <a:close/>
                <a:moveTo>
                  <a:pt x="67" y="597"/>
                </a:moveTo>
                <a:cubicBezTo>
                  <a:pt x="130" y="597"/>
                  <a:pt x="130" y="597"/>
                  <a:pt x="130" y="597"/>
                </a:cubicBezTo>
                <a:cubicBezTo>
                  <a:pt x="138" y="635"/>
                  <a:pt x="169" y="664"/>
                  <a:pt x="209" y="670"/>
                </a:cubicBezTo>
                <a:cubicBezTo>
                  <a:pt x="215" y="726"/>
                  <a:pt x="227" y="779"/>
                  <a:pt x="243" y="829"/>
                </a:cubicBezTo>
                <a:cubicBezTo>
                  <a:pt x="133" y="829"/>
                  <a:pt x="133" y="829"/>
                  <a:pt x="133" y="829"/>
                </a:cubicBezTo>
                <a:cubicBezTo>
                  <a:pt x="94" y="760"/>
                  <a:pt x="70" y="681"/>
                  <a:pt x="67" y="597"/>
                </a:cubicBezTo>
                <a:close/>
                <a:moveTo>
                  <a:pt x="479" y="76"/>
                </a:moveTo>
                <a:cubicBezTo>
                  <a:pt x="504" y="71"/>
                  <a:pt x="530" y="68"/>
                  <a:pt x="557" y="67"/>
                </a:cubicBezTo>
                <a:cubicBezTo>
                  <a:pt x="557" y="285"/>
                  <a:pt x="557" y="285"/>
                  <a:pt x="557" y="285"/>
                </a:cubicBezTo>
                <a:cubicBezTo>
                  <a:pt x="300" y="285"/>
                  <a:pt x="300" y="285"/>
                  <a:pt x="300" y="285"/>
                </a:cubicBezTo>
                <a:cubicBezTo>
                  <a:pt x="342" y="186"/>
                  <a:pt x="405" y="111"/>
                  <a:pt x="479" y="76"/>
                </a:cubicBezTo>
                <a:close/>
                <a:moveTo>
                  <a:pt x="825" y="229"/>
                </a:moveTo>
                <a:cubicBezTo>
                  <a:pt x="807" y="243"/>
                  <a:pt x="794" y="262"/>
                  <a:pt x="789" y="285"/>
                </a:cubicBezTo>
                <a:cubicBezTo>
                  <a:pt x="596" y="285"/>
                  <a:pt x="596" y="285"/>
                  <a:pt x="596" y="285"/>
                </a:cubicBezTo>
                <a:cubicBezTo>
                  <a:pt x="596" y="67"/>
                  <a:pt x="596" y="67"/>
                  <a:pt x="596" y="67"/>
                </a:cubicBezTo>
                <a:cubicBezTo>
                  <a:pt x="623" y="68"/>
                  <a:pt x="648" y="71"/>
                  <a:pt x="673" y="76"/>
                </a:cubicBezTo>
                <a:cubicBezTo>
                  <a:pt x="733" y="104"/>
                  <a:pt x="785" y="158"/>
                  <a:pt x="825" y="229"/>
                </a:cubicBezTo>
                <a:close/>
                <a:moveTo>
                  <a:pt x="789" y="325"/>
                </a:moveTo>
                <a:cubicBezTo>
                  <a:pt x="799" y="368"/>
                  <a:pt x="837" y="400"/>
                  <a:pt x="882" y="400"/>
                </a:cubicBezTo>
                <a:cubicBezTo>
                  <a:pt x="885" y="400"/>
                  <a:pt x="887" y="399"/>
                  <a:pt x="890" y="399"/>
                </a:cubicBezTo>
                <a:cubicBezTo>
                  <a:pt x="901" y="449"/>
                  <a:pt x="908" y="502"/>
                  <a:pt x="909" y="557"/>
                </a:cubicBezTo>
                <a:cubicBezTo>
                  <a:pt x="596" y="557"/>
                  <a:pt x="596" y="557"/>
                  <a:pt x="596" y="557"/>
                </a:cubicBezTo>
                <a:cubicBezTo>
                  <a:pt x="596" y="325"/>
                  <a:pt x="596" y="325"/>
                  <a:pt x="596" y="325"/>
                </a:cubicBezTo>
                <a:lnTo>
                  <a:pt x="789" y="325"/>
                </a:lnTo>
                <a:close/>
                <a:moveTo>
                  <a:pt x="557" y="325"/>
                </a:moveTo>
                <a:cubicBezTo>
                  <a:pt x="557" y="557"/>
                  <a:pt x="557" y="557"/>
                  <a:pt x="557" y="557"/>
                </a:cubicBezTo>
                <a:cubicBezTo>
                  <a:pt x="316" y="557"/>
                  <a:pt x="316" y="557"/>
                  <a:pt x="316" y="557"/>
                </a:cubicBezTo>
                <a:cubicBezTo>
                  <a:pt x="309" y="522"/>
                  <a:pt x="282" y="495"/>
                  <a:pt x="248" y="485"/>
                </a:cubicBezTo>
                <a:cubicBezTo>
                  <a:pt x="255" y="428"/>
                  <a:pt x="267" y="374"/>
                  <a:pt x="284" y="325"/>
                </a:cubicBezTo>
                <a:lnTo>
                  <a:pt x="557" y="325"/>
                </a:lnTo>
                <a:close/>
                <a:moveTo>
                  <a:pt x="209" y="483"/>
                </a:moveTo>
                <a:cubicBezTo>
                  <a:pt x="169" y="489"/>
                  <a:pt x="138" y="518"/>
                  <a:pt x="130" y="557"/>
                </a:cubicBezTo>
                <a:cubicBezTo>
                  <a:pt x="67" y="557"/>
                  <a:pt x="67" y="557"/>
                  <a:pt x="67" y="557"/>
                </a:cubicBezTo>
                <a:cubicBezTo>
                  <a:pt x="70" y="473"/>
                  <a:pt x="94" y="394"/>
                  <a:pt x="133" y="325"/>
                </a:cubicBezTo>
                <a:cubicBezTo>
                  <a:pt x="243" y="325"/>
                  <a:pt x="243" y="325"/>
                  <a:pt x="243" y="325"/>
                </a:cubicBezTo>
                <a:cubicBezTo>
                  <a:pt x="227" y="374"/>
                  <a:pt x="215" y="427"/>
                  <a:pt x="209" y="483"/>
                </a:cubicBezTo>
                <a:close/>
                <a:moveTo>
                  <a:pt x="248" y="668"/>
                </a:moveTo>
                <a:cubicBezTo>
                  <a:pt x="282" y="659"/>
                  <a:pt x="309" y="631"/>
                  <a:pt x="316" y="597"/>
                </a:cubicBezTo>
                <a:cubicBezTo>
                  <a:pt x="557" y="597"/>
                  <a:pt x="557" y="597"/>
                  <a:pt x="557" y="597"/>
                </a:cubicBezTo>
                <a:cubicBezTo>
                  <a:pt x="557" y="756"/>
                  <a:pt x="557" y="756"/>
                  <a:pt x="557" y="756"/>
                </a:cubicBezTo>
                <a:cubicBezTo>
                  <a:pt x="520" y="763"/>
                  <a:pt x="491" y="792"/>
                  <a:pt x="483" y="829"/>
                </a:cubicBezTo>
                <a:cubicBezTo>
                  <a:pt x="284" y="829"/>
                  <a:pt x="284" y="829"/>
                  <a:pt x="284" y="829"/>
                </a:cubicBezTo>
                <a:cubicBezTo>
                  <a:pt x="267" y="779"/>
                  <a:pt x="255" y="725"/>
                  <a:pt x="248" y="668"/>
                </a:cubicBezTo>
                <a:close/>
                <a:moveTo>
                  <a:pt x="669" y="829"/>
                </a:moveTo>
                <a:cubicBezTo>
                  <a:pt x="662" y="792"/>
                  <a:pt x="633" y="763"/>
                  <a:pt x="596" y="756"/>
                </a:cubicBezTo>
                <a:cubicBezTo>
                  <a:pt x="596" y="597"/>
                  <a:pt x="596" y="597"/>
                  <a:pt x="596" y="597"/>
                </a:cubicBezTo>
                <a:cubicBezTo>
                  <a:pt x="909" y="597"/>
                  <a:pt x="909" y="597"/>
                  <a:pt x="909" y="597"/>
                </a:cubicBezTo>
                <a:cubicBezTo>
                  <a:pt x="907" y="680"/>
                  <a:pt x="893" y="759"/>
                  <a:pt x="869" y="829"/>
                </a:cubicBezTo>
                <a:lnTo>
                  <a:pt x="669" y="829"/>
                </a:lnTo>
                <a:close/>
                <a:moveTo>
                  <a:pt x="949" y="597"/>
                </a:moveTo>
                <a:cubicBezTo>
                  <a:pt x="1086" y="597"/>
                  <a:pt x="1086" y="597"/>
                  <a:pt x="1086" y="597"/>
                </a:cubicBezTo>
                <a:cubicBezTo>
                  <a:pt x="1083" y="681"/>
                  <a:pt x="1059" y="760"/>
                  <a:pt x="1020" y="829"/>
                </a:cubicBezTo>
                <a:cubicBezTo>
                  <a:pt x="910" y="829"/>
                  <a:pt x="910" y="829"/>
                  <a:pt x="910" y="829"/>
                </a:cubicBezTo>
                <a:cubicBezTo>
                  <a:pt x="933" y="758"/>
                  <a:pt x="947" y="680"/>
                  <a:pt x="949" y="597"/>
                </a:cubicBezTo>
                <a:close/>
                <a:moveTo>
                  <a:pt x="949" y="557"/>
                </a:moveTo>
                <a:cubicBezTo>
                  <a:pt x="948" y="498"/>
                  <a:pt x="940" y="441"/>
                  <a:pt x="928" y="388"/>
                </a:cubicBezTo>
                <a:cubicBezTo>
                  <a:pt x="952" y="375"/>
                  <a:pt x="970" y="352"/>
                  <a:pt x="975" y="325"/>
                </a:cubicBezTo>
                <a:cubicBezTo>
                  <a:pt x="1020" y="325"/>
                  <a:pt x="1020" y="325"/>
                  <a:pt x="1020" y="325"/>
                </a:cubicBezTo>
                <a:cubicBezTo>
                  <a:pt x="1059" y="394"/>
                  <a:pt x="1083" y="473"/>
                  <a:pt x="1086" y="557"/>
                </a:cubicBezTo>
                <a:lnTo>
                  <a:pt x="949" y="557"/>
                </a:lnTo>
                <a:close/>
                <a:moveTo>
                  <a:pt x="995" y="285"/>
                </a:moveTo>
                <a:cubicBezTo>
                  <a:pt x="975" y="285"/>
                  <a:pt x="975" y="285"/>
                  <a:pt x="975" y="285"/>
                </a:cubicBezTo>
                <a:cubicBezTo>
                  <a:pt x="966" y="242"/>
                  <a:pt x="928" y="210"/>
                  <a:pt x="882" y="210"/>
                </a:cubicBezTo>
                <a:cubicBezTo>
                  <a:pt x="875" y="210"/>
                  <a:pt x="868" y="211"/>
                  <a:pt x="861" y="212"/>
                </a:cubicBezTo>
                <a:cubicBezTo>
                  <a:pt x="839" y="174"/>
                  <a:pt x="815" y="141"/>
                  <a:pt x="788" y="112"/>
                </a:cubicBezTo>
                <a:cubicBezTo>
                  <a:pt x="871" y="151"/>
                  <a:pt x="943" y="210"/>
                  <a:pt x="995" y="285"/>
                </a:cubicBezTo>
                <a:close/>
                <a:moveTo>
                  <a:pt x="365" y="112"/>
                </a:moveTo>
                <a:cubicBezTo>
                  <a:pt x="322" y="158"/>
                  <a:pt x="285" y="217"/>
                  <a:pt x="258" y="285"/>
                </a:cubicBezTo>
                <a:cubicBezTo>
                  <a:pt x="158" y="285"/>
                  <a:pt x="158" y="285"/>
                  <a:pt x="158" y="285"/>
                </a:cubicBezTo>
                <a:cubicBezTo>
                  <a:pt x="210" y="210"/>
                  <a:pt x="282" y="151"/>
                  <a:pt x="365" y="112"/>
                </a:cubicBezTo>
                <a:close/>
                <a:moveTo>
                  <a:pt x="158" y="868"/>
                </a:moveTo>
                <a:cubicBezTo>
                  <a:pt x="258" y="868"/>
                  <a:pt x="258" y="868"/>
                  <a:pt x="258" y="868"/>
                </a:cubicBezTo>
                <a:cubicBezTo>
                  <a:pt x="285" y="937"/>
                  <a:pt x="322" y="996"/>
                  <a:pt x="365" y="1041"/>
                </a:cubicBezTo>
                <a:cubicBezTo>
                  <a:pt x="282" y="1003"/>
                  <a:pt x="210" y="943"/>
                  <a:pt x="158" y="868"/>
                </a:cubicBezTo>
                <a:close/>
                <a:moveTo>
                  <a:pt x="788" y="1041"/>
                </a:moveTo>
                <a:cubicBezTo>
                  <a:pt x="831" y="996"/>
                  <a:pt x="868" y="937"/>
                  <a:pt x="895" y="868"/>
                </a:cubicBezTo>
                <a:cubicBezTo>
                  <a:pt x="995" y="868"/>
                  <a:pt x="995" y="868"/>
                  <a:pt x="995" y="868"/>
                </a:cubicBezTo>
                <a:cubicBezTo>
                  <a:pt x="943" y="943"/>
                  <a:pt x="871" y="1003"/>
                  <a:pt x="788" y="104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 dirty="0">
              <a:solidFill>
                <a:srgbClr val="000000"/>
              </a:solidFill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8092378" y="3278846"/>
            <a:ext cx="519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400" b="1" dirty="0">
                <a:solidFill>
                  <a:srgbClr val="002B62"/>
                </a:solidFill>
              </a:rPr>
              <a:t>NW</a:t>
            </a:r>
            <a:endParaRPr lang="ja-JP" altLang="en-US" sz="1400" b="1" dirty="0">
              <a:solidFill>
                <a:srgbClr val="002B62"/>
              </a:solidFill>
            </a:endParaRPr>
          </a:p>
        </p:txBody>
      </p:sp>
      <p:grpSp>
        <p:nvGrpSpPr>
          <p:cNvPr id="37" name="グループ化 36"/>
          <p:cNvGrpSpPr>
            <a:grpSpLocks noChangeAspect="1"/>
          </p:cNvGrpSpPr>
          <p:nvPr/>
        </p:nvGrpSpPr>
        <p:grpSpPr bwMode="gray">
          <a:xfrm>
            <a:off x="8032698" y="4914440"/>
            <a:ext cx="639054" cy="1100013"/>
            <a:chOff x="5936838" y="1169393"/>
            <a:chExt cx="484187" cy="833438"/>
          </a:xfrm>
        </p:grpSpPr>
        <p:sp>
          <p:nvSpPr>
            <p:cNvPr id="38" name="Freeform 22"/>
            <p:cNvSpPr>
              <a:spLocks noChangeAspect="1"/>
            </p:cNvSpPr>
            <p:nvPr/>
          </p:nvSpPr>
          <p:spPr bwMode="gray">
            <a:xfrm>
              <a:off x="5936838" y="1169393"/>
              <a:ext cx="484187" cy="833438"/>
            </a:xfrm>
            <a:custGeom>
              <a:avLst/>
              <a:gdLst>
                <a:gd name="T0" fmla="*/ 642 w 642"/>
                <a:gd name="T1" fmla="*/ 1081 h 1107"/>
                <a:gd name="T2" fmla="*/ 615 w 642"/>
                <a:gd name="T3" fmla="*/ 1107 h 1107"/>
                <a:gd name="T4" fmla="*/ 27 w 642"/>
                <a:gd name="T5" fmla="*/ 1107 h 1107"/>
                <a:gd name="T6" fmla="*/ 0 w 642"/>
                <a:gd name="T7" fmla="*/ 1081 h 1107"/>
                <a:gd name="T8" fmla="*/ 0 w 642"/>
                <a:gd name="T9" fmla="*/ 27 h 1107"/>
                <a:gd name="T10" fmla="*/ 27 w 642"/>
                <a:gd name="T11" fmla="*/ 0 h 1107"/>
                <a:gd name="T12" fmla="*/ 615 w 642"/>
                <a:gd name="T13" fmla="*/ 0 h 1107"/>
                <a:gd name="T14" fmla="*/ 642 w 642"/>
                <a:gd name="T15" fmla="*/ 27 h 1107"/>
                <a:gd name="T16" fmla="*/ 642 w 642"/>
                <a:gd name="T17" fmla="*/ 1081 h 1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2" h="1107">
                  <a:moveTo>
                    <a:pt x="642" y="1081"/>
                  </a:moveTo>
                  <a:cubicBezTo>
                    <a:pt x="642" y="1095"/>
                    <a:pt x="630" y="1107"/>
                    <a:pt x="615" y="1107"/>
                  </a:cubicBezTo>
                  <a:cubicBezTo>
                    <a:pt x="27" y="1107"/>
                    <a:pt x="27" y="1107"/>
                    <a:pt x="27" y="1107"/>
                  </a:cubicBezTo>
                  <a:cubicBezTo>
                    <a:pt x="12" y="1107"/>
                    <a:pt x="0" y="1095"/>
                    <a:pt x="0" y="1081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615" y="0"/>
                    <a:pt x="615" y="0"/>
                    <a:pt x="615" y="0"/>
                  </a:cubicBezTo>
                  <a:cubicBezTo>
                    <a:pt x="630" y="0"/>
                    <a:pt x="642" y="12"/>
                    <a:pt x="642" y="27"/>
                  </a:cubicBezTo>
                  <a:lnTo>
                    <a:pt x="642" y="108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39" name="フリーフォーム 38"/>
            <p:cNvSpPr>
              <a:spLocks noChangeAspect="1" noChangeArrowheads="1"/>
            </p:cNvSpPr>
            <p:nvPr/>
          </p:nvSpPr>
          <p:spPr bwMode="gray">
            <a:xfrm>
              <a:off x="6011450" y="1244006"/>
              <a:ext cx="333375" cy="684213"/>
            </a:xfrm>
            <a:custGeom>
              <a:avLst/>
              <a:gdLst>
                <a:gd name="connsiteX0" fmla="*/ 166688 w 333375"/>
                <a:gd name="connsiteY0" fmla="*/ 600075 h 684213"/>
                <a:gd name="connsiteX1" fmla="*/ 207963 w 333375"/>
                <a:gd name="connsiteY1" fmla="*/ 642144 h 684213"/>
                <a:gd name="connsiteX2" fmla="*/ 166688 w 333375"/>
                <a:gd name="connsiteY2" fmla="*/ 684213 h 684213"/>
                <a:gd name="connsiteX3" fmla="*/ 125413 w 333375"/>
                <a:gd name="connsiteY3" fmla="*/ 642144 h 684213"/>
                <a:gd name="connsiteX4" fmla="*/ 166688 w 333375"/>
                <a:gd name="connsiteY4" fmla="*/ 600075 h 684213"/>
                <a:gd name="connsiteX5" fmla="*/ 16665 w 333375"/>
                <a:gd name="connsiteY5" fmla="*/ 485775 h 684213"/>
                <a:gd name="connsiteX6" fmla="*/ 316711 w 333375"/>
                <a:gd name="connsiteY6" fmla="*/ 485775 h 684213"/>
                <a:gd name="connsiteX7" fmla="*/ 331788 w 333375"/>
                <a:gd name="connsiteY7" fmla="*/ 499696 h 684213"/>
                <a:gd name="connsiteX8" fmla="*/ 316711 w 333375"/>
                <a:gd name="connsiteY8" fmla="*/ 514350 h 684213"/>
                <a:gd name="connsiteX9" fmla="*/ 16665 w 333375"/>
                <a:gd name="connsiteY9" fmla="*/ 514350 h 684213"/>
                <a:gd name="connsiteX10" fmla="*/ 1588 w 333375"/>
                <a:gd name="connsiteY10" fmla="*/ 499696 h 684213"/>
                <a:gd name="connsiteX11" fmla="*/ 16665 w 333375"/>
                <a:gd name="connsiteY11" fmla="*/ 485775 h 684213"/>
                <a:gd name="connsiteX12" fmla="*/ 16665 w 333375"/>
                <a:gd name="connsiteY12" fmla="*/ 419100 h 684213"/>
                <a:gd name="connsiteX13" fmla="*/ 316711 w 333375"/>
                <a:gd name="connsiteY13" fmla="*/ 419100 h 684213"/>
                <a:gd name="connsiteX14" fmla="*/ 331788 w 333375"/>
                <a:gd name="connsiteY14" fmla="*/ 433021 h 684213"/>
                <a:gd name="connsiteX15" fmla="*/ 316711 w 333375"/>
                <a:gd name="connsiteY15" fmla="*/ 447675 h 684213"/>
                <a:gd name="connsiteX16" fmla="*/ 16665 w 333375"/>
                <a:gd name="connsiteY16" fmla="*/ 447675 h 684213"/>
                <a:gd name="connsiteX17" fmla="*/ 1588 w 333375"/>
                <a:gd name="connsiteY17" fmla="*/ 433021 h 684213"/>
                <a:gd name="connsiteX18" fmla="*/ 16665 w 333375"/>
                <a:gd name="connsiteY18" fmla="*/ 419100 h 684213"/>
                <a:gd name="connsiteX19" fmla="*/ 16665 w 333375"/>
                <a:gd name="connsiteY19" fmla="*/ 350837 h 684213"/>
                <a:gd name="connsiteX20" fmla="*/ 316711 w 333375"/>
                <a:gd name="connsiteY20" fmla="*/ 350837 h 684213"/>
                <a:gd name="connsiteX21" fmla="*/ 331788 w 333375"/>
                <a:gd name="connsiteY21" fmla="*/ 366305 h 684213"/>
                <a:gd name="connsiteX22" fmla="*/ 316711 w 333375"/>
                <a:gd name="connsiteY22" fmla="*/ 381000 h 684213"/>
                <a:gd name="connsiteX23" fmla="*/ 16665 w 333375"/>
                <a:gd name="connsiteY23" fmla="*/ 381000 h 684213"/>
                <a:gd name="connsiteX24" fmla="*/ 1588 w 333375"/>
                <a:gd name="connsiteY24" fmla="*/ 366305 h 684213"/>
                <a:gd name="connsiteX25" fmla="*/ 16665 w 333375"/>
                <a:gd name="connsiteY25" fmla="*/ 350837 h 684213"/>
                <a:gd name="connsiteX26" fmla="*/ 19610 w 333375"/>
                <a:gd name="connsiteY26" fmla="*/ 166687 h 684213"/>
                <a:gd name="connsiteX27" fmla="*/ 313765 w 333375"/>
                <a:gd name="connsiteY27" fmla="*/ 166687 h 684213"/>
                <a:gd name="connsiteX28" fmla="*/ 333375 w 333375"/>
                <a:gd name="connsiteY28" fmla="*/ 186990 h 684213"/>
                <a:gd name="connsiteX29" fmla="*/ 333375 w 333375"/>
                <a:gd name="connsiteY29" fmla="*/ 246397 h 684213"/>
                <a:gd name="connsiteX30" fmla="*/ 313765 w 333375"/>
                <a:gd name="connsiteY30" fmla="*/ 266700 h 684213"/>
                <a:gd name="connsiteX31" fmla="*/ 19610 w 333375"/>
                <a:gd name="connsiteY31" fmla="*/ 266700 h 684213"/>
                <a:gd name="connsiteX32" fmla="*/ 0 w 333375"/>
                <a:gd name="connsiteY32" fmla="*/ 246397 h 684213"/>
                <a:gd name="connsiteX33" fmla="*/ 0 w 333375"/>
                <a:gd name="connsiteY33" fmla="*/ 186990 h 684213"/>
                <a:gd name="connsiteX34" fmla="*/ 19610 w 333375"/>
                <a:gd name="connsiteY34" fmla="*/ 166687 h 684213"/>
                <a:gd name="connsiteX35" fmla="*/ 19610 w 333375"/>
                <a:gd name="connsiteY35" fmla="*/ 0 h 684213"/>
                <a:gd name="connsiteX36" fmla="*/ 313765 w 333375"/>
                <a:gd name="connsiteY36" fmla="*/ 0 h 684213"/>
                <a:gd name="connsiteX37" fmla="*/ 333375 w 333375"/>
                <a:gd name="connsiteY37" fmla="*/ 19551 h 684213"/>
                <a:gd name="connsiteX38" fmla="*/ 333375 w 333375"/>
                <a:gd name="connsiteY38" fmla="*/ 79710 h 684213"/>
                <a:gd name="connsiteX39" fmla="*/ 313765 w 333375"/>
                <a:gd name="connsiteY39" fmla="*/ 100013 h 684213"/>
                <a:gd name="connsiteX40" fmla="*/ 19610 w 333375"/>
                <a:gd name="connsiteY40" fmla="*/ 100013 h 684213"/>
                <a:gd name="connsiteX41" fmla="*/ 0 w 333375"/>
                <a:gd name="connsiteY41" fmla="*/ 79710 h 684213"/>
                <a:gd name="connsiteX42" fmla="*/ 0 w 333375"/>
                <a:gd name="connsiteY42" fmla="*/ 19551 h 684213"/>
                <a:gd name="connsiteX43" fmla="*/ 19610 w 333375"/>
                <a:gd name="connsiteY43" fmla="*/ 0 h 684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33375" h="684213">
                  <a:moveTo>
                    <a:pt x="166688" y="600075"/>
                  </a:moveTo>
                  <a:cubicBezTo>
                    <a:pt x="189484" y="600075"/>
                    <a:pt x="207963" y="618910"/>
                    <a:pt x="207963" y="642144"/>
                  </a:cubicBezTo>
                  <a:cubicBezTo>
                    <a:pt x="207963" y="665378"/>
                    <a:pt x="189484" y="684213"/>
                    <a:pt x="166688" y="684213"/>
                  </a:cubicBezTo>
                  <a:cubicBezTo>
                    <a:pt x="143892" y="684213"/>
                    <a:pt x="125413" y="665378"/>
                    <a:pt x="125413" y="642144"/>
                  </a:cubicBezTo>
                  <a:cubicBezTo>
                    <a:pt x="125413" y="618910"/>
                    <a:pt x="143892" y="600075"/>
                    <a:pt x="166688" y="600075"/>
                  </a:cubicBezTo>
                  <a:close/>
                  <a:moveTo>
                    <a:pt x="16665" y="485775"/>
                  </a:moveTo>
                  <a:cubicBezTo>
                    <a:pt x="16665" y="485775"/>
                    <a:pt x="16665" y="485775"/>
                    <a:pt x="316711" y="485775"/>
                  </a:cubicBezTo>
                  <a:cubicBezTo>
                    <a:pt x="325003" y="485775"/>
                    <a:pt x="331788" y="491636"/>
                    <a:pt x="331788" y="499696"/>
                  </a:cubicBezTo>
                  <a:cubicBezTo>
                    <a:pt x="331788" y="507756"/>
                    <a:pt x="325003" y="514350"/>
                    <a:pt x="316711" y="514350"/>
                  </a:cubicBezTo>
                  <a:cubicBezTo>
                    <a:pt x="316711" y="514350"/>
                    <a:pt x="316711" y="514350"/>
                    <a:pt x="16665" y="514350"/>
                  </a:cubicBezTo>
                  <a:cubicBezTo>
                    <a:pt x="8373" y="514350"/>
                    <a:pt x="1588" y="507756"/>
                    <a:pt x="1588" y="499696"/>
                  </a:cubicBezTo>
                  <a:cubicBezTo>
                    <a:pt x="1588" y="491636"/>
                    <a:pt x="8373" y="485775"/>
                    <a:pt x="16665" y="485775"/>
                  </a:cubicBezTo>
                  <a:close/>
                  <a:moveTo>
                    <a:pt x="16665" y="419100"/>
                  </a:moveTo>
                  <a:cubicBezTo>
                    <a:pt x="16665" y="419100"/>
                    <a:pt x="16665" y="419100"/>
                    <a:pt x="316711" y="419100"/>
                  </a:cubicBezTo>
                  <a:cubicBezTo>
                    <a:pt x="325003" y="419100"/>
                    <a:pt x="331788" y="425694"/>
                    <a:pt x="331788" y="433021"/>
                  </a:cubicBezTo>
                  <a:cubicBezTo>
                    <a:pt x="331788" y="441081"/>
                    <a:pt x="325003" y="447675"/>
                    <a:pt x="316711" y="447675"/>
                  </a:cubicBezTo>
                  <a:cubicBezTo>
                    <a:pt x="316711" y="447675"/>
                    <a:pt x="316711" y="447675"/>
                    <a:pt x="16665" y="447675"/>
                  </a:cubicBezTo>
                  <a:cubicBezTo>
                    <a:pt x="8373" y="447675"/>
                    <a:pt x="1588" y="441081"/>
                    <a:pt x="1588" y="433021"/>
                  </a:cubicBezTo>
                  <a:cubicBezTo>
                    <a:pt x="1588" y="425694"/>
                    <a:pt x="8373" y="419100"/>
                    <a:pt x="16665" y="419100"/>
                  </a:cubicBezTo>
                  <a:close/>
                  <a:moveTo>
                    <a:pt x="16665" y="350837"/>
                  </a:moveTo>
                  <a:cubicBezTo>
                    <a:pt x="16665" y="350837"/>
                    <a:pt x="16665" y="350837"/>
                    <a:pt x="316711" y="350837"/>
                  </a:cubicBezTo>
                  <a:cubicBezTo>
                    <a:pt x="325003" y="350837"/>
                    <a:pt x="331788" y="357798"/>
                    <a:pt x="331788" y="366305"/>
                  </a:cubicBezTo>
                  <a:cubicBezTo>
                    <a:pt x="331788" y="374813"/>
                    <a:pt x="325003" y="381000"/>
                    <a:pt x="316711" y="381000"/>
                  </a:cubicBezTo>
                  <a:cubicBezTo>
                    <a:pt x="316711" y="381000"/>
                    <a:pt x="316711" y="381000"/>
                    <a:pt x="16665" y="381000"/>
                  </a:cubicBezTo>
                  <a:cubicBezTo>
                    <a:pt x="8373" y="381000"/>
                    <a:pt x="1588" y="374813"/>
                    <a:pt x="1588" y="366305"/>
                  </a:cubicBezTo>
                  <a:cubicBezTo>
                    <a:pt x="1588" y="357798"/>
                    <a:pt x="8373" y="350837"/>
                    <a:pt x="16665" y="350837"/>
                  </a:cubicBezTo>
                  <a:close/>
                  <a:moveTo>
                    <a:pt x="19610" y="166687"/>
                  </a:moveTo>
                  <a:cubicBezTo>
                    <a:pt x="19610" y="166687"/>
                    <a:pt x="19610" y="166687"/>
                    <a:pt x="313765" y="166687"/>
                  </a:cubicBezTo>
                  <a:cubicBezTo>
                    <a:pt x="324324" y="166687"/>
                    <a:pt x="333375" y="175711"/>
                    <a:pt x="333375" y="186990"/>
                  </a:cubicBezTo>
                  <a:cubicBezTo>
                    <a:pt x="333375" y="186990"/>
                    <a:pt x="333375" y="186990"/>
                    <a:pt x="333375" y="246397"/>
                  </a:cubicBezTo>
                  <a:cubicBezTo>
                    <a:pt x="333375" y="257676"/>
                    <a:pt x="324324" y="266700"/>
                    <a:pt x="313765" y="266700"/>
                  </a:cubicBezTo>
                  <a:cubicBezTo>
                    <a:pt x="313765" y="266700"/>
                    <a:pt x="313765" y="266700"/>
                    <a:pt x="19610" y="266700"/>
                  </a:cubicBezTo>
                  <a:cubicBezTo>
                    <a:pt x="9051" y="266700"/>
                    <a:pt x="0" y="257676"/>
                    <a:pt x="0" y="246397"/>
                  </a:cubicBezTo>
                  <a:cubicBezTo>
                    <a:pt x="0" y="246397"/>
                    <a:pt x="0" y="246397"/>
                    <a:pt x="0" y="186990"/>
                  </a:cubicBezTo>
                  <a:cubicBezTo>
                    <a:pt x="0" y="175711"/>
                    <a:pt x="9051" y="166687"/>
                    <a:pt x="19610" y="166687"/>
                  </a:cubicBezTo>
                  <a:close/>
                  <a:moveTo>
                    <a:pt x="19610" y="0"/>
                  </a:moveTo>
                  <a:cubicBezTo>
                    <a:pt x="19610" y="0"/>
                    <a:pt x="19610" y="0"/>
                    <a:pt x="313765" y="0"/>
                  </a:cubicBezTo>
                  <a:cubicBezTo>
                    <a:pt x="324324" y="0"/>
                    <a:pt x="333375" y="9024"/>
                    <a:pt x="333375" y="19551"/>
                  </a:cubicBezTo>
                  <a:cubicBezTo>
                    <a:pt x="333375" y="19551"/>
                    <a:pt x="333375" y="19551"/>
                    <a:pt x="333375" y="79710"/>
                  </a:cubicBezTo>
                  <a:cubicBezTo>
                    <a:pt x="333375" y="90989"/>
                    <a:pt x="324324" y="100013"/>
                    <a:pt x="313765" y="100013"/>
                  </a:cubicBezTo>
                  <a:cubicBezTo>
                    <a:pt x="313765" y="100013"/>
                    <a:pt x="313765" y="100013"/>
                    <a:pt x="19610" y="100013"/>
                  </a:cubicBezTo>
                  <a:cubicBezTo>
                    <a:pt x="9051" y="100013"/>
                    <a:pt x="0" y="90989"/>
                    <a:pt x="0" y="79710"/>
                  </a:cubicBezTo>
                  <a:cubicBezTo>
                    <a:pt x="0" y="79710"/>
                    <a:pt x="0" y="79710"/>
                    <a:pt x="0" y="19551"/>
                  </a:cubicBezTo>
                  <a:cubicBezTo>
                    <a:pt x="0" y="9024"/>
                    <a:pt x="9051" y="0"/>
                    <a:pt x="196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dirty="0">
                <a:solidFill>
                  <a:srgbClr val="000000"/>
                </a:solidFill>
              </a:endParaRPr>
            </a:p>
          </p:txBody>
        </p:sp>
      </p:grpSp>
      <p:sp>
        <p:nvSpPr>
          <p:cNvPr id="40" name="テキスト ボックス 39"/>
          <p:cNvSpPr txBox="1"/>
          <p:nvPr/>
        </p:nvSpPr>
        <p:spPr>
          <a:xfrm>
            <a:off x="8133255" y="6037275"/>
            <a:ext cx="437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400" b="1" dirty="0">
                <a:solidFill>
                  <a:srgbClr val="002B62"/>
                </a:solidFill>
              </a:rPr>
              <a:t>SV</a:t>
            </a:r>
            <a:endParaRPr lang="ja-JP" altLang="en-US" sz="1400" b="1" dirty="0">
              <a:solidFill>
                <a:srgbClr val="002B62"/>
              </a:solidFill>
            </a:endParaRPr>
          </a:p>
        </p:txBody>
      </p:sp>
      <p:sp>
        <p:nvSpPr>
          <p:cNvPr id="15" name="正方形/長方形 14"/>
          <p:cNvSpPr/>
          <p:nvPr/>
        </p:nvSpPr>
        <p:spPr bwMode="gray">
          <a:xfrm>
            <a:off x="4410268" y="3397628"/>
            <a:ext cx="1620000" cy="468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b="1" dirty="0" err="1">
                <a:solidFill>
                  <a:schemeClr val="accent6"/>
                </a:solidFill>
              </a:rPr>
              <a:t>Ansible</a:t>
            </a:r>
            <a:r>
              <a:rPr lang="en-US" altLang="ja-JP" sz="1200" b="1" dirty="0">
                <a:solidFill>
                  <a:schemeClr val="accent6"/>
                </a:solidFill>
              </a:rPr>
              <a:t>-Legacy</a:t>
            </a:r>
          </a:p>
        </p:txBody>
      </p:sp>
      <p:sp>
        <p:nvSpPr>
          <p:cNvPr id="16" name="正方形/長方形 15"/>
          <p:cNvSpPr/>
          <p:nvPr/>
        </p:nvSpPr>
        <p:spPr bwMode="gray">
          <a:xfrm>
            <a:off x="4415667" y="4222357"/>
            <a:ext cx="1620000" cy="468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b="1" dirty="0" smtClean="0">
                <a:solidFill>
                  <a:schemeClr val="accent6"/>
                </a:solidFill>
              </a:rPr>
              <a:t>Ansible-LegacyRole</a:t>
            </a:r>
            <a:endParaRPr lang="en-US" altLang="ja-JP" sz="1200" b="1" dirty="0">
              <a:solidFill>
                <a:schemeClr val="accent6"/>
              </a:solidFill>
            </a:endParaRPr>
          </a:p>
        </p:txBody>
      </p:sp>
      <p:sp>
        <p:nvSpPr>
          <p:cNvPr id="17" name="正方形/長方形 16"/>
          <p:cNvSpPr/>
          <p:nvPr/>
        </p:nvSpPr>
        <p:spPr bwMode="gray">
          <a:xfrm>
            <a:off x="4410268" y="5047085"/>
            <a:ext cx="1620000" cy="468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b="1" dirty="0">
                <a:solidFill>
                  <a:schemeClr val="accent6"/>
                </a:solidFill>
              </a:rPr>
              <a:t>Ansible-Pioneer</a:t>
            </a:r>
          </a:p>
        </p:txBody>
      </p:sp>
      <p:sp>
        <p:nvSpPr>
          <p:cNvPr id="105" name="角丸四角形 104"/>
          <p:cNvSpPr/>
          <p:nvPr/>
        </p:nvSpPr>
        <p:spPr bwMode="auto">
          <a:xfrm>
            <a:off x="7812450" y="2319398"/>
            <a:ext cx="1079550" cy="4062011"/>
          </a:xfrm>
          <a:prstGeom prst="roundRect">
            <a:avLst/>
          </a:prstGeom>
          <a:noFill/>
          <a:ln w="38100">
            <a:solidFill>
              <a:schemeClr val="accent6"/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07" name="テキスト ボックス 106"/>
          <p:cNvSpPr txBox="1"/>
          <p:nvPr/>
        </p:nvSpPr>
        <p:spPr>
          <a:xfrm>
            <a:off x="7910470" y="1988800"/>
            <a:ext cx="8835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400" b="1" dirty="0" smtClean="0">
                <a:solidFill>
                  <a:srgbClr val="002B62"/>
                </a:solidFill>
              </a:rPr>
              <a:t>System</a:t>
            </a:r>
            <a:endParaRPr lang="ja-JP" altLang="en-US" sz="1400" b="1" dirty="0">
              <a:solidFill>
                <a:srgbClr val="002B62"/>
              </a:solidFill>
            </a:endParaRPr>
          </a:p>
        </p:txBody>
      </p:sp>
      <p:sp>
        <p:nvSpPr>
          <p:cNvPr id="135" name="テキスト ボックス 134"/>
          <p:cNvSpPr txBox="1"/>
          <p:nvPr/>
        </p:nvSpPr>
        <p:spPr>
          <a:xfrm>
            <a:off x="252000" y="715903"/>
            <a:ext cx="8640000" cy="811367"/>
          </a:xfrm>
          <a:prstGeom prst="rect">
            <a:avLst/>
          </a:prstGeom>
          <a:solidFill>
            <a:srgbClr val="002B62"/>
          </a:solidFill>
          <a:ln w="38100">
            <a:noFill/>
          </a:ln>
        </p:spPr>
        <p:txBody>
          <a:bodyPr wrap="square" lIns="72000" tIns="36000" rIns="72000" bIns="36000" rtlCol="0" anchor="ctr" anchorCtr="1">
            <a:spAutoFit/>
          </a:bodyPr>
          <a:lstStyle/>
          <a:p>
            <a:pPr algn="ctr"/>
            <a:r>
              <a:rPr lang="en-US" altLang="ja-JP" sz="1600" b="1" dirty="0" smtClean="0">
                <a:solidFill>
                  <a:srgbClr val="FFFFFF"/>
                </a:solidFill>
                <a:cs typeface="メイリオ" panose="020B0604030504040204" pitchFamily="50" charset="-128"/>
              </a:rPr>
              <a:t>Ansible Driver links the system parameters that ITA centrally manages and the variables of IaC (Playbooks and such) and allows the system to cooperate with Ansible.</a:t>
            </a:r>
            <a:endParaRPr lang="ja-JP" altLang="en-US" sz="1600" b="1" dirty="0">
              <a:solidFill>
                <a:srgbClr val="FFFFFF"/>
              </a:solidFill>
              <a:cs typeface="メイリオ" panose="020B0604030504040204" pitchFamily="50" charset="-128"/>
            </a:endParaRPr>
          </a:p>
        </p:txBody>
      </p:sp>
      <p:sp>
        <p:nvSpPr>
          <p:cNvPr id="45" name="正方形/長方形 44"/>
          <p:cNvSpPr/>
          <p:nvPr/>
        </p:nvSpPr>
        <p:spPr bwMode="gray">
          <a:xfrm>
            <a:off x="6474081" y="4650060"/>
            <a:ext cx="912764" cy="482400"/>
          </a:xfrm>
          <a:prstGeom prst="rect">
            <a:avLst/>
          </a:prstGeom>
          <a:solidFill>
            <a:schemeClr val="bg1"/>
          </a:solidFill>
          <a:ln w="50800" cmpd="sng">
            <a:solidFill>
              <a:srgbClr val="002B62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>
              <a:solidFill>
                <a:srgbClr val="FFFFFF"/>
              </a:solidFill>
            </a:endParaRPr>
          </a:p>
        </p:txBody>
      </p:sp>
      <p:pic>
        <p:nvPicPr>
          <p:cNvPr id="46" name="図 4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376" y="4736057"/>
            <a:ext cx="792174" cy="32600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000" y="1532396"/>
            <a:ext cx="8640000" cy="30336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ja-JP" sz="1600" dirty="0" smtClean="0"/>
              <a:t>※</a:t>
            </a:r>
            <a:r>
              <a:rPr lang="en-US" altLang="ja-JP" dirty="0"/>
              <a:t>We will explain the merits of using Ansible Tower in "3. Connecting to Ansible Tower".</a:t>
            </a:r>
            <a:r>
              <a:rPr lang="en-US" altLang="ja-JP" sz="1600" dirty="0"/>
              <a:t> </a:t>
            </a:r>
            <a:endParaRPr lang="en-US" altLang="ja-JP" sz="1600" dirty="0">
              <a:solidFill>
                <a:schemeClr val="bg1"/>
              </a:solidFill>
            </a:endParaRPr>
          </a:p>
        </p:txBody>
      </p:sp>
      <p:cxnSp>
        <p:nvCxnSpPr>
          <p:cNvPr id="113" name="カギ線コネクタ 122"/>
          <p:cNvCxnSpPr>
            <a:stCxn id="22" idx="3"/>
          </p:cNvCxnSpPr>
          <p:nvPr/>
        </p:nvCxnSpPr>
        <p:spPr bwMode="auto">
          <a:xfrm flipV="1">
            <a:off x="7386845" y="3067241"/>
            <a:ext cx="501100" cy="825394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/>
            </a:glow>
          </a:effectLst>
          <a:extLst/>
        </p:spPr>
      </p:cxnSp>
      <p:cxnSp>
        <p:nvCxnSpPr>
          <p:cNvPr id="116" name="カギ線コネクタ 122"/>
          <p:cNvCxnSpPr>
            <a:stCxn id="22" idx="3"/>
          </p:cNvCxnSpPr>
          <p:nvPr/>
        </p:nvCxnSpPr>
        <p:spPr bwMode="auto">
          <a:xfrm>
            <a:off x="7386845" y="3892635"/>
            <a:ext cx="501100" cy="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/>
            </a:glow>
          </a:effectLst>
          <a:extLst/>
        </p:spPr>
      </p:cxnSp>
      <p:cxnSp>
        <p:nvCxnSpPr>
          <p:cNvPr id="120" name="カギ線コネクタ 122"/>
          <p:cNvCxnSpPr>
            <a:stCxn id="22" idx="3"/>
          </p:cNvCxnSpPr>
          <p:nvPr/>
        </p:nvCxnSpPr>
        <p:spPr bwMode="auto">
          <a:xfrm>
            <a:off x="7386845" y="3892635"/>
            <a:ext cx="462321" cy="795709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/>
            </a:glow>
          </a:effectLst>
          <a:extLst/>
        </p:spPr>
      </p:cxnSp>
      <p:cxnSp>
        <p:nvCxnSpPr>
          <p:cNvPr id="124" name="カギ線コネクタ 122"/>
          <p:cNvCxnSpPr>
            <a:stCxn id="45" idx="0"/>
            <a:endCxn id="22" idx="2"/>
          </p:cNvCxnSpPr>
          <p:nvPr/>
        </p:nvCxnSpPr>
        <p:spPr bwMode="auto">
          <a:xfrm flipV="1">
            <a:off x="6930463" y="4133835"/>
            <a:ext cx="0" cy="516225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/>
            </a:glow>
          </a:effectLst>
          <a:extLst/>
        </p:spPr>
      </p:cxnSp>
      <p:cxnSp>
        <p:nvCxnSpPr>
          <p:cNvPr id="127" name="カギ線コネクタ 122"/>
          <p:cNvCxnSpPr>
            <a:stCxn id="15" idx="3"/>
            <a:endCxn id="22" idx="1"/>
          </p:cNvCxnSpPr>
          <p:nvPr/>
        </p:nvCxnSpPr>
        <p:spPr bwMode="auto">
          <a:xfrm>
            <a:off x="6030268" y="3631628"/>
            <a:ext cx="443813" cy="261007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/>
            </a:glow>
          </a:effectLst>
          <a:extLst/>
        </p:spPr>
      </p:cxnSp>
      <p:cxnSp>
        <p:nvCxnSpPr>
          <p:cNvPr id="130" name="カギ線コネクタ 122"/>
          <p:cNvCxnSpPr>
            <a:stCxn id="16" idx="3"/>
            <a:endCxn id="22" idx="1"/>
          </p:cNvCxnSpPr>
          <p:nvPr/>
        </p:nvCxnSpPr>
        <p:spPr bwMode="auto">
          <a:xfrm flipV="1">
            <a:off x="6035667" y="3892635"/>
            <a:ext cx="438414" cy="563722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/>
            </a:glow>
          </a:effectLst>
          <a:extLst/>
        </p:spPr>
      </p:cxnSp>
      <p:cxnSp>
        <p:nvCxnSpPr>
          <p:cNvPr id="133" name="カギ線コネクタ 122"/>
          <p:cNvCxnSpPr>
            <a:stCxn id="17" idx="3"/>
            <a:endCxn id="22" idx="1"/>
          </p:cNvCxnSpPr>
          <p:nvPr/>
        </p:nvCxnSpPr>
        <p:spPr bwMode="auto">
          <a:xfrm flipV="1">
            <a:off x="6030268" y="3892635"/>
            <a:ext cx="443813" cy="138845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/>
            </a:glow>
          </a:effectLst>
          <a:extLst/>
        </p:spPr>
      </p:cxnSp>
      <p:cxnSp>
        <p:nvCxnSpPr>
          <p:cNvPr id="136" name="カギ線コネクタ 122"/>
          <p:cNvCxnSpPr>
            <a:stCxn id="15" idx="3"/>
            <a:endCxn id="45" idx="1"/>
          </p:cNvCxnSpPr>
          <p:nvPr/>
        </p:nvCxnSpPr>
        <p:spPr bwMode="auto">
          <a:xfrm>
            <a:off x="6030268" y="3631628"/>
            <a:ext cx="443813" cy="1259632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/>
            </a:glow>
          </a:effectLst>
          <a:extLst/>
        </p:spPr>
      </p:cxnSp>
      <p:cxnSp>
        <p:nvCxnSpPr>
          <p:cNvPr id="140" name="カギ線コネクタ 122"/>
          <p:cNvCxnSpPr>
            <a:stCxn id="16" idx="3"/>
            <a:endCxn id="45" idx="1"/>
          </p:cNvCxnSpPr>
          <p:nvPr/>
        </p:nvCxnSpPr>
        <p:spPr bwMode="auto">
          <a:xfrm>
            <a:off x="6035667" y="4456357"/>
            <a:ext cx="438414" cy="434903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/>
            </a:glow>
          </a:effectLst>
          <a:extLst/>
        </p:spPr>
      </p:cxnSp>
      <p:cxnSp>
        <p:nvCxnSpPr>
          <p:cNvPr id="143" name="カギ線コネクタ 122"/>
          <p:cNvCxnSpPr>
            <a:stCxn id="17" idx="3"/>
            <a:endCxn id="45" idx="1"/>
          </p:cNvCxnSpPr>
          <p:nvPr/>
        </p:nvCxnSpPr>
        <p:spPr bwMode="auto">
          <a:xfrm flipV="1">
            <a:off x="6030268" y="4891260"/>
            <a:ext cx="443813" cy="389825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/>
            </a:glow>
          </a:effectLst>
          <a:extLst/>
        </p:spPr>
      </p:cxnSp>
      <p:sp>
        <p:nvSpPr>
          <p:cNvPr id="147" name="角丸四角形 146"/>
          <p:cNvSpPr/>
          <p:nvPr/>
        </p:nvSpPr>
        <p:spPr bwMode="auto">
          <a:xfrm>
            <a:off x="3131177" y="2204830"/>
            <a:ext cx="1108064" cy="403256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48" name="テキスト ボックス 147"/>
          <p:cNvSpPr txBox="1"/>
          <p:nvPr/>
        </p:nvSpPr>
        <p:spPr>
          <a:xfrm>
            <a:off x="3073483" y="2386616"/>
            <a:ext cx="1196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Symphony</a:t>
            </a:r>
            <a:endParaRPr kumimoji="1" lang="ja-JP" altLang="en-US" sz="1400" b="1" dirty="0">
              <a:ln w="0"/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cxnSp>
        <p:nvCxnSpPr>
          <p:cNvPr id="160" name="直線コネクタ 159"/>
          <p:cNvCxnSpPr>
            <a:stCxn id="151" idx="2"/>
            <a:endCxn id="153" idx="0"/>
          </p:cNvCxnSpPr>
          <p:nvPr/>
        </p:nvCxnSpPr>
        <p:spPr bwMode="auto">
          <a:xfrm>
            <a:off x="3685209" y="3177276"/>
            <a:ext cx="1" cy="2608317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accent6">
                <a:lumMod val="90000"/>
                <a:lumOff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58" name="楕円 157"/>
          <p:cNvSpPr/>
          <p:nvPr/>
        </p:nvSpPr>
        <p:spPr bwMode="auto">
          <a:xfrm>
            <a:off x="3317789" y="4919203"/>
            <a:ext cx="734840" cy="7217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900" b="1" dirty="0" smtClean="0">
                <a:latin typeface="+mn-ea"/>
              </a:rPr>
              <a:t>Movement</a:t>
            </a:r>
            <a:endParaRPr kumimoji="1" lang="ja-JP" altLang="en-US" sz="1200" b="1" dirty="0" smtClean="0">
              <a:latin typeface="+mn-ea"/>
            </a:endParaRPr>
          </a:p>
        </p:txBody>
      </p:sp>
      <p:sp>
        <p:nvSpPr>
          <p:cNvPr id="154" name="楕円 153"/>
          <p:cNvSpPr/>
          <p:nvPr/>
        </p:nvSpPr>
        <p:spPr bwMode="auto">
          <a:xfrm>
            <a:off x="3317789" y="3266135"/>
            <a:ext cx="734840" cy="7217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900" b="1" dirty="0" smtClean="0">
                <a:latin typeface="+mn-ea"/>
              </a:rPr>
              <a:t>Movement</a:t>
            </a:r>
            <a:endParaRPr kumimoji="1" lang="ja-JP" altLang="en-US" sz="1200" b="1" dirty="0" smtClean="0">
              <a:latin typeface="+mn-ea"/>
            </a:endParaRPr>
          </a:p>
        </p:txBody>
      </p:sp>
      <p:sp>
        <p:nvSpPr>
          <p:cNvPr id="157" name="楕円 156"/>
          <p:cNvSpPr/>
          <p:nvPr/>
        </p:nvSpPr>
        <p:spPr bwMode="auto">
          <a:xfrm>
            <a:off x="3317789" y="4092669"/>
            <a:ext cx="734840" cy="7217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900" b="1" dirty="0" smtClean="0">
                <a:latin typeface="+mn-ea"/>
              </a:rPr>
              <a:t>Movement</a:t>
            </a:r>
            <a:endParaRPr kumimoji="1" lang="ja-JP" altLang="en-US" sz="1200" b="1" dirty="0" smtClean="0">
              <a:latin typeface="+mn-ea"/>
            </a:endParaRPr>
          </a:p>
        </p:txBody>
      </p:sp>
      <p:cxnSp>
        <p:nvCxnSpPr>
          <p:cNvPr id="169" name="カギ線コネクタ 122"/>
          <p:cNvCxnSpPr>
            <a:stCxn id="76" idx="3"/>
            <a:endCxn id="154" idx="2"/>
          </p:cNvCxnSpPr>
          <p:nvPr/>
        </p:nvCxnSpPr>
        <p:spPr bwMode="auto">
          <a:xfrm flipV="1">
            <a:off x="2889029" y="3627029"/>
            <a:ext cx="428760" cy="298046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/>
            </a:glow>
          </a:effectLst>
          <a:extLst/>
        </p:spPr>
      </p:cxnSp>
      <p:cxnSp>
        <p:nvCxnSpPr>
          <p:cNvPr id="172" name="カギ線コネクタ 122"/>
          <p:cNvCxnSpPr>
            <a:stCxn id="154" idx="6"/>
            <a:endCxn id="15" idx="1"/>
          </p:cNvCxnSpPr>
          <p:nvPr/>
        </p:nvCxnSpPr>
        <p:spPr bwMode="auto">
          <a:xfrm>
            <a:off x="4052629" y="3627029"/>
            <a:ext cx="357639" cy="4599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/>
            </a:glow>
          </a:effectLst>
          <a:extLst/>
        </p:spPr>
      </p:cxnSp>
      <p:cxnSp>
        <p:nvCxnSpPr>
          <p:cNvPr id="175" name="カギ線コネクタ 122"/>
          <p:cNvCxnSpPr>
            <a:stCxn id="81" idx="3"/>
            <a:endCxn id="157" idx="2"/>
          </p:cNvCxnSpPr>
          <p:nvPr/>
        </p:nvCxnSpPr>
        <p:spPr bwMode="auto">
          <a:xfrm flipV="1">
            <a:off x="2880597" y="4453563"/>
            <a:ext cx="437192" cy="336653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/>
            </a:glow>
          </a:effectLst>
          <a:extLst/>
        </p:spPr>
      </p:cxnSp>
      <p:cxnSp>
        <p:nvCxnSpPr>
          <p:cNvPr id="178" name="カギ線コネクタ 122"/>
          <p:cNvCxnSpPr>
            <a:stCxn id="157" idx="6"/>
            <a:endCxn id="16" idx="1"/>
          </p:cNvCxnSpPr>
          <p:nvPr/>
        </p:nvCxnSpPr>
        <p:spPr bwMode="auto">
          <a:xfrm>
            <a:off x="4052629" y="4453563"/>
            <a:ext cx="363038" cy="2794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/>
            </a:glow>
          </a:effectLst>
          <a:extLst/>
        </p:spPr>
      </p:cxnSp>
      <p:cxnSp>
        <p:nvCxnSpPr>
          <p:cNvPr id="181" name="カギ線コネクタ 122"/>
          <p:cNvCxnSpPr>
            <a:stCxn id="82" idx="3"/>
            <a:endCxn id="158" idx="2"/>
          </p:cNvCxnSpPr>
          <p:nvPr/>
        </p:nvCxnSpPr>
        <p:spPr bwMode="auto">
          <a:xfrm flipV="1">
            <a:off x="2878112" y="5280097"/>
            <a:ext cx="439677" cy="375259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/>
            </a:glow>
          </a:effectLst>
          <a:extLst/>
        </p:spPr>
      </p:cxnSp>
      <p:cxnSp>
        <p:nvCxnSpPr>
          <p:cNvPr id="184" name="カギ線コネクタ 122"/>
          <p:cNvCxnSpPr>
            <a:stCxn id="158" idx="6"/>
            <a:endCxn id="17" idx="1"/>
          </p:cNvCxnSpPr>
          <p:nvPr/>
        </p:nvCxnSpPr>
        <p:spPr bwMode="auto">
          <a:xfrm>
            <a:off x="4052629" y="5280097"/>
            <a:ext cx="357639" cy="988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/>
            </a:glow>
          </a:effectLst>
          <a:extLst/>
        </p:spPr>
      </p:cxnSp>
      <p:sp>
        <p:nvSpPr>
          <p:cNvPr id="65" name="テキスト ボックス 64"/>
          <p:cNvSpPr txBox="1"/>
          <p:nvPr/>
        </p:nvSpPr>
        <p:spPr>
          <a:xfrm>
            <a:off x="1204470" y="2843483"/>
            <a:ext cx="9361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 smtClean="0">
                <a:solidFill>
                  <a:schemeClr val="bg1"/>
                </a:solidFill>
              </a:rPr>
              <a:t>CMDB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grpSp>
        <p:nvGrpSpPr>
          <p:cNvPr id="32" name="グループ化 31"/>
          <p:cNvGrpSpPr/>
          <p:nvPr/>
        </p:nvGrpSpPr>
        <p:grpSpPr>
          <a:xfrm>
            <a:off x="1405542" y="3565075"/>
            <a:ext cx="1483487" cy="720000"/>
            <a:chOff x="1405542" y="3565075"/>
            <a:chExt cx="1483487" cy="720000"/>
          </a:xfrm>
        </p:grpSpPr>
        <p:sp>
          <p:nvSpPr>
            <p:cNvPr id="76" name="フローチャート: 書類 75"/>
            <p:cNvSpPr/>
            <p:nvPr/>
          </p:nvSpPr>
          <p:spPr bwMode="auto">
            <a:xfrm>
              <a:off x="1405542" y="3565075"/>
              <a:ext cx="1483487" cy="720000"/>
            </a:xfrm>
            <a:prstGeom prst="flowChartDocument">
              <a:avLst/>
            </a:prstGeom>
            <a:solidFill>
              <a:schemeClr val="bg1"/>
            </a:solidFill>
            <a:ln w="381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altLang="ja-JP" sz="1100" b="1" dirty="0">
                <a:solidFill>
                  <a:schemeClr val="accent6"/>
                </a:solidFill>
              </a:endParaRPr>
            </a:p>
          </p:txBody>
        </p:sp>
        <p:sp>
          <p:nvSpPr>
            <p:cNvPr id="28" name="正方形/長方形 27"/>
            <p:cNvSpPr/>
            <p:nvPr/>
          </p:nvSpPr>
          <p:spPr>
            <a:xfrm>
              <a:off x="1418895" y="3706582"/>
              <a:ext cx="1456781" cy="43088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/>
              <a:r>
                <a:rPr lang="en-US" altLang="ja-JP" sz="1100" b="1" dirty="0">
                  <a:solidFill>
                    <a:schemeClr val="accent6"/>
                  </a:solidFill>
                </a:rPr>
                <a:t>Ansible-Legacy</a:t>
              </a:r>
              <a:br>
                <a:rPr lang="en-US" altLang="ja-JP" sz="1100" b="1" dirty="0">
                  <a:solidFill>
                    <a:schemeClr val="accent6"/>
                  </a:solidFill>
                </a:rPr>
              </a:br>
              <a:r>
                <a:rPr lang="en-US" altLang="ja-JP" sz="1100" b="1" dirty="0" smtClean="0">
                  <a:solidFill>
                    <a:schemeClr val="accent6"/>
                  </a:solidFill>
                </a:rPr>
                <a:t>Playbook</a:t>
              </a:r>
              <a:r>
                <a:rPr lang="ja-JP" altLang="en-US" sz="1100" b="1" dirty="0">
                  <a:solidFill>
                    <a:schemeClr val="accent6"/>
                  </a:solidFill>
                </a:rPr>
                <a:t> </a:t>
              </a:r>
              <a:r>
                <a:rPr lang="en-US" altLang="ja-JP" sz="1100" b="1" dirty="0" smtClean="0">
                  <a:solidFill>
                    <a:schemeClr val="accent6"/>
                  </a:solidFill>
                </a:rPr>
                <a:t>parts</a:t>
              </a:r>
              <a:endParaRPr lang="en-US" altLang="ja-JP" sz="1100" b="1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42" name="グループ化 41"/>
          <p:cNvGrpSpPr/>
          <p:nvPr/>
        </p:nvGrpSpPr>
        <p:grpSpPr>
          <a:xfrm>
            <a:off x="1416459" y="5295356"/>
            <a:ext cx="1461653" cy="720000"/>
            <a:chOff x="1416459" y="5295356"/>
            <a:chExt cx="1461653" cy="720000"/>
          </a:xfrm>
        </p:grpSpPr>
        <p:sp>
          <p:nvSpPr>
            <p:cNvPr id="82" name="フローチャート: 書類 81"/>
            <p:cNvSpPr/>
            <p:nvPr/>
          </p:nvSpPr>
          <p:spPr bwMode="auto">
            <a:xfrm>
              <a:off x="1416459" y="5295356"/>
              <a:ext cx="1461653" cy="720000"/>
            </a:xfrm>
            <a:prstGeom prst="flowChartDocument">
              <a:avLst/>
            </a:prstGeom>
            <a:solidFill>
              <a:schemeClr val="bg1"/>
            </a:solidFill>
            <a:ln w="381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altLang="ja-JP" sz="1050" b="1" dirty="0">
                <a:solidFill>
                  <a:schemeClr val="accent6"/>
                </a:solidFill>
              </a:endParaRPr>
            </a:p>
          </p:txBody>
        </p:sp>
        <p:sp>
          <p:nvSpPr>
            <p:cNvPr id="29" name="正方形/長方形 28"/>
            <p:cNvSpPr/>
            <p:nvPr/>
          </p:nvSpPr>
          <p:spPr>
            <a:xfrm>
              <a:off x="1418895" y="5323415"/>
              <a:ext cx="1456781" cy="600164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/>
              <a:r>
                <a:rPr lang="en-US" altLang="ja-JP" sz="1100" b="1" dirty="0" smtClean="0">
                  <a:solidFill>
                    <a:schemeClr val="accent6"/>
                  </a:solidFill>
                </a:rPr>
                <a:t>Ansible-Pioneer</a:t>
              </a:r>
              <a:r>
                <a:rPr lang="en-US" altLang="ja-JP" sz="1100" b="1" dirty="0">
                  <a:solidFill>
                    <a:schemeClr val="accent6"/>
                  </a:solidFill>
                </a:rPr>
                <a:t/>
              </a:r>
              <a:br>
                <a:rPr lang="en-US" altLang="ja-JP" sz="1100" b="1" dirty="0">
                  <a:solidFill>
                    <a:schemeClr val="accent6"/>
                  </a:solidFill>
                </a:rPr>
              </a:br>
              <a:r>
                <a:rPr lang="en-US" altLang="ja-JP" sz="1100" b="1" dirty="0" smtClean="0">
                  <a:solidFill>
                    <a:schemeClr val="accent6"/>
                  </a:solidFill>
                </a:rPr>
                <a:t>Dialog file</a:t>
              </a:r>
              <a:br>
                <a:rPr lang="en-US" altLang="ja-JP" sz="1100" b="1" dirty="0" smtClean="0">
                  <a:solidFill>
                    <a:schemeClr val="accent6"/>
                  </a:solidFill>
                </a:rPr>
              </a:br>
              <a:r>
                <a:rPr lang="en-US" altLang="ja-JP" sz="1100" b="1" dirty="0" smtClean="0">
                  <a:solidFill>
                    <a:schemeClr val="accent6"/>
                  </a:solidFill>
                </a:rPr>
                <a:t>(Original IaC)</a:t>
              </a:r>
              <a:endParaRPr lang="en-US" altLang="ja-JP" sz="1100" b="1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41" name="グループ化 40"/>
          <p:cNvGrpSpPr/>
          <p:nvPr/>
        </p:nvGrpSpPr>
        <p:grpSpPr>
          <a:xfrm>
            <a:off x="1413973" y="4430216"/>
            <a:ext cx="1466624" cy="720000"/>
            <a:chOff x="1413973" y="4417315"/>
            <a:chExt cx="1466624" cy="720000"/>
          </a:xfrm>
        </p:grpSpPr>
        <p:sp>
          <p:nvSpPr>
            <p:cNvPr id="81" name="フローチャート: 書類 80"/>
            <p:cNvSpPr/>
            <p:nvPr/>
          </p:nvSpPr>
          <p:spPr bwMode="auto">
            <a:xfrm>
              <a:off x="1413973" y="4417315"/>
              <a:ext cx="1466624" cy="720000"/>
            </a:xfrm>
            <a:prstGeom prst="flowChartDocument">
              <a:avLst/>
            </a:prstGeom>
            <a:solidFill>
              <a:schemeClr val="bg1"/>
            </a:solidFill>
            <a:ln w="381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altLang="ja-JP" sz="1100" b="1" dirty="0">
                <a:solidFill>
                  <a:schemeClr val="accent6"/>
                </a:solidFill>
              </a:endParaRPr>
            </a:p>
          </p:txBody>
        </p:sp>
        <p:sp>
          <p:nvSpPr>
            <p:cNvPr id="84" name="正方形/長方形 83"/>
            <p:cNvSpPr/>
            <p:nvPr/>
          </p:nvSpPr>
          <p:spPr>
            <a:xfrm>
              <a:off x="1418895" y="4442741"/>
              <a:ext cx="1456781" cy="600164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/>
              <a:r>
                <a:rPr lang="en-US" altLang="ja-JP" sz="1100" b="1" dirty="0" smtClean="0">
                  <a:solidFill>
                    <a:schemeClr val="accent6"/>
                  </a:solidFill>
                </a:rPr>
                <a:t>Ansible-LegacyRole</a:t>
              </a:r>
              <a:r>
                <a:rPr lang="en-US" altLang="ja-JP" sz="1100" b="1" dirty="0">
                  <a:solidFill>
                    <a:schemeClr val="accent6"/>
                  </a:solidFill>
                </a:rPr>
                <a:t/>
              </a:r>
              <a:br>
                <a:rPr lang="en-US" altLang="ja-JP" sz="1100" b="1" dirty="0">
                  <a:solidFill>
                    <a:schemeClr val="accent6"/>
                  </a:solidFill>
                </a:rPr>
              </a:br>
              <a:r>
                <a:rPr lang="en-US" altLang="ja-JP" sz="1100" b="1" dirty="0" smtClean="0">
                  <a:solidFill>
                    <a:schemeClr val="accent6"/>
                  </a:solidFill>
                </a:rPr>
                <a:t>Package file</a:t>
              </a:r>
              <a:endParaRPr lang="en-US" altLang="ja-JP" sz="1100" b="1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10" name="フローチャート: 書類 9"/>
          <p:cNvSpPr/>
          <p:nvPr/>
        </p:nvSpPr>
        <p:spPr bwMode="auto">
          <a:xfrm>
            <a:off x="430622" y="4436059"/>
            <a:ext cx="794977" cy="593812"/>
          </a:xfrm>
          <a:prstGeom prst="flowChartDocument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1100" b="1" dirty="0" smtClean="0">
              <a:solidFill>
                <a:srgbClr val="002060"/>
              </a:solidFill>
            </a:endParaRPr>
          </a:p>
        </p:txBody>
      </p:sp>
      <p:cxnSp>
        <p:nvCxnSpPr>
          <p:cNvPr id="89" name="カギ線コネクタ 122"/>
          <p:cNvCxnSpPr>
            <a:stCxn id="10" idx="3"/>
          </p:cNvCxnSpPr>
          <p:nvPr/>
        </p:nvCxnSpPr>
        <p:spPr bwMode="auto">
          <a:xfrm flipV="1">
            <a:off x="1225599" y="4033644"/>
            <a:ext cx="209655" cy="699321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/>
            </a:glow>
          </a:effectLst>
          <a:extLst/>
        </p:spPr>
      </p:cxnSp>
      <p:cxnSp>
        <p:nvCxnSpPr>
          <p:cNvPr id="93" name="カギ線コネクタ 122"/>
          <p:cNvCxnSpPr>
            <a:stCxn id="10" idx="3"/>
          </p:cNvCxnSpPr>
          <p:nvPr/>
        </p:nvCxnSpPr>
        <p:spPr bwMode="auto">
          <a:xfrm flipV="1">
            <a:off x="1225599" y="4732451"/>
            <a:ext cx="231489" cy="514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/>
            </a:glow>
          </a:effectLst>
          <a:extLst/>
        </p:spPr>
      </p:cxnSp>
      <p:cxnSp>
        <p:nvCxnSpPr>
          <p:cNvPr id="99" name="カギ線コネクタ 122"/>
          <p:cNvCxnSpPr>
            <a:stCxn id="10" idx="3"/>
          </p:cNvCxnSpPr>
          <p:nvPr/>
        </p:nvCxnSpPr>
        <p:spPr bwMode="auto">
          <a:xfrm>
            <a:off x="1225599" y="4732965"/>
            <a:ext cx="231489" cy="699627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/>
            </a:glow>
          </a:effectLst>
          <a:extLst/>
        </p:spPr>
      </p:cxnSp>
      <p:sp>
        <p:nvSpPr>
          <p:cNvPr id="31" name="正方形/長方形 30"/>
          <p:cNvSpPr/>
          <p:nvPr/>
        </p:nvSpPr>
        <p:spPr>
          <a:xfrm>
            <a:off x="307765" y="4503438"/>
            <a:ext cx="108854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100" b="1" dirty="0" smtClean="0">
                <a:solidFill>
                  <a:schemeClr val="accent6"/>
                </a:solidFill>
              </a:rPr>
              <a:t>System</a:t>
            </a:r>
            <a:br>
              <a:rPr lang="en-US" altLang="ja-JP" sz="1100" b="1" dirty="0" smtClean="0">
                <a:solidFill>
                  <a:schemeClr val="accent6"/>
                </a:solidFill>
              </a:rPr>
            </a:br>
            <a:r>
              <a:rPr lang="en-US" altLang="ja-JP" sz="1100" b="1" dirty="0" smtClean="0">
                <a:solidFill>
                  <a:schemeClr val="accent6"/>
                </a:solidFill>
              </a:rPr>
              <a:t>Parameter</a:t>
            </a:r>
            <a:endParaRPr lang="ja-JP" altLang="en-US" sz="1100" b="1" dirty="0">
              <a:solidFill>
                <a:schemeClr val="accent6"/>
              </a:solidFill>
            </a:endParaRPr>
          </a:p>
        </p:txBody>
      </p:sp>
      <p:sp>
        <p:nvSpPr>
          <p:cNvPr id="152" name="フローチャート: 論理積ゲート 151"/>
          <p:cNvSpPr/>
          <p:nvPr/>
        </p:nvSpPr>
        <p:spPr bwMode="auto">
          <a:xfrm rot="5400000">
            <a:off x="3482167" y="5618443"/>
            <a:ext cx="406084" cy="687789"/>
          </a:xfrm>
          <a:prstGeom prst="flowChartDelay">
            <a:avLst/>
          </a:pr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53" name="テキスト ボックス 152"/>
          <p:cNvSpPr txBox="1"/>
          <p:nvPr/>
        </p:nvSpPr>
        <p:spPr>
          <a:xfrm>
            <a:off x="3413340" y="578559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400" b="1" dirty="0" smtClean="0">
                <a:solidFill>
                  <a:srgbClr val="002B62"/>
                </a:solidFill>
              </a:rPr>
              <a:t>En</a:t>
            </a:r>
            <a:r>
              <a:rPr lang="en-US" altLang="ja-JP" sz="1400" b="1" dirty="0">
                <a:solidFill>
                  <a:srgbClr val="002B62"/>
                </a:solidFill>
              </a:rPr>
              <a:t>d</a:t>
            </a:r>
            <a:endParaRPr lang="ja-JP" altLang="en-US" sz="1400" b="1" dirty="0">
              <a:solidFill>
                <a:srgbClr val="002B62"/>
              </a:solidFill>
            </a:endParaRPr>
          </a:p>
        </p:txBody>
      </p:sp>
      <p:sp>
        <p:nvSpPr>
          <p:cNvPr id="150" name="フローチャート: 論理積ゲート 149"/>
          <p:cNvSpPr/>
          <p:nvPr/>
        </p:nvSpPr>
        <p:spPr bwMode="auto">
          <a:xfrm rot="16200000">
            <a:off x="3482167" y="2615804"/>
            <a:ext cx="406084" cy="687789"/>
          </a:xfrm>
          <a:prstGeom prst="flowChartDelay">
            <a:avLst/>
          </a:pr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51" name="テキスト ボックス 150"/>
          <p:cNvSpPr txBox="1"/>
          <p:nvPr/>
        </p:nvSpPr>
        <p:spPr>
          <a:xfrm>
            <a:off x="3354349" y="2869499"/>
            <a:ext cx="6617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400" b="1" dirty="0" smtClean="0">
                <a:solidFill>
                  <a:srgbClr val="002B62"/>
                </a:solidFill>
              </a:rPr>
              <a:t>Start</a:t>
            </a:r>
            <a:endParaRPr lang="ja-JP" altLang="en-US" sz="1400" b="1" dirty="0">
              <a:solidFill>
                <a:srgbClr val="002B6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058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67" y="909990"/>
            <a:ext cx="8784000" cy="468000"/>
          </a:xfrm>
        </p:spPr>
        <p:txBody>
          <a:bodyPr/>
          <a:lstStyle/>
          <a:p>
            <a:r>
              <a:rPr lang="en-US" altLang="ja-JP" dirty="0"/>
              <a:t>1.1</a:t>
            </a:r>
            <a:r>
              <a:rPr lang="ja-JP" altLang="en-US" dirty="0"/>
              <a:t>　</a:t>
            </a:r>
            <a:r>
              <a:rPr lang="en-US" altLang="ja-JP" dirty="0"/>
              <a:t>Ansible driver</a:t>
            </a:r>
            <a:r>
              <a:rPr lang="ja-JP" altLang="en-US" dirty="0"/>
              <a:t>について　</a:t>
            </a:r>
            <a:r>
              <a:rPr lang="en-US" altLang="ja-JP" dirty="0"/>
              <a:t>X/X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40956" y="728560"/>
            <a:ext cx="8784976" cy="576023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sz="1600" dirty="0"/>
              <a:t>IT Automation stores and manages settings data and creates the directories and configuration files necessary to operate Ansible. </a:t>
            </a:r>
            <a:endParaRPr lang="en-US" altLang="ja-JP" sz="16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1600" dirty="0"/>
              <a:t>AnsibleTower makes the signals between clusters more secure and controlls Ansible </a:t>
            </a:r>
            <a:r>
              <a:rPr lang="en-US" altLang="ja-JP" sz="1600" dirty="0" smtClean="0"/>
              <a:t>Engine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1600" dirty="0"/>
              <a:t>Executing operations on an automatically constructing system created </a:t>
            </a:r>
            <a:br>
              <a:rPr lang="en-US" altLang="ja-JP" sz="1600" dirty="0"/>
            </a:br>
            <a:r>
              <a:rPr lang="en-US" altLang="ja-JP" sz="1600" dirty="0"/>
              <a:t>by combining the features of the 3 modes, IT Automation + AnsibleTower + AnsibleEngine, </a:t>
            </a:r>
            <a:r>
              <a:rPr lang="en-US" altLang="ja-JP" sz="1600" dirty="0" smtClean="0"/>
              <a:t>can </a:t>
            </a:r>
            <a:r>
              <a:rPr lang="en-US" altLang="ja-JP" sz="1600" dirty="0"/>
              <a:t>be both save labour and be more efficient. </a:t>
            </a:r>
            <a:endParaRPr lang="en-US" altLang="ja-JP" sz="1600" dirty="0">
              <a:solidFill>
                <a:schemeClr val="bg1"/>
              </a:solidFill>
            </a:endParaRPr>
          </a:p>
        </p:txBody>
      </p:sp>
      <p:sp>
        <p:nvSpPr>
          <p:cNvPr id="94" name="タイトル 1"/>
          <p:cNvSpPr txBox="1">
            <a:spLocks/>
          </p:cNvSpPr>
          <p:nvPr/>
        </p:nvSpPr>
        <p:spPr bwMode="gray">
          <a:xfrm>
            <a:off x="179513" y="115200"/>
            <a:ext cx="8784000" cy="468000"/>
          </a:xfrm>
          <a:prstGeom prst="rect">
            <a:avLst/>
          </a:prstGeom>
        </p:spPr>
        <p:txBody>
          <a:bodyPr vert="horz" lIns="91440" tIns="36000" rIns="91440" bIns="0" rtlCol="0" anchor="ctr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lang="ja-JP" altLang="en-US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kern="0" dirty="0" smtClean="0"/>
              <a:t>3.</a:t>
            </a:r>
            <a:r>
              <a:rPr lang="ja-JP" altLang="en-US" kern="0" dirty="0"/>
              <a:t> </a:t>
            </a:r>
            <a:r>
              <a:rPr lang="en-US" altLang="ja-JP" kern="0" dirty="0" smtClean="0"/>
              <a:t>Linking to Ansible Tower</a:t>
            </a:r>
            <a:endParaRPr lang="ja-JP" altLang="en-US" kern="0" dirty="0"/>
          </a:p>
        </p:txBody>
      </p:sp>
      <p:pic>
        <p:nvPicPr>
          <p:cNvPr id="1026" name="Picture 2" descr="AnsibleTowerとの連携イメージ図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430" y="2546948"/>
            <a:ext cx="7883690" cy="3941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正方形/長方形 3"/>
          <p:cNvSpPr/>
          <p:nvPr/>
        </p:nvSpPr>
        <p:spPr bwMode="auto">
          <a:xfrm>
            <a:off x="1475570" y="4068682"/>
            <a:ext cx="1872260" cy="216030"/>
          </a:xfrm>
          <a:prstGeom prst="rect">
            <a:avLst/>
          </a:prstGeom>
          <a:solidFill>
            <a:srgbClr val="0071BC"/>
          </a:solidFill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800" b="1" dirty="0" smtClean="0">
                <a:latin typeface="+mn-ea"/>
              </a:rPr>
              <a:t>Settings management</a:t>
            </a:r>
            <a:br>
              <a:rPr kumimoji="1" lang="en-US" altLang="ja-JP" sz="800" b="1" dirty="0" smtClean="0">
                <a:latin typeface="+mn-ea"/>
              </a:rPr>
            </a:br>
            <a:r>
              <a:rPr kumimoji="1" lang="en-US" altLang="ja-JP" sz="800" b="1" dirty="0" smtClean="0">
                <a:latin typeface="+mn-ea"/>
              </a:rPr>
              <a:t>(auto run input)</a:t>
            </a:r>
            <a:endParaRPr kumimoji="1" lang="ja-JP" altLang="en-US" sz="800" b="1" dirty="0" smtClean="0">
              <a:latin typeface="+mn-ea"/>
            </a:endParaRPr>
          </a:p>
        </p:txBody>
      </p:sp>
      <p:sp>
        <p:nvSpPr>
          <p:cNvPr id="7" name="正方形/長方形 6"/>
          <p:cNvSpPr/>
          <p:nvPr/>
        </p:nvSpPr>
        <p:spPr bwMode="auto">
          <a:xfrm>
            <a:off x="4903250" y="4068682"/>
            <a:ext cx="2909200" cy="216030"/>
          </a:xfrm>
          <a:prstGeom prst="rect">
            <a:avLst/>
          </a:prstGeom>
          <a:solidFill>
            <a:srgbClr val="0071BC"/>
          </a:solidFill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800" b="1" dirty="0" smtClean="0">
                <a:latin typeface="+mn-ea"/>
              </a:rPr>
              <a:t>Ensure security (Clustering)</a:t>
            </a:r>
            <a:br>
              <a:rPr kumimoji="1" lang="en-US" altLang="ja-JP" sz="800" b="1" dirty="0" smtClean="0">
                <a:latin typeface="+mn-ea"/>
              </a:rPr>
            </a:br>
            <a:r>
              <a:rPr kumimoji="1" lang="en-US" altLang="ja-JP" sz="800" b="1" dirty="0" smtClean="0">
                <a:latin typeface="+mn-ea"/>
              </a:rPr>
              <a:t>Multiple </a:t>
            </a:r>
            <a:r>
              <a:rPr kumimoji="1" lang="en-US" altLang="ja-JP" sz="800" b="1" dirty="0" err="1" smtClean="0">
                <a:latin typeface="+mn-ea"/>
              </a:rPr>
              <a:t>EngineVer</a:t>
            </a:r>
            <a:r>
              <a:rPr kumimoji="1" lang="en-US" altLang="ja-JP" sz="800" b="1" dirty="0" smtClean="0">
                <a:latin typeface="+mn-ea"/>
              </a:rPr>
              <a:t> coexisting</a:t>
            </a:r>
            <a:endParaRPr kumimoji="1" lang="ja-JP" altLang="en-US" sz="8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9349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ja-JP" dirty="0" smtClean="0"/>
              <a:t>4.</a:t>
            </a:r>
            <a:r>
              <a:rPr lang="ja-JP" altLang="en-US" dirty="0" smtClean="0"/>
              <a:t>　</a:t>
            </a:r>
            <a:r>
              <a:rPr lang="en-US" altLang="ja-JP" dirty="0"/>
              <a:t>Explanation of the different Ansible Modes</a:t>
            </a:r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252000" y="660783"/>
            <a:ext cx="8640000" cy="688256"/>
          </a:xfrm>
          <a:prstGeom prst="rect">
            <a:avLst/>
          </a:prstGeom>
          <a:solidFill>
            <a:srgbClr val="002B62"/>
          </a:solidFill>
          <a:ln w="38100">
            <a:noFill/>
          </a:ln>
        </p:spPr>
        <p:txBody>
          <a:bodyPr wrap="square" lIns="72000" tIns="36000" rIns="72000" bIns="36000" rtlCol="0" anchor="ctr" anchorCtr="1">
            <a:spAutoFit/>
          </a:bodyPr>
          <a:lstStyle/>
          <a:p>
            <a:pPr algn="ctr"/>
            <a:r>
              <a:rPr lang="en-US" altLang="ja-JP" sz="2000" b="1" dirty="0" smtClean="0">
                <a:solidFill>
                  <a:srgbClr val="FFFFFF"/>
                </a:solidFill>
                <a:cs typeface="メイリオ" panose="020B0604030504040204" pitchFamily="50" charset="-128"/>
              </a:rPr>
              <a:t>Ansible Driver provides three modes with features that can handle different situations.</a:t>
            </a:r>
            <a:endParaRPr lang="ja-JP" altLang="en-US" sz="2000" b="1" dirty="0">
              <a:solidFill>
                <a:srgbClr val="FFFFFF"/>
              </a:solidFill>
              <a:cs typeface="メイリオ" panose="020B0604030504040204" pitchFamily="50" charset="-128"/>
            </a:endParaRPr>
          </a:p>
        </p:txBody>
      </p:sp>
      <p:graphicFrame>
        <p:nvGraphicFramePr>
          <p:cNvPr id="57" name="表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9446100"/>
              </p:ext>
            </p:extLst>
          </p:nvPr>
        </p:nvGraphicFramePr>
        <p:xfrm>
          <a:off x="251998" y="4581160"/>
          <a:ext cx="8640002" cy="1872260"/>
        </p:xfrm>
        <a:graphic>
          <a:graphicData uri="http://schemas.openxmlformats.org/drawingml/2006/table">
            <a:tbl>
              <a:tblPr/>
              <a:tblGrid>
                <a:gridCol w="1295982">
                  <a:extLst>
                    <a:ext uri="{9D8B030D-6E8A-4147-A177-3AD203B41FA5}">
                      <a16:colId xmlns:a16="http://schemas.microsoft.com/office/drawing/2014/main" val="3604997715"/>
                    </a:ext>
                  </a:extLst>
                </a:gridCol>
                <a:gridCol w="4860014">
                  <a:extLst>
                    <a:ext uri="{9D8B030D-6E8A-4147-A177-3AD203B41FA5}">
                      <a16:colId xmlns:a16="http://schemas.microsoft.com/office/drawing/2014/main" val="4063521427"/>
                    </a:ext>
                  </a:extLst>
                </a:gridCol>
                <a:gridCol w="828002">
                  <a:extLst>
                    <a:ext uri="{9D8B030D-6E8A-4147-A177-3AD203B41FA5}">
                      <a16:colId xmlns:a16="http://schemas.microsoft.com/office/drawing/2014/main" val="2295527053"/>
                    </a:ext>
                  </a:extLst>
                </a:gridCol>
                <a:gridCol w="828002">
                  <a:extLst>
                    <a:ext uri="{9D8B030D-6E8A-4147-A177-3AD203B41FA5}">
                      <a16:colId xmlns:a16="http://schemas.microsoft.com/office/drawing/2014/main" val="1193150540"/>
                    </a:ext>
                  </a:extLst>
                </a:gridCol>
                <a:gridCol w="828002">
                  <a:extLst>
                    <a:ext uri="{9D8B030D-6E8A-4147-A177-3AD203B41FA5}">
                      <a16:colId xmlns:a16="http://schemas.microsoft.com/office/drawing/2014/main" val="2078088531"/>
                    </a:ext>
                  </a:extLst>
                </a:gridCol>
              </a:tblGrid>
              <a:tr h="389193"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Description</a:t>
                      </a:r>
                      <a:endParaRPr lang="ja-JP" alt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err="1" smtClean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Ansible</a:t>
                      </a:r>
                      <a:endParaRPr lang="en-US" sz="1000" b="1" i="0" u="none" strike="noStrike" dirty="0" smtClean="0">
                        <a:solidFill>
                          <a:srgbClr val="FFFFFF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-</a:t>
                      </a:r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Legacy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Ansible-</a:t>
                      </a:r>
                      <a:r>
                        <a:rPr lang="en-US" sz="1000" b="1" i="0" u="none" strike="noStrike" dirty="0" err="1" smtClean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Legacyrole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Ansible-Pioneer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1139604"/>
                  </a:ext>
                </a:extLst>
              </a:tr>
              <a:tr h="4943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IaC reusability</a:t>
                      </a:r>
                      <a:endParaRPr lang="ja-JP" alt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Turning Playbooks into modules and reuse them in Exastro.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◎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×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○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757636"/>
                  </a:ext>
                </a:extLst>
              </a:tr>
              <a:tr h="49430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Applying know-how</a:t>
                      </a:r>
                      <a:endParaRPr lang="ja-JP" alt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Apply the many features that Ansible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provides. Use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Playbook Roles released by Ansible Galaxy and such.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○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◎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×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1440735"/>
                  </a:ext>
                </a:extLst>
              </a:tr>
              <a:tr h="4943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Range of application</a:t>
                      </a:r>
                      <a:endParaRPr lang="ja-JP" alt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Big variety of what kind of operation that can be operated.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○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○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◎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146860"/>
                  </a:ext>
                </a:extLst>
              </a:tr>
            </a:tbl>
          </a:graphicData>
        </a:graphic>
      </p:graphicFrame>
      <p:sp>
        <p:nvSpPr>
          <p:cNvPr id="59" name="コンテンツ プレースホルダー 2"/>
          <p:cNvSpPr txBox="1">
            <a:spLocks/>
          </p:cNvSpPr>
          <p:nvPr/>
        </p:nvSpPr>
        <p:spPr bwMode="gray">
          <a:xfrm>
            <a:off x="287950" y="3573020"/>
            <a:ext cx="4291263" cy="981406"/>
          </a:xfrm>
          <a:prstGeom prst="rect">
            <a:avLst/>
          </a:prstGeom>
          <a:ln w="12700">
            <a:solidFill>
              <a:schemeClr val="accent6">
                <a:lumMod val="90000"/>
                <a:lumOff val="10000"/>
              </a:schemeClr>
            </a:solidFill>
            <a:prstDash val="dash"/>
          </a:ln>
        </p:spPr>
        <p:txBody>
          <a:bodyPr vert="horz" lIns="91440" tIns="45720" rIns="91440" bIns="45720" rtlCol="0" anchor="t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ja-JP" sz="1100" b="1" dirty="0" smtClean="0"/>
              <a:t>※Remarks</a:t>
            </a:r>
            <a:r>
              <a:rPr lang="ja-JP" altLang="en-US" sz="1100" b="1" dirty="0"/>
              <a:t>　</a:t>
            </a:r>
            <a:endParaRPr lang="en-US" altLang="ja-JP" sz="1000" dirty="0" smtClean="0"/>
          </a:p>
        </p:txBody>
      </p:sp>
      <p:sp>
        <p:nvSpPr>
          <p:cNvPr id="81" name="コンテンツ プレースホルダー 2"/>
          <p:cNvSpPr txBox="1">
            <a:spLocks/>
          </p:cNvSpPr>
          <p:nvPr/>
        </p:nvSpPr>
        <p:spPr bwMode="gray">
          <a:xfrm>
            <a:off x="259214" y="1330694"/>
            <a:ext cx="8640000" cy="656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ja-JP" sz="1600" dirty="0"/>
              <a:t>The three modes, Ansible-Legacy, </a:t>
            </a:r>
            <a:r>
              <a:rPr lang="en-US" altLang="ja-JP" sz="1600" dirty="0" smtClean="0"/>
              <a:t>Ansible-LegacyRole </a:t>
            </a:r>
            <a:r>
              <a:rPr lang="en-US" altLang="ja-JP" sz="1600" dirty="0"/>
              <a:t>and Ansible Pioneer, and their features are explained below.</a:t>
            </a:r>
            <a:endParaRPr lang="en-US" altLang="ja-JP" sz="1600" dirty="0" smtClean="0"/>
          </a:p>
        </p:txBody>
      </p:sp>
      <p:grpSp>
        <p:nvGrpSpPr>
          <p:cNvPr id="8" name="グループ化 7"/>
          <p:cNvGrpSpPr/>
          <p:nvPr/>
        </p:nvGrpSpPr>
        <p:grpSpPr>
          <a:xfrm>
            <a:off x="259214" y="1996587"/>
            <a:ext cx="2584546" cy="1371336"/>
            <a:chOff x="259214" y="2111728"/>
            <a:chExt cx="2584546" cy="1371336"/>
          </a:xfrm>
        </p:grpSpPr>
        <p:sp>
          <p:nvSpPr>
            <p:cNvPr id="6" name="正方形/長方形 5"/>
            <p:cNvSpPr/>
            <p:nvPr/>
          </p:nvSpPr>
          <p:spPr bwMode="auto">
            <a:xfrm>
              <a:off x="259214" y="2223064"/>
              <a:ext cx="2584546" cy="1260000"/>
            </a:xfrm>
            <a:prstGeom prst="rect">
              <a:avLst/>
            </a:prstGeom>
            <a:noFill/>
            <a:ln w="38100">
              <a:solidFill>
                <a:schemeClr val="accent6">
                  <a:lumMod val="90000"/>
                  <a:lumOff val="10000"/>
                </a:schemeClr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7" name="正方形/長方形 6"/>
            <p:cNvSpPr/>
            <p:nvPr/>
          </p:nvSpPr>
          <p:spPr bwMode="auto">
            <a:xfrm>
              <a:off x="287951" y="2111728"/>
              <a:ext cx="1620000" cy="21600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19" name="コンテンツ プレースホルダー 2"/>
            <p:cNvSpPr txBox="1">
              <a:spLocks/>
            </p:cNvSpPr>
            <p:nvPr/>
          </p:nvSpPr>
          <p:spPr bwMode="gray">
            <a:xfrm>
              <a:off x="259214" y="2137210"/>
              <a:ext cx="2376000" cy="133585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180000" indent="-180000" algn="l" rtl="0" eaLnBrk="1" fontAlgn="base" hangingPunct="0">
                <a:spcBef>
                  <a:spcPts val="500"/>
                </a:spcBef>
                <a:spcAft>
                  <a:spcPct val="0"/>
                </a:spcAft>
                <a:buClr>
                  <a:schemeClr val="accent6"/>
                </a:buClr>
                <a:buFont typeface="Arial" panose="020B0604020202020204" pitchFamily="34" charset="0"/>
                <a:buChar char="▌"/>
                <a:defRPr kumimoji="1" lang="ja-JP" altLang="en-US" sz="2000" b="0" noProof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60000" indent="-180000" algn="l" rtl="0" eaLnBrk="1" fontAlgn="base" hangingPunct="0">
                <a:spcBef>
                  <a:spcPts val="500"/>
                </a:spcBef>
                <a:spcAft>
                  <a:spcPct val="0"/>
                </a:spcAft>
                <a:buClr>
                  <a:schemeClr val="accent6"/>
                </a:buClr>
                <a:buFont typeface="Wingdings" pitchFamily="2" charset="2"/>
                <a:buChar char="l"/>
                <a:defRPr kumimoji="1" lang="ja-JP" altLang="en-US" sz="1600" b="0" noProof="0" dirty="0" smtClean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468000" indent="-108000" algn="l" rtl="0" eaLnBrk="1" fontAlgn="base" hangingPunct="0">
                <a:spcBef>
                  <a:spcPts val="500"/>
                </a:spcBef>
                <a:spcAft>
                  <a:spcPct val="0"/>
                </a:spcAft>
                <a:buClr>
                  <a:schemeClr val="accent6"/>
                </a:buClr>
                <a:buFont typeface="Arial" panose="020B0604020202020204" pitchFamily="34" charset="0"/>
                <a:buChar char="•"/>
                <a:defRPr kumimoji="1" lang="ja-JP" altLang="en-US" sz="1400" b="0" noProof="0" dirty="0" smtClean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576000" indent="-108000" algn="l" rtl="0" eaLnBrk="1" fontAlgn="base" hangingPunct="0">
                <a:spcBef>
                  <a:spcPts val="500"/>
                </a:spcBef>
                <a:spcAft>
                  <a:spcPct val="0"/>
                </a:spcAft>
                <a:buClr>
                  <a:schemeClr val="accent6"/>
                </a:buClr>
                <a:buFont typeface="Tahoma" pitchFamily="34" charset="0"/>
                <a:buChar char="–"/>
                <a:defRPr kumimoji="1" lang="ja-JP" altLang="en-US" sz="1200" b="0" noProof="0" dirty="0" smtClean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735013" indent="-15716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6"/>
                </a:buClr>
                <a:buChar char="≫"/>
                <a:defRPr kumimoji="1" sz="1200" b="1">
                  <a:solidFill>
                    <a:schemeClr val="tx1"/>
                  </a:solidFill>
                  <a:latin typeface="+mj-lt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≫"/>
                <a:defRPr kumimoji="1" sz="2000">
                  <a:solidFill>
                    <a:schemeClr val="tx1"/>
                  </a:solidFill>
                  <a:latin typeface="Arial" charset="0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≫"/>
                <a:defRPr kumimoji="1" sz="2000">
                  <a:solidFill>
                    <a:schemeClr val="tx1"/>
                  </a:solidFill>
                  <a:latin typeface="Arial" charset="0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≫"/>
                <a:defRPr kumimoji="1" sz="2000">
                  <a:solidFill>
                    <a:schemeClr val="tx1"/>
                  </a:solidFill>
                  <a:latin typeface="Arial" charset="0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≫"/>
                <a:defRPr kumimoji="1" sz="2000">
                  <a:solidFill>
                    <a:schemeClr val="tx1"/>
                  </a:solidFill>
                  <a:latin typeface="Arial" charset="0"/>
                  <a:ea typeface="+mn-ea"/>
                </a:defRPr>
              </a:lvl9pPr>
            </a:lstStyle>
            <a:p>
              <a:pPr marL="0" indent="0">
                <a:buNone/>
              </a:pPr>
              <a:r>
                <a:rPr lang="ja-JP" altLang="en-US" sz="1800" kern="0" dirty="0" smtClean="0"/>
                <a:t>◆</a:t>
              </a:r>
              <a:r>
                <a:rPr lang="en-US" altLang="ja-JP" sz="1400" kern="0" dirty="0" smtClean="0"/>
                <a:t>IaC</a:t>
              </a:r>
              <a:r>
                <a:rPr lang="ja-JP" altLang="en-US" sz="1400" kern="0" dirty="0"/>
                <a:t> </a:t>
              </a:r>
              <a:r>
                <a:rPr lang="en-US" altLang="ja-JP" sz="1400" kern="0" dirty="0" smtClean="0"/>
                <a:t>reusability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altLang="ja-JP" sz="1800" b="1" dirty="0" err="1" smtClean="0">
                  <a:solidFill>
                    <a:srgbClr val="FF0000"/>
                  </a:solidFill>
                </a:rPr>
                <a:t>Ansible</a:t>
              </a:r>
              <a:r>
                <a:rPr lang="en-US" altLang="ja-JP" sz="1800" b="1" dirty="0" smtClean="0">
                  <a:solidFill>
                    <a:srgbClr val="FF0000"/>
                  </a:solidFill>
                </a:rPr>
                <a:t>-Legacy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altLang="ja-JP" sz="1400" b="1" dirty="0" err="1" smtClean="0">
                  <a:solidFill>
                    <a:schemeClr val="accent6"/>
                  </a:solidFill>
                </a:rPr>
                <a:t>Ansible</a:t>
              </a:r>
              <a:r>
                <a:rPr lang="en-US" altLang="ja-JP" sz="1400" b="1" dirty="0" smtClean="0">
                  <a:solidFill>
                    <a:schemeClr val="accent6"/>
                  </a:solidFill>
                </a:rPr>
                <a:t>-Pioneer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altLang="ja-JP" sz="1400" b="1" dirty="0" smtClean="0">
                  <a:solidFill>
                    <a:schemeClr val="accent6"/>
                  </a:solidFill>
                </a:rPr>
                <a:t>Ansible-LegacyRole</a:t>
              </a:r>
              <a:endParaRPr lang="en-US" altLang="ja-JP" sz="1400" b="1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10" name="グループ化 9"/>
          <p:cNvGrpSpPr/>
          <p:nvPr/>
        </p:nvGrpSpPr>
        <p:grpSpPr>
          <a:xfrm>
            <a:off x="2988903" y="1996587"/>
            <a:ext cx="3150070" cy="1367114"/>
            <a:chOff x="2988903" y="2111728"/>
            <a:chExt cx="3150070" cy="1367114"/>
          </a:xfrm>
        </p:grpSpPr>
        <p:sp>
          <p:nvSpPr>
            <p:cNvPr id="37" name="正方形/長方形 36"/>
            <p:cNvSpPr/>
            <p:nvPr/>
          </p:nvSpPr>
          <p:spPr bwMode="auto">
            <a:xfrm>
              <a:off x="2988903" y="2212778"/>
              <a:ext cx="3150070" cy="1260000"/>
            </a:xfrm>
            <a:prstGeom prst="rect">
              <a:avLst/>
            </a:prstGeom>
            <a:noFill/>
            <a:ln w="38100">
              <a:solidFill>
                <a:schemeClr val="accent6">
                  <a:lumMod val="90000"/>
                  <a:lumOff val="10000"/>
                </a:schemeClr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39" name="正方形/長方形 38"/>
            <p:cNvSpPr/>
            <p:nvPr/>
          </p:nvSpPr>
          <p:spPr bwMode="auto">
            <a:xfrm>
              <a:off x="3019606" y="2111728"/>
              <a:ext cx="1908000" cy="21603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62" name="コンテンツ プレースホルダー 2"/>
            <p:cNvSpPr txBox="1">
              <a:spLocks/>
            </p:cNvSpPr>
            <p:nvPr/>
          </p:nvSpPr>
          <p:spPr bwMode="gray">
            <a:xfrm>
              <a:off x="2988903" y="2137210"/>
              <a:ext cx="2916000" cy="134163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180000" indent="-180000" algn="l" rtl="0" eaLnBrk="1" fontAlgn="base" hangingPunct="0">
                <a:spcBef>
                  <a:spcPts val="500"/>
                </a:spcBef>
                <a:spcAft>
                  <a:spcPct val="0"/>
                </a:spcAft>
                <a:buClr>
                  <a:schemeClr val="accent6"/>
                </a:buClr>
                <a:buFont typeface="Arial" panose="020B0604020202020204" pitchFamily="34" charset="0"/>
                <a:buChar char="▌"/>
                <a:defRPr kumimoji="1" lang="ja-JP" altLang="en-US" sz="2000" b="0" noProof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60000" indent="-180000" algn="l" rtl="0" eaLnBrk="1" fontAlgn="base" hangingPunct="0">
                <a:spcBef>
                  <a:spcPts val="500"/>
                </a:spcBef>
                <a:spcAft>
                  <a:spcPct val="0"/>
                </a:spcAft>
                <a:buClr>
                  <a:schemeClr val="accent6"/>
                </a:buClr>
                <a:buFont typeface="Wingdings" pitchFamily="2" charset="2"/>
                <a:buChar char="l"/>
                <a:defRPr kumimoji="1" lang="ja-JP" altLang="en-US" sz="1600" b="0" noProof="0" dirty="0" smtClean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468000" indent="-108000" algn="l" rtl="0" eaLnBrk="1" fontAlgn="base" hangingPunct="0">
                <a:spcBef>
                  <a:spcPts val="500"/>
                </a:spcBef>
                <a:spcAft>
                  <a:spcPct val="0"/>
                </a:spcAft>
                <a:buClr>
                  <a:schemeClr val="accent6"/>
                </a:buClr>
                <a:buFont typeface="Arial" panose="020B0604020202020204" pitchFamily="34" charset="0"/>
                <a:buChar char="•"/>
                <a:defRPr kumimoji="1" lang="ja-JP" altLang="en-US" sz="1400" b="0" noProof="0" dirty="0" smtClean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576000" indent="-108000" algn="l" rtl="0" eaLnBrk="1" fontAlgn="base" hangingPunct="0">
                <a:spcBef>
                  <a:spcPts val="500"/>
                </a:spcBef>
                <a:spcAft>
                  <a:spcPct val="0"/>
                </a:spcAft>
                <a:buClr>
                  <a:schemeClr val="accent6"/>
                </a:buClr>
                <a:buFont typeface="Tahoma" pitchFamily="34" charset="0"/>
                <a:buChar char="–"/>
                <a:defRPr kumimoji="1" lang="ja-JP" altLang="en-US" sz="1200" b="0" noProof="0" dirty="0" smtClean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735013" indent="-15716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6"/>
                </a:buClr>
                <a:buChar char="≫"/>
                <a:defRPr kumimoji="1" sz="1200" b="1">
                  <a:solidFill>
                    <a:schemeClr val="tx1"/>
                  </a:solidFill>
                  <a:latin typeface="+mj-lt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≫"/>
                <a:defRPr kumimoji="1" sz="2000">
                  <a:solidFill>
                    <a:schemeClr val="tx1"/>
                  </a:solidFill>
                  <a:latin typeface="Arial" charset="0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≫"/>
                <a:defRPr kumimoji="1" sz="2000">
                  <a:solidFill>
                    <a:schemeClr val="tx1"/>
                  </a:solidFill>
                  <a:latin typeface="Arial" charset="0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≫"/>
                <a:defRPr kumimoji="1" sz="2000">
                  <a:solidFill>
                    <a:schemeClr val="tx1"/>
                  </a:solidFill>
                  <a:latin typeface="Arial" charset="0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≫"/>
                <a:defRPr kumimoji="1" sz="2000">
                  <a:solidFill>
                    <a:schemeClr val="tx1"/>
                  </a:solidFill>
                  <a:latin typeface="Arial" charset="0"/>
                  <a:ea typeface="+mn-ea"/>
                </a:defRPr>
              </a:lvl9pPr>
            </a:lstStyle>
            <a:p>
              <a:pPr marL="0" indent="0">
                <a:buNone/>
              </a:pPr>
              <a:r>
                <a:rPr lang="ja-JP" altLang="en-US" sz="1800" kern="0" dirty="0" smtClean="0"/>
                <a:t>◆</a:t>
              </a:r>
              <a:r>
                <a:rPr lang="en-US" altLang="ja-JP" sz="1400" kern="0" dirty="0" smtClean="0"/>
                <a:t>Know-how application</a:t>
              </a:r>
              <a:endParaRPr lang="en-US" altLang="ja-JP" sz="1800" kern="0" dirty="0" smtClean="0"/>
            </a:p>
            <a:p>
              <a:pPr marL="342900" indent="-342900">
                <a:buFont typeface="+mj-lt"/>
                <a:buAutoNum type="arabicPeriod"/>
              </a:pPr>
              <a:r>
                <a:rPr lang="en-US" altLang="ja-JP" sz="1800" b="1" dirty="0" smtClean="0">
                  <a:solidFill>
                    <a:srgbClr val="FF0000"/>
                  </a:solidFill>
                </a:rPr>
                <a:t>Ansible-</a:t>
              </a:r>
              <a:r>
                <a:rPr lang="en-US" altLang="ja-JP" sz="1800" b="1" dirty="0" err="1" smtClean="0">
                  <a:solidFill>
                    <a:srgbClr val="FF0000"/>
                  </a:solidFill>
                </a:rPr>
                <a:t>Legacyrole</a:t>
              </a:r>
              <a:endParaRPr lang="en-US" altLang="ja-JP" sz="1800" b="1" dirty="0">
                <a:solidFill>
                  <a:srgbClr val="FF0000"/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en-US" altLang="ja-JP" sz="1400" b="1" dirty="0" err="1">
                  <a:solidFill>
                    <a:schemeClr val="accent6"/>
                  </a:solidFill>
                </a:rPr>
                <a:t>Ansible</a:t>
              </a:r>
              <a:r>
                <a:rPr lang="en-US" altLang="ja-JP" sz="1400" b="1" dirty="0">
                  <a:solidFill>
                    <a:schemeClr val="accent6"/>
                  </a:solidFill>
                </a:rPr>
                <a:t>-Legacy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altLang="ja-JP" sz="1400" b="1" dirty="0" err="1">
                  <a:solidFill>
                    <a:schemeClr val="accent6"/>
                  </a:solidFill>
                </a:rPr>
                <a:t>Ansible</a:t>
              </a:r>
              <a:r>
                <a:rPr lang="en-US" altLang="ja-JP" sz="1400" b="1" dirty="0">
                  <a:solidFill>
                    <a:schemeClr val="accent6"/>
                  </a:solidFill>
                </a:rPr>
                <a:t>-Pioneer</a:t>
              </a:r>
            </a:p>
            <a:p>
              <a:pPr marL="0" indent="0">
                <a:buNone/>
              </a:pPr>
              <a:endParaRPr lang="en-US" altLang="ja-JP" sz="1800" b="1" dirty="0" smtClean="0">
                <a:solidFill>
                  <a:schemeClr val="accent6"/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endParaRPr lang="en-US" altLang="ja-JP" sz="1800" b="1" dirty="0">
                <a:solidFill>
                  <a:schemeClr val="accent6"/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endParaRPr lang="en-US" altLang="ja-JP" sz="1800" b="1" dirty="0">
                <a:solidFill>
                  <a:schemeClr val="accent6"/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endParaRPr lang="ja-JP" altLang="en-US" sz="1800" kern="0" dirty="0" smtClean="0"/>
            </a:p>
          </p:txBody>
        </p:sp>
      </p:grpSp>
      <p:grpSp>
        <p:nvGrpSpPr>
          <p:cNvPr id="9" name="グループ化 8"/>
          <p:cNvGrpSpPr/>
          <p:nvPr/>
        </p:nvGrpSpPr>
        <p:grpSpPr>
          <a:xfrm>
            <a:off x="6284116" y="1996587"/>
            <a:ext cx="2607884" cy="1361341"/>
            <a:chOff x="6284116" y="2111728"/>
            <a:chExt cx="2607884" cy="1361341"/>
          </a:xfrm>
        </p:grpSpPr>
        <p:sp>
          <p:nvSpPr>
            <p:cNvPr id="38" name="正方形/長方形 37"/>
            <p:cNvSpPr/>
            <p:nvPr/>
          </p:nvSpPr>
          <p:spPr bwMode="auto">
            <a:xfrm>
              <a:off x="6284116" y="2209078"/>
              <a:ext cx="2607884" cy="1260000"/>
            </a:xfrm>
            <a:prstGeom prst="rect">
              <a:avLst/>
            </a:prstGeom>
            <a:noFill/>
            <a:ln w="38100">
              <a:solidFill>
                <a:schemeClr val="accent6">
                  <a:lumMod val="90000"/>
                  <a:lumOff val="10000"/>
                </a:schemeClr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40" name="正方形/長方形 39"/>
            <p:cNvSpPr/>
            <p:nvPr/>
          </p:nvSpPr>
          <p:spPr bwMode="auto">
            <a:xfrm>
              <a:off x="6312670" y="2111728"/>
              <a:ext cx="1260000" cy="21603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63" name="コンテンツ プレースホルダー 2"/>
            <p:cNvSpPr txBox="1">
              <a:spLocks/>
            </p:cNvSpPr>
            <p:nvPr/>
          </p:nvSpPr>
          <p:spPr bwMode="gray">
            <a:xfrm>
              <a:off x="6284116" y="2137210"/>
              <a:ext cx="2448000" cy="133585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180000" indent="-180000" algn="l" rtl="0" eaLnBrk="1" fontAlgn="base" hangingPunct="0">
                <a:spcBef>
                  <a:spcPts val="500"/>
                </a:spcBef>
                <a:spcAft>
                  <a:spcPct val="0"/>
                </a:spcAft>
                <a:buClr>
                  <a:schemeClr val="accent6"/>
                </a:buClr>
                <a:buFont typeface="Arial" panose="020B0604020202020204" pitchFamily="34" charset="0"/>
                <a:buChar char="▌"/>
                <a:defRPr kumimoji="1" lang="ja-JP" altLang="en-US" sz="2000" b="0" noProof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60000" indent="-180000" algn="l" rtl="0" eaLnBrk="1" fontAlgn="base" hangingPunct="0">
                <a:spcBef>
                  <a:spcPts val="500"/>
                </a:spcBef>
                <a:spcAft>
                  <a:spcPct val="0"/>
                </a:spcAft>
                <a:buClr>
                  <a:schemeClr val="accent6"/>
                </a:buClr>
                <a:buFont typeface="Wingdings" pitchFamily="2" charset="2"/>
                <a:buChar char="l"/>
                <a:defRPr kumimoji="1" lang="ja-JP" altLang="en-US" sz="1600" b="0" noProof="0" dirty="0" smtClean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468000" indent="-108000" algn="l" rtl="0" eaLnBrk="1" fontAlgn="base" hangingPunct="0">
                <a:spcBef>
                  <a:spcPts val="500"/>
                </a:spcBef>
                <a:spcAft>
                  <a:spcPct val="0"/>
                </a:spcAft>
                <a:buClr>
                  <a:schemeClr val="accent6"/>
                </a:buClr>
                <a:buFont typeface="Arial" panose="020B0604020202020204" pitchFamily="34" charset="0"/>
                <a:buChar char="•"/>
                <a:defRPr kumimoji="1" lang="ja-JP" altLang="en-US" sz="1400" b="0" noProof="0" dirty="0" smtClean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576000" indent="-108000" algn="l" rtl="0" eaLnBrk="1" fontAlgn="base" hangingPunct="0">
                <a:spcBef>
                  <a:spcPts val="500"/>
                </a:spcBef>
                <a:spcAft>
                  <a:spcPct val="0"/>
                </a:spcAft>
                <a:buClr>
                  <a:schemeClr val="accent6"/>
                </a:buClr>
                <a:buFont typeface="Tahoma" pitchFamily="34" charset="0"/>
                <a:buChar char="–"/>
                <a:defRPr kumimoji="1" lang="ja-JP" altLang="en-US" sz="1200" b="0" noProof="0" dirty="0" smtClean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735013" indent="-15716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6"/>
                </a:buClr>
                <a:buChar char="≫"/>
                <a:defRPr kumimoji="1" sz="1200" b="1">
                  <a:solidFill>
                    <a:schemeClr val="tx1"/>
                  </a:solidFill>
                  <a:latin typeface="+mj-lt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≫"/>
                <a:defRPr kumimoji="1" sz="2000">
                  <a:solidFill>
                    <a:schemeClr val="tx1"/>
                  </a:solidFill>
                  <a:latin typeface="Arial" charset="0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≫"/>
                <a:defRPr kumimoji="1" sz="2000">
                  <a:solidFill>
                    <a:schemeClr val="tx1"/>
                  </a:solidFill>
                  <a:latin typeface="Arial" charset="0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≫"/>
                <a:defRPr kumimoji="1" sz="2000">
                  <a:solidFill>
                    <a:schemeClr val="tx1"/>
                  </a:solidFill>
                  <a:latin typeface="Arial" charset="0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≫"/>
                <a:defRPr kumimoji="1" sz="2000">
                  <a:solidFill>
                    <a:schemeClr val="tx1"/>
                  </a:solidFill>
                  <a:latin typeface="Arial" charset="0"/>
                  <a:ea typeface="+mn-ea"/>
                </a:defRPr>
              </a:lvl9pPr>
            </a:lstStyle>
            <a:p>
              <a:pPr marL="0" indent="0">
                <a:buNone/>
              </a:pPr>
              <a:r>
                <a:rPr lang="ja-JP" altLang="en-US" sz="1800" kern="0" dirty="0" smtClean="0"/>
                <a:t>◆</a:t>
              </a:r>
              <a:r>
                <a:rPr lang="en-US" altLang="ja-JP" sz="1500" kern="0" dirty="0" smtClean="0"/>
                <a:t>Application range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altLang="ja-JP" sz="1800" b="1" dirty="0" err="1">
                  <a:solidFill>
                    <a:srgbClr val="FF0000"/>
                  </a:solidFill>
                </a:rPr>
                <a:t>Ansible</a:t>
              </a:r>
              <a:r>
                <a:rPr lang="en-US" altLang="ja-JP" sz="1800" b="1" dirty="0">
                  <a:solidFill>
                    <a:srgbClr val="FF0000"/>
                  </a:solidFill>
                </a:rPr>
                <a:t>-Pioneer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altLang="ja-JP" sz="1400" b="1" dirty="0" smtClean="0">
                  <a:solidFill>
                    <a:schemeClr val="accent6"/>
                  </a:solidFill>
                </a:rPr>
                <a:t>Ansible-LegacyRole</a:t>
              </a:r>
              <a:endParaRPr lang="en-US" altLang="ja-JP" sz="1400" b="1" dirty="0">
                <a:solidFill>
                  <a:schemeClr val="accent6"/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en-US" altLang="ja-JP" sz="1400" b="1" dirty="0" err="1">
                  <a:solidFill>
                    <a:schemeClr val="accent6"/>
                  </a:solidFill>
                </a:rPr>
                <a:t>Ansible</a:t>
              </a:r>
              <a:r>
                <a:rPr lang="en-US" altLang="ja-JP" sz="1400" b="1" dirty="0">
                  <a:solidFill>
                    <a:schemeClr val="accent6"/>
                  </a:solidFill>
                </a:rPr>
                <a:t>-Legacy</a:t>
              </a:r>
            </a:p>
            <a:p>
              <a:pPr marL="342900" indent="-342900">
                <a:buFont typeface="+mj-lt"/>
                <a:buAutoNum type="arabicPeriod"/>
              </a:pPr>
              <a:endParaRPr lang="en-US" altLang="ja-JP" sz="1800" b="1" dirty="0" smtClean="0">
                <a:solidFill>
                  <a:schemeClr val="accent6"/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endParaRPr lang="en-US" altLang="ja-JP" sz="1800" b="1" dirty="0">
                <a:solidFill>
                  <a:schemeClr val="accent6"/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endParaRPr lang="en-US" altLang="ja-JP" sz="1800" b="1" dirty="0">
                <a:solidFill>
                  <a:schemeClr val="accent6"/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endParaRPr lang="ja-JP" altLang="en-US" sz="1800" kern="0" dirty="0" smtClean="0"/>
            </a:p>
          </p:txBody>
        </p:sp>
      </p:grpSp>
      <p:graphicFrame>
        <p:nvGraphicFramePr>
          <p:cNvPr id="11" name="表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7664483"/>
              </p:ext>
            </p:extLst>
          </p:nvPr>
        </p:nvGraphicFramePr>
        <p:xfrm>
          <a:off x="1070730" y="3613171"/>
          <a:ext cx="3546059" cy="981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243">
                  <a:extLst>
                    <a:ext uri="{9D8B030D-6E8A-4147-A177-3AD203B41FA5}">
                      <a16:colId xmlns:a16="http://schemas.microsoft.com/office/drawing/2014/main" val="4230391625"/>
                    </a:ext>
                  </a:extLst>
                </a:gridCol>
                <a:gridCol w="287820">
                  <a:extLst>
                    <a:ext uri="{9D8B030D-6E8A-4147-A177-3AD203B41FA5}">
                      <a16:colId xmlns:a16="http://schemas.microsoft.com/office/drawing/2014/main" val="1214799210"/>
                    </a:ext>
                  </a:extLst>
                </a:gridCol>
                <a:gridCol w="2896996">
                  <a:extLst>
                    <a:ext uri="{9D8B030D-6E8A-4147-A177-3AD203B41FA5}">
                      <a16:colId xmlns:a16="http://schemas.microsoft.com/office/drawing/2014/main" val="3086390104"/>
                    </a:ext>
                  </a:extLst>
                </a:gridCol>
              </a:tblGrid>
              <a:tr h="31676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◎</a:t>
                      </a:r>
                      <a:endParaRPr kumimoji="1" lang="ja-JP" altLang="en-US" sz="1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: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  <a:latin typeface="+mn-lt"/>
                          <a:ea typeface="メイリオ" panose="020B0604030504040204" pitchFamily="50" charset="-128"/>
                        </a:rPr>
                        <a:t>Strong</a:t>
                      </a:r>
                      <a:r>
                        <a:rPr kumimoji="1" lang="en-US" altLang="ja-JP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メイリオ" panose="020B0604030504040204" pitchFamily="50" charset="-128"/>
                        </a:rPr>
                        <a:t> point/ Specialty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5322651"/>
                  </a:ext>
                </a:extLst>
              </a:tr>
              <a:tr h="25341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1" smtClean="0">
                          <a:solidFill>
                            <a:schemeClr val="tx1"/>
                          </a:solidFill>
                          <a:latin typeface="+mn-lt"/>
                        </a:rPr>
                        <a:t>○</a:t>
                      </a:r>
                      <a:endParaRPr kumimoji="1" lang="ja-JP" altLang="en-US" sz="1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: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b="0" dirty="0" smtClean="0">
                          <a:solidFill>
                            <a:schemeClr val="tx1"/>
                          </a:solidFill>
                          <a:latin typeface="+mn-lt"/>
                          <a:ea typeface="メイリオ" panose="020B0604030504040204" pitchFamily="50" charset="-128"/>
                        </a:rPr>
                        <a:t>Normal</a:t>
                      </a:r>
                      <a:r>
                        <a:rPr lang="en-US" altLang="ja-JP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メイリオ" panose="020B0604030504040204" pitchFamily="50" charset="-128"/>
                        </a:rPr>
                        <a:t> / Possible to do</a:t>
                      </a:r>
                      <a:endParaRPr lang="ja-JP" altLang="en-US" sz="1000" b="0" dirty="0" smtClean="0">
                        <a:solidFill>
                          <a:schemeClr val="tx1"/>
                        </a:solidFill>
                        <a:latin typeface="+mn-lt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1486716"/>
                  </a:ext>
                </a:extLst>
              </a:tr>
              <a:tr h="41179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×</a:t>
                      </a:r>
                      <a:endParaRPr kumimoji="1" lang="ja-JP" altLang="en-US" sz="1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: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  <a:latin typeface="+mn-lt"/>
                          <a:ea typeface="メイリオ" panose="020B0604030504040204" pitchFamily="50" charset="-128"/>
                        </a:rPr>
                        <a:t>Not</a:t>
                      </a:r>
                      <a:r>
                        <a:rPr kumimoji="1" lang="en-US" altLang="ja-JP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メイリオ" panose="020B0604030504040204" pitchFamily="50" charset="-128"/>
                        </a:rPr>
                        <a:t> possible/Possible with the help of other modes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499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0306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2614185"/>
            <a:ext cx="8784000" cy="898126"/>
          </a:xfrm>
        </p:spPr>
        <p:txBody>
          <a:bodyPr/>
          <a:lstStyle/>
          <a:p>
            <a:r>
              <a:rPr lang="en-US" altLang="ja-JP" dirty="0" smtClean="0"/>
              <a:t>5.</a:t>
            </a:r>
            <a:r>
              <a:rPr lang="ja-JP" altLang="en-US" dirty="0" smtClean="0"/>
              <a:t>　</a:t>
            </a:r>
            <a:r>
              <a:rPr lang="en-US" altLang="ja-JP" dirty="0" smtClean="0"/>
              <a:t>Features of each mode</a:t>
            </a:r>
            <a:br>
              <a:rPr lang="en-US" altLang="ja-JP" dirty="0" smtClean="0"/>
            </a:br>
            <a:r>
              <a:rPr lang="ja-JP" altLang="en-US" dirty="0"/>
              <a:t>　</a:t>
            </a:r>
            <a:r>
              <a:rPr lang="en-US" altLang="ja-JP" dirty="0" smtClean="0"/>
              <a:t>5.1</a:t>
            </a:r>
            <a:r>
              <a:rPr lang="ja-JP" altLang="en-US" dirty="0" smtClean="0"/>
              <a:t>　</a:t>
            </a:r>
            <a:r>
              <a:rPr lang="en-US" altLang="ja-JP" dirty="0" smtClean="0"/>
              <a:t>Ansible-Legacy mode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158682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5.1</a:t>
            </a:r>
            <a:r>
              <a:rPr lang="ja-JP" altLang="en-US" dirty="0"/>
              <a:t> </a:t>
            </a:r>
            <a:r>
              <a:rPr lang="en-US" altLang="ja-JP" dirty="0" smtClean="0"/>
              <a:t>Ansible-Legacy mode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000" y="1518595"/>
            <a:ext cx="8640000" cy="829493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sz="1800" b="1" dirty="0" smtClean="0"/>
              <a:t>The prime feature of Legacy is modulating IaC and reusing them.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1800" b="1" dirty="0" smtClean="0"/>
              <a:t>By reusing registered IaC, it is possible to construct more efficient systems.</a:t>
            </a:r>
          </a:p>
          <a:p>
            <a:pPr>
              <a:buFont typeface="Wingdings" panose="05000000000000000000" pitchFamily="2" charset="2"/>
              <a:buChar char="l"/>
            </a:pPr>
            <a:endParaRPr kumimoji="1" lang="ja-JP" altLang="en-US" sz="18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52000" y="933165"/>
            <a:ext cx="8640000" cy="38048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</p:spPr>
        <p:txBody>
          <a:bodyPr wrap="square" lIns="72000" tIns="36000" rIns="72000" bIns="36000" rtlCol="0" anchor="ctr" anchorCtr="1">
            <a:spAutoFit/>
          </a:bodyPr>
          <a:lstStyle/>
          <a:p>
            <a:pPr algn="ctr"/>
            <a:r>
              <a:rPr lang="en-US" altLang="ja-JP" sz="2000" b="1" dirty="0" smtClean="0">
                <a:solidFill>
                  <a:schemeClr val="accent6">
                    <a:lumMod val="90000"/>
                    <a:lumOff val="10000"/>
                  </a:schemeClr>
                </a:solidFill>
                <a:cs typeface="メイリオ" panose="020B0604030504040204" pitchFamily="50" charset="-128"/>
              </a:rPr>
              <a:t>The real charm of using IT as base – Ansible Legacy Mode</a:t>
            </a:r>
            <a:endParaRPr lang="ja-JP" altLang="en-US" sz="2000" b="1" dirty="0">
              <a:solidFill>
                <a:schemeClr val="accent6">
                  <a:lumMod val="90000"/>
                  <a:lumOff val="10000"/>
                </a:schemeClr>
              </a:solidFill>
              <a:cs typeface="メイリオ" panose="020B0604030504040204" pitchFamily="50" charset="-128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00" y="2288256"/>
            <a:ext cx="914400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18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角丸四角形 72"/>
          <p:cNvSpPr/>
          <p:nvPr/>
        </p:nvSpPr>
        <p:spPr bwMode="auto">
          <a:xfrm>
            <a:off x="251399" y="1722236"/>
            <a:ext cx="4212000" cy="3002944"/>
          </a:xfrm>
          <a:prstGeom prst="roundRect">
            <a:avLst>
              <a:gd name="adj" fmla="val 5493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j-ea"/>
              <a:ea typeface="+mj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5.1</a:t>
            </a:r>
            <a:r>
              <a:rPr lang="ja-JP" altLang="en-US" dirty="0"/>
              <a:t> </a:t>
            </a:r>
            <a:r>
              <a:rPr lang="en-US" altLang="ja-JP" dirty="0" smtClean="0"/>
              <a:t>Ansible-Legacy</a:t>
            </a:r>
            <a:r>
              <a:rPr lang="ja-JP" altLang="en-US" dirty="0" smtClean="0"/>
              <a:t> </a:t>
            </a:r>
            <a:r>
              <a:rPr lang="en-US" altLang="ja-JP" dirty="0" smtClean="0"/>
              <a:t>mode</a:t>
            </a:r>
            <a:r>
              <a:rPr lang="ja-JP" altLang="en-US" dirty="0" smtClean="0"/>
              <a:t>　</a:t>
            </a:r>
            <a:r>
              <a:rPr lang="en-US" altLang="ja-JP" dirty="0" smtClean="0"/>
              <a:t>(2/5)</a:t>
            </a:r>
            <a:endParaRPr kumimoji="1" lang="ja-JP" altLang="en-US" dirty="0"/>
          </a:p>
        </p:txBody>
      </p:sp>
      <p:sp>
        <p:nvSpPr>
          <p:cNvPr id="39" name="テキスト プレースホルダー 45"/>
          <p:cNvSpPr txBox="1">
            <a:spLocks/>
          </p:cNvSpPr>
          <p:nvPr/>
        </p:nvSpPr>
        <p:spPr>
          <a:xfrm>
            <a:off x="179388" y="822601"/>
            <a:ext cx="8640000" cy="756000"/>
          </a:xfrm>
          <a:prstGeom prst="roundRect">
            <a:avLst>
              <a:gd name="adj" fmla="val 7924"/>
            </a:avLst>
          </a:prstGeom>
        </p:spPr>
        <p:txBody>
          <a:bodyPr/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sz="16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sz="1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sz="12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r>
              <a:rPr lang="en-US" altLang="ja-JP" dirty="0"/>
              <a:t>The relation ship between the operation execution unit used in Exastro, "Movement" and Playbook are regulated on two levels.</a:t>
            </a:r>
            <a:r>
              <a:rPr lang="en-US" altLang="ja-JP" sz="1800" dirty="0"/>
              <a:t> </a:t>
            </a:r>
            <a:endParaRPr lang="ja-JP" altLang="en-US" sz="1800" kern="0" dirty="0"/>
          </a:p>
        </p:txBody>
      </p:sp>
      <p:sp>
        <p:nvSpPr>
          <p:cNvPr id="40" name="角丸四角形 39"/>
          <p:cNvSpPr/>
          <p:nvPr/>
        </p:nvSpPr>
        <p:spPr bwMode="auto">
          <a:xfrm>
            <a:off x="290785" y="4862820"/>
            <a:ext cx="8528604" cy="14402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kumimoji="1" lang="ja-JP" altLang="en-US" sz="1600" b="1" dirty="0">
              <a:latin typeface="+mj-ea"/>
              <a:ea typeface="+mj-ea"/>
            </a:endParaRPr>
          </a:p>
        </p:txBody>
      </p:sp>
      <p:sp>
        <p:nvSpPr>
          <p:cNvPr id="41" name="角丸四角形 40"/>
          <p:cNvSpPr/>
          <p:nvPr/>
        </p:nvSpPr>
        <p:spPr bwMode="auto">
          <a:xfrm>
            <a:off x="4607388" y="1716240"/>
            <a:ext cx="4212000" cy="2993507"/>
          </a:xfrm>
          <a:prstGeom prst="roundRect">
            <a:avLst>
              <a:gd name="adj" fmla="val 5493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j-ea"/>
              <a:ea typeface="+mj-ea"/>
            </a:endParaRPr>
          </a:p>
        </p:txBody>
      </p:sp>
      <p:sp>
        <p:nvSpPr>
          <p:cNvPr id="43" name="フローチャート : 書類 51"/>
          <p:cNvSpPr/>
          <p:nvPr/>
        </p:nvSpPr>
        <p:spPr bwMode="auto">
          <a:xfrm>
            <a:off x="906713" y="2707411"/>
            <a:ext cx="3240000" cy="1800000"/>
          </a:xfrm>
          <a:prstGeom prst="flowChartDocument">
            <a:avLst/>
          </a:prstGeom>
          <a:ln>
            <a:solidFill>
              <a:schemeClr val="tx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400" dirty="0" smtClean="0"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  <a:p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- </a:t>
            </a:r>
            <a:r>
              <a:rPr lang="en-US" altLang="ja-JP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hosts: all</a:t>
            </a:r>
          </a:p>
          <a:p>
            <a:r>
              <a:rPr lang="ja-JP" altLang="en-US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ja-JP" altLang="en-US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tasks:</a:t>
            </a:r>
          </a:p>
          <a:p>
            <a:r>
              <a:rPr lang="en-US" altLang="ja-JP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 - include: </a:t>
            </a:r>
            <a:r>
              <a:rPr lang="en-US" altLang="ja-JP" sz="1400" dirty="0" err="1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aaaa.yml</a:t>
            </a:r>
            <a:endParaRPr lang="en-US" altLang="ja-JP" sz="1400" dirty="0" smtClean="0"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  <a:p>
            <a:r>
              <a:rPr lang="en-US" altLang="ja-JP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 - include: </a:t>
            </a:r>
            <a:r>
              <a:rPr lang="en-US" altLang="ja-JP" sz="1400" dirty="0" err="1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bbbb.yml</a:t>
            </a:r>
            <a:endParaRPr lang="en-US" altLang="ja-JP" sz="1400" dirty="0" smtClean="0"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  <a:p>
            <a:r>
              <a:rPr lang="en-US" altLang="ja-JP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 - include: </a:t>
            </a:r>
            <a:r>
              <a:rPr lang="en-US" altLang="ja-JP" sz="1400" dirty="0" err="1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cccc.yml</a:t>
            </a:r>
            <a:endParaRPr lang="en-US" altLang="ja-JP" sz="1400" dirty="0"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</p:txBody>
      </p:sp>
      <p:sp>
        <p:nvSpPr>
          <p:cNvPr id="44" name="フローチャート : 書類 54"/>
          <p:cNvSpPr/>
          <p:nvPr/>
        </p:nvSpPr>
        <p:spPr bwMode="auto">
          <a:xfrm>
            <a:off x="467630" y="5240349"/>
            <a:ext cx="1440000" cy="720000"/>
          </a:xfrm>
          <a:prstGeom prst="flowChartDocument">
            <a:avLst/>
          </a:prstGeom>
          <a:ln>
            <a:solidFill>
              <a:schemeClr val="tx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smtClean="0">
                <a:latin typeface="+mj-ea"/>
                <a:ea typeface="+mj-ea"/>
              </a:rPr>
              <a:t>aaaa.yml</a:t>
            </a:r>
            <a:endParaRPr kumimoji="1" lang="en-US" altLang="ja-JP" sz="1400" smtClean="0">
              <a:latin typeface="+mj-ea"/>
              <a:ea typeface="+mj-ea"/>
            </a:endParaRPr>
          </a:p>
        </p:txBody>
      </p:sp>
      <p:sp>
        <p:nvSpPr>
          <p:cNvPr id="45" name="フローチャート : 書類 55"/>
          <p:cNvSpPr/>
          <p:nvPr/>
        </p:nvSpPr>
        <p:spPr bwMode="auto">
          <a:xfrm>
            <a:off x="2144661" y="5240349"/>
            <a:ext cx="1440000" cy="720000"/>
          </a:xfrm>
          <a:prstGeom prst="flowChartDocument">
            <a:avLst/>
          </a:prstGeom>
          <a:ln>
            <a:solidFill>
              <a:schemeClr val="tx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smtClean="0">
                <a:latin typeface="+mj-ea"/>
                <a:ea typeface="+mj-ea"/>
              </a:rPr>
              <a:t>bbbb.yml</a:t>
            </a:r>
            <a:endParaRPr kumimoji="1" lang="en-US" altLang="ja-JP" sz="1400" smtClean="0">
              <a:latin typeface="+mj-ea"/>
              <a:ea typeface="+mj-ea"/>
            </a:endParaRPr>
          </a:p>
        </p:txBody>
      </p:sp>
      <p:sp>
        <p:nvSpPr>
          <p:cNvPr id="46" name="フローチャート : 書類 56"/>
          <p:cNvSpPr/>
          <p:nvPr/>
        </p:nvSpPr>
        <p:spPr bwMode="auto">
          <a:xfrm>
            <a:off x="3821692" y="5240349"/>
            <a:ext cx="1440000" cy="720000"/>
          </a:xfrm>
          <a:prstGeom prst="flowChartDocument">
            <a:avLst/>
          </a:prstGeom>
          <a:ln>
            <a:solidFill>
              <a:schemeClr val="tx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smtClean="0">
                <a:latin typeface="+mj-ea"/>
                <a:ea typeface="+mj-ea"/>
              </a:rPr>
              <a:t>cccc.yml</a:t>
            </a:r>
            <a:endParaRPr kumimoji="1" lang="en-US" altLang="ja-JP" sz="1400" smtClean="0">
              <a:latin typeface="+mj-ea"/>
              <a:ea typeface="+mj-ea"/>
            </a:endParaRPr>
          </a:p>
        </p:txBody>
      </p:sp>
      <p:sp>
        <p:nvSpPr>
          <p:cNvPr id="47" name="フローチャート : 書類 57"/>
          <p:cNvSpPr/>
          <p:nvPr/>
        </p:nvSpPr>
        <p:spPr bwMode="auto">
          <a:xfrm>
            <a:off x="5498723" y="5240349"/>
            <a:ext cx="1440000" cy="720000"/>
          </a:xfrm>
          <a:prstGeom prst="flowChartDocument">
            <a:avLst/>
          </a:prstGeom>
          <a:ln>
            <a:solidFill>
              <a:schemeClr val="tx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smtClean="0">
                <a:latin typeface="+mj-ea"/>
                <a:ea typeface="+mj-ea"/>
              </a:rPr>
              <a:t>dddd.yml</a:t>
            </a:r>
            <a:endParaRPr kumimoji="1" lang="en-US" altLang="ja-JP" sz="1400" smtClean="0">
              <a:latin typeface="+mj-ea"/>
              <a:ea typeface="+mj-ea"/>
            </a:endParaRPr>
          </a:p>
        </p:txBody>
      </p:sp>
      <p:sp>
        <p:nvSpPr>
          <p:cNvPr id="48" name="フローチャート : 書類 58"/>
          <p:cNvSpPr/>
          <p:nvPr/>
        </p:nvSpPr>
        <p:spPr bwMode="auto">
          <a:xfrm>
            <a:off x="7175753" y="5240349"/>
            <a:ext cx="1440000" cy="720000"/>
          </a:xfrm>
          <a:prstGeom prst="flowChartDocument">
            <a:avLst/>
          </a:prstGeom>
          <a:ln>
            <a:solidFill>
              <a:schemeClr val="tx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smtClean="0">
                <a:latin typeface="+mj-ea"/>
                <a:ea typeface="+mj-ea"/>
              </a:rPr>
              <a:t>eeee.yml</a:t>
            </a:r>
            <a:endParaRPr kumimoji="1" lang="en-US" altLang="ja-JP" sz="1400" smtClean="0">
              <a:latin typeface="+mj-ea"/>
              <a:ea typeface="+mj-ea"/>
            </a:endParaRPr>
          </a:p>
        </p:txBody>
      </p:sp>
      <p:cxnSp>
        <p:nvCxnSpPr>
          <p:cNvPr id="49" name="直線コネクタ 48"/>
          <p:cNvCxnSpPr>
            <a:stCxn id="43" idx="2"/>
            <a:endCxn id="44" idx="0"/>
          </p:cNvCxnSpPr>
          <p:nvPr/>
        </p:nvCxnSpPr>
        <p:spPr bwMode="auto">
          <a:xfrm flipH="1">
            <a:off x="1187630" y="4388411"/>
            <a:ext cx="1339083" cy="85193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6">
                <a:lumMod val="75000"/>
                <a:lumOff val="2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0" name="直線コネクタ 49"/>
          <p:cNvCxnSpPr>
            <a:stCxn id="43" idx="2"/>
            <a:endCxn id="45" idx="0"/>
          </p:cNvCxnSpPr>
          <p:nvPr/>
        </p:nvCxnSpPr>
        <p:spPr bwMode="auto">
          <a:xfrm>
            <a:off x="2526713" y="4388411"/>
            <a:ext cx="337948" cy="85193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6">
                <a:lumMod val="75000"/>
                <a:lumOff val="2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1" name="直線コネクタ 50"/>
          <p:cNvCxnSpPr>
            <a:stCxn id="43" idx="2"/>
            <a:endCxn id="46" idx="0"/>
          </p:cNvCxnSpPr>
          <p:nvPr/>
        </p:nvCxnSpPr>
        <p:spPr bwMode="auto">
          <a:xfrm>
            <a:off x="2526713" y="4388411"/>
            <a:ext cx="2014979" cy="85193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6">
                <a:lumMod val="75000"/>
                <a:lumOff val="2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2" name="直線コネクタ 51"/>
          <p:cNvCxnSpPr>
            <a:stCxn id="56" idx="2"/>
            <a:endCxn id="46" idx="0"/>
          </p:cNvCxnSpPr>
          <p:nvPr/>
        </p:nvCxnSpPr>
        <p:spPr bwMode="auto">
          <a:xfrm flipH="1">
            <a:off x="4541692" y="4388411"/>
            <a:ext cx="2421283" cy="85193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3" name="直線コネクタ 52"/>
          <p:cNvCxnSpPr>
            <a:stCxn id="56" idx="2"/>
            <a:endCxn id="47" idx="0"/>
          </p:cNvCxnSpPr>
          <p:nvPr/>
        </p:nvCxnSpPr>
        <p:spPr bwMode="auto">
          <a:xfrm flipH="1">
            <a:off x="6218723" y="4388411"/>
            <a:ext cx="744252" cy="85193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4" name="直線コネクタ 53"/>
          <p:cNvCxnSpPr>
            <a:stCxn id="56" idx="2"/>
            <a:endCxn id="48" idx="0"/>
          </p:cNvCxnSpPr>
          <p:nvPr/>
        </p:nvCxnSpPr>
        <p:spPr bwMode="auto">
          <a:xfrm>
            <a:off x="6962975" y="4388411"/>
            <a:ext cx="932778" cy="85193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6" name="フローチャート : 書類 67"/>
          <p:cNvSpPr/>
          <p:nvPr/>
        </p:nvSpPr>
        <p:spPr bwMode="auto">
          <a:xfrm>
            <a:off x="5342975" y="2707411"/>
            <a:ext cx="3240000" cy="1800000"/>
          </a:xfrm>
          <a:prstGeom prst="flowChartDocument">
            <a:avLst/>
          </a:prstGeom>
          <a:ln>
            <a:solidFill>
              <a:schemeClr val="tx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ja-JP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- </a:t>
            </a:r>
            <a:r>
              <a:rPr lang="en-US" altLang="ja-JP" sz="1400" dirty="0">
                <a:latin typeface="Consolas" panose="020B0609020204030204" pitchFamily="49" charset="0"/>
                <a:cs typeface="Consolas" panose="020B0609020204030204" pitchFamily="49" charset="0"/>
              </a:rPr>
              <a:t>hosts: all</a:t>
            </a:r>
          </a:p>
          <a:p>
            <a:r>
              <a:rPr lang="ja-JP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ja-JP" sz="1400" dirty="0">
                <a:latin typeface="Consolas" panose="020B0609020204030204" pitchFamily="49" charset="0"/>
                <a:cs typeface="Consolas" panose="020B0609020204030204" pitchFamily="49" charset="0"/>
              </a:rPr>
              <a:t>tasks:</a:t>
            </a:r>
          </a:p>
          <a:p>
            <a:r>
              <a:rPr lang="en-US" altLang="ja-JP" sz="1400" dirty="0">
                <a:latin typeface="Consolas" panose="020B0609020204030204" pitchFamily="49" charset="0"/>
                <a:cs typeface="Consolas" panose="020B0609020204030204" pitchFamily="49" charset="0"/>
              </a:rPr>
              <a:t>    - include: </a:t>
            </a:r>
            <a:r>
              <a:rPr lang="en-US" altLang="ja-JP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cccc.yml</a:t>
            </a:r>
            <a:endParaRPr lang="en-US" altLang="ja-JP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ja-JP" sz="1400" dirty="0">
                <a:latin typeface="Consolas" panose="020B0609020204030204" pitchFamily="49" charset="0"/>
                <a:cs typeface="Consolas" panose="020B0609020204030204" pitchFamily="49" charset="0"/>
              </a:rPr>
              <a:t>    - include: </a:t>
            </a:r>
            <a:r>
              <a:rPr lang="en-US" altLang="ja-JP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dddd.yml</a:t>
            </a:r>
            <a:endParaRPr lang="en-US" altLang="ja-JP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ja-JP" sz="1400" dirty="0">
                <a:latin typeface="Consolas" panose="020B0609020204030204" pitchFamily="49" charset="0"/>
                <a:cs typeface="Consolas" panose="020B0609020204030204" pitchFamily="49" charset="0"/>
              </a:rPr>
              <a:t>    - include: </a:t>
            </a:r>
            <a:r>
              <a:rPr lang="en-US" altLang="ja-JP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eeee.yml</a:t>
            </a:r>
            <a:endParaRPr lang="en-US" altLang="ja-JP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7" name="直線コネクタ 103"/>
          <p:cNvCxnSpPr>
            <a:stCxn id="62" idx="3"/>
            <a:endCxn id="43" idx="0"/>
          </p:cNvCxnSpPr>
          <p:nvPr/>
        </p:nvCxnSpPr>
        <p:spPr bwMode="auto">
          <a:xfrm>
            <a:off x="1463809" y="2228765"/>
            <a:ext cx="1062904" cy="478646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8" name="直線コネクタ 103"/>
          <p:cNvCxnSpPr>
            <a:stCxn id="65" idx="3"/>
            <a:endCxn id="56" idx="0"/>
          </p:cNvCxnSpPr>
          <p:nvPr/>
        </p:nvCxnSpPr>
        <p:spPr bwMode="auto">
          <a:xfrm>
            <a:off x="5850356" y="2228765"/>
            <a:ext cx="1112619" cy="478646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74" name="テキスト ボックス 73"/>
          <p:cNvSpPr txBox="1"/>
          <p:nvPr/>
        </p:nvSpPr>
        <p:spPr>
          <a:xfrm>
            <a:off x="290785" y="4944096"/>
            <a:ext cx="453970" cy="3054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ja-JP" sz="1400" b="1" dirty="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1</a:t>
            </a:r>
            <a:endParaRPr kumimoji="1" lang="ja-JP" altLang="en-US" sz="1400" b="1" dirty="0">
              <a:solidFill>
                <a:schemeClr val="accent6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4889005" y="4958470"/>
            <a:ext cx="453970" cy="3054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ja-JP" sz="1400" b="1" dirty="0" smtClean="0">
                <a:solidFill>
                  <a:srgbClr val="FF0000"/>
                </a:solidFill>
              </a:rPr>
              <a:t>1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1944452" y="4946129"/>
            <a:ext cx="453970" cy="3054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ja-JP" sz="1400" b="1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2</a:t>
            </a:r>
            <a:endParaRPr kumimoji="1" lang="ja-JP" altLang="en-US" sz="1400" b="1" dirty="0">
              <a:solidFill>
                <a:schemeClr val="accent6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3733822" y="4950040"/>
            <a:ext cx="453970" cy="3054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ja-JP" sz="1400" b="1" dirty="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3</a:t>
            </a:r>
            <a:endParaRPr kumimoji="1" lang="ja-JP" altLang="en-US" sz="1400" b="1" dirty="0">
              <a:solidFill>
                <a:schemeClr val="accent6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6597577" y="4953590"/>
            <a:ext cx="453970" cy="3054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ja-JP" sz="1400" b="1" dirty="0">
                <a:solidFill>
                  <a:srgbClr val="FF0000"/>
                </a:solidFill>
              </a:rPr>
              <a:t>2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8263912" y="4953828"/>
            <a:ext cx="453970" cy="3054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ja-JP" sz="1400" b="1" dirty="0" smtClean="0">
                <a:solidFill>
                  <a:srgbClr val="FF0000"/>
                </a:solidFill>
              </a:rPr>
              <a:t>3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82" name="正方形/長方形 81"/>
          <p:cNvSpPr/>
          <p:nvPr/>
        </p:nvSpPr>
        <p:spPr>
          <a:xfrm>
            <a:off x="7175753" y="6001623"/>
            <a:ext cx="16436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400" b="1" dirty="0" smtClean="0">
                <a:latin typeface="+mj-ea"/>
              </a:rPr>
              <a:t>Playbook files</a:t>
            </a:r>
            <a:endParaRPr lang="ja-JP" altLang="en-US" sz="1400" b="1" dirty="0">
              <a:latin typeface="+mj-ea"/>
            </a:endParaRPr>
          </a:p>
        </p:txBody>
      </p:sp>
      <p:grpSp>
        <p:nvGrpSpPr>
          <p:cNvPr id="24" name="グループ化 23"/>
          <p:cNvGrpSpPr/>
          <p:nvPr/>
        </p:nvGrpSpPr>
        <p:grpSpPr>
          <a:xfrm>
            <a:off x="383809" y="1868765"/>
            <a:ext cx="1080000" cy="742395"/>
            <a:chOff x="383809" y="1868765"/>
            <a:chExt cx="1080000" cy="742395"/>
          </a:xfrm>
        </p:grpSpPr>
        <p:sp>
          <p:nvSpPr>
            <p:cNvPr id="62" name="正方形/長方形 61"/>
            <p:cNvSpPr/>
            <p:nvPr/>
          </p:nvSpPr>
          <p:spPr bwMode="auto">
            <a:xfrm>
              <a:off x="383809" y="1868765"/>
              <a:ext cx="1080000" cy="720000"/>
            </a:xfrm>
            <a:prstGeom prst="rect">
              <a:avLst/>
            </a:prstGeom>
            <a:ln w="38100">
              <a:solidFill>
                <a:schemeClr val="accent6">
                  <a:lumMod val="90000"/>
                  <a:lumOff val="10000"/>
                </a:schemeClr>
              </a:solidFill>
              <a:prstDash val="soli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kumimoji="1" lang="ja-JP" altLang="en-US" sz="1200" b="1" dirty="0">
                <a:latin typeface="+mj-ea"/>
                <a:ea typeface="+mj-ea"/>
              </a:endParaRPr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401848" y="1964829"/>
              <a:ext cx="103682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ja-JP" sz="1200" b="1" dirty="0" smtClean="0">
                  <a:latin typeface="+mj-ea"/>
                </a:rPr>
                <a:t>Movement</a:t>
              </a:r>
            </a:p>
            <a:p>
              <a:pPr algn="ctr"/>
              <a:r>
                <a:rPr lang="en-US" altLang="ja-JP" sz="2400" b="1" dirty="0">
                  <a:latin typeface="+mj-ea"/>
                </a:rPr>
                <a:t>A</a:t>
              </a:r>
              <a:endParaRPr lang="ja-JP" altLang="en-US" sz="2400" b="1" dirty="0">
                <a:latin typeface="+mj-ea"/>
              </a:endParaRPr>
            </a:p>
          </p:txBody>
        </p:sp>
      </p:grpSp>
      <p:grpSp>
        <p:nvGrpSpPr>
          <p:cNvPr id="25" name="グループ化 24"/>
          <p:cNvGrpSpPr/>
          <p:nvPr/>
        </p:nvGrpSpPr>
        <p:grpSpPr>
          <a:xfrm>
            <a:off x="4770356" y="1868765"/>
            <a:ext cx="1080000" cy="742395"/>
            <a:chOff x="4770356" y="1868765"/>
            <a:chExt cx="1080000" cy="742395"/>
          </a:xfrm>
        </p:grpSpPr>
        <p:sp>
          <p:nvSpPr>
            <p:cNvPr id="65" name="正方形/長方形 64"/>
            <p:cNvSpPr/>
            <p:nvPr/>
          </p:nvSpPr>
          <p:spPr bwMode="auto">
            <a:xfrm>
              <a:off x="4770356" y="1868765"/>
              <a:ext cx="1080000" cy="720000"/>
            </a:xfrm>
            <a:prstGeom prst="rect">
              <a:avLst/>
            </a:prstGeom>
            <a:ln w="38100">
              <a:solidFill>
                <a:schemeClr val="accent6">
                  <a:lumMod val="90000"/>
                  <a:lumOff val="10000"/>
                </a:schemeClr>
              </a:solidFill>
              <a:prstDash val="soli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kumimoji="1" lang="ja-JP" altLang="en-US" sz="1200" b="1" dirty="0">
                <a:latin typeface="+mj-ea"/>
                <a:ea typeface="+mj-ea"/>
              </a:endParaRPr>
            </a:p>
          </p:txBody>
        </p:sp>
        <p:sp>
          <p:nvSpPr>
            <p:cNvPr id="83" name="正方形/長方形 82"/>
            <p:cNvSpPr/>
            <p:nvPr/>
          </p:nvSpPr>
          <p:spPr>
            <a:xfrm>
              <a:off x="4797448" y="1964829"/>
              <a:ext cx="103682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ja-JP" sz="1200" b="1" dirty="0" smtClean="0">
                  <a:latin typeface="+mj-ea"/>
                </a:rPr>
                <a:t>Movement</a:t>
              </a:r>
            </a:p>
            <a:p>
              <a:pPr algn="ctr"/>
              <a:r>
                <a:rPr lang="en-US" altLang="ja-JP" sz="2400" b="1" dirty="0" smtClean="0">
                  <a:latin typeface="+mj-ea"/>
                </a:rPr>
                <a:t>B</a:t>
              </a:r>
              <a:endParaRPr lang="ja-JP" altLang="en-US" sz="2400" b="1" dirty="0">
                <a:latin typeface="+mj-ea"/>
              </a:endParaRPr>
            </a:p>
          </p:txBody>
        </p:sp>
      </p:grpSp>
      <p:sp>
        <p:nvSpPr>
          <p:cNvPr id="84" name="正方形/長方形 83"/>
          <p:cNvSpPr/>
          <p:nvPr/>
        </p:nvSpPr>
        <p:spPr bwMode="gray">
          <a:xfrm>
            <a:off x="1600301" y="2706595"/>
            <a:ext cx="2528719" cy="30777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1400" dirty="0"/>
              <a:t>Directly executed Playbook </a:t>
            </a:r>
            <a:endParaRPr lang="ja-JP" altLang="en-US" sz="1400" dirty="0"/>
          </a:p>
        </p:txBody>
      </p:sp>
      <p:sp>
        <p:nvSpPr>
          <p:cNvPr id="72" name="四角形吹き出し 71"/>
          <p:cNvSpPr/>
          <p:nvPr/>
        </p:nvSpPr>
        <p:spPr bwMode="auto">
          <a:xfrm>
            <a:off x="2676219" y="1628750"/>
            <a:ext cx="1646808" cy="597490"/>
          </a:xfrm>
          <a:prstGeom prst="wedgeRectCallout">
            <a:avLst>
              <a:gd name="adj1" fmla="val 23075"/>
              <a:gd name="adj2" fmla="val 134561"/>
            </a:avLst>
          </a:prstGeom>
          <a:solidFill>
            <a:schemeClr val="accent2">
              <a:lumMod val="60000"/>
              <a:lumOff val="40000"/>
            </a:schemeClr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b="1" dirty="0" smtClean="0">
                <a:solidFill>
                  <a:schemeClr val="bg1"/>
                </a:solidFill>
                <a:latin typeface="+mj-ea"/>
              </a:rPr>
              <a:t>Automatically </a:t>
            </a:r>
            <a:br>
              <a:rPr lang="en-US" altLang="ja-JP" sz="1200" b="1" dirty="0" smtClean="0">
                <a:solidFill>
                  <a:schemeClr val="bg1"/>
                </a:solidFill>
                <a:latin typeface="+mj-ea"/>
              </a:rPr>
            </a:br>
            <a:r>
              <a:rPr lang="en-US" altLang="ja-JP" sz="1200" b="1" dirty="0" smtClean="0">
                <a:solidFill>
                  <a:schemeClr val="bg1"/>
                </a:solidFill>
                <a:latin typeface="+mj-ea"/>
              </a:rPr>
              <a:t>created in</a:t>
            </a:r>
            <a:br>
              <a:rPr lang="en-US" altLang="ja-JP" sz="1200" b="1" dirty="0" smtClean="0">
                <a:solidFill>
                  <a:schemeClr val="bg1"/>
                </a:solidFill>
                <a:latin typeface="+mj-ea"/>
              </a:rPr>
            </a:br>
            <a:r>
              <a:rPr lang="en-US" altLang="ja-JP" sz="1200" b="1" dirty="0" smtClean="0">
                <a:solidFill>
                  <a:schemeClr val="bg1"/>
                </a:solidFill>
                <a:latin typeface="+mj-ea"/>
              </a:rPr>
              <a:t>Exastro ITA</a:t>
            </a:r>
            <a:endParaRPr lang="ja-JP" altLang="en-US" sz="1200" b="1" dirty="0">
              <a:solidFill>
                <a:schemeClr val="bg1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9403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  <a:ex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2347</Words>
  <Application>Microsoft Office PowerPoint</Application>
  <PresentationFormat>画面に合わせる (4:3)</PresentationFormat>
  <Paragraphs>546</Paragraphs>
  <Slides>24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11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24</vt:i4>
      </vt:variant>
    </vt:vector>
  </HeadingPairs>
  <TitlesOfParts>
    <vt:vector size="37" baseType="lpstr">
      <vt:lpstr>HGP創英角ｺﾞｼｯｸUB</vt:lpstr>
      <vt:lpstr>ＭＳ Ｐゴシック</vt:lpstr>
      <vt:lpstr>ＭＳ ゴシック</vt:lpstr>
      <vt:lpstr>メイリオ</vt:lpstr>
      <vt:lpstr>游ゴシック</vt:lpstr>
      <vt:lpstr>游ゴシック Light</vt:lpstr>
      <vt:lpstr>Arial</vt:lpstr>
      <vt:lpstr>Calibri</vt:lpstr>
      <vt:lpstr>Consolas</vt:lpstr>
      <vt:lpstr>Tahoma</vt:lpstr>
      <vt:lpstr>Wingdings</vt:lpstr>
      <vt:lpstr>NEC_standard4_3</vt:lpstr>
      <vt:lpstr>デザインの設定</vt:lpstr>
      <vt:lpstr>PowerPoint プレゼンテーション</vt:lpstr>
      <vt:lpstr>Table of contents</vt:lpstr>
      <vt:lpstr>1.1　Ansible driverについて　X/X</vt:lpstr>
      <vt:lpstr>2. What is Ansible Driver?</vt:lpstr>
      <vt:lpstr>1.1　Ansible driverについて　X/X</vt:lpstr>
      <vt:lpstr>4.　Explanation of the different Ansible Modes</vt:lpstr>
      <vt:lpstr>5.　Features of each mode 　5.1　Ansible-Legacy mode</vt:lpstr>
      <vt:lpstr>5.1 Ansible-Legacy mode</vt:lpstr>
      <vt:lpstr>5.1 Ansible-Legacy mode　(2/5)</vt:lpstr>
      <vt:lpstr>5.1 Ansible-Legacy mode　(3/5)</vt:lpstr>
      <vt:lpstr>5.1　Ansible-Legacy mode　(4/5)</vt:lpstr>
      <vt:lpstr>5.1　Ansible-Legacy mode　(5/5)</vt:lpstr>
      <vt:lpstr>5.　Features of each mode 　5.2　Ansible-LegacyRole mode</vt:lpstr>
      <vt:lpstr>5.2　Ansible-LegacyRole mode　(1/4)</vt:lpstr>
      <vt:lpstr>5.2　Ansible-LegacyRole mode　(2/4)</vt:lpstr>
      <vt:lpstr>5.2　Ansible-LegacyRole mode (3/4)</vt:lpstr>
      <vt:lpstr>5.2　Ansible-LegacyRole mode (4/4)</vt:lpstr>
      <vt:lpstr>5.　Features of each mode 　5.3　Ansible-Pioneer mode</vt:lpstr>
      <vt:lpstr>5.3 Ansible-Pioneer mode　(1/5)</vt:lpstr>
      <vt:lpstr>5.3　Ansible-Pioneer mode　(2/5)</vt:lpstr>
      <vt:lpstr>5.3 Ansible-Pioneer mode　(3/5)</vt:lpstr>
      <vt:lpstr>5.3　Ansible-Pioneer mode　(4/5)</vt:lpstr>
      <vt:lpstr>5.3　Ansible-Pioneer mode　(5/5)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2021-12-10T00:41:02Z</dcterms:modified>
</cp:coreProperties>
</file>