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575" r:id="rId3"/>
    <p:sldId id="576" r:id="rId4"/>
    <p:sldId id="508" r:id="rId5"/>
    <p:sldId id="593" r:id="rId6"/>
    <p:sldId id="540" r:id="rId7"/>
    <p:sldId id="602" r:id="rId8"/>
    <p:sldId id="603" r:id="rId9"/>
    <p:sldId id="601" r:id="rId10"/>
    <p:sldId id="604" r:id="rId11"/>
    <p:sldId id="577" r:id="rId12"/>
    <p:sldId id="594" r:id="rId13"/>
    <p:sldId id="597" r:id="rId14"/>
    <p:sldId id="607" r:id="rId15"/>
    <p:sldId id="598" r:id="rId16"/>
    <p:sldId id="608" r:id="rId17"/>
    <p:sldId id="599" r:id="rId18"/>
    <p:sldId id="600" r:id="rId19"/>
    <p:sldId id="605" r:id="rId20"/>
    <p:sldId id="611" r:id="rId21"/>
    <p:sldId id="606" r:id="rId22"/>
    <p:sldId id="590"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575"/>
            <p14:sldId id="576"/>
          </p14:sldIdLst>
        </p14:section>
        <p14:section name="1.　はじめに" id="{B81141D6-5160-4643-8D51-022CC5C4BDB9}">
          <p14:sldIdLst>
            <p14:sldId id="508"/>
            <p14:sldId id="593"/>
            <p14:sldId id="540"/>
            <p14:sldId id="602"/>
            <p14:sldId id="603"/>
            <p14:sldId id="601"/>
            <p14:sldId id="604"/>
          </p14:sldIdLst>
        </p14:section>
        <p14:section name="2.　実習" id="{A8A060BF-92DF-4F47-AFEF-F5FA058AAEFB}">
          <p14:sldIdLst>
            <p14:sldId id="577"/>
            <p14:sldId id="594"/>
            <p14:sldId id="597"/>
            <p14:sldId id="607"/>
            <p14:sldId id="598"/>
            <p14:sldId id="608"/>
            <p14:sldId id="599"/>
            <p14:sldId id="600"/>
            <p14:sldId id="605"/>
            <p14:sldId id="611"/>
            <p14:sldId id="606"/>
            <p14:sldId id="590"/>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3B"/>
    <a:srgbClr val="373E47"/>
    <a:srgbClr val="F8DCDD"/>
    <a:srgbClr val="E7F1FF"/>
    <a:srgbClr val="C1DCFF"/>
    <a:srgbClr val="F8ECE0"/>
    <a:srgbClr val="FFFFCC"/>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B5F6-8096-4ACB-B323-AA0288CFC10F}" v="7" dt="2021-08-19T08:47:42.0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6" autoAdjust="0"/>
    <p:restoredTop sz="95507" autoAdjust="0"/>
  </p:normalViewPr>
  <p:slideViewPr>
    <p:cSldViewPr>
      <p:cViewPr>
        <p:scale>
          <a:sx n="125" d="100"/>
          <a:sy n="125" d="100"/>
        </p:scale>
        <p:origin x="1090" y="97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0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15"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1.8</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2134104"/>
            <a:ext cx="9143999" cy="2252343"/>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en-US" altLang="ja-JP" sz="4800" b="1" dirty="0" smtClean="0"/>
          </a:p>
          <a:p>
            <a:r>
              <a:rPr lang="en-US" altLang="ja-JP" sz="4800" b="1" dirty="0" smtClean="0"/>
              <a:t>CI/CD for IaC</a:t>
            </a:r>
            <a:br>
              <a:rPr lang="en-US" altLang="ja-JP" sz="4800" b="1" dirty="0" smtClean="0"/>
            </a:br>
            <a:r>
              <a:rPr lang="en-US" altLang="ja-JP" sz="4800" b="1" dirty="0" smtClean="0"/>
              <a:t>【Practice】</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“Exastro IT Automation” will be written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72992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en-US" altLang="ja-JP" dirty="0" smtClean="0"/>
              <a:t>Scenario</a:t>
            </a:r>
            <a:endParaRPr kumimoji="1" lang="ja-JP" altLang="en-US" dirty="0"/>
          </a:p>
        </p:txBody>
      </p:sp>
    </p:spTree>
    <p:extLst>
      <p:ext uri="{BB962C8B-B14F-4D97-AF65-F5344CB8AC3E}">
        <p14:creationId xmlns:p14="http://schemas.microsoft.com/office/powerpoint/2010/main" val="303744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179513" y="2022374"/>
            <a:ext cx="8717785" cy="2931690"/>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the Git repository information.</a:t>
            </a:r>
            <a:endParaRPr lang="en-US" altLang="ja-JP" b="1" dirty="0"/>
          </a:p>
          <a:p>
            <a:pPr lvl="1"/>
            <a:r>
              <a:rPr lang="en-US" altLang="ja-JP" dirty="0" smtClean="0"/>
              <a:t>In this step, we will register the information of the GitHub account we prepared </a:t>
            </a:r>
            <a:r>
              <a:rPr lang="en-US" altLang="ja-JP" dirty="0" smtClean="0"/>
              <a:t>earlier. In </a:t>
            </a:r>
            <a:r>
              <a:rPr lang="en-US" altLang="ja-JP" dirty="0" smtClean="0"/>
              <a:t>ITA, go to the “CI/CD for IaC” menu and click “Remote repository”. Follow the table below and register a new item.</a:t>
            </a:r>
          </a:p>
        </p:txBody>
      </p:sp>
      <p:sp>
        <p:nvSpPr>
          <p:cNvPr id="2" name="タイトル 1"/>
          <p:cNvSpPr>
            <a:spLocks noGrp="1"/>
          </p:cNvSpPr>
          <p:nvPr>
            <p:ph type="title"/>
          </p:nvPr>
        </p:nvSpPr>
        <p:spPr/>
        <p:txBody>
          <a:bodyPr/>
          <a:lstStyle/>
          <a:p>
            <a:r>
              <a:rPr lang="en-US" altLang="ja-JP" dirty="0" smtClean="0"/>
              <a:t>2</a:t>
            </a:r>
            <a:r>
              <a:rPr kumimoji="1" lang="en-US" altLang="ja-JP" dirty="0" smtClean="0"/>
              <a:t>.1</a:t>
            </a:r>
            <a:r>
              <a:rPr kumimoji="1" lang="ja-JP" altLang="en-US" dirty="0"/>
              <a:t>　</a:t>
            </a:r>
            <a:r>
              <a:rPr lang="en-US" altLang="ja-JP" dirty="0" smtClean="0"/>
              <a:t>Register Remote repository</a:t>
            </a:r>
            <a:endParaRPr kumimoji="1" lang="ja-JP" altLang="en-US" dirty="0"/>
          </a:p>
        </p:txBody>
      </p:sp>
      <p:sp>
        <p:nvSpPr>
          <p:cNvPr id="5" name="角丸四角形吹き出し 4"/>
          <p:cNvSpPr/>
          <p:nvPr/>
        </p:nvSpPr>
        <p:spPr bwMode="auto">
          <a:xfrm>
            <a:off x="184014" y="4946178"/>
            <a:ext cx="8784000" cy="1291211"/>
          </a:xfrm>
          <a:prstGeom prst="wedgeRoundRectCallout">
            <a:avLst>
              <a:gd name="adj1" fmla="val 1687"/>
              <a:gd name="adj2" fmla="val -90723"/>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132036" y="3028308"/>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271732" y="3566925"/>
            <a:ext cx="7561050" cy="84415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249392" y="4587256"/>
            <a:ext cx="129618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415931637"/>
              </p:ext>
            </p:extLst>
          </p:nvPr>
        </p:nvGraphicFramePr>
        <p:xfrm>
          <a:off x="398940" y="5010569"/>
          <a:ext cx="8493660" cy="1097280"/>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gridCol w="1698732">
                  <a:extLst>
                    <a:ext uri="{9D8B030D-6E8A-4147-A177-3AD203B41FA5}">
                      <a16:colId xmlns:a16="http://schemas.microsoft.com/office/drawing/2014/main" val="2176785870"/>
                    </a:ext>
                  </a:extLst>
                </a:gridCol>
                <a:gridCol w="1698732">
                  <a:extLst>
                    <a:ext uri="{9D8B030D-6E8A-4147-A177-3AD203B41FA5}">
                      <a16:colId xmlns:a16="http://schemas.microsoft.com/office/drawing/2014/main" val="2382542244"/>
                    </a:ext>
                  </a:extLst>
                </a:gridCol>
                <a:gridCol w="1698732">
                  <a:extLst>
                    <a:ext uri="{9D8B030D-6E8A-4147-A177-3AD203B41FA5}">
                      <a16:colId xmlns:a16="http://schemas.microsoft.com/office/drawing/2014/main" val="1601658823"/>
                    </a:ext>
                  </a:extLst>
                </a:gridCol>
              </a:tblGrid>
              <a:tr h="427811">
                <a:tc>
                  <a:txBody>
                    <a:bodyPr/>
                    <a:lstStyle/>
                    <a:p>
                      <a:pPr algn="ctr"/>
                      <a:r>
                        <a:rPr kumimoji="1" lang="en-US" altLang="ja-JP" sz="1200" dirty="0" smtClean="0">
                          <a:solidFill>
                            <a:schemeClr val="bg1"/>
                          </a:solidFill>
                          <a:latin typeface="+mn-lt"/>
                        </a:rPr>
                        <a:t>Remote 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Remote Repository (URL)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Protocol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j-lt"/>
                          <a:ea typeface="+mn-ea"/>
                          <a:cs typeface="+mn-cs"/>
                        </a:rPr>
                        <a:t>Visibility</a:t>
                      </a:r>
                      <a:r>
                        <a:rPr kumimoji="1" lang="ja-JP" altLang="en-US" sz="1200" b="1" i="0" kern="1200" baseline="0" dirty="0" smtClean="0">
                          <a:solidFill>
                            <a:schemeClr val="lt1"/>
                          </a:solidFill>
                          <a:effectLst/>
                          <a:latin typeface="+mj-lt"/>
                          <a:ea typeface="+mn-ea"/>
                          <a:cs typeface="+mn-cs"/>
                        </a:rPr>
                        <a:t> </a:t>
                      </a:r>
                      <a:r>
                        <a:rPr kumimoji="1" lang="en-US" altLang="ja-JP" sz="1200" b="1" i="0" kern="1200" baseline="0" dirty="0" smtClean="0">
                          <a:solidFill>
                            <a:schemeClr val="lt1"/>
                          </a:solidFill>
                          <a:effectLst/>
                          <a:latin typeface="+mj-lt"/>
                          <a:ea typeface="+mn-ea"/>
                          <a:cs typeface="+mn-cs"/>
                        </a:rPr>
                        <a:t>type</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n-lt"/>
                          <a:ea typeface="+mn-ea"/>
                          <a:cs typeface="+mn-cs"/>
                        </a:rPr>
                        <a:t>Remote repository sync info(Sync</a:t>
                      </a:r>
                      <a:r>
                        <a:rPr kumimoji="1" lang="en-US" altLang="ja-JP" sz="1200" b="1" i="0" kern="1200" baseline="0" dirty="0" smtClean="0">
                          <a:solidFill>
                            <a:schemeClr val="lt1"/>
                          </a:solidFill>
                          <a:effectLst/>
                          <a:latin typeface="+mn-lt"/>
                          <a:ea typeface="+mn-ea"/>
                          <a:cs typeface="+mn-cs"/>
                        </a:rPr>
                        <a:t> cycle</a:t>
                      </a:r>
                      <a:r>
                        <a:rPr kumimoji="1" lang="en-US" altLang="ja-JP" sz="1200" b="1" i="0" kern="1200" dirty="0" smtClean="0">
                          <a:solidFill>
                            <a:schemeClr val="lt1"/>
                          </a:solidFill>
                          <a:effectLst/>
                          <a:latin typeface="+mn-lt"/>
                          <a:ea typeface="+mn-ea"/>
                          <a:cs typeface="+mn-cs"/>
                        </a:rPr>
                        <a:t>)</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427811">
                <a:tc>
                  <a:txBody>
                    <a:bodyPr/>
                    <a:lstStyle/>
                    <a:p>
                      <a:pPr algn="ctr"/>
                      <a:r>
                        <a:rPr kumimoji="1" lang="en-US" altLang="ja-JP" sz="1200" b="0" dirty="0" smtClean="0">
                          <a:solidFill>
                            <a:schemeClr val="tx1"/>
                          </a:solidFill>
                          <a:latin typeface="+mn-lt"/>
                        </a:rPr>
                        <a:t>(Name of the repository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(URL of the repository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https</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public</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Valid</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303889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445685" y="2353410"/>
            <a:ext cx="8302896" cy="270377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the account information needed to access the cloned files.</a:t>
            </a:r>
          </a:p>
          <a:p>
            <a:pPr lvl="1"/>
            <a:r>
              <a:rPr kumimoji="1" lang="en-US" altLang="ja-JP" dirty="0" smtClean="0"/>
              <a:t>Register a new item with the Exastro ITA account information.</a:t>
            </a:r>
            <a:endParaRPr lang="en-US" altLang="ja-JP" dirty="0"/>
          </a:p>
          <a:p>
            <a:pPr marL="180000" lvl="1" indent="0">
              <a:buNone/>
            </a:pPr>
            <a:r>
              <a:rPr kumimoji="1" lang="ja-JP" altLang="en-US" dirty="0" smtClean="0"/>
              <a:t>　</a:t>
            </a:r>
            <a:r>
              <a:rPr kumimoji="1" lang="en-US" altLang="ja-JP" dirty="0" smtClean="0"/>
              <a:t>In this scenario, we will use the “administrator” user</a:t>
            </a:r>
            <a:endParaRPr lang="en-US" altLang="ja-JP" dirty="0" smtClean="0"/>
          </a:p>
          <a:p>
            <a:pPr marL="180000" lvl="1" indent="0">
              <a:buNone/>
            </a:pPr>
            <a:r>
              <a:rPr kumimoji="1" lang="ja-JP" altLang="en-US" dirty="0"/>
              <a:t>　</a:t>
            </a:r>
            <a:r>
              <a:rPr kumimoji="1" lang="en-US" altLang="ja-JP" dirty="0" smtClean="0"/>
              <a:t>Press “Registered account” and follow the table below to create a new item.</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.2</a:t>
            </a:r>
            <a:r>
              <a:rPr kumimoji="1" lang="ja-JP" altLang="en-US" dirty="0" smtClean="0"/>
              <a:t>　</a:t>
            </a:r>
            <a:r>
              <a:rPr lang="en-US" altLang="ja-JP" dirty="0" smtClean="0">
                <a:latin typeface="+mn-ea"/>
              </a:rPr>
              <a:t>Register Registered account</a:t>
            </a:r>
            <a:r>
              <a:rPr kumimoji="1" lang="ja-JP" altLang="en-US" dirty="0"/>
              <a:t>　</a:t>
            </a:r>
          </a:p>
        </p:txBody>
      </p:sp>
      <p:sp>
        <p:nvSpPr>
          <p:cNvPr id="5" name="角丸四角形吹き出し 4"/>
          <p:cNvSpPr/>
          <p:nvPr/>
        </p:nvSpPr>
        <p:spPr bwMode="auto">
          <a:xfrm>
            <a:off x="4595498" y="5314749"/>
            <a:ext cx="3744520" cy="916582"/>
          </a:xfrm>
          <a:prstGeom prst="wedgeRoundRectCallout">
            <a:avLst>
              <a:gd name="adj1" fmla="val -42978"/>
              <a:gd name="adj2" fmla="val -15534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404276867"/>
              </p:ext>
            </p:extLst>
          </p:nvPr>
        </p:nvGraphicFramePr>
        <p:xfrm>
          <a:off x="4769026" y="5482372"/>
          <a:ext cx="3397464" cy="581336"/>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tblGrid>
              <a:tr h="290668">
                <a:tc>
                  <a:txBody>
                    <a:bodyPr/>
                    <a:lstStyle/>
                    <a:p>
                      <a:pPr algn="ctr"/>
                      <a:r>
                        <a:rPr kumimoji="1" lang="en-US" altLang="ja-JP" sz="1200" dirty="0" smtClean="0">
                          <a:solidFill>
                            <a:schemeClr val="bg1"/>
                          </a:solidFill>
                          <a:latin typeface="+mn-lt"/>
                        </a:rPr>
                        <a:t>Login ID</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Login PW</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90668">
                <a:tc>
                  <a:txBody>
                    <a:bodyPr/>
                    <a:lstStyle/>
                    <a:p>
                      <a:pPr algn="ctr"/>
                      <a:r>
                        <a:rPr kumimoji="1" lang="en-US" altLang="ja-JP" sz="1200" b="0" dirty="0" smtClean="0">
                          <a:solidFill>
                            <a:schemeClr val="tx1"/>
                          </a:solidFill>
                          <a:latin typeface="+mn-lt"/>
                        </a:rPr>
                        <a:t>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(Password)</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7" name="角丸四角形 6"/>
          <p:cNvSpPr/>
          <p:nvPr/>
        </p:nvSpPr>
        <p:spPr bwMode="auto">
          <a:xfrm>
            <a:off x="438065" y="3469365"/>
            <a:ext cx="103163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1619591" y="3575284"/>
            <a:ext cx="6936458" cy="87116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角丸四角形 8"/>
          <p:cNvSpPr/>
          <p:nvPr/>
        </p:nvSpPr>
        <p:spPr bwMode="auto">
          <a:xfrm>
            <a:off x="2699740" y="4653170"/>
            <a:ext cx="122417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0360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05991" y="1981200"/>
            <a:ext cx="8501361" cy="2888319"/>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a file link for the source files and the cloned files.</a:t>
            </a:r>
          </a:p>
          <a:p>
            <a:pPr lvl="1"/>
            <a:r>
              <a:rPr lang="en-US" altLang="ja-JP" dirty="0" smtClean="0"/>
              <a:t>In this section, we will link the source files and the cloned files and register an Operation and a Movement that will check the validity of the cloned files.</a:t>
            </a:r>
            <a:br>
              <a:rPr lang="en-US" altLang="ja-JP" dirty="0" smtClean="0"/>
            </a:br>
            <a:r>
              <a:rPr lang="en-US" altLang="ja-JP" dirty="0" smtClean="0"/>
              <a:t>Go to the “file link” menu and create a new item using the table below.</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en-US" altLang="ja-JP" dirty="0" smtClean="0">
                <a:latin typeface="+mn-ea"/>
              </a:rPr>
              <a:t>Register file link(1/2)</a:t>
            </a:r>
            <a:endParaRPr kumimoji="1" lang="ja-JP" altLang="en-US" dirty="0"/>
          </a:p>
        </p:txBody>
      </p:sp>
      <p:sp>
        <p:nvSpPr>
          <p:cNvPr id="5" name="角丸四角形吹き出し 4"/>
          <p:cNvSpPr/>
          <p:nvPr/>
        </p:nvSpPr>
        <p:spPr bwMode="auto">
          <a:xfrm>
            <a:off x="214864" y="5045950"/>
            <a:ext cx="8748649" cy="1407472"/>
          </a:xfrm>
          <a:prstGeom prst="wedgeRoundRectCallout">
            <a:avLst>
              <a:gd name="adj1" fmla="val 24630"/>
              <a:gd name="adj2" fmla="val -95248"/>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270891" y="3366984"/>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39633" y="3246568"/>
            <a:ext cx="7128989" cy="9745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1096147108"/>
              </p:ext>
            </p:extLst>
          </p:nvPr>
        </p:nvGraphicFramePr>
        <p:xfrm>
          <a:off x="342358" y="5181184"/>
          <a:ext cx="8493660" cy="1095806"/>
        </p:xfrm>
        <a:graphic>
          <a:graphicData uri="http://schemas.openxmlformats.org/drawingml/2006/table">
            <a:tbl>
              <a:tblPr firstRow="1" bandRow="1">
                <a:tableStyleId>{5C22544A-7EE6-4342-B048-85BDC9FD1C3A}</a:tableStyleId>
              </a:tblPr>
              <a:tblGrid>
                <a:gridCol w="1415610">
                  <a:extLst>
                    <a:ext uri="{9D8B030D-6E8A-4147-A177-3AD203B41FA5}">
                      <a16:colId xmlns:a16="http://schemas.microsoft.com/office/drawing/2014/main" val="2883640048"/>
                    </a:ext>
                  </a:extLst>
                </a:gridCol>
                <a:gridCol w="1415610">
                  <a:extLst>
                    <a:ext uri="{9D8B030D-6E8A-4147-A177-3AD203B41FA5}">
                      <a16:colId xmlns:a16="http://schemas.microsoft.com/office/drawing/2014/main" val="3367581533"/>
                    </a:ext>
                  </a:extLst>
                </a:gridCol>
                <a:gridCol w="1415610">
                  <a:extLst>
                    <a:ext uri="{9D8B030D-6E8A-4147-A177-3AD203B41FA5}">
                      <a16:colId xmlns:a16="http://schemas.microsoft.com/office/drawing/2014/main" val="2176785870"/>
                    </a:ext>
                  </a:extLst>
                </a:gridCol>
                <a:gridCol w="1415610">
                  <a:extLst>
                    <a:ext uri="{9D8B030D-6E8A-4147-A177-3AD203B41FA5}">
                      <a16:colId xmlns:a16="http://schemas.microsoft.com/office/drawing/2014/main" val="2382542244"/>
                    </a:ext>
                  </a:extLst>
                </a:gridCol>
                <a:gridCol w="1415610">
                  <a:extLst>
                    <a:ext uri="{9D8B030D-6E8A-4147-A177-3AD203B41FA5}">
                      <a16:colId xmlns:a16="http://schemas.microsoft.com/office/drawing/2014/main" val="1601658823"/>
                    </a:ext>
                  </a:extLst>
                </a:gridCol>
                <a:gridCol w="1415610">
                  <a:extLst>
                    <a:ext uri="{9D8B030D-6E8A-4147-A177-3AD203B41FA5}">
                      <a16:colId xmlns:a16="http://schemas.microsoft.com/office/drawing/2014/main" val="213318818"/>
                    </a:ext>
                  </a:extLst>
                </a:gridCol>
              </a:tblGrid>
              <a:tr h="490229">
                <a:tc>
                  <a:txBody>
                    <a:bodyPr/>
                    <a:lstStyle/>
                    <a:p>
                      <a:pPr algn="ctr" fontAlgn="ctr"/>
                      <a:r>
                        <a:rPr kumimoji="1" lang="en-US" altLang="zh-TW" sz="1100" b="1" i="0" kern="1200" dirty="0" smtClean="0">
                          <a:solidFill>
                            <a:schemeClr val="lt1"/>
                          </a:solidFill>
                          <a:effectLst/>
                          <a:latin typeface="+mn-lt"/>
                          <a:ea typeface="+mn-ea"/>
                          <a:cs typeface="+mn-cs"/>
                        </a:rPr>
                        <a:t>Link</a:t>
                      </a:r>
                      <a:r>
                        <a:rPr kumimoji="1" lang="en-US" altLang="zh-TW" sz="1100" b="1" i="0" kern="1200" baseline="0" dirty="0" smtClean="0">
                          <a:solidFill>
                            <a:schemeClr val="lt1"/>
                          </a:solidFill>
                          <a:effectLst/>
                          <a:latin typeface="+mn-lt"/>
                          <a:ea typeface="+mn-ea"/>
                          <a:cs typeface="+mn-cs"/>
                        </a:rPr>
                        <a:t> destination file name</a:t>
                      </a:r>
                      <a:endParaRPr kumimoji="1" lang="zh-TW"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100" b="1" i="0" kern="1200" dirty="0" smtClean="0">
                          <a:solidFill>
                            <a:schemeClr val="lt1"/>
                          </a:solidFill>
                          <a:effectLst/>
                          <a:latin typeface="+mn-lt"/>
                          <a:ea typeface="+mn-ea"/>
                          <a:cs typeface="+mn-cs"/>
                        </a:rPr>
                        <a:t>Remote</a:t>
                      </a:r>
                      <a:r>
                        <a:rPr kumimoji="1" lang="en-US" altLang="ja-JP" sz="1100" b="1" i="0" kern="1200" baseline="0" dirty="0" smtClean="0">
                          <a:solidFill>
                            <a:schemeClr val="lt1"/>
                          </a:solidFill>
                          <a:effectLst/>
                          <a:latin typeface="+mn-lt"/>
                          <a:ea typeface="+mn-ea"/>
                          <a:cs typeface="+mn-cs"/>
                        </a:rPr>
                        <a:t> repository</a:t>
                      </a:r>
                      <a:endParaRPr kumimoji="1" lang="en-US" altLang="ja-JP"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File</a:t>
                      </a:r>
                      <a:r>
                        <a:rPr kumimoji="1" lang="en-US" altLang="ja-JP" sz="1100" b="1" i="0" kern="1200" baseline="0" dirty="0" smtClean="0">
                          <a:solidFill>
                            <a:schemeClr val="lt1"/>
                          </a:solidFill>
                          <a:effectLst/>
                          <a:latin typeface="+mn-lt"/>
                          <a:ea typeface="+mn-ea"/>
                          <a:cs typeface="+mn-cs"/>
                        </a:rPr>
                        <a:t> path</a:t>
                      </a:r>
                      <a:endParaRPr kumimoji="1" lang="ja-JP"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Link destination</a:t>
                      </a:r>
                      <a:r>
                        <a:rPr kumimoji="1" lang="en-US" altLang="ja-JP" sz="1100" b="1" i="0" kern="1200" baseline="0" dirty="0" smtClean="0">
                          <a:solidFill>
                            <a:schemeClr val="lt1"/>
                          </a:solidFill>
                          <a:effectLst/>
                          <a:latin typeface="+mn-lt"/>
                          <a:ea typeface="+mn-ea"/>
                          <a:cs typeface="+mn-cs"/>
                        </a:rPr>
                        <a:t> file type</a:t>
                      </a:r>
                      <a:endParaRPr kumimoji="1" lang="ja-JP"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Execution </a:t>
                      </a:r>
                      <a:r>
                        <a:rPr kumimoji="1" lang="en-US" altLang="ja-JP" sz="1100" b="1" i="0" kern="1200" dirty="0" smtClean="0">
                          <a:solidFill>
                            <a:schemeClr val="lt1"/>
                          </a:solidFill>
                          <a:effectLst/>
                          <a:latin typeface="+mn-lt"/>
                          <a:ea typeface="+mn-ea"/>
                          <a:cs typeface="+mn-cs"/>
                        </a:rPr>
                        <a:t>login ID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100" b="1" i="0" kern="1200" dirty="0" smtClean="0">
                          <a:solidFill>
                            <a:schemeClr val="lt1"/>
                          </a:solidFill>
                          <a:effectLst/>
                          <a:latin typeface="+mn-lt"/>
                          <a:ea typeface="+mn-ea"/>
                          <a:cs typeface="+mn-cs"/>
                        </a:rPr>
                        <a:t>Automatic</a:t>
                      </a:r>
                      <a:r>
                        <a:rPr kumimoji="1" lang="en-US" altLang="ja-JP" sz="1100" b="1" i="0" kern="1200" baseline="0" dirty="0" smtClean="0">
                          <a:solidFill>
                            <a:schemeClr val="lt1"/>
                          </a:solidFill>
                          <a:effectLst/>
                          <a:latin typeface="+mn-lt"/>
                          <a:ea typeface="+mn-ea"/>
                          <a:cs typeface="+mn-cs"/>
                        </a:rPr>
                        <a:t> synchronization</a:t>
                      </a:r>
                      <a:endParaRPr kumimoji="1" lang="ja-JP" altLang="en-US" sz="11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605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dirty="0" err="1" smtClean="0">
                          <a:solidFill>
                            <a:schemeClr val="tx1"/>
                          </a:solidFill>
                          <a:latin typeface="+mn-lt"/>
                        </a:rPr>
                        <a:t>yum_package_install</a:t>
                      </a:r>
                      <a:endParaRPr kumimoji="1" lang="en-US" altLang="ja-JP" sz="1050" b="0" dirty="0" smtClean="0">
                        <a:solidFill>
                          <a:schemeClr val="tx1"/>
                        </a:solidFill>
                        <a:latin typeface="+mn-lt"/>
                      </a:endParaRPr>
                    </a:p>
                    <a:p>
                      <a:pPr algn="ct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err="1" smtClean="0">
                          <a:solidFill>
                            <a:schemeClr val="tx1"/>
                          </a:solidFill>
                          <a:latin typeface="+mn-lt"/>
                        </a:rPr>
                        <a:t>ita_cicd_test</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kern="1200" dirty="0" err="1" smtClean="0">
                          <a:solidFill>
                            <a:schemeClr val="dk1"/>
                          </a:solidFill>
                          <a:effectLst/>
                          <a:latin typeface="+mn-lt"/>
                          <a:ea typeface="+mn-ea"/>
                          <a:cs typeface="+mn-cs"/>
                        </a:rPr>
                        <a:t>yum_package_install_check.yml</a:t>
                      </a:r>
                      <a:endParaRPr kumimoji="1" lang="en-US" altLang="ja-JP" sz="105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Ansible-Legacy console</a:t>
                      </a:r>
                      <a:r>
                        <a:rPr kumimoji="1" lang="en-US" altLang="ja-JP" sz="1050" b="0" baseline="0" dirty="0" smtClean="0">
                          <a:solidFill>
                            <a:schemeClr val="tx1"/>
                          </a:solidFill>
                          <a:latin typeface="+mn-lt"/>
                        </a:rPr>
                        <a:t> </a:t>
                      </a:r>
                      <a:r>
                        <a:rPr kumimoji="1" lang="en-US" altLang="ja-JP" sz="1050" b="0" dirty="0" smtClean="0">
                          <a:solidFill>
                            <a:schemeClr val="tx1"/>
                          </a:solidFill>
                          <a:latin typeface="+mn-lt"/>
                        </a:rPr>
                        <a:t>/Playbook</a:t>
                      </a:r>
                      <a:r>
                        <a:rPr kumimoji="1" lang="ja-JP" altLang="en-US" sz="1050" b="0" baseline="0" dirty="0" smtClean="0">
                          <a:solidFill>
                            <a:schemeClr val="tx1"/>
                          </a:solidFill>
                          <a:latin typeface="+mn-lt"/>
                        </a:rPr>
                        <a:t> </a:t>
                      </a:r>
                      <a:r>
                        <a:rPr kumimoji="1" lang="en-US" altLang="ja-JP" sz="1050" b="0" baseline="0" dirty="0" smtClean="0">
                          <a:solidFill>
                            <a:schemeClr val="tx1"/>
                          </a:solidFill>
                          <a:latin typeface="+mn-lt"/>
                        </a:rPr>
                        <a:t>files</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1:administrator</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Valid</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1043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03526" y="1988800"/>
            <a:ext cx="8517064" cy="2553987"/>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Operation and Movement and select “Dry run”.</a:t>
            </a:r>
            <a:endParaRPr lang="en-US" altLang="ja-JP" sz="1200" b="1" dirty="0"/>
          </a:p>
          <a:p>
            <a:pPr lvl="1"/>
            <a:r>
              <a:rPr lang="en-US" altLang="ja-JP" dirty="0" smtClean="0"/>
              <a:t>After having filled out the items from the previous slide, scroll to the right and fill out the following 3 items and press “Register”.</a:t>
            </a:r>
            <a:endParaRPr lang="en-US" altLang="ja-JP" sz="1200" b="1"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en-US" altLang="ja-JP" dirty="0" smtClean="0">
                <a:latin typeface="+mn-ea"/>
              </a:rPr>
              <a:t>Register file link(2/2)</a:t>
            </a:r>
            <a:endParaRPr kumimoji="1" lang="ja-JP" altLang="en-US" dirty="0"/>
          </a:p>
        </p:txBody>
      </p:sp>
      <p:sp>
        <p:nvSpPr>
          <p:cNvPr id="5" name="角丸四角形吹き出し 4"/>
          <p:cNvSpPr/>
          <p:nvPr/>
        </p:nvSpPr>
        <p:spPr bwMode="auto">
          <a:xfrm>
            <a:off x="2483710" y="5254339"/>
            <a:ext cx="6479803" cy="915121"/>
          </a:xfrm>
          <a:prstGeom prst="wedgeRoundRectCallout">
            <a:avLst>
              <a:gd name="adj1" fmla="val 20702"/>
              <a:gd name="adj2" fmla="val -139107"/>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 6"/>
          <p:cNvSpPr/>
          <p:nvPr/>
        </p:nvSpPr>
        <p:spPr bwMode="auto">
          <a:xfrm>
            <a:off x="1547580" y="2924930"/>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724904" y="4165912"/>
            <a:ext cx="1112882" cy="1959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193363750"/>
              </p:ext>
            </p:extLst>
          </p:nvPr>
        </p:nvGraphicFramePr>
        <p:xfrm>
          <a:off x="2612378" y="5482896"/>
          <a:ext cx="6245922" cy="591118"/>
        </p:xfrm>
        <a:graphic>
          <a:graphicData uri="http://schemas.openxmlformats.org/drawingml/2006/table">
            <a:tbl>
              <a:tblPr firstRow="1" bandRow="1">
                <a:tableStyleId>{5C22544A-7EE6-4342-B048-85BDC9FD1C3A}</a:tableStyleId>
              </a:tblPr>
              <a:tblGrid>
                <a:gridCol w="2081974">
                  <a:extLst>
                    <a:ext uri="{9D8B030D-6E8A-4147-A177-3AD203B41FA5}">
                      <a16:colId xmlns:a16="http://schemas.microsoft.com/office/drawing/2014/main" val="2883640048"/>
                    </a:ext>
                  </a:extLst>
                </a:gridCol>
                <a:gridCol w="2081974">
                  <a:extLst>
                    <a:ext uri="{9D8B030D-6E8A-4147-A177-3AD203B41FA5}">
                      <a16:colId xmlns:a16="http://schemas.microsoft.com/office/drawing/2014/main" val="3367581533"/>
                    </a:ext>
                  </a:extLst>
                </a:gridCol>
                <a:gridCol w="2081974">
                  <a:extLst>
                    <a:ext uri="{9D8B030D-6E8A-4147-A177-3AD203B41FA5}">
                      <a16:colId xmlns:a16="http://schemas.microsoft.com/office/drawing/2014/main" val="2176785870"/>
                    </a:ext>
                  </a:extLst>
                </a:gridCol>
              </a:tblGrid>
              <a:tr h="261337">
                <a:tc>
                  <a:txBody>
                    <a:bodyPr/>
                    <a:lstStyle/>
                    <a:p>
                      <a:pPr algn="ctr" fontAlgn="ctr"/>
                      <a:r>
                        <a:rPr kumimoji="1" lang="en-US" altLang="ja-JP" sz="1400" b="1" i="0" kern="1200" dirty="0" smtClean="0">
                          <a:solidFill>
                            <a:schemeClr val="lt1"/>
                          </a:solidFill>
                          <a:effectLst/>
                          <a:latin typeface="+mn-lt"/>
                          <a:ea typeface="+mn-ea"/>
                          <a:cs typeface="+mn-cs"/>
                        </a:rPr>
                        <a:t>Operation</a:t>
                      </a:r>
                      <a:endParaRPr kumimoji="1" lang="zh-TW"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400" b="1" dirty="0" smtClean="0">
                          <a:solidFill>
                            <a:schemeClr val="bg1"/>
                          </a:solidFill>
                          <a:latin typeface="+mn-lt"/>
                        </a:rPr>
                        <a:t>Movement</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400" b="1" i="0" kern="1200" dirty="0" smtClean="0">
                          <a:solidFill>
                            <a:schemeClr val="lt1"/>
                          </a:solidFill>
                          <a:effectLst/>
                          <a:latin typeface="+mn-lt"/>
                          <a:ea typeface="+mn-ea"/>
                          <a:cs typeface="+mn-cs"/>
                        </a:rPr>
                        <a:t>Dry run</a:t>
                      </a:r>
                      <a:endParaRPr kumimoji="1" lang="ja-JP"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86318">
                <a:tc>
                  <a:txBody>
                    <a:bodyPr/>
                    <a:lstStyle/>
                    <a:p>
                      <a:pPr algn="ctr"/>
                      <a:r>
                        <a:rPr kumimoji="1" lang="en-US" altLang="ja-JP" sz="1200" b="0" dirty="0" smtClean="0">
                          <a:solidFill>
                            <a:schemeClr val="tx1"/>
                          </a:solidFill>
                          <a:latin typeface="+mn-lt"/>
                        </a:rPr>
                        <a:t>Operation 2</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Package</a:t>
                      </a:r>
                      <a:r>
                        <a:rPr kumimoji="1" lang="en-US" altLang="ja-JP" sz="1200" b="0" baseline="0" dirty="0" smtClean="0">
                          <a:solidFill>
                            <a:schemeClr val="tx1"/>
                          </a:solidFill>
                          <a:latin typeface="+mn-lt"/>
                        </a:rPr>
                        <a:t> install</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n-lt"/>
                          <a:ea typeface="+mn-ea"/>
                          <a:cs typeface="+mn-cs"/>
                        </a:rPr>
                        <a:t>●</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2606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37611" y="2365195"/>
            <a:ext cx="8664946" cy="4088226"/>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Check that the operation has dry run.</a:t>
            </a:r>
          </a:p>
          <a:p>
            <a:pPr lvl="1"/>
            <a:r>
              <a:rPr lang="en-US" altLang="ja-JP" dirty="0" smtClean="0"/>
              <a:t>Linking files will automatically start a dry run. </a:t>
            </a:r>
            <a:endParaRPr lang="en-US" altLang="ja-JP" dirty="0"/>
          </a:p>
          <a:p>
            <a:pPr marL="180000" lvl="1" indent="0">
              <a:buNone/>
            </a:pPr>
            <a:r>
              <a:rPr lang="en-US" altLang="ja-JP" dirty="0" smtClean="0"/>
              <a:t>Go to the Ansible Legacy menu and click “Execution list”. From there, click “Filter” to see all executed operations. Find the operation we dry ran earlier and press the “Operation status check” to see the error contents.</a:t>
            </a:r>
            <a:endParaRPr lang="en-US" altLang="ja-JP" dirty="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en-US" altLang="ja-JP" dirty="0" smtClean="0"/>
              <a:t>Dry run </a:t>
            </a:r>
            <a:r>
              <a:rPr lang="en-US" altLang="ja-JP" dirty="0" smtClean="0"/>
              <a:t>(No.1)(1/2)</a:t>
            </a:r>
            <a:endParaRPr kumimoji="1" lang="ja-JP" altLang="en-US" dirty="0"/>
          </a:p>
        </p:txBody>
      </p:sp>
      <p:sp>
        <p:nvSpPr>
          <p:cNvPr id="5" name="角丸四角形 4"/>
          <p:cNvSpPr/>
          <p:nvPr/>
        </p:nvSpPr>
        <p:spPr bwMode="auto">
          <a:xfrm>
            <a:off x="1633305" y="5301260"/>
            <a:ext cx="5243015"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633305" y="3861060"/>
            <a:ext cx="1208588" cy="1908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323410" y="4813536"/>
            <a:ext cx="1080150" cy="2511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1458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55470" y="2132820"/>
            <a:ext cx="6423411" cy="3528490"/>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a:t>Check that the operation has dry run.</a:t>
            </a:r>
          </a:p>
          <a:p>
            <a:pPr lvl="1"/>
            <a:r>
              <a:rPr lang="en-US" altLang="ja-JP" dirty="0" smtClean="0"/>
              <a:t>Scroll down to see the Progress log. Users can use this to see the contents of the error. As mentioned earlier, the file contained an invalid indent which caused the error.</a:t>
            </a:r>
          </a:p>
        </p:txBody>
      </p:sp>
      <p:sp>
        <p:nvSpPr>
          <p:cNvPr id="2" name="タイトル 1"/>
          <p:cNvSpPr>
            <a:spLocks noGrp="1"/>
          </p:cNvSpPr>
          <p:nvPr>
            <p:ph type="title"/>
          </p:nvPr>
        </p:nvSpPr>
        <p:spPr/>
        <p:txBody>
          <a:bodyPr/>
          <a:lstStyle/>
          <a:p>
            <a:r>
              <a:rPr lang="en-US" altLang="ja-JP" dirty="0"/>
              <a:t>2.4</a:t>
            </a:r>
            <a:r>
              <a:rPr lang="ja-JP" altLang="en-US" dirty="0"/>
              <a:t>　</a:t>
            </a:r>
            <a:r>
              <a:rPr lang="en-US" altLang="ja-JP" dirty="0"/>
              <a:t>Dry run (No.1</a:t>
            </a:r>
            <a:r>
              <a:rPr lang="en-US" altLang="ja-JP" dirty="0" smtClean="0"/>
              <a:t>)(2/2</a:t>
            </a:r>
            <a:r>
              <a:rPr lang="en-US" altLang="ja-JP" dirty="0"/>
              <a:t>)</a:t>
            </a:r>
            <a:endParaRPr kumimoji="1" lang="ja-JP" altLang="en-US" dirty="0"/>
          </a:p>
        </p:txBody>
      </p:sp>
      <p:sp>
        <p:nvSpPr>
          <p:cNvPr id="5" name="角丸四角形 4"/>
          <p:cNvSpPr/>
          <p:nvPr/>
        </p:nvSpPr>
        <p:spPr bwMode="auto">
          <a:xfrm>
            <a:off x="1706121" y="3140960"/>
            <a:ext cx="5472760" cy="25203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8405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Access GitHub and edit the Playbook file.</a:t>
            </a:r>
          </a:p>
          <a:p>
            <a:pPr lvl="1"/>
            <a:r>
              <a:rPr lang="en-US" altLang="ja-JP" dirty="0" smtClean="0"/>
              <a:t>In this section, we will fix the error from the previous slide.</a:t>
            </a:r>
          </a:p>
          <a:p>
            <a:pPr marL="180000" lvl="1" indent="0">
              <a:buNone/>
            </a:pPr>
            <a:r>
              <a:rPr kumimoji="1" lang="en-US" altLang="ja-JP" dirty="0" smtClean="0"/>
              <a:t>Access the GitHub file and press the edit icon. Follow the steps below and press “Commit changes”.</a:t>
            </a:r>
          </a:p>
        </p:txBody>
      </p:sp>
      <p:sp>
        <p:nvSpPr>
          <p:cNvPr id="2" name="タイトル 1"/>
          <p:cNvSpPr>
            <a:spLocks noGrp="1"/>
          </p:cNvSpPr>
          <p:nvPr>
            <p:ph type="title"/>
          </p:nvPr>
        </p:nvSpPr>
        <p:spPr/>
        <p:txBody>
          <a:bodyPr/>
          <a:lstStyle/>
          <a:p>
            <a:r>
              <a:rPr lang="en-US" altLang="ja-JP" dirty="0" smtClean="0"/>
              <a:t>2</a:t>
            </a:r>
            <a:r>
              <a:rPr kumimoji="1" lang="en-US" altLang="ja-JP" dirty="0" smtClean="0"/>
              <a:t>.5</a:t>
            </a:r>
            <a:r>
              <a:rPr kumimoji="1" lang="ja-JP" altLang="en-US" dirty="0"/>
              <a:t>　</a:t>
            </a:r>
            <a:r>
              <a:rPr kumimoji="1" lang="en-US" altLang="ja-JP" dirty="0" smtClean="0"/>
              <a:t>Edit Playbook</a:t>
            </a:r>
            <a:endParaRPr kumimoji="1" lang="ja-JP" altLang="en-US" dirty="0"/>
          </a:p>
        </p:txBody>
      </p:sp>
      <p:pic>
        <p:nvPicPr>
          <p:cNvPr id="8" name="図 7"/>
          <p:cNvPicPr>
            <a:picLocks noChangeAspect="1"/>
          </p:cNvPicPr>
          <p:nvPr/>
        </p:nvPicPr>
        <p:blipFill rotWithShape="1">
          <a:blip r:embed="rId2"/>
          <a:srcRect r="2780"/>
          <a:stretch/>
        </p:blipFill>
        <p:spPr>
          <a:xfrm>
            <a:off x="6029931" y="5023181"/>
            <a:ext cx="2745294" cy="1317220"/>
          </a:xfrm>
          <a:prstGeom prst="rect">
            <a:avLst/>
          </a:prstGeom>
        </p:spPr>
      </p:pic>
      <p:grpSp>
        <p:nvGrpSpPr>
          <p:cNvPr id="15" name="グループ化 14"/>
          <p:cNvGrpSpPr>
            <a:grpSpLocks noChangeAspect="1"/>
          </p:cNvGrpSpPr>
          <p:nvPr/>
        </p:nvGrpSpPr>
        <p:grpSpPr>
          <a:xfrm>
            <a:off x="335870" y="2025077"/>
            <a:ext cx="5072841" cy="2088289"/>
            <a:chOff x="323410" y="2132820"/>
            <a:chExt cx="6618804" cy="2724702"/>
          </a:xfrm>
        </p:grpSpPr>
        <p:pic>
          <p:nvPicPr>
            <p:cNvPr id="4" name="図 3"/>
            <p:cNvPicPr>
              <a:picLocks noChangeAspect="1"/>
            </p:cNvPicPr>
            <p:nvPr/>
          </p:nvPicPr>
          <p:blipFill>
            <a:blip r:embed="rId3"/>
            <a:stretch>
              <a:fillRect/>
            </a:stretch>
          </p:blipFill>
          <p:spPr>
            <a:xfrm>
              <a:off x="323410" y="2132820"/>
              <a:ext cx="6618804" cy="2724702"/>
            </a:xfrm>
            <a:prstGeom prst="rect">
              <a:avLst/>
            </a:prstGeom>
          </p:spPr>
        </p:pic>
        <p:sp>
          <p:nvSpPr>
            <p:cNvPr id="11" name="正方形/長方形 10"/>
            <p:cNvSpPr/>
            <p:nvPr/>
          </p:nvSpPr>
          <p:spPr bwMode="auto">
            <a:xfrm>
              <a:off x="639010" y="2573417"/>
              <a:ext cx="504070" cy="160856"/>
            </a:xfrm>
            <a:prstGeom prst="rect">
              <a:avLst/>
            </a:prstGeom>
            <a:solidFill>
              <a:srgbClr val="2D333B"/>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3" name="屈折矢印 12"/>
          <p:cNvSpPr/>
          <p:nvPr/>
        </p:nvSpPr>
        <p:spPr bwMode="auto">
          <a:xfrm rot="5400000">
            <a:off x="388572" y="4744111"/>
            <a:ext cx="1616483" cy="1030365"/>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0" name="図 9"/>
          <p:cNvPicPr>
            <a:picLocks noChangeAspect="1"/>
          </p:cNvPicPr>
          <p:nvPr/>
        </p:nvPicPr>
        <p:blipFill>
          <a:blip r:embed="rId4"/>
          <a:stretch>
            <a:fillRect/>
          </a:stretch>
        </p:blipFill>
        <p:spPr>
          <a:xfrm>
            <a:off x="1970115" y="4213806"/>
            <a:ext cx="2513214" cy="2263242"/>
          </a:xfrm>
          <a:prstGeom prst="rect">
            <a:avLst/>
          </a:prstGeom>
        </p:spPr>
      </p:pic>
      <p:sp>
        <p:nvSpPr>
          <p:cNvPr id="5" name="角丸四角形 4"/>
          <p:cNvSpPr/>
          <p:nvPr/>
        </p:nvSpPr>
        <p:spPr bwMode="auto">
          <a:xfrm>
            <a:off x="5014259" y="2813051"/>
            <a:ext cx="151640" cy="18388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角丸四角形 11"/>
          <p:cNvSpPr/>
          <p:nvPr/>
        </p:nvSpPr>
        <p:spPr bwMode="auto">
          <a:xfrm>
            <a:off x="2386935" y="5836234"/>
            <a:ext cx="1975323" cy="1172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6311175" y="6101288"/>
            <a:ext cx="530957" cy="13756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右矢印 15"/>
          <p:cNvSpPr/>
          <p:nvPr/>
        </p:nvSpPr>
        <p:spPr bwMode="auto">
          <a:xfrm>
            <a:off x="4741447" y="5590445"/>
            <a:ext cx="1030366"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吹き出し 16"/>
          <p:cNvSpPr/>
          <p:nvPr/>
        </p:nvSpPr>
        <p:spPr bwMode="auto">
          <a:xfrm>
            <a:off x="5579244" y="2442637"/>
            <a:ext cx="3384269" cy="1800250"/>
          </a:xfrm>
          <a:prstGeom prst="wedgeRoundRectCallout">
            <a:avLst>
              <a:gd name="adj1" fmla="val -116514"/>
              <a:gd name="adj2" fmla="val 13605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dirty="0" smtClean="0">
                <a:latin typeface="+mn-ea"/>
              </a:rPr>
              <a:t>Input a space between “:” and “y”</a:t>
            </a:r>
            <a:endParaRPr lang="en-US" altLang="ja-JP" sz="1400" dirty="0">
              <a:latin typeface="+mn-ea"/>
            </a:endParaRPr>
          </a:p>
        </p:txBody>
      </p:sp>
      <p:pic>
        <p:nvPicPr>
          <p:cNvPr id="18" name="図 17"/>
          <p:cNvPicPr>
            <a:picLocks noChangeAspect="1"/>
          </p:cNvPicPr>
          <p:nvPr/>
        </p:nvPicPr>
        <p:blipFill rotWithShape="1">
          <a:blip r:embed="rId5"/>
          <a:srcRect t="15017" b="59448"/>
          <a:stretch/>
        </p:blipFill>
        <p:spPr>
          <a:xfrm>
            <a:off x="5700189" y="2952279"/>
            <a:ext cx="3142377" cy="216030"/>
          </a:xfrm>
          <a:prstGeom prst="rect">
            <a:avLst/>
          </a:prstGeom>
        </p:spPr>
      </p:pic>
      <p:pic>
        <p:nvPicPr>
          <p:cNvPr id="19" name="図 18"/>
          <p:cNvPicPr>
            <a:picLocks noChangeAspect="1"/>
          </p:cNvPicPr>
          <p:nvPr/>
        </p:nvPicPr>
        <p:blipFill rotWithShape="1">
          <a:blip r:embed="rId6"/>
          <a:srcRect t="14800" b="58140"/>
          <a:stretch/>
        </p:blipFill>
        <p:spPr>
          <a:xfrm>
            <a:off x="5700187" y="3799009"/>
            <a:ext cx="3142377" cy="216030"/>
          </a:xfrm>
          <a:prstGeom prst="rect">
            <a:avLst/>
          </a:prstGeom>
        </p:spPr>
      </p:pic>
      <p:sp>
        <p:nvSpPr>
          <p:cNvPr id="20" name="右矢印 19"/>
          <p:cNvSpPr/>
          <p:nvPr/>
        </p:nvSpPr>
        <p:spPr bwMode="auto">
          <a:xfrm rot="5400000">
            <a:off x="7072521" y="3229698"/>
            <a:ext cx="397710"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テキスト ボックス 20"/>
          <p:cNvSpPr txBox="1"/>
          <p:nvPr/>
        </p:nvSpPr>
        <p:spPr>
          <a:xfrm>
            <a:off x="4522751" y="5317617"/>
            <a:ext cx="1537576" cy="307777"/>
          </a:xfrm>
          <a:prstGeom prst="rect">
            <a:avLst/>
          </a:prstGeom>
          <a:noFill/>
        </p:spPr>
        <p:txBody>
          <a:bodyPr wrap="square" rtlCol="0">
            <a:spAutoFit/>
          </a:bodyPr>
          <a:lstStyle/>
          <a:p>
            <a:r>
              <a:rPr lang="en-US" altLang="ja-JP" sz="1400" dirty="0" smtClean="0"/>
              <a:t>Scroll down</a:t>
            </a:r>
            <a:endParaRPr kumimoji="1" lang="ja-JP" altLang="en-US" sz="1400" dirty="0"/>
          </a:p>
        </p:txBody>
      </p:sp>
    </p:spTree>
    <p:extLst>
      <p:ext uri="{BB962C8B-B14F-4D97-AF65-F5344CB8AC3E}">
        <p14:creationId xmlns:p14="http://schemas.microsoft.com/office/powerpoint/2010/main" val="32641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27040" y="2453483"/>
            <a:ext cx="8181607" cy="356787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Check that the operation has dry run.</a:t>
            </a:r>
          </a:p>
          <a:p>
            <a:pPr lvl="1"/>
            <a:r>
              <a:rPr lang="en-US" altLang="ja-JP" dirty="0" smtClean="0"/>
              <a:t>Updating the GitHub source file will automatically update and dry run the ITA Playbook clone file. </a:t>
            </a:r>
            <a:br>
              <a:rPr lang="en-US" altLang="ja-JP" dirty="0" smtClean="0"/>
            </a:br>
            <a:r>
              <a:rPr lang="en-US" altLang="ja-JP" dirty="0" smtClean="0"/>
              <a:t>Do the same as Dry run(No.1) and go to “Ansible Legacy”-&gt; “Execution list” and find the operation.</a:t>
            </a:r>
            <a:r>
              <a:rPr lang="en-US" altLang="ja-JP" dirty="0"/>
              <a:t> </a:t>
            </a:r>
            <a:r>
              <a:rPr lang="en-US" altLang="ja-JP" dirty="0" smtClean="0"/>
              <a:t>The last dry run ended in an error, but this run should end successfully.</a:t>
            </a:r>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2.6</a:t>
            </a:r>
            <a:r>
              <a:rPr lang="ja-JP" altLang="en-US" dirty="0">
                <a:latin typeface="Meiryo UI" panose="020B0604030504040204" pitchFamily="50" charset="-128"/>
                <a:ea typeface="Meiryo UI" panose="020B0604030504040204" pitchFamily="50" charset="-128"/>
              </a:rPr>
              <a:t>　</a:t>
            </a:r>
            <a:r>
              <a:rPr lang="en-US" altLang="ja-JP" dirty="0" smtClean="0"/>
              <a:t>Dry run (No.2)</a:t>
            </a:r>
            <a:endParaRPr kumimoji="1" lang="ja-JP" altLang="en-US" dirty="0"/>
          </a:p>
        </p:txBody>
      </p:sp>
      <p:sp>
        <p:nvSpPr>
          <p:cNvPr id="6" name="角丸四角形 5"/>
          <p:cNvSpPr/>
          <p:nvPr/>
        </p:nvSpPr>
        <p:spPr bwMode="auto">
          <a:xfrm>
            <a:off x="1835620" y="5229250"/>
            <a:ext cx="6768940" cy="50407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835620" y="3920878"/>
            <a:ext cx="108015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627040" y="4797190"/>
            <a:ext cx="99255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2972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50606" y="2420860"/>
            <a:ext cx="7057774" cy="3848413"/>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Run the operation and apply to the Target server.</a:t>
            </a:r>
          </a:p>
          <a:p>
            <a:pPr lvl="1"/>
            <a:r>
              <a:rPr kumimoji="1" lang="en-US" altLang="ja-JP" dirty="0" smtClean="0"/>
              <a:t>Now that we have used the Dry run to see that there </a:t>
            </a:r>
            <a:r>
              <a:rPr lang="en-US" altLang="ja-JP" dirty="0" smtClean="0"/>
              <a:t>are no problems with the Playbook, we can apply it to the target server. Go to Ansible Legacy &gt; Execution. Here we can select what Movement and Operation that we want to run.</a:t>
            </a:r>
          </a:p>
          <a:p>
            <a:pPr marL="180000" lvl="1" indent="0">
              <a:buNone/>
            </a:pPr>
            <a:r>
              <a:rPr lang="ja-JP" altLang="en-US" dirty="0"/>
              <a:t>　</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Execute to Target server(1/2)</a:t>
            </a:r>
            <a:endParaRPr kumimoji="1" lang="ja-JP" altLang="en-US" dirty="0"/>
          </a:p>
        </p:txBody>
      </p:sp>
      <p:sp>
        <p:nvSpPr>
          <p:cNvPr id="5" name="角丸四角形 4"/>
          <p:cNvSpPr/>
          <p:nvPr/>
        </p:nvSpPr>
        <p:spPr bwMode="auto">
          <a:xfrm>
            <a:off x="1302952" y="4284806"/>
            <a:ext cx="4709248" cy="1523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1309402" y="6001373"/>
            <a:ext cx="5836670" cy="16400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218550" y="3482722"/>
            <a:ext cx="9297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811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2" y="116540"/>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47557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1700" dirty="0" smtClean="0">
                <a:latin typeface="Meiryo UI" panose="020B0604030504040204" pitchFamily="50" charset="-128"/>
                <a:ea typeface="Meiryo UI" panose="020B0604030504040204" pitchFamily="50" charset="-128"/>
              </a:rPr>
              <a:t>Introduction</a:t>
            </a:r>
            <a:endParaRPr lang="en-US" altLang="ja-JP" sz="1700" dirty="0">
              <a:latin typeface="Meiryo UI" panose="020B0604030504040204" pitchFamily="50" charset="-128"/>
              <a:ea typeface="Meiryo UI" panose="020B0604030504040204" pitchFamily="50" charset="-128"/>
            </a:endParaRPr>
          </a:p>
          <a:p>
            <a:pPr lvl="1"/>
            <a:r>
              <a:rPr lang="en-US" altLang="ja-JP" sz="1700" dirty="0">
                <a:latin typeface="Meiryo UI" panose="020B0604030504040204" pitchFamily="50" charset="-128"/>
                <a:ea typeface="Meiryo UI" panose="020B0604030504040204" pitchFamily="50" charset="-128"/>
              </a:rPr>
              <a:t>1.1  </a:t>
            </a:r>
            <a:r>
              <a:rPr lang="en-US" altLang="ja-JP" sz="1700" dirty="0" smtClean="0">
                <a:latin typeface="Meiryo UI" panose="020B0604030504040204" pitchFamily="50" charset="-128"/>
                <a:ea typeface="Meiryo UI" panose="020B0604030504040204" pitchFamily="50" charset="-128"/>
                <a:hlinkClick r:id="rId2" action="ppaction://hlinksldjump"/>
              </a:rPr>
              <a:t>About this document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1.2  </a:t>
            </a:r>
            <a:r>
              <a:rPr lang="en-US" altLang="ja-JP" sz="1700" dirty="0" smtClean="0">
                <a:latin typeface="Meiryo UI" panose="020B0604030504040204" pitchFamily="50" charset="-128"/>
                <a:ea typeface="Meiryo UI" panose="020B0604030504040204" pitchFamily="50" charset="-128"/>
                <a:hlinkClick r:id="rId3" action="ppaction://hlinksldjump"/>
              </a:rPr>
              <a:t>Environment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1.3  </a:t>
            </a:r>
            <a:r>
              <a:rPr lang="en-US" altLang="ja-JP" sz="1700" dirty="0" smtClean="0">
                <a:latin typeface="Meiryo UI" panose="020B0604030504040204" pitchFamily="50" charset="-128"/>
                <a:ea typeface="Meiryo UI" panose="020B0604030504040204" pitchFamily="50" charset="-128"/>
                <a:hlinkClick r:id="rId4" action="ppaction://hlinksldjump"/>
              </a:rPr>
              <a:t>Scenario</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1.4</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5" action="ppaction://hlinksldjump"/>
              </a:rPr>
              <a:t>Preparation</a:t>
            </a:r>
            <a:endParaRPr lang="en-US" altLang="ja-JP" sz="1700" dirty="0">
              <a:latin typeface="Meiryo UI" panose="020B0604030504040204" pitchFamily="50" charset="-128"/>
              <a:ea typeface="Meiryo UI" panose="020B0604030504040204" pitchFamily="50" charset="-128"/>
            </a:endParaRPr>
          </a:p>
          <a:p>
            <a:pPr lvl="1"/>
            <a:endParaRPr lang="en-US" altLang="ja-JP" sz="1700"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700" dirty="0" smtClean="0">
                <a:latin typeface="Meiryo UI" panose="020B0604030504040204" pitchFamily="50" charset="-128"/>
                <a:ea typeface="Meiryo UI" panose="020B0604030504040204" pitchFamily="50" charset="-128"/>
              </a:rPr>
              <a:t>Scenario</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2.1</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6" action="ppaction://hlinksldjump"/>
              </a:rPr>
              <a:t>Register Remote repository</a:t>
            </a:r>
            <a:endParaRPr lang="en-US" altLang="ja-JP" sz="1700" dirty="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2.2</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7" action="ppaction://hlinksldjump"/>
              </a:rPr>
              <a:t>Register Registered account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2.3</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8" action="ppaction://hlinksldjump"/>
              </a:rPr>
              <a:t>Register file link</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2.4</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9" action="ppaction://hlinksldjump"/>
              </a:rPr>
              <a:t>Dry run (No.1)</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2.5</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0" action="ppaction://hlinksldjump"/>
              </a:rPr>
              <a:t>Edit Playbook</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2.6</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1" action="ppaction://hlinksldjump"/>
              </a:rPr>
              <a:t>Dry run (No.2)</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2.7</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2" action="ppaction://hlinksldjump"/>
              </a:rPr>
              <a:t>Execute to Target server</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n-ea"/>
              </a:rPr>
              <a:t> </a:t>
            </a:r>
            <a:endParaRPr lang="en-US" altLang="ja-JP" sz="1700" dirty="0">
              <a:latin typeface="+mn-ea"/>
            </a:endParaRPr>
          </a:p>
        </p:txBody>
      </p:sp>
    </p:spTree>
    <p:extLst>
      <p:ext uri="{BB962C8B-B14F-4D97-AF65-F5344CB8AC3E}">
        <p14:creationId xmlns:p14="http://schemas.microsoft.com/office/powerpoint/2010/main" val="279974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4737464" y="2420860"/>
            <a:ext cx="4114525" cy="3405525"/>
          </a:xfrm>
          <a:prstGeom prst="rect">
            <a:avLst/>
          </a:prstGeom>
        </p:spPr>
      </p:pic>
      <p:pic>
        <p:nvPicPr>
          <p:cNvPr id="4" name="図 3"/>
          <p:cNvPicPr>
            <a:picLocks noChangeAspect="1"/>
          </p:cNvPicPr>
          <p:nvPr/>
        </p:nvPicPr>
        <p:blipFill>
          <a:blip r:embed="rId3"/>
          <a:stretch>
            <a:fillRect/>
          </a:stretch>
        </p:blipFill>
        <p:spPr>
          <a:xfrm>
            <a:off x="165769" y="2348850"/>
            <a:ext cx="4531085" cy="2986024"/>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a:t>Run the operation and apply to the Target server.</a:t>
            </a:r>
          </a:p>
          <a:p>
            <a:pPr lvl="1"/>
            <a:r>
              <a:rPr lang="en-US" altLang="ja-JP" dirty="0" smtClean="0"/>
              <a:t>After selecting the operation and Movement, press “Execute”.</a:t>
            </a:r>
            <a:br>
              <a:rPr lang="en-US" altLang="ja-JP" dirty="0" smtClean="0"/>
            </a:br>
            <a:r>
              <a:rPr lang="en-US" altLang="ja-JP" dirty="0" smtClean="0"/>
              <a:t>Executing any operation will move the user to a screen where they can see the status of the running operation. If the operation status says “</a:t>
            </a:r>
            <a:r>
              <a:rPr lang="en-US" altLang="ja-JP" dirty="0" smtClean="0"/>
              <a:t>Completed”, </a:t>
            </a:r>
            <a:r>
              <a:rPr lang="en-US" altLang="ja-JP" dirty="0" smtClean="0"/>
              <a:t>the operation has ended successfully.</a:t>
            </a:r>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Execute to Target server(2/2)</a:t>
            </a:r>
            <a:endParaRPr kumimoji="1" lang="ja-JP" altLang="en-US" dirty="0"/>
          </a:p>
        </p:txBody>
      </p:sp>
      <p:sp>
        <p:nvSpPr>
          <p:cNvPr id="6" name="角丸四角形 5"/>
          <p:cNvSpPr/>
          <p:nvPr/>
        </p:nvSpPr>
        <p:spPr bwMode="auto">
          <a:xfrm>
            <a:off x="1343654" y="5079861"/>
            <a:ext cx="1108954"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7482880" y="2840728"/>
            <a:ext cx="6480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屈折矢印 8"/>
          <p:cNvSpPr/>
          <p:nvPr/>
        </p:nvSpPr>
        <p:spPr bwMode="auto">
          <a:xfrm rot="5400000">
            <a:off x="2492390" y="4611188"/>
            <a:ext cx="1616483" cy="1658059"/>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65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07630" y="2420860"/>
            <a:ext cx="5513316" cy="3894891"/>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b="1" dirty="0" smtClean="0"/>
              <a:t>Main Menu</a:t>
            </a:r>
            <a:endParaRPr kumimoji="1" lang="en-US" altLang="ja-JP" b="1" dirty="0" smtClean="0"/>
          </a:p>
          <a:p>
            <a:pPr lvl="1"/>
            <a:r>
              <a:rPr lang="en-US" altLang="ja-JP" dirty="0" smtClean="0"/>
              <a:t>This document aims to teach the reader about the CI/CD for IaC function by guiding them through a simple scenario.</a:t>
            </a:r>
          </a:p>
          <a:p>
            <a:pPr lvl="1"/>
            <a:r>
              <a:rPr lang="en-US" altLang="ja-JP" dirty="0" smtClean="0">
                <a:solidFill>
                  <a:srgbClr val="FF0000"/>
                </a:solidFill>
              </a:rPr>
              <a:t>This document requires the reader to have finished the scenario in the  “</a:t>
            </a:r>
            <a:r>
              <a:rPr lang="en-US" altLang="ja-JP" dirty="0" err="1" smtClean="0">
                <a:solidFill>
                  <a:srgbClr val="FF0000"/>
                </a:solidFill>
              </a:rPr>
              <a:t>Quickstart</a:t>
            </a:r>
            <a:r>
              <a:rPr lang="en-US" altLang="ja-JP" dirty="0" smtClean="0">
                <a:solidFill>
                  <a:srgbClr val="FF0000"/>
                </a:solidFill>
              </a:rPr>
              <a:t>” guide before they can follow this scenario.</a:t>
            </a:r>
          </a:p>
        </p:txBody>
      </p:sp>
      <p:sp>
        <p:nvSpPr>
          <p:cNvPr id="2" name="タイトル 1"/>
          <p:cNvSpPr>
            <a:spLocks noGrp="1"/>
          </p:cNvSpPr>
          <p:nvPr>
            <p:ph type="title"/>
          </p:nvPr>
        </p:nvSpPr>
        <p:spPr/>
        <p:txBody>
          <a:bodyPr/>
          <a:lstStyle/>
          <a:p>
            <a:r>
              <a:rPr lang="en-US" altLang="ja-JP" dirty="0"/>
              <a:t>1</a:t>
            </a:r>
            <a:r>
              <a:rPr kumimoji="1" lang="en-US" altLang="ja-JP" dirty="0"/>
              <a:t>.1</a:t>
            </a:r>
            <a:r>
              <a:rPr kumimoji="1" lang="ja-JP" altLang="en-US" dirty="0"/>
              <a:t>　</a:t>
            </a:r>
            <a:r>
              <a:rPr lang="en-US" altLang="ja-JP" dirty="0" smtClean="0"/>
              <a:t>About this document</a:t>
            </a:r>
            <a:endParaRPr kumimoji="1" lang="ja-JP" altLang="en-US" dirty="0"/>
          </a:p>
        </p:txBody>
      </p:sp>
      <p:sp>
        <p:nvSpPr>
          <p:cNvPr id="6" name="角丸四角形 5"/>
          <p:cNvSpPr/>
          <p:nvPr/>
        </p:nvSpPr>
        <p:spPr bwMode="auto">
          <a:xfrm>
            <a:off x="6588280" y="5301260"/>
            <a:ext cx="720100" cy="9361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27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b="1" dirty="0" smtClean="0"/>
              <a:t>Operation environment</a:t>
            </a:r>
            <a:endParaRPr kumimoji="1" lang="en-US" altLang="ja-JP" b="1" dirty="0" smtClean="0"/>
          </a:p>
          <a:p>
            <a:pPr lvl="1"/>
            <a:r>
              <a:rPr lang="en-US" altLang="ja-JP" dirty="0" smtClean="0"/>
              <a:t>The environment used in this document is as follows.</a:t>
            </a:r>
          </a:p>
          <a:p>
            <a:pPr lvl="1"/>
            <a:r>
              <a:rPr lang="en-US" altLang="ja-JP" dirty="0" smtClean="0"/>
              <a:t>The user must have a GitHub account in addition to the ITA server and the Target server.</a:t>
            </a:r>
          </a:p>
        </p:txBody>
      </p:sp>
      <p:sp>
        <p:nvSpPr>
          <p:cNvPr id="2" name="タイトル 1"/>
          <p:cNvSpPr>
            <a:spLocks noGrp="1"/>
          </p:cNvSpPr>
          <p:nvPr>
            <p:ph type="title"/>
          </p:nvPr>
        </p:nvSpPr>
        <p:spPr/>
        <p:txBody>
          <a:bodyPr/>
          <a:lstStyle/>
          <a:p>
            <a:r>
              <a:rPr lang="en-US" altLang="ja-JP" dirty="0" smtClean="0"/>
              <a:t>1</a:t>
            </a:r>
            <a:r>
              <a:rPr kumimoji="1" lang="en-US" altLang="ja-JP" dirty="0" smtClean="0"/>
              <a:t>.2</a:t>
            </a:r>
            <a:r>
              <a:rPr kumimoji="1" lang="ja-JP" altLang="en-US" dirty="0"/>
              <a:t>　</a:t>
            </a:r>
            <a:r>
              <a:rPr lang="en-US" altLang="ja-JP" dirty="0" smtClean="0"/>
              <a:t>Environment</a:t>
            </a:r>
            <a:endParaRPr kumimoji="1" lang="ja-JP" altLang="en-US" dirty="0"/>
          </a:p>
        </p:txBody>
      </p:sp>
      <p:sp>
        <p:nvSpPr>
          <p:cNvPr id="6" name="正方形/長方形 5"/>
          <p:cNvSpPr/>
          <p:nvPr/>
        </p:nvSpPr>
        <p:spPr bwMode="auto">
          <a:xfrm>
            <a:off x="2681420" y="2567651"/>
            <a:ext cx="3586873"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kumimoji="1" lang="en-US" altLang="ja-JP" sz="1100" b="1" dirty="0" smtClean="0">
                <a:solidFill>
                  <a:srgbClr val="002B62"/>
                </a:solidFill>
                <a:ea typeface="+mj-ea"/>
              </a:rPr>
              <a:t>(ITA</a:t>
            </a:r>
            <a:r>
              <a:rPr lang="ja-JP" altLang="en-US" sz="1100" b="1" dirty="0">
                <a:solidFill>
                  <a:srgbClr val="002B62"/>
                </a:solidFill>
                <a:ea typeface="+mj-ea"/>
              </a:rPr>
              <a:t> </a:t>
            </a:r>
            <a:r>
              <a:rPr lang="en-US" altLang="ja-JP" sz="1100" b="1" dirty="0" smtClean="0">
                <a:solidFill>
                  <a:srgbClr val="002B62"/>
                </a:solidFill>
                <a:ea typeface="+mj-ea"/>
              </a:rPr>
              <a:t>server</a:t>
            </a:r>
            <a:r>
              <a:rPr kumimoji="1" lang="en-US" altLang="ja-JP" sz="1100" b="1" dirty="0" smtClean="0">
                <a:solidFill>
                  <a:srgbClr val="002B62"/>
                </a:solidFill>
                <a:ea typeface="+mj-ea"/>
              </a:rPr>
              <a:t>)</a:t>
            </a:r>
            <a:endParaRPr kumimoji="1" lang="ja-JP" altLang="en-US" sz="1100" b="1" dirty="0">
              <a:solidFill>
                <a:srgbClr val="002B62"/>
              </a:solidFill>
              <a:ea typeface="+mj-ea"/>
            </a:endParaRPr>
          </a:p>
        </p:txBody>
      </p:sp>
      <p:sp>
        <p:nvSpPr>
          <p:cNvPr id="7" name="正方形/長方形 6"/>
          <p:cNvSpPr/>
          <p:nvPr/>
        </p:nvSpPr>
        <p:spPr>
          <a:xfrm>
            <a:off x="2990506" y="2986144"/>
            <a:ext cx="1286926" cy="1050901"/>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Exastro</a:t>
            </a:r>
            <a:r>
              <a:rPr kumimoji="1" lang="en-US" altLang="ja-JP" sz="1100" b="1" dirty="0" smtClean="0">
                <a:solidFill>
                  <a:schemeClr val="bg1"/>
                </a:solidFill>
              </a:rPr>
              <a:t> </a:t>
            </a:r>
            <a:endParaRPr lang="en-US" altLang="ja-JP" sz="1100" b="1" dirty="0">
              <a:solidFill>
                <a:schemeClr val="bg1"/>
              </a:solidFill>
            </a:endParaRPr>
          </a:p>
          <a:p>
            <a:pPr algn="ctr"/>
            <a:r>
              <a:rPr kumimoji="1" lang="en-US" altLang="ja-JP" sz="1100" b="1" dirty="0" smtClean="0">
                <a:solidFill>
                  <a:schemeClr val="bg1"/>
                </a:solidFill>
              </a:rPr>
              <a:t>IT Automation</a:t>
            </a:r>
          </a:p>
          <a:p>
            <a:pPr algn="ctr"/>
            <a:r>
              <a:rPr lang="en-US" altLang="ja-JP" sz="1100" b="1" dirty="0" smtClean="0">
                <a:solidFill>
                  <a:schemeClr val="bg1"/>
                </a:solidFill>
              </a:rPr>
              <a:t>1.8</a:t>
            </a:r>
            <a:endParaRPr kumimoji="1" lang="ja-JP" altLang="en-US" sz="1100" b="1" dirty="0">
              <a:solidFill>
                <a:schemeClr val="bg1"/>
              </a:solidFill>
            </a:endParaRPr>
          </a:p>
        </p:txBody>
      </p:sp>
      <p:sp>
        <p:nvSpPr>
          <p:cNvPr id="8" name="正方形/長方形 7"/>
          <p:cNvSpPr/>
          <p:nvPr/>
        </p:nvSpPr>
        <p:spPr>
          <a:xfrm>
            <a:off x="4724077" y="2986144"/>
            <a:ext cx="1230984" cy="1050900"/>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Ansible</a:t>
            </a:r>
            <a:endParaRPr kumimoji="1" lang="ja-JP" altLang="en-US" sz="1100" b="1" dirty="0">
              <a:solidFill>
                <a:schemeClr val="bg1"/>
              </a:solidFill>
            </a:endParaRPr>
          </a:p>
        </p:txBody>
      </p:sp>
      <p:sp>
        <p:nvSpPr>
          <p:cNvPr id="9" name="正方形/長方形 8"/>
          <p:cNvSpPr/>
          <p:nvPr/>
        </p:nvSpPr>
        <p:spPr bwMode="auto">
          <a:xfrm>
            <a:off x="6371860" y="2565075"/>
            <a:ext cx="1696558"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lang="en-US" altLang="ja-JP" sz="1100" b="1" dirty="0" smtClean="0">
                <a:solidFill>
                  <a:srgbClr val="002B62"/>
                </a:solidFill>
                <a:ea typeface="+mj-ea"/>
              </a:rPr>
              <a:t>(Target server)</a:t>
            </a:r>
            <a:endParaRPr kumimoji="1" lang="ja-JP" altLang="en-US" sz="1100" b="1" dirty="0">
              <a:solidFill>
                <a:srgbClr val="002B62"/>
              </a:solidFill>
              <a:ea typeface="+mj-ea"/>
            </a:endParaRPr>
          </a:p>
        </p:txBody>
      </p:sp>
      <p:grpSp>
        <p:nvGrpSpPr>
          <p:cNvPr id="10" name="グループ化 9"/>
          <p:cNvGrpSpPr>
            <a:grpSpLocks noChangeAspect="1"/>
          </p:cNvGrpSpPr>
          <p:nvPr/>
        </p:nvGrpSpPr>
        <p:grpSpPr bwMode="gray">
          <a:xfrm>
            <a:off x="856703" y="3162409"/>
            <a:ext cx="961136" cy="634348"/>
            <a:chOff x="2385390" y="1237172"/>
            <a:chExt cx="1111251" cy="733425"/>
          </a:xfrm>
        </p:grpSpPr>
        <p:sp>
          <p:nvSpPr>
            <p:cNvPr id="11" name="フリーフォーム 10"/>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sp>
          <p:nvSpPr>
            <p:cNvPr id="12" name="フリーフォーム 11"/>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grpSp>
      <p:cxnSp>
        <p:nvCxnSpPr>
          <p:cNvPr id="13" name="直線矢印コネクタ 12"/>
          <p:cNvCxnSpPr/>
          <p:nvPr/>
        </p:nvCxnSpPr>
        <p:spPr bwMode="auto">
          <a:xfrm>
            <a:off x="1761307" y="3501422"/>
            <a:ext cx="1229199" cy="1"/>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6" name="テキスト ボックス 15"/>
          <p:cNvSpPr txBox="1"/>
          <p:nvPr/>
        </p:nvSpPr>
        <p:spPr>
          <a:xfrm>
            <a:off x="668711" y="2908930"/>
            <a:ext cx="1339566" cy="261610"/>
          </a:xfrm>
          <a:prstGeom prst="rect">
            <a:avLst/>
          </a:prstGeom>
          <a:noFill/>
        </p:spPr>
        <p:txBody>
          <a:bodyPr wrap="square" rtlCol="0">
            <a:spAutoFit/>
          </a:bodyPr>
          <a:lstStyle/>
          <a:p>
            <a:pPr algn="ctr"/>
            <a:r>
              <a:rPr kumimoji="1" lang="en-US" altLang="ja-JP" sz="1100" b="1" dirty="0" smtClean="0">
                <a:solidFill>
                  <a:srgbClr val="002B62"/>
                </a:solidFill>
              </a:rPr>
              <a:t>PC</a:t>
            </a:r>
          </a:p>
        </p:txBody>
      </p:sp>
      <p:cxnSp>
        <p:nvCxnSpPr>
          <p:cNvPr id="17" name="直線矢印コネクタ 16"/>
          <p:cNvCxnSpPr>
            <a:stCxn id="8" idx="3"/>
          </p:cNvCxnSpPr>
          <p:nvPr/>
        </p:nvCxnSpPr>
        <p:spPr bwMode="auto">
          <a:xfrm flipV="1">
            <a:off x="5955061" y="3511592"/>
            <a:ext cx="833598"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pic>
        <p:nvPicPr>
          <p:cNvPr id="23" name="図 2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894758" y="3151671"/>
            <a:ext cx="655825" cy="655825"/>
          </a:xfrm>
          <a:prstGeom prst="rect">
            <a:avLst/>
          </a:prstGeom>
          <a:noFill/>
          <a:ln>
            <a:noFill/>
          </a:ln>
        </p:spPr>
      </p:pic>
      <p:sp>
        <p:nvSpPr>
          <p:cNvPr id="26" name="正方形/長方形 25"/>
          <p:cNvSpPr/>
          <p:nvPr/>
        </p:nvSpPr>
        <p:spPr>
          <a:xfrm>
            <a:off x="395420" y="4519320"/>
            <a:ext cx="4572000" cy="923330"/>
          </a:xfrm>
          <a:prstGeom prst="rect">
            <a:avLst/>
          </a:prstGeom>
        </p:spPr>
        <p:txBody>
          <a:bodyPr>
            <a:spAutoFit/>
          </a:bodyPr>
          <a:lstStyle/>
          <a:p>
            <a:pPr marL="285750" indent="-285750">
              <a:buFont typeface="Arial" panose="020B0604020202020204" pitchFamily="34" charset="0"/>
              <a:buChar char="•"/>
            </a:pPr>
            <a:r>
              <a:rPr lang="en-US" altLang="ja-JP" dirty="0" err="1"/>
              <a:t>Exastro</a:t>
            </a:r>
            <a:r>
              <a:rPr lang="en-US" altLang="ja-JP" dirty="0"/>
              <a:t> IT Automation </a:t>
            </a:r>
            <a:r>
              <a:rPr lang="en-US" altLang="ja-JP" dirty="0" smtClean="0"/>
              <a:t>1.8</a:t>
            </a:r>
            <a:endParaRPr lang="en-US" altLang="ja-JP" dirty="0"/>
          </a:p>
          <a:p>
            <a:pPr marL="285750" indent="-285750">
              <a:buFont typeface="Arial" panose="020B0604020202020204" pitchFamily="34" charset="0"/>
              <a:buChar char="•"/>
            </a:pPr>
            <a:r>
              <a:rPr lang="en-US" altLang="ja-JP" dirty="0"/>
              <a:t>CentOS </a:t>
            </a:r>
            <a:r>
              <a:rPr lang="en-US" altLang="ja-JP" dirty="0" smtClean="0"/>
              <a:t>7(for ITA server)</a:t>
            </a:r>
            <a:endParaRPr lang="en-US" altLang="ja-JP" dirty="0"/>
          </a:p>
          <a:p>
            <a:pPr marL="285750" indent="-285750">
              <a:buFont typeface="Arial" panose="020B0604020202020204" pitchFamily="34" charset="0"/>
              <a:buChar char="•"/>
            </a:pPr>
            <a:r>
              <a:rPr lang="en-US" altLang="ja-JP" dirty="0" smtClean="0"/>
              <a:t>CentOS 7(for Target machine)</a:t>
            </a:r>
            <a:endParaRPr lang="en-US" altLang="ja-JP" dirty="0"/>
          </a:p>
        </p:txBody>
      </p:sp>
      <p:cxnSp>
        <p:nvCxnSpPr>
          <p:cNvPr id="38" name="直線矢印コネクタ 37"/>
          <p:cNvCxnSpPr>
            <a:endCxn id="8" idx="1"/>
          </p:cNvCxnSpPr>
          <p:nvPr/>
        </p:nvCxnSpPr>
        <p:spPr bwMode="auto">
          <a:xfrm>
            <a:off x="4274214" y="3511592"/>
            <a:ext cx="449863"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Tree>
    <p:extLst>
      <p:ext uri="{BB962C8B-B14F-4D97-AF65-F5344CB8AC3E}">
        <p14:creationId xmlns:p14="http://schemas.microsoft.com/office/powerpoint/2010/main" val="9468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正方形/長方形 135"/>
          <p:cNvSpPr/>
          <p:nvPr/>
        </p:nvSpPr>
        <p:spPr bwMode="auto">
          <a:xfrm>
            <a:off x="3985565" y="1844781"/>
            <a:ext cx="5030036" cy="3617647"/>
          </a:xfrm>
          <a:prstGeom prst="rect">
            <a:avLst/>
          </a:prstGeom>
          <a:solidFill>
            <a:sysClr val="window" lastClr="FFFFFF"/>
          </a:solidFill>
          <a:ln w="38100">
            <a:solidFill>
              <a:srgbClr val="002B62"/>
            </a:solidFill>
          </a:ln>
          <a:effectLst/>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2B62"/>
              </a:solidFill>
              <a:effectLst/>
              <a:uLnTx/>
              <a:uFillTx/>
              <a:latin typeface="Meiryo UI" panose="020B0604030504040204" pitchFamily="50" charset="-128"/>
              <a:ea typeface="Meiryo UI" panose="020B0604030504040204" pitchFamily="50" charset="-128"/>
            </a:endParaRPr>
          </a:p>
        </p:txBody>
      </p:sp>
      <p:sp>
        <p:nvSpPr>
          <p:cNvPr id="137" name="角丸四角形 136"/>
          <p:cNvSpPr/>
          <p:nvPr/>
        </p:nvSpPr>
        <p:spPr>
          <a:xfrm>
            <a:off x="5524650" y="3805883"/>
            <a:ext cx="1150247" cy="1379615"/>
          </a:xfrm>
          <a:prstGeom prst="roundRect">
            <a:avLst/>
          </a:prstGeom>
          <a:noFill/>
          <a:ln w="38100" cap="flat" cmpd="sng" algn="ctr">
            <a:solidFill>
              <a:srgbClr val="002B62"/>
            </a:solidFill>
            <a:prstDash val="dash"/>
            <a:miter lim="800000"/>
          </a:ln>
          <a:effectLst/>
        </p:spPr>
        <p:txBody>
          <a:bodyPr rtlCol="0" anchor="b"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1000" b="1" kern="0" dirty="0" smtClean="0">
                <a:solidFill>
                  <a:srgbClr val="002B62"/>
                </a:solidFill>
                <a:latin typeface="Meiryo UI" panose="020B0604030504040204" pitchFamily="50" charset="-128"/>
                <a:ea typeface="Meiryo UI" panose="020B0604030504040204" pitchFamily="50" charset="-128"/>
              </a:rPr>
              <a:t>Link file</a:t>
            </a:r>
            <a:endPar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sp>
        <p:nvSpPr>
          <p:cNvPr id="138" name="テキスト ボックス 137"/>
          <p:cNvSpPr txBox="1"/>
          <p:nvPr/>
        </p:nvSpPr>
        <p:spPr>
          <a:xfrm>
            <a:off x="6386341" y="1945604"/>
            <a:ext cx="532195" cy="300082"/>
          </a:xfrm>
          <a:prstGeom prst="rect">
            <a:avLst/>
          </a:prstGeom>
          <a:noFill/>
        </p:spPr>
        <p:txBody>
          <a:bodyPr wrap="square" rtlCol="0">
            <a:spAutoFit/>
          </a:bodyPr>
          <a:lstStyle/>
          <a:p>
            <a:pPr defTabSz="685800"/>
            <a:r>
              <a:rPr lang="en-US" altLang="ja-JP" sz="1350" b="1" dirty="0">
                <a:solidFill>
                  <a:srgbClr val="002B62"/>
                </a:solidFill>
                <a:latin typeface="Meiryo UI" panose="020B0604030504040204" pitchFamily="50" charset="-128"/>
                <a:ea typeface="Meiryo UI" panose="020B0604030504040204" pitchFamily="50" charset="-128"/>
              </a:rPr>
              <a:t>ITA</a:t>
            </a:r>
            <a:endParaRPr lang="ja-JP" altLang="en-US" sz="1350" b="1" dirty="0">
              <a:solidFill>
                <a:srgbClr val="002B62"/>
              </a:solidFill>
              <a:latin typeface="Meiryo UI" panose="020B0604030504040204" pitchFamily="50" charset="-128"/>
              <a:ea typeface="Meiryo UI" panose="020B0604030504040204" pitchFamily="50" charset="-128"/>
            </a:endParaRPr>
          </a:p>
        </p:txBody>
      </p:sp>
      <p:grpSp>
        <p:nvGrpSpPr>
          <p:cNvPr id="139" name="グループ化 138"/>
          <p:cNvGrpSpPr/>
          <p:nvPr/>
        </p:nvGrpSpPr>
        <p:grpSpPr>
          <a:xfrm>
            <a:off x="4085912" y="1930480"/>
            <a:ext cx="973207" cy="923254"/>
            <a:chOff x="371024" y="1474960"/>
            <a:chExt cx="2337717" cy="1888541"/>
          </a:xfrm>
        </p:grpSpPr>
        <p:sp>
          <p:nvSpPr>
            <p:cNvPr id="140" name="フローチャート: 磁気ディスク 139"/>
            <p:cNvSpPr/>
            <p:nvPr/>
          </p:nvSpPr>
          <p:spPr>
            <a:xfrm>
              <a:off x="1340505" y="2009996"/>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1" name="フローチャート: 磁気ディスク 140"/>
            <p:cNvSpPr/>
            <p:nvPr/>
          </p:nvSpPr>
          <p:spPr>
            <a:xfrm>
              <a:off x="749784" y="2334140"/>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en-US" altLang="ja-JP" sz="600" kern="0" dirty="0" smtClean="0">
                  <a:solidFill>
                    <a:prstClr val="white"/>
                  </a:solidFill>
                  <a:latin typeface="Meiryo UI" panose="020B0604030504040204" pitchFamily="50" charset="-128"/>
                  <a:ea typeface="Meiryo UI" panose="020B0604030504040204" pitchFamily="50" charset="-128"/>
                </a:rPr>
                <a:t>File 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2" name="角丸四角形 141"/>
            <p:cNvSpPr/>
            <p:nvPr/>
          </p:nvSpPr>
          <p:spPr>
            <a:xfrm>
              <a:off x="371024" y="1474960"/>
              <a:ext cx="2337717" cy="1888541"/>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700" b="1" kern="0" dirty="0" smtClean="0">
                  <a:solidFill>
                    <a:srgbClr val="002B62"/>
                  </a:solidFill>
                  <a:latin typeface="Meiryo UI" panose="020B0604030504040204" pitchFamily="50" charset="-128"/>
                  <a:ea typeface="Meiryo UI" panose="020B0604030504040204" pitchFamily="50" charset="-128"/>
                </a:rPr>
                <a:t>Git</a:t>
              </a:r>
              <a:r>
                <a:rPr kumimoji="0" lang="ja-JP" altLang="en-US" sz="700" b="1" kern="0" dirty="0">
                  <a:solidFill>
                    <a:srgbClr val="002B62"/>
                  </a:solidFill>
                  <a:latin typeface="Meiryo UI" panose="020B0604030504040204" pitchFamily="50" charset="-128"/>
                  <a:ea typeface="Meiryo UI" panose="020B0604030504040204" pitchFamily="50" charset="-128"/>
                </a:rPr>
                <a:t> </a:t>
              </a:r>
              <a:r>
                <a:rPr kumimoji="0" lang="en-US" altLang="ja-JP" sz="700" b="1" kern="0" dirty="0" smtClean="0">
                  <a:solidFill>
                    <a:srgbClr val="002B62"/>
                  </a:solidFill>
                  <a:latin typeface="Meiryo UI" panose="020B0604030504040204" pitchFamily="50" charset="-128"/>
                  <a:ea typeface="Meiryo UI" panose="020B0604030504040204" pitchFamily="50" charset="-128"/>
                </a:rPr>
                <a:t>repository</a:t>
              </a:r>
              <a:endParaRPr kumimoji="0" lang="ja-JP" altLang="en-US" sz="700" b="1" kern="0" dirty="0" smtClean="0">
                <a:solidFill>
                  <a:srgbClr val="002B62"/>
                </a:solidFill>
                <a:latin typeface="Meiryo UI" panose="020B0604030504040204" pitchFamily="50" charset="-128"/>
                <a:ea typeface="Meiryo UI" panose="020B0604030504040204" pitchFamily="50" charset="-128"/>
              </a:endParaRPr>
            </a:p>
          </p:txBody>
        </p:sp>
      </p:grpSp>
      <p:grpSp>
        <p:nvGrpSpPr>
          <p:cNvPr id="143" name="グループ化 142"/>
          <p:cNvGrpSpPr/>
          <p:nvPr/>
        </p:nvGrpSpPr>
        <p:grpSpPr>
          <a:xfrm>
            <a:off x="5497968" y="2385700"/>
            <a:ext cx="1149417" cy="1337388"/>
            <a:chOff x="6020681" y="2080208"/>
            <a:chExt cx="1435808" cy="1415272"/>
          </a:xfrm>
        </p:grpSpPr>
        <p:sp>
          <p:nvSpPr>
            <p:cNvPr id="144" name="フローチャート: 磁気ディスク 143"/>
            <p:cNvSpPr/>
            <p:nvPr/>
          </p:nvSpPr>
          <p:spPr>
            <a:xfrm>
              <a:off x="6683158" y="2659041"/>
              <a:ext cx="525435" cy="492993"/>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5" name="フローチャート: 磁気ディスク 144"/>
            <p:cNvSpPr/>
            <p:nvPr/>
          </p:nvSpPr>
          <p:spPr>
            <a:xfrm>
              <a:off x="6345606" y="2855308"/>
              <a:ext cx="525435" cy="466925"/>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en-US" altLang="ja-JP" sz="600" kern="0" dirty="0" smtClean="0">
                  <a:solidFill>
                    <a:prstClr val="white"/>
                  </a:solidFill>
                  <a:latin typeface="Meiryo UI" panose="020B0604030504040204" pitchFamily="50" charset="-128"/>
                  <a:ea typeface="Meiryo UI" panose="020B0604030504040204" pitchFamily="50" charset="-128"/>
                </a:rPr>
                <a:t>File 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6" name="角丸四角形 145"/>
            <p:cNvSpPr/>
            <p:nvPr/>
          </p:nvSpPr>
          <p:spPr>
            <a:xfrm>
              <a:off x="6020681" y="2080208"/>
              <a:ext cx="1435808" cy="1415272"/>
            </a:xfrm>
            <a:prstGeom prst="roundRect">
              <a:avLst/>
            </a:prstGeom>
            <a:noFill/>
            <a:ln w="38100" cap="flat" cmpd="sng" algn="ctr">
              <a:solidFill>
                <a:srgbClr val="002B62"/>
              </a:solidFill>
              <a:prstDash val="dash"/>
              <a:miter lim="800000"/>
            </a:ln>
            <a:effectLst/>
          </p:spPr>
          <p:txBody>
            <a:bodyPr rtlCol="0" anchor="t" anchorCtr="0"/>
            <a:lstStyle/>
            <a:p>
              <a:pPr algn="ctr" defTabSz="685800"/>
              <a:r>
                <a:rPr kumimoji="0" lang="en-US" altLang="ja-JP" sz="900" b="1" kern="0" dirty="0" smtClean="0">
                  <a:solidFill>
                    <a:srgbClr val="002B62"/>
                  </a:solidFill>
                  <a:latin typeface="Meiryo UI" panose="020B0604030504040204" pitchFamily="50" charset="-128"/>
                  <a:ea typeface="Meiryo UI" panose="020B0604030504040204" pitchFamily="50" charset="-128"/>
                </a:rPr>
                <a:t>Git</a:t>
              </a:r>
              <a:r>
                <a:rPr kumimoji="0" lang="ja-JP" altLang="en-US" sz="900" b="1" kern="0" dirty="0">
                  <a:solidFill>
                    <a:srgbClr val="002B62"/>
                  </a:solidFill>
                  <a:latin typeface="Meiryo UI" panose="020B0604030504040204" pitchFamily="50" charset="-128"/>
                  <a:ea typeface="Meiryo UI" panose="020B0604030504040204" pitchFamily="50" charset="-128"/>
                </a:rPr>
                <a:t> </a:t>
              </a:r>
              <a:r>
                <a:rPr kumimoji="0" lang="en-US" altLang="ja-JP" sz="900" b="1" kern="0" dirty="0" smtClean="0">
                  <a:solidFill>
                    <a:srgbClr val="002B62"/>
                  </a:solidFill>
                  <a:latin typeface="Meiryo UI" panose="020B0604030504040204" pitchFamily="50" charset="-128"/>
                  <a:ea typeface="Meiryo UI" panose="020B0604030504040204" pitchFamily="50" charset="-128"/>
                </a:rPr>
                <a:t>link funct.</a:t>
              </a:r>
              <a:endParaRPr kumimoji="0" lang="ja-JP" altLang="en-US" sz="900" b="1" kern="0" dirty="0" smtClean="0">
                <a:solidFill>
                  <a:srgbClr val="002B62"/>
                </a:solidFill>
                <a:latin typeface="Meiryo UI" panose="020B0604030504040204" pitchFamily="50" charset="-128"/>
                <a:ea typeface="Meiryo UI" panose="020B0604030504040204" pitchFamily="50" charset="-128"/>
              </a:endParaRPr>
            </a:p>
          </p:txBody>
        </p:sp>
        <p:sp>
          <p:nvSpPr>
            <p:cNvPr id="147" name="角丸四角形 146"/>
            <p:cNvSpPr/>
            <p:nvPr/>
          </p:nvSpPr>
          <p:spPr>
            <a:xfrm>
              <a:off x="6138137" y="2395959"/>
              <a:ext cx="1217639" cy="973727"/>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600" b="1" kern="0" dirty="0" smtClean="0">
                  <a:solidFill>
                    <a:srgbClr val="002B62"/>
                  </a:solidFill>
                  <a:latin typeface="Meiryo UI" panose="020B0604030504040204" pitchFamily="50" charset="-128"/>
                  <a:ea typeface="Meiryo UI" panose="020B0604030504040204" pitchFamily="50" charset="-128"/>
                </a:rPr>
                <a:t>Local Repository</a:t>
              </a:r>
              <a:endParaRPr kumimoji="0" lang="ja-JP" altLang="en-US" sz="600" b="1" kern="0" dirty="0" smtClean="0">
                <a:solidFill>
                  <a:srgbClr val="002B62"/>
                </a:solidFill>
                <a:latin typeface="Meiryo UI" panose="020B0604030504040204" pitchFamily="50" charset="-128"/>
                <a:ea typeface="Meiryo UI" panose="020B0604030504040204" pitchFamily="50" charset="-128"/>
              </a:endParaRPr>
            </a:p>
          </p:txBody>
        </p:sp>
      </p:grpSp>
      <p:sp>
        <p:nvSpPr>
          <p:cNvPr id="148" name="正方形/長方形 147"/>
          <p:cNvSpPr/>
          <p:nvPr/>
        </p:nvSpPr>
        <p:spPr>
          <a:xfrm>
            <a:off x="5186250" y="1929062"/>
            <a:ext cx="2761536" cy="3444208"/>
          </a:xfrm>
          <a:prstGeom prst="rect">
            <a:avLst/>
          </a:prstGeom>
          <a:no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9" name="環状矢印 148"/>
          <p:cNvSpPr/>
          <p:nvPr/>
        </p:nvSpPr>
        <p:spPr>
          <a:xfrm rot="10800000">
            <a:off x="4826209" y="2782889"/>
            <a:ext cx="666516" cy="721355"/>
          </a:xfrm>
          <a:prstGeom prst="circularArrow">
            <a:avLst>
              <a:gd name="adj1" fmla="val 12716"/>
              <a:gd name="adj2" fmla="val 1861405"/>
              <a:gd name="adj3" fmla="val 8853523"/>
              <a:gd name="adj4" fmla="val 12039106"/>
              <a:gd name="adj5" fmla="val 17377"/>
            </a:avLst>
          </a:prstGeom>
          <a:solidFill>
            <a:srgbClr val="FFC000"/>
          </a:solidFill>
          <a:ln>
            <a:noFill/>
          </a:ln>
          <a:effectLst/>
        </p:spPr>
      </p:sp>
      <p:sp>
        <p:nvSpPr>
          <p:cNvPr id="150" name="テキスト ボックス 149"/>
          <p:cNvSpPr txBox="1"/>
          <p:nvPr/>
        </p:nvSpPr>
        <p:spPr>
          <a:xfrm>
            <a:off x="4391647" y="3457446"/>
            <a:ext cx="1073554" cy="369332"/>
          </a:xfrm>
          <a:prstGeom prst="rect">
            <a:avLst/>
          </a:prstGeom>
          <a:solidFill>
            <a:sysClr val="window" lastClr="FFFFFF"/>
          </a:solid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Clone/Update Git</a:t>
            </a:r>
            <a:endPar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endParaRPr>
          </a:p>
        </p:txBody>
      </p:sp>
      <p:grpSp>
        <p:nvGrpSpPr>
          <p:cNvPr id="151" name="グループ化 150"/>
          <p:cNvGrpSpPr/>
          <p:nvPr/>
        </p:nvGrpSpPr>
        <p:grpSpPr>
          <a:xfrm>
            <a:off x="8025083" y="4016125"/>
            <a:ext cx="862761" cy="1169373"/>
            <a:chOff x="10343028" y="4197849"/>
            <a:chExt cx="1544172" cy="1965414"/>
          </a:xfrm>
        </p:grpSpPr>
        <p:sp>
          <p:nvSpPr>
            <p:cNvPr id="152" name="角丸四角形 151"/>
            <p:cNvSpPr/>
            <p:nvPr/>
          </p:nvSpPr>
          <p:spPr>
            <a:xfrm>
              <a:off x="10343028" y="4197849"/>
              <a:ext cx="1544172" cy="1965414"/>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Target system</a:t>
              </a:r>
              <a:endPar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pic>
          <p:nvPicPr>
            <p:cNvPr id="153" name="図 152"/>
            <p:cNvPicPr>
              <a:picLocks noChangeAspect="1"/>
            </p:cNvPicPr>
            <p:nvPr/>
          </p:nvPicPr>
          <p:blipFill>
            <a:blip r:embed="rId2"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10719701" y="4911350"/>
              <a:ext cx="890928" cy="890928"/>
            </a:xfrm>
            <a:prstGeom prst="rect">
              <a:avLst/>
            </a:prstGeom>
            <a:noFill/>
            <a:ln>
              <a:noFill/>
            </a:ln>
          </p:spPr>
        </p:pic>
        <p:sp>
          <p:nvSpPr>
            <p:cNvPr id="154" name="テキスト ボックス 153"/>
            <p:cNvSpPr txBox="1"/>
            <p:nvPr/>
          </p:nvSpPr>
          <p:spPr>
            <a:xfrm>
              <a:off x="10432221" y="5802278"/>
              <a:ext cx="1407381" cy="31037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Target server</a:t>
              </a:r>
              <a:endParaRPr kumimoji="0" lang="ja-JP" altLang="en-US" sz="6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endParaRPr>
            </a:p>
          </p:txBody>
        </p:sp>
      </p:grpSp>
      <p:grpSp>
        <p:nvGrpSpPr>
          <p:cNvPr id="156" name="グループ化 155"/>
          <p:cNvGrpSpPr/>
          <p:nvPr/>
        </p:nvGrpSpPr>
        <p:grpSpPr>
          <a:xfrm>
            <a:off x="6740432" y="3281726"/>
            <a:ext cx="1132607" cy="1896370"/>
            <a:chOff x="3328152" y="3510483"/>
            <a:chExt cx="1414810" cy="2006807"/>
          </a:xfrm>
        </p:grpSpPr>
        <p:sp>
          <p:nvSpPr>
            <p:cNvPr id="157" name="角丸四角形 156"/>
            <p:cNvSpPr/>
            <p:nvPr/>
          </p:nvSpPr>
          <p:spPr>
            <a:xfrm>
              <a:off x="3328152" y="3510483"/>
              <a:ext cx="1414810" cy="2006807"/>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Link driver</a:t>
              </a:r>
              <a:endPar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grpSp>
          <p:nvGrpSpPr>
            <p:cNvPr id="158" name="グループ化 157"/>
            <p:cNvGrpSpPr/>
            <p:nvPr/>
          </p:nvGrpSpPr>
          <p:grpSpPr>
            <a:xfrm>
              <a:off x="3417953" y="3882474"/>
              <a:ext cx="1213390" cy="970960"/>
              <a:chOff x="5747827" y="2440136"/>
              <a:chExt cx="1213390" cy="970960"/>
            </a:xfrm>
          </p:grpSpPr>
          <p:sp>
            <p:nvSpPr>
              <p:cNvPr id="160" name="フローチャート: 磁気ディスク 159"/>
              <p:cNvSpPr/>
              <p:nvPr/>
            </p:nvSpPr>
            <p:spPr>
              <a:xfrm>
                <a:off x="6284458" y="272342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1" name="フローチャート: 磁気ディスク 160"/>
              <p:cNvSpPr/>
              <p:nvPr/>
            </p:nvSpPr>
            <p:spPr>
              <a:xfrm>
                <a:off x="5908089" y="286833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600" kern="0" dirty="0" smtClean="0">
                    <a:solidFill>
                      <a:prstClr val="white"/>
                    </a:solidFill>
                    <a:latin typeface="Meiryo UI" panose="020B0604030504040204" pitchFamily="50" charset="-128"/>
                    <a:ea typeface="Meiryo UI" panose="020B0604030504040204" pitchFamily="50" charset="-128"/>
                  </a:rPr>
                  <a:t>File </a:t>
                </a:r>
                <a:r>
                  <a:rPr kumimoji="0" lang="en-US" altLang="ja-JP"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2" name="角丸四角形 161"/>
              <p:cNvSpPr/>
              <p:nvPr/>
            </p:nvSpPr>
            <p:spPr>
              <a:xfrm>
                <a:off x="5747827" y="2440136"/>
                <a:ext cx="1213390" cy="970960"/>
              </a:xfrm>
              <a:prstGeom prst="roundRect">
                <a:avLst/>
              </a:prstGeom>
              <a:noFill/>
              <a:ln w="38100" cap="flat" cmpd="sng" algn="ctr">
                <a:solidFill>
                  <a:srgbClr val="002B62"/>
                </a:solidFill>
                <a:prstDash val="solid"/>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Cloned files</a:t>
                </a:r>
                <a:endPar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grpSp>
        <p:sp>
          <p:nvSpPr>
            <p:cNvPr id="159" name="角丸四角形 158"/>
            <p:cNvSpPr/>
            <p:nvPr/>
          </p:nvSpPr>
          <p:spPr>
            <a:xfrm>
              <a:off x="3425227" y="4959373"/>
              <a:ext cx="1206116" cy="413897"/>
            </a:xfrm>
            <a:prstGeom prst="roundRect">
              <a:avLst/>
            </a:prstGeom>
            <a:noFill/>
            <a:ln w="38100" cap="flat" cmpd="sng" algn="ctr">
              <a:solidFill>
                <a:srgbClr val="002B62"/>
              </a:solidFill>
              <a:prstDash val="solid"/>
              <a:miter lim="800000"/>
            </a:ln>
            <a:effectLst/>
          </p:spPr>
          <p:txBody>
            <a:bodyPr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ja-JP" sz="1000" b="1" kern="0" dirty="0" smtClean="0">
                  <a:solidFill>
                    <a:srgbClr val="002B62"/>
                  </a:solidFill>
                  <a:latin typeface="Meiryo UI" panose="020B0604030504040204" pitchFamily="50" charset="-128"/>
                  <a:ea typeface="Meiryo UI" panose="020B0604030504040204" pitchFamily="50" charset="-128"/>
                </a:rPr>
                <a:t>Execute</a:t>
              </a:r>
              <a:endPar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endParaRPr>
            </a:p>
          </p:txBody>
        </p:sp>
      </p:grpSp>
      <p:sp>
        <p:nvSpPr>
          <p:cNvPr id="163" name="屈折矢印 162"/>
          <p:cNvSpPr/>
          <p:nvPr/>
        </p:nvSpPr>
        <p:spPr>
          <a:xfrm rot="5400000">
            <a:off x="5983398" y="3583925"/>
            <a:ext cx="771653"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4" name="屈折矢印 163"/>
          <p:cNvSpPr/>
          <p:nvPr/>
        </p:nvSpPr>
        <p:spPr>
          <a:xfrm rot="5400000">
            <a:off x="5983399" y="4182378"/>
            <a:ext cx="771652"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5" name="右矢印 154"/>
          <p:cNvSpPr/>
          <p:nvPr/>
        </p:nvSpPr>
        <p:spPr>
          <a:xfrm>
            <a:off x="7817998" y="4641974"/>
            <a:ext cx="406106" cy="426863"/>
          </a:xfrm>
          <a:prstGeom prst="right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タイトル 1"/>
          <p:cNvSpPr>
            <a:spLocks noGrp="1"/>
          </p:cNvSpPr>
          <p:nvPr>
            <p:ph type="title"/>
          </p:nvPr>
        </p:nvSpPr>
        <p:spPr/>
        <p:txBody>
          <a:bodyPr/>
          <a:lstStyle/>
          <a:p>
            <a:r>
              <a:rPr lang="en-US" altLang="ja-JP" dirty="0" smtClean="0"/>
              <a:t>1</a:t>
            </a:r>
            <a:r>
              <a:rPr kumimoji="1" lang="en-US" altLang="ja-JP" dirty="0" smtClean="0"/>
              <a:t>.3</a:t>
            </a:r>
            <a:r>
              <a:rPr kumimoji="1" lang="ja-JP" altLang="en-US" dirty="0" smtClean="0"/>
              <a:t>　</a:t>
            </a:r>
            <a:r>
              <a:rPr lang="en-US" altLang="ja-JP" dirty="0" smtClean="0"/>
              <a:t>Scenario</a:t>
            </a:r>
            <a:r>
              <a:rPr kumimoji="1" lang="ja-JP" altLang="en-US" dirty="0"/>
              <a:t>　</a:t>
            </a:r>
          </a:p>
        </p:txBody>
      </p:sp>
      <p:sp>
        <p:nvSpPr>
          <p:cNvPr id="9" name="コンテンツ プレースホルダー 8"/>
          <p:cNvSpPr>
            <a:spLocks noGrp="1"/>
          </p:cNvSpPr>
          <p:nvPr>
            <p:ph sz="quarter" idx="10"/>
          </p:nvPr>
        </p:nvSpPr>
        <p:spPr>
          <a:xfrm>
            <a:off x="230624" y="847222"/>
            <a:ext cx="8784976" cy="5616476"/>
          </a:xfrm>
        </p:spPr>
        <p:txBody>
          <a:bodyPr/>
          <a:lstStyle/>
          <a:p>
            <a:r>
              <a:rPr kumimoji="1" lang="en-US" altLang="ja-JP" b="1" dirty="0" smtClean="0"/>
              <a:t>Scenario</a:t>
            </a:r>
          </a:p>
          <a:p>
            <a:pPr lvl="1"/>
            <a:r>
              <a:rPr kumimoji="1" lang="en-US" altLang="ja-JP" dirty="0" smtClean="0"/>
              <a:t>The </a:t>
            </a:r>
            <a:r>
              <a:rPr lang="en-US" altLang="ja-JP" dirty="0" smtClean="0"/>
              <a:t>figure below illustrates the steps and contents of this document’s scenario.</a:t>
            </a:r>
            <a:endParaRPr kumimoji="1" lang="ja-JP" altLang="en-US" dirty="0"/>
          </a:p>
        </p:txBody>
      </p:sp>
      <p:sp>
        <p:nvSpPr>
          <p:cNvPr id="41" name="正方形/長方形 40"/>
          <p:cNvSpPr/>
          <p:nvPr/>
        </p:nvSpPr>
        <p:spPr bwMode="auto">
          <a:xfrm>
            <a:off x="179513" y="1931850"/>
            <a:ext cx="3744520" cy="354658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下矢印 42"/>
          <p:cNvSpPr/>
          <p:nvPr/>
        </p:nvSpPr>
        <p:spPr bwMode="auto">
          <a:xfrm>
            <a:off x="323409" y="2158263"/>
            <a:ext cx="554744" cy="3032127"/>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323409" y="4016125"/>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t>⑤</a:t>
            </a:r>
            <a:r>
              <a:rPr lang="en-US" altLang="ja-JP" sz="1600" b="1" dirty="0" smtClean="0"/>
              <a:t>Edit Playbook file</a:t>
            </a:r>
            <a:endParaRPr kumimoji="1" lang="ja-JP" altLang="en-US" sz="1600" b="1" dirty="0" smtClean="0">
              <a:latin typeface="+mn-ea"/>
            </a:endParaRPr>
          </a:p>
        </p:txBody>
      </p:sp>
      <p:sp>
        <p:nvSpPr>
          <p:cNvPr id="46" name="角丸四角形 45"/>
          <p:cNvSpPr/>
          <p:nvPr/>
        </p:nvSpPr>
        <p:spPr bwMode="auto">
          <a:xfrm>
            <a:off x="323409" y="3532629"/>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④</a:t>
            </a:r>
            <a:r>
              <a:rPr lang="en-US" altLang="ja-JP" sz="1600" b="1" dirty="0" smtClean="0">
                <a:latin typeface="+mn-ea"/>
              </a:rPr>
              <a:t>Dry run(No.1)</a:t>
            </a:r>
            <a:endParaRPr kumimoji="1" lang="ja-JP" altLang="en-US" sz="1600" b="1" dirty="0" smtClean="0">
              <a:latin typeface="+mn-ea"/>
            </a:endParaRPr>
          </a:p>
        </p:txBody>
      </p:sp>
      <p:sp>
        <p:nvSpPr>
          <p:cNvPr id="47" name="角丸四角形 46"/>
          <p:cNvSpPr/>
          <p:nvPr/>
        </p:nvSpPr>
        <p:spPr bwMode="auto">
          <a:xfrm>
            <a:off x="323409" y="256563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②</a:t>
            </a:r>
            <a:r>
              <a:rPr lang="en-US" altLang="ja-JP" sz="1600" b="1" dirty="0" smtClean="0">
                <a:latin typeface="+mn-ea"/>
              </a:rPr>
              <a:t>Register registration account</a:t>
            </a:r>
            <a:endParaRPr kumimoji="1" lang="ja-JP" altLang="en-US" sz="1600" b="1" dirty="0" smtClean="0">
              <a:latin typeface="+mn-ea"/>
            </a:endParaRPr>
          </a:p>
        </p:txBody>
      </p:sp>
      <p:sp>
        <p:nvSpPr>
          <p:cNvPr id="51" name="角丸四角形 50"/>
          <p:cNvSpPr/>
          <p:nvPr/>
        </p:nvSpPr>
        <p:spPr bwMode="auto">
          <a:xfrm>
            <a:off x="323409" y="497525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⑦</a:t>
            </a:r>
            <a:r>
              <a:rPr lang="en-US" altLang="ja-JP" sz="1600" b="1" dirty="0" smtClean="0">
                <a:latin typeface="+mn-ea"/>
              </a:rPr>
              <a:t>Execute to target server</a:t>
            </a:r>
            <a:endParaRPr kumimoji="1" lang="ja-JP" altLang="en-US" sz="1600" b="1" dirty="0" smtClean="0">
              <a:latin typeface="+mn-ea"/>
            </a:endParaRPr>
          </a:p>
        </p:txBody>
      </p:sp>
      <p:sp>
        <p:nvSpPr>
          <p:cNvPr id="52" name="角丸四角形 51"/>
          <p:cNvSpPr/>
          <p:nvPr/>
        </p:nvSpPr>
        <p:spPr bwMode="auto">
          <a:xfrm>
            <a:off x="323409" y="208214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①</a:t>
            </a:r>
            <a:r>
              <a:rPr lang="en-US" altLang="ja-JP" sz="1600" b="1" dirty="0" smtClean="0">
                <a:latin typeface="+mn-ea"/>
              </a:rPr>
              <a:t>Register remote repository</a:t>
            </a:r>
            <a:endParaRPr kumimoji="1" lang="en-US" altLang="ja-JP" sz="1600" b="1" dirty="0" smtClean="0">
              <a:latin typeface="+mn-ea"/>
            </a:endParaRPr>
          </a:p>
        </p:txBody>
      </p:sp>
      <p:sp>
        <p:nvSpPr>
          <p:cNvPr id="60" name="角丸四角形 59"/>
          <p:cNvSpPr/>
          <p:nvPr/>
        </p:nvSpPr>
        <p:spPr bwMode="auto">
          <a:xfrm>
            <a:off x="323409" y="3049133"/>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③</a:t>
            </a:r>
            <a:r>
              <a:rPr lang="en-US" altLang="ja-JP" sz="1600" b="1" dirty="0" smtClean="0">
                <a:latin typeface="+mn-ea"/>
              </a:rPr>
              <a:t>Register file link</a:t>
            </a:r>
            <a:endParaRPr kumimoji="1" lang="ja-JP" altLang="en-US" sz="1600" b="1" dirty="0" smtClean="0">
              <a:latin typeface="+mn-ea"/>
            </a:endParaRPr>
          </a:p>
        </p:txBody>
      </p:sp>
      <p:sp>
        <p:nvSpPr>
          <p:cNvPr id="61" name="角丸四角形 60"/>
          <p:cNvSpPr/>
          <p:nvPr/>
        </p:nvSpPr>
        <p:spPr bwMode="auto">
          <a:xfrm>
            <a:off x="323409" y="449569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⑥</a:t>
            </a:r>
            <a:r>
              <a:rPr lang="en-US" altLang="ja-JP" sz="1600" b="1" dirty="0" smtClean="0">
                <a:latin typeface="+mn-ea"/>
              </a:rPr>
              <a:t>Dry run (No.2)</a:t>
            </a:r>
            <a:endParaRPr kumimoji="1" lang="ja-JP" altLang="en-US" sz="1600" b="1" dirty="0" smtClean="0">
              <a:latin typeface="+mn-ea"/>
            </a:endParaRPr>
          </a:p>
        </p:txBody>
      </p:sp>
    </p:spTree>
    <p:extLst>
      <p:ext uri="{BB962C8B-B14F-4D97-AF65-F5344CB8AC3E}">
        <p14:creationId xmlns:p14="http://schemas.microsoft.com/office/powerpoint/2010/main" val="38099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normAutofit/>
          </a:bodyPr>
          <a:lstStyle/>
          <a:p>
            <a:r>
              <a:rPr lang="en-US" altLang="ja-JP" dirty="0" smtClean="0"/>
              <a:t>1</a:t>
            </a:r>
            <a:r>
              <a:rPr kumimoji="1" lang="en-US" altLang="ja-JP" dirty="0" smtClean="0"/>
              <a:t>.4</a:t>
            </a:r>
            <a:r>
              <a:rPr kumimoji="1" lang="ja-JP" altLang="en-US" dirty="0" smtClean="0"/>
              <a:t>　</a:t>
            </a:r>
            <a:r>
              <a:rPr kumimoji="1" lang="en-US" altLang="ja-JP" dirty="0" smtClean="0"/>
              <a:t>Preparation</a:t>
            </a:r>
            <a:r>
              <a:rPr lang="en-US" altLang="ja-JP" dirty="0" smtClean="0"/>
              <a:t>(1/3)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Prepare Git repository</a:t>
            </a:r>
          </a:p>
          <a:p>
            <a:pPr lvl="1"/>
            <a:r>
              <a:rPr lang="en-US" altLang="ja-JP" dirty="0" smtClean="0"/>
              <a:t>In this scenario, we will use GitHub.</a:t>
            </a:r>
            <a:endParaRPr lang="en-US" altLang="ja-JP" dirty="0"/>
          </a:p>
          <a:p>
            <a:pPr marL="180000" lvl="1" indent="0">
              <a:buNone/>
            </a:pPr>
            <a:r>
              <a:rPr lang="ja-JP" altLang="en-US" dirty="0"/>
              <a:t>　</a:t>
            </a:r>
            <a:r>
              <a:rPr lang="en-US" altLang="ja-JP" dirty="0" smtClean="0"/>
              <a:t>Go to Repository and select “New” to create a new repository.</a:t>
            </a:r>
          </a:p>
          <a:p>
            <a:pPr marL="180000" lvl="1" indent="0">
              <a:buNone/>
            </a:pPr>
            <a:r>
              <a:rPr lang="ja-JP" altLang="en-US" dirty="0"/>
              <a:t>　</a:t>
            </a:r>
            <a:r>
              <a:rPr lang="en-US" altLang="ja-JP" dirty="0" smtClean="0"/>
              <a:t>Input your desired repository name and select Public. Create the repository by   pressing the “Create repository” button at the bottom of the screen.</a:t>
            </a:r>
          </a:p>
          <a:p>
            <a:pPr marL="180000" lvl="1" indent="0">
              <a:buNone/>
            </a:pPr>
            <a:r>
              <a:rPr lang="en-US" altLang="ja-JP" dirty="0"/>
              <a:t> </a:t>
            </a:r>
            <a:r>
              <a:rPr lang="en-US" altLang="ja-JP" dirty="0" smtClean="0"/>
              <a:t>  </a:t>
            </a:r>
          </a:p>
        </p:txBody>
      </p:sp>
      <p:pic>
        <p:nvPicPr>
          <p:cNvPr id="2" name="図 1"/>
          <p:cNvPicPr>
            <a:picLocks noChangeAspect="1"/>
          </p:cNvPicPr>
          <p:nvPr/>
        </p:nvPicPr>
        <p:blipFill rotWithShape="1">
          <a:blip r:embed="rId2"/>
          <a:srcRect l="27788" t="10317" r="29460"/>
          <a:stretch/>
        </p:blipFill>
        <p:spPr>
          <a:xfrm>
            <a:off x="2483710" y="2492638"/>
            <a:ext cx="4039153" cy="3960550"/>
          </a:xfrm>
          <a:prstGeom prst="rect">
            <a:avLst/>
          </a:prstGeom>
        </p:spPr>
      </p:pic>
      <p:sp>
        <p:nvSpPr>
          <p:cNvPr id="6" name="角丸四角形吹き出し 5"/>
          <p:cNvSpPr/>
          <p:nvPr/>
        </p:nvSpPr>
        <p:spPr bwMode="auto">
          <a:xfrm>
            <a:off x="6855896" y="2988436"/>
            <a:ext cx="1971288" cy="728372"/>
          </a:xfrm>
          <a:prstGeom prst="wedgeRoundRectCallout">
            <a:avLst>
              <a:gd name="adj1" fmla="val -137324"/>
              <a:gd name="adj2" fmla="val 2018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694856700"/>
              </p:ext>
            </p:extLst>
          </p:nvPr>
        </p:nvGraphicFramePr>
        <p:xfrm>
          <a:off x="6977465" y="3090539"/>
          <a:ext cx="1733491" cy="548640"/>
        </p:xfrm>
        <a:graphic>
          <a:graphicData uri="http://schemas.openxmlformats.org/drawingml/2006/table">
            <a:tbl>
              <a:tblPr firstRow="1" bandRow="1">
                <a:tableStyleId>{5C22544A-7EE6-4342-B048-85BDC9FD1C3A}</a:tableStyleId>
              </a:tblPr>
              <a:tblGrid>
                <a:gridCol w="1733491">
                  <a:extLst>
                    <a:ext uri="{9D8B030D-6E8A-4147-A177-3AD203B41FA5}">
                      <a16:colId xmlns:a16="http://schemas.microsoft.com/office/drawing/2014/main" val="2883640048"/>
                    </a:ext>
                  </a:extLst>
                </a:gridCol>
              </a:tblGrid>
              <a:tr h="252247">
                <a:tc>
                  <a:txBody>
                    <a:bodyPr/>
                    <a:lstStyle/>
                    <a:p>
                      <a:pPr algn="ctr"/>
                      <a:r>
                        <a:rPr kumimoji="1" lang="en-US" altLang="ja-JP" sz="1200" dirty="0" smtClean="0">
                          <a:solidFill>
                            <a:schemeClr val="bg1"/>
                          </a:solidFill>
                          <a:latin typeface="+mn-lt"/>
                        </a:rPr>
                        <a:t>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52247">
                <a:tc>
                  <a:txBody>
                    <a:bodyPr/>
                    <a:lstStyle/>
                    <a:p>
                      <a:pPr algn="ctr"/>
                      <a:r>
                        <a:rPr kumimoji="1" lang="en-US" altLang="ja-JP" sz="1200" b="0" dirty="0" smtClean="0">
                          <a:solidFill>
                            <a:schemeClr val="tx1"/>
                          </a:solidFill>
                          <a:latin typeface="+mn-lt"/>
                        </a:rPr>
                        <a:t>(Free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13" name="角丸四角形吹き出し 12"/>
          <p:cNvSpPr/>
          <p:nvPr/>
        </p:nvSpPr>
        <p:spPr bwMode="auto">
          <a:xfrm>
            <a:off x="387848" y="4345036"/>
            <a:ext cx="1454366" cy="595941"/>
          </a:xfrm>
          <a:prstGeom prst="wedgeRoundRectCallout">
            <a:avLst>
              <a:gd name="adj1" fmla="val 75985"/>
              <a:gd name="adj2" fmla="val -58304"/>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600" dirty="0" smtClean="0">
                <a:latin typeface="+mn-ea"/>
              </a:rPr>
              <a:t>Select Public</a:t>
            </a:r>
            <a:endParaRPr kumimoji="1" lang="ja-JP" altLang="en-US" sz="1600" dirty="0" smtClean="0">
              <a:latin typeface="+mn-ea"/>
            </a:endParaRPr>
          </a:p>
        </p:txBody>
      </p:sp>
      <p:sp>
        <p:nvSpPr>
          <p:cNvPr id="15" name="角丸四角形 14"/>
          <p:cNvSpPr/>
          <p:nvPr/>
        </p:nvSpPr>
        <p:spPr bwMode="auto">
          <a:xfrm>
            <a:off x="2618104" y="6136687"/>
            <a:ext cx="925506" cy="26486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角丸四角形 15"/>
          <p:cNvSpPr/>
          <p:nvPr/>
        </p:nvSpPr>
        <p:spPr bwMode="auto">
          <a:xfrm>
            <a:off x="3707880" y="3407515"/>
            <a:ext cx="1379512" cy="1655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角丸四角形 17"/>
          <p:cNvSpPr/>
          <p:nvPr/>
        </p:nvSpPr>
        <p:spPr bwMode="auto">
          <a:xfrm>
            <a:off x="2555720" y="4293120"/>
            <a:ext cx="2620887" cy="26486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 name="正方形/長方形 2"/>
          <p:cNvSpPr/>
          <p:nvPr/>
        </p:nvSpPr>
        <p:spPr bwMode="auto">
          <a:xfrm>
            <a:off x="2915770" y="3409257"/>
            <a:ext cx="504070" cy="163763"/>
          </a:xfrm>
          <a:prstGeom prst="rect">
            <a:avLst/>
          </a:prstGeom>
          <a:solidFill>
            <a:srgbClr val="373E47"/>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03513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a:t>1.4</a:t>
            </a:r>
            <a:r>
              <a:rPr lang="ja-JP" altLang="en-US" dirty="0"/>
              <a:t>　</a:t>
            </a:r>
            <a:r>
              <a:rPr lang="en-US" altLang="ja-JP" dirty="0" smtClean="0"/>
              <a:t>Preparation(2/3</a:t>
            </a:r>
            <a:r>
              <a:rPr lang="en-US" altLang="ja-JP" dirty="0"/>
              <a:t>)</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Prepare Playbook file</a:t>
            </a:r>
          </a:p>
          <a:p>
            <a:pPr lvl="1"/>
            <a:r>
              <a:rPr lang="en-US" altLang="ja-JP" dirty="0" smtClean="0"/>
              <a:t>In this scenario, we will use the following Playbook</a:t>
            </a:r>
            <a:r>
              <a:rPr lang="ja-JP" altLang="en-US" dirty="0" smtClean="0"/>
              <a:t>　</a:t>
            </a:r>
            <a:endParaRPr lang="en-US" altLang="ja-JP" dirty="0" smtClean="0"/>
          </a:p>
          <a:p>
            <a:pPr lvl="1"/>
            <a:endParaRPr kumimoji="1" lang="ja-JP" altLang="en-US" dirty="0"/>
          </a:p>
        </p:txBody>
      </p:sp>
      <p:sp>
        <p:nvSpPr>
          <p:cNvPr id="27" name="テキスト ボックス 26"/>
          <p:cNvSpPr txBox="1"/>
          <p:nvPr/>
        </p:nvSpPr>
        <p:spPr>
          <a:xfrm>
            <a:off x="323410" y="1820958"/>
            <a:ext cx="6008307" cy="3428377"/>
          </a:xfrm>
          <a:prstGeom prst="rect">
            <a:avLst/>
          </a:prstGeom>
          <a:solidFill>
            <a:schemeClr val="tx1">
              <a:lumMod val="75000"/>
              <a:lumOff val="25000"/>
            </a:schemeClr>
          </a:solidFill>
        </p:spPr>
        <p:txBody>
          <a:bodyPr wrap="square" rtlCol="0">
            <a:noAutofit/>
          </a:bodyPr>
          <a:lstStyle/>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install the latest version of packages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yum</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state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latest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Check yum list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CE9178"/>
                </a:solidFill>
                <a:latin typeface="Consolas" panose="020B0609020204030204" pitchFamily="49" charset="0"/>
              </a:rPr>
              <a:t>shell:yum</a:t>
            </a:r>
            <a:r>
              <a:rPr lang="en-US" altLang="ja-JP" dirty="0">
                <a:solidFill>
                  <a:srgbClr val="CE9178"/>
                </a:solidFill>
                <a:latin typeface="Consolas" panose="020B0609020204030204" pitchFamily="49" charset="0"/>
              </a:rPr>
              <a:t> list installed | </a:t>
            </a:r>
            <a:r>
              <a:rPr lang="en-US" altLang="ja-JP" dirty="0" err="1">
                <a:solidFill>
                  <a:srgbClr val="CE9178"/>
                </a:solidFill>
                <a:latin typeface="Consolas" panose="020B0609020204030204" pitchFamily="49" charset="0"/>
              </a:rPr>
              <a:t>grep</a:t>
            </a:r>
            <a:r>
              <a:rPr lang="en-US" altLang="ja-JP" dirty="0">
                <a:solidFill>
                  <a:srgbClr val="CE9178"/>
                </a:solidFill>
                <a:latin typeface="Consolas" panose="020B0609020204030204" pitchFamily="49" charset="0"/>
              </a:rPr>
              <a:t> "{{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register</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result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
        <p:nvSpPr>
          <p:cNvPr id="28" name="テキスト ボックス 27"/>
          <p:cNvSpPr txBox="1"/>
          <p:nvPr/>
        </p:nvSpPr>
        <p:spPr>
          <a:xfrm>
            <a:off x="282999" y="1537538"/>
            <a:ext cx="3195073" cy="307777"/>
          </a:xfrm>
          <a:prstGeom prst="rect">
            <a:avLst/>
          </a:prstGeom>
          <a:noFill/>
        </p:spPr>
        <p:txBody>
          <a:bodyPr wrap="square" rtlCol="0">
            <a:spAutoFit/>
          </a:bodyPr>
          <a:lstStyle/>
          <a:p>
            <a:r>
              <a:rPr lang="en-US" altLang="ja-JP" sz="1400" dirty="0" err="1" smtClean="0"/>
              <a:t>yum_package_install_check.yml</a:t>
            </a:r>
            <a:endParaRPr kumimoji="1" lang="ja-JP" altLang="en-US" sz="1400" dirty="0"/>
          </a:p>
        </p:txBody>
      </p:sp>
      <p:sp>
        <p:nvSpPr>
          <p:cNvPr id="6" name="角丸四角形 5"/>
          <p:cNvSpPr/>
          <p:nvPr/>
        </p:nvSpPr>
        <p:spPr bwMode="auto">
          <a:xfrm>
            <a:off x="3588447" y="5660576"/>
            <a:ext cx="5342519" cy="761344"/>
          </a:xfrm>
          <a:prstGeom prst="roundRect">
            <a:avLst>
              <a:gd name="adj" fmla="val 18943"/>
            </a:avLst>
          </a:prstGeom>
          <a:solidFill>
            <a:schemeClr val="bg2"/>
          </a:solidFill>
          <a:ln w="28575">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180000" lvl="1" indent="0">
              <a:buNone/>
            </a:pPr>
            <a:r>
              <a:rPr lang="en-US" altLang="ja-JP" sz="1600" dirty="0" smtClean="0">
                <a:solidFill>
                  <a:srgbClr val="FF0000"/>
                </a:solidFill>
              </a:rPr>
              <a:t>※The file has an invalid indent here on purpose. </a:t>
            </a:r>
            <a:br>
              <a:rPr lang="en-US" altLang="ja-JP" sz="1600" dirty="0" smtClean="0">
                <a:solidFill>
                  <a:srgbClr val="FF0000"/>
                </a:solidFill>
              </a:rPr>
            </a:br>
            <a:r>
              <a:rPr lang="en-US" altLang="ja-JP" sz="1600" dirty="0" smtClean="0">
                <a:solidFill>
                  <a:srgbClr val="FF0000"/>
                </a:solidFill>
              </a:rPr>
              <a:t>We will fix it later as a part of the scenario.</a:t>
            </a:r>
            <a:endParaRPr lang="en-US" altLang="ja-JP" dirty="0" smtClean="0">
              <a:solidFill>
                <a:srgbClr val="FF0000"/>
              </a:solidFill>
            </a:endParaRPr>
          </a:p>
        </p:txBody>
      </p:sp>
      <p:sp>
        <p:nvSpPr>
          <p:cNvPr id="10" name="角丸四角形 9"/>
          <p:cNvSpPr/>
          <p:nvPr/>
        </p:nvSpPr>
        <p:spPr bwMode="auto">
          <a:xfrm>
            <a:off x="570917" y="4056171"/>
            <a:ext cx="5688790" cy="2880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3" name="円形吹き出し 12"/>
          <p:cNvSpPr/>
          <p:nvPr/>
        </p:nvSpPr>
        <p:spPr bwMode="auto">
          <a:xfrm>
            <a:off x="3274980" y="5359308"/>
            <a:ext cx="559890" cy="540000"/>
          </a:xfrm>
          <a:prstGeom prst="wedgeEllipseCallout">
            <a:avLst>
              <a:gd name="adj1" fmla="val 150218"/>
              <a:gd name="adj2" fmla="val -236802"/>
            </a:avLst>
          </a:prstGeom>
          <a:solidFill>
            <a:srgbClr val="FF0000"/>
          </a:solidFill>
          <a:ln w="28575">
            <a:noFill/>
          </a:ln>
          <a:effectLst/>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241795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a:t>1.4</a:t>
            </a:r>
            <a:r>
              <a:rPr lang="ja-JP" altLang="en-US" dirty="0"/>
              <a:t>　</a:t>
            </a:r>
            <a:r>
              <a:rPr lang="en-US" altLang="ja-JP" dirty="0" smtClean="0"/>
              <a:t>Preparation(3/3</a:t>
            </a:r>
            <a:r>
              <a:rPr lang="en-US" altLang="ja-JP" dirty="0"/>
              <a:t>)</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Upload Playbook</a:t>
            </a:r>
          </a:p>
          <a:p>
            <a:pPr lvl="1"/>
            <a:r>
              <a:rPr lang="en-US" altLang="ja-JP" dirty="0" smtClean="0"/>
              <a:t>Upload the Playbook to GitHub.</a:t>
            </a:r>
          </a:p>
          <a:p>
            <a:pPr marL="180000" lvl="1" indent="0">
              <a:buNone/>
            </a:pPr>
            <a:r>
              <a:rPr lang="ja-JP" altLang="en-US" dirty="0" smtClean="0"/>
              <a:t>　</a:t>
            </a:r>
            <a:r>
              <a:rPr lang="en-US" altLang="ja-JP" dirty="0" smtClean="0"/>
              <a:t>From the “Code” tab, click “Create a new file” and paste the contents of the playbook from the previous slide. Scroll down to the bottom of the page and press “Commit new file”.</a:t>
            </a:r>
          </a:p>
        </p:txBody>
      </p:sp>
      <p:pic>
        <p:nvPicPr>
          <p:cNvPr id="2" name="図 1"/>
          <p:cNvPicPr>
            <a:picLocks noChangeAspect="1"/>
          </p:cNvPicPr>
          <p:nvPr/>
        </p:nvPicPr>
        <p:blipFill rotWithShape="1">
          <a:blip r:embed="rId2"/>
          <a:srcRect r="35154"/>
          <a:stretch/>
        </p:blipFill>
        <p:spPr>
          <a:xfrm>
            <a:off x="395420" y="2348850"/>
            <a:ext cx="3662070" cy="903916"/>
          </a:xfrm>
          <a:prstGeom prst="rect">
            <a:avLst/>
          </a:prstGeom>
        </p:spPr>
      </p:pic>
      <p:sp>
        <p:nvSpPr>
          <p:cNvPr id="10" name="角丸四角形 9"/>
          <p:cNvSpPr/>
          <p:nvPr/>
        </p:nvSpPr>
        <p:spPr bwMode="auto">
          <a:xfrm>
            <a:off x="1681713" y="2958439"/>
            <a:ext cx="576080" cy="176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5" name="図 4"/>
          <p:cNvPicPr>
            <a:picLocks noChangeAspect="1"/>
          </p:cNvPicPr>
          <p:nvPr/>
        </p:nvPicPr>
        <p:blipFill rotWithShape="1">
          <a:blip r:embed="rId3"/>
          <a:srcRect r="67159"/>
          <a:stretch/>
        </p:blipFill>
        <p:spPr>
          <a:xfrm>
            <a:off x="549880" y="3741277"/>
            <a:ext cx="3084290" cy="2659959"/>
          </a:xfrm>
          <a:prstGeom prst="rect">
            <a:avLst/>
          </a:prstGeom>
        </p:spPr>
      </p:pic>
      <p:pic>
        <p:nvPicPr>
          <p:cNvPr id="8" name="図 7"/>
          <p:cNvPicPr>
            <a:picLocks noChangeAspect="1"/>
          </p:cNvPicPr>
          <p:nvPr/>
        </p:nvPicPr>
        <p:blipFill rotWithShape="1">
          <a:blip r:embed="rId4"/>
          <a:srcRect r="65682"/>
          <a:stretch/>
        </p:blipFill>
        <p:spPr>
          <a:xfrm>
            <a:off x="5467903" y="4089669"/>
            <a:ext cx="3220971" cy="2222716"/>
          </a:xfrm>
          <a:prstGeom prst="rect">
            <a:avLst/>
          </a:prstGeom>
        </p:spPr>
      </p:pic>
      <p:sp>
        <p:nvSpPr>
          <p:cNvPr id="13" name="角丸四角形 12"/>
          <p:cNvSpPr/>
          <p:nvPr/>
        </p:nvSpPr>
        <p:spPr bwMode="auto">
          <a:xfrm>
            <a:off x="1027640" y="4593739"/>
            <a:ext cx="2474650" cy="16562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403560" y="3873639"/>
            <a:ext cx="13681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5" name="角丸四角形 14"/>
          <p:cNvSpPr/>
          <p:nvPr/>
        </p:nvSpPr>
        <p:spPr bwMode="auto">
          <a:xfrm>
            <a:off x="6115993" y="5805363"/>
            <a:ext cx="1152160" cy="45355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右矢印 17"/>
          <p:cNvSpPr/>
          <p:nvPr/>
        </p:nvSpPr>
        <p:spPr>
          <a:xfrm rot="5400000">
            <a:off x="1784238" y="3369992"/>
            <a:ext cx="527426"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右矢印 18"/>
          <p:cNvSpPr/>
          <p:nvPr/>
        </p:nvSpPr>
        <p:spPr>
          <a:xfrm>
            <a:off x="3896833" y="5071256"/>
            <a:ext cx="1276470"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角丸四角形吹き出し 19"/>
          <p:cNvSpPr/>
          <p:nvPr/>
        </p:nvSpPr>
        <p:spPr bwMode="auto">
          <a:xfrm>
            <a:off x="5804799" y="2420860"/>
            <a:ext cx="3015791" cy="1155803"/>
          </a:xfrm>
          <a:prstGeom prst="wedgeRoundRectCallout">
            <a:avLst>
              <a:gd name="adj1" fmla="val -149821"/>
              <a:gd name="adj2" fmla="val 7361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en-US" altLang="ja-JP" sz="1400" dirty="0" smtClean="0">
                <a:latin typeface="+mn-ea"/>
              </a:rPr>
              <a:t>See this page for the contents.</a:t>
            </a:r>
            <a:endParaRPr lang="en-US" altLang="ja-JP" sz="1400"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341397887"/>
              </p:ext>
            </p:extLst>
          </p:nvPr>
        </p:nvGraphicFramePr>
        <p:xfrm>
          <a:off x="5948610" y="2578447"/>
          <a:ext cx="2639085" cy="548640"/>
        </p:xfrm>
        <a:graphic>
          <a:graphicData uri="http://schemas.openxmlformats.org/drawingml/2006/table">
            <a:tbl>
              <a:tblPr firstRow="1" bandRow="1">
                <a:tableStyleId>{5C22544A-7EE6-4342-B048-85BDC9FD1C3A}</a:tableStyleId>
              </a:tblPr>
              <a:tblGrid>
                <a:gridCol w="2639085">
                  <a:extLst>
                    <a:ext uri="{9D8B030D-6E8A-4147-A177-3AD203B41FA5}">
                      <a16:colId xmlns:a16="http://schemas.microsoft.com/office/drawing/2014/main" val="2883640048"/>
                    </a:ext>
                  </a:extLst>
                </a:gridCol>
              </a:tblGrid>
              <a:tr h="210497">
                <a:tc>
                  <a:txBody>
                    <a:bodyPr/>
                    <a:lstStyle/>
                    <a:p>
                      <a:pPr algn="ctr"/>
                      <a:r>
                        <a:rPr kumimoji="1" lang="en-US" altLang="ja-JP" sz="1200" dirty="0" smtClean="0">
                          <a:solidFill>
                            <a:schemeClr val="bg1"/>
                          </a:solidFill>
                          <a:latin typeface="+mn-lt"/>
                        </a:rPr>
                        <a:t>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err="1" smtClean="0"/>
                        <a:t>yum_package_install_check.yml</a:t>
                      </a:r>
                      <a:endParaRPr kumimoji="1" lang="ja-JP" altLang="en-US" sz="1200" dirty="0" smtClean="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3" name="テキスト ボックス 2"/>
          <p:cNvSpPr txBox="1"/>
          <p:nvPr/>
        </p:nvSpPr>
        <p:spPr>
          <a:xfrm>
            <a:off x="3796890" y="4745777"/>
            <a:ext cx="1708800" cy="338554"/>
          </a:xfrm>
          <a:prstGeom prst="rect">
            <a:avLst/>
          </a:prstGeom>
          <a:noFill/>
        </p:spPr>
        <p:txBody>
          <a:bodyPr wrap="square" rtlCol="0">
            <a:spAutoFit/>
          </a:bodyPr>
          <a:lstStyle/>
          <a:p>
            <a:r>
              <a:rPr kumimoji="1" lang="en-US" altLang="ja-JP" sz="1600" dirty="0" smtClean="0"/>
              <a:t>Scroll down</a:t>
            </a:r>
            <a:endParaRPr kumimoji="1" lang="ja-JP" altLang="en-US" sz="1600" dirty="0"/>
          </a:p>
        </p:txBody>
      </p:sp>
    </p:spTree>
    <p:extLst>
      <p:ext uri="{BB962C8B-B14F-4D97-AF65-F5344CB8AC3E}">
        <p14:creationId xmlns:p14="http://schemas.microsoft.com/office/powerpoint/2010/main" val="14419776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1260</Words>
  <Application>Microsoft Office PowerPoint</Application>
  <PresentationFormat>画面に合わせる (4:3)</PresentationFormat>
  <Paragraphs>171</Paragraphs>
  <Slides>21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21</vt:i4>
      </vt:variant>
    </vt:vector>
  </HeadingPairs>
  <TitlesOfParts>
    <vt:vector size="34" baseType="lpstr">
      <vt:lpstr>HGP創英角ｺﾞｼｯｸUB</vt:lpstr>
      <vt:lpstr>Meiryo UI</vt:lpstr>
      <vt:lpstr>ＭＳ Ｐゴシック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Table of contents</vt:lpstr>
      <vt:lpstr>1.　Introduction</vt:lpstr>
      <vt:lpstr>1.1　About this document</vt:lpstr>
      <vt:lpstr>1.2　Environment</vt:lpstr>
      <vt:lpstr>1.3　Scenario　</vt:lpstr>
      <vt:lpstr>1.4　Preparation(1/3)</vt:lpstr>
      <vt:lpstr>1.4　Preparation(2/3)</vt:lpstr>
      <vt:lpstr>1.4　Preparation(3/3)</vt:lpstr>
      <vt:lpstr>2.　Scenario</vt:lpstr>
      <vt:lpstr>2.1　Register Remote repository</vt:lpstr>
      <vt:lpstr>2.2　Register Registered account　</vt:lpstr>
      <vt:lpstr>2.3　Register file link(1/2)</vt:lpstr>
      <vt:lpstr>2.3　Register file link(2/2)</vt:lpstr>
      <vt:lpstr>2.4　Dry run (No.1)(1/2)</vt:lpstr>
      <vt:lpstr>2.4　Dry run (No.1)(2/2)</vt:lpstr>
      <vt:lpstr>2.5　Edit Playbook</vt:lpstr>
      <vt:lpstr>2.6　Dry run (No.2)</vt:lpstr>
      <vt:lpstr>2.7　Execute to Target server(1/2)</vt:lpstr>
      <vt:lpstr>2.7　Execute to Target server(2/2)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cp:revision>
  <dcterms:created xsi:type="dcterms:W3CDTF">2017-07-14T05:50:27Z</dcterms:created>
  <dcterms:modified xsi:type="dcterms:W3CDTF">2021-12-09T05:39:56Z</dcterms:modified>
</cp:coreProperties>
</file>