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680" r:id="rId6"/>
    <p:sldId id="681" r:id="rId7"/>
    <p:sldId id="698" r:id="rId8"/>
    <p:sldId id="712" r:id="rId9"/>
    <p:sldId id="699" r:id="rId10"/>
    <p:sldId id="711" r:id="rId11"/>
    <p:sldId id="710" r:id="rId12"/>
    <p:sldId id="700" r:id="rId13"/>
    <p:sldId id="701" r:id="rId14"/>
    <p:sldId id="702" r:id="rId15"/>
    <p:sldId id="713" r:id="rId16"/>
    <p:sldId id="703" r:id="rId17"/>
    <p:sldId id="714" r:id="rId18"/>
    <p:sldId id="704" r:id="rId19"/>
    <p:sldId id="715" r:id="rId20"/>
    <p:sldId id="705" r:id="rId21"/>
    <p:sldId id="706" r:id="rId22"/>
    <p:sldId id="716" r:id="rId23"/>
    <p:sldId id="707" r:id="rId24"/>
    <p:sldId id="717" r:id="rId25"/>
    <p:sldId id="718" r:id="rId26"/>
    <p:sldId id="719" r:id="rId27"/>
    <p:sldId id="720" r:id="rId28"/>
    <p:sldId id="722" r:id="rId29"/>
    <p:sldId id="721" r:id="rId30"/>
    <p:sldId id="708" r:id="rId31"/>
    <p:sldId id="709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m page・Table of Contents" id="{F24E20D0-6B8C-4B32-8751-7AA64DD83654}">
          <p14:sldIdLst>
            <p14:sldId id="262"/>
            <p14:sldId id="507"/>
          </p14:sldIdLst>
        </p14:section>
        <p14:section name="About Conductor" id="{14548CBC-38AE-45A7-B88A-8CC80C3747D3}">
          <p14:sldIdLst>
            <p14:sldId id="508"/>
            <p14:sldId id="680"/>
            <p14:sldId id="681"/>
            <p14:sldId id="698"/>
            <p14:sldId id="712"/>
            <p14:sldId id="699"/>
            <p14:sldId id="711"/>
            <p14:sldId id="710"/>
            <p14:sldId id="700"/>
            <p14:sldId id="701"/>
            <p14:sldId id="702"/>
            <p14:sldId id="713"/>
            <p14:sldId id="703"/>
            <p14:sldId id="714"/>
            <p14:sldId id="704"/>
            <p14:sldId id="715"/>
            <p14:sldId id="705"/>
            <p14:sldId id="706"/>
            <p14:sldId id="716"/>
            <p14:sldId id="707"/>
            <p14:sldId id="717"/>
            <p14:sldId id="718"/>
            <p14:sldId id="719"/>
            <p14:sldId id="720"/>
            <p14:sldId id="722"/>
            <p14:sldId id="721"/>
            <p14:sldId id="708"/>
            <p14:sldId id="70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>
        <p:scale>
          <a:sx n="100" d="100"/>
          <a:sy n="100" d="100"/>
        </p:scale>
        <p:origin x="1786" y="151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2021/12/9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2021/12/9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608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11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4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94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6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55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64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39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4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5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5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6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8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84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7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41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0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/>
              <a:t>Exastro IT Automation Version 1.8</a:t>
            </a:r>
            <a:br>
              <a:rPr lang="en-US" altLang="ja-JP" dirty="0"/>
            </a:br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err="1" smtClean="0"/>
              <a:t>Conductor【Practice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/>
              <a:t>Register Target host 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Target host 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"Device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Enter </a:t>
            </a:r>
            <a:r>
              <a:rPr lang="en-US" altLang="ja-JP" dirty="0" smtClean="0"/>
              <a:t>the following "Host </a:t>
            </a:r>
            <a:r>
              <a:rPr lang="en-US" altLang="ja-JP" dirty="0"/>
              <a:t>name</a:t>
            </a:r>
            <a:r>
              <a:rPr lang="en-US" altLang="ja-JP" dirty="0" smtClean="0"/>
              <a:t>", "</a:t>
            </a:r>
            <a:r>
              <a:rPr lang="en-US" altLang="ja-JP" dirty="0"/>
              <a:t>IP address</a:t>
            </a:r>
            <a:r>
              <a:rPr lang="en-US" altLang="ja-JP" dirty="0" smtClean="0"/>
              <a:t>", "Login ID", “Management", "</a:t>
            </a:r>
            <a:r>
              <a:rPr lang="en-US" altLang="ja-JP" dirty="0"/>
              <a:t>Login </a:t>
            </a:r>
            <a:r>
              <a:rPr lang="en-US" altLang="ja-JP" dirty="0" smtClean="0"/>
              <a:t>password“ and "Authentication method“.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Click "Register" button.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43510" y="5600385"/>
            <a:ext cx="7993110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/>
              <a:t>This scenario </a:t>
            </a:r>
            <a:r>
              <a:rPr lang="en-US" altLang="ja-JP" sz="1400" dirty="0"/>
              <a:t>assumes that you want to have </a:t>
            </a:r>
            <a:r>
              <a:rPr lang="en-US" altLang="ja-JP" sz="1400" dirty="0" smtClean="0"/>
              <a:t>a</a:t>
            </a:r>
            <a:r>
              <a:rPr lang="en-US" altLang="ja-JP" sz="1400" dirty="0"/>
              <a:t> </a:t>
            </a:r>
            <a:r>
              <a:rPr lang="en-US" altLang="ja-JP" sz="1400" dirty="0" err="1"/>
              <a:t>ssh</a:t>
            </a:r>
            <a:r>
              <a:rPr lang="en-US" altLang="ja-JP" sz="1400" dirty="0"/>
              <a:t> password connection to the </a:t>
            </a:r>
            <a:r>
              <a:rPr lang="en-US" altLang="ja-JP" sz="1400" dirty="0" smtClean="0"/>
              <a:t>Target host.</a:t>
            </a:r>
          </a:p>
          <a:p>
            <a:pPr algn="ctr"/>
            <a:r>
              <a:rPr lang="en-US" altLang="ja-JP" sz="1400" dirty="0" smtClean="0"/>
              <a:t>Please enter “IP Address”, “Login ID", "Login password” </a:t>
            </a:r>
          </a:p>
          <a:p>
            <a:pPr algn="ctr"/>
            <a:r>
              <a:rPr lang="en-US" altLang="ja-JP" sz="1400" dirty="0" smtClean="0"/>
              <a:t>appropriate to the settings set in the users environment</a:t>
            </a:r>
            <a:r>
              <a:rPr lang="en-US" altLang="ja-JP" sz="1400" dirty="0"/>
              <a:t>.</a:t>
            </a:r>
          </a:p>
          <a:p>
            <a:pPr algn="ctr"/>
            <a:endParaRPr lang="en-US" altLang="ja-JP" sz="1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760758" y="5146164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0" y="2632902"/>
            <a:ext cx="7229800" cy="250552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979640" y="2632902"/>
            <a:ext cx="5904820" cy="18762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374608" y="3116352"/>
            <a:ext cx="3662012" cy="230470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the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5342535" y="3108731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79327"/>
              </p:ext>
            </p:extLst>
          </p:nvPr>
        </p:nvGraphicFramePr>
        <p:xfrm>
          <a:off x="5494623" y="3492206"/>
          <a:ext cx="3467743" cy="182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70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5304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392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address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(Free 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358825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value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Management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199347">
                <a:tc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password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(Free</a:t>
                      </a:r>
                      <a:r>
                        <a:rPr lang="en-US" altLang="ja-JP" sz="9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value)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39217">
                <a:tc>
                  <a:txBody>
                    <a:bodyPr/>
                    <a:lstStyle/>
                    <a:p>
                      <a:r>
                        <a:rPr kumimoji="1" lang="en-US" altLang="ja-JP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method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1" lang="en-US" altLang="ja-JP" sz="9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1979640" y="4813738"/>
            <a:ext cx="1282928" cy="28787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362518" y="4795069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9515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Register operation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operation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</a:t>
            </a:r>
            <a:r>
              <a:rPr lang="en-US" altLang="ja-JP" dirty="0" smtClean="0"/>
              <a:t>Console“ menu </a:t>
            </a:r>
            <a:r>
              <a:rPr lang="en-US" altLang="ja-JP" dirty="0"/>
              <a:t>group &gt;&gt; "Input </a:t>
            </a:r>
            <a:r>
              <a:rPr lang="en-US" altLang="ja-JP" dirty="0" smtClean="0"/>
              <a:t>list“ menu </a:t>
            </a:r>
            <a:r>
              <a:rPr lang="en-US" altLang="ja-JP" dirty="0"/>
              <a:t>&gt;&gt; "</a:t>
            </a:r>
            <a:r>
              <a:rPr lang="en-US" altLang="ja-JP" dirty="0" smtClean="0"/>
              <a:t>Register“ submenu           &gt;&gt;"</a:t>
            </a:r>
            <a:r>
              <a:rPr lang="en-US" altLang="ja-JP" dirty="0"/>
              <a:t>Start </a:t>
            </a:r>
            <a:r>
              <a:rPr lang="en-US" altLang="ja-JP" dirty="0" smtClean="0"/>
              <a:t>register“ button.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/>
              <a:t>Enter "Operation </a:t>
            </a:r>
            <a:r>
              <a:rPr lang="en-US" altLang="ja-JP" sz="1400" dirty="0" smtClean="0"/>
              <a:t>name“, "Schedule </a:t>
            </a:r>
            <a:r>
              <a:rPr lang="en-US" altLang="ja-JP" sz="1400" dirty="0"/>
              <a:t>date </a:t>
            </a:r>
            <a:r>
              <a:rPr lang="en-US" altLang="ja-JP" sz="1400" dirty="0" smtClean="0"/>
              <a:t>for execution“.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 smtClean="0"/>
              <a:t>Click “Registration” button.</a:t>
            </a:r>
          </a:p>
        </p:txBody>
      </p:sp>
      <p:sp>
        <p:nvSpPr>
          <p:cNvPr id="61" name="角丸四角形 60"/>
          <p:cNvSpPr/>
          <p:nvPr/>
        </p:nvSpPr>
        <p:spPr bwMode="auto">
          <a:xfrm>
            <a:off x="4706532" y="5476925"/>
            <a:ext cx="4212929" cy="7674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/>
              <a:t>The process will not be </a:t>
            </a:r>
            <a:r>
              <a:rPr lang="en-US" altLang="ja-JP" sz="1600" dirty="0" smtClean="0"/>
              <a:t>executed </a:t>
            </a:r>
            <a:r>
              <a:rPr lang="en-US" altLang="ja-JP" sz="1600" dirty="0"/>
              <a:t>at the </a:t>
            </a:r>
            <a:endParaRPr lang="en-US" altLang="ja-JP" sz="1600" dirty="0" smtClean="0"/>
          </a:p>
          <a:p>
            <a:pPr algn="ctr"/>
            <a:r>
              <a:rPr lang="en-US" altLang="ja-JP" sz="1600" dirty="0" smtClean="0"/>
              <a:t>date </a:t>
            </a:r>
            <a:r>
              <a:rPr lang="en-US" altLang="ja-JP" sz="1600" dirty="0"/>
              <a:t>and time specified here.</a:t>
            </a:r>
            <a:endParaRPr lang="ja-JP" altLang="en-US" sz="16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471584"/>
            <a:ext cx="6593417" cy="262948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2401480" y="4593650"/>
            <a:ext cx="1594439" cy="419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 flipV="1">
            <a:off x="2195670" y="3068949"/>
            <a:ext cx="2787622" cy="71140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139940" y="463466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5396182" y="3300750"/>
            <a:ext cx="3074798" cy="149643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5292100" y="3212970"/>
            <a:ext cx="301542" cy="312200"/>
          </a:xfrm>
          <a:prstGeom prst="wedgeEllipseCallout">
            <a:avLst>
              <a:gd name="adj1" fmla="val -182771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22700"/>
              </p:ext>
            </p:extLst>
          </p:nvPr>
        </p:nvGraphicFramePr>
        <p:xfrm>
          <a:off x="5500959" y="3676606"/>
          <a:ext cx="2907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Schedule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 for execution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date/time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747523"/>
            <a:ext cx="7440387" cy="31046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"Playbook files"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“Playbook </a:t>
            </a:r>
            <a:r>
              <a:rPr lang="en-US" altLang="ja-JP" dirty="0"/>
              <a:t>file </a:t>
            </a:r>
            <a:r>
              <a:rPr lang="en-US" altLang="ja-JP" dirty="0" smtClean="0"/>
              <a:t>name“.</a:t>
            </a:r>
            <a:br>
              <a:rPr lang="en-US" altLang="ja-JP" dirty="0" smtClean="0"/>
            </a:br>
            <a:r>
              <a:rPr lang="en-US" altLang="ja-JP" dirty="0"/>
              <a:t>Click the </a:t>
            </a:r>
            <a:r>
              <a:rPr lang="en-US" altLang="ja-JP" dirty="0" smtClean="0"/>
              <a:t>”Reference” </a:t>
            </a:r>
            <a:r>
              <a:rPr lang="en-US" altLang="ja-JP" dirty="0"/>
              <a:t>button in the </a:t>
            </a:r>
            <a:r>
              <a:rPr lang="en-US" altLang="ja-JP" dirty="0" smtClean="0"/>
              <a:t>“Playbook files” </a:t>
            </a:r>
            <a:r>
              <a:rPr lang="en-US" altLang="ja-JP" dirty="0"/>
              <a:t>column.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>
                <a:solidFill>
                  <a:srgbClr val="FF0000"/>
                </a:solidFill>
              </a:rPr>
              <a:t>Upload all previously created </a:t>
            </a:r>
            <a:r>
              <a:rPr lang="en-US" altLang="ja-JP" dirty="0" err="1">
                <a:solidFill>
                  <a:srgbClr val="FF0000"/>
                </a:solidFill>
              </a:rPr>
              <a:t>yml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files.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Click "upload in Advance" button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</a:p>
        </p:txBody>
      </p:sp>
      <p:sp>
        <p:nvSpPr>
          <p:cNvPr id="16" name="角丸四角形 15"/>
          <p:cNvSpPr/>
          <p:nvPr/>
        </p:nvSpPr>
        <p:spPr bwMode="auto">
          <a:xfrm>
            <a:off x="2339690" y="4293121"/>
            <a:ext cx="1944270" cy="8641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23440" y="5387495"/>
            <a:ext cx="1062040" cy="27149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043385" y="5400319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4974361" y="4329300"/>
            <a:ext cx="3845151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4342468" y="4484990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91173"/>
              </p:ext>
            </p:extLst>
          </p:nvPr>
        </p:nvGraphicFramePr>
        <p:xfrm>
          <a:off x="5056220" y="4656882"/>
          <a:ext cx="36028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23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860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27" name="角丸四角形 26"/>
          <p:cNvSpPr/>
          <p:nvPr/>
        </p:nvSpPr>
        <p:spPr bwMode="auto">
          <a:xfrm>
            <a:off x="5363716" y="5668749"/>
            <a:ext cx="3455796" cy="786514"/>
          </a:xfrm>
          <a:prstGeom prst="round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dirty="0" smtClean="0"/>
              <a:t>Please refer to "2.2 Pre-preparation“.</a:t>
            </a:r>
            <a:br>
              <a:rPr lang="en-US" altLang="ja-JP" sz="1200" dirty="0" smtClean="0"/>
            </a:br>
            <a:r>
              <a:rPr lang="en-US" altLang="ja-JP" sz="1200" dirty="0" smtClean="0"/>
              <a:t>For more information on how to </a:t>
            </a:r>
            <a:br>
              <a:rPr lang="en-US" altLang="ja-JP" sz="1200" dirty="0" smtClean="0"/>
            </a:br>
            <a:r>
              <a:rPr lang="en-US" altLang="ja-JP" sz="1200" dirty="0" smtClean="0"/>
              <a:t>create </a:t>
            </a:r>
            <a:r>
              <a:rPr lang="en-US" altLang="ja-JP" sz="1200" dirty="0" err="1" smtClean="0"/>
              <a:t>IaC</a:t>
            </a:r>
            <a:r>
              <a:rPr lang="en-US" altLang="ja-JP" sz="1200" dirty="0" smtClean="0"/>
              <a:t>.</a:t>
            </a:r>
            <a:endParaRPr lang="ja-JP" altLang="en-US" sz="1200" dirty="0">
              <a:latin typeface="+mn-ea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5120140" y="5653907"/>
            <a:ext cx="565503" cy="549789"/>
            <a:chOff x="0" y="0"/>
            <a:chExt cx="565503" cy="549789"/>
          </a:xfrm>
        </p:grpSpPr>
        <p:sp>
          <p:nvSpPr>
            <p:cNvPr id="29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0" name="テキスト ボックス 23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7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88" y="1772771"/>
            <a:ext cx="8544321" cy="3186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/>
              <a:t>Register </a:t>
            </a:r>
            <a:r>
              <a:rPr lang="en-US" altLang="ja-JP" dirty="0" err="1"/>
              <a:t>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73354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err="1"/>
              <a:t>IaC</a:t>
            </a: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When you’re </a:t>
            </a:r>
            <a:r>
              <a:rPr lang="en-US" altLang="ja-JP" sz="1800" dirty="0" smtClean="0"/>
              <a:t>done </a:t>
            </a:r>
            <a:r>
              <a:rPr lang="en-US" altLang="ja-JP" sz="1800" dirty="0"/>
              <a:t>registering, the list should be something like this:</a:t>
            </a:r>
          </a:p>
        </p:txBody>
      </p:sp>
    </p:spTree>
    <p:extLst>
      <p:ext uri="{BB962C8B-B14F-4D97-AF65-F5344CB8AC3E}">
        <p14:creationId xmlns:p14="http://schemas.microsoft.com/office/powerpoint/2010/main" val="1588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Register Movement (</a:t>
            </a:r>
            <a:r>
              <a:rPr lang="en-US" altLang="ja-JP" dirty="0" smtClean="0"/>
              <a:t>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"Movement list" menu &gt;&gt; "Register" submenu &gt;&gt; "Start register" </a:t>
            </a:r>
            <a:r>
              <a:rPr lang="en-US" altLang="ja-JP" dirty="0" smtClean="0"/>
              <a:t>button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"Movement </a:t>
            </a:r>
            <a:r>
              <a:rPr lang="en-US" altLang="ja-JP" dirty="0"/>
              <a:t>name"  </a:t>
            </a:r>
            <a:r>
              <a:rPr lang="en-US" altLang="ja-JP" dirty="0" smtClean="0"/>
              <a:t>and select ”Host </a:t>
            </a:r>
            <a:r>
              <a:rPr lang="en-US" altLang="ja-JP" dirty="0"/>
              <a:t>specific </a:t>
            </a:r>
            <a:r>
              <a:rPr lang="en-US" altLang="ja-JP" dirty="0" smtClean="0"/>
              <a:t>format“.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Click </a:t>
            </a:r>
            <a:r>
              <a:rPr lang="en-US" altLang="ja-JP" dirty="0" smtClean="0"/>
              <a:t>“Register” </a:t>
            </a:r>
            <a:r>
              <a:rPr lang="en-US" altLang="ja-JP" dirty="0"/>
              <a:t>button.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0" y="2348850"/>
            <a:ext cx="7561050" cy="4104338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 bwMode="auto">
          <a:xfrm>
            <a:off x="2987780" y="4525507"/>
            <a:ext cx="3744520" cy="1063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3851900" y="5913157"/>
            <a:ext cx="1663920" cy="32423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5292100" y="3091998"/>
            <a:ext cx="3384470" cy="129532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lang="ja-JP" altLang="en-US" sz="1400" dirty="0">
              <a:latin typeface="+mn-ea"/>
            </a:endParaRPr>
          </a:p>
          <a:p>
            <a:pPr algn="ctr"/>
            <a:endParaRPr lang="ja-JP" altLang="en-US" sz="1400" dirty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5222107" y="3051983"/>
            <a:ext cx="301542" cy="312200"/>
          </a:xfrm>
          <a:prstGeom prst="wedgeEllipseCallout">
            <a:avLst>
              <a:gd name="adj1" fmla="val -278623"/>
              <a:gd name="adj2" fmla="val 42308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26234"/>
              </p:ext>
            </p:extLst>
          </p:nvPr>
        </p:nvGraphicFramePr>
        <p:xfrm>
          <a:off x="5372878" y="3363411"/>
          <a:ext cx="3254355" cy="84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387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2029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9533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＜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＞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specific format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34" name="円形吹き出し 33"/>
          <p:cNvSpPr/>
          <p:nvPr/>
        </p:nvSpPr>
        <p:spPr bwMode="auto">
          <a:xfrm>
            <a:off x="5630195" y="596896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300240" y="5727486"/>
            <a:ext cx="2663273" cy="79790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latin typeface="+mn-ea"/>
              </a:rPr>
              <a:t>Please create one Movement for each </a:t>
            </a:r>
            <a:r>
              <a:rPr lang="en-US" altLang="ja-JP" sz="1400" dirty="0" err="1" smtClean="0">
                <a:latin typeface="+mn-ea"/>
              </a:rPr>
              <a:t>yml</a:t>
            </a:r>
            <a:r>
              <a:rPr lang="en-US" altLang="ja-JP" sz="1400" dirty="0" smtClean="0">
                <a:latin typeface="+mn-ea"/>
              </a:rPr>
              <a:t> file.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6012999" y="5647223"/>
            <a:ext cx="409451" cy="456731"/>
            <a:chOff x="0" y="0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3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40" y="1988801"/>
            <a:ext cx="8714700" cy="29524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/>
              <a:t> Register Movement 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</a:t>
            </a: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When you’re </a:t>
            </a:r>
            <a:r>
              <a:rPr lang="en-US" altLang="ja-JP" sz="1800" dirty="0" smtClean="0"/>
              <a:t>done </a:t>
            </a:r>
            <a:r>
              <a:rPr lang="en-US" altLang="ja-JP" sz="1800" dirty="0"/>
              <a:t>registering, </a:t>
            </a:r>
            <a:r>
              <a:rPr lang="en-US" altLang="ja-JP" sz="1800" dirty="0" smtClean="0"/>
              <a:t>the list </a:t>
            </a:r>
            <a:r>
              <a:rPr lang="en-US" altLang="ja-JP" sz="1800" dirty="0"/>
              <a:t>should be something like this:</a:t>
            </a:r>
          </a:p>
        </p:txBody>
      </p:sp>
    </p:spTree>
    <p:extLst>
      <p:ext uri="{BB962C8B-B14F-4D97-AF65-F5344CB8AC3E}">
        <p14:creationId xmlns:p14="http://schemas.microsoft.com/office/powerpoint/2010/main" val="25538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Movement </a:t>
            </a:r>
            <a:r>
              <a:rPr lang="en-US" altLang="ja-JP" dirty="0" smtClean="0"/>
              <a:t>details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Register Movement </a:t>
            </a:r>
            <a:r>
              <a:rPr lang="en-US" altLang="ja-JP" b="1" dirty="0" smtClean="0"/>
              <a:t>details</a:t>
            </a:r>
          </a:p>
          <a:p>
            <a:pPr marL="180000" lvl="1" indent="0">
              <a:buNone/>
            </a:pPr>
            <a:r>
              <a:rPr lang="en-US" altLang="ja-JP" dirty="0"/>
              <a:t>"Ansible-Legacy" menu group &gt;&gt; </a:t>
            </a:r>
            <a:r>
              <a:rPr lang="en-US" altLang="ja-JP" dirty="0" smtClean="0"/>
              <a:t>“Movement playbook link" </a:t>
            </a:r>
            <a:r>
              <a:rPr lang="en-US" altLang="ja-JP" dirty="0"/>
              <a:t>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 </a:t>
            </a:r>
            <a:r>
              <a:rPr lang="en-US" altLang="ja-JP" dirty="0"/>
              <a:t>"</a:t>
            </a:r>
            <a:r>
              <a:rPr lang="en-US" altLang="ja-JP" dirty="0" smtClean="0"/>
              <a:t>Movement“ , "Playbook </a:t>
            </a:r>
            <a:r>
              <a:rPr lang="en-US" altLang="ja-JP" dirty="0"/>
              <a:t>files" and "Include order"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</a:t>
            </a:r>
            <a:r>
              <a:rPr lang="en-US" altLang="ja-JP" dirty="0"/>
              <a:t>"Register" button.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1" y="2382241"/>
            <a:ext cx="7489040" cy="3025004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742021" y="5606718"/>
            <a:ext cx="3293624" cy="8124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+mn-ea"/>
              </a:rPr>
              <a:t>Please create the same number of </a:t>
            </a:r>
          </a:p>
          <a:p>
            <a:pPr algn="ctr"/>
            <a:r>
              <a:rPr lang="en-US" altLang="ja-JP" sz="1400" dirty="0" err="1">
                <a:latin typeface="+mn-ea"/>
              </a:rPr>
              <a:t>y</a:t>
            </a:r>
            <a:r>
              <a:rPr lang="en-US" altLang="ja-JP" sz="1400" dirty="0" err="1" smtClean="0">
                <a:latin typeface="+mn-ea"/>
              </a:rPr>
              <a:t>ml</a:t>
            </a:r>
            <a:r>
              <a:rPr lang="en-US" altLang="ja-JP" sz="1400" dirty="0" smtClean="0">
                <a:latin typeface="+mn-ea"/>
              </a:rPr>
              <a:t> files as registered movement information.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364110" y="5407245"/>
            <a:ext cx="530557" cy="515814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033840" y="4027446"/>
            <a:ext cx="2898210" cy="6992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339690" y="4962130"/>
            <a:ext cx="976621" cy="1951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419840" y="4869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51321" y="5246153"/>
            <a:ext cx="4352739" cy="151376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value for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774528" y="5102500"/>
            <a:ext cx="301542" cy="342780"/>
          </a:xfrm>
          <a:prstGeom prst="wedgeEllipseCallout">
            <a:avLst>
              <a:gd name="adj1" fmla="val -110479"/>
              <a:gd name="adj2" fmla="val -27371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72695"/>
              </p:ext>
            </p:extLst>
          </p:nvPr>
        </p:nvGraphicFramePr>
        <p:xfrm>
          <a:off x="755470" y="5532156"/>
          <a:ext cx="4176580" cy="120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14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2556966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1981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create Movement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330332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 the register playbook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198199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Include order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93" y="1844780"/>
            <a:ext cx="8712105" cy="30964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 Register Movement details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Movement details</a:t>
            </a:r>
            <a:br>
              <a:rPr lang="en-US" altLang="ja-JP" b="1" dirty="0"/>
            </a:br>
            <a:r>
              <a:rPr lang="en-US" altLang="ja-JP" sz="1800" dirty="0" smtClean="0"/>
              <a:t>When you’re done registering, the list should be something like this: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1336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200" dirty="0" smtClean="0"/>
              <a:t>3.6 Register </a:t>
            </a:r>
            <a:r>
              <a:rPr lang="en-US" altLang="ja-JP" sz="2300" dirty="0" smtClean="0"/>
              <a:t>Movement </a:t>
            </a:r>
            <a:r>
              <a:rPr lang="en-US" altLang="ja-JP" sz="2300" dirty="0"/>
              <a:t>and H</a:t>
            </a:r>
            <a:r>
              <a:rPr lang="en-US" altLang="ja-JP" sz="2300" dirty="0" smtClean="0"/>
              <a:t>ost connected to </a:t>
            </a:r>
            <a:r>
              <a:rPr lang="en-US" altLang="ja-JP" sz="2300" dirty="0"/>
              <a:t>the operation</a:t>
            </a:r>
            <a:r>
              <a:rPr lang="en-US" altLang="ja-JP" dirty="0">
                <a:solidFill>
                  <a:srgbClr val="FF0000"/>
                </a:solidFill>
              </a:rPr>
              <a:t/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ja-JP" altLang="en-US" sz="2200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Movement and Host connected to the operation </a:t>
            </a:r>
          </a:p>
          <a:p>
            <a:pPr marL="0" indent="0">
              <a:buNone/>
            </a:pPr>
            <a:r>
              <a:rPr lang="en-US" altLang="ja-JP" sz="1800" dirty="0" smtClean="0"/>
              <a:t> </a:t>
            </a:r>
            <a:r>
              <a:rPr lang="en-US" altLang="ja-JP" sz="1600" dirty="0" smtClean="0"/>
              <a:t>"</a:t>
            </a:r>
            <a:r>
              <a:rPr lang="en-US" altLang="ja-JP" sz="1600" dirty="0" err="1"/>
              <a:t>Ansible</a:t>
            </a:r>
            <a:r>
              <a:rPr lang="en-US" altLang="ja-JP" sz="1600" dirty="0"/>
              <a:t>-Legacy" menu group &gt;&gt; "Target host" menu &gt;&gt; "Register" submenu &gt;&gt; </a:t>
            </a:r>
            <a:r>
              <a:rPr lang="en-US" altLang="ja-JP" sz="1600" dirty="0" smtClean="0"/>
              <a:t>       "Start register</a:t>
            </a:r>
            <a:r>
              <a:rPr lang="en-US" altLang="ja-JP" sz="1600" dirty="0"/>
              <a:t>" </a:t>
            </a:r>
            <a:r>
              <a:rPr lang="en-US" altLang="ja-JP" sz="1600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"</a:t>
            </a:r>
            <a:r>
              <a:rPr lang="en-US" altLang="ja-JP" dirty="0" smtClean="0"/>
              <a:t>Operation“ , "</a:t>
            </a:r>
            <a:r>
              <a:rPr lang="en-US" altLang="ja-JP" dirty="0"/>
              <a:t>Movement" and "Host".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“Register” button.</a:t>
            </a:r>
            <a:r>
              <a:rPr lang="ja-JP" altLang="en-US" dirty="0" smtClean="0"/>
              <a:t> </a:t>
            </a:r>
            <a:endParaRPr lang="en-US" altLang="ja-JP" b="1" dirty="0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348851"/>
            <a:ext cx="5976830" cy="3556842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1547580" y="5877340"/>
            <a:ext cx="3293624" cy="7321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dirty="0">
                <a:latin typeface="+mn-ea"/>
              </a:rPr>
              <a:t>Please register all the </a:t>
            </a:r>
          </a:p>
          <a:p>
            <a:pPr algn="ctr"/>
            <a:r>
              <a:rPr lang="en-US" altLang="ja-JP" sz="1600" dirty="0">
                <a:latin typeface="+mn-ea"/>
              </a:rPr>
              <a:t>created Movements.</a:t>
            </a:r>
            <a:endParaRPr lang="ja-JP" altLang="en-US" sz="1600" dirty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475570" y="5733320"/>
            <a:ext cx="426770" cy="477779"/>
            <a:chOff x="0" y="0"/>
            <a:chExt cx="565503" cy="549789"/>
          </a:xfrm>
        </p:grpSpPr>
        <p:sp>
          <p:nvSpPr>
            <p:cNvPr id="18" name="円/楕円 44"/>
            <p:cNvSpPr/>
            <p:nvPr/>
          </p:nvSpPr>
          <p:spPr bwMode="auto">
            <a:xfrm>
              <a:off x="0" y="0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="horz" wrap="squar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9" name="テキスト ボックス 27"/>
            <p:cNvSpPr txBox="1"/>
            <p:nvPr/>
          </p:nvSpPr>
          <p:spPr>
            <a:xfrm>
              <a:off x="70445" y="221447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b="1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195670" y="4293120"/>
            <a:ext cx="4176580" cy="779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998435" y="5373270"/>
            <a:ext cx="1285525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4428674" y="536211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4985919" y="5205090"/>
            <a:ext cx="3904038" cy="139235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Set value to item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4891112" y="5134001"/>
            <a:ext cx="301542" cy="312200"/>
          </a:xfrm>
          <a:prstGeom prst="wedgeEllipseCallout">
            <a:avLst>
              <a:gd name="adj1" fmla="val -111516"/>
              <a:gd name="adj2" fmla="val -12093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79093"/>
              </p:ext>
            </p:extLst>
          </p:nvPr>
        </p:nvGraphicFramePr>
        <p:xfrm>
          <a:off x="5041883" y="5446201"/>
          <a:ext cx="377762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4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66978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517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Created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51747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About this document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Scenario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Preparation</a:t>
            </a:r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Register Target host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</a:t>
            </a:r>
            <a:r>
              <a:rPr lang="en-US" altLang="ja-JP" dirty="0" err="1" smtClean="0"/>
              <a:t>IaC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Movement</a:t>
            </a:r>
            <a:r>
              <a:rPr lang="ja-JP" altLang="en-US" dirty="0"/>
              <a:t> </a:t>
            </a:r>
            <a:r>
              <a:rPr lang="en-US" altLang="ja-JP" dirty="0" smtClean="0"/>
              <a:t>details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/>
              <a:t>Register </a:t>
            </a:r>
            <a:r>
              <a:rPr lang="en-US" altLang="ja-JP" sz="1700" dirty="0"/>
              <a:t>Host and Movement </a:t>
            </a:r>
            <a:r>
              <a:rPr lang="en-US" altLang="ja-JP" sz="1700" dirty="0" smtClean="0"/>
              <a:t>connected to</a:t>
            </a:r>
            <a:r>
              <a:rPr lang="en-US" altLang="ja-JP" sz="1700" dirty="0"/>
              <a:t> </a:t>
            </a:r>
            <a:r>
              <a:rPr lang="en-US" altLang="ja-JP" sz="1700" dirty="0" smtClean="0"/>
              <a:t>the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Substitution value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Register Conductor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execution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Conductor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list(1/2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err="1"/>
              <a:t>Ansible</a:t>
            </a:r>
            <a:r>
              <a:rPr lang="en-US" altLang="ja-JP" dirty="0"/>
              <a:t>-Legacy" menu group &gt;&gt; "</a:t>
            </a:r>
            <a:r>
              <a:rPr lang="en-US" altLang="ja-JP" dirty="0" smtClean="0"/>
              <a:t>Substitution </a:t>
            </a:r>
            <a:r>
              <a:rPr lang="en-US" altLang="ja-JP" dirty="0"/>
              <a:t>value list" menu &gt;&gt; "Register" submenu &gt;&gt; "Start register"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</a:t>
            </a:r>
            <a:r>
              <a:rPr lang="en-US" altLang="ja-JP" dirty="0" smtClean="0"/>
              <a:t>"Operation“ , "Movement“ , "</a:t>
            </a:r>
            <a:r>
              <a:rPr lang="en-US" altLang="ja-JP" dirty="0"/>
              <a:t>Host" </a:t>
            </a:r>
            <a:r>
              <a:rPr lang="en-US" altLang="ja-JP" dirty="0" smtClean="0"/>
              <a:t>,“Variable </a:t>
            </a:r>
            <a:r>
              <a:rPr lang="en-US" altLang="ja-JP" dirty="0"/>
              <a:t>name" and </a:t>
            </a:r>
            <a:r>
              <a:rPr lang="en-US" altLang="ja-JP" dirty="0" smtClean="0"/>
              <a:t>“Specific value</a:t>
            </a:r>
            <a:r>
              <a:rPr lang="en-US" altLang="ja-JP" dirty="0"/>
              <a:t>".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“Register” button.</a:t>
            </a:r>
            <a:endParaRPr lang="en-US" altLang="ja-JP" b="1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8" y="2304033"/>
            <a:ext cx="8611945" cy="4149155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 bwMode="auto">
          <a:xfrm>
            <a:off x="2843760" y="5301260"/>
            <a:ext cx="1296180" cy="2629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4283960" y="5295744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2339690" y="3764890"/>
            <a:ext cx="301542" cy="312200"/>
          </a:xfrm>
          <a:prstGeom prst="wedgeEllipseCallout">
            <a:avLst>
              <a:gd name="adj1" fmla="val -118796"/>
              <a:gd name="adj2" fmla="val 8127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2112760" y="4149100"/>
            <a:ext cx="6850753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.7</a:t>
            </a:r>
            <a:r>
              <a:rPr lang="ja-JP" altLang="en-US" dirty="0"/>
              <a:t>　</a:t>
            </a:r>
            <a:r>
              <a:rPr lang="en-US" altLang="ja-JP" dirty="0"/>
              <a:t> Substitution value 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Substitution value list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Please use the list below for registering substitute values.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9949"/>
              </p:ext>
            </p:extLst>
          </p:nvPr>
        </p:nvGraphicFramePr>
        <p:xfrm>
          <a:off x="323410" y="1700760"/>
          <a:ext cx="8496102" cy="4392612"/>
        </p:xfrm>
        <a:graphic>
          <a:graphicData uri="http://schemas.openxmlformats.org/drawingml/2006/table">
            <a:tbl>
              <a:tblPr/>
              <a:tblGrid>
                <a:gridCol w="1152160">
                  <a:extLst>
                    <a:ext uri="{9D8B030D-6E8A-4147-A177-3AD203B41FA5}">
                      <a16:colId xmlns:a16="http://schemas.microsoft.com/office/drawing/2014/main" val="469214711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1346070715"/>
                    </a:ext>
                  </a:extLst>
                </a:gridCol>
                <a:gridCol w="3528490">
                  <a:extLst>
                    <a:ext uri="{9D8B030D-6E8A-4147-A177-3AD203B41FA5}">
                      <a16:colId xmlns:a16="http://schemas.microsoft.com/office/drawing/2014/main" val="4081310854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1929249399"/>
                    </a:ext>
                  </a:extLst>
                </a:gridCol>
                <a:gridCol w="1439122">
                  <a:extLst>
                    <a:ext uri="{9D8B030D-6E8A-4147-A177-3AD203B41FA5}">
                      <a16:colId xmlns:a16="http://schemas.microsoft.com/office/drawing/2014/main" val="3667064301"/>
                    </a:ext>
                  </a:extLst>
                </a:gridCol>
              </a:tblGrid>
              <a:tr h="313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Operation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 name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Specific value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Substitution</a:t>
                      </a:r>
                      <a:r>
                        <a:rPr lang="en-US" altLang="ja-JP" sz="12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order</a:t>
                      </a:r>
                      <a:endParaRPr lang="ja-JP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8125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04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3:copy_file:2:VAR_file_name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dir2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8485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3:copy_file:3:VAR_edit_param_1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519206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4:create_directory:4:VAR_dir_name_1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23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5:create_file:5:VAR_dir_name_1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35161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5:create_file:6:VAR_file_name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6644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6:edit_file:7:VAR_dir_name_1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9262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6:edit_file:8:VAR_file_name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528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6:edit_file:9:VAR_edit_param_1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2466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7:forced_termination:10:VAR_message_text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testmsg_fail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75292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8:remove_directory:11:VAR_dir_name_1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98934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dir1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9305"/>
                  </a:ext>
                </a:extLst>
              </a:tr>
              <a:tr h="313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1:operation1</a:t>
                      </a: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1:Testserver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9:remove_file:12:VAR_dir_name_1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testfile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8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Conductor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Input “Conductor name” in the Conductor menu group&gt;&gt; Conductor Class edit.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Drag and drop “Movements” and</a:t>
            </a:r>
            <a:r>
              <a:rPr lang="ja-JP" altLang="en-US" dirty="0"/>
              <a:t> </a:t>
            </a:r>
            <a:r>
              <a:rPr lang="en-US" altLang="ja-JP" dirty="0" smtClean="0"/>
              <a:t>“Functions” displayed from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the right side of the screen to center of the screen.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Click “Registration” button.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2424113"/>
            <a:ext cx="6768940" cy="4173327"/>
          </a:xfrm>
          <a:prstGeom prst="rect">
            <a:avLst/>
          </a:prstGeom>
        </p:spPr>
      </p:pic>
      <p:sp>
        <p:nvSpPr>
          <p:cNvPr id="36" name="角丸四角形 35"/>
          <p:cNvSpPr/>
          <p:nvPr/>
        </p:nvSpPr>
        <p:spPr bwMode="auto">
          <a:xfrm>
            <a:off x="5852061" y="2714776"/>
            <a:ext cx="1600339" cy="13814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3980501" y="4292522"/>
            <a:ext cx="1756992" cy="1214978"/>
            <a:chOff x="4101807" y="4206986"/>
            <a:chExt cx="1756992" cy="1214978"/>
          </a:xfrm>
        </p:grpSpPr>
        <p:sp>
          <p:nvSpPr>
            <p:cNvPr id="38" name="図形 37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フローチャート: 代替処理 38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800" b="1" dirty="0" smtClean="0">
                  <a:solidFill>
                    <a:schemeClr val="bg1"/>
                  </a:solidFill>
                  <a:latin typeface="+mn-ea"/>
                </a:rPr>
                <a:t>Drag and drop</a:t>
              </a:r>
            </a:p>
          </p:txBody>
        </p:sp>
      </p:grpSp>
      <p:sp>
        <p:nvSpPr>
          <p:cNvPr id="40" name="角丸四角形 39"/>
          <p:cNvSpPr/>
          <p:nvPr/>
        </p:nvSpPr>
        <p:spPr bwMode="auto">
          <a:xfrm>
            <a:off x="5837443" y="4269657"/>
            <a:ext cx="1600339" cy="1122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55470" y="6372203"/>
            <a:ext cx="609188" cy="2252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円形吹き出し 41"/>
          <p:cNvSpPr/>
          <p:nvPr/>
        </p:nvSpPr>
        <p:spPr bwMode="auto">
          <a:xfrm>
            <a:off x="7070395" y="5517290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3" name="円形吹き出し 42"/>
          <p:cNvSpPr/>
          <p:nvPr/>
        </p:nvSpPr>
        <p:spPr bwMode="auto">
          <a:xfrm>
            <a:off x="5773129" y="2051422"/>
            <a:ext cx="383091" cy="369438"/>
          </a:xfrm>
          <a:prstGeom prst="wedgeEllipseCallout">
            <a:avLst>
              <a:gd name="adj1" fmla="val 13367"/>
              <a:gd name="adj2" fmla="val 13564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493465" y="632901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6203961" y="1464860"/>
            <a:ext cx="2862629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>
                <a:latin typeface="+mn-ea"/>
              </a:rPr>
              <a:t>Enter value for item</a:t>
            </a:r>
            <a:endParaRPr kumimoji="1" lang="ja-JP" altLang="en-US" sz="1400">
              <a:latin typeface="+mn-ea"/>
            </a:endParaRPr>
          </a:p>
        </p:txBody>
      </p:sp>
      <p:pic>
        <p:nvPicPr>
          <p:cNvPr id="4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05" y="1806429"/>
            <a:ext cx="2755202" cy="548640"/>
          </a:xfrm>
          <a:prstGeom prst="rect">
            <a:avLst/>
          </a:prstGeom>
        </p:spPr>
      </p:pic>
      <p:sp>
        <p:nvSpPr>
          <p:cNvPr id="47" name="角丸四角形 46"/>
          <p:cNvSpPr/>
          <p:nvPr/>
        </p:nvSpPr>
        <p:spPr bwMode="auto">
          <a:xfrm>
            <a:off x="3565018" y="5919258"/>
            <a:ext cx="4799312" cy="37896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>
                <a:latin typeface="+mn-ea"/>
              </a:rPr>
              <a:t>※ The Conductor to be created is on the next </a:t>
            </a:r>
            <a:r>
              <a:rPr lang="en-US" altLang="ja-JP" sz="1400" dirty="0" smtClean="0">
                <a:latin typeface="+mn-ea"/>
              </a:rPr>
              <a:t>page.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Conductor(2/7)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shown </a:t>
            </a:r>
            <a:r>
              <a:rPr lang="en-US" altLang="ja-JP" sz="1800" dirty="0" smtClean="0"/>
              <a:t>the figure below.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0" y="1652856"/>
            <a:ext cx="8568112" cy="4548862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 bwMode="auto">
          <a:xfrm>
            <a:off x="323410" y="4581160"/>
            <a:ext cx="5472760" cy="129618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"</a:t>
            </a:r>
            <a:r>
              <a:rPr lang="en-US" altLang="ja-JP" sz="1400" dirty="0">
                <a:latin typeface="+mn-ea"/>
              </a:rPr>
              <a:t>Conductor_2" in "Conductor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"</a:t>
            </a:r>
            <a:r>
              <a:rPr lang="en-US" altLang="ja-JP" sz="1400" dirty="0" err="1">
                <a:latin typeface="+mn-ea"/>
              </a:rPr>
              <a:t>forced_termination</a:t>
            </a:r>
            <a:r>
              <a:rPr lang="en-US" altLang="ja-JP" sz="1400" dirty="0">
                <a:latin typeface="+mn-ea"/>
              </a:rPr>
              <a:t>" from the </a:t>
            </a:r>
            <a:r>
              <a:rPr lang="en-US" altLang="ja-JP" sz="1400" dirty="0" smtClean="0">
                <a:latin typeface="+mn-ea"/>
              </a:rPr>
              <a:t>Movement.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"Conductor" from the Function.</a:t>
            </a:r>
            <a:endParaRPr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Connect </a:t>
            </a:r>
            <a:r>
              <a:rPr lang="en-US" altLang="ja-JP" sz="1400" dirty="0">
                <a:latin typeface="+mn-ea"/>
              </a:rPr>
              <a:t>"IN" and "OUT" as shown in the figure.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Click </a:t>
            </a:r>
            <a:r>
              <a:rPr lang="en-US" altLang="ja-JP" sz="1400" dirty="0">
                <a:latin typeface="+mn-ea"/>
              </a:rPr>
              <a:t>the "</a:t>
            </a:r>
            <a:r>
              <a:rPr lang="en-US" altLang="ja-JP" sz="1400" dirty="0" smtClean="0">
                <a:latin typeface="+mn-ea"/>
              </a:rPr>
              <a:t>Register“ button </a:t>
            </a:r>
            <a:r>
              <a:rPr lang="en-US" altLang="ja-JP" sz="1400" dirty="0">
                <a:latin typeface="+mn-ea"/>
              </a:rPr>
              <a:t>at the bottom of the screen.</a:t>
            </a:r>
            <a:endParaRPr kumimoji="1" lang="ja-JP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8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 smtClean="0"/>
              <a:t>Register Conductor(3/7)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 Conductor</a:t>
            </a:r>
            <a:br>
              <a:rPr lang="en-US" altLang="ja-JP" b="1" dirty="0" smtClean="0"/>
            </a:br>
            <a:r>
              <a:rPr lang="en-US" altLang="ja-JP" sz="1800" dirty="0"/>
              <a:t>The overall view of the created Conductor is as follows</a:t>
            </a:r>
            <a:r>
              <a:rPr lang="en-US" altLang="ja-JP" sz="1800" dirty="0" smtClean="0"/>
              <a:t>.</a:t>
            </a:r>
          </a:p>
          <a:p>
            <a:pPr marL="0" indent="0">
              <a:buNone/>
            </a:pPr>
            <a:r>
              <a:rPr lang="en-US" altLang="ja-JP" sz="1800" dirty="0" smtClean="0"/>
              <a:t>   The </a:t>
            </a:r>
            <a:r>
              <a:rPr lang="en-US" altLang="ja-JP" sz="1800" dirty="0"/>
              <a:t>details are </a:t>
            </a:r>
            <a:r>
              <a:rPr lang="en-US" altLang="ja-JP" sz="1800" dirty="0" smtClean="0"/>
              <a:t>explained on </a:t>
            </a:r>
            <a:r>
              <a:rPr lang="en-US" altLang="ja-JP" sz="1800" dirty="0"/>
              <a:t>the next pages.</a:t>
            </a:r>
            <a:endParaRPr lang="en-US" altLang="ja-JP" sz="1800" dirty="0" smtClean="0"/>
          </a:p>
        </p:txBody>
      </p:sp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4" y="1930636"/>
            <a:ext cx="8588219" cy="360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 bwMode="auto">
          <a:xfrm>
            <a:off x="539440" y="5134278"/>
            <a:ext cx="5276856" cy="57306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Input </a:t>
            </a:r>
            <a:r>
              <a:rPr lang="en-US" altLang="ja-JP" sz="1400" dirty="0">
                <a:latin typeface="+mn-ea"/>
              </a:rPr>
              <a:t>"Conductor_1" in Conductor name.</a:t>
            </a:r>
            <a:endParaRPr kumimoji="1" lang="en-US" altLang="ja-JP" sz="1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the various movements referring to the figure.</a:t>
            </a:r>
            <a:endParaRPr kumimoji="1"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6" y="162749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Conductor(4/7)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</a:t>
            </a:r>
            <a:r>
              <a:rPr lang="en-US" altLang="ja-JP" sz="1800" dirty="0" smtClean="0"/>
              <a:t>the </a:t>
            </a:r>
            <a:r>
              <a:rPr lang="en-US" altLang="ja-JP" sz="1800" dirty="0"/>
              <a:t>Conductor as shown </a:t>
            </a:r>
            <a:r>
              <a:rPr lang="en-US" altLang="ja-JP" sz="1800" dirty="0" smtClean="0"/>
              <a:t>in the </a:t>
            </a:r>
            <a:r>
              <a:rPr lang="en-US" altLang="ja-JP" sz="1800" dirty="0"/>
              <a:t>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284980"/>
            <a:ext cx="887888" cy="69841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262526"/>
            <a:ext cx="5543692" cy="118854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Conductor Branches the next process according to the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end </a:t>
            </a:r>
            <a:r>
              <a:rPr lang="en-US" altLang="ja-JP" sz="1400" dirty="0">
                <a:latin typeface="+mn-ea"/>
              </a:rPr>
              <a:t>result of the Movement immediately before it </a:t>
            </a:r>
            <a:r>
              <a:rPr lang="en-US" altLang="ja-JP" sz="1400" dirty="0" smtClean="0">
                <a:latin typeface="+mn-ea"/>
              </a:rPr>
              <a:t>is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arranged.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For </a:t>
            </a:r>
            <a:r>
              <a:rPr lang="en-US" altLang="ja-JP" sz="1400" dirty="0">
                <a:latin typeface="+mn-ea"/>
              </a:rPr>
              <a:t>now, set it so subsequent processing only happens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when the end status is “Normal end”.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732300" y="4149100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64360" y="3159579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1403560" y="3644950"/>
            <a:ext cx="5184720" cy="5041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</a:t>
            </a:r>
            <a:r>
              <a:rPr lang="en-US" altLang="ja-JP" sz="1400" dirty="0" smtClean="0">
                <a:latin typeface="+mn-ea"/>
              </a:rPr>
              <a:t>drop a </a:t>
            </a:r>
            <a:r>
              <a:rPr lang="en-US" altLang="ja-JP" sz="1400" dirty="0">
                <a:latin typeface="+mn-ea"/>
              </a:rPr>
              <a:t>Conductor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Branch </a:t>
            </a:r>
            <a:r>
              <a:rPr lang="en-US" altLang="ja-JP" sz="1400" dirty="0">
                <a:latin typeface="+mn-ea"/>
              </a:rPr>
              <a:t>from the "Function"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tab </a:t>
            </a:r>
            <a:r>
              <a:rPr lang="en-US" altLang="ja-JP" sz="1400" dirty="0">
                <a:latin typeface="+mn-ea"/>
              </a:rPr>
              <a:t>to arrange 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0" y="4365130"/>
            <a:ext cx="3011906" cy="1978202"/>
          </a:xfrm>
          <a:prstGeom prst="rect">
            <a:avLst/>
          </a:prstGeom>
        </p:spPr>
      </p:pic>
      <p:sp>
        <p:nvSpPr>
          <p:cNvPr id="17" name="右カーブ矢印 16"/>
          <p:cNvSpPr/>
          <p:nvPr/>
        </p:nvSpPr>
        <p:spPr bwMode="auto">
          <a:xfrm>
            <a:off x="70811" y="3980474"/>
            <a:ext cx="252599" cy="419429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5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Register </a:t>
            </a:r>
            <a:r>
              <a:rPr lang="en-US" altLang="ja-JP" dirty="0" smtClean="0"/>
              <a:t>Conductor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1259540" y="3730445"/>
            <a:ext cx="122417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右カーブ矢印 5"/>
          <p:cNvSpPr/>
          <p:nvPr/>
        </p:nvSpPr>
        <p:spPr bwMode="auto">
          <a:xfrm rot="2120693">
            <a:off x="694244" y="3660790"/>
            <a:ext cx="360050" cy="450862"/>
          </a:xfrm>
          <a:prstGeom prst="curvedRight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348543"/>
            <a:ext cx="5400750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“Conductor call” can call in and execute previously set 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 Conductors </a:t>
            </a:r>
            <a:r>
              <a:rPr lang="en-US" altLang="ja-JP" sz="1400" dirty="0">
                <a:latin typeface="+mn-ea"/>
              </a:rPr>
              <a:t>and </a:t>
            </a:r>
            <a:r>
              <a:rPr lang="en-US" altLang="ja-JP" sz="1400" dirty="0" smtClean="0">
                <a:latin typeface="+mn-ea"/>
              </a:rPr>
              <a:t>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+mn-ea"/>
              </a:rPr>
              <a:t>Specify the previously created </a:t>
            </a:r>
            <a:r>
              <a:rPr lang="en-US" altLang="ja-JP" sz="1400" dirty="0" smtClean="0">
                <a:latin typeface="+mn-ea"/>
              </a:rPr>
              <a:t>Conductor_2.</a:t>
            </a: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25598" y="2983536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</a:t>
            </a:r>
            <a:r>
              <a:rPr lang="en-US" altLang="ja-JP" sz="1400" dirty="0" smtClean="0">
                <a:latin typeface="+mn-ea"/>
              </a:rPr>
              <a:t>drop </a:t>
            </a:r>
            <a:r>
              <a:rPr lang="en-US" altLang="ja-JP" sz="1400" dirty="0">
                <a:latin typeface="+mn-ea"/>
              </a:rPr>
              <a:t>Conductor </a:t>
            </a:r>
            <a:r>
              <a:rPr lang="en-US" altLang="ja-JP" sz="1400" dirty="0" smtClean="0">
                <a:latin typeface="+mn-ea"/>
              </a:rPr>
              <a:t>Call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to 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arrange </a:t>
            </a:r>
            <a:r>
              <a:rPr lang="en-US" altLang="ja-JP" sz="1400" dirty="0">
                <a:latin typeface="+mn-ea"/>
              </a:rPr>
              <a:t>it.</a:t>
            </a:r>
            <a:endParaRPr lang="en-US" altLang="ja-JP" sz="1400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82" y="4174246"/>
            <a:ext cx="2336201" cy="264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4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Register </a:t>
            </a:r>
            <a:r>
              <a:rPr lang="en-US" altLang="ja-JP" b="1" dirty="0" smtClean="0"/>
              <a:t>Conductor</a:t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</a:t>
            </a:r>
            <a:r>
              <a:rPr lang="en-US" altLang="ja-JP" sz="1800" dirty="0" smtClean="0"/>
              <a:t>shown in </a:t>
            </a:r>
            <a:r>
              <a:rPr lang="en-US" altLang="ja-JP" sz="1800" dirty="0"/>
              <a:t>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2541896" y="3763849"/>
            <a:ext cx="805934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860634" y="4952086"/>
            <a:ext cx="7095836" cy="71475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Conductor end </a:t>
            </a:r>
            <a:r>
              <a:rPr lang="en-US" altLang="ja-JP" sz="1400" dirty="0" smtClean="0">
                <a:latin typeface="+mn-ea"/>
              </a:rPr>
              <a:t>is a function is deployed at the end of a process..</a:t>
            </a:r>
            <a:br>
              <a:rPr lang="en-US" altLang="ja-JP" sz="1400" dirty="0" smtClean="0">
                <a:latin typeface="+mn-ea"/>
              </a:rPr>
            </a:b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>
                <a:latin typeface="+mn-ea"/>
              </a:rPr>
              <a:t> It </a:t>
            </a:r>
            <a:r>
              <a:rPr lang="en-US" altLang="ja-JP" sz="1400" dirty="0" smtClean="0">
                <a:latin typeface="+mn-ea"/>
              </a:rPr>
              <a:t>is also deployed at the end of the </a:t>
            </a:r>
            <a:r>
              <a:rPr lang="en-US" altLang="ja-JP" sz="1400" dirty="0">
                <a:latin typeface="+mn-ea"/>
              </a:rPr>
              <a:t>branch </a:t>
            </a:r>
            <a:r>
              <a:rPr lang="en-US" altLang="ja-JP" sz="1400" dirty="0" smtClean="0">
                <a:latin typeface="+mn-ea"/>
              </a:rPr>
              <a:t>process </a:t>
            </a:r>
            <a:r>
              <a:rPr lang="en-US" altLang="ja-JP" sz="1400" dirty="0">
                <a:latin typeface="+mn-ea"/>
              </a:rPr>
              <a:t>introduced </a:t>
            </a:r>
            <a:r>
              <a:rPr lang="en-US" altLang="ja-JP" sz="1400" dirty="0" smtClean="0">
                <a:latin typeface="+mn-ea"/>
              </a:rPr>
              <a:t>in </a:t>
            </a:r>
            <a:r>
              <a:rPr lang="en-US" altLang="ja-JP" sz="1400" dirty="0">
                <a:latin typeface="+mn-ea"/>
              </a:rPr>
              <a:t>(5/7).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3419840" y="3933070"/>
            <a:ext cx="3234750" cy="1358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705735" y="2098478"/>
            <a:ext cx="2948855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Drag </a:t>
            </a:r>
            <a:r>
              <a:rPr lang="en-US" altLang="ja-JP" sz="1400" dirty="0">
                <a:latin typeface="+mn-ea"/>
              </a:rPr>
              <a:t>and drop Conductor </a:t>
            </a:r>
            <a:r>
              <a:rPr lang="en-US" altLang="ja-JP" sz="1400" dirty="0" smtClean="0">
                <a:latin typeface="+mn-ea"/>
              </a:rPr>
              <a:t>end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the "Function" tab </a:t>
            </a:r>
            <a:r>
              <a:rPr lang="en-US" altLang="ja-JP" sz="1400" dirty="0" smtClean="0">
                <a:latin typeface="+mn-ea"/>
              </a:rPr>
              <a:t>to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arrange it.</a:t>
            </a:r>
            <a:endParaRPr lang="en-US" altLang="ja-JP" sz="1400" dirty="0" smtClean="0">
              <a:latin typeface="+mn-ea"/>
            </a:endParaRPr>
          </a:p>
        </p:txBody>
      </p:sp>
      <p:cxnSp>
        <p:nvCxnSpPr>
          <p:cNvPr id="17" name="直線矢印コネクタ 16"/>
          <p:cNvCxnSpPr/>
          <p:nvPr/>
        </p:nvCxnSpPr>
        <p:spPr bwMode="auto">
          <a:xfrm flipH="1" flipV="1">
            <a:off x="5868180" y="3686916"/>
            <a:ext cx="786410" cy="3819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角丸四角形 17"/>
          <p:cNvSpPr/>
          <p:nvPr/>
        </p:nvSpPr>
        <p:spPr bwMode="auto">
          <a:xfrm>
            <a:off x="5649300" y="3262291"/>
            <a:ext cx="938980" cy="3384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24519"/>
            <a:ext cx="8577192" cy="34675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.8</a:t>
            </a:r>
            <a:r>
              <a:rPr lang="ja-JP" altLang="en-US" dirty="0"/>
              <a:t>　</a:t>
            </a:r>
            <a:r>
              <a:rPr lang="en-US" altLang="ja-JP" dirty="0"/>
              <a:t> Register 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/7)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Register </a:t>
            </a:r>
            <a:r>
              <a:rPr lang="en-US" altLang="ja-JP" dirty="0" smtClean="0"/>
              <a:t>Conductor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800" dirty="0"/>
              <a:t>Please create the Conductor as shown the figure below.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598744" y="3114128"/>
            <a:ext cx="981274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275820" y="5238205"/>
            <a:ext cx="5687693" cy="8168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Parallel </a:t>
            </a:r>
            <a:r>
              <a:rPr lang="en-US" altLang="ja-JP" sz="1400" dirty="0"/>
              <a:t>branch and Parallel merge are executed immediately</a:t>
            </a:r>
            <a:r>
              <a:rPr lang="en-US" altLang="ja-JP" dirty="0"/>
              <a:t>.</a:t>
            </a:r>
            <a:r>
              <a:rPr lang="en-US" altLang="ja-JP" sz="1400" dirty="0"/>
              <a:t> </a:t>
            </a:r>
            <a:r>
              <a:rPr lang="en-US" altLang="ja-JP" sz="1400" dirty="0" smtClean="0">
                <a:latin typeface="+mn-ea"/>
              </a:rPr>
              <a:t/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Movement </a:t>
            </a:r>
            <a:r>
              <a:rPr lang="en-US" altLang="ja-JP" sz="1400" dirty="0">
                <a:latin typeface="+mn-ea"/>
              </a:rPr>
              <a:t>and Function can be executed </a:t>
            </a:r>
            <a:r>
              <a:rPr lang="en-US" altLang="ja-JP" sz="1400" dirty="0" smtClean="0">
                <a:latin typeface="+mn-ea"/>
              </a:rPr>
              <a:t>in parallel.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+mn-ea"/>
              </a:rPr>
              <a:t>The </a:t>
            </a:r>
            <a:r>
              <a:rPr lang="en-US" altLang="ja-JP" sz="1400" dirty="0">
                <a:latin typeface="+mn-ea"/>
              </a:rPr>
              <a:t>number of parallel processes can be specified.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654590" y="3859283"/>
            <a:ext cx="1080150" cy="2508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175503" y="3060873"/>
            <a:ext cx="360050" cy="19741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2699740" y="3912858"/>
            <a:ext cx="3954850" cy="1560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角丸四角形 19"/>
          <p:cNvSpPr/>
          <p:nvPr/>
        </p:nvSpPr>
        <p:spPr bwMode="auto">
          <a:xfrm>
            <a:off x="3563861" y="2078266"/>
            <a:ext cx="3045266" cy="74690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>
                <a:latin typeface="+mn-ea"/>
              </a:rPr>
              <a:t>Drag and drop Parallel </a:t>
            </a:r>
            <a:r>
              <a:rPr lang="en-US" altLang="ja-JP" sz="1400" dirty="0" smtClean="0">
                <a:latin typeface="+mn-ea"/>
              </a:rPr>
              <a:t>branch and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en-US" altLang="ja-JP" sz="1400" dirty="0">
                <a:latin typeface="+mn-ea"/>
              </a:rPr>
              <a:t>Parallel merge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from </a:t>
            </a:r>
            <a:r>
              <a:rPr lang="en-US" altLang="ja-JP" sz="1400" dirty="0" smtClean="0">
                <a:latin typeface="+mn-ea"/>
              </a:rPr>
              <a:t>the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"Function" tab to arrange it. </a:t>
            </a:r>
            <a:endParaRPr lang="en-US" altLang="ja-JP" sz="1400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2483710" y="3114128"/>
            <a:ext cx="792110" cy="5751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6" y="4487259"/>
            <a:ext cx="2743200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右カーブ矢印 16"/>
          <p:cNvSpPr/>
          <p:nvPr/>
        </p:nvSpPr>
        <p:spPr bwMode="auto">
          <a:xfrm rot="2120693">
            <a:off x="1692619" y="3225269"/>
            <a:ext cx="540556" cy="1206173"/>
          </a:xfrm>
          <a:prstGeom prst="curvedRightArrow">
            <a:avLst>
              <a:gd name="adj1" fmla="val 25000"/>
              <a:gd name="adj2" fmla="val 50000"/>
              <a:gd name="adj3" fmla="val 406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.9</a:t>
            </a:r>
            <a:r>
              <a:rPr lang="ja-JP" altLang="en-US" dirty="0"/>
              <a:t>　</a:t>
            </a:r>
            <a:r>
              <a:rPr lang="en-US" altLang="ja-JP" dirty="0"/>
              <a:t>Conductor execution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56216" y="836712"/>
            <a:ext cx="8964487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 execution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"</a:t>
            </a:r>
            <a:r>
              <a:rPr lang="en-US" altLang="ja-JP" dirty="0" smtClean="0"/>
              <a:t>Conductor“ menu </a:t>
            </a:r>
            <a:r>
              <a:rPr lang="en-US" altLang="ja-JP" dirty="0"/>
              <a:t>group &gt;&gt; "Conductor execution" </a:t>
            </a:r>
            <a:r>
              <a:rPr lang="en-US" altLang="ja-JP" dirty="0" smtClean="0"/>
              <a:t>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Determine the execution date and time from the "Schedule date/time" item in the "Conductor [list]" submenu.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</a:t>
            </a:r>
            <a:r>
              <a:rPr lang="en-US" altLang="ja-JP" sz="1200" dirty="0" smtClean="0"/>
              <a:t>"Conductor_1" </a:t>
            </a:r>
            <a:r>
              <a:rPr lang="en-US" altLang="ja-JP" sz="1200" dirty="0"/>
              <a:t>in the "Conductor name" </a:t>
            </a:r>
            <a:r>
              <a:rPr lang="en-US" altLang="ja-JP" sz="1200" dirty="0" smtClean="0"/>
              <a:t>, </a:t>
            </a:r>
            <a:r>
              <a:rPr lang="en-US" altLang="ja-JP" sz="1200" dirty="0"/>
              <a:t>"Conductor [List]" submenu items.</a:t>
            </a:r>
            <a:endParaRPr lang="en-US" altLang="ja-JP" sz="120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Select "operation" in the "operation </a:t>
            </a:r>
            <a:r>
              <a:rPr lang="en-US" altLang="ja-JP" sz="1200" dirty="0" smtClean="0"/>
              <a:t>name“ , </a:t>
            </a:r>
            <a:r>
              <a:rPr lang="en-US" altLang="ja-JP" sz="1200" dirty="0"/>
              <a:t>"operation [list]" submenu items.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sz="1200" dirty="0"/>
              <a:t>Click the "Execute" button.</a:t>
            </a:r>
            <a:endParaRPr lang="en-US" altLang="ja-JP" sz="12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50" y="2749020"/>
            <a:ext cx="8276167" cy="370416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27" y="3840735"/>
            <a:ext cx="3824775" cy="2620574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 bwMode="auto">
          <a:xfrm>
            <a:off x="5319100" y="6309400"/>
            <a:ext cx="438064" cy="13333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円形吹き出し 26"/>
          <p:cNvSpPr/>
          <p:nvPr/>
        </p:nvSpPr>
        <p:spPr bwMode="auto">
          <a:xfrm>
            <a:off x="5844736" y="6232341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4</a:t>
            </a:r>
          </a:p>
        </p:txBody>
      </p:sp>
      <p:sp>
        <p:nvSpPr>
          <p:cNvPr id="47" name="角丸四角形 46"/>
          <p:cNvSpPr/>
          <p:nvPr/>
        </p:nvSpPr>
        <p:spPr bwMode="auto">
          <a:xfrm>
            <a:off x="1479396" y="3333212"/>
            <a:ext cx="1008140" cy="1440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506451" y="2836961"/>
            <a:ext cx="2861485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latin typeface="+mn-ea"/>
              </a:rPr>
              <a:t>Select the value for below</a:t>
            </a:r>
            <a:endParaRPr kumimoji="1" lang="ja-JP" altLang="en-US" sz="1200">
              <a:latin typeface="+mn-ea"/>
            </a:endParaRPr>
          </a:p>
        </p:txBody>
      </p:sp>
      <p:pic>
        <p:nvPicPr>
          <p:cNvPr id="49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672" y="3180730"/>
            <a:ext cx="2625256" cy="540468"/>
          </a:xfrm>
          <a:prstGeom prst="rect">
            <a:avLst/>
          </a:prstGeom>
        </p:spPr>
      </p:pic>
      <p:sp>
        <p:nvSpPr>
          <p:cNvPr id="50" name="円形吹き出し 49"/>
          <p:cNvSpPr/>
          <p:nvPr/>
        </p:nvSpPr>
        <p:spPr bwMode="auto">
          <a:xfrm>
            <a:off x="2355680" y="2704276"/>
            <a:ext cx="301542" cy="312200"/>
          </a:xfrm>
          <a:prstGeom prst="wedgeEllipseCallout">
            <a:avLst>
              <a:gd name="adj1" fmla="val -108663"/>
              <a:gd name="adj2" fmla="val 15955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latin typeface="+mn-ea"/>
              </a:rPr>
              <a:t>１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674220" y="4600635"/>
            <a:ext cx="1838928" cy="17810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674220" y="5766413"/>
            <a:ext cx="1838928" cy="1324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2411090" y="4139879"/>
            <a:ext cx="2520960" cy="1189784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latin typeface="+mn-ea"/>
              </a:rPr>
              <a:t>Select the value for below</a:t>
            </a:r>
            <a:endParaRPr lang="ja-JP" altLang="en-US" sz="1200">
              <a:latin typeface="+mn-ea"/>
            </a:endParaRPr>
          </a:p>
          <a:p>
            <a:pPr algn="ctr"/>
            <a:endParaRPr kumimoji="1" lang="ja-JP" altLang="en-US" sz="1200">
              <a:latin typeface="+mn-ea"/>
            </a:endParaRPr>
          </a:p>
        </p:txBody>
      </p:sp>
      <p:pic>
        <p:nvPicPr>
          <p:cNvPr id="56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17" y="4483649"/>
            <a:ext cx="2284913" cy="655523"/>
          </a:xfrm>
          <a:prstGeom prst="rect">
            <a:avLst/>
          </a:prstGeom>
        </p:spPr>
      </p:pic>
      <p:sp>
        <p:nvSpPr>
          <p:cNvPr id="57" name="円形吹き出し 56"/>
          <p:cNvSpPr/>
          <p:nvPr/>
        </p:nvSpPr>
        <p:spPr bwMode="auto">
          <a:xfrm>
            <a:off x="2133390" y="3957142"/>
            <a:ext cx="301542" cy="312200"/>
          </a:xfrm>
          <a:prstGeom prst="wedgeEllipseCallout">
            <a:avLst>
              <a:gd name="adj1" fmla="val -57360"/>
              <a:gd name="adj2" fmla="val 1462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>
                <a:latin typeface="+mn-ea"/>
              </a:rPr>
              <a:t>2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2331323" y="5512400"/>
            <a:ext cx="2754691" cy="102665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latin typeface="+mn-ea"/>
              </a:rPr>
              <a:t>Select the value for below</a:t>
            </a:r>
            <a:endParaRPr kumimoji="1" lang="ja-JP" altLang="en-US" sz="1200">
              <a:latin typeface="+mn-ea"/>
            </a:endParaRPr>
          </a:p>
        </p:txBody>
      </p:sp>
      <p:pic>
        <p:nvPicPr>
          <p:cNvPr id="69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7601" y="5795277"/>
            <a:ext cx="2532598" cy="540468"/>
          </a:xfrm>
          <a:prstGeom prst="rect">
            <a:avLst/>
          </a:prstGeom>
        </p:spPr>
      </p:pic>
      <p:sp>
        <p:nvSpPr>
          <p:cNvPr id="70" name="円形吹き出し 69"/>
          <p:cNvSpPr/>
          <p:nvPr/>
        </p:nvSpPr>
        <p:spPr bwMode="auto">
          <a:xfrm>
            <a:off x="2110158" y="5333107"/>
            <a:ext cx="301542" cy="312200"/>
          </a:xfrm>
          <a:prstGeom prst="wedgeEllipseCallout">
            <a:avLst>
              <a:gd name="adj1" fmla="val -53547"/>
              <a:gd name="adj2" fmla="val 9137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>
                <a:latin typeface="+mn-ea"/>
              </a:rPr>
              <a:t>3</a:t>
            </a:r>
            <a:endParaRPr kumimoji="1" lang="ja-JP" altLang="en-US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1" y="2008710"/>
            <a:ext cx="5772169" cy="2307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 Conductor confirmation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/>
              <a:t>Conductor confirmation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en-US" altLang="ja-JP" dirty="0" smtClean="0"/>
              <a:t>Selecting a running or an already executed movement </a:t>
            </a:r>
            <a:br>
              <a:rPr lang="en-US" altLang="ja-JP" dirty="0" smtClean="0"/>
            </a:br>
            <a:r>
              <a:rPr lang="en-US" altLang="ja-JP" dirty="0" smtClean="0"/>
              <a:t>will move you to a screen where you can check the logs </a:t>
            </a:r>
            <a:r>
              <a:rPr lang="en-US" altLang="ja-JP" smtClean="0"/>
              <a:t>and the operation </a:t>
            </a:r>
            <a:r>
              <a:rPr lang="en-US" altLang="ja-JP" dirty="0" smtClean="0"/>
              <a:t>status.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87530" y="2636890"/>
            <a:ext cx="1008140" cy="2880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3036422">
            <a:off x="2382254" y="1753855"/>
            <a:ext cx="2435222" cy="2565970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90" y="3163596"/>
            <a:ext cx="3816530" cy="32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7" y="1990208"/>
            <a:ext cx="7921100" cy="38863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/>
              <a:t>T</a:t>
            </a:r>
            <a:r>
              <a:rPr lang="en-US" altLang="ja-JP" sz="1800" dirty="0" smtClean="0"/>
              <a:t>he </a:t>
            </a:r>
            <a:r>
              <a:rPr lang="en-US" altLang="ja-JP" sz="1800" dirty="0"/>
              <a:t>"</a:t>
            </a:r>
            <a:r>
              <a:rPr lang="en-US" altLang="ja-JP" sz="1800" b="1" dirty="0"/>
              <a:t>Conductor</a:t>
            </a:r>
            <a:r>
              <a:rPr lang="en-US" altLang="ja-JP" sz="1800" dirty="0" smtClean="0"/>
              <a:t>" </a:t>
            </a:r>
            <a:r>
              <a:rPr lang="en-US" altLang="ja-JP" sz="1800" dirty="0"/>
              <a:t>menu group </a:t>
            </a:r>
            <a:r>
              <a:rPr lang="en-US" altLang="ja-JP" sz="1800" dirty="0" smtClean="0"/>
              <a:t>is explained </a:t>
            </a:r>
            <a:r>
              <a:rPr lang="en-US" altLang="ja-JP" sz="1800" dirty="0"/>
              <a:t>in this document.</a:t>
            </a:r>
            <a:endParaRPr lang="en-US" altLang="ja-JP" sz="1600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/>
              <a:t>About this document</a:t>
            </a:r>
            <a:endParaRPr lang="en-US" kern="0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779890" y="2924930"/>
            <a:ext cx="576080" cy="6480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About Conductor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251647" y="1689965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51648" y="2673508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51647" y="3617218"/>
            <a:ext cx="8216563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539564" y="1822195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/>
              <a:t>Scenario 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9837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The Scenario used in this document is as following.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Ansible</a:t>
            </a:r>
            <a:r>
              <a:rPr lang="en-US" altLang="ja-JP" dirty="0"/>
              <a:t> driver is required to proceed with the scenario, so in this scenario, we will explain using </a:t>
            </a:r>
            <a:r>
              <a:rPr lang="en-US" altLang="ja-JP" dirty="0" err="1"/>
              <a:t>Ansible</a:t>
            </a:r>
            <a:r>
              <a:rPr lang="en-US" altLang="ja-JP" dirty="0"/>
              <a:t>-Legacy.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64" y="3681080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⑤</a:t>
            </a:r>
            <a:r>
              <a:rPr lang="en-US" altLang="ja-JP" b="1" dirty="0" smtClean="0"/>
              <a:t>Register interface information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539564" y="319656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④</a:t>
            </a:r>
            <a:r>
              <a:rPr kumimoji="1" lang="en-US" altLang="ja-JP" b="1" dirty="0" smtClean="0">
                <a:latin typeface="+mn-ea"/>
              </a:rPr>
              <a:t>Check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64" y="222956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②</a:t>
            </a:r>
            <a:r>
              <a:rPr kumimoji="1" lang="en-US" altLang="ja-JP" b="1" dirty="0" smtClean="0">
                <a:latin typeface="+mn-ea"/>
              </a:rPr>
              <a:t>Register operation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39564" y="608309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⑩</a:t>
            </a:r>
            <a:r>
              <a:rPr kumimoji="1" lang="en-US" altLang="ja-JP" b="1" dirty="0" smtClean="0">
                <a:latin typeface="+mn-ea"/>
              </a:rPr>
              <a:t>Check execution history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539564" y="5598321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⑨</a:t>
            </a:r>
            <a:r>
              <a:rPr lang="en-US" altLang="ja-JP" b="1" dirty="0" smtClean="0">
                <a:latin typeface="+mn-ea"/>
              </a:rPr>
              <a:t>Check </a:t>
            </a:r>
            <a:r>
              <a:rPr lang="en-US" altLang="ja-JP" b="1" dirty="0">
                <a:latin typeface="+mn-ea"/>
              </a:rPr>
              <a:t>execution result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39564" y="511875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⑧</a:t>
            </a:r>
            <a:r>
              <a:rPr kumimoji="1" lang="en-US" altLang="ja-JP" b="1" dirty="0" smtClean="0">
                <a:latin typeface="+mn-ea"/>
              </a:rPr>
              <a:t>Execution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39564" y="4639189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⑦</a:t>
            </a:r>
            <a:r>
              <a:rPr kumimoji="1" lang="en-US" altLang="ja-JP" b="1" dirty="0" smtClean="0">
                <a:latin typeface="+mn-ea"/>
              </a:rPr>
              <a:t>Check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39564" y="174607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</a:t>
            </a:r>
            <a:r>
              <a:rPr kumimoji="1" lang="en-US" altLang="ja-JP" b="1" dirty="0" smtClean="0">
                <a:latin typeface="+mn-ea"/>
              </a:rPr>
              <a:t>Register device information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539564" y="2713065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③</a:t>
            </a:r>
            <a:r>
              <a:rPr kumimoji="1" lang="en-US" altLang="ja-JP" b="1" dirty="0" smtClean="0">
                <a:latin typeface="+mn-ea"/>
              </a:rPr>
              <a:t>Register Movement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39564" y="4159623"/>
            <a:ext cx="4032436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⑥</a:t>
            </a:r>
            <a:r>
              <a:rPr kumimoji="1" lang="en-US" altLang="ja-JP" b="1" dirty="0" smtClean="0">
                <a:latin typeface="+mn-ea"/>
              </a:rPr>
              <a:t>Register Conductor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796170" y="1720355"/>
            <a:ext cx="2520350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Basic console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796170" y="2609259"/>
            <a:ext cx="2271173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    Various </a:t>
            </a:r>
            <a:r>
              <a:rPr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</a:t>
            </a:r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river 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940134" y="3617218"/>
            <a:ext cx="2016336" cy="531611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ja-JP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menu</a:t>
            </a:r>
            <a:endParaRPr kumimoji="1" lang="ja-JP" altLang="en-US" b="1" dirty="0" smtClean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1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734635"/>
            <a:ext cx="8784976" cy="708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In order to experience the Conductor </a:t>
            </a:r>
            <a:r>
              <a:rPr lang="en-US" altLang="ja-JP" dirty="0" smtClean="0"/>
              <a:t>functions</a:t>
            </a:r>
            <a:r>
              <a:rPr lang="en-US" altLang="ja-JP" dirty="0"/>
              <a:t> in this </a:t>
            </a:r>
            <a:r>
              <a:rPr lang="en-US" altLang="ja-JP" dirty="0" smtClean="0"/>
              <a:t>document, </a:t>
            </a:r>
            <a:r>
              <a:rPr lang="en-US" altLang="ja-JP" dirty="0"/>
              <a:t>we will create a Conductor similar to the following flowchart.</a:t>
            </a:r>
            <a:endParaRPr lang="en-US" altLang="ja-JP" dirty="0" smtClean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539440" y="161251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Flowchart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4052590" y="1916790"/>
            <a:ext cx="4969206" cy="425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ja-JP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Features of Conductor function</a:t>
            </a:r>
            <a:endParaRPr lang="en-US" altLang="ja-JP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①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 smtClean="0"/>
              <a:t>Conditional branch function according to the success/end judgment of pre-processing.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②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Registered Operation/Conductor Call function</a:t>
            </a:r>
            <a:r>
              <a:rPr lang="en-US" altLang="ja-JP" kern="0" dirty="0" smtClean="0"/>
              <a:t>.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endParaRPr lang="en-US" altLang="ja-JP" kern="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sz="1800" b="1" kern="0" dirty="0">
                <a:solidFill>
                  <a:srgbClr val="FF0000"/>
                </a:solidFill>
              </a:rPr>
              <a:t>Point</a:t>
            </a:r>
            <a:r>
              <a:rPr lang="ja-JP" altLang="en-US" sz="1800" b="1" kern="0" dirty="0">
                <a:solidFill>
                  <a:srgbClr val="FF0000"/>
                </a:solidFill>
              </a:rPr>
              <a:t>③</a:t>
            </a:r>
            <a:r>
              <a:rPr lang="en-US" altLang="ja-JP" sz="1800" kern="0" dirty="0"/>
              <a:t/>
            </a:r>
            <a:br>
              <a:rPr lang="en-US" altLang="ja-JP" sz="1800" kern="0" dirty="0"/>
            </a:br>
            <a:r>
              <a:rPr lang="en-US" altLang="ja-JP" kern="0" dirty="0"/>
              <a:t>Movement parallel processing function.</a:t>
            </a:r>
          </a:p>
          <a:p>
            <a:pPr marL="180000" lvl="1" indent="0">
              <a:buNone/>
            </a:pPr>
            <a:endParaRPr lang="ja-JP" altLang="en-US" sz="1800" kern="0" dirty="0"/>
          </a:p>
          <a:p>
            <a:pPr marL="0" indent="0">
              <a:buNone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ja-JP" kern="0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952235"/>
            <a:ext cx="3725333" cy="422275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1835619" y="1916790"/>
            <a:ext cx="1944271" cy="25203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1838639" y="1922490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②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835619" y="4670023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39440" y="4946088"/>
            <a:ext cx="2448340" cy="7157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755470" y="3717040"/>
            <a:ext cx="775049" cy="7159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 bwMode="gray">
          <a:xfrm>
            <a:off x="-21300" y="3682375"/>
            <a:ext cx="1008140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600" b="1" kern="0" dirty="0" smtClean="0">
                <a:solidFill>
                  <a:srgbClr val="FF0000"/>
                </a:solidFill>
              </a:rPr>
              <a:t>Point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①</a:t>
            </a:r>
            <a:endParaRPr lang="ja-JP" altLang="en-US" sz="16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640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Create </a:t>
            </a:r>
            <a:r>
              <a:rPr lang="en-US" altLang="ja-JP" b="1" dirty="0" err="1" smtClean="0"/>
              <a:t>IaC</a:t>
            </a:r>
            <a:r>
              <a:rPr lang="en-US" altLang="ja-JP" b="1" dirty="0" smtClean="0"/>
              <a:t>(1/2)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en-US" altLang="ja-JP" sz="1800" dirty="0" smtClean="0"/>
              <a:t>In this</a:t>
            </a:r>
            <a:r>
              <a:rPr lang="en-US" altLang="ja-JP" sz="1800" dirty="0"/>
              <a:t> scenario, </a:t>
            </a:r>
            <a:r>
              <a:rPr lang="en-US" altLang="ja-JP" sz="1800" dirty="0" err="1"/>
              <a:t>Ansible</a:t>
            </a:r>
            <a:r>
              <a:rPr lang="en-US" altLang="ja-JP" sz="1800" dirty="0"/>
              <a:t>-Legacy is explained </a:t>
            </a:r>
            <a:r>
              <a:rPr lang="en-US" altLang="ja-JP" sz="1800" dirty="0" smtClean="0"/>
              <a:t>with the use of</a:t>
            </a:r>
            <a:r>
              <a:rPr lang="en-US" altLang="ja-JP" sz="1800" dirty="0"/>
              <a:t> an example</a:t>
            </a:r>
            <a:r>
              <a:rPr lang="en-US" altLang="ja-JP" sz="1800" dirty="0" smtClean="0"/>
              <a:t>.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Save the following </a:t>
            </a:r>
            <a:r>
              <a:rPr lang="en-US" altLang="ja-JP" sz="1800" dirty="0" err="1">
                <a:solidFill>
                  <a:srgbClr val="FF0000"/>
                </a:solidFill>
              </a:rPr>
              <a:t>IaC</a:t>
            </a:r>
            <a:r>
              <a:rPr lang="en-US" altLang="ja-JP" sz="1800" dirty="0">
                <a:solidFill>
                  <a:srgbClr val="FF0000"/>
                </a:solidFill>
              </a:rPr>
              <a:t> as </a:t>
            </a:r>
            <a:r>
              <a:rPr lang="en-US" altLang="ja-JP" sz="1800" dirty="0" smtClean="0">
                <a:solidFill>
                  <a:srgbClr val="FF0000"/>
                </a:solidFill>
              </a:rPr>
              <a:t>an </a:t>
            </a:r>
            <a:r>
              <a:rPr lang="en-US" altLang="ja-JP" sz="1800" dirty="0" err="1">
                <a:solidFill>
                  <a:srgbClr val="FF0000"/>
                </a:solidFill>
              </a:rPr>
              <a:t>yml</a:t>
            </a:r>
            <a:r>
              <a:rPr lang="en-US" altLang="ja-JP" sz="1800" dirty="0">
                <a:solidFill>
                  <a:srgbClr val="FF0000"/>
                </a:solidFill>
              </a:rPr>
              <a:t> file for each module.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288000" lvl="2" indent="0"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en-US" altLang="ja-JP" dirty="0">
                <a:solidFill>
                  <a:srgbClr val="FF0000"/>
                </a:solidFill>
              </a:rPr>
              <a:t>Character code is "UTF-8", Newline code is "LF", file name extension is "</a:t>
            </a:r>
            <a:r>
              <a:rPr lang="en-US" altLang="ja-JP" dirty="0" err="1">
                <a:solidFill>
                  <a:srgbClr val="FF0000"/>
                </a:solidFill>
              </a:rPr>
              <a:t>yml"format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 smtClean="0">
                <a:solidFill>
                  <a:srgbClr val="FF0000"/>
                </a:solidFill>
              </a:rPr>
              <a:t>Please </a:t>
            </a:r>
            <a:r>
              <a:rPr lang="en-US" altLang="ja-JP" dirty="0">
                <a:solidFill>
                  <a:srgbClr val="FF0000"/>
                </a:solidFill>
              </a:rPr>
              <a:t>be careful about </a:t>
            </a:r>
            <a:r>
              <a:rPr lang="en-US" altLang="ja-JP" dirty="0" smtClean="0">
                <a:solidFill>
                  <a:srgbClr val="FF0000"/>
                </a:solidFill>
              </a:rPr>
              <a:t>indents.</a:t>
            </a:r>
            <a:endParaRPr lang="ja-JP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420" y="2311212"/>
            <a:ext cx="6408890" cy="4032632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endParaRPr lang="en-US" altLang="ja-JP" sz="1400" dirty="0"/>
          </a:p>
          <a:p>
            <a:r>
              <a:rPr lang="en-US" altLang="ja-JP" sz="1400" dirty="0"/>
              <a:t>- name: create directory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path: 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</a:t>
            </a:r>
            <a:r>
              <a:rPr lang="en-US" altLang="ja-JP" sz="1400" dirty="0" err="1"/>
              <a:t>item.dir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state: directory</a:t>
            </a:r>
          </a:p>
          <a:p>
            <a:r>
              <a:rPr lang="en-US" altLang="ja-JP" sz="1400" dirty="0"/>
              <a:t>    mode: 0755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err="1"/>
              <a:t>with_items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VAR_dir_name_1 }}" }</a:t>
            </a:r>
          </a:p>
          <a:p>
            <a:r>
              <a:rPr lang="en-US" altLang="ja-JP" sz="1400" dirty="0"/>
              <a:t>    - { </a:t>
            </a:r>
            <a:r>
              <a:rPr lang="en-US" altLang="ja-JP" sz="1400" dirty="0" err="1"/>
              <a:t>dir</a:t>
            </a:r>
            <a:r>
              <a:rPr lang="en-US" altLang="ja-JP" sz="1400" dirty="0"/>
              <a:t>: "{{ VAR_dir_name_2 }}" }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remove directory 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</a:t>
            </a:r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/>
              <a:t>- name: create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  path=/</a:t>
            </a:r>
            <a:r>
              <a:rPr lang="en-US" altLang="ja-JP" sz="1400" dirty="0" err="1"/>
              <a:t>tmp</a:t>
            </a:r>
            <a:r>
              <a:rPr lang="en-US" altLang="ja-JP" sz="1400" dirty="0"/>
              <a:t>/{{ VAR_dir_name_1 }}/{{ 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}}</a:t>
            </a:r>
          </a:p>
          <a:p>
            <a:r>
              <a:rPr lang="en-US" altLang="ja-JP" sz="1400" dirty="0"/>
              <a:t>    state=touch</a:t>
            </a:r>
          </a:p>
          <a:p>
            <a:r>
              <a:rPr lang="en-US" altLang="ja-JP" sz="1400" dirty="0"/>
              <a:t>    mode=0755</a:t>
            </a:r>
          </a:p>
          <a:p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784000" cy="5616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Create </a:t>
            </a:r>
            <a:r>
              <a:rPr lang="en-US" altLang="ja-JP" b="1" dirty="0" err="1"/>
              <a:t>IaC</a:t>
            </a:r>
            <a:r>
              <a:rPr lang="en-US" altLang="ja-JP" b="1" dirty="0"/>
              <a:t>(2/2</a:t>
            </a:r>
            <a:r>
              <a:rPr lang="en-US" altLang="ja-JP" b="1" dirty="0" smtClean="0"/>
              <a:t>)</a:t>
            </a:r>
            <a:br>
              <a:rPr lang="en-US" altLang="ja-JP" b="1" dirty="0" smtClean="0"/>
            </a:br>
            <a:r>
              <a:rPr lang="en-US" altLang="ja-JP" sz="1600" dirty="0"/>
              <a:t>Similarly</a:t>
            </a:r>
            <a:r>
              <a:rPr lang="en-US" altLang="ja-JP" sz="1600" dirty="0" smtClean="0"/>
              <a:t>, save </a:t>
            </a:r>
            <a:r>
              <a:rPr lang="en-US" altLang="ja-JP" sz="1600" dirty="0"/>
              <a:t>the following </a:t>
            </a:r>
            <a:r>
              <a:rPr lang="en-US" altLang="ja-JP" sz="1600" dirty="0" err="1">
                <a:solidFill>
                  <a:srgbClr val="FF0000"/>
                </a:solidFill>
              </a:rPr>
              <a:t>IaC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as </a:t>
            </a:r>
            <a:r>
              <a:rPr lang="en-US" altLang="ja-JP" sz="1600" dirty="0" err="1">
                <a:solidFill>
                  <a:srgbClr val="FF0000"/>
                </a:solidFill>
              </a:rPr>
              <a:t>yml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</a:rPr>
              <a:t>files </a:t>
            </a:r>
            <a:r>
              <a:rPr lang="en-US" altLang="ja-JP" sz="1600" dirty="0"/>
              <a:t>for each module.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b="1" dirty="0" smtClean="0"/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5878" y="1484730"/>
            <a:ext cx="6580635" cy="468041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/>
              <a:t>- name: remove file</a:t>
            </a:r>
          </a:p>
          <a:p>
            <a:r>
              <a:rPr lang="en-US" altLang="ja-JP" sz="1400" dirty="0"/>
              <a:t>  file:</a:t>
            </a:r>
          </a:p>
          <a:p>
            <a:r>
              <a:rPr lang="en-US" altLang="ja-JP" sz="1400" dirty="0"/>
              <a:t>  </a:t>
            </a:r>
            <a:r>
              <a:rPr lang="en-US" altLang="ja-JP" sz="1400" dirty="0" smtClean="0"/>
              <a:t>  path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state=absent</a:t>
            </a:r>
          </a:p>
          <a:p>
            <a:endParaRPr lang="en-US" altLang="ja-JP" sz="1400" dirty="0"/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copy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src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VAR_dir_name_2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owner=root</a:t>
            </a:r>
          </a:p>
          <a:p>
            <a:r>
              <a:rPr lang="en-US" altLang="ja-JP" sz="1400" dirty="0"/>
              <a:t>    group=root</a:t>
            </a:r>
          </a:p>
          <a:p>
            <a:r>
              <a:rPr lang="en-US" altLang="ja-JP" sz="1400" dirty="0"/>
              <a:t>    mode=0644</a:t>
            </a:r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edit file</a:t>
            </a:r>
          </a:p>
          <a:p>
            <a:r>
              <a:rPr lang="en-US" altLang="ja-JP" sz="1400" dirty="0"/>
              <a:t>  copy: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dest</a:t>
            </a:r>
            <a:r>
              <a:rPr lang="en-US" altLang="ja-JP" sz="1400" dirty="0"/>
              <a:t>=/</a:t>
            </a:r>
            <a:r>
              <a:rPr lang="en-US" altLang="ja-JP" sz="1400" dirty="0" err="1"/>
              <a:t>tmp</a:t>
            </a:r>
            <a:r>
              <a:rPr lang="en-US" altLang="ja-JP" sz="1400" dirty="0" smtClean="0"/>
              <a:t>/{{</a:t>
            </a:r>
            <a:r>
              <a:rPr lang="en-US" altLang="ja-JP" sz="1400" dirty="0"/>
              <a:t>VAR_dir_name_1 </a:t>
            </a:r>
            <a:r>
              <a:rPr lang="en-US" altLang="ja-JP" sz="1400" dirty="0" smtClean="0"/>
              <a:t>}}/{{</a:t>
            </a:r>
            <a:r>
              <a:rPr lang="en-US" altLang="ja-JP" sz="1400" dirty="0" err="1"/>
              <a:t>VAR_file_name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content= </a:t>
            </a:r>
            <a:r>
              <a:rPr lang="en-US" altLang="ja-JP" sz="1400" dirty="0" smtClean="0"/>
              <a:t>{{</a:t>
            </a:r>
            <a:r>
              <a:rPr lang="en-US" altLang="ja-JP" sz="1400" dirty="0"/>
              <a:t>VAR_edit_param_1 </a:t>
            </a:r>
            <a:r>
              <a:rPr lang="en-US" altLang="ja-JP" sz="1400" dirty="0" smtClean="0"/>
              <a:t>}}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/>
              <a:t>name: forced termination</a:t>
            </a:r>
          </a:p>
          <a:p>
            <a:r>
              <a:rPr lang="en-US" altLang="ja-JP" sz="1400" dirty="0"/>
              <a:t>  fail: </a:t>
            </a:r>
            <a:r>
              <a:rPr lang="en-US" altLang="ja-JP" sz="1400" dirty="0" err="1"/>
              <a:t>msg</a:t>
            </a:r>
            <a:r>
              <a:rPr lang="en-US" altLang="ja-JP" sz="1400" dirty="0" smtClean="0"/>
              <a:t>={{</a:t>
            </a:r>
            <a:r>
              <a:rPr lang="en-US" altLang="ja-JP" sz="1400" dirty="0" err="1"/>
              <a:t>VAR_message_text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}}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gray">
          <a:xfrm>
            <a:off x="7218118" y="4780955"/>
            <a:ext cx="1843458" cy="30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kern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Created image</a:t>
            </a:r>
            <a:endParaRPr lang="ja-JP" altLang="en-US" sz="1600" b="1" kern="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55" y="5075705"/>
            <a:ext cx="4096321" cy="16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1967</Words>
  <Application>Microsoft Office PowerPoint</Application>
  <PresentationFormat>画面に合わせる (4:3)</PresentationFormat>
  <Paragraphs>383</Paragraphs>
  <Slides>31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About Conductor</vt:lpstr>
      <vt:lpstr>2.1　Scenario (1/2)</vt:lpstr>
      <vt:lpstr>2.1　Scenario (2/2)</vt:lpstr>
      <vt:lpstr>2.2　Preparation</vt:lpstr>
      <vt:lpstr>2.2　Preparation</vt:lpstr>
      <vt:lpstr>3. Operation</vt:lpstr>
      <vt:lpstr>3.1　Register Target host </vt:lpstr>
      <vt:lpstr>3.2　Register operation</vt:lpstr>
      <vt:lpstr>3.3　Register IaC (1/2)</vt:lpstr>
      <vt:lpstr>3.3　Register IaC (2/2)</vt:lpstr>
      <vt:lpstr>3.4　Register Movement (1/2)</vt:lpstr>
      <vt:lpstr>3.4　 Register Movement (2/2)</vt:lpstr>
      <vt:lpstr>3.5　 Register Movement details (1/2)</vt:lpstr>
      <vt:lpstr>3.5　 Register Movement details (2/2)</vt:lpstr>
      <vt:lpstr>3.6 Register Movement and Host connected to the operation </vt:lpstr>
      <vt:lpstr>3.7　 Substitution value list(1/2)</vt:lpstr>
      <vt:lpstr>3.7　 Substitution value list (2/2)</vt:lpstr>
      <vt:lpstr>3.8　 Register Conductor (1/7)</vt:lpstr>
      <vt:lpstr>3.8　Register Conductor(2/7)</vt:lpstr>
      <vt:lpstr>3.8　Register Conductor(3/7)</vt:lpstr>
      <vt:lpstr>3.8　 Register Conductor(4/7)</vt:lpstr>
      <vt:lpstr>3.8　 Register Conductor (5/7)</vt:lpstr>
      <vt:lpstr>3.8　 Register Conductor (6/7)</vt:lpstr>
      <vt:lpstr>3.8　 Register Conductor (7/7)</vt:lpstr>
      <vt:lpstr>3.9　Conductor execution</vt:lpstr>
      <vt:lpstr>3.10 Conductor confirmation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2021-12-09T08:01:34Z</dcterms:modified>
</cp:coreProperties>
</file>