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52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13"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2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13"/>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5507" autoAdjust="0"/>
  </p:normalViewPr>
  <p:slideViewPr>
    <p:cSldViewPr>
      <p:cViewPr varScale="1">
        <p:scale>
          <a:sx n="138" d="100"/>
          <a:sy n="138" d="100"/>
        </p:scale>
        <p:origin x="101" y="701"/>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2.xml"/><Relationship Id="rId12" Type="http://schemas.openxmlformats.org/officeDocument/2006/relationships/slide" Target="slide23.xml"/><Relationship Id="rId2" Type="http://schemas.openxmlformats.org/officeDocument/2006/relationships/slide" Target="slide5.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smtClean="0"/>
              <a:t>Exastro IT Automation </a:t>
            </a:r>
            <a:r>
              <a:rPr lang="en-US" altLang="ja-JP" dirty="0" err="1" smtClean="0"/>
              <a:t>Ver</a:t>
            </a:r>
            <a:r>
              <a:rPr lang="en-US" altLang="ja-JP" dirty="0" smtClean="0"/>
              <a:t> 1.8</a:t>
            </a:r>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【Classroo</a:t>
            </a:r>
            <a:r>
              <a:rPr lang="en-US" altLang="ja-JP" sz="4800" b="1" kern="0" spc="-150" dirty="0">
                <a:solidFill>
                  <a:srgbClr val="002B62"/>
                </a:solidFill>
              </a:rPr>
              <a:t>m</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lang="en-US" altLang="ja-JP" sz="1400" b="1" dirty="0">
                <a:solidFill>
                  <a:schemeClr val="tx2">
                    <a:lumMod val="75000"/>
                    <a:lumOff val="25000"/>
                  </a:schemeClr>
                </a:solidFill>
              </a:rPr>
              <a:t>In this Document, “IT Automation” will be written as “ITA”.</a:t>
            </a:r>
            <a:endParaRPr lang="ja-JP" altLang="en-US" sz="1400" b="1" kern="0" dirty="0">
              <a:solidFill>
                <a:schemeClr val="tx2">
                  <a:lumMod val="75000"/>
                  <a:lumOff val="25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What types of Terraform can link with ITA?</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Linkable Terraforms</a:t>
            </a:r>
          </a:p>
          <a:p>
            <a:pPr lvl="1"/>
            <a:r>
              <a:rPr lang="en-US" altLang="ja-JP" sz="1800" dirty="0" smtClean="0"/>
              <a:t>ITA can connect to both “Terraform Enterprise” and “Terraform Cloud”</a:t>
            </a:r>
          </a:p>
          <a:p>
            <a:pPr lvl="1"/>
            <a:r>
              <a:rPr lang="en-US" altLang="ja-JP" sz="1800" dirty="0" smtClean="0"/>
              <a:t>In this document, we will combine ITA and “Terraform Enterprise”/”Terraform Cloud” and create an application example that creates a system on cloud or </a:t>
            </a:r>
            <a:r>
              <a:rPr lang="en-US" altLang="ja-JP" sz="1800" dirty="0" err="1" smtClean="0"/>
              <a:t>on-premise</a:t>
            </a:r>
            <a:r>
              <a:rPr lang="en-US" altLang="ja-JP" sz="1800" dirty="0" smtClean="0"/>
              <a:t>.</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799" y="3616130"/>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37" name="角丸四角形 36"/>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7524570" y="2924672"/>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p:cNvCxnSpPr>
          <p:nvPr/>
        </p:nvCxnSpPr>
        <p:spPr bwMode="auto">
          <a:xfrm>
            <a:off x="2230283" y="3980872"/>
            <a:ext cx="1310654" cy="1709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flipV="1">
            <a:off x="2337678" y="4240829"/>
            <a:ext cx="1243632" cy="106043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87" y="5219266"/>
            <a:ext cx="729484" cy="729484"/>
          </a:xfrm>
          <a:prstGeom prst="rect">
            <a:avLst/>
          </a:prstGeom>
        </p:spPr>
      </p:pic>
      <p:cxnSp>
        <p:nvCxnSpPr>
          <p:cNvPr id="74" name="直線矢印コネクタ 73"/>
          <p:cNvCxnSpPr/>
          <p:nvPr/>
        </p:nvCxnSpPr>
        <p:spPr bwMode="auto">
          <a:xfrm flipV="1">
            <a:off x="2337678" y="5672152"/>
            <a:ext cx="1213557" cy="75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Oval 97"/>
          <p:cNvSpPr>
            <a:spLocks noChangeAspect="1" noChangeArrowheads="1"/>
          </p:cNvSpPr>
          <p:nvPr/>
        </p:nvSpPr>
        <p:spPr bwMode="gray">
          <a:xfrm>
            <a:off x="7666488" y="364495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0"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1249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flipV="1">
            <a:off x="5957640" y="3955892"/>
            <a:ext cx="1628278" cy="6083"/>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cxnSp>
        <p:nvCxnSpPr>
          <p:cNvPr id="36" name="直線コネクタ 35"/>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For Terraform Enterprise</a:t>
            </a:r>
            <a:r>
              <a:rPr lang="ja-JP" altLang="en-US" dirty="0" smtClean="0"/>
              <a:t>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If you are using Terraform Enterprise, you can construct ITA on </a:t>
            </a:r>
            <a:r>
              <a:rPr lang="en-US" altLang="ja-JP" sz="1800" dirty="0" err="1" smtClean="0"/>
              <a:t>on-premise</a:t>
            </a:r>
            <a:r>
              <a:rPr lang="en-US" altLang="ja-JP" sz="1800" dirty="0" smtClean="0"/>
              <a:t> and you can provision systems on cloud/ </a:t>
            </a:r>
            <a:r>
              <a:rPr lang="en-US" altLang="ja-JP" sz="1800" dirty="0" err="1" smtClean="0"/>
              <a:t>on-premise</a:t>
            </a:r>
            <a:r>
              <a:rPr lang="en-US" altLang="ja-JP" sz="1800" dirty="0" smtClean="0"/>
              <a:t>.</a:t>
            </a:r>
          </a:p>
          <a:p>
            <a:pPr lvl="1"/>
            <a:r>
              <a:rPr lang="en-US" altLang="ja-JP" sz="1800" dirty="0" smtClean="0"/>
              <a:t>Additionally, by implementing Ansible, you can configure various settings for the created system.</a:t>
            </a:r>
          </a:p>
          <a:p>
            <a:pPr marL="180000" lvl="1" indent="0">
              <a:buNone/>
            </a:pPr>
            <a:r>
              <a:rPr lang="en-US" altLang="ja-JP" sz="1200" dirty="0">
                <a:solidFill>
                  <a:srgbClr val="FF0000"/>
                </a:solidFill>
              </a:rPr>
              <a:t>For more information about Ansible, please refer to Exastro-</a:t>
            </a:r>
            <a:r>
              <a:rPr lang="en-US" altLang="ja-JP" sz="1200" dirty="0" err="1">
                <a:solidFill>
                  <a:srgbClr val="FF0000"/>
                </a:solidFill>
              </a:rPr>
              <a:t>ITA_User_Instruction_Manual_Ansible</a:t>
            </a:r>
            <a:r>
              <a:rPr lang="en-US" altLang="ja-JP" sz="1200" dirty="0">
                <a:solidFill>
                  <a:srgbClr val="FF0000"/>
                </a:solidFill>
              </a:rPr>
              <a:t>-driver.</a:t>
            </a:r>
            <a:endParaRPr lang="en-US" altLang="ja-JP" sz="1800" dirty="0" smtClean="0"/>
          </a:p>
          <a:p>
            <a:pPr lvl="1"/>
            <a:endParaRPr lang="en-US" altLang="ja-JP" dirty="0" smtClean="0"/>
          </a:p>
        </p:txBody>
      </p:sp>
      <p:sp>
        <p:nvSpPr>
          <p:cNvPr id="57" name="角丸四角形 56"/>
          <p:cNvSpPr/>
          <p:nvPr/>
        </p:nvSpPr>
        <p:spPr bwMode="auto">
          <a:xfrm>
            <a:off x="3395604" y="4809932"/>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61" name="角丸四角形 60"/>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24569" y="2924672"/>
            <a:ext cx="883512" cy="307777"/>
          </a:xfrm>
          <a:prstGeom prst="rect">
            <a:avLst/>
          </a:prstGeom>
          <a:noFill/>
        </p:spPr>
        <p:txBody>
          <a:bodyPr wrap="none" rtlCol="0">
            <a:spAutoFit/>
          </a:bodyPr>
          <a:lstStyle/>
          <a:p>
            <a:pPr algn="ctr"/>
            <a:r>
              <a:rPr lang="en-US" altLang="ja-JP" sz="1400" b="1" dirty="0" smtClean="0">
                <a:solidFill>
                  <a:srgbClr val="002B62"/>
                </a:solidFill>
              </a:rPr>
              <a:t>System</a:t>
            </a:r>
          </a:p>
        </p:txBody>
      </p:sp>
      <p:cxnSp>
        <p:nvCxnSpPr>
          <p:cNvPr id="64" name="直線矢印コネクタ 63"/>
          <p:cNvCxnSpPr/>
          <p:nvPr/>
        </p:nvCxnSpPr>
        <p:spPr bwMode="auto">
          <a:xfrm>
            <a:off x="1812309" y="5251852"/>
            <a:ext cx="1596470"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659099" y="369724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78" name="直線矢印コネクタ 77"/>
          <p:cNvCxnSpPr>
            <a:stCxn id="10" idx="3"/>
          </p:cNvCxnSpPr>
          <p:nvPr/>
        </p:nvCxnSpPr>
        <p:spPr bwMode="auto">
          <a:xfrm flipV="1">
            <a:off x="4971211" y="5821249"/>
            <a:ext cx="2687888" cy="264904"/>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4971211" y="4303968"/>
            <a:ext cx="2687888" cy="178218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5731917"/>
            <a:ext cx="850166" cy="708472"/>
          </a:xfrm>
          <a:prstGeom prst="rect">
            <a:avLst/>
          </a:prstGeom>
          <a:ln w="38100">
            <a:solidFill>
              <a:schemeClr val="bg2">
                <a:lumMod val="65000"/>
              </a:schemeClr>
            </a:solidFill>
          </a:ln>
        </p:spPr>
      </p:pic>
      <p:cxnSp>
        <p:nvCxnSpPr>
          <p:cNvPr id="90" name="直線矢印コネクタ 89"/>
          <p:cNvCxnSpPr/>
          <p:nvPr/>
        </p:nvCxnSpPr>
        <p:spPr bwMode="auto">
          <a:xfrm>
            <a:off x="1812309" y="5680483"/>
            <a:ext cx="2206148" cy="35995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p:nvPr/>
        </p:nvCxnSpPr>
        <p:spPr bwMode="auto">
          <a:xfrm flipV="1">
            <a:off x="5826541" y="3949733"/>
            <a:ext cx="1791730" cy="113733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a:off x="5771934" y="5097972"/>
            <a:ext cx="1832558" cy="37694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テキスト ボックス 2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29" name="テキスト ボックス 28"/>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err="1"/>
              <a:t>on-premise</a:t>
            </a:r>
            <a:r>
              <a:rPr lang="en-US" altLang="ja-JP" b="1" dirty="0"/>
              <a:t> ITA server.</a:t>
            </a:r>
            <a:endParaRPr lang="ja-JP" altLang="en-US" b="1" dirty="0"/>
          </a:p>
          <a:p>
            <a:pPr lvl="1"/>
            <a:r>
              <a:rPr lang="en-US" altLang="ja-JP" sz="1800" dirty="0" smtClean="0"/>
              <a:t>If you are creating an ITA Server on </a:t>
            </a:r>
            <a:r>
              <a:rPr lang="en-US" altLang="ja-JP" sz="1800" dirty="0" err="1" smtClean="0"/>
              <a:t>on-premise</a:t>
            </a:r>
            <a:r>
              <a:rPr lang="en-US" altLang="ja-JP" sz="1800" dirty="0" smtClean="0"/>
              <a:t>, you can use Terraform Cloud to provision </a:t>
            </a:r>
            <a:r>
              <a:rPr lang="en-US" altLang="ja-JP" sz="1800" dirty="0" err="1" smtClean="0"/>
              <a:t>on-premise</a:t>
            </a:r>
            <a:r>
              <a:rPr lang="en-US" altLang="ja-JP" sz="1800" dirty="0" smtClean="0"/>
              <a:t>/cloud systems.</a:t>
            </a:r>
          </a:p>
          <a:p>
            <a:pPr lvl="1"/>
            <a:r>
              <a:rPr lang="en-US" altLang="ja-JP" sz="1800" dirty="0" smtClean="0"/>
              <a:t>You can use </a:t>
            </a:r>
            <a:r>
              <a:rPr lang="en-US" altLang="ja-JP" sz="1800" dirty="0" err="1" smtClean="0"/>
              <a:t>on-premise</a:t>
            </a:r>
            <a:r>
              <a:rPr lang="en-US" altLang="ja-JP" sz="1800" dirty="0" smtClean="0"/>
              <a:t> Ansible to configure both </a:t>
            </a:r>
            <a:r>
              <a:rPr lang="en-US" altLang="ja-JP" sz="1800" dirty="0" err="1" smtClean="0"/>
              <a:t>on-premise</a:t>
            </a:r>
            <a:r>
              <a:rPr lang="en-US" altLang="ja-JP" sz="1800" dirty="0" smtClean="0"/>
              <a:t> and cloud systems.</a:t>
            </a:r>
          </a:p>
          <a:p>
            <a:pPr lvl="1"/>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57" name="角丸四角形 56"/>
          <p:cNvSpPr/>
          <p:nvPr/>
        </p:nvSpPr>
        <p:spPr bwMode="auto">
          <a:xfrm>
            <a:off x="3393264" y="3134069"/>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sp>
        <p:nvSpPr>
          <p:cNvPr id="61" name="角丸四角形 60"/>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73984" y="2614084"/>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90" name="直線矢印コネクタ 89"/>
          <p:cNvCxnSpPr/>
          <p:nvPr/>
        </p:nvCxnSpPr>
        <p:spPr bwMode="auto">
          <a:xfrm flipV="1">
            <a:off x="1812309" y="3465894"/>
            <a:ext cx="1483276" cy="162587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880" y="5119537"/>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769594" y="3212970"/>
            <a:ext cx="1938919" cy="43198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p:nvPr/>
        </p:nvCxnSpPr>
        <p:spPr bwMode="auto">
          <a:xfrm>
            <a:off x="5769594" y="3644950"/>
            <a:ext cx="1952252" cy="12963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812309" y="5349595"/>
            <a:ext cx="2338623" cy="702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p:nvPr/>
        </p:nvCxnSpPr>
        <p:spPr bwMode="auto">
          <a:xfrm>
            <a:off x="5082046" y="5356616"/>
            <a:ext cx="2528788" cy="61327"/>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p:nvPr/>
        </p:nvCxnSpPr>
        <p:spPr bwMode="auto">
          <a:xfrm flipV="1">
            <a:off x="5082046" y="4071894"/>
            <a:ext cx="2626467" cy="104764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Create </a:t>
            </a:r>
            <a:r>
              <a:rPr lang="en-US" altLang="ja-JP" b="1" dirty="0" err="1" smtClean="0"/>
              <a:t>on-premise</a:t>
            </a:r>
            <a:r>
              <a:rPr lang="en-US" altLang="ja-JP" b="1" dirty="0" smtClean="0"/>
              <a:t> ITA server.</a:t>
            </a:r>
            <a:endParaRPr lang="ja-JP" altLang="en-US" b="1" dirty="0" smtClean="0"/>
          </a:p>
          <a:p>
            <a:pPr lvl="1"/>
            <a:r>
              <a:rPr lang="en-US" altLang="ja-JP" sz="1800" dirty="0" smtClean="0"/>
              <a:t>If you implemented Ansible to the Cloud system side, you will only be able to provision and configure cloud systems.</a:t>
            </a:r>
          </a:p>
        </p:txBody>
      </p:sp>
      <p:sp>
        <p:nvSpPr>
          <p:cNvPr id="62" name="テキスト ボックス 61"/>
          <p:cNvSpPr txBox="1"/>
          <p:nvPr/>
        </p:nvSpPr>
        <p:spPr>
          <a:xfrm>
            <a:off x="7606893" y="2583691"/>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90" name="直線矢印コネクタ 89"/>
          <p:cNvCxnSpPr/>
          <p:nvPr/>
        </p:nvCxnSpPr>
        <p:spPr bwMode="auto">
          <a:xfrm flipV="1">
            <a:off x="1867334" y="2906724"/>
            <a:ext cx="1572455" cy="207001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矢印コネクタ 42"/>
          <p:cNvCxnSpPr>
            <a:stCxn id="28" idx="3"/>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988535" y="3895901"/>
            <a:ext cx="2157895" cy="145369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28" name="角丸四角形 27"/>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31" name="直線矢印コネクタ 30"/>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err="1"/>
              <a:t>on-premise</a:t>
            </a:r>
            <a:r>
              <a:rPr lang="en-US" altLang="ja-JP" b="1" dirty="0"/>
              <a:t> ITA server.</a:t>
            </a:r>
            <a:endParaRPr lang="ja-JP" altLang="en-US" b="1" dirty="0"/>
          </a:p>
          <a:p>
            <a:pPr lvl="1"/>
            <a:r>
              <a:rPr lang="en-US" altLang="ja-JP" sz="1800" dirty="0"/>
              <a:t>If you are creating an ITA Server on </a:t>
            </a:r>
            <a:r>
              <a:rPr lang="en-US" altLang="ja-JP" sz="1800" dirty="0" smtClean="0"/>
              <a:t>cloud, </a:t>
            </a:r>
            <a:r>
              <a:rPr lang="en-US" altLang="ja-JP" sz="1800" dirty="0"/>
              <a:t>you can use Terraform Cloud to provision </a:t>
            </a:r>
            <a:r>
              <a:rPr lang="en-US" altLang="ja-JP" sz="1800" dirty="0" smtClean="0"/>
              <a:t>cloud </a:t>
            </a:r>
            <a:r>
              <a:rPr lang="en-US" altLang="ja-JP" sz="1800" dirty="0"/>
              <a:t>systems</a:t>
            </a:r>
            <a:r>
              <a:rPr lang="en-US" altLang="ja-JP" sz="1800" dirty="0" smtClean="0"/>
              <a:t>.</a:t>
            </a:r>
          </a:p>
          <a:p>
            <a:pPr lvl="1"/>
            <a:r>
              <a:rPr lang="en-US" altLang="ja-JP" sz="1800" dirty="0" smtClean="0"/>
              <a:t>If you are not using Ansible, you can also provision </a:t>
            </a:r>
            <a:r>
              <a:rPr lang="en-US" altLang="ja-JP" sz="1800" dirty="0" err="1" smtClean="0"/>
              <a:t>on-premise</a:t>
            </a:r>
            <a:r>
              <a:rPr lang="en-US" altLang="ja-JP" sz="1800" dirty="0" smtClean="0"/>
              <a:t> systems.</a:t>
            </a:r>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553" y="3071007"/>
            <a:ext cx="729484" cy="729484"/>
          </a:xfrm>
          <a:prstGeom prst="rect">
            <a:avLst/>
          </a:prstGeom>
        </p:spPr>
      </p:pic>
      <p:cxnSp>
        <p:nvCxnSpPr>
          <p:cNvPr id="90" name="直線矢印コネクタ 89"/>
          <p:cNvCxnSpPr>
            <a:stCxn id="56" idx="3"/>
            <a:endCxn id="36" idx="1"/>
          </p:cNvCxnSpPr>
          <p:nvPr/>
        </p:nvCxnSpPr>
        <p:spPr bwMode="auto">
          <a:xfrm flipV="1">
            <a:off x="1928037" y="2906724"/>
            <a:ext cx="1511752" cy="52902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a:stCxn id="37" idx="3"/>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矢印コネクタ 50"/>
          <p:cNvCxnSpPr>
            <a:endCxn id="37" idx="1"/>
          </p:cNvCxnSpPr>
          <p:nvPr/>
        </p:nvCxnSpPr>
        <p:spPr bwMode="auto">
          <a:xfrm>
            <a:off x="2028429" y="3723789"/>
            <a:ext cx="2118001" cy="17211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8" name="直線矢印コネクタ 57"/>
          <p:cNvCxnSpPr/>
          <p:nvPr/>
        </p:nvCxnSpPr>
        <p:spPr bwMode="auto">
          <a:xfrm>
            <a:off x="5816119" y="3194764"/>
            <a:ext cx="1875647" cy="1735006"/>
          </a:xfrm>
          <a:prstGeom prst="straightConnector1">
            <a:avLst/>
          </a:prstGeom>
          <a:solidFill>
            <a:schemeClr val="bg1"/>
          </a:solidFill>
          <a:ln w="38100" cap="flat" cmpd="sng" algn="ctr">
            <a:solidFill>
              <a:schemeClr val="bg2">
                <a:lumMod val="50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吹き出し 2"/>
          <p:cNvSpPr/>
          <p:nvPr/>
        </p:nvSpPr>
        <p:spPr bwMode="auto">
          <a:xfrm>
            <a:off x="4042925" y="4970020"/>
            <a:ext cx="2602042" cy="970104"/>
          </a:xfrm>
          <a:prstGeom prst="wedgeRoundRectCallout">
            <a:avLst>
              <a:gd name="adj1" fmla="val 54922"/>
              <a:gd name="adj2" fmla="val -129192"/>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You can provision </a:t>
            </a:r>
            <a:br>
              <a:rPr kumimoji="1" lang="en-US" altLang="ja-JP" sz="1400" b="1" dirty="0" smtClean="0">
                <a:latin typeface="+mn-ea"/>
              </a:rPr>
            </a:br>
            <a:r>
              <a:rPr kumimoji="1" lang="en-US" altLang="ja-JP" sz="1400" b="1" dirty="0" err="1" smtClean="0">
                <a:latin typeface="+mn-ea"/>
              </a:rPr>
              <a:t>on-premise</a:t>
            </a:r>
            <a:r>
              <a:rPr kumimoji="1" lang="en-US" altLang="ja-JP" sz="1400" b="1" dirty="0" smtClean="0">
                <a:latin typeface="+mn-ea"/>
              </a:rPr>
              <a:t> systems</a:t>
            </a:r>
            <a:br>
              <a:rPr kumimoji="1" lang="en-US" altLang="ja-JP" sz="1400" b="1" dirty="0" smtClean="0">
                <a:latin typeface="+mn-ea"/>
              </a:rPr>
            </a:br>
            <a:r>
              <a:rPr kumimoji="1" lang="en-US" altLang="ja-JP" sz="1400" b="1" dirty="0" smtClean="0">
                <a:latin typeface="+mn-ea"/>
              </a:rPr>
              <a:t>if you are not using </a:t>
            </a:r>
            <a:br>
              <a:rPr kumimoji="1" lang="en-US" altLang="ja-JP" sz="1400" b="1" dirty="0" smtClean="0">
                <a:latin typeface="+mn-ea"/>
              </a:rPr>
            </a:br>
            <a:r>
              <a:rPr kumimoji="1" lang="en-US" altLang="ja-JP" sz="1400" b="1" dirty="0" smtClean="0">
                <a:latin typeface="+mn-ea"/>
              </a:rPr>
              <a:t>Ansible.</a:t>
            </a:r>
            <a:endParaRPr lang="en-US" altLang="ja-JP" sz="1400" b="1" dirty="0" smtClean="0">
              <a:latin typeface="+mn-ea"/>
            </a:endParaRPr>
          </a:p>
        </p:txBody>
      </p:sp>
      <p:sp>
        <p:nvSpPr>
          <p:cNvPr id="25" name="テキスト ボックス 24"/>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7573984" y="2614084"/>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31"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2"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6" name="角丸四角形 35"/>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lang="ja-JP" altLang="en-US" dirty="0"/>
              <a:t> </a:t>
            </a:r>
            <a:r>
              <a:rPr lang="en-US" altLang="ja-JP" dirty="0" smtClean="0"/>
              <a:t>Menu</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13037"/>
          <a:stretch/>
        </p:blipFill>
        <p:spPr>
          <a:xfrm>
            <a:off x="6687073" y="1196691"/>
            <a:ext cx="1743075" cy="4464620"/>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681650" y="1196690"/>
            <a:ext cx="1748497" cy="44646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lstStyle/>
          <a:p>
            <a:r>
              <a:rPr lang="en-US" altLang="ja-JP" sz="1800" b="1" dirty="0" smtClean="0"/>
              <a:t>Menu functions</a:t>
            </a:r>
          </a:p>
          <a:p>
            <a:pPr lvl="1"/>
            <a:r>
              <a:rPr lang="en-US" altLang="ja-JP" sz="1400" b="1" dirty="0" smtClean="0"/>
              <a:t>Interface information</a:t>
            </a:r>
          </a:p>
          <a:p>
            <a:pPr marL="180000" lvl="1" indent="0">
              <a:buNone/>
            </a:pPr>
            <a:r>
              <a:rPr lang="ja-JP" altLang="en-US" b="1" dirty="0"/>
              <a:t>　</a:t>
            </a:r>
            <a:r>
              <a:rPr lang="en-US" altLang="ja-JP" sz="1400" dirty="0" smtClean="0"/>
              <a:t>Manages the information of the Terraformed linked to ITA.</a:t>
            </a:r>
            <a:endParaRPr lang="en-US" altLang="ja-JP" sz="1400" b="1" dirty="0" smtClean="0"/>
          </a:p>
          <a:p>
            <a:pPr lvl="1"/>
            <a:r>
              <a:rPr lang="en-US" altLang="ja-JP" sz="1400" b="1" dirty="0" smtClean="0"/>
              <a:t>Organizations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Organization information used in Terraform.</a:t>
            </a:r>
            <a:endParaRPr lang="en-US" altLang="ja-JP" sz="1400" b="1" dirty="0" smtClean="0"/>
          </a:p>
          <a:p>
            <a:pPr lvl="1"/>
            <a:r>
              <a:rPr lang="en-US" altLang="ja-JP" sz="1400" b="1" dirty="0" smtClean="0"/>
              <a:t>Workspaces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Workspaces information used in Terraform.</a:t>
            </a:r>
            <a:endParaRPr lang="en-US" altLang="ja-JP" sz="1400" b="1" dirty="0" smtClean="0"/>
          </a:p>
          <a:p>
            <a:pPr lvl="1"/>
            <a:r>
              <a:rPr lang="en-US" altLang="ja-JP" sz="1400" b="1" dirty="0" smtClean="0"/>
              <a:t>Movement</a:t>
            </a:r>
            <a:r>
              <a:rPr lang="ja-JP" altLang="en-US" sz="1400" b="1" dirty="0"/>
              <a:t> </a:t>
            </a:r>
            <a:r>
              <a:rPr lang="en-US" altLang="ja-JP" sz="1400" b="1" dirty="0" smtClean="0"/>
              <a:t>list</a:t>
            </a:r>
          </a:p>
          <a:p>
            <a:pPr marL="180000" lvl="1" indent="0">
              <a:buNone/>
            </a:pPr>
            <a:r>
              <a:rPr lang="ja-JP" altLang="en-US" sz="1400" b="1" dirty="0" smtClean="0"/>
              <a:t>　</a:t>
            </a:r>
            <a:r>
              <a:rPr lang="en-US" altLang="ja-JP" sz="1400" dirty="0" smtClean="0"/>
              <a:t>Manages Movements that can register to Symphony/Conductor.</a:t>
            </a:r>
            <a:endParaRPr lang="en-US" altLang="ja-JP" sz="1400" b="1" dirty="0" smtClean="0"/>
          </a:p>
          <a:p>
            <a:pPr lvl="1"/>
            <a:r>
              <a:rPr lang="en-US" altLang="ja-JP" sz="1400" b="1" dirty="0" smtClean="0"/>
              <a:t>Module</a:t>
            </a:r>
            <a:r>
              <a:rPr lang="ja-JP" altLang="en-US" sz="1400" b="1" dirty="0"/>
              <a:t> </a:t>
            </a:r>
            <a:r>
              <a:rPr lang="en-US" altLang="ja-JP" sz="1400" b="1" dirty="0" smtClean="0"/>
              <a:t>files</a:t>
            </a:r>
          </a:p>
          <a:p>
            <a:pPr marL="180000" lvl="1" indent="0">
              <a:buNone/>
            </a:pPr>
            <a:r>
              <a:rPr lang="ja-JP" altLang="en-US" sz="1400" dirty="0" smtClean="0"/>
              <a:t>　</a:t>
            </a:r>
            <a:r>
              <a:rPr lang="en-US" altLang="ja-JP" sz="1400" dirty="0" smtClean="0"/>
              <a:t>Manages Module files.</a:t>
            </a:r>
          </a:p>
          <a:p>
            <a:pPr lvl="1"/>
            <a:r>
              <a:rPr lang="en-US" altLang="ja-JP" sz="1400" b="1" dirty="0" smtClean="0"/>
              <a:t>Policies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files.</a:t>
            </a:r>
            <a:endParaRPr lang="en-US" altLang="ja-JP" sz="1400" b="1" dirty="0" smtClean="0"/>
          </a:p>
          <a:p>
            <a:pPr lvl="1"/>
            <a:r>
              <a:rPr lang="en-US" altLang="ja-JP" sz="1400" b="1" dirty="0" smtClean="0"/>
              <a:t>Policy Sets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Sets.</a:t>
            </a:r>
            <a:br>
              <a:rPr lang="en-US" altLang="ja-JP" sz="1400" dirty="0" smtClean="0"/>
            </a:br>
            <a:r>
              <a:rPr lang="en-US" altLang="ja-JP" sz="1400" dirty="0" smtClean="0"/>
              <a:t>   By linking Policy Sets to a Policy or a Workspace, users can activate</a:t>
            </a:r>
            <a:br>
              <a:rPr lang="en-US" altLang="ja-JP" sz="1400" dirty="0" smtClean="0"/>
            </a:br>
            <a:r>
              <a:rPr lang="en-US" altLang="ja-JP" sz="1400" dirty="0" smtClean="0"/>
              <a:t>   Policy for the target Workspace when executing.</a:t>
            </a:r>
            <a:endParaRPr lang="en-US" altLang="ja-JP" sz="1400" b="1" dirty="0" smtClean="0"/>
          </a:p>
          <a:p>
            <a:pPr lvl="1"/>
            <a:r>
              <a:rPr lang="en-US" altLang="ja-JP" sz="1400" b="1" dirty="0" err="1" smtClean="0"/>
              <a:t>PolicySet</a:t>
            </a:r>
            <a:r>
              <a:rPr lang="en-US" altLang="ja-JP" sz="1400" b="1" dirty="0" smtClean="0"/>
              <a:t>-Policy</a:t>
            </a:r>
            <a:r>
              <a:rPr lang="ja-JP" altLang="en-US" sz="1400" b="1" dirty="0"/>
              <a:t> </a:t>
            </a:r>
            <a:r>
              <a:rPr lang="en-US" altLang="ja-JP" sz="1400" b="1" dirty="0" smtClean="0"/>
              <a:t>link list</a:t>
            </a:r>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Policies.</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6752655" y="1309114"/>
            <a:ext cx="1752600" cy="4095750"/>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752655" y="1309114"/>
            <a:ext cx="1752600" cy="40957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lstStyle/>
          <a:p>
            <a:r>
              <a:rPr lang="en-US" altLang="ja-JP" sz="1800" b="1" dirty="0" smtClean="0"/>
              <a:t>Menu functions</a:t>
            </a:r>
          </a:p>
          <a:p>
            <a:pPr lvl="1"/>
            <a:r>
              <a:rPr lang="en-US" altLang="ja-JP" sz="1400" b="1" dirty="0" err="1" smtClean="0"/>
              <a:t>PolicySet</a:t>
            </a:r>
            <a:r>
              <a:rPr lang="en-US" altLang="ja-JP" sz="1400" b="1" dirty="0" smtClean="0"/>
              <a:t>-Workspace</a:t>
            </a:r>
            <a:r>
              <a:rPr lang="ja-JP" altLang="en-US" sz="1400" b="1" dirty="0"/>
              <a:t> </a:t>
            </a:r>
            <a:r>
              <a:rPr lang="en-US" altLang="ja-JP" sz="1400" b="1" dirty="0" smtClean="0"/>
              <a:t>link list</a:t>
            </a:r>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Workspaces.</a:t>
            </a:r>
            <a:endParaRPr lang="en-US" altLang="ja-JP" sz="1400" b="1" dirty="0" smtClean="0"/>
          </a:p>
          <a:p>
            <a:pPr lvl="1"/>
            <a:r>
              <a:rPr lang="en-US" altLang="ja-JP" sz="1400" b="1" dirty="0" smtClean="0"/>
              <a:t>Movement-Module</a:t>
            </a:r>
            <a:r>
              <a:rPr lang="ja-JP" altLang="en-US" sz="1400" b="1" dirty="0"/>
              <a:t> </a:t>
            </a:r>
            <a:r>
              <a:rPr lang="en-US" altLang="ja-JP" sz="1400" b="1" dirty="0" smtClean="0"/>
              <a:t>link</a:t>
            </a:r>
          </a:p>
          <a:p>
            <a:pPr marL="180000" lvl="1" indent="0">
              <a:buNone/>
            </a:pPr>
            <a:r>
              <a:rPr lang="ja-JP" altLang="en-US" sz="1400" b="1" dirty="0"/>
              <a:t>　</a:t>
            </a:r>
            <a:r>
              <a:rPr lang="en-US" altLang="ja-JP" sz="1400" dirty="0" smtClean="0"/>
              <a:t>Manages links between Movement and Module files.</a:t>
            </a:r>
          </a:p>
          <a:p>
            <a:pPr lvl="1"/>
            <a:r>
              <a:rPr lang="en-US" altLang="ja-JP" sz="1400" b="1" dirty="0" smtClean="0"/>
              <a:t>Substitution value auto-registration setting</a:t>
            </a:r>
          </a:p>
          <a:p>
            <a:pPr marL="180000" lvl="1" indent="0">
              <a:buNone/>
            </a:pPr>
            <a:r>
              <a:rPr lang="ja-JP" altLang="en-US" sz="1400" b="1" dirty="0"/>
              <a:t>　</a:t>
            </a:r>
            <a:r>
              <a:rPr lang="en-US" altLang="ja-JP" sz="1400" dirty="0" smtClean="0"/>
              <a:t>Manages Movements and Variables that links values and items </a:t>
            </a:r>
            <a:br>
              <a:rPr lang="en-US" altLang="ja-JP" sz="1400" dirty="0" smtClean="0"/>
            </a:br>
            <a:r>
              <a:rPr lang="en-US" altLang="ja-JP" sz="1400" dirty="0" smtClean="0"/>
              <a:t>   for each operation registered in parameter sheet menus.</a:t>
            </a:r>
            <a:endParaRPr lang="en-US" altLang="ja-JP" sz="1400" b="1" dirty="0" smtClean="0"/>
          </a:p>
          <a:p>
            <a:pPr lvl="1"/>
            <a:r>
              <a:rPr lang="en-US" altLang="ja-JP" sz="1400" b="1" dirty="0" smtClean="0"/>
              <a:t>Substitution value list</a:t>
            </a:r>
          </a:p>
          <a:p>
            <a:pPr marL="180000" lvl="1" indent="0">
              <a:buNone/>
            </a:pPr>
            <a:r>
              <a:rPr lang="ja-JP" altLang="en-US" sz="1400" dirty="0"/>
              <a:t>　</a:t>
            </a:r>
            <a:r>
              <a:rPr lang="en-US" altLang="ja-JP" sz="1400" dirty="0" smtClean="0"/>
              <a:t>Manages Substitution values.</a:t>
            </a:r>
          </a:p>
          <a:p>
            <a:pPr lvl="1"/>
            <a:r>
              <a:rPr lang="en-US" altLang="ja-JP" sz="1400" b="1" dirty="0" smtClean="0"/>
              <a:t>Execution</a:t>
            </a:r>
          </a:p>
          <a:p>
            <a:pPr marL="180000" lvl="1" indent="0">
              <a:buNone/>
            </a:pPr>
            <a:r>
              <a:rPr lang="ja-JP" altLang="en-US" sz="1400" dirty="0"/>
              <a:t>　</a:t>
            </a:r>
            <a:r>
              <a:rPr lang="en-US" altLang="ja-JP" sz="1400" dirty="0" smtClean="0"/>
              <a:t>Allows the users to select and execute Movement and Operations.</a:t>
            </a:r>
          </a:p>
          <a:p>
            <a:pPr lvl="1"/>
            <a:r>
              <a:rPr lang="en-US" altLang="ja-JP" sz="1400" b="1" dirty="0" smtClean="0"/>
              <a:t>Check </a:t>
            </a:r>
            <a:r>
              <a:rPr lang="en-US" altLang="ja-JP" sz="1400" b="1" dirty="0"/>
              <a:t>o</a:t>
            </a:r>
            <a:r>
              <a:rPr lang="en-US" altLang="ja-JP" sz="1400" b="1" dirty="0" smtClean="0"/>
              <a:t>peration status</a:t>
            </a:r>
          </a:p>
          <a:p>
            <a:pPr marL="180000" lvl="1" indent="0">
              <a:buNone/>
            </a:pPr>
            <a:r>
              <a:rPr lang="ja-JP" altLang="en-US" sz="1400" b="1" dirty="0"/>
              <a:t>　</a:t>
            </a:r>
            <a:r>
              <a:rPr lang="en-US" altLang="ja-JP" sz="1400" dirty="0" smtClean="0"/>
              <a:t>Allows the user to check the operation status.</a:t>
            </a:r>
            <a:endParaRPr lang="en-US" altLang="ja-JP" sz="1400" b="1" dirty="0" smtClean="0"/>
          </a:p>
          <a:p>
            <a:pPr lvl="1"/>
            <a:r>
              <a:rPr lang="en-US" altLang="ja-JP" sz="1400" b="1" dirty="0" smtClean="0"/>
              <a:t>Execution list</a:t>
            </a:r>
          </a:p>
          <a:p>
            <a:pPr marL="180000" lvl="1" indent="0">
              <a:buNone/>
            </a:pPr>
            <a:r>
              <a:rPr lang="ja-JP" altLang="en-US" sz="1400" b="1" dirty="0"/>
              <a:t>　</a:t>
            </a:r>
            <a:r>
              <a:rPr lang="en-US" altLang="ja-JP" sz="1400" dirty="0" smtClean="0"/>
              <a:t>Manages the Execution history.</a:t>
            </a:r>
            <a:endParaRPr lang="en-US" altLang="ja-JP" sz="1400" b="1" dirty="0" smtClean="0"/>
          </a:p>
          <a:p>
            <a:pPr lvl="1"/>
            <a:r>
              <a:rPr lang="en-US" altLang="ja-JP" sz="1400" b="1" dirty="0" smtClean="0"/>
              <a:t>Linked Terraform management</a:t>
            </a:r>
          </a:p>
          <a:p>
            <a:pPr marL="180000" lvl="1" indent="0">
              <a:buNone/>
            </a:pPr>
            <a:r>
              <a:rPr lang="ja-JP" altLang="en-US" sz="1400" b="1" dirty="0" smtClean="0"/>
              <a:t>　</a:t>
            </a:r>
            <a:r>
              <a:rPr lang="en-US" altLang="ja-JP" sz="1400" dirty="0" smtClean="0"/>
              <a:t>Allows the user to view and delete Organizations, Workspaces, Policies and </a:t>
            </a:r>
            <a:r>
              <a:rPr lang="en-US" altLang="ja-JP" sz="1400" dirty="0" err="1" smtClean="0"/>
              <a:t>PolicySets</a:t>
            </a:r>
            <a:r>
              <a:rPr lang="en-US" altLang="ja-JP" sz="1400" dirty="0" smtClean="0"/>
              <a:t> </a:t>
            </a:r>
            <a:br>
              <a:rPr lang="en-US" altLang="ja-JP" sz="1400" dirty="0" smtClean="0"/>
            </a:br>
            <a:r>
              <a:rPr lang="en-US" altLang="ja-JP" sz="1400" dirty="0" smtClean="0"/>
              <a:t>   registered to Terraform.</a:t>
            </a:r>
            <a:endParaRPr lang="en-US" altLang="ja-JP" sz="1400" b="1" dirty="0" smtClean="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Creating Tokens that we will register to Interface information.</a:t>
            </a:r>
          </a:p>
          <a:p>
            <a:pPr lvl="1"/>
            <a:r>
              <a:rPr lang="en-US" altLang="ja-JP" dirty="0" smtClean="0"/>
              <a:t>In order to link the Terraform Driver and Terraform, we need to create a user token from Terraform.</a:t>
            </a:r>
          </a:p>
          <a:p>
            <a:pPr lvl="1"/>
            <a:r>
              <a:rPr lang="en-US" altLang="ja-JP" dirty="0" smtClean="0"/>
              <a:t>Use your browser to log in to Terraform and access the Token page by pressing </a:t>
            </a:r>
            <a:r>
              <a:rPr lang="en-US" altLang="ja-JP" dirty="0"/>
              <a:t>the following buttons. [User</a:t>
            </a:r>
            <a:r>
              <a:rPr lang="ja-JP" altLang="en-US" dirty="0"/>
              <a:t> </a:t>
            </a:r>
            <a:r>
              <a:rPr lang="en-US" altLang="ja-JP" dirty="0"/>
              <a:t>Setting]</a:t>
            </a:r>
            <a:r>
              <a:rPr lang="ja-JP" altLang="en-US" dirty="0"/>
              <a:t>→</a:t>
            </a:r>
            <a:r>
              <a:rPr lang="en-US" altLang="ja-JP" dirty="0"/>
              <a:t>[Tokens]</a:t>
            </a:r>
            <a:r>
              <a:rPr lang="ja-JP" altLang="en-US" dirty="0"/>
              <a:t>→</a:t>
            </a:r>
            <a:r>
              <a:rPr lang="en-US" altLang="ja-JP" dirty="0"/>
              <a:t>[</a:t>
            </a:r>
            <a:r>
              <a:rPr lang="en-US" altLang="ja-JP" dirty="0" smtClean="0"/>
              <a:t>Create</a:t>
            </a:r>
            <a:r>
              <a:rPr lang="ja-JP" altLang="en-US" dirty="0" smtClean="0"/>
              <a:t> </a:t>
            </a:r>
            <a:r>
              <a:rPr lang="en-US" altLang="ja-JP" dirty="0"/>
              <a:t>an</a:t>
            </a:r>
            <a:r>
              <a:rPr lang="ja-JP" altLang="en-US" dirty="0"/>
              <a:t> </a:t>
            </a:r>
            <a:r>
              <a:rPr lang="en-US" altLang="ja-JP" dirty="0"/>
              <a:t>API</a:t>
            </a:r>
            <a:r>
              <a:rPr lang="ja-JP" altLang="en-US" dirty="0"/>
              <a:t> </a:t>
            </a:r>
            <a:r>
              <a:rPr lang="en-US" altLang="ja-JP" dirty="0"/>
              <a:t>token]</a:t>
            </a:r>
          </a:p>
          <a:p>
            <a:pPr marL="180000" lvl="1" indent="0">
              <a:buNone/>
            </a:pP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535378"/>
            <a:ext cx="3258651" cy="1189802"/>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dirty="0" smtClean="0">
                <a:latin typeface="+mn-ea"/>
              </a:rPr>
              <a:t>Copy the displayed token </a:t>
            </a:r>
            <a:br>
              <a:rPr lang="en-US" altLang="ja-JP" sz="1400" dirty="0" smtClean="0">
                <a:latin typeface="+mn-ea"/>
              </a:rPr>
            </a:br>
            <a:r>
              <a:rPr lang="en-US" altLang="ja-JP" sz="1400" dirty="0" smtClean="0">
                <a:latin typeface="+mn-ea"/>
              </a:rPr>
              <a:t>to a document</a:t>
            </a:r>
            <a:endParaRPr kumimoji="1" lang="en-US" altLang="ja-JP" sz="1400" dirty="0" smtClean="0">
              <a:latin typeface="+mn-ea"/>
            </a:endParaRPr>
          </a:p>
          <a:p>
            <a:pPr algn="ctr"/>
            <a:r>
              <a:rPr lang="en-US" altLang="ja-JP" sz="1400" b="1" dirty="0" smtClean="0">
                <a:solidFill>
                  <a:srgbClr val="FF0000"/>
                </a:solidFill>
                <a:latin typeface="+mn-ea"/>
              </a:rPr>
              <a:t>※You will not be able to </a:t>
            </a:r>
            <a:br>
              <a:rPr lang="en-US" altLang="ja-JP" sz="1400" b="1" dirty="0" smtClean="0">
                <a:solidFill>
                  <a:srgbClr val="FF0000"/>
                </a:solidFill>
                <a:latin typeface="+mn-ea"/>
              </a:rPr>
            </a:br>
            <a:r>
              <a:rPr lang="en-US" altLang="ja-JP" sz="1400" b="1" dirty="0" smtClean="0">
                <a:solidFill>
                  <a:srgbClr val="FF0000"/>
                </a:solidFill>
                <a:latin typeface="+mn-ea"/>
              </a:rPr>
              <a:t>see it on this site once</a:t>
            </a:r>
            <a:br>
              <a:rPr lang="en-US" altLang="ja-JP" sz="1400" b="1" dirty="0" smtClean="0">
                <a:solidFill>
                  <a:srgbClr val="FF0000"/>
                </a:solidFill>
                <a:latin typeface="+mn-ea"/>
              </a:rPr>
            </a:br>
            <a:r>
              <a:rPr lang="en-US" altLang="ja-JP" sz="1400" b="1" dirty="0" smtClean="0">
                <a:solidFill>
                  <a:srgbClr val="FF0000"/>
                </a:solidFill>
                <a:latin typeface="+mn-ea"/>
              </a:rPr>
              <a:t>this page is closed.</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8728" y="2251424"/>
            <a:ext cx="6911805" cy="2943746"/>
          </a:xfrm>
          <a:prstGeom prst="rect">
            <a:avLst/>
          </a:prstGeom>
        </p:spPr>
      </p:pic>
      <p:pic>
        <p:nvPicPr>
          <p:cNvPr id="6" name="図 5"/>
          <p:cNvPicPr>
            <a:picLocks noChangeAspect="1"/>
          </p:cNvPicPr>
          <p:nvPr/>
        </p:nvPicPr>
        <p:blipFill>
          <a:blip r:embed="rId3"/>
          <a:stretch>
            <a:fillRect/>
          </a:stretch>
        </p:blipFill>
        <p:spPr>
          <a:xfrm>
            <a:off x="1943984" y="4632165"/>
            <a:ext cx="6934395" cy="1793286"/>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Interface Information</a:t>
            </a:r>
          </a:p>
          <a:p>
            <a:pPr lvl="1"/>
            <a:r>
              <a:rPr lang="en-US" altLang="ja-JP" dirty="0" smtClean="0"/>
              <a:t>Enter the Terraform Host name and the </a:t>
            </a:r>
            <a:r>
              <a:rPr lang="en-US" altLang="ja-JP" dirty="0" err="1" smtClean="0"/>
              <a:t>UserToken</a:t>
            </a:r>
            <a:r>
              <a:rPr lang="en-US" altLang="ja-JP" dirty="0" smtClean="0"/>
              <a:t> you created.</a:t>
            </a:r>
            <a:endParaRPr lang="en-US" altLang="ja-JP" dirty="0"/>
          </a:p>
          <a:p>
            <a:pPr marL="180000" lvl="1" indent="0">
              <a:buNone/>
            </a:pPr>
            <a:r>
              <a:rPr lang="en-US" altLang="ja-JP" b="1" dirty="0" smtClean="0">
                <a:solidFill>
                  <a:srgbClr val="FF0000"/>
                </a:solidFill>
              </a:rPr>
              <a:t>※Only 1 Terraform can be linked to ITA at once, so if you want to change, you will need to update all the items present from when you installed it.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8728" y="2661685"/>
            <a:ext cx="1764472" cy="2258434"/>
            <a:chOff x="378756" y="2337489"/>
            <a:chExt cx="1764472" cy="2258434"/>
          </a:xfrm>
        </p:grpSpPr>
        <p:sp>
          <p:nvSpPr>
            <p:cNvPr id="21" name="正方形/長方形 20"/>
            <p:cNvSpPr/>
            <p:nvPr/>
          </p:nvSpPr>
          <p:spPr bwMode="auto">
            <a:xfrm>
              <a:off x="378756" y="2337489"/>
              <a:ext cx="864120" cy="21756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864392" y="4451903"/>
              <a:ext cx="278836" cy="1440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26" name="角丸四角形吹き出し 25"/>
          <p:cNvSpPr/>
          <p:nvPr/>
        </p:nvSpPr>
        <p:spPr bwMode="auto">
          <a:xfrm>
            <a:off x="2991840" y="3011923"/>
            <a:ext cx="2233765" cy="849564"/>
          </a:xfrm>
          <a:prstGeom prst="wedgeRoundRectCallout">
            <a:avLst>
              <a:gd name="adj1" fmla="val -53910"/>
              <a:gd name="adj2" fmla="val 213064"/>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Input the Terraform</a:t>
            </a:r>
            <a:br>
              <a:rPr kumimoji="1" lang="en-US" altLang="ja-JP" sz="1400" b="1" dirty="0" smtClean="0">
                <a:latin typeface="+mn-ea"/>
              </a:rPr>
            </a:br>
            <a:r>
              <a:rPr kumimoji="1" lang="en-US" altLang="ja-JP" sz="1400" b="1" dirty="0" smtClean="0">
                <a:latin typeface="+mn-ea"/>
              </a:rPr>
              <a:t> host name here</a:t>
            </a:r>
            <a:endParaRPr kumimoji="1" lang="ja-JP" altLang="en-US" sz="1400" b="1" dirty="0" smtClean="0">
              <a:latin typeface="+mn-ea"/>
            </a:endParaRPr>
          </a:p>
        </p:txBody>
      </p:sp>
      <p:sp>
        <p:nvSpPr>
          <p:cNvPr id="27" name="角丸四角形吹き出し 26"/>
          <p:cNvSpPr/>
          <p:nvPr/>
        </p:nvSpPr>
        <p:spPr bwMode="auto">
          <a:xfrm>
            <a:off x="5385854" y="3212891"/>
            <a:ext cx="2233765" cy="849564"/>
          </a:xfrm>
          <a:prstGeom prst="wedgeRoundRectCallout">
            <a:avLst>
              <a:gd name="adj1" fmla="val -110218"/>
              <a:gd name="adj2" fmla="val 185061"/>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Enter the User token </a:t>
            </a:r>
            <a:br>
              <a:rPr kumimoji="1" lang="en-US" altLang="ja-JP" sz="1400" b="1" dirty="0" smtClean="0">
                <a:latin typeface="+mn-ea"/>
              </a:rPr>
            </a:br>
            <a:r>
              <a:rPr kumimoji="1" lang="en-US" altLang="ja-JP" sz="1400" b="1" dirty="0" smtClean="0">
                <a:latin typeface="+mn-ea"/>
              </a:rPr>
              <a:t>you created in </a:t>
            </a:r>
            <a:br>
              <a:rPr kumimoji="1" lang="en-US" altLang="ja-JP" sz="1400" b="1" dirty="0" smtClean="0">
                <a:latin typeface="+mn-ea"/>
              </a:rPr>
            </a:br>
            <a:r>
              <a:rPr kumimoji="1" lang="en-US" altLang="ja-JP" sz="1400" b="1" dirty="0" smtClean="0">
                <a:latin typeface="+mn-ea"/>
              </a:rPr>
              <a:t>Terraform earlier</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smtClean="0">
                <a:latin typeface="+mn-ea"/>
              </a:rPr>
              <a:t>1.</a:t>
            </a:r>
            <a:r>
              <a:rPr lang="ja-JP" altLang="en-US" sz="1600" dirty="0" smtClean="0">
                <a:latin typeface="+mn-ea"/>
              </a:rPr>
              <a:t>　</a:t>
            </a:r>
            <a:r>
              <a:rPr lang="en-US" altLang="ja-JP" sz="1600" dirty="0" smtClean="0">
                <a:latin typeface="+mn-ea"/>
              </a:rPr>
              <a:t>Introduction</a:t>
            </a:r>
          </a:p>
          <a:p>
            <a:pPr marL="342900" indent="-342900">
              <a:buAutoNum type="arabicPeriod"/>
            </a:pPr>
            <a:endParaRPr lang="en-US" altLang="ja-JP" sz="1600" dirty="0">
              <a:latin typeface="+mn-ea"/>
            </a:endParaRPr>
          </a:p>
          <a:p>
            <a:r>
              <a:rPr lang="en-US" altLang="ja-JP" sz="1600" dirty="0" smtClean="0">
                <a:latin typeface="+mn-ea"/>
              </a:rPr>
              <a:t>2.</a:t>
            </a:r>
            <a:r>
              <a:rPr lang="ja-JP" altLang="en-US" sz="1600" dirty="0" smtClean="0">
                <a:latin typeface="+mn-ea"/>
              </a:rPr>
              <a:t>　</a:t>
            </a:r>
            <a:r>
              <a:rPr lang="en-US" altLang="ja-JP" sz="1600" dirty="0" smtClean="0">
                <a:latin typeface="+mn-ea"/>
              </a:rPr>
              <a:t>Terraform Driver</a:t>
            </a:r>
          </a:p>
          <a:p>
            <a:r>
              <a:rPr lang="ja-JP" altLang="en-US" sz="1600" dirty="0" smtClean="0">
                <a:latin typeface="+mn-ea"/>
              </a:rPr>
              <a:t>　　</a:t>
            </a:r>
            <a:r>
              <a:rPr lang="en-US" altLang="ja-JP" sz="1600" dirty="0" smtClean="0">
                <a:latin typeface="+mn-ea"/>
                <a:hlinkClick r:id="rId2" action="ppaction://hlinksldjump"/>
              </a:rPr>
              <a:t>2.1</a:t>
            </a:r>
            <a:r>
              <a:rPr lang="ja-JP" altLang="en-US" sz="1600" dirty="0" smtClean="0">
                <a:latin typeface="+mn-ea"/>
                <a:hlinkClick r:id="rId2" action="ppaction://hlinksldjump"/>
              </a:rPr>
              <a:t>　</a:t>
            </a:r>
            <a:r>
              <a:rPr lang="en-US" altLang="ja-JP" sz="1600" dirty="0" smtClean="0">
                <a:latin typeface="+mn-ea"/>
                <a:hlinkClick r:id="rId2" action="ppaction://hlinksldjump"/>
              </a:rPr>
              <a:t>Terraform Driver</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3" action="ppaction://hlinksldjump"/>
              </a:rPr>
              <a:t>2.2</a:t>
            </a:r>
            <a:r>
              <a:rPr lang="ja-JP" altLang="en-US" sz="1600" dirty="0" smtClean="0">
                <a:latin typeface="+mn-ea"/>
                <a:hlinkClick r:id="rId3" action="ppaction://hlinksldjump"/>
              </a:rPr>
              <a:t>　</a:t>
            </a:r>
            <a:r>
              <a:rPr lang="en-US" altLang="ja-JP" sz="1600" dirty="0" smtClean="0">
                <a:latin typeface="+mn-ea"/>
                <a:hlinkClick r:id="rId3" action="ppaction://hlinksldjump"/>
              </a:rPr>
              <a:t>Registration files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4" action="ppaction://hlinksldjump"/>
              </a:rPr>
              <a:t>2.3</a:t>
            </a:r>
            <a:r>
              <a:rPr lang="ja-JP" altLang="en-US" sz="1600" dirty="0" smtClean="0">
                <a:latin typeface="+mn-ea"/>
                <a:hlinkClick r:id="rId4" action="ppaction://hlinksldjump"/>
              </a:rPr>
              <a:t>　</a:t>
            </a:r>
            <a:r>
              <a:rPr lang="en-US" altLang="ja-JP" sz="1600" dirty="0" smtClean="0">
                <a:latin typeface="+mn-ea"/>
                <a:hlinkClick r:id="rId4" action="ppaction://hlinksldjump"/>
              </a:rPr>
              <a:t>Policy files</a:t>
            </a:r>
            <a:endParaRPr lang="en-US" altLang="ja-JP" sz="1600" dirty="0" smtClean="0">
              <a:latin typeface="+mn-ea"/>
            </a:endParaRPr>
          </a:p>
          <a:p>
            <a:endParaRPr lang="en-US" altLang="ja-JP" sz="1600" dirty="0" smtClean="0">
              <a:latin typeface="+mn-ea"/>
            </a:endParaRPr>
          </a:p>
          <a:p>
            <a:r>
              <a:rPr lang="en-US" altLang="ja-JP" sz="1600" dirty="0" smtClean="0">
                <a:latin typeface="+mn-ea"/>
              </a:rPr>
              <a:t>3.</a:t>
            </a:r>
            <a:r>
              <a:rPr lang="ja-JP" altLang="en-US" sz="1600" dirty="0" smtClean="0">
                <a:latin typeface="+mn-ea"/>
              </a:rPr>
              <a:t>　</a:t>
            </a:r>
            <a:r>
              <a:rPr lang="en-US" altLang="ja-JP" sz="1600" dirty="0" err="1" smtClean="0">
                <a:latin typeface="+mn-ea"/>
              </a:rPr>
              <a:t>ITA×Terraform</a:t>
            </a:r>
            <a:r>
              <a:rPr lang="ja-JP" altLang="en-US" sz="1600" dirty="0">
                <a:latin typeface="+mn-ea"/>
              </a:rPr>
              <a:t> </a:t>
            </a:r>
            <a:r>
              <a:rPr lang="en-US" altLang="ja-JP" sz="1600" dirty="0" smtClean="0">
                <a:latin typeface="+mn-ea"/>
              </a:rPr>
              <a:t>Application</a:t>
            </a: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3.1  What types of Terraform can link with ITA?</a:t>
            </a:r>
            <a:r>
              <a:rPr lang="ja-JP" altLang="en-US" sz="1600" dirty="0" smtClean="0">
                <a:latin typeface="+mn-ea"/>
                <a:hlinkClick r:id="rId5"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3.2  For Terraform Enterprise</a:t>
            </a:r>
            <a:r>
              <a:rPr lang="ja-JP" altLang="en-US" sz="1600" dirty="0" smtClean="0">
                <a:latin typeface="+mn-ea"/>
                <a:hlinkClick r:id="rId6"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7" action="ppaction://hlinksldjump"/>
              </a:rPr>
              <a:t>3.3  </a:t>
            </a:r>
            <a:r>
              <a:rPr lang="en-US" altLang="ja-JP" sz="1600" dirty="0" smtClean="0">
                <a:latin typeface="+mn-ea"/>
                <a:hlinkClick r:id="rId7" action="ppaction://hlinksldjump"/>
              </a:rPr>
              <a:t>For Terraform Cloud</a:t>
            </a:r>
            <a:endParaRPr lang="en-US" altLang="ja-JP" sz="1600" dirty="0" smtClean="0">
              <a:latin typeface="+mn-ea"/>
            </a:endParaRPr>
          </a:p>
          <a:p>
            <a:endParaRPr lang="en-US" altLang="ja-JP" sz="1600" dirty="0" smtClean="0">
              <a:latin typeface="+mn-ea"/>
            </a:endParaRPr>
          </a:p>
          <a:p>
            <a:r>
              <a:rPr lang="en-US" altLang="ja-JP" sz="1600" dirty="0" smtClean="0">
                <a:latin typeface="+mn-ea"/>
              </a:rPr>
              <a:t>4.</a:t>
            </a:r>
            <a:r>
              <a:rPr lang="ja-JP" altLang="en-US" sz="1600" dirty="0" smtClean="0">
                <a:latin typeface="+mn-ea"/>
              </a:rPr>
              <a:t>　</a:t>
            </a:r>
            <a:r>
              <a:rPr lang="en-US" altLang="ja-JP" sz="1600" dirty="0" smtClean="0">
                <a:latin typeface="+mn-ea"/>
              </a:rPr>
              <a:t>Terraform Driver</a:t>
            </a:r>
            <a:r>
              <a:rPr lang="ja-JP" altLang="en-US" sz="1600" dirty="0">
                <a:latin typeface="+mn-ea"/>
              </a:rPr>
              <a:t> </a:t>
            </a:r>
            <a:r>
              <a:rPr lang="en-US" altLang="ja-JP" sz="1600" dirty="0" smtClean="0">
                <a:latin typeface="+mn-ea"/>
              </a:rPr>
              <a:t>menu</a:t>
            </a:r>
          </a:p>
          <a:p>
            <a:r>
              <a:rPr lang="ja-JP" altLang="en-US" sz="1600" dirty="0">
                <a:latin typeface="+mn-ea"/>
              </a:rPr>
              <a:t>　</a:t>
            </a:r>
            <a:r>
              <a:rPr lang="ja-JP" altLang="en-US" sz="1600" dirty="0" smtClean="0">
                <a:latin typeface="+mn-ea"/>
              </a:rPr>
              <a:t>　</a:t>
            </a:r>
            <a:r>
              <a:rPr lang="en-US" altLang="ja-JP" sz="1600" dirty="0" smtClean="0">
                <a:latin typeface="+mn-ea"/>
                <a:hlinkClick r:id="rId8" action="ppaction://hlinksldjump"/>
              </a:rPr>
              <a:t>4.1</a:t>
            </a:r>
            <a:r>
              <a:rPr lang="ja-JP" altLang="en-US" sz="1600" dirty="0" smtClean="0">
                <a:latin typeface="+mn-ea"/>
                <a:hlinkClick r:id="rId8" action="ppaction://hlinksldjump"/>
              </a:rPr>
              <a:t>　</a:t>
            </a:r>
            <a:r>
              <a:rPr lang="en-US" altLang="ja-JP" sz="1600" dirty="0" smtClean="0">
                <a:latin typeface="+mn-ea"/>
                <a:hlinkClick r:id="rId8" action="ppaction://hlinksldjump"/>
              </a:rPr>
              <a:t>Terraform Driver</a:t>
            </a:r>
            <a:r>
              <a:rPr lang="ja-JP" altLang="en-US" sz="1600" dirty="0">
                <a:latin typeface="+mn-ea"/>
                <a:hlinkClick r:id="rId8" action="ppaction://hlinksldjump"/>
              </a:rPr>
              <a:t> </a:t>
            </a:r>
            <a:r>
              <a:rPr lang="en-US" altLang="ja-JP" sz="1600" dirty="0" smtClean="0">
                <a:latin typeface="+mn-ea"/>
                <a:hlinkClick r:id="rId8" action="ppaction://hlinksldjump"/>
              </a:rPr>
              <a:t>menu overview</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4.2</a:t>
            </a:r>
            <a:r>
              <a:rPr lang="ja-JP" altLang="en-US" sz="1600" dirty="0" smtClean="0">
                <a:latin typeface="+mn-ea"/>
                <a:hlinkClick r:id="rId9" action="ppaction://hlinksldjump"/>
              </a:rPr>
              <a:t>　</a:t>
            </a:r>
            <a:r>
              <a:rPr lang="en-US" altLang="ja-JP" sz="1600" dirty="0" smtClean="0">
                <a:latin typeface="+mn-ea"/>
                <a:hlinkClick r:id="rId9" action="ppaction://hlinksldjump"/>
              </a:rPr>
              <a:t>Terraform</a:t>
            </a:r>
            <a:r>
              <a:rPr lang="ja-JP" altLang="en-US" sz="1600" dirty="0">
                <a:latin typeface="+mn-ea"/>
                <a:hlinkClick r:id="rId9" action="ppaction://hlinksldjump"/>
              </a:rPr>
              <a:t> </a:t>
            </a:r>
            <a:r>
              <a:rPr lang="en-US" altLang="ja-JP" sz="1600" dirty="0" smtClean="0">
                <a:latin typeface="+mn-ea"/>
                <a:hlinkClick r:id="rId9"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4.3</a:t>
            </a:r>
            <a:r>
              <a:rPr lang="ja-JP" altLang="en-US" sz="1600" dirty="0" smtClean="0">
                <a:latin typeface="+mn-ea"/>
                <a:hlinkClick r:id="rId10" action="ppaction://hlinksldjump"/>
              </a:rPr>
              <a:t>　</a:t>
            </a:r>
            <a:r>
              <a:rPr lang="en-US" altLang="ja-JP" sz="1600" dirty="0" smtClean="0">
                <a:latin typeface="+mn-ea"/>
                <a:hlinkClick r:id="rId10" action="ppaction://hlinksldjump"/>
              </a:rPr>
              <a:t>Organizations</a:t>
            </a:r>
            <a:r>
              <a:rPr lang="ja-JP" altLang="en-US" sz="1600" dirty="0">
                <a:latin typeface="+mn-ea"/>
                <a:hlinkClick r:id="rId10" action="ppaction://hlinksldjump"/>
              </a:rPr>
              <a:t> </a:t>
            </a:r>
            <a:r>
              <a:rPr lang="en-US" altLang="ja-JP" sz="1600" dirty="0" smtClean="0">
                <a:latin typeface="+mn-ea"/>
                <a:hlinkClick r:id="rId10"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1" action="ppaction://hlinksldjump"/>
              </a:rPr>
              <a:t>4.4</a:t>
            </a:r>
            <a:r>
              <a:rPr lang="ja-JP" altLang="en-US" sz="1600" dirty="0" smtClean="0">
                <a:latin typeface="+mn-ea"/>
                <a:hlinkClick r:id="rId11" action="ppaction://hlinksldjump"/>
              </a:rPr>
              <a:t>　</a:t>
            </a:r>
            <a:r>
              <a:rPr lang="en-US" altLang="ja-JP" sz="1600" dirty="0" smtClean="0">
                <a:latin typeface="+mn-ea"/>
                <a:hlinkClick r:id="rId11" action="ppaction://hlinksldjump"/>
              </a:rPr>
              <a:t>Workspaces</a:t>
            </a:r>
            <a:r>
              <a:rPr lang="ja-JP" altLang="en-US" sz="1600" dirty="0">
                <a:latin typeface="+mn-ea"/>
                <a:hlinkClick r:id="rId11" action="ppaction://hlinksldjump"/>
              </a:rPr>
              <a:t> </a:t>
            </a:r>
            <a:r>
              <a:rPr lang="en-US" altLang="ja-JP" sz="1600" dirty="0" smtClean="0">
                <a:latin typeface="+mn-ea"/>
                <a:hlinkClick r:id="rId11"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4.5</a:t>
            </a:r>
            <a:r>
              <a:rPr lang="ja-JP" altLang="en-US" sz="1600" dirty="0" smtClean="0">
                <a:latin typeface="+mn-ea"/>
                <a:hlinkClick r:id="rId12" action="ppaction://hlinksldjump"/>
              </a:rPr>
              <a:t>　</a:t>
            </a:r>
            <a:r>
              <a:rPr lang="en-US" altLang="ja-JP" sz="1600" dirty="0" smtClean="0">
                <a:latin typeface="+mn-ea"/>
                <a:hlinkClick r:id="rId12" action="ppaction://hlinksldjump"/>
              </a:rPr>
              <a:t>Applying Modules</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2" action="ppaction://hlinksldjump"/>
              </a:rPr>
              <a:t>4.6</a:t>
            </a:r>
            <a:r>
              <a:rPr lang="ja-JP" altLang="en-US" sz="1600" dirty="0" smtClean="0">
                <a:latin typeface="+mn-ea"/>
                <a:hlinkClick r:id="rId12" action="ppaction://hlinksldjump"/>
              </a:rPr>
              <a:t>　</a:t>
            </a:r>
            <a:r>
              <a:rPr lang="en-US" altLang="ja-JP" sz="1600" dirty="0" smtClean="0">
                <a:latin typeface="+mn-ea"/>
                <a:hlinkClick r:id="rId12" action="ppaction://hlinksldjump"/>
              </a:rPr>
              <a:t>Applying Policies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3" action="ppaction://hlinksldjump"/>
              </a:rPr>
              <a:t>4.7</a:t>
            </a:r>
            <a:r>
              <a:rPr lang="ja-JP" altLang="en-US" sz="1600" dirty="0" smtClean="0">
                <a:latin typeface="+mn-ea"/>
                <a:hlinkClick r:id="rId13" action="ppaction://hlinksldjump"/>
              </a:rPr>
              <a:t>　</a:t>
            </a:r>
            <a:r>
              <a:rPr lang="en-US" altLang="ja-JP" sz="1600" dirty="0" smtClean="0">
                <a:latin typeface="+mn-ea"/>
                <a:hlinkClick r:id="rId13" action="ppaction://hlinksldjump"/>
              </a:rPr>
              <a:t>Terraform Driver Workflow</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03620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62521" y="2759351"/>
            <a:ext cx="6729830" cy="1764013"/>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a:t>
            </a:r>
            <a:r>
              <a:rPr lang="ja-JP" altLang="en-US" sz="1800" b="1" dirty="0" smtClean="0"/>
              <a:t> </a:t>
            </a:r>
            <a:r>
              <a:rPr lang="en-US" altLang="ja-JP" sz="1800" b="1" dirty="0" smtClean="0"/>
              <a:t>list</a:t>
            </a:r>
          </a:p>
          <a:p>
            <a:pPr lvl="1"/>
            <a:r>
              <a:rPr lang="en-US" altLang="ja-JP" dirty="0"/>
              <a:t>After you have created the Organization item from the Organization list, </a:t>
            </a:r>
          </a:p>
          <a:p>
            <a:pPr marL="180000" lvl="1" indent="0">
              <a:buNone/>
            </a:pPr>
            <a:r>
              <a:rPr lang="ja-JP" altLang="en-US" dirty="0"/>
              <a:t>　</a:t>
            </a:r>
            <a:r>
              <a:rPr lang="en-US" altLang="ja-JP" dirty="0"/>
              <a:t>You can use the “Check operation status” function to check if the </a:t>
            </a:r>
            <a:r>
              <a:rPr lang="en-US" altLang="ja-JP" dirty="0" smtClean="0"/>
              <a:t>added Organization is </a:t>
            </a:r>
            <a:r>
              <a:rPr lang="en-US" altLang="ja-JP" dirty="0"/>
              <a:t>in the target Terraform or not.</a:t>
            </a:r>
          </a:p>
          <a:p>
            <a:pPr lvl="1"/>
            <a:r>
              <a:rPr lang="en-US" altLang="ja-JP" dirty="0" smtClean="0"/>
              <a:t>If it displays “ Nothing registered”, you can press the “Register” button to create an Organization in the Terraform.</a:t>
            </a:r>
          </a:p>
          <a:p>
            <a:pPr marL="180000" lvl="1" indent="0">
              <a:buNone/>
            </a:pPr>
            <a:endParaRPr lang="en-US" altLang="ja-JP" dirty="0" smtClean="0"/>
          </a:p>
          <a:p>
            <a:pPr lvl="1"/>
            <a:endParaRPr lang="en-US" altLang="ja-JP" dirty="0" smtClean="0"/>
          </a:p>
          <a:p>
            <a:pPr lvl="1"/>
            <a:endParaRPr lang="en-US" altLang="ja-JP" dirty="0" smtClean="0"/>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9" name="図 8"/>
          <p:cNvPicPr>
            <a:picLocks noChangeAspect="1"/>
          </p:cNvPicPr>
          <p:nvPr/>
        </p:nvPicPr>
        <p:blipFill>
          <a:blip r:embed="rId3"/>
          <a:stretch>
            <a:fillRect/>
          </a:stretch>
        </p:blipFill>
        <p:spPr>
          <a:xfrm>
            <a:off x="2267680" y="4749187"/>
            <a:ext cx="6259652" cy="1161156"/>
          </a:xfrm>
          <a:prstGeom prst="rect">
            <a:avLst/>
          </a:prstGeom>
        </p:spPr>
      </p:pic>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95420" y="3129559"/>
            <a:ext cx="6563310" cy="1626851"/>
          </a:xfrm>
          <a:prstGeom prst="rect">
            <a:avLst/>
          </a:prstGeom>
        </p:spPr>
      </p:pic>
      <p:pic>
        <p:nvPicPr>
          <p:cNvPr id="4" name="図 3"/>
          <p:cNvPicPr>
            <a:picLocks noChangeAspect="1"/>
          </p:cNvPicPr>
          <p:nvPr/>
        </p:nvPicPr>
        <p:blipFill>
          <a:blip r:embed="rId3"/>
          <a:stretch>
            <a:fillRect/>
          </a:stretch>
        </p:blipFill>
        <p:spPr>
          <a:xfrm>
            <a:off x="1895325" y="4653170"/>
            <a:ext cx="7091521" cy="1690425"/>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 list</a:t>
            </a:r>
          </a:p>
          <a:p>
            <a:pPr lvl="1"/>
            <a:r>
              <a:rPr lang="en-US" altLang="ja-JP" dirty="0"/>
              <a:t>After you have created the </a:t>
            </a:r>
            <a:r>
              <a:rPr lang="en-US" altLang="ja-JP" dirty="0" smtClean="0"/>
              <a:t>Workspace </a:t>
            </a:r>
            <a:r>
              <a:rPr lang="en-US" altLang="ja-JP" dirty="0"/>
              <a:t>item from </a:t>
            </a:r>
            <a:r>
              <a:rPr lang="en-US" altLang="ja-JP" dirty="0" smtClean="0"/>
              <a:t>the Workspaces list</a:t>
            </a:r>
            <a:r>
              <a:rPr lang="en-US" altLang="ja-JP" dirty="0"/>
              <a:t>, </a:t>
            </a:r>
          </a:p>
          <a:p>
            <a:pPr marL="180000" lvl="1" indent="0">
              <a:buNone/>
            </a:pPr>
            <a:r>
              <a:rPr lang="ja-JP" altLang="en-US" dirty="0"/>
              <a:t>　</a:t>
            </a:r>
            <a:r>
              <a:rPr lang="en-US" altLang="ja-JP" dirty="0"/>
              <a:t>You can use the “Check operation status” function to check if the </a:t>
            </a:r>
            <a:r>
              <a:rPr lang="en-US" altLang="ja-JP" dirty="0" smtClean="0"/>
              <a:t>added Workspace   is </a:t>
            </a:r>
            <a:r>
              <a:rPr lang="en-US" altLang="ja-JP" dirty="0"/>
              <a:t>in the target Terraform or not.</a:t>
            </a:r>
          </a:p>
          <a:p>
            <a:pPr lvl="1"/>
            <a:r>
              <a:rPr lang="en-US" altLang="ja-JP" dirty="0"/>
              <a:t>If it displays “ Nothing registered”, you can press the “Register” button to create </a:t>
            </a:r>
            <a:r>
              <a:rPr lang="en-US" altLang="ja-JP" dirty="0" smtClean="0"/>
              <a:t> Workspace in </a:t>
            </a:r>
            <a:r>
              <a:rPr lang="en-US" altLang="ja-JP" dirty="0"/>
              <a:t>the Terraform.</a:t>
            </a:r>
          </a:p>
          <a:p>
            <a:pPr marL="180000" lvl="1" indent="0">
              <a:buNone/>
            </a:pPr>
            <a:r>
              <a:rPr lang="en-US" altLang="ja-JP" b="1" dirty="0" smtClean="0">
                <a:solidFill>
                  <a:srgbClr val="FF0000"/>
                </a:solidFill>
              </a:rPr>
              <a:t>※As Workspaces are created in Organizations, you must create an Organization in Terraform first.</a:t>
            </a:r>
            <a:endParaRPr lang="en-US" altLang="ja-JP" b="1" dirty="0">
              <a:solidFill>
                <a:srgbClr val="FF0000"/>
              </a:solidFill>
            </a:endParaRPr>
          </a:p>
          <a:p>
            <a:pPr lvl="1"/>
            <a:endParaRPr lang="en-US" altLang="ja-JP" dirty="0" smtClean="0"/>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Applying Modules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Modules</a:t>
            </a:r>
          </a:p>
          <a:p>
            <a:pPr lvl="1"/>
            <a:r>
              <a:rPr lang="en-US" altLang="ja-JP" dirty="0"/>
              <a:t>In order to apply a </a:t>
            </a:r>
            <a:r>
              <a:rPr lang="en-US" altLang="ja-JP" dirty="0" smtClean="0"/>
              <a:t>Module </a:t>
            </a:r>
            <a:r>
              <a:rPr lang="en-US" altLang="ja-JP" dirty="0"/>
              <a:t>to </a:t>
            </a:r>
            <a:r>
              <a:rPr lang="en-US" altLang="ja-JP" dirty="0" smtClean="0"/>
              <a:t>an operation, </a:t>
            </a:r>
            <a:r>
              <a:rPr lang="en-US" altLang="ja-JP" dirty="0"/>
              <a:t>you will need to register all the settings related to </a:t>
            </a:r>
            <a:r>
              <a:rPr lang="en-US" altLang="ja-JP" dirty="0" smtClean="0"/>
              <a:t>the module </a:t>
            </a:r>
            <a:r>
              <a:rPr lang="en-US" altLang="ja-JP" dirty="0"/>
              <a:t>and </a:t>
            </a:r>
            <a:r>
              <a:rPr lang="en-US" altLang="ja-JP" dirty="0" smtClean="0"/>
              <a:t>configure the </a:t>
            </a:r>
            <a:r>
              <a:rPr lang="en-US" altLang="ja-JP" dirty="0"/>
              <a:t>different links.</a:t>
            </a:r>
          </a:p>
          <a:p>
            <a:pPr lvl="1"/>
            <a:r>
              <a:rPr lang="en-US" altLang="ja-JP" dirty="0"/>
              <a:t>The </a:t>
            </a:r>
            <a:r>
              <a:rPr lang="en-US" altLang="ja-JP" dirty="0" smtClean="0"/>
              <a:t>Module </a:t>
            </a:r>
            <a:r>
              <a:rPr lang="en-US" altLang="ja-JP" dirty="0"/>
              <a:t>is applied to the Workspace linked with the Movement when the operation is executed.</a:t>
            </a:r>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5896452" cy="3119354"/>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461665"/>
          </a:xfrm>
          <a:prstGeom prst="rect">
            <a:avLst/>
          </a:prstGeom>
          <a:noFill/>
        </p:spPr>
        <p:txBody>
          <a:bodyPr wrap="square" rtlCol="0">
            <a:spAutoFit/>
          </a:bodyPr>
          <a:lstStyle/>
          <a:p>
            <a:r>
              <a:rPr kumimoji="1" lang="en-US" altLang="ja-JP" sz="1200" b="1" dirty="0" smtClean="0">
                <a:solidFill>
                  <a:srgbClr val="002B62"/>
                </a:solidFill>
              </a:rPr>
              <a:t>Link Settings</a:t>
            </a:r>
            <a:endParaRPr kumimoji="1" lang="ja-JP" altLang="en-US" sz="1200" b="1" dirty="0">
              <a:solidFill>
                <a:srgbClr val="002B62"/>
              </a:solidFill>
            </a:endParaRPr>
          </a:p>
        </p:txBody>
      </p:sp>
      <p:sp>
        <p:nvSpPr>
          <p:cNvPr id="17" name="正方形/長方形 16"/>
          <p:cNvSpPr/>
          <p:nvPr/>
        </p:nvSpPr>
        <p:spPr bwMode="auto">
          <a:xfrm>
            <a:off x="448765" y="3748756"/>
            <a:ext cx="261918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lang="en-US" altLang="ja-JP" sz="1050" b="1" dirty="0" smtClean="0">
                <a:solidFill>
                  <a:srgbClr val="002B62"/>
                </a:solidFill>
              </a:rPr>
              <a:t>Movement-Module</a:t>
            </a:r>
            <a:r>
              <a:rPr lang="ja-JP" altLang="en-US" sz="1050" b="1" dirty="0">
                <a:solidFill>
                  <a:srgbClr val="002B62"/>
                </a:solidFill>
              </a:rPr>
              <a:t> </a:t>
            </a:r>
            <a:r>
              <a:rPr lang="en-US" altLang="ja-JP" sz="1050" b="1" dirty="0" smtClean="0">
                <a:solidFill>
                  <a:srgbClr val="002B62"/>
                </a:solidFill>
              </a:rPr>
              <a:t>link</a:t>
            </a:r>
            <a:endParaRPr lang="ja-JP" altLang="en-US" sz="1050" b="1" dirty="0">
              <a:solidFill>
                <a:srgbClr val="002B62"/>
              </a:solidFill>
            </a:endParaRPr>
          </a:p>
        </p:txBody>
      </p:sp>
      <p:sp>
        <p:nvSpPr>
          <p:cNvPr id="19" name="正方形/長方形 18"/>
          <p:cNvSpPr/>
          <p:nvPr/>
        </p:nvSpPr>
        <p:spPr bwMode="auto">
          <a:xfrm>
            <a:off x="498589" y="4294126"/>
            <a:ext cx="103176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25" name="フローチャート: 書類 24"/>
          <p:cNvSpPr/>
          <p:nvPr/>
        </p:nvSpPr>
        <p:spPr bwMode="auto">
          <a:xfrm>
            <a:off x="1941371" y="4214751"/>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936982" y="5077920"/>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cxnSp>
        <p:nvCxnSpPr>
          <p:cNvPr id="28" name="直線コネクタ 27"/>
          <p:cNvCxnSpPr/>
          <p:nvPr/>
        </p:nvCxnSpPr>
        <p:spPr bwMode="auto">
          <a:xfrm flipV="1">
            <a:off x="1563708" y="4453695"/>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535470" y="4453695"/>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5837723" y="4183898"/>
            <a:ext cx="1279056"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3187347" y="3769796"/>
            <a:ext cx="2619186" cy="1005508"/>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3156158" y="3807759"/>
            <a:ext cx="2423982" cy="253916"/>
          </a:xfrm>
          <a:prstGeom prst="rect">
            <a:avLst/>
          </a:prstGeom>
          <a:noFill/>
        </p:spPr>
        <p:txBody>
          <a:bodyPr wrap="square" rtlCol="0">
            <a:spAutoFit/>
          </a:bodyPr>
          <a:lstStyle/>
          <a:p>
            <a:r>
              <a:rPr kumimoji="1" lang="en-US" altLang="ja-JP" sz="1050" b="1" dirty="0" smtClean="0">
                <a:solidFill>
                  <a:srgbClr val="002B62"/>
                </a:solidFill>
              </a:rPr>
              <a:t>Movement</a:t>
            </a:r>
            <a:r>
              <a:rPr lang="ja-JP" altLang="en-US" sz="1050" b="1" dirty="0">
                <a:solidFill>
                  <a:srgbClr val="002B62"/>
                </a:solidFill>
              </a:rPr>
              <a:t> </a:t>
            </a:r>
            <a:r>
              <a:rPr lang="en-US" altLang="ja-JP" sz="1050" b="1" dirty="0" smtClean="0">
                <a:solidFill>
                  <a:srgbClr val="002B62"/>
                </a:solidFill>
              </a:rPr>
              <a:t>list</a:t>
            </a:r>
            <a:endParaRPr kumimoji="1" lang="ja-JP" altLang="en-US" sz="1050" b="1" dirty="0">
              <a:solidFill>
                <a:srgbClr val="002B62"/>
              </a:solidFill>
            </a:endParaRPr>
          </a:p>
        </p:txBody>
      </p:sp>
      <p:sp>
        <p:nvSpPr>
          <p:cNvPr id="57" name="正方形/長方形 56"/>
          <p:cNvSpPr/>
          <p:nvPr/>
        </p:nvSpPr>
        <p:spPr bwMode="auto">
          <a:xfrm>
            <a:off x="3291284" y="4211955"/>
            <a:ext cx="99740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58" name="正方形/長方形 57"/>
          <p:cNvSpPr/>
          <p:nvPr/>
        </p:nvSpPr>
        <p:spPr bwMode="auto">
          <a:xfrm>
            <a:off x="4594233" y="4211955"/>
            <a:ext cx="9859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59" name="直線コネクタ 58"/>
          <p:cNvCxnSpPr>
            <a:stCxn id="57" idx="3"/>
            <a:endCxn id="58" idx="1"/>
          </p:cNvCxnSpPr>
          <p:nvPr/>
        </p:nvCxnSpPr>
        <p:spPr bwMode="auto">
          <a:xfrm>
            <a:off x="4288692" y="4372561"/>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曲線コネクタ 59"/>
          <p:cNvCxnSpPr>
            <a:endCxn id="45" idx="2"/>
          </p:cNvCxnSpPr>
          <p:nvPr/>
        </p:nvCxnSpPr>
        <p:spPr bwMode="auto">
          <a:xfrm flipV="1">
            <a:off x="3067951" y="4775304"/>
            <a:ext cx="1428989"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フローチャート: 書類 60"/>
          <p:cNvSpPr/>
          <p:nvPr/>
        </p:nvSpPr>
        <p:spPr bwMode="auto">
          <a:xfrm>
            <a:off x="7429662" y="3942286"/>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62" name="フローチャート: 書類 61"/>
          <p:cNvSpPr/>
          <p:nvPr/>
        </p:nvSpPr>
        <p:spPr bwMode="auto">
          <a:xfrm>
            <a:off x="7416713" y="4741047"/>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spTree>
    <p:extLst>
      <p:ext uri="{BB962C8B-B14F-4D97-AF65-F5344CB8AC3E}">
        <p14:creationId xmlns:p14="http://schemas.microsoft.com/office/powerpoint/2010/main" val="299918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smtClean="0"/>
              <a:t>　</a:t>
            </a:r>
            <a:r>
              <a:rPr lang="en-US" altLang="ja-JP" dirty="0" smtClean="0"/>
              <a:t>Applying Policies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Policies</a:t>
            </a:r>
          </a:p>
          <a:p>
            <a:pPr lvl="1"/>
            <a:r>
              <a:rPr lang="en-US" altLang="ja-JP" dirty="0"/>
              <a:t>In order to apply a Policy to </a:t>
            </a:r>
            <a:r>
              <a:rPr lang="en-US" altLang="ja-JP" dirty="0" smtClean="0"/>
              <a:t>an operation, </a:t>
            </a:r>
            <a:r>
              <a:rPr lang="en-US" altLang="ja-JP" dirty="0"/>
              <a:t>you will need to register all the settings related to Policy and configure different links</a:t>
            </a:r>
            <a:r>
              <a:rPr lang="en-US" altLang="ja-JP" dirty="0" smtClean="0"/>
              <a:t>.</a:t>
            </a:r>
          </a:p>
          <a:p>
            <a:pPr lvl="1"/>
            <a:r>
              <a:rPr lang="en-US" altLang="ja-JP" dirty="0"/>
              <a:t>The </a:t>
            </a:r>
            <a:r>
              <a:rPr lang="en-US" altLang="ja-JP" dirty="0" err="1" smtClean="0"/>
              <a:t>PolicySet</a:t>
            </a:r>
            <a:r>
              <a:rPr lang="en-US" altLang="ja-JP" dirty="0" smtClean="0"/>
              <a:t> </a:t>
            </a:r>
            <a:r>
              <a:rPr lang="en-US" altLang="ja-JP" dirty="0"/>
              <a:t>and the Policy linked to is applied to the Workspace linked with the Movement when the operation is executed.</a:t>
            </a:r>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4924955" cy="3058330"/>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461665"/>
          </a:xfrm>
          <a:prstGeom prst="rect">
            <a:avLst/>
          </a:prstGeom>
          <a:noFill/>
        </p:spPr>
        <p:txBody>
          <a:bodyPr wrap="square" rtlCol="0">
            <a:spAutoFit/>
          </a:bodyPr>
          <a:lstStyle/>
          <a:p>
            <a:r>
              <a:rPr lang="en-US" altLang="ja-JP" sz="1200" b="1" dirty="0" smtClean="0">
                <a:solidFill>
                  <a:srgbClr val="002B62"/>
                </a:solidFill>
              </a:rPr>
              <a:t>Link settings</a:t>
            </a:r>
            <a:endParaRPr kumimoji="1" lang="ja-JP" altLang="en-US" sz="1200" b="1" dirty="0">
              <a:solidFill>
                <a:srgbClr val="002B62"/>
              </a:solidFill>
            </a:endParaRPr>
          </a:p>
        </p:txBody>
      </p:sp>
      <p:sp>
        <p:nvSpPr>
          <p:cNvPr id="17" name="正方形/長方形 16"/>
          <p:cNvSpPr/>
          <p:nvPr/>
        </p:nvSpPr>
        <p:spPr bwMode="auto">
          <a:xfrm>
            <a:off x="448765" y="3748756"/>
            <a:ext cx="226497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23" name="正方形/長方形 22"/>
          <p:cNvSpPr/>
          <p:nvPr/>
        </p:nvSpPr>
        <p:spPr bwMode="auto">
          <a:xfrm>
            <a:off x="2910288" y="3771767"/>
            <a:ext cx="2264976" cy="10254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875607" y="3788223"/>
            <a:ext cx="2365998"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19" name="正方形/長方形 18"/>
          <p:cNvSpPr/>
          <p:nvPr/>
        </p:nvSpPr>
        <p:spPr bwMode="auto">
          <a:xfrm>
            <a:off x="498589"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25" name="フローチャート: 書類 24"/>
          <p:cNvSpPr/>
          <p:nvPr/>
        </p:nvSpPr>
        <p:spPr bwMode="auto">
          <a:xfrm>
            <a:off x="1763610" y="4214751"/>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750661" y="5096352"/>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cxnSp>
        <p:nvCxnSpPr>
          <p:cNvPr id="28" name="直線コネクタ 27"/>
          <p:cNvCxnSpPr>
            <a:stCxn id="19" idx="3"/>
            <a:endCxn id="25" idx="1"/>
          </p:cNvCxnSpPr>
          <p:nvPr/>
        </p:nvCxnSpPr>
        <p:spPr bwMode="auto">
          <a:xfrm flipV="1">
            <a:off x="1398896" y="4454731"/>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421037" y="4465361"/>
            <a:ext cx="329624"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auto">
          <a:xfrm>
            <a:off x="2997916"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36" name="正方形/長方形 35"/>
          <p:cNvSpPr/>
          <p:nvPr/>
        </p:nvSpPr>
        <p:spPr bwMode="auto">
          <a:xfrm>
            <a:off x="4203765"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37" name="直線コネクタ 36"/>
          <p:cNvCxnSpPr>
            <a:stCxn id="35" idx="3"/>
            <a:endCxn id="36" idx="1"/>
          </p:cNvCxnSpPr>
          <p:nvPr/>
        </p:nvCxnSpPr>
        <p:spPr bwMode="auto">
          <a:xfrm>
            <a:off x="3898223" y="4454732"/>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726496" y="4797190"/>
            <a:ext cx="1316280" cy="779122"/>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正方形/長方形 50"/>
          <p:cNvSpPr/>
          <p:nvPr/>
        </p:nvSpPr>
        <p:spPr bwMode="auto">
          <a:xfrm>
            <a:off x="7246157" y="4040636"/>
            <a:ext cx="1463222" cy="1328625"/>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54" name="テキスト ボックス 53"/>
          <p:cNvSpPr txBox="1"/>
          <p:nvPr/>
        </p:nvSpPr>
        <p:spPr>
          <a:xfrm>
            <a:off x="7252508" y="4083367"/>
            <a:ext cx="1311255" cy="261610"/>
          </a:xfrm>
          <a:prstGeom prst="rect">
            <a:avLst/>
          </a:prstGeom>
          <a:noFill/>
        </p:spPr>
        <p:txBody>
          <a:bodyPr wrap="square" rtlCol="0">
            <a:spAutoFit/>
          </a:bodyPr>
          <a:lstStyle/>
          <a:p>
            <a:r>
              <a:rPr lang="en-US" altLang="ja-JP" sz="1100" dirty="0" smtClean="0">
                <a:solidFill>
                  <a:srgbClr val="002B62"/>
                </a:solidFill>
              </a:rPr>
              <a:t>Policy</a:t>
            </a:r>
            <a:r>
              <a:rPr lang="ja-JP" altLang="en-US" sz="1100" dirty="0">
                <a:solidFill>
                  <a:srgbClr val="002B62"/>
                </a:solidFill>
              </a:rPr>
              <a:t> </a:t>
            </a:r>
            <a:r>
              <a:rPr lang="en-US" altLang="ja-JP" sz="1100" dirty="0" smtClean="0">
                <a:solidFill>
                  <a:srgbClr val="002B62"/>
                </a:solidFill>
              </a:rPr>
              <a:t>Se</a:t>
            </a:r>
            <a:r>
              <a:rPr lang="en-US" altLang="ja-JP" sz="1100" dirty="0">
                <a:solidFill>
                  <a:srgbClr val="002B62"/>
                </a:solidFill>
              </a:rPr>
              <a:t>t</a:t>
            </a:r>
            <a:r>
              <a:rPr lang="ja-JP" altLang="en-US" sz="1100" dirty="0" smtClean="0">
                <a:solidFill>
                  <a:srgbClr val="002B62"/>
                </a:solidFill>
              </a:rPr>
              <a:t> ①</a:t>
            </a:r>
            <a:endParaRPr kumimoji="1" lang="ja-JP" altLang="en-US" sz="1100" dirty="0">
              <a:solidFill>
                <a:srgbClr val="002B62"/>
              </a:solidFill>
            </a:endParaRPr>
          </a:p>
        </p:txBody>
      </p:sp>
      <p:sp>
        <p:nvSpPr>
          <p:cNvPr id="55" name="フローチャート: 書類 54"/>
          <p:cNvSpPr/>
          <p:nvPr/>
        </p:nvSpPr>
        <p:spPr bwMode="auto">
          <a:xfrm>
            <a:off x="7475840" y="4299136"/>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56" name="フローチャート: 書類 55"/>
          <p:cNvSpPr/>
          <p:nvPr/>
        </p:nvSpPr>
        <p:spPr bwMode="auto">
          <a:xfrm>
            <a:off x="7482980" y="4844707"/>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6511482" y="3841051"/>
            <a:ext cx="525967"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7" name="グループ化 86"/>
          <p:cNvGrpSpPr/>
          <p:nvPr/>
        </p:nvGrpSpPr>
        <p:grpSpPr>
          <a:xfrm>
            <a:off x="5205061" y="3453283"/>
            <a:ext cx="1400583" cy="1192454"/>
            <a:chOff x="5205061" y="3453283"/>
            <a:chExt cx="1400583" cy="1192454"/>
          </a:xfrm>
        </p:grpSpPr>
        <p:sp>
          <p:nvSpPr>
            <p:cNvPr id="41" name="楕円 40"/>
            <p:cNvSpPr/>
            <p:nvPr/>
          </p:nvSpPr>
          <p:spPr bwMode="auto">
            <a:xfrm>
              <a:off x="5205061" y="3453283"/>
              <a:ext cx="1400583" cy="1192454"/>
            </a:xfrm>
            <a:prstGeom prst="ellips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テキスト ボックス 41"/>
            <p:cNvSpPr txBox="1"/>
            <p:nvPr/>
          </p:nvSpPr>
          <p:spPr>
            <a:xfrm>
              <a:off x="5368261" y="3693801"/>
              <a:ext cx="1119768" cy="261610"/>
            </a:xfrm>
            <a:prstGeom prst="rect">
              <a:avLst/>
            </a:prstGeom>
            <a:noFill/>
          </p:spPr>
          <p:txBody>
            <a:bodyPr wrap="square" rtlCol="0">
              <a:spAutoFit/>
            </a:bodyPr>
            <a:lstStyle/>
            <a:p>
              <a:r>
                <a:rPr kumimoji="1" lang="en-US" altLang="ja-JP" sz="1100" b="1" dirty="0" smtClean="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406799" y="4003957"/>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grpSp>
      <p:cxnSp>
        <p:nvCxnSpPr>
          <p:cNvPr id="80" name="曲線コネクタ 79"/>
          <p:cNvCxnSpPr>
            <a:stCxn id="78" idx="2"/>
            <a:endCxn id="44" idx="2"/>
          </p:cNvCxnSpPr>
          <p:nvPr/>
        </p:nvCxnSpPr>
        <p:spPr bwMode="auto">
          <a:xfrm rot="5400000" flipH="1" flipV="1">
            <a:off x="5052485" y="3970836"/>
            <a:ext cx="450135" cy="1158800"/>
          </a:xfrm>
          <a:prstGeom prst="curvedConnector3">
            <a:avLst>
              <a:gd name="adj1" fmla="val -50785"/>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25055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smtClean="0"/>
              <a:t>　</a:t>
            </a:r>
            <a:r>
              <a:rPr lang="en-US" altLang="ja-JP" dirty="0" smtClean="0"/>
              <a:t>Terraform Driver Workflow</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a:t>
            </a:r>
            <a:r>
              <a:rPr kumimoji="1" lang="en-US" altLang="ja-JP" sz="1200" dirty="0" smtClean="0">
                <a:solidFill>
                  <a:srgbClr val="002B62"/>
                </a:solidFill>
                <a:latin typeface="+mn-ea"/>
              </a:rPr>
              <a:t>Register Input operation name </a:t>
            </a:r>
            <a:endParaRPr kumimoji="1" lang="ja-JP" altLang="en-US" sz="1200" dirty="0" smtClean="0">
              <a:solidFill>
                <a:srgbClr val="002B62"/>
              </a:solidFill>
              <a:latin typeface="+mn-ea"/>
            </a:endParaRP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Interface information</a:t>
            </a:r>
            <a:endParaRPr kumimoji="1" lang="ja-JP" altLang="en-US" sz="1200" dirty="0" smtClean="0">
              <a:solidFill>
                <a:srgbClr val="002B62"/>
              </a:solidFill>
              <a:latin typeface="+mn-ea"/>
            </a:endParaRP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Organization</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Workspace</a:t>
            </a:r>
            <a:endParaRPr kumimoji="1" lang="ja-JP" altLang="en-US" sz="1200" dirty="0" smtClean="0">
              <a:solidFill>
                <a:srgbClr val="002B62"/>
              </a:solidFill>
              <a:latin typeface="+mn-ea"/>
            </a:endParaRP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⑤</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Work pattern (Movement)</a:t>
            </a:r>
            <a:endParaRPr kumimoji="1" lang="ja-JP" altLang="en-US" sz="1200" dirty="0" smtClean="0">
              <a:solidFill>
                <a:srgbClr val="002B62"/>
              </a:solidFill>
              <a:latin typeface="+mn-ea"/>
            </a:endParaRP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⑥</a:t>
            </a:r>
            <a:r>
              <a:rPr lang="en-US" altLang="ja-JP" sz="1200" dirty="0" smtClean="0">
                <a:solidFill>
                  <a:srgbClr val="002B62"/>
                </a:solidFill>
                <a:latin typeface="+mn-ea"/>
              </a:rPr>
              <a:t>Register Module file</a:t>
            </a:r>
            <a:endParaRPr kumimoji="1" lang="ja-JP" altLang="en-US" sz="1200" dirty="0" smtClean="0">
              <a:solidFill>
                <a:srgbClr val="002B62"/>
              </a:solidFill>
              <a:latin typeface="+mn-ea"/>
            </a:endParaRP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lang="en-US" altLang="ja-JP" sz="1200" dirty="0" smtClean="0">
                  <a:solidFill>
                    <a:srgbClr val="00B050"/>
                  </a:solidFill>
                  <a:latin typeface="+mn-ea"/>
                </a:rPr>
                <a:t>Register Policy</a:t>
              </a:r>
              <a:endParaRPr kumimoji="1" lang="ja-JP" altLang="en-US" sz="1200" dirty="0" smtClean="0">
                <a:solidFill>
                  <a:srgbClr val="00B050"/>
                </a:solidFill>
                <a:latin typeface="+mn-ea"/>
              </a:endParaRP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lang="en-US" altLang="ja-JP" sz="1200" dirty="0" smtClean="0">
                  <a:solidFill>
                    <a:srgbClr val="00B050"/>
                  </a:solidFill>
                  <a:latin typeface="+mn-ea"/>
                </a:rPr>
                <a:t>Register </a:t>
              </a:r>
              <a:r>
                <a:rPr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a:t>
              </a:r>
              <a:r>
                <a:rPr kumimoji="1" lang="en-US" altLang="ja-JP" sz="1200" dirty="0" err="1" smtClean="0">
                  <a:solidFill>
                    <a:srgbClr val="00B050"/>
                  </a:solidFill>
                  <a:latin typeface="+mn-ea"/>
                </a:rPr>
                <a:t>PolicySet</a:t>
              </a:r>
              <a:r>
                <a:rPr kumimoji="1" lang="en-US" altLang="ja-JP" sz="1200" dirty="0" smtClean="0">
                  <a:solidFill>
                    <a:srgbClr val="00B050"/>
                  </a:solidFill>
                  <a:latin typeface="+mn-ea"/>
                </a:rPr>
                <a:t> and Policy</a:t>
              </a:r>
              <a:endParaRPr kumimoji="1" lang="ja-JP" altLang="en-US" sz="1200" dirty="0" smtClean="0">
                <a:solidFill>
                  <a:srgbClr val="00B050"/>
                </a:solidFill>
                <a:latin typeface="+mn-ea"/>
              </a:endParaRP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Workspace to </a:t>
              </a:r>
              <a:r>
                <a:rPr kumimoji="1"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Specify Module file to Movement</a:t>
            </a:r>
            <a:endParaRPr kumimoji="1" lang="ja-JP" altLang="en-US" sz="1200" dirty="0" smtClean="0">
              <a:solidFill>
                <a:srgbClr val="002B62"/>
              </a:solidFill>
              <a:latin typeface="+mn-ea"/>
            </a:endParaRP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a:t>
              </a:r>
              <a:r>
                <a:rPr kumimoji="1" lang="en-US" altLang="ja-JP" sz="1200" dirty="0" smtClean="0">
                  <a:solidFill>
                    <a:srgbClr val="00B050"/>
                  </a:solidFill>
                  <a:latin typeface="+mn-ea"/>
                </a:rPr>
                <a:t>Configure Variable Value</a:t>
              </a:r>
              <a:endParaRPr kumimoji="1" lang="ja-JP" altLang="en-US" sz="1200" dirty="0" smtClean="0">
                <a:solidFill>
                  <a:srgbClr val="00B050"/>
                </a:solidFill>
                <a:latin typeface="+mn-ea"/>
              </a:endParaRP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a:t>
            </a:r>
            <a:r>
              <a:rPr lang="en-US" altLang="ja-JP" sz="1200" dirty="0" smtClean="0">
                <a:solidFill>
                  <a:srgbClr val="002B62"/>
                </a:solidFill>
                <a:latin typeface="+mn-ea"/>
              </a:rPr>
              <a:t>Execute Operation</a:t>
            </a:r>
            <a:endParaRPr kumimoji="1" lang="ja-JP" altLang="en-US" sz="1200" dirty="0" smtClean="0">
              <a:solidFill>
                <a:srgbClr val="002B62"/>
              </a:solidFill>
              <a:latin typeface="+mn-ea"/>
            </a:endParaRP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status</a:t>
            </a:r>
            <a:endParaRPr kumimoji="1" lang="ja-JP" altLang="en-US" sz="1200" dirty="0" smtClean="0">
              <a:solidFill>
                <a:srgbClr val="002B62"/>
              </a:solidFill>
              <a:latin typeface="+mn-ea"/>
            </a:endParaRP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history</a:t>
            </a:r>
            <a:endParaRPr kumimoji="1" lang="ja-JP" altLang="en-US" sz="1200" dirty="0" smtClean="0">
              <a:solidFill>
                <a:srgbClr val="002B62"/>
              </a:solidFill>
              <a:latin typeface="+mn-ea"/>
            </a:endParaRP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021355" y="5483441"/>
            <a:ext cx="1134866" cy="276999"/>
          </a:xfrm>
          <a:prstGeom prst="rect">
            <a:avLst/>
          </a:prstGeom>
          <a:noFill/>
        </p:spPr>
        <p:txBody>
          <a:bodyPr wrap="square" rtlCol="0">
            <a:spAutoFit/>
          </a:bodyPr>
          <a:lstStyle/>
          <a:p>
            <a:r>
              <a:rPr kumimoji="1" lang="en-US" altLang="ja-JP" sz="1200" dirty="0" smtClean="0"/>
              <a:t>【</a:t>
            </a:r>
            <a:r>
              <a:rPr lang="en-US" altLang="ja-JP" sz="1200" dirty="0" smtClean="0"/>
              <a:t>Legend</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2B62"/>
                </a:solidFill>
                <a:latin typeface="+mn-ea"/>
              </a:rPr>
              <a:t>Required</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B050"/>
                </a:solidFill>
                <a:latin typeface="+mn-ea"/>
              </a:rPr>
              <a:t>Optional</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en-US" altLang="ja-JP" dirty="0" smtClean="0"/>
              <a:t>Introduction</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539440" y="2182300"/>
            <a:ext cx="8101178" cy="3983079"/>
          </a:xfrm>
          <a:prstGeom prst="rect">
            <a:avLst/>
          </a:prstGeom>
        </p:spPr>
      </p:pic>
      <p:sp>
        <p:nvSpPr>
          <p:cNvPr id="2" name="タイトル 1"/>
          <p:cNvSpPr>
            <a:spLocks noGrp="1"/>
          </p:cNvSpPr>
          <p:nvPr>
            <p:ph type="title"/>
          </p:nvPr>
        </p:nvSpPr>
        <p:spPr/>
        <p:txBody>
          <a:bodyPr/>
          <a:lstStyle/>
          <a:p>
            <a:r>
              <a:rPr lang="en-US" altLang="ja-JP" dirty="0" smtClean="0"/>
              <a:t>1.</a:t>
            </a:r>
            <a:r>
              <a:rPr lang="ja-JP" altLang="en-US" dirty="0" smtClean="0"/>
              <a:t>　</a:t>
            </a:r>
            <a:r>
              <a:rPr lang="en-US" altLang="ja-JP" dirty="0" smtClean="0"/>
              <a:t>Introduction</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en-US" altLang="ja-JP" b="1" dirty="0" smtClean="0"/>
              <a:t>Main Menu</a:t>
            </a:r>
          </a:p>
          <a:p>
            <a:pPr lvl="1"/>
            <a:r>
              <a:rPr lang="en-US" altLang="ja-JP" sz="1800" dirty="0" smtClean="0"/>
              <a:t>This document aims to introduce the Terraform functionality in ITA</a:t>
            </a:r>
            <a:r>
              <a:rPr lang="en-US" altLang="ja-JP" sz="1800" dirty="0"/>
              <a:t>.</a:t>
            </a:r>
            <a:endParaRPr lang="en-US" altLang="ja-JP" sz="1800" dirty="0" smtClean="0"/>
          </a:p>
          <a:p>
            <a:pPr lvl="1"/>
            <a:r>
              <a:rPr lang="en-US" altLang="ja-JP" sz="1800" dirty="0"/>
              <a:t>The Practice document uses the ITA Screen to provide a hand-on experience, so we recommend reading both. </a:t>
            </a:r>
            <a:endParaRPr lang="en-US" altLang="ja-JP" dirty="0"/>
          </a:p>
          <a:p>
            <a:pPr lvl="1"/>
            <a:endParaRPr lang="en-US" altLang="ja-JP" dirty="0"/>
          </a:p>
          <a:p>
            <a:pPr marL="180000" lvl="1" indent="0">
              <a:buNone/>
            </a:pPr>
            <a:endParaRPr lang="en-US" altLang="ja-JP" dirty="0" smtClean="0"/>
          </a:p>
        </p:txBody>
      </p:sp>
      <p:sp>
        <p:nvSpPr>
          <p:cNvPr id="5" name="正方形/長方形 4"/>
          <p:cNvSpPr/>
          <p:nvPr/>
        </p:nvSpPr>
        <p:spPr bwMode="auto">
          <a:xfrm>
            <a:off x="3647445" y="4399855"/>
            <a:ext cx="648090" cy="72010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smtClean="0"/>
              <a:t>　</a:t>
            </a:r>
            <a:r>
              <a:rPr lang="en-US" altLang="ja-JP" dirty="0" smtClean="0"/>
              <a:t>Terraform Driver</a:t>
            </a:r>
            <a:endParaRPr lang="ja-JP" altLang="en-US" dirty="0"/>
          </a:p>
        </p:txBody>
      </p:sp>
      <p:sp>
        <p:nvSpPr>
          <p:cNvPr id="3" name="コンテンツ プレースホルダー 2"/>
          <p:cNvSpPr>
            <a:spLocks noGrp="1"/>
          </p:cNvSpPr>
          <p:nvPr>
            <p:ph sz="quarter" idx="10"/>
          </p:nvPr>
        </p:nvSpPr>
        <p:spPr>
          <a:xfrm>
            <a:off x="179512" y="836714"/>
            <a:ext cx="8784001" cy="616600"/>
          </a:xfrm>
          <a:solidFill>
            <a:srgbClr val="002B62"/>
          </a:solidFill>
        </p:spPr>
        <p:txBody>
          <a:bodyPr>
            <a:normAutofit/>
          </a:bodyPr>
          <a:lstStyle/>
          <a:p>
            <a:pPr marL="180000" lvl="1" indent="0" algn="ctr">
              <a:buNone/>
            </a:pPr>
            <a:r>
              <a:rPr lang="en-US" altLang="ja-JP" b="1" dirty="0">
                <a:solidFill>
                  <a:schemeClr val="bg1"/>
                </a:solidFill>
              </a:rPr>
              <a:t>Terraform Driver allows us to link System parameters and </a:t>
            </a:r>
            <a:r>
              <a:rPr lang="en-US" altLang="ja-JP" b="1" dirty="0" err="1">
                <a:solidFill>
                  <a:schemeClr val="bg1"/>
                </a:solidFill>
              </a:rPr>
              <a:t>IaC</a:t>
            </a:r>
            <a:r>
              <a:rPr lang="en-US" altLang="ja-JP" b="1" dirty="0">
                <a:solidFill>
                  <a:schemeClr val="bg1"/>
                </a:solidFill>
              </a:rPr>
              <a:t> (Module) variables that are Centrally managed by ITA to Terraform and execute them. </a:t>
            </a:r>
          </a:p>
          <a:p>
            <a:pPr marL="180000" lvl="1" indent="0">
              <a:buNone/>
            </a:pPr>
            <a:endParaRPr lang="en-US" altLang="ja-JP" sz="1400"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39424" y="3121896"/>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5" y="4513872"/>
              <a:ext cx="1456781" cy="458017"/>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490534"/>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Policy</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a:t>Users can create Organization/Workspaces to ITA linked Terraform </a:t>
            </a:r>
            <a:r>
              <a:rPr lang="en-US" altLang="ja-JP" sz="1400" dirty="0" smtClean="0"/>
              <a:t>Enterprise </a:t>
            </a:r>
            <a:r>
              <a:rPr lang="en-US" altLang="ja-JP" sz="1400" dirty="0"/>
              <a:t>or Terraform </a:t>
            </a:r>
            <a:r>
              <a:rPr lang="en-US" altLang="ja-JP" sz="1400" dirty="0" smtClean="0"/>
              <a:t>Cloud, </a:t>
            </a:r>
            <a:r>
              <a:rPr lang="en-US" altLang="ja-JP" sz="1400" dirty="0"/>
              <a:t>as well execute operations (Play/</a:t>
            </a:r>
            <a:r>
              <a:rPr lang="en-US" altLang="ja-JP" sz="1400" dirty="0" err="1"/>
              <a:t>PolicyCheck</a:t>
            </a:r>
            <a:r>
              <a:rPr lang="en-US" altLang="ja-JP" sz="1400" dirty="0"/>
              <a:t>/Apply) and gather the operation logs. </a:t>
            </a:r>
            <a:br>
              <a:rPr lang="en-US" altLang="ja-JP" sz="1400" dirty="0"/>
            </a:br>
            <a:r>
              <a:rPr lang="en-US" altLang="ja-JP" sz="1400" dirty="0">
                <a:solidFill>
                  <a:srgbClr val="FF0000"/>
                </a:solidFill>
              </a:rPr>
              <a:t>※</a:t>
            </a:r>
            <a:r>
              <a:rPr lang="en-US" altLang="ja-JP" sz="1400" dirty="0" smtClean="0">
                <a:solidFill>
                  <a:srgbClr val="FF0000"/>
                </a:solidFill>
              </a:rPr>
              <a:t>We </a:t>
            </a:r>
            <a:r>
              <a:rPr lang="en-US" altLang="ja-JP" sz="1400" dirty="0">
                <a:solidFill>
                  <a:srgbClr val="FF0000"/>
                </a:solidFill>
              </a:rPr>
              <a:t>explain more about the differences between ITA + Terraform Enterprise </a:t>
            </a:r>
            <a:r>
              <a:rPr lang="en-US" altLang="ja-JP" sz="1400" dirty="0" err="1">
                <a:solidFill>
                  <a:srgbClr val="FF0000"/>
                </a:solidFill>
              </a:rPr>
              <a:t>andd</a:t>
            </a:r>
            <a:r>
              <a:rPr lang="en-US" altLang="ja-JP" sz="1400" dirty="0">
                <a:solidFill>
                  <a:srgbClr val="FF0000"/>
                </a:solidFill>
              </a:rPr>
              <a:t> Terraform Cloud in Chapter 3,ITA×Terraform Application example</a:t>
            </a:r>
            <a:r>
              <a:rPr lang="en-US" altLang="ja-JP" sz="1400" dirty="0" smtClean="0">
                <a:solidFill>
                  <a:srgbClr val="FF0000"/>
                </a:solidFill>
              </a:rPr>
              <a:t>.</a:t>
            </a:r>
          </a:p>
          <a:p>
            <a:pPr marL="285750" indent="-285750">
              <a:buClr>
                <a:srgbClr val="124990"/>
              </a:buClr>
              <a:buFont typeface="Wingdings" panose="05000000000000000000" pitchFamily="2" charset="2"/>
              <a:buChar char="l"/>
            </a:pPr>
            <a:r>
              <a:rPr lang="en-US" altLang="ja-JP" sz="1400" dirty="0"/>
              <a:t>Any module files and policy files used for </a:t>
            </a:r>
            <a:r>
              <a:rPr lang="en-US" altLang="ja-JP" sz="1400" dirty="0" smtClean="0"/>
              <a:t>policy </a:t>
            </a:r>
            <a:r>
              <a:rPr lang="en-US" altLang="ja-JP" sz="1400" dirty="0"/>
              <a:t>checks can be turned into parts by ITA and be reused.</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System</a:t>
            </a:r>
            <a:br>
              <a:rPr kumimoji="1" lang="en-US" altLang="ja-JP" sz="1000" b="1" dirty="0" smtClean="0">
                <a:solidFill>
                  <a:srgbClr val="002B62"/>
                </a:solidFill>
                <a:latin typeface="+mn-ea"/>
              </a:rPr>
            </a:br>
            <a:r>
              <a:rPr kumimoji="1" lang="en-US" altLang="ja-JP" sz="1000" b="1" dirty="0" smtClean="0">
                <a:solidFill>
                  <a:srgbClr val="002B62"/>
                </a:solidFill>
                <a:latin typeface="+mn-ea"/>
              </a:rPr>
              <a:t>Parameter</a:t>
            </a:r>
            <a:endParaRPr kumimoji="1" lang="ja-JP" altLang="en-US" sz="1000" b="1" dirty="0" smtClean="0">
              <a:solidFill>
                <a:srgbClr val="002B62"/>
              </a:solidFill>
              <a:latin typeface="+mn-ea"/>
            </a:endParaRP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a:t>
            </a:r>
            <a:r>
              <a:rPr lang="ja-JP" altLang="en-US" dirty="0" smtClean="0"/>
              <a:t>　</a:t>
            </a:r>
            <a:r>
              <a:rPr lang="en-US" altLang="ja-JP" dirty="0" smtClean="0"/>
              <a:t>Registration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Registration file types and their operations</a:t>
            </a:r>
          </a:p>
          <a:p>
            <a:pPr lvl="1"/>
            <a:r>
              <a:rPr lang="en-US" altLang="ja-JP" dirty="0" smtClean="0"/>
              <a:t>There are two files that are registered to the Terraform Driver. Modules and Policies.</a:t>
            </a:r>
          </a:p>
          <a:p>
            <a:pPr lvl="1"/>
            <a:r>
              <a:rPr lang="en-US" altLang="ja-JP" dirty="0" smtClean="0"/>
              <a:t>“Modules” are </a:t>
            </a:r>
            <a:r>
              <a:rPr lang="en-US" altLang="ja-JP" dirty="0" err="1" smtClean="0"/>
              <a:t>Terraform’s</a:t>
            </a:r>
            <a:r>
              <a:rPr lang="en-US" altLang="ja-JP" dirty="0" smtClean="0"/>
              <a:t> main execution files. They are written in HCL (</a:t>
            </a:r>
            <a:r>
              <a:rPr lang="en-US" altLang="ja-JP" dirty="0" err="1" smtClean="0"/>
              <a:t>Hashicop</a:t>
            </a:r>
            <a:r>
              <a:rPr lang="en-US" altLang="ja-JP" dirty="0" smtClean="0"/>
              <a:t> </a:t>
            </a:r>
            <a:r>
              <a:rPr lang="en-US" altLang="ja-JP" dirty="0" err="1" smtClean="0"/>
              <a:t>Config</a:t>
            </a:r>
            <a:r>
              <a:rPr lang="en-US" altLang="ja-JP" dirty="0" smtClean="0"/>
              <a:t> Language) and is used for provisioning for environments for Azure, AWS, GCP, </a:t>
            </a:r>
            <a:r>
              <a:rPr lang="en-US" altLang="ja-JP" dirty="0" err="1" smtClean="0"/>
              <a:t>Vmware</a:t>
            </a:r>
            <a:r>
              <a:rPr lang="en-US" altLang="ja-JP" dirty="0" smtClean="0"/>
              <a:t> and so on. </a:t>
            </a:r>
          </a:p>
          <a:p>
            <a:pPr lvl="1"/>
            <a:r>
              <a:rPr lang="en-US" altLang="ja-JP" dirty="0" smtClean="0"/>
              <a:t>Policy files are files that define policies when executing Terraform.</a:t>
            </a:r>
            <a:endParaRPr lang="en-US" altLang="ja-JP" dirty="0"/>
          </a:p>
          <a:p>
            <a:pPr marL="180000" lvl="1" indent="0">
              <a:buNone/>
            </a:pPr>
            <a:r>
              <a:rPr lang="en-US" altLang="ja-JP" sz="1200" dirty="0" smtClean="0">
                <a:solidFill>
                  <a:srgbClr val="FF0000"/>
                </a:solidFill>
              </a:rPr>
              <a:t>※For more information regarding Policies, please see Chapter 2.3 Policy files.</a:t>
            </a:r>
            <a:endParaRPr lang="en-US" altLang="ja-JP" sz="1000" dirty="0" smtClean="0"/>
          </a:p>
          <a:p>
            <a:pPr lvl="1"/>
            <a:r>
              <a:rPr lang="en-US" altLang="ja-JP" dirty="0"/>
              <a:t>Terraform </a:t>
            </a:r>
            <a:r>
              <a:rPr lang="en-US" altLang="ja-JP" dirty="0" smtClean="0"/>
              <a:t>follows the following order[</a:t>
            </a:r>
            <a:r>
              <a:rPr lang="en-US" altLang="ja-JP" b="1" dirty="0" smtClean="0"/>
              <a:t>Plan</a:t>
            </a:r>
            <a:r>
              <a:rPr lang="en-US" altLang="ja-JP" dirty="0"/>
              <a:t>]&gt;[</a:t>
            </a:r>
            <a:r>
              <a:rPr lang="en-US" altLang="ja-JP" b="1" dirty="0" err="1"/>
              <a:t>PolicyCheck</a:t>
            </a:r>
            <a:r>
              <a:rPr lang="en-US" altLang="ja-JP" dirty="0"/>
              <a:t>]&gt;[</a:t>
            </a:r>
            <a:r>
              <a:rPr lang="en-US" altLang="ja-JP" b="1" dirty="0"/>
              <a:t>Apply</a:t>
            </a:r>
            <a:r>
              <a:rPr lang="en-US" altLang="ja-JP" dirty="0" smtClean="0"/>
              <a:t>]</a:t>
            </a:r>
            <a:endParaRPr lang="ja-JP" altLang="en-US" dirty="0"/>
          </a:p>
        </p:txBody>
      </p:sp>
      <p:grpSp>
        <p:nvGrpSpPr>
          <p:cNvPr id="32" name="グループ化 31"/>
          <p:cNvGrpSpPr/>
          <p:nvPr/>
        </p:nvGrpSpPr>
        <p:grpSpPr>
          <a:xfrm>
            <a:off x="2123660" y="4797190"/>
            <a:ext cx="4536567" cy="657973"/>
            <a:chOff x="1619590" y="2699017"/>
            <a:chExt cx="4536567" cy="657973"/>
          </a:xfrm>
        </p:grpSpPr>
        <p:sp>
          <p:nvSpPr>
            <p:cNvPr id="33" name="角丸四角形 32"/>
            <p:cNvSpPr/>
            <p:nvPr/>
          </p:nvSpPr>
          <p:spPr>
            <a:xfrm>
              <a:off x="1619590" y="2708900"/>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2699679"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角丸四角形 34"/>
            <p:cNvSpPr/>
            <p:nvPr/>
          </p:nvSpPr>
          <p:spPr>
            <a:xfrm>
              <a:off x="3347829" y="2708900"/>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6" name="右矢印 35"/>
            <p:cNvSpPr/>
            <p:nvPr/>
          </p:nvSpPr>
          <p:spPr bwMode="auto">
            <a:xfrm>
              <a:off x="4716018"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a:xfrm>
              <a:off x="5364047" y="2699017"/>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gr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Module</a:t>
            </a:r>
            <a:endParaRPr kumimoji="1" lang="ja-JP" altLang="en-US" sz="1400" b="1" dirty="0" smtClean="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Policy</a:t>
            </a:r>
            <a:endParaRPr kumimoji="1" lang="ja-JP" altLang="en-US" sz="1400" b="1" dirty="0" smtClean="0">
              <a:latin typeface="+mn-ea"/>
            </a:endParaRPr>
          </a:p>
        </p:txBody>
      </p:sp>
      <p:cxnSp>
        <p:nvCxnSpPr>
          <p:cNvPr id="7" name="カギ線コネクタ 6"/>
          <p:cNvCxnSpPr>
            <a:stCxn id="38" idx="2"/>
            <a:endCxn id="33" idx="0"/>
          </p:cNvCxnSpPr>
          <p:nvPr/>
        </p:nvCxnSpPr>
        <p:spPr bwMode="auto">
          <a:xfrm rot="5400000">
            <a:off x="2491555" y="4169988"/>
            <a:ext cx="665245"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27669" y="3842797"/>
            <a:ext cx="665245" cy="1263305"/>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8724" y="2901742"/>
            <a:ext cx="655362"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251400" y="5373269"/>
            <a:ext cx="1872260" cy="981901"/>
          </a:xfrm>
          <a:prstGeom prst="wedgeRoundRectCallout">
            <a:avLst>
              <a:gd name="adj1" fmla="val 68441"/>
              <a:gd name="adj2" fmla="val -49396"/>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Module file</a:t>
            </a:r>
            <a:br>
              <a:rPr kumimoji="1" lang="en-US" altLang="ja-JP" sz="1100" dirty="0" smtClean="0">
                <a:solidFill>
                  <a:srgbClr val="002B62"/>
                </a:solidFill>
                <a:latin typeface="+mn-ea"/>
              </a:rPr>
            </a:br>
            <a:r>
              <a:rPr kumimoji="1" lang="en-US" altLang="ja-JP" sz="1100" dirty="0" smtClean="0">
                <a:solidFill>
                  <a:srgbClr val="002B62"/>
                </a:solidFill>
                <a:latin typeface="+mn-ea"/>
              </a:rPr>
              <a:t> is written correctly</a:t>
            </a:r>
            <a:br>
              <a:rPr kumimoji="1" lang="en-US" altLang="ja-JP" sz="1100" dirty="0" smtClean="0">
                <a:solidFill>
                  <a:srgbClr val="002B62"/>
                </a:solidFill>
                <a:latin typeface="+mn-ea"/>
              </a:rPr>
            </a:br>
            <a:r>
              <a:rPr kumimoji="1" lang="en-US" altLang="ja-JP" sz="1100" dirty="0" smtClean="0">
                <a:solidFill>
                  <a:srgbClr val="002B62"/>
                </a:solidFill>
                <a:latin typeface="+mn-ea"/>
              </a:rPr>
              <a:t> and if there has been</a:t>
            </a:r>
            <a:br>
              <a:rPr kumimoji="1" lang="en-US" altLang="ja-JP" sz="1100" dirty="0" smtClean="0">
                <a:solidFill>
                  <a:srgbClr val="002B62"/>
                </a:solidFill>
                <a:latin typeface="+mn-ea"/>
              </a:rPr>
            </a:br>
            <a:r>
              <a:rPr kumimoji="1" lang="en-US" altLang="ja-JP" sz="1100" dirty="0" smtClean="0">
                <a:solidFill>
                  <a:srgbClr val="002B62"/>
                </a:solidFill>
                <a:latin typeface="+mn-ea"/>
              </a:rPr>
              <a:t> any changes since the</a:t>
            </a:r>
            <a:br>
              <a:rPr kumimoji="1" lang="en-US" altLang="ja-JP" sz="1100" dirty="0" smtClean="0">
                <a:solidFill>
                  <a:srgbClr val="002B62"/>
                </a:solidFill>
                <a:latin typeface="+mn-ea"/>
              </a:rPr>
            </a:br>
            <a:r>
              <a:rPr kumimoji="1" lang="en-US" altLang="ja-JP" sz="1100" dirty="0" smtClean="0">
                <a:solidFill>
                  <a:srgbClr val="002B62"/>
                </a:solidFill>
                <a:latin typeface="+mn-ea"/>
              </a:rPr>
              <a:t> previous execution.</a:t>
            </a:r>
            <a:endParaRPr kumimoji="1" lang="ja-JP" altLang="en-US" sz="1100" dirty="0" smtClean="0">
              <a:solidFill>
                <a:srgbClr val="002B62"/>
              </a:solidFill>
              <a:latin typeface="+mn-ea"/>
            </a:endParaRPr>
          </a:p>
        </p:txBody>
      </p:sp>
      <p:sp>
        <p:nvSpPr>
          <p:cNvPr id="43" name="角丸四角形吹き出し 42"/>
          <p:cNvSpPr/>
          <p:nvPr/>
        </p:nvSpPr>
        <p:spPr bwMode="auto">
          <a:xfrm>
            <a:off x="2915770" y="5587735"/>
            <a:ext cx="1805265" cy="981901"/>
          </a:xfrm>
          <a:prstGeom prst="wedgeRoundRectCallout">
            <a:avLst>
              <a:gd name="adj1" fmla="val 36059"/>
              <a:gd name="adj2" fmla="val -67305"/>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contents</a:t>
            </a:r>
            <a:br>
              <a:rPr kumimoji="1" lang="en-US" altLang="ja-JP" sz="1100" dirty="0" smtClean="0">
                <a:solidFill>
                  <a:srgbClr val="002B62"/>
                </a:solidFill>
                <a:latin typeface="+mn-ea"/>
              </a:rPr>
            </a:br>
            <a:r>
              <a:rPr kumimoji="1" lang="en-US" altLang="ja-JP" sz="1100" dirty="0" smtClean="0">
                <a:solidFill>
                  <a:srgbClr val="002B62"/>
                </a:solidFill>
                <a:latin typeface="+mn-ea"/>
              </a:rPr>
              <a:t> of the Module file fits </a:t>
            </a:r>
            <a:br>
              <a:rPr kumimoji="1" lang="en-US" altLang="ja-JP" sz="1100" dirty="0" smtClean="0">
                <a:solidFill>
                  <a:srgbClr val="002B62"/>
                </a:solidFill>
                <a:latin typeface="+mn-ea"/>
              </a:rPr>
            </a:br>
            <a:r>
              <a:rPr kumimoji="1" lang="en-US" altLang="ja-JP" sz="1100" dirty="0" smtClean="0">
                <a:solidFill>
                  <a:srgbClr val="002B62"/>
                </a:solidFill>
                <a:latin typeface="+mn-ea"/>
              </a:rPr>
              <a:t>with the conditions </a:t>
            </a:r>
            <a:br>
              <a:rPr kumimoji="1" lang="en-US" altLang="ja-JP" sz="1100" dirty="0" smtClean="0">
                <a:solidFill>
                  <a:srgbClr val="002B62"/>
                </a:solidFill>
                <a:latin typeface="+mn-ea"/>
              </a:rPr>
            </a:br>
            <a:r>
              <a:rPr kumimoji="1" lang="en-US" altLang="ja-JP" sz="1100" dirty="0" smtClean="0">
                <a:solidFill>
                  <a:srgbClr val="002B62"/>
                </a:solidFill>
                <a:latin typeface="+mn-ea"/>
              </a:rPr>
              <a:t>defined in the Policy file.</a:t>
            </a:r>
            <a:endParaRPr kumimoji="1" lang="ja-JP" altLang="en-US" sz="1100" dirty="0" smtClean="0">
              <a:solidFill>
                <a:srgbClr val="002B62"/>
              </a:solidFill>
              <a:latin typeface="+mn-ea"/>
            </a:endParaRPr>
          </a:p>
        </p:txBody>
      </p:sp>
      <p:sp>
        <p:nvSpPr>
          <p:cNvPr id="44" name="角丸四角形吹き出し 43"/>
          <p:cNvSpPr/>
          <p:nvPr/>
        </p:nvSpPr>
        <p:spPr bwMode="auto">
          <a:xfrm>
            <a:off x="6804310" y="5445280"/>
            <a:ext cx="1152160" cy="504070"/>
          </a:xfrm>
          <a:prstGeom prst="wedgeRoundRectCallout">
            <a:avLst>
              <a:gd name="adj1" fmla="val -57563"/>
              <a:gd name="adj2" fmla="val -104253"/>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smtClean="0">
                <a:solidFill>
                  <a:srgbClr val="002B62"/>
                </a:solidFill>
                <a:latin typeface="+mn-ea"/>
              </a:rPr>
              <a:t>Runs Module</a:t>
            </a:r>
            <a:endParaRPr kumimoji="1" lang="ja-JP" altLang="en-US" sz="1100" dirty="0" smtClean="0">
              <a:solidFill>
                <a:srgbClr val="002B62"/>
              </a:solidFill>
              <a:latin typeface="+mn-ea"/>
            </a:endParaRPr>
          </a:p>
        </p:txBody>
      </p:sp>
    </p:spTree>
    <p:extLst>
      <p:ext uri="{BB962C8B-B14F-4D97-AF65-F5344CB8AC3E}">
        <p14:creationId xmlns:p14="http://schemas.microsoft.com/office/powerpoint/2010/main" val="1224955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Policy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Policy</a:t>
            </a:r>
            <a:r>
              <a:rPr lang="ja-JP" altLang="en-US" sz="1800" b="1" dirty="0"/>
              <a:t> </a:t>
            </a:r>
            <a:r>
              <a:rPr lang="en-US" altLang="ja-JP" sz="1800" b="1" dirty="0" smtClean="0"/>
              <a:t>files(</a:t>
            </a:r>
            <a:r>
              <a:rPr lang="en-US" altLang="ja-JP" sz="1800" b="1" dirty="0" err="1" smtClean="0"/>
              <a:t>PaC</a:t>
            </a:r>
            <a:r>
              <a:rPr lang="en-US" altLang="ja-JP" sz="1800" b="1" dirty="0" smtClean="0"/>
              <a:t>)</a:t>
            </a:r>
          </a:p>
          <a:p>
            <a:pPr lvl="1"/>
            <a:r>
              <a:rPr lang="en-US" altLang="ja-JP" dirty="0" err="1" smtClean="0"/>
              <a:t>PaC</a:t>
            </a:r>
            <a:r>
              <a:rPr lang="en-US" altLang="ja-JP" dirty="0" smtClean="0"/>
              <a:t>(Policy</a:t>
            </a:r>
            <a:r>
              <a:rPr lang="ja-JP" altLang="en-US" dirty="0" smtClean="0"/>
              <a:t> </a:t>
            </a:r>
            <a:r>
              <a:rPr lang="en-US" altLang="ja-JP" dirty="0" smtClean="0"/>
              <a:t>as</a:t>
            </a:r>
            <a:r>
              <a:rPr lang="ja-JP" altLang="en-US" dirty="0" smtClean="0"/>
              <a:t> </a:t>
            </a:r>
            <a:r>
              <a:rPr lang="en-US" altLang="ja-JP" dirty="0" smtClean="0"/>
              <a:t>Code) manages policies as codes and are used in Terraform as “Sentinel”.</a:t>
            </a:r>
          </a:p>
          <a:p>
            <a:pPr lvl="1"/>
            <a:r>
              <a:rPr lang="en-US" altLang="ja-JP" dirty="0"/>
              <a:t>By applying coded policies to the environment and limiting the scope of changes, it is possible to ensure that the policies set by the organization (budget, corporate governance, security, laws, etc.) match the actual policies, which prevents errors in places such as setting permissions, etc. </a:t>
            </a:r>
            <a:r>
              <a:rPr lang="en-US" altLang="ja-JP" dirty="0" smtClean="0"/>
              <a:t>It also makes it easier for companies and users to return to old policies.</a:t>
            </a:r>
          </a:p>
          <a:p>
            <a:pPr marL="180000" lvl="1" indent="0">
              <a:buNone/>
            </a:pPr>
            <a:endParaRPr lang="en-US" altLang="ja-JP" dirty="0" smtClean="0"/>
          </a:p>
        </p:txBody>
      </p:sp>
      <p:sp>
        <p:nvSpPr>
          <p:cNvPr id="3" name="フローチャート: 書類 2"/>
          <p:cNvSpPr/>
          <p:nvPr/>
        </p:nvSpPr>
        <p:spPr bwMode="auto">
          <a:xfrm>
            <a:off x="1043510" y="3455844"/>
            <a:ext cx="1080150" cy="864120"/>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4" name="テキスト ボックス 3"/>
          <p:cNvSpPr txBox="1"/>
          <p:nvPr/>
        </p:nvSpPr>
        <p:spPr>
          <a:xfrm>
            <a:off x="395481" y="3194631"/>
            <a:ext cx="2736258" cy="307777"/>
          </a:xfrm>
          <a:prstGeom prst="rect">
            <a:avLst/>
          </a:prstGeom>
          <a:noFill/>
        </p:spPr>
        <p:txBody>
          <a:bodyPr wrap="square" rtlCol="0">
            <a:spAutoFit/>
          </a:bodyPr>
          <a:lstStyle/>
          <a:p>
            <a:r>
              <a:rPr kumimoji="1" lang="en-US" altLang="ja-JP" sz="1400" dirty="0" smtClean="0">
                <a:latin typeface="+mj-lt"/>
              </a:rPr>
              <a:t>Policy provided by company</a:t>
            </a:r>
            <a:endParaRPr kumimoji="1" lang="ja-JP" altLang="en-US" sz="1400" dirty="0">
              <a:latin typeface="+mj-lt"/>
            </a:endParaRPr>
          </a:p>
        </p:txBody>
      </p:sp>
      <p:sp>
        <p:nvSpPr>
          <p:cNvPr id="15" name="フローチャート: 書類 14"/>
          <p:cNvSpPr/>
          <p:nvPr/>
        </p:nvSpPr>
        <p:spPr bwMode="auto">
          <a:xfrm>
            <a:off x="1132280" y="54169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4" name="フローチャート: 書類 13"/>
          <p:cNvSpPr/>
          <p:nvPr/>
        </p:nvSpPr>
        <p:spPr bwMode="auto">
          <a:xfrm>
            <a:off x="979880" y="52645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1" name="フローチャート: 書類 10"/>
          <p:cNvSpPr/>
          <p:nvPr/>
        </p:nvSpPr>
        <p:spPr bwMode="auto">
          <a:xfrm>
            <a:off x="827480" y="51121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2" name="角丸四角形 11"/>
          <p:cNvSpPr/>
          <p:nvPr/>
        </p:nvSpPr>
        <p:spPr bwMode="auto">
          <a:xfrm>
            <a:off x="539440" y="4752104"/>
            <a:ext cx="2088290" cy="1782482"/>
          </a:xfrm>
          <a:prstGeom prst="round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83460" y="4604618"/>
            <a:ext cx="1800250" cy="369332"/>
          </a:xfrm>
          <a:prstGeom prst="rect">
            <a:avLst/>
          </a:prstGeom>
          <a:solidFill>
            <a:schemeClr val="bg1"/>
          </a:solidFill>
        </p:spPr>
        <p:txBody>
          <a:bodyPr wrap="square" rtlCol="0">
            <a:spAutoFit/>
          </a:bodyPr>
          <a:lstStyle/>
          <a:p>
            <a:r>
              <a:rPr kumimoji="1" lang="en-US" altLang="ja-JP" dirty="0" smtClean="0"/>
              <a:t>Old Policy</a:t>
            </a:r>
            <a:endParaRPr kumimoji="1" lang="ja-JP" altLang="en-US" dirty="0"/>
          </a:p>
        </p:txBody>
      </p:sp>
      <p:sp>
        <p:nvSpPr>
          <p:cNvPr id="17" name="正方形/長方形 16"/>
          <p:cNvSpPr/>
          <p:nvPr/>
        </p:nvSpPr>
        <p:spPr bwMode="auto">
          <a:xfrm>
            <a:off x="4067930" y="3095874"/>
            <a:ext cx="2088290" cy="1808710"/>
          </a:xfrm>
          <a:prstGeom prst="rect">
            <a:avLst/>
          </a:prstGeom>
          <a:noFill/>
          <a:ln w="28575">
            <a:solidFill>
              <a:srgbClr val="00B0F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フローチャート: 書類 18"/>
          <p:cNvSpPr/>
          <p:nvPr/>
        </p:nvSpPr>
        <p:spPr bwMode="auto">
          <a:xfrm>
            <a:off x="4517088" y="3465206"/>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8" name="テキスト ボックス 17"/>
          <p:cNvSpPr txBox="1"/>
          <p:nvPr/>
        </p:nvSpPr>
        <p:spPr>
          <a:xfrm>
            <a:off x="4499990" y="2941520"/>
            <a:ext cx="1224170" cy="461665"/>
          </a:xfrm>
          <a:prstGeom prst="rect">
            <a:avLst/>
          </a:prstGeom>
          <a:solidFill>
            <a:schemeClr val="bg1"/>
          </a:solidFill>
        </p:spPr>
        <p:txBody>
          <a:bodyPr wrap="square" rtlCol="0">
            <a:spAutoFit/>
          </a:bodyPr>
          <a:lstStyle/>
          <a:p>
            <a:pPr algn="ctr"/>
            <a:r>
              <a:rPr lang="en-US" altLang="ja-JP" sz="1200" dirty="0" smtClean="0"/>
              <a:t>Production environment</a:t>
            </a:r>
            <a:endParaRPr kumimoji="1" lang="ja-JP" altLang="en-US" sz="1200" dirty="0"/>
          </a:p>
        </p:txBody>
      </p:sp>
      <p:sp>
        <p:nvSpPr>
          <p:cNvPr id="20" name="テキスト ボックス 19"/>
          <p:cNvSpPr txBox="1"/>
          <p:nvPr/>
        </p:nvSpPr>
        <p:spPr>
          <a:xfrm>
            <a:off x="4140001" y="4414806"/>
            <a:ext cx="1944148" cy="369332"/>
          </a:xfrm>
          <a:prstGeom prst="rect">
            <a:avLst/>
          </a:prstGeom>
          <a:noFill/>
        </p:spPr>
        <p:txBody>
          <a:bodyPr wrap="square" rtlCol="0">
            <a:spAutoFit/>
          </a:bodyPr>
          <a:lstStyle/>
          <a:p>
            <a:pPr algn="ctr"/>
            <a:r>
              <a:rPr kumimoji="1" lang="en-US" altLang="ja-JP" dirty="0" smtClean="0"/>
              <a:t>Real Policy</a:t>
            </a:r>
            <a:endParaRPr kumimoji="1" lang="ja-JP" altLang="en-US" dirty="0"/>
          </a:p>
        </p:txBody>
      </p:sp>
      <p:pic>
        <p:nvPicPr>
          <p:cNvPr id="23" name="図 22"/>
          <p:cNvPicPr>
            <a:picLocks noChangeAspect="1"/>
          </p:cNvPicPr>
          <p:nvPr/>
        </p:nvPicPr>
        <p:blipFill>
          <a:blip r:embed="rId2"/>
          <a:stretch>
            <a:fillRect/>
          </a:stretch>
        </p:blipFill>
        <p:spPr>
          <a:xfrm>
            <a:off x="4845029" y="5758471"/>
            <a:ext cx="667809" cy="712737"/>
          </a:xfrm>
          <a:prstGeom prst="rect">
            <a:avLst/>
          </a:prstGeom>
        </p:spPr>
      </p:pic>
      <p:sp>
        <p:nvSpPr>
          <p:cNvPr id="22" name="右矢印 21"/>
          <p:cNvSpPr/>
          <p:nvPr/>
        </p:nvSpPr>
        <p:spPr bwMode="auto">
          <a:xfrm>
            <a:off x="2339690" y="3571510"/>
            <a:ext cx="2160300" cy="288040"/>
          </a:xfrm>
          <a:prstGeom prst="right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右矢印 23"/>
          <p:cNvSpPr/>
          <p:nvPr/>
        </p:nvSpPr>
        <p:spPr bwMode="auto">
          <a:xfrm rot="19625366">
            <a:off x="2312817" y="4627365"/>
            <a:ext cx="2177405" cy="353706"/>
          </a:xfrm>
          <a:prstGeom prst="rightArrow">
            <a:avLst/>
          </a:prstGeom>
          <a:solidFill>
            <a:srgbClr val="FFC000"/>
          </a:solidFill>
          <a:ln w="12700">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下矢印 24"/>
          <p:cNvSpPr/>
          <p:nvPr/>
        </p:nvSpPr>
        <p:spPr bwMode="auto">
          <a:xfrm rot="10800000">
            <a:off x="4875787" y="4973950"/>
            <a:ext cx="580052" cy="669395"/>
          </a:xfrm>
          <a:prstGeom prst="downArrow">
            <a:avLst/>
          </a:prstGeom>
          <a:solidFill>
            <a:schemeClr val="bg2">
              <a:lumMod val="75000"/>
            </a:schemeClr>
          </a:solidFill>
          <a:ln w="12700">
            <a:solidFill>
              <a:schemeClr val="bg2">
                <a:lumMod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087063" y="3317021"/>
            <a:ext cx="648212" cy="584775"/>
          </a:xfrm>
          <a:prstGeom prst="rect">
            <a:avLst/>
          </a:prstGeom>
          <a:noFill/>
        </p:spPr>
        <p:txBody>
          <a:bodyPr wrap="square" rtlCol="0">
            <a:spAutoFit/>
          </a:bodyPr>
          <a:lstStyle/>
          <a:p>
            <a:r>
              <a:rPr lang="en-US" altLang="ja-JP" sz="1600" b="1" dirty="0" smtClean="0">
                <a:solidFill>
                  <a:srgbClr val="FF0000"/>
                </a:solidFill>
              </a:rPr>
              <a:t>Apply</a:t>
            </a:r>
            <a:endParaRPr kumimoji="1" lang="ja-JP" altLang="en-US" sz="1600" b="1" dirty="0">
              <a:solidFill>
                <a:srgbClr val="FF0000"/>
              </a:solidFill>
            </a:endParaRPr>
          </a:p>
        </p:txBody>
      </p:sp>
      <p:sp>
        <p:nvSpPr>
          <p:cNvPr id="27" name="テキスト ボックス 26"/>
          <p:cNvSpPr txBox="1"/>
          <p:nvPr/>
        </p:nvSpPr>
        <p:spPr>
          <a:xfrm>
            <a:off x="3196120" y="5139371"/>
            <a:ext cx="1075840" cy="338554"/>
          </a:xfrm>
          <a:prstGeom prst="rect">
            <a:avLst/>
          </a:prstGeom>
          <a:noFill/>
        </p:spPr>
        <p:txBody>
          <a:bodyPr wrap="square" rtlCol="0">
            <a:spAutoFit/>
          </a:bodyPr>
          <a:lstStyle/>
          <a:p>
            <a:r>
              <a:rPr lang="en-US" altLang="ja-JP" sz="1600" b="1" dirty="0" smtClean="0">
                <a:solidFill>
                  <a:srgbClr val="FFC000"/>
                </a:solidFill>
              </a:rPr>
              <a:t>Restore</a:t>
            </a:r>
            <a:endParaRPr kumimoji="1" lang="ja-JP" altLang="en-US" sz="1600" b="1" dirty="0">
              <a:solidFill>
                <a:srgbClr val="FFC000"/>
              </a:solidFill>
            </a:endParaRPr>
          </a:p>
        </p:txBody>
      </p:sp>
      <p:sp>
        <p:nvSpPr>
          <p:cNvPr id="28" name="テキスト ボックス 27"/>
          <p:cNvSpPr txBox="1"/>
          <p:nvPr/>
        </p:nvSpPr>
        <p:spPr>
          <a:xfrm>
            <a:off x="4538370" y="4862517"/>
            <a:ext cx="1254883" cy="1107996"/>
          </a:xfrm>
          <a:prstGeom prst="rect">
            <a:avLst/>
          </a:prstGeom>
          <a:noFill/>
        </p:spPr>
        <p:txBody>
          <a:bodyPr wrap="square" rtlCol="0">
            <a:spAutoFit/>
          </a:bodyPr>
          <a:lstStyle/>
          <a:p>
            <a:pPr algn="ctr"/>
            <a:r>
              <a:rPr kumimoji="1" lang="en-US" altLang="ja-JP" sz="6600" dirty="0" smtClean="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0" y="5038123"/>
            <a:ext cx="2448339" cy="1292992"/>
          </a:xfrm>
          <a:prstGeom prst="wedgeRoundRectCallout">
            <a:avLst>
              <a:gd name="adj1" fmla="val -88637"/>
              <a:gd name="adj2" fmla="val -18783"/>
              <a:gd name="adj3" fmla="val 16667"/>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dirty="0" smtClean="0">
                <a:solidFill>
                  <a:srgbClr val="002B62"/>
                </a:solidFill>
                <a:latin typeface="+mn-ea"/>
              </a:rPr>
              <a:t>Directly configuring</a:t>
            </a:r>
            <a:br>
              <a:rPr kumimoji="1" lang="en-US" altLang="ja-JP" dirty="0" smtClean="0">
                <a:solidFill>
                  <a:srgbClr val="002B62"/>
                </a:solidFill>
                <a:latin typeface="+mn-ea"/>
              </a:rPr>
            </a:br>
            <a:r>
              <a:rPr kumimoji="1" lang="en-US" altLang="ja-JP" dirty="0" smtClean="0">
                <a:solidFill>
                  <a:srgbClr val="002B62"/>
                </a:solidFill>
                <a:latin typeface="+mn-ea"/>
              </a:rPr>
              <a:t> or changing the</a:t>
            </a:r>
            <a:br>
              <a:rPr kumimoji="1" lang="en-US" altLang="ja-JP" dirty="0" smtClean="0">
                <a:solidFill>
                  <a:srgbClr val="002B62"/>
                </a:solidFill>
                <a:latin typeface="+mn-ea"/>
              </a:rPr>
            </a:br>
            <a:r>
              <a:rPr kumimoji="1" lang="en-US" altLang="ja-JP" dirty="0" smtClean="0">
                <a:solidFill>
                  <a:srgbClr val="002B62"/>
                </a:solidFill>
                <a:latin typeface="+mn-ea"/>
              </a:rPr>
              <a:t> policy is not allowed</a:t>
            </a:r>
            <a:endParaRPr kumimoji="1" lang="ja-JP" altLang="en-US" dirty="0" smtClean="0">
              <a:solidFill>
                <a:srgbClr val="002B62"/>
              </a:solidFill>
              <a:latin typeface="+mn-ea"/>
            </a:endParaRPr>
          </a:p>
        </p:txBody>
      </p:sp>
      <p:sp>
        <p:nvSpPr>
          <p:cNvPr id="30" name="右矢印 29"/>
          <p:cNvSpPr/>
          <p:nvPr/>
        </p:nvSpPr>
        <p:spPr bwMode="auto">
          <a:xfrm>
            <a:off x="6012200" y="3715450"/>
            <a:ext cx="2448340" cy="504150"/>
          </a:xfrm>
          <a:prstGeom prst="rightArrow">
            <a:avLst/>
          </a:prstGeom>
          <a:solidFill>
            <a:srgbClr val="7030A0"/>
          </a:solidFill>
          <a:ln w="12700">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6595319" y="3455844"/>
            <a:ext cx="1526502" cy="338554"/>
          </a:xfrm>
          <a:prstGeom prst="rect">
            <a:avLst/>
          </a:prstGeom>
          <a:noFill/>
        </p:spPr>
        <p:txBody>
          <a:bodyPr wrap="square" rtlCol="0">
            <a:spAutoFit/>
          </a:bodyPr>
          <a:lstStyle/>
          <a:p>
            <a:r>
              <a:rPr lang="en-US" altLang="ja-JP" sz="1600" b="1" dirty="0" smtClean="0">
                <a:solidFill>
                  <a:srgbClr val="7030A0"/>
                </a:solidFill>
              </a:rPr>
              <a:t>Run Policy</a:t>
            </a:r>
            <a:endParaRPr kumimoji="1" lang="ja-JP" altLang="en-US" sz="1600" b="1" dirty="0">
              <a:solidFill>
                <a:srgbClr val="7030A0"/>
              </a:solidFill>
            </a:endParaRPr>
          </a:p>
        </p:txBody>
      </p:sp>
    </p:spTree>
    <p:extLst>
      <p:ext uri="{BB962C8B-B14F-4D97-AF65-F5344CB8AC3E}">
        <p14:creationId xmlns:p14="http://schemas.microsoft.com/office/powerpoint/2010/main" val="399888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a:t> </a:t>
            </a:r>
            <a:r>
              <a:rPr lang="en-US" altLang="ja-JP" dirty="0" smtClean="0"/>
              <a:t>Application example</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1696</Words>
  <Application>Microsoft Office PowerPoint</Application>
  <PresentationFormat>画面に合わせる (4:3)</PresentationFormat>
  <Paragraphs>277</Paragraphs>
  <Slides>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25</vt:i4>
      </vt:variant>
    </vt:vector>
  </HeadingPairs>
  <TitlesOfParts>
    <vt:vector size="37" baseType="lpstr">
      <vt:lpstr>HGP創英角ｺﾞｼｯｸUB</vt:lpstr>
      <vt:lpstr>ＭＳ Ｐゴシック</vt:lpstr>
      <vt:lpstr>メイリオ</vt:lpstr>
      <vt:lpstr>游ゴシック</vt:lpstr>
      <vt:lpstr>游ゴシック Light</vt:lpstr>
      <vt:lpstr>Arial</vt:lpstr>
      <vt:lpstr>Calibri</vt:lpstr>
      <vt:lpstr>Tahoma</vt:lpstr>
      <vt:lpstr>Times New Roman</vt:lpstr>
      <vt:lpstr>Wingdings</vt:lpstr>
      <vt:lpstr>NEC_standard4_3</vt:lpstr>
      <vt:lpstr>デザインの設定</vt:lpstr>
      <vt:lpstr>PowerPoint プレゼンテーション</vt:lpstr>
      <vt:lpstr>Table of contents</vt:lpstr>
      <vt:lpstr>1.　Introduction</vt:lpstr>
      <vt:lpstr>1.　Introduction</vt:lpstr>
      <vt:lpstr>2.　Terraform Driver</vt:lpstr>
      <vt:lpstr>2.1　Terraform Driver</vt:lpstr>
      <vt:lpstr>2.2　Registration files</vt:lpstr>
      <vt:lpstr>2.3　Policy files</vt:lpstr>
      <vt:lpstr>3.　ITA×Terraform Application example</vt:lpstr>
      <vt:lpstr>3.1  What types of Terraform can link with ITA?</vt:lpstr>
      <vt:lpstr>3.2  For Terraform Enterprise　</vt:lpstr>
      <vt:lpstr>3.3  For Terraform Cloud(1/3)　</vt:lpstr>
      <vt:lpstr>3.3  For Terraform Cloud(2/3)　</vt:lpstr>
      <vt:lpstr>3.3  For Terraform Cloud(3/3)　</vt:lpstr>
      <vt:lpstr>4.　Terraform Driver Menu</vt:lpstr>
      <vt:lpstr>4.1　Terraform Driver Menu overview(1/2)</vt:lpstr>
      <vt:lpstr>4.1　Terraform Driver Menu overview(2/2)</vt:lpstr>
      <vt:lpstr>4.2　Terraform link(1/2)</vt:lpstr>
      <vt:lpstr>4.2　Terraform link(2/2)</vt:lpstr>
      <vt:lpstr>4.3　Organizations link</vt:lpstr>
      <vt:lpstr>4.4　Workspaces link</vt:lpstr>
      <vt:lpstr>4.5　Applying Modules</vt:lpstr>
      <vt:lpstr>4.6　Applying Policies</vt:lpstr>
      <vt:lpstr>4.7　Terraform Driver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2021-12-09T10:36:49Z</dcterms:modified>
</cp:coreProperties>
</file>