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317" r:id="rId7"/>
    <p:sldId id="505" r:id="rId8"/>
    <p:sldId id="507" r:id="rId9"/>
    <p:sldId id="509" r:id="rId10"/>
    <p:sldId id="508" r:id="rId11"/>
    <p:sldId id="541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30" r:id="rId38"/>
    <p:sldId id="531" r:id="rId39"/>
    <p:sldId id="547" r:id="rId40"/>
    <p:sldId id="548" r:id="rId41"/>
    <p:sldId id="549" r:id="rId42"/>
    <p:sldId id="550" r:id="rId43"/>
    <p:sldId id="532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41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30"/>
            <p14:sldId id="531"/>
            <p14:sldId id="547"/>
            <p14:sldId id="548"/>
            <p14:sldId id="549"/>
            <p14:sldId id="550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 varScale="1">
        <p:scale>
          <a:sx n="165" d="100"/>
          <a:sy n="165" d="100"/>
        </p:scale>
        <p:origin x="4224" y="10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4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71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9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3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3.xml"/><Relationship Id="rId16" Type="http://schemas.openxmlformats.org/officeDocument/2006/relationships/slide" Target="slide30.xml"/><Relationship Id="rId20" Type="http://schemas.openxmlformats.org/officeDocument/2006/relationships/slide" Target="slide4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5" Type="http://schemas.openxmlformats.org/officeDocument/2006/relationships/slide" Target="slide6.xml"/><Relationship Id="rId15" Type="http://schemas.openxmlformats.org/officeDocument/2006/relationships/slide" Target="slide29.xml"/><Relationship Id="rId10" Type="http://schemas.openxmlformats.org/officeDocument/2006/relationships/slide" Target="slide18.xml"/><Relationship Id="rId19" Type="http://schemas.openxmlformats.org/officeDocument/2006/relationships/slide" Target="slide40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IT</a:t>
            </a:r>
            <a:r>
              <a:rPr altLang="en-US" dirty="0"/>
              <a:t> </a:t>
            </a:r>
            <a:r>
              <a:rPr altLang="ja-JP" dirty="0"/>
              <a:t>Automation</a:t>
            </a:r>
            <a:r>
              <a:rPr altLang="en-US" dirty="0"/>
              <a:t> </a:t>
            </a:r>
            <a:r>
              <a:rPr altLang="ja-JP" dirty="0" err="1"/>
              <a:t>ver</a:t>
            </a:r>
            <a:r>
              <a:rPr altLang="ja-JP" dirty="0"/>
              <a:t> </a:t>
            </a:r>
            <a:r>
              <a:rPr altLang="ja-JP" dirty="0" smtClean="0"/>
              <a:t>1.</a:t>
            </a:r>
            <a:r>
              <a:rPr lang="en-US" altLang="ja-JP" dirty="0" smtClean="0"/>
              <a:t>8</a:t>
            </a:r>
            <a:endParaRPr altLang="ja-JP" dirty="0"/>
          </a:p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Azure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azurerm_virtual_network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name = </a:t>
            </a:r>
            <a:r>
              <a:rPr lang="en-US" altLang="ja-JP" sz="900" dirty="0" err="1" smtClean="0"/>
              <a:t>var.Vnet_name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address_space</a:t>
            </a:r>
            <a:r>
              <a:rPr lang="en-US" altLang="ja-JP" sz="900" dirty="0" smtClean="0"/>
              <a:t> = [</a:t>
            </a:r>
            <a:r>
              <a:rPr lang="en-US" altLang="ja-JP" sz="900" dirty="0" err="1" smtClean="0"/>
              <a:t>var.Vnet_address_space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  location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= azurerm_resource_group.hogehoge.name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azurerm_subnet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  name                 = </a:t>
            </a:r>
            <a:r>
              <a:rPr lang="en-US" altLang="ja-JP" sz="900" dirty="0" err="1" smtClean="0"/>
              <a:t>var.subnet_name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= azurerm_resource_group.hogehoge.name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virtual_network_name</a:t>
            </a:r>
            <a:r>
              <a:rPr lang="en-US" altLang="ja-JP" sz="900" dirty="0" smtClean="0"/>
              <a:t> = azurerm_virtual_network.hogehoge.name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address_prefixes</a:t>
            </a:r>
            <a:r>
              <a:rPr lang="en-US" altLang="ja-JP" sz="900" dirty="0" smtClean="0"/>
              <a:t>     = [</a:t>
            </a:r>
            <a:r>
              <a:rPr lang="en-US" altLang="ja-JP" sz="900" dirty="0" err="1" smtClean="0"/>
              <a:t>var.address_prefixes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azurerm_public_ip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count                 = </a:t>
            </a:r>
            <a:r>
              <a:rPr lang="en-US" altLang="ja-JP" sz="900" dirty="0" err="1" smtClean="0"/>
              <a:t>var.VM_count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name                  = "${</a:t>
            </a:r>
            <a:r>
              <a:rPr lang="en-US" altLang="ja-JP" sz="900" dirty="0" err="1" smtClean="0"/>
              <a:t>var.public_ip_name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  location             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 = azurerm_resource_group.hogehoge.name</a:t>
            </a:r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allocation_method</a:t>
            </a:r>
            <a:r>
              <a:rPr lang="en-US" altLang="ja-JP" sz="900" dirty="0" smtClean="0"/>
              <a:t>     = </a:t>
            </a:r>
            <a:r>
              <a:rPr lang="en-US" altLang="ja-JP" sz="900" dirty="0" err="1" smtClean="0"/>
              <a:t>var.allocation_method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domain_name_label</a:t>
            </a:r>
            <a:r>
              <a:rPr lang="en-US" altLang="ja-JP" sz="900" dirty="0" smtClean="0"/>
              <a:t>     = "${</a:t>
            </a:r>
            <a:r>
              <a:rPr lang="en-US" altLang="ja-JP" sz="900" dirty="0" err="1" smtClean="0"/>
              <a:t>var.domain_name_label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884" y="3976033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Create Policy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File name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158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This policy limits the monthly cost.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The Terraform will not apply if the monthly cost exceeds 50$.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It will also output an estimate of the monthly cost.</a:t>
            </a:r>
          </a:p>
          <a:p>
            <a:endParaRPr kumimoji="1" lang="en-US" altLang="ja-JP" sz="1400" dirty="0"/>
          </a:p>
          <a:p>
            <a:r>
              <a:rPr lang="en-US" altLang="ja-JP" sz="1400" dirty="0" smtClean="0"/>
              <a:t>This can be used for both AWS and Azure.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pPr>
              <a:defRPr kumimoji="1" altLang="en-US"/>
            </a:pPr>
            <a: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latin typeface="+mn-ea"/>
                <a:hlinkClick r:id="rId2" action="ppaction://hlinksldjump"/>
              </a:defRPr>
            </a:pPr>
            <a:r>
              <a:rPr altLang="ja-JP" dirty="0"/>
              <a:t>1.</a:t>
            </a:r>
            <a:r>
              <a:rPr altLang="en-US" dirty="0"/>
              <a:t>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3" action="ppaction://hlinksldjump"/>
              </a:rPr>
              <a:t>1.1</a:t>
            </a:r>
            <a:r>
              <a:rPr altLang="en-US" dirty="0">
                <a:hlinkClick r:id="rId3" action="ppaction://hlinksldjump"/>
              </a:rPr>
              <a:t>　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4" action="ppaction://hlinksldjump"/>
              </a:rPr>
              <a:t>1.2</a:t>
            </a:r>
            <a:r>
              <a:rPr altLang="en-US" dirty="0">
                <a:hlinkClick r:id="rId4" action="ppaction://hlinksldjump"/>
              </a:rPr>
              <a:t>　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5" action="ppaction://hlinksldjump"/>
              </a:defRPr>
            </a:pPr>
            <a:r>
              <a:rPr altLang="ja-JP" dirty="0"/>
              <a:t>2.</a:t>
            </a:r>
            <a:r>
              <a:rPr altLang="en-US" dirty="0"/>
              <a:t>　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altLang="ja-JP" dirty="0" smtClean="0"/>
              <a:t>Terraform Driver</a:t>
            </a:r>
            <a:r>
              <a:rPr lang="en-US" altLang="ja-JP" dirty="0" smtClean="0"/>
              <a:t> Practice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6" action="ppaction://hlinksldjump"/>
              </a:rPr>
              <a:t>2.1</a:t>
            </a:r>
            <a:r>
              <a:rPr altLang="en-US" dirty="0">
                <a:hlinkClick r:id="rId6" action="ppaction://hlinksldjump"/>
              </a:rPr>
              <a:t>　Scenario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7" action="ppaction://hlinksldjump"/>
              </a:rPr>
              <a:t>2.2</a:t>
            </a:r>
            <a:r>
              <a:rPr altLang="en-US" dirty="0">
                <a:hlinkClick r:id="rId7" action="ppaction://hlinksldjump"/>
              </a:rPr>
              <a:t>　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  <a:hlinkClick r:id="rId8" action="ppaction://hlinksldjump"/>
              </a:defRPr>
            </a:pPr>
            <a:r>
              <a:rPr altLang="ja-JP" dirty="0"/>
              <a:t>3. Preparation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9" action="ppaction://hlinksldjump"/>
              </a:rPr>
              <a:t>3.1</a:t>
            </a:r>
            <a:r>
              <a:rPr altLang="en-US" dirty="0">
                <a:hlinkClick r:id="rId9" action="ppaction://hlinksldjump"/>
              </a:rPr>
              <a:t>　Interface Information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0" action="ppaction://hlinksldjump"/>
              </a:rPr>
              <a:t>3.2</a:t>
            </a:r>
            <a:r>
              <a:rPr altLang="en-US" dirty="0">
                <a:hlinkClick r:id="rId10" action="ppaction://hlinksldjump"/>
              </a:rPr>
              <a:t>　Registering and linking Organization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1" action="ppaction://hlinksldjump"/>
              </a:rPr>
              <a:t>3.3</a:t>
            </a:r>
            <a:r>
              <a:rPr altLang="en-US" dirty="0">
                <a:hlinkClick r:id="rId11" action="ppaction://hlinksldjump"/>
              </a:rPr>
              <a:t>　Registering and linking Workspace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2" action="ppaction://hlinksldjump"/>
              </a:rPr>
              <a:t>3.4</a:t>
            </a:r>
            <a:r>
              <a:rPr altLang="en-US" dirty="0">
                <a:hlinkClick r:id="rId12" action="ppaction://hlinksldjump"/>
              </a:rPr>
              <a:t>　Operation pattern</a:t>
            </a:r>
            <a:r>
              <a:rPr altLang="ja-JP" dirty="0">
                <a:hlinkClick r:id="rId12" action="ppaction://hlinksldjump"/>
              </a:rPr>
              <a:t> (Movement)</a:t>
            </a:r>
            <a:r>
              <a:rPr altLang="en-US" dirty="0">
                <a:hlinkClick r:id="rId12" action="ppaction://hlinksldjump"/>
              </a:rPr>
              <a:t>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3" action="ppaction://hlinksldjump"/>
              </a:rPr>
              <a:t>3.5</a:t>
            </a:r>
            <a:r>
              <a:rPr altLang="en-US" dirty="0">
                <a:hlinkClick r:id="rId13" action="ppaction://hlinksldjump"/>
              </a:rPr>
              <a:t>　</a:t>
            </a:r>
            <a:r>
              <a:rPr altLang="ja-JP" dirty="0">
                <a:hlinkClick r:id="rId13" action="ppaction://hlinksldjump"/>
              </a:rPr>
              <a:t>Module</a:t>
            </a:r>
            <a:r>
              <a:rPr altLang="en-US" dirty="0">
                <a:hlinkClick r:id="rId13" action="ppaction://hlinksldjump"/>
              </a:rPr>
              <a:t> file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4" action="ppaction://hlinksldjump"/>
              </a:rPr>
              <a:t>3.6</a:t>
            </a:r>
            <a:r>
              <a:rPr altLang="en-US" dirty="0">
                <a:hlinkClick r:id="rId14" action="ppaction://hlinksldjump"/>
              </a:rPr>
              <a:t>　Specify</a:t>
            </a:r>
            <a:r>
              <a:rPr altLang="ja-JP" dirty="0">
                <a:hlinkClick r:id="rId14" action="ppaction://hlinksldjump"/>
              </a:rPr>
              <a:t> Module</a:t>
            </a:r>
            <a:r>
              <a:rPr altLang="en-US" dirty="0">
                <a:hlinkClick r:id="rId14" action="ppaction://hlinksldjump"/>
              </a:rPr>
              <a:t> file to Movement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15" action="ppaction://hlinksldjump"/>
              </a:defRPr>
            </a:pPr>
            <a:r>
              <a:rPr altLang="ja-JP" dirty="0"/>
              <a:t>4.</a:t>
            </a:r>
            <a:r>
              <a:rPr altLang="en-US" dirty="0"/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6" action="ppaction://hlinksldjump"/>
              </a:rPr>
              <a:t>4.1 </a:t>
            </a:r>
            <a:r>
              <a:rPr altLang="en-US" dirty="0">
                <a:hlinkClick r:id="rId16" action="ppaction://hlinksldjump"/>
              </a:rPr>
              <a:t>Operation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7" action="ppaction://hlinksldjump"/>
              </a:rPr>
              <a:t>4.2</a:t>
            </a:r>
            <a:r>
              <a:rPr altLang="en-US" dirty="0">
                <a:hlinkClick r:id="rId17" action="ppaction://hlinksldjump"/>
              </a:rPr>
              <a:t>　Setting variable values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8" action="ppaction://hlinksldjump"/>
              </a:rPr>
              <a:t>4.3</a:t>
            </a:r>
            <a:r>
              <a:rPr altLang="en-US" dirty="0">
                <a:hlinkClick r:id="rId18" action="ppaction://hlinksldjump"/>
              </a:rPr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zh-TW" dirty="0">
                <a:hlinkClick r:id="rId19" action="ppaction://hlinksldjump"/>
              </a:rPr>
              <a:t>4.4</a:t>
            </a:r>
            <a:r>
              <a:rPr altLang="en-US" dirty="0">
                <a:hlinkClick r:id="rId19" action="ppaction://hlinksldjump"/>
              </a:rPr>
              <a:t>　Checking Operation status</a:t>
            </a:r>
            <a:endParaRPr lang="en-US" altLang="zh-TW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20" action="ppaction://hlinksldjump"/>
              </a:rPr>
              <a:t>4.5</a:t>
            </a:r>
            <a:r>
              <a:rPr altLang="en-US" dirty="0">
                <a:hlinkClick r:id="rId20" action="ppaction://hlinksldjump"/>
              </a:rPr>
              <a:t>　Change values and re-run</a:t>
            </a:r>
            <a:r>
              <a:rPr altLang="en-US" dirty="0"/>
              <a:t> 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 smtClean="0"/>
              <a:t>Follow </a:t>
            </a:r>
            <a:r>
              <a:rPr lang="en-US" altLang="ja-JP" sz="1600" dirty="0"/>
              <a:t>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the policy file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policy you want to upload and press “Upload in advance”.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file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15527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a Policy set.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Set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933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Policy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previously created Policy Set and Policy file.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 link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/>
              <a:t>L</a:t>
            </a:r>
            <a:r>
              <a:rPr lang="en-US" altLang="ja-JP" dirty="0" smtClean="0"/>
              <a:t>ink Policy Set and Policy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Workspace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Policy Set and the Workspace.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457200" indent="-457200">
              <a:buFont typeface="+mj-ea"/>
              <a:buAutoNum type="circleNumDbPlain"/>
              <a:defRPr sz="1600"/>
            </a:pPr>
            <a:r>
              <a:rPr lang="en-US" altLang="en-US" dirty="0"/>
              <a:t>Click Register</a:t>
            </a:r>
            <a:r>
              <a:rPr lang="en-US" altLang="ja-JP" dirty="0"/>
              <a:t>&gt; </a:t>
            </a:r>
            <a:r>
              <a:rPr lang="en-US"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Link Policy Set and Workspace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smtClean="0"/>
              <a:t>3.</a:t>
            </a:r>
            <a:r>
              <a:rPr lang="en-US" altLang="ja-JP" dirty="0" smtClean="0"/>
              <a:t>10</a:t>
            </a:r>
            <a:r>
              <a:rPr altLang="en-US" dirty="0"/>
              <a:t>　Specify Module file to</a:t>
            </a:r>
            <a:r>
              <a:rPr altLang="ja-JP" dirty="0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(1/3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dirty="0"/>
              <a:t>*</a:t>
            </a:r>
            <a:r>
              <a:rPr altLang="en-US" dirty="0"/>
              <a:t> Security groups and key pairs must be created in advance.</a:t>
            </a:r>
            <a:r>
              <a:rPr altLang="ja-JP" dirty="0"/>
              <a:t> 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29750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smtClean="0"/>
                        <a:t>t2.</a:t>
                      </a:r>
                      <a:r>
                        <a:rPr lang="en-US" dirty="0" smtClean="0"/>
                        <a:t>large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(2/3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dirty="0"/>
              <a:t>*</a:t>
            </a:r>
            <a:r>
              <a:rPr altLang="en-US" dirty="0"/>
              <a:t> Security groups and key pairs must be created in advance.</a:t>
            </a:r>
            <a:r>
              <a:rPr altLang="ja-JP" dirty="0"/>
              <a:t> 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73021"/>
              </p:ext>
            </p:extLst>
          </p:nvPr>
        </p:nvGraphicFramePr>
        <p:xfrm>
          <a:off x="286917" y="1484731"/>
          <a:ext cx="8676595" cy="500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ja-JP" dirty="0"/>
                        <a:t>(</a:t>
                      </a:r>
                      <a:r>
                        <a:rPr altLang="ja-JP" dirty="0" smtClean="0"/>
                        <a:t>Azure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altLang="en-US" dirty="0" smtClean="0"/>
                        <a:t>Authentication </a:t>
                      </a:r>
                      <a:r>
                        <a:rPr altLang="en-US" dirty="0"/>
                        <a:t>information</a:t>
                      </a:r>
                      <a:r>
                        <a:rPr altLang="ja-JP" dirty="0"/>
                        <a:t> </a:t>
                      </a:r>
                      <a:r>
                        <a:rPr altLang="ja-JP" dirty="0" smtClean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defRPr kumimoji="1" altLang="ja-JP" sz="1200"/>
                      </a:pPr>
                      <a:r>
                        <a:t>ita-demo-rg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smtClean="0"/>
                        <a:t>ITA-demo-</a:t>
                      </a:r>
                      <a:r>
                        <a:rPr lang="en-US" dirty="0" smtClean="0"/>
                        <a:t>web-</a:t>
                      </a:r>
                      <a:r>
                        <a:rPr dirty="0" smtClean="0"/>
                        <a:t>Azure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ita-demo-vnet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ita-demo-public-ip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ita-demo-domain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err="1"/>
                        <a:t>ita</a:t>
                      </a:r>
                      <a:r>
                        <a:rPr dirty="0"/>
                        <a:t>-demo-</a:t>
                      </a:r>
                      <a:r>
                        <a:rPr dirty="0" err="1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8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(3/3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Please refer to the table below and register substitute values.</a:t>
            </a:r>
            <a:r>
              <a:rPr altLang="en-US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41513"/>
              </p:ext>
            </p:extLst>
          </p:nvPr>
        </p:nvGraphicFramePr>
        <p:xfrm>
          <a:off x="286917" y="1484731"/>
          <a:ext cx="8676595" cy="4369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 smtClean="0"/>
                        <a:t>ITA-demo-</a:t>
                      </a:r>
                      <a:r>
                        <a:rPr lang="en-US" dirty="0" smtClean="0"/>
                        <a:t>web-</a:t>
                      </a:r>
                      <a:r>
                        <a:rPr dirty="0" smtClean="0"/>
                        <a:t>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offer 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ita-demo-os-disk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100"/>
                      </a:pPr>
                      <a:r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>
                          <a:solidFill>
                            <a:schemeClr val="tx1"/>
                          </a:solidFill>
                        </a:defRPr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SSHpublic key</a:t>
                      </a:r>
                      <a:r>
                        <a:rPr altLang="ja-JP"/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Standard_B1ls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Plan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the previous section, we have created the Movement and registered the substitute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In the next section, we are going to check that the module follows the policy.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4" y="2339866"/>
            <a:ext cx="3260135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you want to check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“Plan check”.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Check Plan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and stops after the Plan/</a:t>
              </a:r>
              <a:r>
                <a:rPr lang="en-US" altLang="ja-JP" sz="1200" dirty="0" err="1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Checking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 will move the user to the screen below and tell that an error has occurred. </a:t>
            </a:r>
            <a:r>
              <a:rPr lang="en-US" altLang="ja-JP" sz="1600" dirty="0" smtClean="0"/>
              <a:t>Scroll down to see the </a:t>
            </a:r>
            <a:r>
              <a:rPr lang="en-US" altLang="ja-JP" sz="1600" dirty="0" err="1" smtClean="0"/>
              <a:t>PolicyCheck</a:t>
            </a:r>
            <a:r>
              <a:rPr lang="en-US" altLang="ja-JP" sz="1600" dirty="0" smtClean="0"/>
              <a:t> log.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can see that the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proposed cost will exceed 50$</a:t>
            </a:r>
            <a:endParaRPr lang="ja-JP" altLang="en-US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Change the size of the VM and re-run the operation.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Lastly, we will change the size of the VM and run the operation again.</a:t>
            </a:r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Go to 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Substitute list </a:t>
            </a:r>
            <a:r>
              <a:rPr lang="en-US" altLang="ja-JP" sz="1600" dirty="0" smtClean="0"/>
              <a:t>and use the table below to change the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	Then check the plan like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Change the VM size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9227"/>
              </p:ext>
            </p:extLst>
          </p:nvPr>
        </p:nvGraphicFramePr>
        <p:xfrm>
          <a:off x="179512" y="2420860"/>
          <a:ext cx="727288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035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4741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36851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9959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34513"/>
              </p:ext>
            </p:extLst>
          </p:nvPr>
        </p:nvGraphicFramePr>
        <p:xfrm>
          <a:off x="156282" y="4765117"/>
          <a:ext cx="729611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111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53949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43676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50438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 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Instance size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</a:t>
            </a:r>
            <a:r>
              <a:rPr kumimoji="1" lang="ja-JP" altLang="en-US" sz="1400" dirty="0" smtClean="0">
                <a:latin typeface="+mn-ea"/>
              </a:rPr>
              <a:t>→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</a:t>
            </a:r>
            <a:r>
              <a:rPr lang="ja-JP" altLang="en-US" sz="1400" dirty="0" smtClean="0">
                <a:latin typeface="+mn-ea"/>
              </a:rPr>
              <a:t>→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Confirm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Now if check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log, we can see that it has finished successfully.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After checking the log, we can go to the next step and run the Movement.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Confirm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8" y="4555077"/>
            <a:ext cx="3361811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 can now see that the proposed</a:t>
            </a:r>
            <a:br>
              <a:rPr kumimoji="1" lang="en-US" altLang="ja-JP" sz="1400" dirty="0" smtClean="0">
                <a:latin typeface="+mn-ea"/>
              </a:rPr>
            </a:br>
            <a:r>
              <a:rPr kumimoji="1" lang="en-US" altLang="ja-JP" sz="1400" dirty="0" smtClean="0">
                <a:latin typeface="+mn-ea"/>
              </a:rPr>
              <a:t> cost is below 50%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7</a:t>
            </a:r>
            <a:r>
              <a:rPr altLang="en-US" dirty="0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360752"/>
            <a:chOff x="5244298" y="5000704"/>
            <a:chExt cx="3197035" cy="1360752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06350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 smtClean="0"/>
                <a:t>After execution, the user 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automatically be moved to 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"check operation status"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8</a:t>
            </a:r>
            <a:r>
              <a:rPr altLang="en-US" dirty="0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Azure: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1.2</a:t>
            </a:r>
            <a:r>
              <a:rPr altLang="en-US"/>
              <a:t>　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pPr>
              <a:defRPr altLang="en-US" b="1"/>
            </a:pPr>
            <a:r>
              <a:rPr dirty="0"/>
              <a:t>Environment</a:t>
            </a:r>
            <a:endParaRPr lang="en-US" altLang="ja-JP" b="1" dirty="0" smtClean="0"/>
          </a:p>
          <a:p>
            <a:pPr lvl="1">
              <a:defRPr altLang="en-US"/>
            </a:pPr>
            <a:r>
              <a:rPr dirty="0"/>
              <a:t>The working environment used in this manual is as follows. </a:t>
            </a:r>
            <a:endParaRPr lang="en-US" altLang="ja-JP" dirty="0" smtClean="0"/>
          </a:p>
          <a:p>
            <a:pPr lvl="1"/>
            <a:r>
              <a:rPr altLang="en-US" dirty="0"/>
              <a:t>In addition to an ITA Server, please prepare an account for AWS, Azure and Terraform Cloud.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  <a:defRPr b="1"/>
            </a:pPr>
            <a:r>
              <a:rPr altLang="ja-JP" dirty="0"/>
              <a:t>ITA</a:t>
            </a:r>
            <a:r>
              <a:rPr altLang="en-US" dirty="0"/>
              <a:t> host server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CentOS7 (*)</a:t>
            </a:r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ITA ver </a:t>
            </a:r>
            <a:r>
              <a:rPr dirty="0" smtClean="0"/>
              <a:t>1.</a:t>
            </a:r>
            <a:r>
              <a:rPr lang="en-US" dirty="0" smtClean="0"/>
              <a:t>8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altLang="ja-JP" dirty="0"/>
              <a:t>*</a:t>
            </a:r>
            <a:r>
              <a:rPr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altLang="ja-JP" kern="1200" dirty="0">
                <a:solidFill>
                  <a:srgbClr val="000000"/>
                </a:solidFill>
              </a:rPr>
              <a:t> ITA</a:t>
            </a:r>
            <a:r>
              <a:rPr altLang="en-US" kern="1200" dirty="0">
                <a:solidFill>
                  <a:srgbClr val="000000"/>
                </a:solidFill>
              </a:rPr>
              <a:t> can be installed on</a:t>
            </a:r>
            <a:r>
              <a:rPr altLang="ja-JP" kern="1200" dirty="0">
                <a:solidFill>
                  <a:srgbClr val="000000"/>
                </a:solidFill>
              </a:rPr>
              <a:t> RHEL7</a:t>
            </a:r>
            <a:r>
              <a:rPr altLang="en-US" kern="1200" dirty="0">
                <a:solidFill>
                  <a:srgbClr val="000000"/>
                </a:solidFill>
              </a:rPr>
              <a:t> and</a:t>
            </a:r>
            <a:r>
              <a:rPr altLang="ja-JP" kern="1200" dirty="0">
                <a:solidFill>
                  <a:srgbClr val="000000"/>
                </a:solidFill>
              </a:rPr>
              <a:t> RHEL8</a:t>
            </a:r>
            <a:r>
              <a:rPr altLang="en-US" kern="1200" dirty="0">
                <a:solidFill>
                  <a:srgbClr val="000000"/>
                </a:solidFill>
              </a:rPr>
              <a:t> type</a:t>
            </a:r>
            <a:r>
              <a:rPr altLang="ja-JP" kern="1200" dirty="0">
                <a:solidFill>
                  <a:srgbClr val="000000"/>
                </a:solidFill>
              </a:rPr>
              <a:t> OS</a:t>
            </a:r>
            <a:r>
              <a:rPr altLang="en-US" kern="1200" dirty="0">
                <a:solidFill>
                  <a:srgbClr val="000000"/>
                </a:solidFill>
              </a:rPr>
              <a:t> as well.</a:t>
            </a:r>
            <a:r>
              <a:rPr altLang="ja-JP" dirty="0"/>
              <a:t> 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>
                <a:solidFill>
                  <a:srgbClr val="002B62"/>
                </a:solidFill>
              </a:defRPr>
            </a:pPr>
            <a: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465235" y="4580454"/>
            <a:ext cx="1374264" cy="868003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rPr sz="2000" dirty="0" smtClean="0"/>
              <a:t>ITA 1.</a:t>
            </a:r>
            <a:r>
              <a:rPr lang="en-US" sz="2000" dirty="0" smtClean="0"/>
              <a:t>8</a:t>
            </a:r>
            <a:endParaRPr kumimoji="1" lang="ja-JP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 flipV="1">
            <a:off x="1447876" y="5014456"/>
            <a:ext cx="1017359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839499" y="5014456"/>
            <a:ext cx="67371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403588" y="2493923"/>
            <a:ext cx="28443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0">
              <a:buNone/>
              <a:defRPr altLang="en-US" b="1"/>
            </a:pPr>
            <a:r>
              <a:rPr dirty="0" smtClean="0"/>
              <a:t>Target</a:t>
            </a:r>
            <a:r>
              <a:rPr lang="ja-JP" altLang="en-US" dirty="0"/>
              <a:t> </a:t>
            </a:r>
            <a:r>
              <a:rPr dirty="0" smtClean="0"/>
              <a:t>AWS</a:t>
            </a:r>
            <a:endParaRPr dirty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dirty="0"/>
              <a:t>Microsoft </a:t>
            </a:r>
            <a:r>
              <a:rPr dirty="0" smtClean="0"/>
              <a:t>Azure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lang="en-US" dirty="0" smtClean="0"/>
              <a:t>AWS</a:t>
            </a:r>
            <a:endParaRPr dirty="0"/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495072"/>
            <a:ext cx="2448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/>
            </a:pPr>
            <a:r>
              <a:rPr dirty="0"/>
              <a:t>Terraform</a:t>
            </a:r>
          </a:p>
          <a:p>
            <a:pPr>
              <a:defRPr sz="1600"/>
            </a:pPr>
            <a:r>
              <a:rPr altLang="en-US" dirty="0"/>
              <a:t>・</a:t>
            </a:r>
            <a:r>
              <a:rPr altLang="ja-JP" dirty="0"/>
              <a:t>Terraform</a:t>
            </a:r>
            <a:r>
              <a:rPr altLang="en-US" dirty="0"/>
              <a:t> </a:t>
            </a:r>
            <a:r>
              <a:rPr altLang="ja-JP" dirty="0"/>
              <a:t>Cloud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lang="en-US" altLang="ja-JP" dirty="0"/>
              <a:t>About the scenario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en-US" sz="1400" dirty="0"/>
              <a:t>This scenario uses</a:t>
            </a:r>
            <a:r>
              <a:rPr lang="en-US" altLang="ja-JP" sz="1400" dirty="0"/>
              <a:t> ITA's Terraform Driver</a:t>
            </a:r>
            <a:r>
              <a:rPr lang="en-US" altLang="en-US" sz="1400" dirty="0"/>
              <a:t> to </a:t>
            </a:r>
            <a:r>
              <a:rPr lang="en-US" altLang="en-US" sz="1400" dirty="0" smtClean="0"/>
              <a:t>check the plan to create the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VM</a:t>
            </a:r>
            <a:r>
              <a:rPr lang="en-US" altLang="en-US" sz="1400" dirty="0"/>
              <a:t>'s on Public cloud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AWS</a:t>
            </a:r>
            <a:r>
              <a:rPr lang="en-US" altLang="en-US" sz="1400" dirty="0" err="1"/>
              <a:t>,</a:t>
            </a:r>
            <a:r>
              <a:rPr lang="en-US" altLang="ja-JP" sz="1400" dirty="0" err="1"/>
              <a:t>Azure</a:t>
            </a:r>
            <a:r>
              <a:rPr lang="en-US" altLang="ja-JP" sz="1400" dirty="0"/>
              <a:t>)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After that, it will use the </a:t>
            </a:r>
            <a:r>
              <a:rPr lang="en-US" altLang="en-US" sz="1400" b="1" dirty="0" smtClean="0"/>
              <a:t>defined policies </a:t>
            </a:r>
            <a:r>
              <a:rPr lang="en-US" altLang="en-US" sz="1400" dirty="0" smtClean="0"/>
              <a:t>to create the VM on the different cloud environments.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en-US" sz="1400" dirty="0"/>
              <a:t>Once you have followed the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en-US" sz="1400" dirty="0">
                <a:solidFill>
                  <a:srgbClr val="FFC000"/>
                </a:solidFill>
              </a:rPr>
              <a:t>Preparation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  <a:r>
              <a:rPr lang="en-US" altLang="en-US" sz="1400" dirty="0"/>
              <a:t>part of this document and have linked/registered all the necessary parts, you can repeat the </a:t>
            </a:r>
            <a:r>
              <a:rPr lang="en-US" altLang="en-US" sz="1400" dirty="0">
                <a:solidFill>
                  <a:srgbClr val="92D050"/>
                </a:solidFill>
              </a:rPr>
              <a:t>“Execution” </a:t>
            </a:r>
            <a:r>
              <a:rPr lang="en-US" altLang="en-US" sz="1400" dirty="0"/>
              <a:t>part of the scenario and reconfigure/re-register target machines. </a:t>
            </a:r>
            <a:r>
              <a:rPr lang="en-US" altLang="en-US" sz="1400" b="1" dirty="0">
                <a:solidFill>
                  <a:srgbClr val="FF0000"/>
                </a:solidFill>
              </a:rPr>
              <a:t>(Automation)</a:t>
            </a:r>
          </a:p>
          <a:p>
            <a:pPr lvl="2"/>
            <a:endParaRPr lang="en-US" altLang="ja-JP" sz="1200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Interface information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Organization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operation pattern (Movement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Module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361325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Specify Module files to 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780910"/>
            <a:ext cx="20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385943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Policy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38594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Policy 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Policy to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to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Register Input operation name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Configure variables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Start Operation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Check Execution status.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8" y="2780910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Check Plan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en-US" altLang="ja-JP" dirty="0" smtClean="0"/>
              <a:t>s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LF 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510785-ACC4-43A6-B0B4-280C1CCBA64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d7d3cbb-6703-464f-aabe-9c28e9bfaa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3495</Words>
  <Application>Microsoft Office PowerPoint</Application>
  <PresentationFormat>画面に合わせる (4:3)</PresentationFormat>
  <Paragraphs>829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(1/6)</vt:lpstr>
      <vt:lpstr>2.2　Preparation (2/6)</vt:lpstr>
      <vt:lpstr>2.2　Preparation (3/6)</vt:lpstr>
      <vt:lpstr>2.2　Preparation (4/6)</vt:lpstr>
      <vt:lpstr>2.2　Preparation (5/6)</vt:lpstr>
      <vt:lpstr>2.2　Preparation (6/6)</vt:lpstr>
      <vt:lpstr>2.2　Preparation (7/7)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Register Policy file</vt:lpstr>
      <vt:lpstr>3.7　Register Policy Set</vt:lpstr>
      <vt:lpstr>3.8　Link Policy Set and Policy</vt:lpstr>
      <vt:lpstr>3.9　Link Policy Set and Workspace</vt:lpstr>
      <vt:lpstr>3.10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Check Plan</vt:lpstr>
      <vt:lpstr>4.4　Check PolicyCheck log</vt:lpstr>
      <vt:lpstr>4.5　Change the VM size</vt:lpstr>
      <vt:lpstr>4.6　Confirm PolicyCheck log</vt:lpstr>
      <vt:lpstr>4.7　Execution</vt:lpstr>
      <vt:lpstr>4.8　Checking Operation status</vt:lpstr>
      <vt:lpstr>4.9　Change the value and execute again(1/2)</vt:lpstr>
      <vt:lpstr>4.9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2021-12-09T10:37:12Z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