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46"/>
  </p:notesMasterIdLst>
  <p:handoutMasterIdLst>
    <p:handoutMasterId r:id="rId4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124990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5507" autoAdjust="0"/>
  </p:normalViewPr>
  <p:slideViewPr>
    <p:cSldViewPr>
      <p:cViewPr varScale="1">
        <p:scale>
          <a:sx n="165" d="100"/>
          <a:sy n="165" d="100"/>
        </p:scale>
        <p:origin x="4224" y="101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2021/12/10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2021/12/10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22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993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01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954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96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7160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15" r:id="rId8"/>
    <p:sldLayoutId id="2147483716" r:id="rId9"/>
    <p:sldLayoutId id="214748371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</a:t>
            </a:r>
            <a:r>
              <a:rPr lang="en-US" altLang="ja-JP"/>
              <a:t>Version </a:t>
            </a:r>
            <a:r>
              <a:rPr lang="en-US" altLang="ja-JP" smtClean="0"/>
              <a:t>1.8</a:t>
            </a:r>
            <a:endParaRPr lang="en-US" altLang="ja-JP" dirty="0" smtClean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BASE</a:t>
            </a:r>
            <a:r>
              <a:rPr lang="en-US" altLang="ja-JP" sz="4800" b="1" dirty="0"/>
              <a:t> </a:t>
            </a:r>
            <a:r>
              <a:rPr lang="en-US" altLang="ja-JP" sz="4800" b="1" dirty="0" smtClean="0"/>
              <a:t>Practice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※Exastro IT Automation is written as “ITA” in this document.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1" y="2769224"/>
            <a:ext cx="6472851" cy="36873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 </a:t>
            </a:r>
            <a:r>
              <a:rPr lang="en-US" altLang="ja-JP" dirty="0" smtClean="0"/>
              <a:t>Create and register roles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Create and register roles</a:t>
            </a:r>
          </a:p>
          <a:p>
            <a:pPr indent="0">
              <a:buNone/>
            </a:pPr>
            <a:r>
              <a:rPr lang="en-US" altLang="ja-JP" sz="1600" dirty="0" smtClean="0"/>
              <a:t>Create and register the roles that controls user access</a:t>
            </a:r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Management console&gt; Role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4000" y="2916000"/>
            <a:ext cx="3456480" cy="136819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2556000" y="2988000"/>
          <a:ext cx="3296621" cy="11778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</a:tblGrid>
              <a:tr h="27946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name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12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A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C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51393"/>
                  </a:ext>
                </a:extLst>
              </a:tr>
            </a:tbl>
          </a:graphicData>
        </a:graphic>
      </p:graphicFrame>
      <p:sp>
        <p:nvSpPr>
          <p:cNvPr id="7" name="円形吹き出し 6"/>
          <p:cNvSpPr/>
          <p:nvPr/>
        </p:nvSpPr>
        <p:spPr bwMode="auto">
          <a:xfrm>
            <a:off x="2340000" y="4104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323411" y="3960001"/>
            <a:ext cx="1080150" cy="324190"/>
            <a:chOff x="395420" y="4284000"/>
            <a:chExt cx="1203869" cy="509957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395420" y="4284000"/>
              <a:ext cx="936130" cy="3235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0" name="円形吹き出し 9"/>
            <p:cNvSpPr/>
            <p:nvPr/>
          </p:nvSpPr>
          <p:spPr bwMode="auto">
            <a:xfrm>
              <a:off x="1297747" y="4481757"/>
              <a:ext cx="301542" cy="312200"/>
            </a:xfrm>
            <a:prstGeom prst="wedgeEllipseCallout">
              <a:avLst>
                <a:gd name="adj1" fmla="val -92217"/>
                <a:gd name="adj2" fmla="val -3266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 b="1" dirty="0">
                  <a:solidFill>
                    <a:srgbClr val="FFFFFF"/>
                  </a:solidFill>
                  <a:latin typeface="メイリオ"/>
                  <a:ea typeface="メイリオ"/>
                </a:rPr>
                <a:t>１</a:t>
              </a:r>
              <a:endPara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506765" y="4065290"/>
            <a:ext cx="636171" cy="559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2637" y="4755819"/>
            <a:ext cx="951712" cy="238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and register Roles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Device/Operation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1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1" y="2733725"/>
            <a:ext cx="6653206" cy="37822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 </a:t>
            </a:r>
            <a:r>
              <a:rPr lang="en-US" altLang="ja-JP" dirty="0" smtClean="0"/>
              <a:t>Role</a:t>
            </a:r>
            <a:r>
              <a:rPr lang="ja-JP" altLang="en-US" dirty="0" smtClean="0"/>
              <a:t>・</a:t>
            </a:r>
            <a:r>
              <a:rPr lang="en-US" altLang="ja-JP" dirty="0" smtClean="0"/>
              <a:t>Menu link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Link Role and menus</a:t>
            </a:r>
          </a:p>
          <a:p>
            <a:pPr indent="0">
              <a:buNone/>
            </a:pPr>
            <a:r>
              <a:rPr lang="en-US" altLang="ja-JP" sz="1600" dirty="0" smtClean="0"/>
              <a:t>Link menus to the different roles and select permission type</a:t>
            </a:r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Menu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6897" y="4030979"/>
            <a:ext cx="4104570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323410" y="4325011"/>
            <a:ext cx="1296180" cy="299851"/>
            <a:chOff x="539318" y="4433906"/>
            <a:chExt cx="883767" cy="299851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539318" y="4433906"/>
              <a:ext cx="576080" cy="173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8" name="円形吹き出し 7"/>
            <p:cNvSpPr>
              <a:spLocks/>
            </p:cNvSpPr>
            <p:nvPr/>
          </p:nvSpPr>
          <p:spPr bwMode="auto">
            <a:xfrm>
              <a:off x="1175792" y="4481757"/>
              <a:ext cx="247293" cy="252000"/>
            </a:xfrm>
            <a:prstGeom prst="wedgeEllipseCallout">
              <a:avLst>
                <a:gd name="adj1" fmla="val -92217"/>
                <a:gd name="adj2" fmla="val -3266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 b="1" dirty="0">
                  <a:solidFill>
                    <a:srgbClr val="FFFFFF"/>
                  </a:solidFill>
                  <a:latin typeface="メイリオ"/>
                  <a:ea typeface="メイリオ"/>
                </a:rPr>
                <a:t>１</a:t>
              </a:r>
              <a:endPara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4493395" y="4175854"/>
            <a:ext cx="4326118" cy="2088145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4571513" y="4303158"/>
          <a:ext cx="4193332" cy="18335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200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874821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Role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Menu group:  Menu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Associate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A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console: </a:t>
                      </a:r>
                    </a:p>
                    <a:p>
                      <a:r>
                        <a:rPr kumimoji="1" lang="en-US" altLang="ja-JP" sz="1200" dirty="0" smtClean="0"/>
                        <a:t>Operation list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Edit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45629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console: </a:t>
                      </a:r>
                    </a:p>
                    <a:p>
                      <a:r>
                        <a:rPr kumimoji="1" lang="en-US" altLang="ja-JP" sz="1200" dirty="0" smtClean="0"/>
                        <a:t>Device list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Edit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C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console: </a:t>
                      </a:r>
                    </a:p>
                    <a:p>
                      <a:r>
                        <a:rPr kumimoji="1" lang="en-US" altLang="ja-JP" sz="1200" dirty="0" smtClean="0"/>
                        <a:t>Device list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View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3" name="円形吹き出し 12"/>
          <p:cNvSpPr/>
          <p:nvPr/>
        </p:nvSpPr>
        <p:spPr bwMode="auto">
          <a:xfrm>
            <a:off x="4450509" y="4030979"/>
            <a:ext cx="301542" cy="312200"/>
          </a:xfrm>
          <a:prstGeom prst="wedgeEllipseCallout">
            <a:avLst>
              <a:gd name="adj1" fmla="val -198425"/>
              <a:gd name="adj2" fmla="val 7323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Menus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Device/Operation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3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7" y="2773987"/>
            <a:ext cx="6487675" cy="369198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7" y="2773986"/>
            <a:ext cx="6513447" cy="37066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Link Role and user information</a:t>
            </a:r>
          </a:p>
          <a:p>
            <a:pPr indent="0">
              <a:buNone/>
            </a:pPr>
            <a:r>
              <a:rPr lang="en-US" altLang="ja-JP" sz="1600" dirty="0" smtClean="0"/>
              <a:t>Link a roles to the different users</a:t>
            </a:r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1338" y="4063390"/>
            <a:ext cx="3719992" cy="589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4000" y="4467620"/>
            <a:ext cx="831292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971330" y="3739405"/>
            <a:ext cx="3456480" cy="1836001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5089040" y="3793405"/>
          <a:ext cx="3254965" cy="17279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6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79324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572651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Role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User 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Default access permission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A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C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4824000" y="4064209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487405" y="5575405"/>
            <a:ext cx="4601635" cy="8777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atin typeface="+mn-ea"/>
              </a:rPr>
              <a:t>Selecting "●" for "Default access permission" </a:t>
            </a:r>
            <a:r>
              <a:rPr lang="en-US" altLang="ja-JP" sz="1200" dirty="0" smtClean="0">
                <a:latin typeface="+mn-ea"/>
              </a:rPr>
              <a:t/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will </a:t>
            </a:r>
            <a:r>
              <a:rPr lang="en-US" altLang="ja-JP" sz="1200" dirty="0">
                <a:latin typeface="+mn-ea"/>
              </a:rPr>
              <a:t>make the registered access permission default </a:t>
            </a:r>
            <a:r>
              <a:rPr lang="en-US" altLang="ja-JP" sz="1200" dirty="0" smtClean="0">
                <a:latin typeface="+mn-ea"/>
              </a:rPr>
              <a:t>to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the </a:t>
            </a:r>
            <a:r>
              <a:rPr lang="en-US" altLang="ja-JP" sz="1200" dirty="0">
                <a:latin typeface="+mn-ea"/>
              </a:rPr>
              <a:t>role when registering new data.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83467" y="5453141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Device/Operation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0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33" y="3288606"/>
            <a:ext cx="6009718" cy="34270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</a:t>
            </a:r>
            <a:r>
              <a:rPr lang="ja-JP" altLang="en-US" dirty="0"/>
              <a:t> </a:t>
            </a:r>
            <a:r>
              <a:rPr kumimoji="1" lang="en-US" altLang="ja-JP" dirty="0" smtClean="0"/>
              <a:t>Device list/Operation list</a:t>
            </a:r>
            <a:r>
              <a:rPr lang="ja-JP" altLang="en-US" dirty="0"/>
              <a:t> </a:t>
            </a:r>
            <a:r>
              <a:rPr lang="en-US" altLang="ja-JP" dirty="0" smtClean="0"/>
              <a:t>registration(1/2)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data in the Device list menu.</a:t>
            </a:r>
            <a:endParaRPr kumimoji="1" lang="en-US" altLang="ja-JP" b="1" dirty="0" smtClean="0"/>
          </a:p>
          <a:p>
            <a:pPr indent="0">
              <a:buNone/>
            </a:pPr>
            <a:r>
              <a:rPr kumimoji="1" lang="en-US" altLang="ja-JP" sz="1600" u="sng" dirty="0" smtClean="0"/>
              <a:t>The following must be done while logged in as Administrator.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	Register a new item in the Device list.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>	This allows us to check the access</a:t>
            </a:r>
            <a:br>
              <a:rPr lang="en-US" altLang="ja-JP" sz="1600" dirty="0" smtClean="0"/>
            </a:br>
            <a:r>
              <a:rPr lang="en-US" altLang="ja-JP" sz="1600" dirty="0" smtClean="0"/>
              <a:t>	permissions for the different users.</a:t>
            </a:r>
            <a:br>
              <a:rPr lang="en-US" altLang="ja-JP" sz="1600" dirty="0" smtClean="0"/>
            </a:br>
            <a:r>
              <a:rPr lang="en-US" altLang="ja-JP" sz="1600" dirty="0" smtClean="0"/>
              <a:t>	Do not set access permission roles in this step.</a:t>
            </a:r>
            <a:br>
              <a:rPr lang="en-US" altLang="ja-JP" sz="1600" dirty="0" smtClean="0"/>
            </a:br>
            <a:r>
              <a:rPr kumimoji="1" lang="en-US" altLang="ja-JP" sz="1600" dirty="0" smtClean="0"/>
              <a:t>Menu: </a:t>
            </a:r>
            <a:r>
              <a:rPr kumimoji="1" lang="ja-JP" altLang="en-US" sz="1600" dirty="0" smtClean="0"/>
              <a:t> </a:t>
            </a:r>
            <a:r>
              <a:rPr kumimoji="1" lang="en-US" altLang="ja-JP" sz="1600" b="1" dirty="0" smtClean="0"/>
              <a:t>Basic console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 Device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7530" y="4509150"/>
            <a:ext cx="2448340" cy="869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2771750" y="5166597"/>
            <a:ext cx="6033178" cy="930389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2881839" y="5256620"/>
          <a:ext cx="5840260" cy="7499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5240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140865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344155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HW</a:t>
                      </a:r>
                      <a:r>
                        <a:rPr lang="ja-JP" altLang="en-US" sz="1100" b="1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device type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Host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IP</a:t>
                      </a:r>
                      <a:r>
                        <a:rPr lang="ja-JP" altLang="en-US" sz="1100" b="1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address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</a:t>
                      </a:r>
                      <a:r>
                        <a:rPr kumimoji="1" lang="en-US" altLang="ja-JP" sz="1200" baseline="0" dirty="0" smtClean="0"/>
                        <a:t> host name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</a:t>
                      </a:r>
                      <a:r>
                        <a:rPr kumimoji="1" lang="en-US" altLang="ja-JP" sz="1200" baseline="0" dirty="0" smtClean="0"/>
                        <a:t> IP address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</a:tbl>
          </a:graphicData>
        </a:graphic>
      </p:graphicFrame>
      <p:sp>
        <p:nvSpPr>
          <p:cNvPr id="6" name="円形吹き出し 5"/>
          <p:cNvSpPr/>
          <p:nvPr/>
        </p:nvSpPr>
        <p:spPr bwMode="auto">
          <a:xfrm>
            <a:off x="2950055" y="4946531"/>
            <a:ext cx="301542" cy="312200"/>
          </a:xfrm>
          <a:prstGeom prst="wedgeEllipseCallout">
            <a:avLst>
              <a:gd name="adj1" fmla="val 694"/>
              <a:gd name="adj2" fmla="val -7727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362532" y="3895264"/>
            <a:ext cx="680978" cy="196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36120" y="3288606"/>
            <a:ext cx="936130" cy="284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34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1" y="3421150"/>
            <a:ext cx="6012090" cy="34213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</a:t>
            </a:r>
            <a:r>
              <a:rPr lang="ja-JP" altLang="en-US" dirty="0"/>
              <a:t> </a:t>
            </a:r>
            <a:r>
              <a:rPr lang="en-US" altLang="ja-JP" dirty="0" smtClean="0"/>
              <a:t>Device list/Operation list</a:t>
            </a:r>
            <a:r>
              <a:rPr lang="ja-JP" altLang="en-US" dirty="0"/>
              <a:t> </a:t>
            </a:r>
            <a:r>
              <a:rPr lang="en-US" altLang="ja-JP" dirty="0" smtClean="0"/>
              <a:t>registration(2/2)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operation</a:t>
            </a:r>
          </a:p>
          <a:p>
            <a:pPr indent="0">
              <a:buNone/>
            </a:pPr>
            <a:r>
              <a:rPr lang="en-US" altLang="ja-JP" sz="1600" u="sng" dirty="0"/>
              <a:t>The following must be done while logged in as Administrator.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>	Create a </a:t>
            </a:r>
            <a:r>
              <a:rPr lang="en-US" altLang="ja-JP" sz="1600" dirty="0"/>
              <a:t>new operation.</a:t>
            </a:r>
            <a:br>
              <a:rPr lang="en-US" altLang="ja-JP" sz="1600" dirty="0"/>
            </a:br>
            <a:r>
              <a:rPr lang="en-US" altLang="ja-JP" sz="1600" dirty="0" smtClean="0"/>
              <a:t>	This </a:t>
            </a:r>
            <a:r>
              <a:rPr lang="en-US" altLang="ja-JP" sz="1600" dirty="0"/>
              <a:t>allows us to check the access</a:t>
            </a:r>
            <a:br>
              <a:rPr lang="en-US" altLang="ja-JP" sz="1600" dirty="0"/>
            </a:br>
            <a:r>
              <a:rPr lang="en-US" altLang="ja-JP" sz="1600" dirty="0" smtClean="0"/>
              <a:t>	permissions </a:t>
            </a:r>
            <a:r>
              <a:rPr lang="en-US" altLang="ja-JP" sz="1600" dirty="0"/>
              <a:t>for the different users.</a:t>
            </a:r>
            <a:br>
              <a:rPr lang="en-US" altLang="ja-JP" sz="1600" dirty="0"/>
            </a:br>
            <a:r>
              <a:rPr lang="en-US" altLang="ja-JP" sz="1600" dirty="0" smtClean="0"/>
              <a:t>	Do </a:t>
            </a:r>
            <a:r>
              <a:rPr lang="en-US" altLang="ja-JP" sz="1600" dirty="0"/>
              <a:t>not set access permission roles in this step.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kumimoji="1" lang="en-US" altLang="ja-JP" sz="1600" dirty="0" smtClean="0"/>
              <a:t>Menu: </a:t>
            </a:r>
            <a:r>
              <a:rPr kumimoji="1" lang="ja-JP" altLang="en-US" sz="1600" dirty="0" smtClean="0"/>
              <a:t> </a:t>
            </a:r>
            <a:r>
              <a:rPr kumimoji="1" lang="en-US" altLang="ja-JP" sz="1600" b="1" dirty="0" smtClean="0"/>
              <a:t>Basic console</a:t>
            </a:r>
            <a:r>
              <a:rPr kumimoji="1" lang="ja-JP" altLang="en-US" sz="1600" b="1" dirty="0" smtClean="0"/>
              <a:t>  </a:t>
            </a:r>
            <a:r>
              <a:rPr kumimoji="1" lang="en-US" altLang="ja-JP" sz="1600" b="1" dirty="0" smtClean="0"/>
              <a:t>&gt; Operation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9449" y="4200546"/>
            <a:ext cx="738161" cy="164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84026" y="4615718"/>
            <a:ext cx="2019784" cy="541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941817" y="5349939"/>
            <a:ext cx="830157" cy="173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3744264" y="4680000"/>
            <a:ext cx="3564116" cy="1278916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3851900" y="4752000"/>
          <a:ext cx="3378165" cy="1096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6021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214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Operation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Scheduled execution date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OP2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</a:tbl>
          </a:graphicData>
        </a:graphic>
      </p:graphicFrame>
      <p:sp>
        <p:nvSpPr>
          <p:cNvPr id="14" name="円形吹き出し 13"/>
          <p:cNvSpPr/>
          <p:nvPr/>
        </p:nvSpPr>
        <p:spPr bwMode="auto">
          <a:xfrm>
            <a:off x="3593493" y="4618599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5688000" y="3420000"/>
            <a:ext cx="648090" cy="225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0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271433"/>
            <a:ext cx="6347467" cy="357369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permission(1/9)</a:t>
            </a:r>
            <a:r>
              <a:rPr lang="ja-JP" altLang="en-US" dirty="0"/>
              <a:t>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Change account</a:t>
            </a:r>
          </a:p>
          <a:p>
            <a:pPr indent="0">
              <a:buNone/>
            </a:pPr>
            <a:r>
              <a:rPr lang="en-US" altLang="ja-JP" sz="1600" dirty="0"/>
              <a:t>Log out from the Admin account and log in as the </a:t>
            </a:r>
            <a:r>
              <a:rPr lang="en-US" altLang="ja-JP" sz="1600" dirty="0" smtClean="0"/>
              <a:t>different</a:t>
            </a:r>
            <a:br>
              <a:rPr lang="en-US" altLang="ja-JP" sz="1600" dirty="0" smtClean="0"/>
            </a:br>
            <a:r>
              <a:rPr lang="en-US" altLang="ja-JP" sz="1600" dirty="0" smtClean="0"/>
              <a:t>users </a:t>
            </a:r>
            <a:r>
              <a:rPr lang="en-US" altLang="ja-JP" sz="1600" dirty="0"/>
              <a:t>we created earlier in chapter 2.3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2650307" y="2708900"/>
            <a:ext cx="1660936" cy="1152160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288666" y="4014150"/>
            <a:ext cx="2943744" cy="160185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166078" y="3779335"/>
            <a:ext cx="301542" cy="312200"/>
          </a:xfrm>
          <a:prstGeom prst="wedgeEllipseCallout">
            <a:avLst>
              <a:gd name="adj1" fmla="val -52701"/>
              <a:gd name="adj2" fmla="val -6816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/>
          </p:nvPr>
        </p:nvGraphicFramePr>
        <p:xfrm>
          <a:off x="4425650" y="4059594"/>
          <a:ext cx="2701906" cy="1467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190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</a:tblGrid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ID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341450474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Password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(Password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</a:rPr>
                        <a:t> input in chapter 2.3)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3319"/>
                  </a:ext>
                </a:extLst>
              </a:tr>
            </a:tbl>
          </a:graphicData>
        </a:graphic>
      </p:graphicFrame>
      <p:grpSp>
        <p:nvGrpSpPr>
          <p:cNvPr id="36" name="グループ化 35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0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2304655"/>
            <a:ext cx="6379877" cy="32104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permission(2/9) 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Configure new password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Users will be asked to create a new </a:t>
            </a:r>
            <a:r>
              <a:rPr lang="en-US" altLang="ja-JP" sz="1600" dirty="0" smtClean="0"/>
              <a:t>password</a:t>
            </a:r>
            <a:br>
              <a:rPr lang="en-US" altLang="ja-JP" sz="1600" dirty="0" smtClean="0"/>
            </a:br>
            <a:r>
              <a:rPr lang="en-US" altLang="ja-JP" sz="1600" dirty="0" smtClean="0"/>
              <a:t>when </a:t>
            </a:r>
            <a:r>
              <a:rPr lang="en-US" altLang="ja-JP" sz="1600" dirty="0"/>
              <a:t>logging in for the first time.</a:t>
            </a:r>
          </a:p>
          <a:p>
            <a:pPr indent="0">
              <a:buNone/>
            </a:pPr>
            <a:r>
              <a:rPr lang="en-US" altLang="ja-JP" sz="1600" dirty="0"/>
              <a:t>Log in and create a new password for all the users.</a:t>
            </a:r>
            <a:endParaRPr lang="en-US" altLang="ja-JP" sz="1600" dirty="0" smtClean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2674624" y="2708900"/>
            <a:ext cx="1970114" cy="14544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807820" y="3851103"/>
            <a:ext cx="2932620" cy="264679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/>
          </p:nvPr>
        </p:nvGraphicFramePr>
        <p:xfrm>
          <a:off x="4901841" y="3944042"/>
          <a:ext cx="2701906" cy="2465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190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</a:tblGrid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ID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341450474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Old password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(Password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</a:rPr>
                        <a:t> input in chapter 2.3)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3319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</a:rPr>
                        <a:t> password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45947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Free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35358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New password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re-enter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25257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Free value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26831"/>
                  </a:ext>
                </a:extLst>
              </a:tr>
            </a:tbl>
          </a:graphicData>
        </a:graphic>
      </p:graphicFrame>
      <p:sp>
        <p:nvSpPr>
          <p:cNvPr id="25" name="円形吹き出し 24"/>
          <p:cNvSpPr/>
          <p:nvPr/>
        </p:nvSpPr>
        <p:spPr bwMode="auto">
          <a:xfrm>
            <a:off x="4646828" y="3851103"/>
            <a:ext cx="301542" cy="312200"/>
          </a:xfrm>
          <a:prstGeom prst="wedgeEllipseCallout">
            <a:avLst>
              <a:gd name="adj1" fmla="val -52701"/>
              <a:gd name="adj2" fmla="val -6816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3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059999"/>
            <a:ext cx="6336290" cy="34118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800" b="1" dirty="0"/>
              <a:t>Check User 1's access permissions </a:t>
            </a:r>
            <a:endParaRPr lang="en-US" altLang="ja-JP" sz="1400" dirty="0" smtClean="0"/>
          </a:p>
          <a:p>
            <a:pPr indent="0">
              <a:buNone/>
            </a:pPr>
            <a:r>
              <a:rPr lang="en-US" altLang="ja-JP" sz="1400" dirty="0" smtClean="0"/>
              <a:t>Log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in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as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User 1 and check the access permissions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 smtClean="0"/>
              <a:t>Check that the Login ID is “user1” </a:t>
            </a:r>
            <a:br>
              <a:rPr lang="en-US" altLang="ja-JP" sz="1400" dirty="0" smtClean="0"/>
            </a:br>
            <a:r>
              <a:rPr lang="en-US" altLang="ja-JP" sz="1400" dirty="0" smtClean="0"/>
              <a:t>and the Login user is “Test1” in the upper right corner.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 smtClean="0"/>
              <a:t>Menu: 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Basic console &gt; Operation list</a:t>
            </a:r>
            <a:r>
              <a:rPr lang="ja-JP" altLang="en-US" sz="1400" dirty="0" smtClean="0"/>
              <a:t> </a:t>
            </a:r>
            <a:endParaRPr lang="en-US" altLang="ja-JP" sz="1400" dirty="0" smtClean="0"/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 smtClean="0"/>
              <a:t>Display filter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&gt;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Press “Filter”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 smtClean="0"/>
              <a:t>Check that both OP1 and OP2 are displayed and</a:t>
            </a:r>
            <a:br>
              <a:rPr lang="en-US" altLang="ja-JP" sz="1400" dirty="0" smtClean="0"/>
            </a:br>
            <a:r>
              <a:rPr lang="en-US" altLang="ja-JP" sz="1400" dirty="0" smtClean="0"/>
              <a:t> that you can edit them</a:t>
            </a:r>
          </a:p>
          <a:p>
            <a:pPr marL="522900" indent="-342900">
              <a:buFont typeface="+mj-ea"/>
              <a:buAutoNum type="circleNumDbPlain" startAt="2"/>
            </a:pPr>
            <a:endParaRPr lang="en-US" altLang="ja-JP" sz="1400" dirty="0" smtClean="0"/>
          </a:p>
          <a:p>
            <a:pPr indent="0">
              <a:buNone/>
            </a:pPr>
            <a:endParaRPr kumimoji="1" lang="en-US" altLang="ja-JP" sz="1400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0343" y="5167379"/>
            <a:ext cx="3495677" cy="506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374" y="3865238"/>
            <a:ext cx="791520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20343" y="4437139"/>
            <a:ext cx="831307" cy="162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1036144" y="3542574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692686" y="3990386"/>
            <a:ext cx="301542" cy="312200"/>
          </a:xfrm>
          <a:prstGeom prst="wedgeEllipseCallout">
            <a:avLst>
              <a:gd name="adj1" fmla="val -45929"/>
              <a:gd name="adj2" fmla="val 10724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341374" y="4765923"/>
            <a:ext cx="301542" cy="312200"/>
          </a:xfrm>
          <a:prstGeom prst="wedgeEllipseCallout">
            <a:avLst>
              <a:gd name="adj1" fmla="val -108599"/>
              <a:gd name="adj2" fmla="val 8576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４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52959" y="3062123"/>
            <a:ext cx="1007331" cy="294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円形吹き出し 16"/>
          <p:cNvSpPr/>
          <p:nvPr/>
        </p:nvSpPr>
        <p:spPr bwMode="auto">
          <a:xfrm>
            <a:off x="6451788" y="3386474"/>
            <a:ext cx="301542" cy="312200"/>
          </a:xfrm>
          <a:prstGeom prst="wedgeEllipseCallout">
            <a:avLst>
              <a:gd name="adj1" fmla="val -78275"/>
              <a:gd name="adj2" fmla="val -6202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線吹き出し 1 (枠付き) 17"/>
          <p:cNvSpPr/>
          <p:nvPr/>
        </p:nvSpPr>
        <p:spPr bwMode="auto">
          <a:xfrm>
            <a:off x="4330884" y="5167380"/>
            <a:ext cx="2761466" cy="766381"/>
          </a:xfrm>
          <a:prstGeom prst="borderCallout1">
            <a:avLst>
              <a:gd name="adj1" fmla="val 42937"/>
              <a:gd name="adj2" fmla="val 289"/>
              <a:gd name="adj3" fmla="val 37459"/>
              <a:gd name="adj4" fmla="val -16275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Users with </a:t>
            </a:r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"Can maintain"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displayed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in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link settings are able to edit. 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(See more information on slide 20.)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9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556299"/>
            <a:ext cx="6684604" cy="35997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permission(4/9)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1's access permissions 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Basic console </a:t>
            </a:r>
            <a:r>
              <a:rPr lang="en-US" altLang="ja-JP" sz="1600" b="1" dirty="0"/>
              <a:t>&gt; </a:t>
            </a:r>
            <a:r>
              <a:rPr lang="en-US" altLang="ja-JP" sz="1600" b="1" dirty="0" smtClean="0"/>
              <a:t>Device list</a:t>
            </a:r>
            <a:r>
              <a:rPr lang="ja-JP" altLang="en-US" sz="1600" b="1" dirty="0" smtClean="0"/>
              <a:t> 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Display filter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 Press “Filter”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the device list is displayed and that you can edit it.</a:t>
            </a:r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37041" y="4991976"/>
            <a:ext cx="5567269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268567" y="4218194"/>
            <a:ext cx="855093" cy="207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4" name="円形吹き出し 23"/>
          <p:cNvSpPr/>
          <p:nvPr/>
        </p:nvSpPr>
        <p:spPr bwMode="auto">
          <a:xfrm>
            <a:off x="2166705" y="379171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015934" y="4535970"/>
            <a:ext cx="301542" cy="312200"/>
          </a:xfrm>
          <a:prstGeom prst="wedgeEllipseCallout">
            <a:avLst>
              <a:gd name="adj1" fmla="val -63661"/>
              <a:gd name="adj2" fmla="val 694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8" name="線吹き出し 1 (枠付き) 17"/>
          <p:cNvSpPr/>
          <p:nvPr/>
        </p:nvSpPr>
        <p:spPr bwMode="auto">
          <a:xfrm>
            <a:off x="4010313" y="5492198"/>
            <a:ext cx="2761466" cy="766381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Users with </a:t>
            </a:r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"Can maintain"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displayed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in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link settings are able to edit. 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(See more information on slide 20.)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76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060609"/>
            <a:ext cx="6400000" cy="34542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permission(5/9)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</a:t>
            </a:r>
            <a:r>
              <a:rPr lang="en-US" altLang="ja-JP" b="1" dirty="0" smtClean="0"/>
              <a:t>2's </a:t>
            </a:r>
            <a:r>
              <a:rPr lang="en-US" altLang="ja-JP" b="1" dirty="0"/>
              <a:t>access permissions 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Log</a:t>
            </a:r>
            <a:r>
              <a:rPr lang="ja-JP" altLang="en-US" sz="1600" dirty="0"/>
              <a:t> </a:t>
            </a:r>
            <a:r>
              <a:rPr lang="en-US" altLang="ja-JP" sz="1600" dirty="0"/>
              <a:t>in</a:t>
            </a:r>
            <a:r>
              <a:rPr lang="ja-JP" altLang="en-US" sz="1600" dirty="0"/>
              <a:t> </a:t>
            </a:r>
            <a:r>
              <a:rPr lang="en-US" altLang="ja-JP" sz="1600" dirty="0"/>
              <a:t>as</a:t>
            </a:r>
            <a:r>
              <a:rPr lang="ja-JP" altLang="en-US" sz="1600" dirty="0"/>
              <a:t> </a:t>
            </a:r>
            <a:r>
              <a:rPr lang="en-US" altLang="ja-JP" sz="1600" dirty="0"/>
              <a:t>User </a:t>
            </a:r>
            <a:r>
              <a:rPr lang="en-US" altLang="ja-JP" sz="1600" dirty="0" smtClean="0"/>
              <a:t>2 </a:t>
            </a:r>
            <a:r>
              <a:rPr lang="en-US" altLang="ja-JP" sz="1600" dirty="0"/>
              <a:t>and check the access </a:t>
            </a:r>
            <a:r>
              <a:rPr lang="en-US" altLang="ja-JP" sz="1600" dirty="0" smtClean="0"/>
              <a:t>permissions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Check that the Login ID is “</a:t>
            </a:r>
            <a:r>
              <a:rPr lang="en-US" altLang="ja-JP" sz="1600" dirty="0" smtClean="0"/>
              <a:t>user2”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and the Login user is “</a:t>
            </a:r>
            <a:r>
              <a:rPr lang="en-US" altLang="ja-JP" sz="1600" dirty="0" smtClean="0"/>
              <a:t>Test2” </a:t>
            </a:r>
            <a:r>
              <a:rPr lang="en-US" altLang="ja-JP" sz="1600" dirty="0"/>
              <a:t>in the upper right corner.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Basic console </a:t>
            </a:r>
            <a:r>
              <a:rPr lang="en-US" altLang="ja-JP" sz="1600" dirty="0"/>
              <a:t>&gt; </a:t>
            </a:r>
            <a:r>
              <a:rPr lang="en-US" altLang="ja-JP" sz="1600" dirty="0" smtClean="0"/>
              <a:t>Device list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600" dirty="0" smtClean="0"/>
              <a:t>Display filter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 Press “Filter”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600" dirty="0" smtClean="0"/>
              <a:t>Check that you can edit in the device list.</a:t>
            </a:r>
            <a:endParaRPr lang="en-US" altLang="ja-JP" sz="1600" dirty="0"/>
          </a:p>
          <a:p>
            <a:pPr indent="0">
              <a:buNone/>
            </a:pPr>
            <a:endParaRPr lang="en-US" altLang="ja-JP" sz="1400" dirty="0"/>
          </a:p>
          <a:p>
            <a:pPr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57657" y="3060000"/>
            <a:ext cx="974643" cy="388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円形吹き出し 5"/>
          <p:cNvSpPr/>
          <p:nvPr/>
        </p:nvSpPr>
        <p:spPr bwMode="auto">
          <a:xfrm>
            <a:off x="6304473" y="3362862"/>
            <a:ext cx="267088" cy="312200"/>
          </a:xfrm>
          <a:prstGeom prst="wedgeEllipseCallout">
            <a:avLst>
              <a:gd name="adj1" fmla="val -92540"/>
              <a:gd name="adj2" fmla="val -5286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8197" y="5302939"/>
            <a:ext cx="5383364" cy="66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23871" y="4638473"/>
            <a:ext cx="812790" cy="201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 bwMode="auto">
          <a:xfrm>
            <a:off x="1957043" y="4358700"/>
            <a:ext cx="254131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9448" y="3692294"/>
            <a:ext cx="771965" cy="223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 bwMode="auto">
          <a:xfrm>
            <a:off x="951863" y="3324533"/>
            <a:ext cx="288203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286297" y="5096128"/>
            <a:ext cx="267088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4</a:t>
            </a:r>
          </a:p>
        </p:txBody>
      </p:sp>
      <p:grpSp>
        <p:nvGrpSpPr>
          <p:cNvPr id="30" name="グループ化 2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22" name="線吹き出し 1 (枠付き) 21"/>
          <p:cNvSpPr/>
          <p:nvPr/>
        </p:nvSpPr>
        <p:spPr bwMode="auto">
          <a:xfrm>
            <a:off x="3676551" y="5863075"/>
            <a:ext cx="2761466" cy="766381"/>
          </a:xfrm>
          <a:prstGeom prst="borderCallout1">
            <a:avLst>
              <a:gd name="adj1" fmla="val 42937"/>
              <a:gd name="adj2" fmla="val 289"/>
              <a:gd name="adj3" fmla="val 8028"/>
              <a:gd name="adj4" fmla="val -29078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Users with </a:t>
            </a:r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"Can maintain"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displayed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in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link settings are able to edit. 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(See more information on slide 20.)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05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590" y="533360"/>
            <a:ext cx="7200000" cy="405683"/>
          </a:xfrm>
        </p:spPr>
        <p:txBody>
          <a:bodyPr/>
          <a:lstStyle/>
          <a:p>
            <a:r>
              <a:rPr lang="en-US" altLang="ja-JP" b="1" dirty="0" smtClean="0"/>
              <a:t>Table of contents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80660"/>
            <a:ext cx="7200000" cy="566131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6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590" y="980661"/>
            <a:ext cx="72000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Introductio</a:t>
            </a:r>
            <a:r>
              <a:rPr lang="en-US" altLang="ja-JP" sz="1600" dirty="0">
                <a:latin typeface="+mn-ea"/>
              </a:rPr>
              <a:t>n</a:t>
            </a:r>
          </a:p>
          <a:p>
            <a:pPr lvl="1"/>
            <a:r>
              <a:rPr lang="en-US" altLang="ja-JP" sz="1600" dirty="0">
                <a:latin typeface="+mn-ea"/>
              </a:rPr>
              <a:t>1.1   </a:t>
            </a:r>
            <a:r>
              <a:rPr lang="en-US" altLang="ja-JP" sz="1600" dirty="0" smtClean="0">
                <a:latin typeface="+mn-ea"/>
              </a:rPr>
              <a:t>Document Overview</a:t>
            </a:r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Practice Scenario</a:t>
            </a:r>
            <a:r>
              <a:rPr lang="ja-JP" altLang="en-US" sz="1600" dirty="0">
                <a:latin typeface="+mn-ea"/>
              </a:rPr>
              <a:t> </a:t>
            </a:r>
            <a:r>
              <a:rPr lang="en-US" altLang="ja-JP" sz="1600" dirty="0" smtClean="0">
                <a:latin typeface="+mn-ea"/>
              </a:rPr>
              <a:t>1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Operation Environment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2.2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RBAC for Menu scenario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2.3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Create and register new users</a:t>
            </a:r>
          </a:p>
          <a:p>
            <a:pPr lvl="1"/>
            <a:r>
              <a:rPr lang="en-US" altLang="ja-JP" sz="1600" dirty="0" smtClean="0">
                <a:latin typeface="+mn-ea"/>
              </a:rPr>
              <a:t>2.4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Create and register Roles</a:t>
            </a:r>
          </a:p>
          <a:p>
            <a:pPr lvl="1"/>
            <a:r>
              <a:rPr lang="en-US" altLang="ja-JP" sz="1600" dirty="0" smtClean="0">
                <a:latin typeface="+mn-ea"/>
              </a:rPr>
              <a:t>2.5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Link Roles and Menus</a:t>
            </a:r>
          </a:p>
          <a:p>
            <a:pPr lvl="1"/>
            <a:r>
              <a:rPr lang="en-US" altLang="ja-JP" sz="1600" dirty="0" smtClean="0">
                <a:latin typeface="+mn-ea"/>
              </a:rPr>
              <a:t>2.6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Link Roles and Users</a:t>
            </a:r>
          </a:p>
          <a:p>
            <a:pPr lvl="1"/>
            <a:r>
              <a:rPr lang="en-US" altLang="ja-JP" sz="1600" dirty="0" smtClean="0">
                <a:latin typeface="+mn-ea"/>
              </a:rPr>
              <a:t>2.7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Register Device/Operation list</a:t>
            </a:r>
          </a:p>
          <a:p>
            <a:pPr lvl="1"/>
            <a:r>
              <a:rPr lang="en-US" altLang="ja-JP" sz="1600" dirty="0" smtClean="0">
                <a:latin typeface="+mn-ea"/>
              </a:rPr>
              <a:t>2.8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Check access permission</a:t>
            </a: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Practice Scenario 2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Operation Environment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3.2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RBAC for Data records scenario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3.3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Create and register new users</a:t>
            </a:r>
            <a:endParaRPr lang="en-US" altLang="ja-JP" sz="1600" dirty="0"/>
          </a:p>
          <a:p>
            <a:pPr lvl="1"/>
            <a:r>
              <a:rPr lang="en-US" altLang="ja-JP" sz="1600" dirty="0">
                <a:latin typeface="+mn-ea"/>
              </a:rPr>
              <a:t>3.4   </a:t>
            </a:r>
            <a:r>
              <a:rPr lang="en-US" altLang="ja-JP" sz="1600" dirty="0" smtClean="0">
                <a:latin typeface="+mn-ea"/>
              </a:rPr>
              <a:t>Create and register Roles</a:t>
            </a:r>
          </a:p>
          <a:p>
            <a:pPr lvl="1"/>
            <a:r>
              <a:rPr lang="en-US" altLang="ja-JP" sz="1600" dirty="0" smtClean="0">
                <a:latin typeface="+mn-ea"/>
              </a:rPr>
              <a:t>3.5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Link Roles and Menus</a:t>
            </a:r>
          </a:p>
          <a:p>
            <a:pPr lvl="1"/>
            <a:r>
              <a:rPr lang="en-US" altLang="ja-JP" sz="1600" dirty="0" smtClean="0">
                <a:latin typeface="+mn-ea"/>
              </a:rPr>
              <a:t>3.6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Link Roles and Users</a:t>
            </a:r>
          </a:p>
          <a:p>
            <a:pPr lvl="1"/>
            <a:r>
              <a:rPr lang="en-US" altLang="ja-JP" sz="1600" dirty="0" smtClean="0">
                <a:latin typeface="+mn-ea"/>
              </a:rPr>
              <a:t>3.7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Register Movement list</a:t>
            </a:r>
          </a:p>
          <a:p>
            <a:pPr lvl="1"/>
            <a:r>
              <a:rPr lang="en-US" altLang="ja-JP" sz="1600" dirty="0" smtClean="0">
                <a:latin typeface="+mn-ea"/>
              </a:rPr>
              <a:t>3.8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Check access permission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2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6" y="2088000"/>
            <a:ext cx="6407224" cy="34503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permission(6/9)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“Can maintain” </a:t>
            </a:r>
            <a:r>
              <a:rPr kumimoji="1" lang="en-US" altLang="ja-JP" b="1" dirty="0" smtClean="0"/>
              <a:t>access permission settings</a:t>
            </a:r>
          </a:p>
          <a:p>
            <a:pPr indent="0">
              <a:buNone/>
            </a:pPr>
            <a:r>
              <a:rPr lang="en-US" altLang="ja-JP" sz="1600" dirty="0"/>
              <a:t>If the link settings says "Can maintain",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</a:t>
            </a:r>
            <a:r>
              <a:rPr lang="en-US" altLang="ja-JP" sz="1600" dirty="0"/>
              <a:t>user will have access to the different edit functions.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300618" y="5478659"/>
            <a:ext cx="4808358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latin typeface="+mn-ea"/>
              </a:rPr>
              <a:t>If the user has “Can maintain” permissions,</a:t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en-US" altLang="ja-JP" sz="1200" dirty="0" smtClean="0">
                <a:latin typeface="+mn-ea"/>
              </a:rPr>
              <a:t>functions such as “Update”, “Register”, “Upload file” </a:t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en-US" altLang="ja-JP" sz="1200" dirty="0" smtClean="0">
                <a:latin typeface="+mn-ea"/>
              </a:rPr>
              <a:t>and others will be available.</a:t>
            </a:r>
          </a:p>
        </p:txBody>
      </p:sp>
      <p:sp>
        <p:nvSpPr>
          <p:cNvPr id="6" name="円形吹き出し 5"/>
          <p:cNvSpPr/>
          <p:nvPr/>
        </p:nvSpPr>
        <p:spPr bwMode="auto">
          <a:xfrm>
            <a:off x="4211950" y="517930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5520" y="2348850"/>
            <a:ext cx="5472760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520" y="4941210"/>
            <a:ext cx="1080150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4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8" y="3229902"/>
            <a:ext cx="6097243" cy="328696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permission(7/9)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User 3’s access permissions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Log in as User 3 and check the access permissions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the Login ID is user3 </a:t>
            </a:r>
            <a:br>
              <a:rPr lang="en-US" altLang="ja-JP" sz="1600" dirty="0" smtClean="0"/>
            </a:br>
            <a:r>
              <a:rPr lang="en-US" altLang="ja-JP" sz="1600" dirty="0" smtClean="0"/>
              <a:t>and the Login user is “Test3” in the upper right corner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Basic console </a:t>
            </a:r>
            <a:r>
              <a:rPr lang="en-US" altLang="ja-JP" sz="1600" dirty="0"/>
              <a:t>&gt; </a:t>
            </a:r>
            <a:r>
              <a:rPr lang="en-US" altLang="ja-JP" sz="1600" dirty="0" smtClean="0"/>
              <a:t>Device list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Display filter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 Press “Filter”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the user can view ,but not edit contents.</a:t>
            </a:r>
            <a:endParaRPr lang="en-US" altLang="ja-JP" sz="14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31193" y="3211135"/>
            <a:ext cx="975784" cy="388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39067" y="5432301"/>
            <a:ext cx="5017153" cy="604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46186" y="4729872"/>
            <a:ext cx="833180" cy="222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8913" y="3823550"/>
            <a:ext cx="719510" cy="226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 bwMode="auto">
          <a:xfrm>
            <a:off x="6397716" y="2928904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1" name="円形吹き出し 10"/>
          <p:cNvSpPr/>
          <p:nvPr/>
        </p:nvSpPr>
        <p:spPr bwMode="auto">
          <a:xfrm>
            <a:off x="5931046" y="5120101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4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907630" y="4492205"/>
            <a:ext cx="282324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1062975" y="3615031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3203810" y="5923392"/>
            <a:ext cx="3088587" cy="691948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The user will not be able to edit contents if 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the permission settings is set to “View only”.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See Slide 22)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1" y="2022867"/>
            <a:ext cx="6660000" cy="35924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permission(8/9)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“</a:t>
            </a:r>
            <a:r>
              <a:rPr lang="en-US" altLang="ja-JP" b="1" dirty="0" smtClean="0">
                <a:solidFill>
                  <a:srgbClr val="FF0000"/>
                </a:solidFill>
              </a:rPr>
              <a:t>View Only</a:t>
            </a:r>
            <a:r>
              <a:rPr lang="en-US" altLang="ja-JP" b="1" dirty="0" smtClean="0"/>
              <a:t>” access permission settings</a:t>
            </a:r>
          </a:p>
          <a:p>
            <a:pPr indent="0">
              <a:buNone/>
            </a:pPr>
            <a:r>
              <a:rPr lang="en-US" altLang="ja-JP" sz="1600" dirty="0" smtClean="0"/>
              <a:t>If the permission settings set to the link is set to “View only”,</a:t>
            </a:r>
            <a:br>
              <a:rPr lang="en-US" altLang="ja-JP" sz="1600" dirty="0" smtClean="0"/>
            </a:br>
            <a:r>
              <a:rPr lang="en-US" altLang="ja-JP" sz="1600" dirty="0" smtClean="0"/>
              <a:t>the user will not be able to edit the contents.</a:t>
            </a:r>
            <a:endParaRPr lang="ja-JP" altLang="en-US" sz="1600" dirty="0"/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50954" y="2990844"/>
            <a:ext cx="5699917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300618" y="5478659"/>
            <a:ext cx="4808358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Edit functions such as “Edit,” “Abolish” and “Restore” 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will not be available for users with “View only” permission.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11" name="円形吹き出し 10"/>
          <p:cNvSpPr/>
          <p:nvPr/>
        </p:nvSpPr>
        <p:spPr bwMode="auto">
          <a:xfrm>
            <a:off x="4211950" y="517930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0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6" y="2925270"/>
            <a:ext cx="6498708" cy="358534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permission(9/9)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user 4’s access permissions</a:t>
            </a:r>
          </a:p>
          <a:p>
            <a:pPr indent="0">
              <a:buNone/>
            </a:pPr>
            <a:r>
              <a:rPr lang="en-US" altLang="ja-JP" sz="1600" dirty="0" smtClean="0"/>
              <a:t>Log in as User 4 and check the access permissions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Login ID: Log in as user4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the Login ID is user4 </a:t>
            </a:r>
            <a:br>
              <a:rPr lang="en-US" altLang="ja-JP" sz="1600" dirty="0" smtClean="0"/>
            </a:br>
            <a:r>
              <a:rPr lang="en-US" altLang="ja-JP" sz="1600" dirty="0" smtClean="0"/>
              <a:t>and the Login user says “Test4” in the upper right corner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As this user does not have permission to anything, </a:t>
            </a:r>
            <a:br>
              <a:rPr lang="en-US" altLang="ja-JP" sz="1600" dirty="0" smtClean="0"/>
            </a:br>
            <a:r>
              <a:rPr lang="en-US" altLang="ja-JP" sz="1600" dirty="0" smtClean="0"/>
              <a:t>they should not be able to see anything.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46126" y="2925270"/>
            <a:ext cx="870317" cy="388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円形吹き出し 5"/>
          <p:cNvSpPr/>
          <p:nvPr/>
        </p:nvSpPr>
        <p:spPr bwMode="auto">
          <a:xfrm>
            <a:off x="6526803" y="3430646"/>
            <a:ext cx="301542" cy="312200"/>
          </a:xfrm>
          <a:prstGeom prst="wedgeEllipseCallout">
            <a:avLst>
              <a:gd name="adj1" fmla="val -59322"/>
              <a:gd name="adj2" fmla="val -9253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6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en-US" altLang="ja-JP" dirty="0" smtClean="0"/>
              <a:t>Scenario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22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.1 </a:t>
            </a:r>
            <a:r>
              <a:rPr lang="en-US" altLang="ja-JP" dirty="0" smtClean="0"/>
              <a:t>Operation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Operation Environment</a:t>
            </a:r>
          </a:p>
          <a:p>
            <a:pPr indent="0">
              <a:buNone/>
            </a:pPr>
            <a:r>
              <a:rPr lang="en-US" altLang="ja-JP" sz="1600" dirty="0"/>
              <a:t>The following is required in order to finish this document’s scenarios.</a:t>
            </a:r>
          </a:p>
          <a:p>
            <a:pPr indent="0">
              <a:buNone/>
            </a:pPr>
            <a:r>
              <a:rPr lang="en-US" altLang="ja-JP" sz="1600" dirty="0"/>
              <a:t>You will need 1 server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indent="0">
              <a:buNone/>
            </a:pPr>
            <a:r>
              <a:rPr lang="en-US" altLang="ja-JP" sz="1600" b="1" dirty="0" smtClean="0"/>
              <a:t>Client Device           </a:t>
            </a:r>
            <a:endParaRPr kumimoji="1" lang="en-US" altLang="ja-JP" sz="1600" b="1" dirty="0" smtClean="0"/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  </a:t>
            </a:r>
            <a:endParaRPr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Google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Chrome           </a:t>
            </a:r>
          </a:p>
          <a:p>
            <a:pPr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                             </a:t>
            </a:r>
          </a:p>
          <a:p>
            <a:pPr indent="0">
              <a:buNone/>
            </a:pP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Server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CentOS7 (※1)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ITA 1.8.0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2.11</a:t>
            </a:r>
            <a:endParaRPr kumimoji="1" lang="en-US" altLang="ja-JP" sz="16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464810" y="2636890"/>
            <a:ext cx="1872260" cy="1602242"/>
            <a:chOff x="539440" y="2774589"/>
            <a:chExt cx="1339566" cy="1158402"/>
          </a:xfrm>
        </p:grpSpPr>
        <p:grpSp>
          <p:nvGrpSpPr>
            <p:cNvPr id="5" name="グループ化 4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9" name="フリーフォーム 8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10" name="フリーフォーム 9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6" name="テキスト ボックス 5"/>
            <p:cNvSpPr txBox="1"/>
            <p:nvPr/>
          </p:nvSpPr>
          <p:spPr>
            <a:xfrm>
              <a:off x="727432" y="3710472"/>
              <a:ext cx="923498" cy="22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400" b="1" dirty="0">
                <a:solidFill>
                  <a:srgbClr val="002B62"/>
                </a:solidFill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39440" y="2774589"/>
              <a:ext cx="1339566" cy="22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40190" y="2242612"/>
            <a:ext cx="2663967" cy="2332966"/>
            <a:chOff x="2544779" y="2383384"/>
            <a:chExt cx="2663967" cy="2332966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2544779" y="2383384"/>
              <a:ext cx="2663967" cy="23329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  <a:ea typeface="+mj-ea"/>
                </a:rPr>
                <a:t>CentOS 7.8</a:t>
              </a:r>
              <a:endParaRPr kumimoji="1" lang="ja-JP" altLang="en-US" sz="1100" b="1" dirty="0">
                <a:solidFill>
                  <a:srgbClr val="002B62"/>
                </a:solidFill>
                <a:ea typeface="+mj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857303" y="2853419"/>
              <a:ext cx="2038918" cy="543464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Exastro IT Automation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1.</a:t>
              </a:r>
              <a:r>
                <a:rPr lang="ja-JP" altLang="en-US" sz="1100" b="1" dirty="0" smtClean="0">
                  <a:solidFill>
                    <a:schemeClr val="bg1"/>
                  </a:solidFill>
                </a:rPr>
                <a:t>８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.0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858612" y="3705735"/>
              <a:ext cx="2037609" cy="532693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err="1" smtClean="0">
                  <a:solidFill>
                    <a:schemeClr val="bg1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2.11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4420131" y="3282618"/>
            <a:ext cx="985502" cy="396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359476" y="5940543"/>
            <a:ext cx="842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※1 In this scenario,  the host server will be running CentOS7. However, ITA can be implemented to any RHEL7 or RHEL8 type OS.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59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04" y="3769649"/>
            <a:ext cx="7311361" cy="720000"/>
          </a:xfrm>
          <a:prstGeom prst="rect">
            <a:avLst/>
          </a:prstGeom>
        </p:spPr>
      </p:pic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Scenario 1</a:t>
            </a:r>
          </a:p>
          <a:p>
            <a:pPr marL="180000" lvl="1" indent="0">
              <a:buNone/>
            </a:pPr>
            <a:r>
              <a:rPr lang="en-US" altLang="ja-JP" dirty="0" smtClean="0"/>
              <a:t>In this scenario, we will give the different roles access permission for all the different data records. That way, the reader can experience the RBAC for Data records function.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user1, who is linked to Role A, B and C, will be able to see </a:t>
            </a:r>
            <a:r>
              <a:rPr lang="en-US" altLang="ja-JP" dirty="0" smtClean="0"/>
              <a:t>Move1~4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user2, who is linked to Role B, will be able to see </a:t>
            </a:r>
            <a:r>
              <a:rPr lang="en-US" altLang="ja-JP" dirty="0" smtClean="0"/>
              <a:t>Move1~3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user3, who is linked to Role B and Role C, will be able to see Move 1,3 and </a:t>
            </a:r>
            <a:r>
              <a:rPr lang="en-US" altLang="ja-JP" dirty="0" smtClean="0"/>
              <a:t>4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 </a:t>
            </a:r>
            <a:r>
              <a:rPr lang="en-US" altLang="ja-JP" dirty="0" smtClean="0"/>
              <a:t>RBAC for Data records(1/3)</a:t>
            </a:r>
            <a:endParaRPr kumimoji="1" lang="ja-JP" altLang="en-US" dirty="0"/>
          </a:p>
        </p:txBody>
      </p:sp>
      <p:pic>
        <p:nvPicPr>
          <p:cNvPr id="127" name="図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859" y="3276000"/>
            <a:ext cx="1331507" cy="432000"/>
          </a:xfrm>
          <a:prstGeom prst="rect">
            <a:avLst/>
          </a:prstGeom>
        </p:spPr>
      </p:pic>
      <p:sp>
        <p:nvSpPr>
          <p:cNvPr id="128" name="角丸四角形 127"/>
          <p:cNvSpPr/>
          <p:nvPr/>
        </p:nvSpPr>
        <p:spPr bwMode="auto">
          <a:xfrm>
            <a:off x="576000" y="3158363"/>
            <a:ext cx="7975604" cy="14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9" name="角丸四角形 128"/>
          <p:cNvSpPr/>
          <p:nvPr/>
        </p:nvSpPr>
        <p:spPr bwMode="auto">
          <a:xfrm>
            <a:off x="576000" y="5148000"/>
            <a:ext cx="7974319" cy="1263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1" name="下矢印 130"/>
          <p:cNvSpPr/>
          <p:nvPr/>
        </p:nvSpPr>
        <p:spPr bwMode="auto">
          <a:xfrm>
            <a:off x="4093810" y="4643441"/>
            <a:ext cx="1080150" cy="43206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3" name="正方形/長方形 132"/>
          <p:cNvSpPr/>
          <p:nvPr/>
        </p:nvSpPr>
        <p:spPr bwMode="auto">
          <a:xfrm>
            <a:off x="646715" y="3240000"/>
            <a:ext cx="7849596" cy="51307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latin typeface="+mn-ea"/>
              </a:rPr>
              <a:t>■ </a:t>
            </a:r>
            <a:r>
              <a:rPr lang="en-US" altLang="ja-JP" sz="1200" b="1" dirty="0" smtClean="0">
                <a:latin typeface="+mn-ea"/>
              </a:rPr>
              <a:t>User name</a:t>
            </a:r>
            <a:r>
              <a:rPr lang="ja-JP" altLang="en-US" sz="1200" b="1" dirty="0" smtClean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: System administrator</a:t>
            </a:r>
            <a:r>
              <a:rPr lang="ja-JP" altLang="en-US" sz="1200" b="1" dirty="0" smtClean="0">
                <a:latin typeface="+mn-ea"/>
              </a:rPr>
              <a:t>  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Login ID: administrator</a:t>
            </a:r>
            <a:endParaRPr lang="en-US" altLang="ja-JP" sz="1200" b="1" dirty="0">
              <a:latin typeface="+mn-ea"/>
            </a:endParaRPr>
          </a:p>
          <a:p>
            <a:r>
              <a:rPr lang="en-US" altLang="ja-JP" sz="1200" b="1" dirty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Role </a:t>
            </a:r>
            <a:r>
              <a:rPr lang="ja-JP" altLang="en-US" sz="1200" b="1" dirty="0" smtClean="0">
                <a:latin typeface="+mn-ea"/>
              </a:rPr>
              <a:t>       </a:t>
            </a:r>
            <a:r>
              <a:rPr lang="en-US" altLang="ja-JP" sz="1200" b="1" dirty="0" smtClean="0">
                <a:latin typeface="+mn-ea"/>
              </a:rPr>
              <a:t>: System administrator</a:t>
            </a:r>
            <a:endParaRPr lang="ja-JP" altLang="en-US" sz="1200" b="1" dirty="0">
              <a:latin typeface="+mn-ea"/>
            </a:endParaRPr>
          </a:p>
        </p:txBody>
      </p:sp>
      <p:sp>
        <p:nvSpPr>
          <p:cNvPr id="142" name="正方形/長方形 141"/>
          <p:cNvSpPr/>
          <p:nvPr/>
        </p:nvSpPr>
        <p:spPr bwMode="auto">
          <a:xfrm>
            <a:off x="646715" y="5184000"/>
            <a:ext cx="7849596" cy="51307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■</a:t>
            </a:r>
            <a:r>
              <a:rPr lang="ja-JP" altLang="en-US" sz="1200" b="1" dirty="0" smtClean="0">
                <a:latin typeface="+mn-ea"/>
              </a:rPr>
              <a:t> </a:t>
            </a:r>
            <a:r>
              <a:rPr lang="en-US" altLang="ja-JP" sz="1200" b="1" dirty="0" smtClean="0">
                <a:latin typeface="+mn-ea"/>
              </a:rPr>
              <a:t>User name</a:t>
            </a:r>
            <a:r>
              <a:rPr lang="ja-JP" altLang="en-US" sz="1200" b="1" dirty="0" smtClean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: Test2</a:t>
            </a:r>
            <a:r>
              <a:rPr lang="ja-JP" altLang="en-US" sz="1200" b="1" dirty="0" smtClean="0">
                <a:latin typeface="+mn-ea"/>
              </a:rPr>
              <a:t> 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Login ID: user2</a:t>
            </a:r>
          </a:p>
          <a:p>
            <a:r>
              <a:rPr lang="en-US" altLang="ja-JP" sz="1200" b="1" dirty="0" smtClean="0">
                <a:latin typeface="+mn-ea"/>
              </a:rPr>
              <a:t>    Role </a:t>
            </a:r>
            <a:r>
              <a:rPr lang="ja-JP" altLang="en-US" sz="1200" b="1" dirty="0" smtClean="0">
                <a:latin typeface="+mn-ea"/>
              </a:rPr>
              <a:t>       </a:t>
            </a:r>
            <a:r>
              <a:rPr lang="en-US" altLang="ja-JP" sz="1200" b="1" dirty="0" smtClean="0">
                <a:latin typeface="+mn-ea"/>
              </a:rPr>
              <a:t>: Role B</a:t>
            </a:r>
            <a:endParaRPr lang="ja-JP" altLang="en-US" sz="1200" b="1" dirty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6123" t="2638"/>
          <a:stretch/>
        </p:blipFill>
        <p:spPr>
          <a:xfrm>
            <a:off x="6882853" y="5297568"/>
            <a:ext cx="1314726" cy="432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04" y="5753160"/>
            <a:ext cx="7419600" cy="5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 </a:t>
            </a:r>
            <a:r>
              <a:rPr lang="en-US" altLang="ja-JP" dirty="0"/>
              <a:t>RBAC for Data </a:t>
            </a:r>
            <a:r>
              <a:rPr lang="en-US" altLang="ja-JP" dirty="0" smtClean="0"/>
              <a:t>records(2/3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2(Figure)</a:t>
            </a:r>
          </a:p>
          <a:p>
            <a:pPr indent="0">
              <a:buNone/>
            </a:pPr>
            <a:endParaRPr kumimoji="1" lang="ja-JP" altLang="en-US" sz="1600" b="1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/>
          </p:nvPr>
        </p:nvGraphicFramePr>
        <p:xfrm>
          <a:off x="298704" y="2102751"/>
          <a:ext cx="3438208" cy="13681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854263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1441099850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502657339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166425978"/>
                    </a:ext>
                  </a:extLst>
                </a:gridCol>
              </a:tblGrid>
              <a:tr h="342048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C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9104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01438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48880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48633"/>
                  </a:ext>
                </a:extLst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82148" y="1585090"/>
            <a:ext cx="302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Role and User link</a:t>
            </a:r>
            <a:endParaRPr kumimoji="1" lang="ja-JP" altLang="en-US" sz="1600" u="sng" dirty="0"/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/>
          </p:nvPr>
        </p:nvGraphicFramePr>
        <p:xfrm>
          <a:off x="4563850" y="2045167"/>
          <a:ext cx="439966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4214108715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925237196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53528507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717835708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176716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79896"/>
                  </a:ext>
                </a:extLst>
              </a:tr>
            </a:tbl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1530465" y="3636000"/>
            <a:ext cx="2206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●</a:t>
            </a:r>
            <a:r>
              <a:rPr lang="en-US" altLang="ja-JP" sz="1100" dirty="0" smtClean="0"/>
              <a:t>…With Default access permission</a:t>
            </a:r>
          </a:p>
          <a:p>
            <a:r>
              <a:rPr lang="ja-JP" altLang="en-US" sz="1100" dirty="0" smtClean="0"/>
              <a:t>○</a:t>
            </a:r>
            <a:r>
              <a:rPr lang="en-US" altLang="ja-JP" sz="1100" dirty="0" smtClean="0"/>
              <a:t>…Without Default access permission</a:t>
            </a:r>
            <a:endParaRPr kumimoji="1" lang="ja-JP" altLang="en-US" sz="11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36000" y="1584000"/>
            <a:ext cx="421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Access permission per Movement</a:t>
            </a:r>
            <a:endParaRPr kumimoji="1" lang="ja-JP" altLang="en-US" sz="1600" u="sng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97184" y="3636000"/>
            <a:ext cx="1566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●</a:t>
            </a:r>
            <a:r>
              <a:rPr lang="en-US" altLang="ja-JP" sz="1100" dirty="0" smtClean="0"/>
              <a:t>…Has access</a:t>
            </a:r>
            <a:endParaRPr kumimoji="1" lang="ja-JP" altLang="en-US" sz="1100" dirty="0"/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/>
          </p:nvPr>
        </p:nvGraphicFramePr>
        <p:xfrm>
          <a:off x="2050444" y="4785573"/>
          <a:ext cx="439966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4214108715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925237196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53528507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717835708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176716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79896"/>
                  </a:ext>
                </a:extLst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052000" y="4290222"/>
            <a:ext cx="3757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What Movement can be seen by which user</a:t>
            </a:r>
            <a:endParaRPr kumimoji="1" lang="ja-JP" altLang="en-US" sz="1600" u="sng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61730" y="6283706"/>
            <a:ext cx="2538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rgbClr val="FF0000"/>
                </a:solidFill>
              </a:rPr>
              <a:t>●</a:t>
            </a:r>
            <a:r>
              <a:rPr lang="en-US" altLang="ja-JP" sz="1100" dirty="0" smtClean="0"/>
              <a:t>…Movement displayed</a:t>
            </a:r>
            <a:endParaRPr kumimoji="1" lang="ja-JP" altLang="en-US" sz="1100" dirty="0"/>
          </a:p>
        </p:txBody>
      </p:sp>
      <p:sp>
        <p:nvSpPr>
          <p:cNvPr id="31" name="下矢印 30"/>
          <p:cNvSpPr/>
          <p:nvPr/>
        </p:nvSpPr>
        <p:spPr bwMode="auto">
          <a:xfrm>
            <a:off x="3924000" y="3492000"/>
            <a:ext cx="468000" cy="57600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1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 </a:t>
            </a:r>
            <a:r>
              <a:rPr lang="en-US" altLang="ja-JP" dirty="0"/>
              <a:t>RBAC for Data </a:t>
            </a:r>
            <a:r>
              <a:rPr lang="en-US" altLang="ja-JP" dirty="0" smtClean="0"/>
              <a:t>records(3/3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Scenario Procedure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en-US" altLang="ja-JP" sz="1600" dirty="0"/>
              <a:t>※Users who have completed Scenario 1 can start from chapter 3.5</a:t>
            </a:r>
            <a:endParaRPr lang="en-US" altLang="ja-JP" sz="1600" dirty="0" smtClean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2340000" y="1548000"/>
            <a:ext cx="4320000" cy="4932060"/>
            <a:chOff x="2340000" y="1260000"/>
            <a:chExt cx="4320000" cy="4932060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2340000" y="12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>
                  <a:latin typeface="+mn-ea"/>
                </a:rPr>
                <a:t>3</a:t>
              </a:r>
              <a:r>
                <a:rPr kumimoji="1" lang="en-US" altLang="ja-JP" sz="1600" b="1" dirty="0" smtClean="0">
                  <a:latin typeface="+mn-ea"/>
                </a:rPr>
                <a:t>.3</a:t>
              </a:r>
              <a:r>
                <a:rPr kumimoji="1" lang="ja-JP" altLang="en-US" sz="1600" b="1" dirty="0" smtClean="0">
                  <a:latin typeface="+mn-ea"/>
                </a:rPr>
                <a:t>　</a:t>
              </a:r>
              <a:r>
                <a:rPr kumimoji="1" lang="en-US" altLang="ja-JP" sz="1600" b="1" dirty="0" smtClean="0">
                  <a:latin typeface="+mn-ea"/>
                </a:rPr>
                <a:t>Create and register new users</a:t>
              </a:r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2340000" y="21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.4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Create and register roles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2340000" y="30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.5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Role </a:t>
              </a:r>
              <a:r>
                <a:rPr lang="ja-JP" altLang="en-US" b="1" dirty="0" smtClean="0">
                  <a:latin typeface="+mn-ea"/>
                </a:rPr>
                <a:t>・</a:t>
              </a:r>
              <a:r>
                <a:rPr lang="en-US" altLang="ja-JP" b="1" dirty="0" smtClean="0">
                  <a:latin typeface="+mn-ea"/>
                </a:rPr>
                <a:t>Menu</a:t>
              </a:r>
              <a:r>
                <a:rPr lang="ja-JP" altLang="en-US" b="1" dirty="0">
                  <a:latin typeface="+mn-ea"/>
                </a:rPr>
                <a:t> </a:t>
              </a:r>
              <a:r>
                <a:rPr lang="en-US" altLang="ja-JP" b="1" dirty="0" smtClean="0">
                  <a:latin typeface="+mn-ea"/>
                </a:rPr>
                <a:t>link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2340000" y="48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.7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Movement</a:t>
              </a:r>
              <a:r>
                <a:rPr lang="ja-JP" altLang="en-US" b="1" dirty="0">
                  <a:latin typeface="+mn-ea"/>
                </a:rPr>
                <a:t> </a:t>
              </a:r>
              <a:r>
                <a:rPr lang="en-US" altLang="ja-JP" b="1" dirty="0" smtClean="0">
                  <a:latin typeface="+mn-ea"/>
                </a:rPr>
                <a:t>list registration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2340000" y="39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.6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Role </a:t>
              </a:r>
              <a:r>
                <a:rPr lang="ja-JP" altLang="en-US" b="1" dirty="0" smtClean="0">
                  <a:latin typeface="+mn-ea"/>
                </a:rPr>
                <a:t>・</a:t>
              </a:r>
              <a:r>
                <a:rPr lang="en-US" altLang="ja-JP" b="1" dirty="0" smtClean="0">
                  <a:latin typeface="+mn-ea"/>
                </a:rPr>
                <a:t>User link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2340000" y="57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.8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Check access permission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下矢印 25"/>
            <p:cNvSpPr/>
            <p:nvPr/>
          </p:nvSpPr>
          <p:spPr bwMode="auto">
            <a:xfrm>
              <a:off x="4320000" y="1787962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下矢印 26"/>
            <p:cNvSpPr/>
            <p:nvPr/>
          </p:nvSpPr>
          <p:spPr bwMode="auto">
            <a:xfrm>
              <a:off x="4320000" y="2666577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下矢印 27"/>
            <p:cNvSpPr/>
            <p:nvPr/>
          </p:nvSpPr>
          <p:spPr bwMode="auto">
            <a:xfrm>
              <a:off x="4320000" y="3614305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下矢印 28"/>
            <p:cNvSpPr/>
            <p:nvPr/>
          </p:nvSpPr>
          <p:spPr bwMode="auto">
            <a:xfrm>
              <a:off x="4320000" y="5387962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下矢印 14"/>
          <p:cNvSpPr/>
          <p:nvPr/>
        </p:nvSpPr>
        <p:spPr bwMode="auto">
          <a:xfrm>
            <a:off x="4320000" y="4775962"/>
            <a:ext cx="504070" cy="31522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73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8200"/>
            <a:ext cx="6688950" cy="36749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 </a:t>
            </a:r>
            <a:r>
              <a:rPr lang="en-US" altLang="ja-JP" dirty="0" smtClean="0"/>
              <a:t>Create and register new users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sz="1600" b="1" dirty="0"/>
              <a:t>Create and register new users</a:t>
            </a:r>
          </a:p>
          <a:p>
            <a:pPr indent="0">
              <a:buNone/>
            </a:pPr>
            <a:r>
              <a:rPr lang="en-US" altLang="ja-JP" sz="1600" dirty="0"/>
              <a:t>In order to check the different access permissions,  </a:t>
            </a:r>
            <a:br>
              <a:rPr lang="en-US" altLang="ja-JP" sz="1600" dirty="0"/>
            </a:br>
            <a:r>
              <a:rPr lang="en-US" altLang="ja-JP" sz="1600" dirty="0"/>
              <a:t>we will create </a:t>
            </a:r>
            <a:r>
              <a:rPr lang="en-US" altLang="ja-JP" sz="1600" dirty="0" smtClean="0"/>
              <a:t>3 </a:t>
            </a:r>
            <a:r>
              <a:rPr lang="en-US" altLang="ja-JP" sz="1600" dirty="0"/>
              <a:t>different users.</a:t>
            </a:r>
          </a:p>
          <a:p>
            <a:pPr indent="0">
              <a:buNone/>
            </a:pPr>
            <a:r>
              <a:rPr lang="en-US" altLang="ja-JP" sz="1600" dirty="0"/>
              <a:t>Menu: </a:t>
            </a:r>
            <a:r>
              <a:rPr lang="ja-JP" altLang="en-US" sz="1600" dirty="0"/>
              <a:t> </a:t>
            </a:r>
            <a:r>
              <a:rPr lang="en-US" altLang="ja-JP" sz="1600" b="1" dirty="0"/>
              <a:t>Management console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&gt; User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Register</a:t>
            </a:r>
            <a:r>
              <a:rPr lang="ja-JP" altLang="en-US" sz="1600" dirty="0"/>
              <a:t> </a:t>
            </a:r>
            <a:r>
              <a:rPr lang="en-US" altLang="ja-JP" sz="1600" dirty="0"/>
              <a:t>&gt; </a:t>
            </a:r>
            <a:r>
              <a:rPr lang="en-US" altLang="ja-JP" sz="1600" dirty="0" smtClean="0"/>
              <a:t>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Follow the table below and press “Register”</a:t>
            </a:r>
          </a:p>
          <a:p>
            <a:pPr indent="0">
              <a:buNone/>
            </a:pPr>
            <a:endParaRPr lang="en-US" altLang="ja-JP" sz="1400" b="1" dirty="0" smtClean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623547" y="3420000"/>
            <a:ext cx="4248460" cy="152121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73739" y="4085712"/>
            <a:ext cx="2447803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420000" y="4356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23660" y="4915120"/>
            <a:ext cx="936130" cy="217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3712806" y="3551060"/>
          <a:ext cx="4069942" cy="1247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Login 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Login PW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User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</a:tbl>
          </a:graphicData>
        </a:graphic>
      </p:graphicFrame>
      <p:grpSp>
        <p:nvGrpSpPr>
          <p:cNvPr id="18" name="グループ化 17"/>
          <p:cNvGrpSpPr/>
          <p:nvPr/>
        </p:nvGrpSpPr>
        <p:grpSpPr>
          <a:xfrm>
            <a:off x="332139" y="4166032"/>
            <a:ext cx="1071421" cy="444355"/>
            <a:chOff x="395420" y="4284000"/>
            <a:chExt cx="1203869" cy="509957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395420" y="4284000"/>
              <a:ext cx="936130" cy="3235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20" name="円形吹き出し 19"/>
            <p:cNvSpPr/>
            <p:nvPr/>
          </p:nvSpPr>
          <p:spPr bwMode="auto">
            <a:xfrm>
              <a:off x="1297747" y="4481757"/>
              <a:ext cx="301542" cy="312200"/>
            </a:xfrm>
            <a:prstGeom prst="wedgeEllipseCallout">
              <a:avLst>
                <a:gd name="adj1" fmla="val -92217"/>
                <a:gd name="adj2" fmla="val -3266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 b="1" dirty="0">
                  <a:solidFill>
                    <a:srgbClr val="FFFFFF"/>
                  </a:solidFill>
                  <a:latin typeface="メイリオ"/>
                  <a:ea typeface="メイリオ"/>
                </a:rPr>
                <a:t>１</a:t>
              </a:r>
              <a:endPara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9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42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1" y="2769224"/>
            <a:ext cx="6472851" cy="36873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 </a:t>
            </a:r>
            <a:r>
              <a:rPr lang="en-US" altLang="ja-JP" dirty="0" smtClean="0"/>
              <a:t>Create and register roles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sz="1600" b="1" dirty="0"/>
              <a:t>Create and register roles</a:t>
            </a:r>
          </a:p>
          <a:p>
            <a:pPr indent="0">
              <a:buNone/>
            </a:pPr>
            <a:r>
              <a:rPr lang="en-US" altLang="ja-JP" sz="1600" dirty="0"/>
              <a:t>Create and register the roles that controls user access</a:t>
            </a:r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Menu: </a:t>
            </a:r>
            <a:r>
              <a:rPr lang="ja-JP" altLang="en-US" sz="1600" dirty="0"/>
              <a:t> </a:t>
            </a:r>
            <a:r>
              <a:rPr lang="en-US" altLang="ja-JP" sz="1600" b="1" dirty="0"/>
              <a:t>Management console&gt; Role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Register &gt; </a:t>
            </a:r>
            <a:r>
              <a:rPr lang="en-US" altLang="ja-JP" sz="1600" dirty="0" smtClean="0"/>
              <a:t>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Follow the table below and press “Register”</a:t>
            </a:r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4000" y="2916000"/>
            <a:ext cx="3456480" cy="136819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2556000" y="2988000"/>
          <a:ext cx="3296621" cy="11778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</a:tblGrid>
              <a:tr h="27946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name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12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A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C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51393"/>
                  </a:ext>
                </a:extLst>
              </a:tr>
            </a:tbl>
          </a:graphicData>
        </a:graphic>
      </p:graphicFrame>
      <p:sp>
        <p:nvSpPr>
          <p:cNvPr id="7" name="円形吹き出し 6"/>
          <p:cNvSpPr/>
          <p:nvPr/>
        </p:nvSpPr>
        <p:spPr bwMode="auto">
          <a:xfrm>
            <a:off x="1797925" y="3576936"/>
            <a:ext cx="301542" cy="312200"/>
          </a:xfrm>
          <a:prstGeom prst="wedgeEllipseCallout">
            <a:avLst>
              <a:gd name="adj1" fmla="val -23991"/>
              <a:gd name="adj2" fmla="val 8272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411" y="3960000"/>
            <a:ext cx="839926" cy="32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46626" y="4033300"/>
            <a:ext cx="852841" cy="547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3661" y="4767284"/>
            <a:ext cx="864120" cy="22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and register Roles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2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0" y="2592000"/>
            <a:ext cx="6662899" cy="36059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 </a:t>
            </a:r>
            <a:r>
              <a:rPr kumimoji="1" lang="en-US" altLang="ja-JP" dirty="0" smtClean="0"/>
              <a:t>Role 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Menu</a:t>
            </a:r>
            <a:r>
              <a:rPr lang="ja-JP" altLang="en-US" dirty="0"/>
              <a:t> </a:t>
            </a:r>
            <a:r>
              <a:rPr lang="en-US" altLang="ja-JP" dirty="0" smtClean="0"/>
              <a:t>link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Link role and Menu information</a:t>
            </a:r>
            <a:endParaRPr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Link Menu to role and grant access permissions.</a:t>
            </a:r>
            <a:endParaRPr kumimoji="1" lang="en-US" altLang="ja-JP" sz="1600" dirty="0" smtClean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Menu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4302" y="4017953"/>
            <a:ext cx="719510" cy="206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1628" y="3717040"/>
            <a:ext cx="5800371" cy="1043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2760090" y="4297537"/>
            <a:ext cx="4908340" cy="1723824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/>
          </p:nvPr>
        </p:nvGraphicFramePr>
        <p:xfrm>
          <a:off x="2857907" y="4351698"/>
          <a:ext cx="4666502" cy="159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1569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2511204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303729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Menu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group</a:t>
                      </a:r>
                      <a:r>
                        <a:rPr kumimoji="1" lang="en-US" altLang="ja-JP" sz="1100" dirty="0" smtClean="0"/>
                        <a:t>: Menu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Link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AnsibleLegacy</a:t>
                      </a:r>
                      <a:r>
                        <a:rPr kumimoji="1" lang="en-US" altLang="ja-JP" sz="1100" dirty="0" smtClean="0"/>
                        <a:t>: 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list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Can Maintain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AnsibleLegacy</a:t>
                      </a:r>
                      <a:r>
                        <a:rPr kumimoji="1" lang="en-US" altLang="ja-JP" sz="1100" dirty="0" smtClean="0"/>
                        <a:t>: 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list</a:t>
                      </a:r>
                      <a:endParaRPr kumimoji="1" lang="ja-JP" altLang="en-US" sz="1100" dirty="0" smtClean="0"/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Can Maintain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AnsibleLegacy</a:t>
                      </a:r>
                      <a:r>
                        <a:rPr kumimoji="1" lang="en-US" altLang="ja-JP" sz="1100" dirty="0" smtClean="0"/>
                        <a:t>: 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list</a:t>
                      </a:r>
                      <a:endParaRPr kumimoji="1" lang="ja-JP" altLang="en-US" sz="1100" dirty="0" smtClean="0"/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Can Maintain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8938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2548847" y="4141437"/>
            <a:ext cx="301542" cy="312200"/>
          </a:xfrm>
          <a:prstGeom prst="wedgeEllipseCallout">
            <a:avLst>
              <a:gd name="adj1" fmla="val -56354"/>
              <a:gd name="adj2" fmla="val -5757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Menus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2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627"/>
            <a:ext cx="6336290" cy="3415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Link Role and User information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Link roles to the users.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“Register”(See next page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2447853" y="4305828"/>
            <a:ext cx="4376650" cy="1699605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2573894" y="4388696"/>
          <a:ext cx="4182429" cy="153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609117979"/>
                    </a:ext>
                  </a:extLst>
                </a:gridCol>
              </a:tblGrid>
              <a:tr h="353468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 ID: Login 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Default access permission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blank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blank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2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blank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5134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2253096" y="4285152"/>
            <a:ext cx="301542" cy="312200"/>
          </a:xfrm>
          <a:prstGeom prst="wedgeEllipseCallout">
            <a:avLst>
              <a:gd name="adj1" fmla="val -75116"/>
              <a:gd name="adj2" fmla="val -6733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4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627"/>
            <a:ext cx="6336290" cy="3415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Link Role and User information</a:t>
            </a: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/>
              <a:t>Link roles to the users.</a:t>
            </a:r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“Register”(See next page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2412000" y="4247647"/>
            <a:ext cx="4392609" cy="159168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2520000" y="4312700"/>
          <a:ext cx="4182429" cy="153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 ID: Login 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Default access permission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(blank)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2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(blank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5134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2288620" y="4162762"/>
            <a:ext cx="301542" cy="312200"/>
          </a:xfrm>
          <a:prstGeom prst="wedgeEllipseCallout">
            <a:avLst>
              <a:gd name="adj1" fmla="val -80732"/>
              <a:gd name="adj2" fmla="val -2936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9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627"/>
            <a:ext cx="6336290" cy="3415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Link Role and User information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Link roles to the users.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“Register”(See next page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2002412" y="4244567"/>
            <a:ext cx="4392609" cy="89497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2120233" y="4298728"/>
          <a:ext cx="4182429" cy="79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 ID: Login 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Default access permission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1877678" y="4244567"/>
            <a:ext cx="301542" cy="312200"/>
          </a:xfrm>
          <a:prstGeom prst="wedgeEllipseCallout">
            <a:avLst>
              <a:gd name="adj1" fmla="val -73244"/>
              <a:gd name="adj2" fmla="val -4744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4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627"/>
            <a:ext cx="6336290" cy="3415830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>
          <a:xfrm>
            <a:off x="292705" y="3878103"/>
            <a:ext cx="6192269" cy="626451"/>
            <a:chOff x="292705" y="3878103"/>
            <a:chExt cx="6192269" cy="626451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1125407" y="3878103"/>
              <a:ext cx="5359567" cy="6210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92705" y="4255204"/>
              <a:ext cx="719510" cy="249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Link Role and User information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Link roles to the users.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1975358" y="4142834"/>
            <a:ext cx="4392609" cy="128313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2080449" y="4183816"/>
          <a:ext cx="4182429" cy="116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 ID: Login 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Default access permission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1837894" y="4129655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4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234" y="3760405"/>
            <a:ext cx="2376610" cy="76063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3" y="2996941"/>
            <a:ext cx="6613742" cy="35594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Movement list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800" b="1" dirty="0" smtClean="0"/>
              <a:t>Register new movement as Admin</a:t>
            </a:r>
          </a:p>
          <a:p>
            <a:pPr indent="0">
              <a:buNone/>
            </a:pPr>
            <a:r>
              <a:rPr lang="en-US" altLang="ja-JP" sz="1400" dirty="0"/>
              <a:t>In this section, we will register a new Movement so we can see the how the Default access permissions work.</a:t>
            </a:r>
          </a:p>
          <a:p>
            <a:pPr indent="0">
              <a:buNone/>
            </a:pPr>
            <a:r>
              <a:rPr lang="en-US" altLang="ja-JP" sz="1400" dirty="0"/>
              <a:t>We can then configure access permissions 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to </a:t>
            </a:r>
            <a:r>
              <a:rPr lang="en-US" altLang="ja-JP" sz="1400" dirty="0"/>
              <a:t>the data we </a:t>
            </a:r>
            <a:r>
              <a:rPr lang="en-US" altLang="ja-JP" sz="1400" dirty="0" smtClean="0"/>
              <a:t>register</a:t>
            </a:r>
            <a:br>
              <a:rPr lang="en-US" altLang="ja-JP" sz="1400" dirty="0" smtClean="0"/>
            </a:br>
            <a:r>
              <a:rPr kumimoji="1" lang="en-US" altLang="ja-JP" sz="1400" dirty="0" smtClean="0"/>
              <a:t>Menu: </a:t>
            </a:r>
            <a:r>
              <a:rPr kumimoji="1" lang="en-US" altLang="ja-JP" sz="1400" b="1" dirty="0" smtClean="0"/>
              <a:t>Ansible-Legacy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&gt;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Movement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list</a:t>
            </a:r>
            <a:endParaRPr kumimoji="1" lang="en-US" altLang="ja-JP" sz="14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 smtClean="0"/>
              <a:t>Register &gt; Start registration</a:t>
            </a:r>
            <a:endParaRPr lang="en-US" altLang="ja-JP" sz="14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 smtClean="0"/>
              <a:t>Follow the table below and press “Register”</a:t>
            </a:r>
            <a:endParaRPr lang="en-US" altLang="ja-JP" sz="1400" dirty="0"/>
          </a:p>
          <a:p>
            <a:pPr indent="0">
              <a:buNone/>
            </a:pPr>
            <a:endParaRPr lang="en-US" altLang="ja-JP" sz="1400" b="1" dirty="0"/>
          </a:p>
          <a:p>
            <a:pPr indent="0">
              <a:buNone/>
            </a:pPr>
            <a:endParaRPr kumimoji="1" lang="en-US" altLang="ja-JP" sz="1400" b="1" dirty="0" smtClean="0"/>
          </a:p>
          <a:p>
            <a:pPr indent="0">
              <a:buNone/>
            </a:pPr>
            <a:endParaRPr kumimoji="1" lang="ja-JP" altLang="en-US" sz="1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380" y="3595626"/>
            <a:ext cx="719510" cy="206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9627" y="4053270"/>
            <a:ext cx="5505787" cy="943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2663884" y="4524880"/>
            <a:ext cx="3966672" cy="197333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/>
          </p:nvPr>
        </p:nvGraphicFramePr>
        <p:xfrm>
          <a:off x="2762644" y="4576116"/>
          <a:ext cx="3809440" cy="2077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6404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4862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Host specification format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Access permission Role 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r>
                        <a:rPr kumimoji="1" lang="ja-JP" altLang="en-US" sz="1100" dirty="0" smtClean="0"/>
                        <a:t>　</a:t>
                      </a:r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17290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2448284" y="4493454"/>
            <a:ext cx="314360" cy="312200"/>
          </a:xfrm>
          <a:prstGeom prst="wedgeEllipseCallout">
            <a:avLst>
              <a:gd name="adj1" fmla="val -64257"/>
              <a:gd name="adj2" fmla="val -7521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5449" y="3425973"/>
            <a:ext cx="236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Change Access permission role</a:t>
            </a:r>
            <a:endParaRPr kumimoji="1" lang="ja-JP" altLang="en-US" sz="11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829879" y="4603176"/>
            <a:ext cx="233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Only users that are linked to access permission roles can see and edit the data.</a:t>
            </a:r>
            <a:endParaRPr kumimoji="1" lang="ja-JP" altLang="en-US" sz="1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Register Movement list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5769495" y="2996940"/>
            <a:ext cx="934775" cy="294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5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80" y="2808001"/>
            <a:ext cx="6349320" cy="34265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permission(1/6)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Check User 1’s access permissions</a:t>
            </a:r>
          </a:p>
          <a:p>
            <a:pPr indent="0">
              <a:buNone/>
            </a:pPr>
            <a:r>
              <a:rPr lang="en-US" altLang="ja-JP" sz="1600" dirty="0" smtClean="0"/>
              <a:t>Log in as User 1 and check the access permissions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Check that the Login ID is “user1” </a:t>
            </a:r>
            <a:br>
              <a:rPr lang="en-US" altLang="ja-JP" sz="1600" dirty="0"/>
            </a:br>
            <a:r>
              <a:rPr lang="en-US" altLang="ja-JP" sz="1600" dirty="0"/>
              <a:t>and the Login user is “Test1” in the upper right corner</a:t>
            </a:r>
            <a:r>
              <a:rPr lang="en-US" altLang="ja-JP" sz="1600" dirty="0" smtClean="0"/>
              <a:t>.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Ansible-Legac</a:t>
            </a:r>
            <a:r>
              <a:rPr lang="en-US" altLang="ja-JP" sz="1600" dirty="0"/>
              <a:t>y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&gt; </a:t>
            </a:r>
            <a:r>
              <a:rPr lang="en-US" altLang="ja-JP" sz="1600" dirty="0" smtClean="0"/>
              <a:t>Movement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list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Display filter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 Press “Filter”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5028" y="4757426"/>
            <a:ext cx="4353102" cy="597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5388022" y="5664265"/>
            <a:ext cx="2970728" cy="720100"/>
          </a:xfrm>
          <a:prstGeom prst="borderCallout1">
            <a:avLst>
              <a:gd name="adj1" fmla="val 42937"/>
              <a:gd name="adj2" fmla="val 289"/>
              <a:gd name="adj3" fmla="val -62465"/>
              <a:gd name="adj4" fmla="val -38799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 1 is linked to Role A, B and C,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meaning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that it has permission to see 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all the 4 registered Movements.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0128" y="3347040"/>
            <a:ext cx="719510" cy="249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円形吹き出し 7"/>
          <p:cNvSpPr/>
          <p:nvPr/>
        </p:nvSpPr>
        <p:spPr bwMode="auto">
          <a:xfrm>
            <a:off x="1017315" y="3013008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96170" y="2808000"/>
            <a:ext cx="927830" cy="332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 bwMode="auto">
          <a:xfrm>
            <a:off x="6521989" y="3169108"/>
            <a:ext cx="365459" cy="391321"/>
          </a:xfrm>
          <a:prstGeom prst="wedgeEllipseCallout">
            <a:avLst>
              <a:gd name="adj1" fmla="val -52212"/>
              <a:gd name="adj2" fmla="val -6233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55028" y="4063673"/>
            <a:ext cx="792110" cy="20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 bwMode="auto">
          <a:xfrm>
            <a:off x="1815446" y="3706761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0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2" y="2986534"/>
            <a:ext cx="6264280" cy="33792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permission(2/6)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Movement as User 1 </a:t>
            </a:r>
          </a:p>
          <a:p>
            <a:pPr indent="0">
              <a:buNone/>
            </a:pPr>
            <a:r>
              <a:rPr lang="en-US" altLang="ja-JP" sz="1600" dirty="0"/>
              <a:t>In this section, we will register a new Movement so we can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check </a:t>
            </a:r>
            <a:r>
              <a:rPr lang="en-US" altLang="ja-JP" sz="1600" dirty="0"/>
              <a:t>how Default access permissions work</a:t>
            </a:r>
            <a:r>
              <a:rPr lang="en-US" altLang="ja-JP" sz="1600" dirty="0" smtClean="0"/>
              <a:t>.</a:t>
            </a:r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Ansible-Legacy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Movement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Check that Role A is set as access permission role</a:t>
            </a:r>
            <a:endParaRPr kumimoji="1" lang="en-US" altLang="ja-JP" sz="16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848172" y="3077766"/>
            <a:ext cx="3236038" cy="927313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2948714" y="3138987"/>
          <a:ext cx="3063485" cy="79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0355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573130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Host specification format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3" name="角丸四角形 12"/>
          <p:cNvSpPr/>
          <p:nvPr/>
        </p:nvSpPr>
        <p:spPr bwMode="auto">
          <a:xfrm>
            <a:off x="4067930" y="5708489"/>
            <a:ext cx="4968690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user1 has "Role A" set with "With Default access permission", </a:t>
            </a:r>
            <a:r>
              <a:rPr lang="en-US" altLang="ja-JP" sz="1200" dirty="0" smtClean="0">
                <a:latin typeface="+mn-ea"/>
              </a:rPr>
              <a:t/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meaning </a:t>
            </a:r>
            <a:r>
              <a:rPr lang="en-US" altLang="ja-JP" sz="1200" dirty="0">
                <a:latin typeface="+mn-ea"/>
              </a:rPr>
              <a:t>that Role A will automatically be set as </a:t>
            </a:r>
            <a:r>
              <a:rPr lang="en-US" altLang="ja-JP" sz="1200" dirty="0" smtClean="0">
                <a:latin typeface="+mn-ea"/>
              </a:rPr>
              <a:t/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Access </a:t>
            </a:r>
            <a:r>
              <a:rPr lang="en-US" altLang="ja-JP" sz="1200" dirty="0">
                <a:latin typeface="+mn-ea"/>
              </a:rPr>
              <a:t>permission role.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15521" y="4066300"/>
            <a:ext cx="864120" cy="946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円形吹き出し 13"/>
          <p:cNvSpPr/>
          <p:nvPr/>
        </p:nvSpPr>
        <p:spPr bwMode="auto">
          <a:xfrm>
            <a:off x="3787985" y="5391358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05358" y="4114526"/>
            <a:ext cx="670336" cy="508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円形吹き出し 16"/>
          <p:cNvSpPr/>
          <p:nvPr/>
        </p:nvSpPr>
        <p:spPr bwMode="auto">
          <a:xfrm>
            <a:off x="2771160" y="4538966"/>
            <a:ext cx="301542" cy="312200"/>
          </a:xfrm>
          <a:prstGeom prst="wedgeEllipseCallout">
            <a:avLst>
              <a:gd name="adj1" fmla="val -11941"/>
              <a:gd name="adj2" fmla="val -6812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2697401" y="3799926"/>
            <a:ext cx="301542" cy="312200"/>
          </a:xfrm>
          <a:prstGeom prst="wedgeEllipseCallout">
            <a:avLst>
              <a:gd name="adj1" fmla="val -65640"/>
              <a:gd name="adj2" fmla="val 2950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6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742405"/>
            <a:ext cx="6461849" cy="347771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permission(3/6)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2</a:t>
            </a:r>
            <a:r>
              <a:rPr lang="en-US" altLang="ja-JP" b="1" dirty="0" smtClean="0"/>
              <a:t>'s </a:t>
            </a:r>
            <a:r>
              <a:rPr lang="en-US" altLang="ja-JP" b="1" dirty="0"/>
              <a:t>access </a:t>
            </a:r>
            <a:r>
              <a:rPr lang="en-US" altLang="ja-JP" b="1" dirty="0" smtClean="0"/>
              <a:t>permissions</a:t>
            </a:r>
          </a:p>
          <a:p>
            <a:pPr indent="0">
              <a:buNone/>
            </a:pPr>
            <a:r>
              <a:rPr lang="en-US" altLang="ja-JP" sz="1600" dirty="0" smtClean="0"/>
              <a:t>Log in as User 2 and check the access permissions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the Login ID is “user2” </a:t>
            </a:r>
            <a:br>
              <a:rPr lang="en-US" altLang="ja-JP" sz="1600" dirty="0" smtClean="0"/>
            </a:br>
            <a:r>
              <a:rPr lang="en-US" altLang="ja-JP" sz="1600" dirty="0" smtClean="0"/>
              <a:t>and the Login user is “Test2” in the upper right corner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Ansible-Legacy &gt; </a:t>
            </a:r>
            <a:r>
              <a:rPr lang="en-US" altLang="ja-JP" sz="1600" dirty="0" smtClean="0"/>
              <a:t>Movement list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Display filter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 Press “Filter”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線吹き出し 1 (枠付き) 4"/>
          <p:cNvSpPr/>
          <p:nvPr/>
        </p:nvSpPr>
        <p:spPr bwMode="auto">
          <a:xfrm>
            <a:off x="5285408" y="5598043"/>
            <a:ext cx="3186758" cy="720100"/>
          </a:xfrm>
          <a:prstGeom prst="borderCallout1">
            <a:avLst>
              <a:gd name="adj1" fmla="val 4689"/>
              <a:gd name="adj2" fmla="val 289"/>
              <a:gd name="adj3" fmla="val -74875"/>
              <a:gd name="adj4" fmla="val -22680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User 2 has Role B set to it, meaning that 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only 2 Movements will be displayed.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2465" y="3288707"/>
            <a:ext cx="719510" cy="249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 bwMode="auto">
          <a:xfrm>
            <a:off x="1062975" y="2988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43422" y="3991822"/>
            <a:ext cx="729150" cy="225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 bwMode="auto">
          <a:xfrm>
            <a:off x="1671030" y="3520902"/>
            <a:ext cx="301542" cy="312200"/>
          </a:xfrm>
          <a:prstGeom prst="wedgeEllipseCallout">
            <a:avLst>
              <a:gd name="adj1" fmla="val -47951"/>
              <a:gd name="adj2" fmla="val 8771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34684" y="2730480"/>
            <a:ext cx="935540" cy="285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6525548" y="2916251"/>
            <a:ext cx="331721" cy="312200"/>
          </a:xfrm>
          <a:prstGeom prst="wedgeEllipseCallout">
            <a:avLst>
              <a:gd name="adj1" fmla="val -98375"/>
              <a:gd name="adj2" fmla="val -345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1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43423" y="4725179"/>
            <a:ext cx="4336718" cy="357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9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10" y="2420860"/>
            <a:ext cx="4248590" cy="41041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 </a:t>
            </a:r>
            <a:r>
              <a:rPr lang="en-US" altLang="ja-JP" dirty="0" smtClean="0"/>
              <a:t>Document overview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About this document</a:t>
            </a:r>
          </a:p>
          <a:p>
            <a:pPr indent="0">
              <a:buNone/>
            </a:pPr>
            <a:r>
              <a:rPr lang="en-US" altLang="ja-JP" sz="1600" dirty="0" smtClean="0"/>
              <a:t>This document will have the reader go through a couple of sample scenarios in order to learn more about the Role based access restriction function.</a:t>
            </a:r>
          </a:p>
          <a:p>
            <a:pPr indent="0">
              <a:buNone/>
            </a:pPr>
            <a:r>
              <a:rPr lang="en-US" altLang="ja-JP" sz="1600" dirty="0" smtClean="0"/>
              <a:t>Scenario 1 will have to user experience RBAC for Menus.</a:t>
            </a:r>
          </a:p>
          <a:p>
            <a:pPr indent="0">
              <a:buNone/>
            </a:pPr>
            <a:r>
              <a:rPr lang="en-US" altLang="ja-JP" sz="1600" dirty="0" smtClean="0"/>
              <a:t>Scenario 2 will have the user experience RBAC for data records.</a:t>
            </a:r>
          </a:p>
          <a:p>
            <a:pPr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1639" y="3114336"/>
            <a:ext cx="554477" cy="697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7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988000"/>
            <a:ext cx="6157531" cy="331034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2988000"/>
            <a:ext cx="6157531" cy="3321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permission(4/6)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Movement as User2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In this section, we will register a new Movement so we can </a:t>
            </a:r>
            <a:br>
              <a:rPr lang="en-US" altLang="ja-JP" sz="1600" dirty="0"/>
            </a:br>
            <a:r>
              <a:rPr lang="en-US" altLang="ja-JP" sz="1600" dirty="0"/>
              <a:t>check how Default access permissions work.</a:t>
            </a:r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Ansible-Legacy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Movement list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Role B is set as access permission role</a:t>
            </a:r>
            <a:endParaRPr lang="en-US" altLang="ja-JP" sz="1600" dirty="0"/>
          </a:p>
          <a:p>
            <a:pPr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3310792" y="3086002"/>
            <a:ext cx="2593930" cy="1135108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3432689" y="3141492"/>
          <a:ext cx="2350136" cy="96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Host</a:t>
                      </a:r>
                      <a:r>
                        <a:rPr kumimoji="1" lang="en-US" altLang="ja-JP" sz="1100" baseline="0" dirty="0" smtClean="0"/>
                        <a:t> specification format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2" name="角丸四角形 11"/>
          <p:cNvSpPr/>
          <p:nvPr/>
        </p:nvSpPr>
        <p:spPr bwMode="auto">
          <a:xfrm>
            <a:off x="4377004" y="5708489"/>
            <a:ext cx="4659616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user2 has "</a:t>
            </a:r>
            <a:r>
              <a:rPr lang="en-US" altLang="ja-JP" sz="1200" dirty="0" err="1">
                <a:latin typeface="+mn-ea"/>
              </a:rPr>
              <a:t>RoleB</a:t>
            </a:r>
            <a:r>
              <a:rPr lang="en-US" altLang="ja-JP" sz="1200" dirty="0">
                <a:latin typeface="+mn-ea"/>
              </a:rPr>
              <a:t>" set with "With Default access permission</a:t>
            </a:r>
            <a:r>
              <a:rPr lang="en-US" altLang="ja-JP" sz="1200" dirty="0" smtClean="0">
                <a:latin typeface="+mn-ea"/>
              </a:rPr>
              <a:t>",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meaning that Role B will automatically be set </a:t>
            </a:r>
            <a:r>
              <a:rPr lang="en-US" altLang="ja-JP" sz="1200" dirty="0" smtClean="0">
                <a:latin typeface="+mn-ea"/>
              </a:rPr>
              <a:t>as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Access permission role.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983227" y="5307252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79426" y="4049196"/>
            <a:ext cx="1781753" cy="91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円形吹き出し 4"/>
          <p:cNvSpPr/>
          <p:nvPr/>
        </p:nvSpPr>
        <p:spPr bwMode="auto">
          <a:xfrm>
            <a:off x="2387469" y="3641792"/>
            <a:ext cx="301542" cy="312200"/>
          </a:xfrm>
          <a:prstGeom prst="wedgeEllipseCallout">
            <a:avLst>
              <a:gd name="adj1" fmla="val -81802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0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000"/>
            <a:ext cx="6232419" cy="33604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permission(5/6)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User 3’s access permissions</a:t>
            </a:r>
          </a:p>
          <a:p>
            <a:pPr indent="0">
              <a:buNone/>
            </a:pPr>
            <a:r>
              <a:rPr lang="en-US" altLang="ja-JP" sz="1600" dirty="0" smtClean="0"/>
              <a:t>Log in as User 3 and check the access permissions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the Login ID is “user3” </a:t>
            </a:r>
            <a:br>
              <a:rPr lang="en-US" altLang="ja-JP" sz="1600" dirty="0" smtClean="0"/>
            </a:br>
            <a:r>
              <a:rPr lang="en-US" altLang="ja-JP" sz="1600" dirty="0" smtClean="0"/>
              <a:t>and the Login user is “Test3” in the upper right corner.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Ansible-Legacy &gt; </a:t>
            </a:r>
            <a:r>
              <a:rPr lang="en-US" altLang="ja-JP" sz="1600" dirty="0" smtClean="0"/>
              <a:t>Movement list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Display filter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 Press “Filter”</a:t>
            </a:r>
            <a:endParaRPr lang="en-US" altLang="ja-JP" sz="1600" dirty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4000" y="3306558"/>
            <a:ext cx="689415" cy="222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円形吹き出し 5"/>
          <p:cNvSpPr/>
          <p:nvPr/>
        </p:nvSpPr>
        <p:spPr bwMode="auto">
          <a:xfrm>
            <a:off x="1037227" y="3011114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29305" y="3996577"/>
            <a:ext cx="719510" cy="187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 bwMode="auto">
          <a:xfrm>
            <a:off x="1676103" y="3628964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5519" y="4653171"/>
            <a:ext cx="4248591" cy="605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4644011" y="5651900"/>
            <a:ext cx="4380612" cy="801288"/>
          </a:xfrm>
          <a:prstGeom prst="borderCallout1">
            <a:avLst>
              <a:gd name="adj1" fmla="val 6219"/>
              <a:gd name="adj2" fmla="val -257"/>
              <a:gd name="adj3" fmla="val -60874"/>
              <a:gd name="adj4" fmla="val -14568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 3 has Role B and Role C set to it,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meaning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that 3 Movements will be displayed.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Movement registered using User 2 will also be displayed.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80140" y="2772000"/>
            <a:ext cx="968596" cy="349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円形吹き出し 13"/>
          <p:cNvSpPr/>
          <p:nvPr/>
        </p:nvSpPr>
        <p:spPr bwMode="auto">
          <a:xfrm>
            <a:off x="6542726" y="3121615"/>
            <a:ext cx="301542" cy="312200"/>
          </a:xfrm>
          <a:prstGeom prst="wedgeEllipseCallout">
            <a:avLst>
              <a:gd name="adj1" fmla="val -68799"/>
              <a:gd name="adj2" fmla="val -8032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3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52" y="3270566"/>
            <a:ext cx="5646091" cy="30493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permission(6/6)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Movement as role 3</a:t>
            </a:r>
          </a:p>
          <a:p>
            <a:pPr indent="0">
              <a:buNone/>
            </a:pPr>
            <a:r>
              <a:rPr lang="en-US" altLang="ja-JP" sz="1600" dirty="0"/>
              <a:t>In this section, we will register a new Movement so we can </a:t>
            </a:r>
            <a:br>
              <a:rPr lang="en-US" altLang="ja-JP" sz="1600" dirty="0"/>
            </a:br>
            <a:r>
              <a:rPr lang="en-US" altLang="ja-JP" sz="1600" dirty="0"/>
              <a:t>check how Default access permissions work.</a:t>
            </a:r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Ansible-Legacy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Movement list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Role B and Role C is set as access permission role</a:t>
            </a:r>
            <a:endParaRPr lang="en-US" altLang="ja-JP" sz="1600" dirty="0"/>
          </a:p>
          <a:p>
            <a:pPr indent="0">
              <a:buNone/>
            </a:pPr>
            <a:endParaRPr lang="en-US" altLang="ja-JP" dirty="0"/>
          </a:p>
          <a:p>
            <a:pPr indent="0">
              <a:buNone/>
            </a:pPr>
            <a:endParaRPr lang="en-US" altLang="ja-JP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2652" y="3758644"/>
            <a:ext cx="576462" cy="222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3347830" y="5591579"/>
            <a:ext cx="5640470" cy="9189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User3 has “</a:t>
            </a:r>
            <a:r>
              <a:rPr lang="en-US" altLang="ja-JP" sz="1200" dirty="0" err="1" smtClean="0">
                <a:latin typeface="+mn-ea"/>
              </a:rPr>
              <a:t>RoleB</a:t>
            </a:r>
            <a:r>
              <a:rPr lang="en-US" altLang="ja-JP" sz="1200" dirty="0" smtClean="0">
                <a:latin typeface="+mn-ea"/>
              </a:rPr>
              <a:t>” and “</a:t>
            </a:r>
            <a:r>
              <a:rPr lang="en-US" altLang="ja-JP" sz="1200" dirty="0" err="1" smtClean="0">
                <a:latin typeface="+mn-ea"/>
              </a:rPr>
              <a:t>RoleC</a:t>
            </a:r>
            <a:r>
              <a:rPr lang="en-US" altLang="ja-JP" sz="1200" dirty="0" smtClean="0">
                <a:latin typeface="+mn-ea"/>
              </a:rPr>
              <a:t>” set with “With Default access permission”,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 meaning that  both Role B and C will automatically be set as 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access permission role.</a:t>
            </a: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169190" y="5229250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411699" y="3126396"/>
            <a:ext cx="2542531" cy="1019189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/>
          </p:nvPr>
        </p:nvGraphicFramePr>
        <p:xfrm>
          <a:off x="2527678" y="3140960"/>
          <a:ext cx="2350136" cy="96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Host specification format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1103328" y="4278855"/>
            <a:ext cx="4752660" cy="518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円形吹き出し 14"/>
          <p:cNvSpPr/>
          <p:nvPr/>
        </p:nvSpPr>
        <p:spPr bwMode="auto">
          <a:xfrm>
            <a:off x="2293219" y="3822485"/>
            <a:ext cx="301542" cy="312200"/>
          </a:xfrm>
          <a:prstGeom prst="wedgeEllipseCallout">
            <a:avLst>
              <a:gd name="adj1" fmla="val -55062"/>
              <a:gd name="adj2" fmla="val 618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6912000" y="719999"/>
            <a:ext cx="2148045" cy="2664000"/>
            <a:chOff x="6912000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912000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84011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984011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984011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984011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84011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84751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4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9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en-US" altLang="ja-JP" dirty="0" smtClean="0"/>
              <a:t>Scenario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00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.1 </a:t>
            </a:r>
            <a:r>
              <a:rPr lang="en-US" altLang="ja-JP" dirty="0" smtClean="0"/>
              <a:t>Operation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Environment</a:t>
            </a:r>
          </a:p>
          <a:p>
            <a:pPr indent="0">
              <a:buNone/>
            </a:pPr>
            <a:r>
              <a:rPr lang="en-US" altLang="ja-JP" sz="1600" dirty="0" smtClean="0"/>
              <a:t>The following is required in order to finish this document’s scenarios.</a:t>
            </a:r>
          </a:p>
          <a:p>
            <a:pPr indent="0">
              <a:buNone/>
            </a:pPr>
            <a:r>
              <a:rPr kumimoji="1" lang="en-US" altLang="ja-JP" sz="1600" dirty="0" smtClean="0"/>
              <a:t>You will need 1 server.</a:t>
            </a:r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en-US" altLang="ja-JP" sz="1600" b="1" dirty="0" smtClean="0"/>
              <a:t>Client device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           </a:t>
            </a:r>
            <a:endParaRPr kumimoji="1" lang="en-US" altLang="ja-JP" sz="1600" b="1" dirty="0" smtClean="0"/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  </a:t>
            </a:r>
            <a:endParaRPr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Google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Chrome           </a:t>
            </a:r>
          </a:p>
          <a:p>
            <a:pPr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                             </a:t>
            </a:r>
          </a:p>
          <a:p>
            <a:pPr indent="0">
              <a:buNone/>
            </a:pP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server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CentOS7 (※1)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ITA 1.8.0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2.11</a:t>
            </a:r>
            <a:endParaRPr kumimoji="1" lang="en-US" altLang="ja-JP" sz="16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464810" y="2636890"/>
            <a:ext cx="1872260" cy="1602242"/>
            <a:chOff x="539440" y="2774589"/>
            <a:chExt cx="1339566" cy="1158402"/>
          </a:xfrm>
        </p:grpSpPr>
        <p:grpSp>
          <p:nvGrpSpPr>
            <p:cNvPr id="5" name="グループ化 4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9" name="フリーフォーム 8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10" name="フリーフォーム 9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6" name="テキスト ボックス 5"/>
            <p:cNvSpPr txBox="1"/>
            <p:nvPr/>
          </p:nvSpPr>
          <p:spPr>
            <a:xfrm>
              <a:off x="727432" y="3710472"/>
              <a:ext cx="923498" cy="22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400" b="1" dirty="0">
                <a:solidFill>
                  <a:srgbClr val="002B62"/>
                </a:solidFill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39440" y="2774589"/>
              <a:ext cx="1339566" cy="22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40190" y="2242612"/>
            <a:ext cx="2663967" cy="2332966"/>
            <a:chOff x="2544779" y="2383384"/>
            <a:chExt cx="2663967" cy="2332966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2544779" y="2383384"/>
              <a:ext cx="2663967" cy="23329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  <a:ea typeface="+mj-ea"/>
                </a:rPr>
                <a:t>CentOS 7.8</a:t>
              </a:r>
              <a:endParaRPr kumimoji="1" lang="ja-JP" altLang="en-US" sz="1100" b="1" dirty="0">
                <a:solidFill>
                  <a:srgbClr val="002B62"/>
                </a:solidFill>
                <a:ea typeface="+mj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857303" y="2853419"/>
              <a:ext cx="2038918" cy="543464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Exastro IT Automation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1.</a:t>
              </a:r>
              <a:r>
                <a:rPr lang="ja-JP" altLang="en-US" sz="1100" b="1" dirty="0" smtClean="0">
                  <a:solidFill>
                    <a:schemeClr val="bg1"/>
                  </a:solidFill>
                </a:rPr>
                <a:t>８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.0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858612" y="3705735"/>
              <a:ext cx="2037609" cy="532693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err="1" smtClean="0">
                  <a:solidFill>
                    <a:schemeClr val="bg1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2.11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4420131" y="3282618"/>
            <a:ext cx="985502" cy="396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359476" y="5940543"/>
            <a:ext cx="842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</a:t>
            </a:r>
            <a:r>
              <a:rPr lang="ja-JP" altLang="en-US" sz="1200" dirty="0"/>
              <a:t> </a:t>
            </a:r>
            <a:r>
              <a:rPr lang="en-US" altLang="ja-JP" sz="1200" dirty="0"/>
              <a:t>In this </a:t>
            </a:r>
            <a:r>
              <a:rPr lang="en-US" altLang="ja-JP" sz="1200" dirty="0" smtClean="0"/>
              <a:t>scenario,  </a:t>
            </a:r>
            <a:r>
              <a:rPr lang="en-US" altLang="ja-JP" sz="1200" dirty="0"/>
              <a:t>the host server will be running CentOS7. </a:t>
            </a:r>
            <a:r>
              <a:rPr lang="en-US" altLang="ja-JP" sz="1200" dirty="0" smtClean="0"/>
              <a:t>However,  </a:t>
            </a:r>
            <a:r>
              <a:rPr lang="en-US" altLang="ja-JP" sz="1200" dirty="0"/>
              <a:t>ITA can be implemented to any </a:t>
            </a:r>
            <a:r>
              <a:rPr lang="en-US" altLang="ja-JP" sz="1200" dirty="0" smtClean="0"/>
              <a:t>RHEL7 or </a:t>
            </a:r>
            <a:r>
              <a:rPr lang="en-US" altLang="ja-JP" sz="1200" dirty="0"/>
              <a:t>RHEL8 type OS.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62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RBAC for </a:t>
            </a:r>
            <a:r>
              <a:rPr lang="en-US" altLang="ja-JP" dirty="0"/>
              <a:t>M</a:t>
            </a:r>
            <a:r>
              <a:rPr lang="en-US" altLang="ja-JP" dirty="0" smtClean="0"/>
              <a:t>enus scenario</a:t>
            </a:r>
            <a:r>
              <a:rPr lang="ja-JP" altLang="en-US" dirty="0" smtClean="0"/>
              <a:t>（</a:t>
            </a:r>
            <a:r>
              <a:rPr lang="en-US" altLang="ja-JP" dirty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Scenario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This scenario will have the reader use the Management console -&gt; Menu link list function to control RBAC for different menus</a:t>
            </a:r>
            <a:r>
              <a:rPr lang="en-US" altLang="ja-JP" sz="1600" dirty="0" smtClean="0"/>
              <a:t>.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en-US" altLang="ja-JP" sz="1600" dirty="0" smtClean="0"/>
              <a:t>User 1 </a:t>
            </a:r>
            <a:r>
              <a:rPr lang="en-US" altLang="ja-JP" sz="1600" dirty="0" smtClean="0"/>
              <a:t>is linked to Role A and Role B,  meaning that they can edit contents in both the “Operation list” and the “Device list”.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User 2 is linked to Role B,  meaning that they can edit in “Device list”.</a:t>
            </a:r>
            <a:endParaRPr kumimoji="1"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User 3 is linked to Role C,  meaning that they can view in the “Device list”.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User 4 is not linked to any role,  meaning that they cannot view any of the menus.</a:t>
            </a:r>
            <a:endParaRPr kumimoji="1" lang="en-US" altLang="ja-JP" sz="1600" dirty="0" smtClean="0"/>
          </a:p>
          <a:p>
            <a:pPr indent="0">
              <a:buNone/>
            </a:pPr>
            <a:endParaRPr kumimoji="1" lang="ja-JP" altLang="en-US" sz="1600" dirty="0"/>
          </a:p>
        </p:txBody>
      </p:sp>
      <p:grpSp>
        <p:nvGrpSpPr>
          <p:cNvPr id="4" name="グループ化 3"/>
          <p:cNvGrpSpPr>
            <a:grpSpLocks noChangeAspect="1"/>
          </p:cNvGrpSpPr>
          <p:nvPr/>
        </p:nvGrpSpPr>
        <p:grpSpPr>
          <a:xfrm>
            <a:off x="539438" y="3432960"/>
            <a:ext cx="689341" cy="792094"/>
            <a:chOff x="1055172" y="1856195"/>
            <a:chExt cx="1071738" cy="1143528"/>
          </a:xfrm>
        </p:grpSpPr>
        <p:sp>
          <p:nvSpPr>
            <p:cNvPr id="5" name="フリーフォーム 4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055172" y="2572745"/>
              <a:ext cx="1071738" cy="42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user1</a:t>
              </a:r>
              <a:endParaRPr kumimoji="1" lang="ja-JP" altLang="en-US" sz="1200" dirty="0"/>
            </a:p>
          </p:txBody>
        </p:sp>
      </p:grpSp>
      <p:grpSp>
        <p:nvGrpSpPr>
          <p:cNvPr id="7" name="グループ化 6"/>
          <p:cNvGrpSpPr>
            <a:grpSpLocks noChangeAspect="1"/>
          </p:cNvGrpSpPr>
          <p:nvPr/>
        </p:nvGrpSpPr>
        <p:grpSpPr>
          <a:xfrm>
            <a:off x="539438" y="4267616"/>
            <a:ext cx="689341" cy="773336"/>
            <a:chOff x="1055172" y="1856195"/>
            <a:chExt cx="1071738" cy="1116447"/>
          </a:xfrm>
        </p:grpSpPr>
        <p:sp>
          <p:nvSpPr>
            <p:cNvPr id="8" name="フリーフォーム 7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user2</a:t>
              </a:r>
              <a:endParaRPr kumimoji="1" lang="ja-JP" altLang="en-US" sz="1200" dirty="0"/>
            </a:p>
          </p:txBody>
        </p:sp>
      </p:grpSp>
      <p:grpSp>
        <p:nvGrpSpPr>
          <p:cNvPr id="10" name="グループ化 9"/>
          <p:cNvGrpSpPr>
            <a:grpSpLocks noChangeAspect="1"/>
          </p:cNvGrpSpPr>
          <p:nvPr/>
        </p:nvGrpSpPr>
        <p:grpSpPr>
          <a:xfrm>
            <a:off x="536289" y="5040953"/>
            <a:ext cx="689341" cy="773336"/>
            <a:chOff x="1055172" y="1856195"/>
            <a:chExt cx="1071738" cy="1116447"/>
          </a:xfrm>
        </p:grpSpPr>
        <p:sp>
          <p:nvSpPr>
            <p:cNvPr id="11" name="フリーフォーム 10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user3</a:t>
              </a:r>
              <a:endParaRPr kumimoji="1" lang="ja-JP" altLang="en-US" sz="1200" dirty="0"/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529991" y="5826228"/>
            <a:ext cx="689341" cy="773336"/>
            <a:chOff x="1055172" y="1856195"/>
            <a:chExt cx="1071738" cy="1116447"/>
          </a:xfrm>
        </p:grpSpPr>
        <p:sp>
          <p:nvSpPr>
            <p:cNvPr id="14" name="フリーフォーム 13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user4</a:t>
              </a:r>
              <a:endParaRPr kumimoji="1" lang="ja-JP" altLang="en-US" sz="1200" dirty="0"/>
            </a:p>
          </p:txBody>
        </p:sp>
      </p:grpSp>
      <p:cxnSp>
        <p:nvCxnSpPr>
          <p:cNvPr id="16" name="直線コネクタ 15"/>
          <p:cNvCxnSpPr/>
          <p:nvPr/>
        </p:nvCxnSpPr>
        <p:spPr bwMode="auto">
          <a:xfrm>
            <a:off x="1002532" y="3673368"/>
            <a:ext cx="2607089" cy="1089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8" idx="3"/>
          </p:cNvCxnSpPr>
          <p:nvPr/>
        </p:nvCxnSpPr>
        <p:spPr bwMode="auto">
          <a:xfrm>
            <a:off x="1001679" y="4666754"/>
            <a:ext cx="2691848" cy="3129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992232" y="3694055"/>
            <a:ext cx="2617389" cy="99271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992232" y="5427010"/>
            <a:ext cx="2607089" cy="1089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3" name="グループ化 22"/>
          <p:cNvGrpSpPr/>
          <p:nvPr/>
        </p:nvGrpSpPr>
        <p:grpSpPr>
          <a:xfrm>
            <a:off x="3575422" y="3082276"/>
            <a:ext cx="877071" cy="1088615"/>
            <a:chOff x="3870539" y="1838862"/>
            <a:chExt cx="877071" cy="1088615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3983409" y="2619700"/>
              <a:ext cx="742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Role A</a:t>
              </a:r>
              <a:endParaRPr kumimoji="1" lang="ja-JP" altLang="en-US" sz="14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26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549150" y="4040486"/>
            <a:ext cx="877071" cy="1088615"/>
            <a:chOff x="3870539" y="1838862"/>
            <a:chExt cx="877071" cy="1088615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3984210" y="2619700"/>
              <a:ext cx="740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Role B</a:t>
              </a:r>
              <a:endParaRPr kumimoji="1" lang="ja-JP" altLang="en-US" sz="14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30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3536438" y="4920266"/>
            <a:ext cx="877071" cy="1088615"/>
            <a:chOff x="3870539" y="1838862"/>
            <a:chExt cx="877071" cy="1088615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3984210" y="2619700"/>
              <a:ext cx="740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Role C</a:t>
              </a:r>
              <a:endParaRPr kumimoji="1" lang="ja-JP" altLang="en-US" sz="1400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34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1228779" y="5984195"/>
            <a:ext cx="57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&lt;</a:t>
            </a:r>
            <a:r>
              <a:rPr kumimoji="1" lang="en-US" altLang="ja-JP" sz="1600" dirty="0" smtClean="0"/>
              <a:t>- User 4 is not linked to any role,  meaning that they cannot see or change data.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6352178" y="3264233"/>
            <a:ext cx="2259549" cy="394196"/>
            <a:chOff x="5868180" y="1034192"/>
            <a:chExt cx="2376330" cy="615898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View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Edit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2" name="正方形/長方形 41"/>
          <p:cNvSpPr/>
          <p:nvPr/>
        </p:nvSpPr>
        <p:spPr bwMode="auto">
          <a:xfrm>
            <a:off x="6352178" y="3982283"/>
            <a:ext cx="2305496" cy="684471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000000"/>
                </a:solidFill>
              </a:rPr>
              <a:t>Basic console: </a:t>
            </a:r>
            <a:br>
              <a:rPr lang="en-US" altLang="ja-JP" sz="1600" b="1" dirty="0" smtClean="0">
                <a:solidFill>
                  <a:srgbClr val="000000"/>
                </a:solidFill>
              </a:rPr>
            </a:br>
            <a:r>
              <a:rPr lang="en-US" altLang="ja-JP" sz="1600" b="1" dirty="0" smtClean="0">
                <a:solidFill>
                  <a:srgbClr val="000000"/>
                </a:solidFill>
              </a:rPr>
              <a:t>Operation list</a:t>
            </a:r>
            <a:endParaRPr lang="ja-JP" alt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>
            <a:spLocks noChangeAspect="1"/>
          </p:cNvSpPr>
          <p:nvPr/>
        </p:nvSpPr>
        <p:spPr bwMode="auto">
          <a:xfrm>
            <a:off x="6352178" y="4960672"/>
            <a:ext cx="2304000" cy="680525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000000"/>
                </a:solidFill>
              </a:rPr>
              <a:t>Basic console: </a:t>
            </a:r>
          </a:p>
          <a:p>
            <a:pPr algn="ctr"/>
            <a:r>
              <a:rPr lang="en-US" altLang="ja-JP" sz="1600" b="1" dirty="0" smtClean="0">
                <a:solidFill>
                  <a:srgbClr val="000000"/>
                </a:solidFill>
              </a:rPr>
              <a:t>Device list</a:t>
            </a:r>
            <a:endParaRPr lang="ja-JP" altLang="en-US" sz="1600" b="1" dirty="0">
              <a:solidFill>
                <a:srgbClr val="000000"/>
              </a:solidFill>
            </a:endParaRPr>
          </a:p>
        </p:txBody>
      </p:sp>
      <p:cxnSp>
        <p:nvCxnSpPr>
          <p:cNvPr id="44" name="直線コネクタ 43"/>
          <p:cNvCxnSpPr/>
          <p:nvPr/>
        </p:nvCxnSpPr>
        <p:spPr bwMode="auto">
          <a:xfrm>
            <a:off x="4442217" y="3781640"/>
            <a:ext cx="1876303" cy="50858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コネクタ 45"/>
          <p:cNvCxnSpPr>
            <a:endCxn id="43" idx="1"/>
          </p:cNvCxnSpPr>
          <p:nvPr/>
        </p:nvCxnSpPr>
        <p:spPr bwMode="auto">
          <a:xfrm>
            <a:off x="4413509" y="4698051"/>
            <a:ext cx="1938669" cy="60288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>
            <a:endCxn id="43" idx="1"/>
          </p:cNvCxnSpPr>
          <p:nvPr/>
        </p:nvCxnSpPr>
        <p:spPr bwMode="auto">
          <a:xfrm flipV="1">
            <a:off x="4375208" y="5300935"/>
            <a:ext cx="1976970" cy="25119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5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RBAC for Menus Scenario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Scenario procedure</a:t>
            </a:r>
            <a:endParaRPr kumimoji="1" lang="en-US" altLang="ja-JP" b="1" dirty="0" smtClean="0"/>
          </a:p>
          <a:p>
            <a:pPr indent="0">
              <a:buNone/>
            </a:pPr>
            <a:endParaRPr lang="en-US" altLang="ja-JP" sz="1600" dirty="0" smtClean="0"/>
          </a:p>
        </p:txBody>
      </p:sp>
      <p:sp>
        <p:nvSpPr>
          <p:cNvPr id="15" name="下矢印 14"/>
          <p:cNvSpPr/>
          <p:nvPr/>
        </p:nvSpPr>
        <p:spPr bwMode="auto">
          <a:xfrm>
            <a:off x="4320000" y="4500000"/>
            <a:ext cx="504070" cy="31522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304000" y="1260000"/>
            <a:ext cx="4572000" cy="4932060"/>
            <a:chOff x="2340000" y="1260000"/>
            <a:chExt cx="4572000" cy="4932060"/>
          </a:xfrm>
        </p:grpSpPr>
        <p:sp>
          <p:nvSpPr>
            <p:cNvPr id="4" name="角丸四角形 3"/>
            <p:cNvSpPr/>
            <p:nvPr/>
          </p:nvSpPr>
          <p:spPr bwMode="auto">
            <a:xfrm>
              <a:off x="2340000" y="12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b="1" dirty="0" smtClean="0">
                  <a:latin typeface="+mn-ea"/>
                </a:rPr>
                <a:t>2.3</a:t>
              </a:r>
              <a:r>
                <a:rPr kumimoji="1" lang="ja-JP" altLang="en-US" b="1" dirty="0" smtClean="0">
                  <a:latin typeface="+mn-ea"/>
                </a:rPr>
                <a:t>　</a:t>
              </a:r>
              <a:r>
                <a:rPr kumimoji="1" lang="en-US" altLang="ja-JP" b="1" dirty="0" smtClean="0">
                  <a:latin typeface="+mn-ea"/>
                </a:rPr>
                <a:t>Create and register new users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" name="角丸四角形 4"/>
            <p:cNvSpPr/>
            <p:nvPr/>
          </p:nvSpPr>
          <p:spPr bwMode="auto">
            <a:xfrm>
              <a:off x="2340000" y="21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2.4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Create and register roles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2340000" y="30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2.5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Link roles and menus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2340000" y="4860000"/>
              <a:ext cx="4572000" cy="49522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n-ea"/>
                </a:rPr>
                <a:t>2.7</a:t>
              </a:r>
              <a:r>
                <a:rPr lang="ja-JP" altLang="en-US" sz="1600" b="1" dirty="0" smtClean="0">
                  <a:latin typeface="+mn-ea"/>
                </a:rPr>
                <a:t>　</a:t>
              </a:r>
              <a:r>
                <a:rPr lang="en-US" altLang="ja-JP" sz="1600" b="1" dirty="0" smtClean="0">
                  <a:latin typeface="+mn-ea"/>
                </a:rPr>
                <a:t>Register data in the “Device list”</a:t>
              </a:r>
              <a:br>
                <a:rPr lang="en-US" altLang="ja-JP" sz="1600" b="1" dirty="0" smtClean="0">
                  <a:latin typeface="+mn-ea"/>
                </a:rPr>
              </a:br>
              <a:r>
                <a:rPr lang="en-US" altLang="ja-JP" sz="1600" b="1" dirty="0" smtClean="0">
                  <a:latin typeface="+mn-ea"/>
                </a:rPr>
                <a:t> and “Operation list” menus.</a:t>
              </a:r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2340000" y="39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2.6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Link roles and users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2340000" y="57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2.8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Check RBAC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1" name="下矢印 10"/>
            <p:cNvSpPr/>
            <p:nvPr/>
          </p:nvSpPr>
          <p:spPr bwMode="auto">
            <a:xfrm>
              <a:off x="4356000" y="18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3" name="下矢印 12"/>
            <p:cNvSpPr/>
            <p:nvPr/>
          </p:nvSpPr>
          <p:spPr bwMode="auto">
            <a:xfrm>
              <a:off x="4356000" y="27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4" name="下矢印 13"/>
            <p:cNvSpPr/>
            <p:nvPr/>
          </p:nvSpPr>
          <p:spPr bwMode="auto">
            <a:xfrm>
              <a:off x="4356000" y="36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下矢印 15"/>
            <p:cNvSpPr/>
            <p:nvPr/>
          </p:nvSpPr>
          <p:spPr bwMode="auto">
            <a:xfrm>
              <a:off x="4320000" y="54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0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8200"/>
            <a:ext cx="6688950" cy="36749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/>
              <a:t> </a:t>
            </a:r>
            <a:r>
              <a:rPr lang="en-US" altLang="ja-JP" dirty="0" smtClean="0"/>
              <a:t>Create and Register new users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Create and register new users</a:t>
            </a:r>
          </a:p>
          <a:p>
            <a:pPr indent="0">
              <a:buNone/>
            </a:pPr>
            <a:r>
              <a:rPr lang="en-US" altLang="ja-JP" sz="1600" dirty="0" smtClean="0"/>
              <a:t>In order to check the different access permissions,  </a:t>
            </a:r>
            <a:br>
              <a:rPr lang="en-US" altLang="ja-JP" sz="1600" dirty="0" smtClean="0"/>
            </a:br>
            <a:r>
              <a:rPr lang="en-US" altLang="ja-JP" sz="1600" dirty="0" smtClean="0"/>
              <a:t>we will create 4 different users.</a:t>
            </a:r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Management console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 User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&gt; Start registration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</a:p>
          <a:p>
            <a:pPr indent="0">
              <a:buNone/>
            </a:pPr>
            <a:endParaRPr lang="en-US" altLang="ja-JP" sz="1800" b="1" dirty="0" smtClean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636000" y="3420000"/>
            <a:ext cx="4188264" cy="1700633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95710" y="4082734"/>
            <a:ext cx="1844551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420000" y="4356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89796" y="4918634"/>
            <a:ext cx="1008140" cy="217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3708000" y="3492000"/>
          <a:ext cx="4069942" cy="1566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Login 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Login PW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User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312712" y="4189424"/>
            <a:ext cx="851576" cy="225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Device/Operation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4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3844</Words>
  <Application>Microsoft Office PowerPoint</Application>
  <PresentationFormat>画面に合わせる (4:3)</PresentationFormat>
  <Paragraphs>967</Paragraphs>
  <Slides>43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43</vt:i4>
      </vt:variant>
    </vt:vector>
  </HeadingPairs>
  <TitlesOfParts>
    <vt:vector size="5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Document overview </vt:lpstr>
      <vt:lpstr>2.　Scenario 1</vt:lpstr>
      <vt:lpstr>2.1 Operation environment</vt:lpstr>
      <vt:lpstr>2.2 RBAC for Menus scenario（1/2)</vt:lpstr>
      <vt:lpstr>2.2 RBAC for Menus Scenario（2/2)</vt:lpstr>
      <vt:lpstr>2.3 Create and Register new users</vt:lpstr>
      <vt:lpstr>2.4 Create and register roles</vt:lpstr>
      <vt:lpstr>2.5 Role・Menu link</vt:lpstr>
      <vt:lpstr>2.6 Role ・User link　</vt:lpstr>
      <vt:lpstr>2.7 Device list/Operation list registration(1/2)</vt:lpstr>
      <vt:lpstr>2.7 Device list/Operation list registration(2/2)</vt:lpstr>
      <vt:lpstr>2.8 Check access permission(1/9)　</vt:lpstr>
      <vt:lpstr>2.8 Check access permission(2/9) 　</vt:lpstr>
      <vt:lpstr>2.8 Check access permission(3/9)</vt:lpstr>
      <vt:lpstr>2.8 Check access permission(4/9)</vt:lpstr>
      <vt:lpstr>2.8 Check access permission(5/9)</vt:lpstr>
      <vt:lpstr>2.8 Check access permission(6/9)</vt:lpstr>
      <vt:lpstr>2.8 Check access permission(7/9)</vt:lpstr>
      <vt:lpstr>2.8 Check access permission(8/9)</vt:lpstr>
      <vt:lpstr>2.8 Check access permission(9/9)</vt:lpstr>
      <vt:lpstr>3.　Scenario 2</vt:lpstr>
      <vt:lpstr>3.1 Operation Environment</vt:lpstr>
      <vt:lpstr>3.2 RBAC for Data records(1/3)</vt:lpstr>
      <vt:lpstr>3.2 RBAC for Data records(2/3)</vt:lpstr>
      <vt:lpstr>3.2 RBAC for Data records(3/3)</vt:lpstr>
      <vt:lpstr>3.3 Create and register new users</vt:lpstr>
      <vt:lpstr>3.4 Create and register roles</vt:lpstr>
      <vt:lpstr>3.5 Role ・Menu link</vt:lpstr>
      <vt:lpstr>3.6 Role ・User link(1/4)</vt:lpstr>
      <vt:lpstr>3.6 Role ・User link(2/4)</vt:lpstr>
      <vt:lpstr>3.6 Role ・User link(3/4)</vt:lpstr>
      <vt:lpstr>3.6 Role ・User link(4/4)</vt:lpstr>
      <vt:lpstr>3.7 Movement list registration</vt:lpstr>
      <vt:lpstr>3.7 Check access permission(1/6)</vt:lpstr>
      <vt:lpstr>3.7 Check access permission(2/6)</vt:lpstr>
      <vt:lpstr>3.7 Check access permission(3/6)</vt:lpstr>
      <vt:lpstr>3.7 Check access permission(4/6)</vt:lpstr>
      <vt:lpstr>3.7 Check access permission(5/6)</vt:lpstr>
      <vt:lpstr>3.7 Check access permission(6/6)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2021-12-09T23:55:16Z</dcterms:modified>
</cp:coreProperties>
</file>