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710" r:id="rId7"/>
    <p:sldId id="762" r:id="rId8"/>
    <p:sldId id="735" r:id="rId9"/>
    <p:sldId id="757" r:id="rId10"/>
    <p:sldId id="758" r:id="rId11"/>
    <p:sldId id="746" r:id="rId12"/>
    <p:sldId id="747" r:id="rId13"/>
    <p:sldId id="749" r:id="rId14"/>
    <p:sldId id="756" r:id="rId15"/>
    <p:sldId id="751" r:id="rId16"/>
    <p:sldId id="752" r:id="rId17"/>
    <p:sldId id="753" r:id="rId18"/>
    <p:sldId id="754" r:id="rId19"/>
    <p:sldId id="759" r:id="rId20"/>
    <p:sldId id="711" r:id="rId21"/>
    <p:sldId id="763" r:id="rId22"/>
    <p:sldId id="764" r:id="rId23"/>
    <p:sldId id="765" r:id="rId24"/>
    <p:sldId id="766" r:id="rId25"/>
    <p:sldId id="767" r:id="rId26"/>
    <p:sldId id="768" r:id="rId27"/>
    <p:sldId id="769" r:id="rId28"/>
    <p:sldId id="770" r:id="rId29"/>
    <p:sldId id="771" r:id="rId30"/>
    <p:sldId id="772" r:id="rId31"/>
    <p:sldId id="773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/ Table of Contents" id="{35DD3A7B-A3B5-49A5-9CD2-FA74D1CAA38D}">
          <p14:sldIdLst>
            <p14:sldId id="262"/>
            <p14:sldId id="507"/>
          </p14:sldIdLst>
        </p14:section>
        <p14:section name="1. Introduction" id="{B81141D6-5160-4643-8D51-022CC5C4BDB9}">
          <p14:sldIdLst>
            <p14:sldId id="508"/>
            <p14:sldId id="680"/>
            <p14:sldId id="710"/>
            <p14:sldId id="762"/>
            <p14:sldId id="735"/>
            <p14:sldId id="757"/>
            <p14:sldId id="758"/>
            <p14:sldId id="746"/>
            <p14:sldId id="747"/>
            <p14:sldId id="749"/>
            <p14:sldId id="756"/>
            <p14:sldId id="751"/>
            <p14:sldId id="752"/>
            <p14:sldId id="753"/>
            <p14:sldId id="754"/>
            <p14:sldId id="759"/>
            <p14:sldId id="711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0" autoAdjust="0"/>
    <p:restoredTop sz="95507" autoAdjust="0"/>
  </p:normalViewPr>
  <p:slideViewPr>
    <p:cSldViewPr>
      <p:cViewPr>
        <p:scale>
          <a:sx n="125" d="100"/>
          <a:sy n="125" d="100"/>
        </p:scale>
        <p:origin x="230" y="97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4.xml"/><Relationship Id="rId12" Type="http://schemas.openxmlformats.org/officeDocument/2006/relationships/slide" Target="slide3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0" Type="http://schemas.openxmlformats.org/officeDocument/2006/relationships/slide" Target="slide20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1.8.0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9547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Export/Import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【Practic</a:t>
            </a:r>
            <a:r>
              <a:rPr lang="en-US" altLang="ja-JP" sz="4800" b="1" dirty="0"/>
              <a:t>e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※”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will be shortened to ITA in this document.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2" y="2775560"/>
            <a:ext cx="5524500" cy="25050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Input/Create Menu(1/4)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Menu group creation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 Management Console&gt; Menu group list.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the “Start Registration” button</a:t>
            </a:r>
            <a:br>
              <a:rPr lang="en-US" altLang="ja-JP" sz="1600" dirty="0" smtClean="0"/>
            </a:br>
            <a:r>
              <a:rPr lang="en-US" altLang="ja-JP" sz="1600" dirty="0" smtClean="0"/>
              <a:t>under the “Register” sub-menu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“Register”</a:t>
            </a:r>
            <a:endParaRPr lang="en-US" altLang="ja-JP" sz="1800" dirty="0" smtClean="0"/>
          </a:p>
        </p:txBody>
      </p:sp>
      <p:sp>
        <p:nvSpPr>
          <p:cNvPr id="6" name="角丸四角形 5"/>
          <p:cNvSpPr/>
          <p:nvPr/>
        </p:nvSpPr>
        <p:spPr bwMode="auto">
          <a:xfrm flipV="1">
            <a:off x="323410" y="3287923"/>
            <a:ext cx="4534831" cy="64808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716694" y="4221110"/>
            <a:ext cx="4637801" cy="158422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48050"/>
              </p:ext>
            </p:extLst>
          </p:nvPr>
        </p:nvGraphicFramePr>
        <p:xfrm>
          <a:off x="2883213" y="4269970"/>
          <a:ext cx="4304762" cy="13483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676737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Server Settings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125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 Server Settings (For referencing)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130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ホームベース 20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+mn-ea"/>
              </a:rPr>
              <a:t>Input/Create Menu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Created 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8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1" y="2936067"/>
            <a:ext cx="2733675" cy="363855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 bwMode="auto">
          <a:xfrm>
            <a:off x="2716694" y="5285089"/>
            <a:ext cx="5167766" cy="1384361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2716694" y="3231691"/>
            <a:ext cx="5167766" cy="172824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Input/Create Menu(2/4)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Parameter sheets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 Create menu&gt; Create/Define menu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for “Menu creation information”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“Target menu group” and select the target menu group.</a:t>
            </a: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40360"/>
              </p:ext>
            </p:extLst>
          </p:nvPr>
        </p:nvGraphicFramePr>
        <p:xfrm>
          <a:off x="2773743" y="3303700"/>
          <a:ext cx="5040700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5821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684879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</a:t>
                      </a:r>
                      <a:r>
                        <a:rPr kumimoji="1" lang="en-US" altLang="ja-JP" sz="1400" baseline="0" dirty="0" smtClean="0"/>
                        <a:t>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Directory</a:t>
                      </a:r>
                      <a:r>
                        <a:rPr kumimoji="1" lang="en-US" altLang="ja-JP" sz="1400" baseline="0" dirty="0" smtClean="0"/>
                        <a:t> settings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Parameter Sheet(Host/Operation)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 bwMode="auto">
          <a:xfrm rot="10800000" flipV="1">
            <a:off x="323410" y="6237390"/>
            <a:ext cx="1080150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 rot="10800000" flipV="1">
            <a:off x="323409" y="3140960"/>
            <a:ext cx="2382779" cy="194835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2576372" y="3068950"/>
            <a:ext cx="321951" cy="325481"/>
          </a:xfrm>
          <a:prstGeom prst="wedgeEllipseCallout">
            <a:avLst>
              <a:gd name="adj1" fmla="val -100036"/>
              <a:gd name="adj2" fmla="val 3904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ホームベース 23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347" y="5275902"/>
            <a:ext cx="5178272" cy="1371582"/>
          </a:xfrm>
          <a:prstGeom prst="rect">
            <a:avLst/>
          </a:prstGeom>
        </p:spPr>
      </p:pic>
      <p:sp>
        <p:nvSpPr>
          <p:cNvPr id="27" name="角丸四角形 26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Created Menus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2555720" y="5103950"/>
            <a:ext cx="321951" cy="325481"/>
          </a:xfrm>
          <a:prstGeom prst="wedgeEllipseCallout">
            <a:avLst>
              <a:gd name="adj1" fmla="val -414824"/>
              <a:gd name="adj2" fmla="val 29891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6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5" y="2979534"/>
            <a:ext cx="6953802" cy="272475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9" y="4989047"/>
            <a:ext cx="2809492" cy="1494232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3779890" y="4253232"/>
            <a:ext cx="3583546" cy="2056168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Input/Create Menu (</a:t>
            </a:r>
            <a:r>
              <a:rPr lang="en-US" altLang="ja-JP" dirty="0" smtClean="0"/>
              <a:t>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Define Parameter Item names.</a:t>
            </a:r>
            <a:br>
              <a:rPr lang="en-US" altLang="ja-JP" b="1" dirty="0" smtClean="0"/>
            </a:br>
            <a:endParaRPr lang="en-US" altLang="ja-JP" b="1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Menu: Create Menu&gt; Create/Define menu.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Press “Item” and add new items.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for each item and click “Register”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“Create” on the bottom of the screen.</a:t>
            </a:r>
            <a:endParaRPr lang="en-US" altLang="ja-JP" sz="1800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5730"/>
              </p:ext>
            </p:extLst>
          </p:nvPr>
        </p:nvGraphicFramePr>
        <p:xfrm>
          <a:off x="3852473" y="4334236"/>
          <a:ext cx="3374026" cy="1901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262272" y="3055086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611450" y="6256953"/>
            <a:ext cx="64809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705081" y="3055086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1403560" y="6100853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684597" y="4072888"/>
            <a:ext cx="301542" cy="312200"/>
          </a:xfrm>
          <a:prstGeom prst="wedgeEllipseCallout">
            <a:avLst>
              <a:gd name="adj1" fmla="val -92217"/>
              <a:gd name="adj2" fmla="val -3266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ホームベース 2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Created Menus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6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8" y="2790041"/>
            <a:ext cx="5868435" cy="15741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Input/Create Menu (</a:t>
            </a:r>
            <a:r>
              <a:rPr lang="en-US" altLang="ja-JP" dirty="0" smtClean="0"/>
              <a:t>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Parameter sheet.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 smtClean="0"/>
              <a:t>Menu: Basic Server Settings&gt; Directory Settings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“Start Registration” under the “Register” sub-menu.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for each item and click “Register”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Update the data created in </a:t>
            </a:r>
            <a:r>
              <a:rPr lang="ja-JP" altLang="en-US" sz="1600" dirty="0" smtClean="0"/>
              <a:t>② </a:t>
            </a:r>
            <a:r>
              <a:rPr lang="en-US" altLang="ja-JP" sz="1600" dirty="0" smtClean="0"/>
              <a:t>to match the data below.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51400" y="3117772"/>
            <a:ext cx="5778383" cy="4291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ホームベース 1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  <a:latin typeface="+mn-ea"/>
              </a:rPr>
              <a:t>Created Menu groups</a:t>
            </a:r>
            <a:endParaRPr kumimoji="1" lang="ja-JP" altLang="en-US" sz="8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55470" y="4374385"/>
            <a:ext cx="7740693" cy="849875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621475" y="4087478"/>
            <a:ext cx="301542" cy="312200"/>
          </a:xfrm>
          <a:prstGeom prst="wedgeEllipseCallout">
            <a:avLst>
              <a:gd name="adj1" fmla="val -1245"/>
              <a:gd name="adj2" fmla="val -14250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37132"/>
              </p:ext>
            </p:extLst>
          </p:nvPr>
        </p:nvGraphicFramePr>
        <p:xfrm>
          <a:off x="790119" y="4413869"/>
          <a:ext cx="7634034" cy="76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Arbitrary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/tmp/work1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790119" y="5638716"/>
            <a:ext cx="7739872" cy="88820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55302" y="5369384"/>
            <a:ext cx="301542" cy="312200"/>
          </a:xfrm>
          <a:prstGeom prst="wedgeEllipseCallout">
            <a:avLst>
              <a:gd name="adj1" fmla="val 6878"/>
              <a:gd name="adj2" fmla="val -128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83611"/>
              </p:ext>
            </p:extLst>
          </p:nvPr>
        </p:nvGraphicFramePr>
        <p:xfrm>
          <a:off x="823946" y="5695775"/>
          <a:ext cx="7634034" cy="76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Arbitrary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OP1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en-US" altLang="ja-JP" sz="1400" dirty="0" err="1" smtClean="0">
                          <a:solidFill>
                            <a:srgbClr val="FF0000"/>
                          </a:solidFill>
                        </a:rPr>
                        <a:t>tmp</a:t>
                      </a:r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/work2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5" name="フローチャート: 組合せ 24"/>
          <p:cNvSpPr/>
          <p:nvPr/>
        </p:nvSpPr>
        <p:spPr bwMode="auto">
          <a:xfrm>
            <a:off x="4448991" y="5238452"/>
            <a:ext cx="316290" cy="25514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5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6" y="2138320"/>
            <a:ext cx="5868943" cy="34128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98" y="5107310"/>
            <a:ext cx="4360368" cy="14117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.4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Export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en-US" altLang="ja-JP" b="1" dirty="0" smtClean="0"/>
              <a:t>Export Execution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en-US" altLang="ja-JP" dirty="0" smtClean="0"/>
              <a:t>Choose and export the registered information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600" dirty="0" smtClean="0"/>
              <a:t>Menu: Export/Import&gt; Export menu</a:t>
            </a:r>
            <a:endParaRPr lang="ja-JP" altLang="en-US" sz="1600" b="1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34966" y="2509376"/>
            <a:ext cx="1260303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956880" y="3593090"/>
            <a:ext cx="3119190" cy="31156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Tick the “All Menus” checkbox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763610" y="3429000"/>
            <a:ext cx="288040" cy="315543"/>
          </a:xfrm>
          <a:prstGeom prst="wedgeEllipseCallout">
            <a:avLst>
              <a:gd name="adj1" fmla="val -174384"/>
              <a:gd name="adj2" fmla="val -2396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278386" y="823377"/>
            <a:ext cx="1701894" cy="2202288"/>
            <a:chOff x="7278386" y="823377"/>
            <a:chExt cx="1701894" cy="22022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+mn-ea"/>
                </a:rPr>
                <a:t>Data registration</a:t>
              </a:r>
              <a:endParaRPr lang="ja-JP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+mn-ea"/>
                </a:rPr>
                <a:t>Import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ホームベース 20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tx1"/>
                  </a:solidFill>
                  <a:latin typeface="+mn-ea"/>
                </a:rPr>
                <a:t>Export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Download </a:t>
              </a:r>
              <a:r>
                <a:rPr lang="en-US" altLang="ja-JP" sz="900" b="1" dirty="0" err="1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 file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en-US" altLang="ja-JP" sz="900" b="1" dirty="0" smtClean="0">
                  <a:latin typeface="+mn-ea"/>
                </a:rPr>
                <a:t>Start Export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tx1"/>
                  </a:solidFill>
                  <a:latin typeface="+mn-ea"/>
                </a:rPr>
                <a:t>Input/Create Menu</a:t>
              </a:r>
              <a:endParaRPr lang="ja-JP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7" name="角丸四角形 26"/>
          <p:cNvSpPr/>
          <p:nvPr/>
        </p:nvSpPr>
        <p:spPr bwMode="auto">
          <a:xfrm>
            <a:off x="3849544" y="5682951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the ”Export” button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656274" y="5518860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339482" y="5883971"/>
            <a:ext cx="1178345" cy="2402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8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4" y="3316504"/>
            <a:ext cx="7319072" cy="1304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Download Kym File</a:t>
            </a:r>
          </a:p>
          <a:p>
            <a:pPr marL="180000" lvl="1" indent="0">
              <a:buNone/>
            </a:pPr>
            <a:r>
              <a:rPr lang="en-US" altLang="ja-JP" dirty="0" smtClean="0"/>
              <a:t>Let download the exported data.</a:t>
            </a:r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600" dirty="0" smtClean="0"/>
              <a:t>Menu: Export/Import&gt; Export/Import menu list</a:t>
            </a:r>
            <a:endParaRPr lang="ja-JP" altLang="en-US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“List”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the “Filter” button.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Download Kym file from the export status list.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endParaRPr lang="ja-JP" altLang="en-US" sz="1600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203810" y="3717040"/>
            <a:ext cx="1728240" cy="4297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278386" y="823377"/>
            <a:ext cx="1701894" cy="2202288"/>
            <a:chOff x="7278386" y="823377"/>
            <a:chExt cx="1701894" cy="2202288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+mn-ea"/>
                </a:rPr>
                <a:t>Data registration</a:t>
              </a:r>
              <a:endParaRPr lang="ja-JP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+mn-ea"/>
                </a:rPr>
                <a:t>Import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ホームベース 29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tx1"/>
                  </a:solidFill>
                  <a:latin typeface="+mn-ea"/>
                </a:rPr>
                <a:t>Export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Download </a:t>
              </a:r>
              <a:r>
                <a:rPr lang="en-US" altLang="ja-JP" sz="900" b="1" dirty="0" err="1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 file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en-US" altLang="ja-JP" sz="900" b="1" dirty="0" smtClean="0">
                  <a:latin typeface="+mn-ea"/>
                </a:rPr>
                <a:t>Start Export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tx1"/>
                  </a:solidFill>
                  <a:latin typeface="+mn-ea"/>
                </a:rPr>
                <a:t>Input/Create Menu</a:t>
              </a:r>
              <a:endParaRPr lang="ja-JP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6" name="円形吹き出し 35"/>
          <p:cNvSpPr/>
          <p:nvPr/>
        </p:nvSpPr>
        <p:spPr bwMode="auto">
          <a:xfrm>
            <a:off x="4211950" y="4279823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2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1" y="2492699"/>
            <a:ext cx="6715550" cy="31771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67" y="5523971"/>
            <a:ext cx="3078857" cy="65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 </a:t>
            </a:r>
            <a:r>
              <a:rPr lang="en-US" altLang="ja-JP" dirty="0" smtClean="0"/>
              <a:t>Import(1/3)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Import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From here, we will use the receiving server to operate.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/>
              <a:t>Upload the Kym file and import it.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600" dirty="0" smtClean="0"/>
              <a:t>Menu: Export/Import&gt; Import Menu</a:t>
            </a:r>
            <a:endParaRPr lang="ja-JP" altLang="en-US" sz="1600" b="1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051650" y="3087334"/>
            <a:ext cx="2808390" cy="41507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Upload Kym File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128620" y="2743210"/>
            <a:ext cx="1512208" cy="3977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190282" y="3630141"/>
            <a:ext cx="1512208" cy="2309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2028890" y="4015038"/>
            <a:ext cx="3263210" cy="33879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Tick the “All Menus” Checkbox.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1835620" y="3861060"/>
            <a:ext cx="288040" cy="315543"/>
          </a:xfrm>
          <a:prstGeom prst="wedgeEllipseCallout">
            <a:avLst>
              <a:gd name="adj1" fmla="val -137348"/>
              <a:gd name="adj2" fmla="val -7542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ホームベース 54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Download </a:t>
            </a:r>
            <a:r>
              <a:rPr lang="en-US" altLang="ja-JP" sz="900" b="1" dirty="0" err="1">
                <a:solidFill>
                  <a:schemeClr val="tx1"/>
                </a:solidFill>
                <a:latin typeface="+mn-ea"/>
              </a:rPr>
              <a:t>kym</a:t>
            </a:r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 file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en-US" altLang="ja-JP" sz="900" b="1" dirty="0" smtClean="0">
                <a:latin typeface="+mn-ea"/>
              </a:rPr>
              <a:t>Start Import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716480" y="5963630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the “Import” button.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609082" y="5725700"/>
            <a:ext cx="1202168" cy="2139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23210" y="5799539"/>
            <a:ext cx="288040" cy="315543"/>
          </a:xfrm>
          <a:prstGeom prst="wedgeEllipseCallout">
            <a:avLst>
              <a:gd name="adj1" fmla="val -71211"/>
              <a:gd name="adj2" fmla="val -3679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  <p:sp>
        <p:nvSpPr>
          <p:cNvPr id="36" name="円形吹き出し 35"/>
          <p:cNvSpPr/>
          <p:nvPr/>
        </p:nvSpPr>
        <p:spPr bwMode="auto">
          <a:xfrm>
            <a:off x="1858380" y="2933356"/>
            <a:ext cx="288040" cy="315543"/>
          </a:xfrm>
          <a:prstGeom prst="wedgeEllipseCallout">
            <a:avLst>
              <a:gd name="adj1" fmla="val -147929"/>
              <a:gd name="adj2" fmla="val -5852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5220089" y="5445280"/>
            <a:ext cx="3672511" cy="1079610"/>
            <a:chOff x="5244297" y="5387723"/>
            <a:chExt cx="3479831" cy="1079610"/>
          </a:xfrm>
        </p:grpSpPr>
        <p:sp>
          <p:nvSpPr>
            <p:cNvPr id="61" name="角丸四角形 60"/>
            <p:cNvSpPr/>
            <p:nvPr/>
          </p:nvSpPr>
          <p:spPr bwMode="auto">
            <a:xfrm>
              <a:off x="5527049" y="5819782"/>
              <a:ext cx="3197079" cy="647551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Users can exclude discarded data 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and import the rest of the data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.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円/楕円 44"/>
            <p:cNvSpPr/>
            <p:nvPr/>
          </p:nvSpPr>
          <p:spPr bwMode="auto">
            <a:xfrm>
              <a:off x="5244297" y="5387723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267770" y="5548232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0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3" y="3514260"/>
            <a:ext cx="7960088" cy="14136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Import(2/3)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Import status</a:t>
            </a:r>
            <a:endParaRPr lang="ja-JP" altLang="en-US" b="1" dirty="0" smtClean="0"/>
          </a:p>
          <a:p>
            <a:pPr marL="180000" lvl="1" indent="0">
              <a:buNone/>
            </a:pPr>
            <a:r>
              <a:rPr lang="en-US" altLang="ja-JP" dirty="0" smtClean="0"/>
              <a:t>Let`s check the imported information </a:t>
            </a:r>
            <a:br>
              <a:rPr lang="en-US" altLang="ja-JP" dirty="0" smtClean="0"/>
            </a:br>
            <a:r>
              <a:rPr lang="en-US" altLang="ja-JP" dirty="0" smtClean="0"/>
              <a:t>and see if the status is “Completed”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0" b="1" dirty="0" smtClean="0"/>
          </a:p>
          <a:p>
            <a:pPr marL="0" indent="0">
              <a:buNone/>
            </a:pPr>
            <a:r>
              <a:rPr lang="en-US" altLang="ja-JP" sz="1600" dirty="0" smtClean="0"/>
              <a:t>Menu: Export/Import&gt; Export/Import menu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“List”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the </a:t>
            </a:r>
            <a:r>
              <a:rPr lang="en-US" altLang="ja-JP" sz="1600" dirty="0"/>
              <a:t>“Filter” button</a:t>
            </a:r>
            <a:r>
              <a:rPr lang="en-US" altLang="ja-JP" sz="16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Check if the status of the executed import is “Completed”</a:t>
            </a:r>
            <a:endParaRPr lang="ja-JP" altLang="en-US" sz="1600" dirty="0"/>
          </a:p>
          <a:p>
            <a:pPr marL="0" indent="0">
              <a:buNone/>
            </a:pPr>
            <a:endParaRPr lang="en-US" altLang="ja-JP" sz="2400" b="1" dirty="0" smtClean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87530" y="4005080"/>
            <a:ext cx="504070" cy="374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+mn-ea"/>
              </a:rPr>
              <a:t>Check Import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en-US" altLang="ja-JP" sz="900" b="1" dirty="0" smtClean="0">
                <a:latin typeface="+mn-ea"/>
              </a:rPr>
              <a:t>Start Import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5291747"/>
            <a:ext cx="6667147" cy="123859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8" y="3054004"/>
            <a:ext cx="7679222" cy="10906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Import(3/3)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4459" cy="3314294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Check Import results</a:t>
            </a:r>
          </a:p>
          <a:p>
            <a:pPr marL="180000" lvl="1" indent="0">
              <a:buNone/>
            </a:pPr>
            <a:r>
              <a:rPr lang="en-US" altLang="ja-JP" dirty="0" smtClean="0"/>
              <a:t>Lets check the imported menus. All change history for each record should also be moved. Let`s put them together and check them.</a:t>
            </a:r>
          </a:p>
          <a:p>
            <a:pPr marL="180000" lvl="1" indent="0">
              <a:buNone/>
            </a:pPr>
            <a:r>
              <a:rPr lang="en-US" altLang="ja-JP" dirty="0" smtClean="0"/>
              <a:t>Menu: Server Basic Settings&gt; Directory settings.</a:t>
            </a:r>
            <a:endParaRPr lang="en-US" altLang="ja-JP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“Filter”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</a:t>
            </a:r>
            <a:r>
              <a:rPr lang="en-US" altLang="ja-JP" sz="1600" dirty="0" smtClean="0"/>
              <a:t>heck if the Menu information has been migrated by “Data Portability Procedure”</a:t>
            </a:r>
            <a:endParaRPr lang="ja-JP" altLang="en-US" sz="16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+mn-ea"/>
              </a:rPr>
              <a:t>Check Import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en-US" altLang="ja-JP" sz="900" b="1" dirty="0" smtClean="0">
                <a:latin typeface="+mn-ea"/>
              </a:rPr>
              <a:t>Start Import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6804309" y="3399247"/>
            <a:ext cx="1080151" cy="4638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7659" y="4116605"/>
            <a:ext cx="7158163" cy="144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dirty="0" smtClean="0">
                <a:solidFill>
                  <a:srgbClr val="000000"/>
                </a:solidFill>
              </a:rPr>
              <a:t>Click “Trace History” and input the numbers for the records you registered. </a:t>
            </a:r>
            <a:endParaRPr lang="en-US" altLang="ja-JP" sz="1600" kern="0" dirty="0">
              <a:solidFill>
                <a:srgbClr val="000000"/>
              </a:solidFill>
            </a:endParaRPr>
          </a:p>
          <a:p>
            <a:pPr marL="34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dirty="0" smtClean="0">
                <a:solidFill>
                  <a:srgbClr val="000000"/>
                </a:solidFill>
              </a:rPr>
              <a:t>Click “Display” and check if the change history information has been migrated or not.</a:t>
            </a:r>
            <a:endParaRPr lang="ja-JP" altLang="en-US" sz="1600" kern="0" dirty="0">
              <a:solidFill>
                <a:srgbClr val="000000"/>
              </a:solidFill>
            </a:endParaRPr>
          </a:p>
          <a:p>
            <a:endParaRPr kumimoji="1" lang="ja-JP" altLang="en-US" sz="2000" dirty="0"/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82189" y="5565720"/>
            <a:ext cx="605341" cy="167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1329852" y="5283885"/>
            <a:ext cx="288040" cy="315543"/>
          </a:xfrm>
          <a:prstGeom prst="wedgeEllipseCallout">
            <a:avLst>
              <a:gd name="adj1" fmla="val -93886"/>
              <a:gd name="adj2" fmla="val 1754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775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 </a:t>
            </a:r>
            <a:r>
              <a:rPr lang="en-US" altLang="ja-JP" dirty="0" smtClean="0"/>
              <a:t>Practice </a:t>
            </a:r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en-US" altLang="ja-JP" dirty="0" smtClean="0"/>
              <a:t>Excel Bulk export/import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6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88550"/>
            <a:ext cx="7344000" cy="590349"/>
          </a:xfrm>
        </p:spPr>
        <p:txBody>
          <a:bodyPr/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>Table of contents	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7345020" cy="54992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Introduction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2" action="ppaction://hlinksldjump"/>
              </a:rPr>
              <a:t>About this document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3" action="ppaction://hlinksldjump"/>
              </a:rPr>
              <a:t>Work Environment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4" action="ppaction://hlinksldjump"/>
              </a:rPr>
              <a:t>Practice 1. Menu export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5" action="ppaction://hlinksldjump"/>
              </a:rPr>
              <a:t>Work procedure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6" action="ppaction://hlinksldjump"/>
              </a:rPr>
              <a:t>Data registration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6" action="ppaction://hlinksldjump"/>
              </a:rPr>
              <a:t>Input/Create Menu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7" action="ppaction://hlinksldjump"/>
              </a:rPr>
              <a:t>Export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8" action="ppaction://hlinksldjump"/>
              </a:rPr>
              <a:t>Import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9" action="ppaction://hlinksldjump"/>
              </a:rPr>
              <a:t>Practice 2. Symphony/Operation export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0" action="ppaction://hlinksldjump"/>
              </a:rPr>
              <a:t>Work procedure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1" action="ppaction://hlinksldjump"/>
              </a:rPr>
              <a:t>Data registration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2" action="ppaction://hlinksldjump"/>
              </a:rPr>
              <a:t>Export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" action="ppaction://noaction"/>
              </a:rPr>
              <a:t>Import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environment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The following scenario uses the following environment.</a:t>
            </a:r>
          </a:p>
          <a:p>
            <a:pPr indent="0">
              <a:buNone/>
            </a:pPr>
            <a:r>
              <a:rPr lang="en-US" altLang="ja-JP" sz="1600" dirty="0" smtClean="0"/>
              <a:t>The scenario requires one ITA server.</a:t>
            </a:r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r>
              <a:rPr lang="en-US" altLang="ja-JP" sz="1600" b="1" dirty="0" smtClean="0"/>
              <a:t>Client device</a:t>
            </a:r>
            <a:r>
              <a:rPr lang="ja-JP" altLang="en-US" sz="1600" b="1" dirty="0" smtClean="0"/>
              <a:t>　　　　　　</a:t>
            </a: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server (x1)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　　</a:t>
            </a:r>
            <a:r>
              <a:rPr lang="ja-JP" altLang="en-US" sz="1600" b="1" dirty="0" smtClean="0"/>
              <a:t>・</a:t>
            </a:r>
            <a:r>
              <a:rPr lang="en-US" altLang="ja-JP" sz="1600" dirty="0"/>
              <a:t>CentOS 7</a:t>
            </a:r>
            <a:r>
              <a:rPr lang="ja-JP" altLang="en-US" sz="1600" dirty="0"/>
              <a:t> </a:t>
            </a:r>
            <a:r>
              <a:rPr lang="en-US" altLang="ja-JP" sz="1600" dirty="0"/>
              <a:t>(※1)</a:t>
            </a:r>
            <a:br>
              <a:rPr lang="en-US" altLang="ja-JP" sz="1600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Chrome</a:t>
            </a:r>
            <a:r>
              <a:rPr lang="ja-JP" altLang="en-US" sz="1600" dirty="0" smtClean="0"/>
              <a:t>               ・</a:t>
            </a:r>
            <a:r>
              <a:rPr lang="en-US" altLang="ja-JP" sz="1600" dirty="0" smtClean="0"/>
              <a:t>ITA 1.8.0</a:t>
            </a:r>
          </a:p>
          <a:p>
            <a:pPr indent="0">
              <a:buNone/>
            </a:pPr>
            <a:r>
              <a:rPr lang="ja-JP" altLang="en-US" sz="1600" dirty="0" smtClean="0"/>
              <a:t>                                        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2.11.2 </a:t>
            </a:r>
            <a:r>
              <a:rPr lang="ja-JP" altLang="en-US" sz="1600" dirty="0" smtClean="0"/>
              <a:t>　　　　　　　　　　　　　　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410" y="6021360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※1 In this scenario, the host server is running on CentOS7, but ITA can be installed on any RHEL7/RHEL8 type OS.</a:t>
            </a:r>
            <a:endParaRPr lang="ja-JP" altLang="en-US" sz="1200" dirty="0"/>
          </a:p>
        </p:txBody>
      </p: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720000" y="3600000"/>
            <a:ext cx="7482730" cy="1804472"/>
            <a:chOff x="559412" y="2159294"/>
            <a:chExt cx="7612878" cy="183585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6084000" y="2310105"/>
              <a:ext cx="2088290" cy="1366100"/>
              <a:chOff x="1738055" y="4404993"/>
              <a:chExt cx="2088290" cy="1366100"/>
            </a:xfrm>
          </p:grpSpPr>
          <p:sp>
            <p:nvSpPr>
              <p:cNvPr id="9" name="正方形/長方形 8"/>
              <p:cNvSpPr/>
              <p:nvPr/>
            </p:nvSpPr>
            <p:spPr bwMode="auto">
              <a:xfrm>
                <a:off x="1738055" y="4404993"/>
                <a:ext cx="2088290" cy="136610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2960"/>
                    </a:solidFill>
                    <a:latin typeface="+mn-ea"/>
                  </a:rPr>
                  <a:t>CentOS 7</a:t>
                </a:r>
                <a:endParaRPr kumimoji="1" lang="ja-JP" altLang="en-US" sz="1400" dirty="0" smtClean="0">
                  <a:solidFill>
                    <a:srgbClr val="002960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2098105" y="4791003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200" dirty="0" smtClean="0">
                    <a:latin typeface="+mn-ea"/>
                  </a:rPr>
                  <a:t>ITA</a:t>
                </a:r>
              </a:p>
              <a:p>
                <a:pPr algn="ctr"/>
                <a:r>
                  <a:rPr lang="en-US" altLang="ja-JP" sz="1200" dirty="0" smtClean="0">
                    <a:latin typeface="+mn-ea"/>
                  </a:rPr>
                  <a:t>1.8.0</a:t>
                </a:r>
                <a:endParaRPr kumimoji="1" lang="ja-JP" altLang="en-US" sz="1200" dirty="0" smtClean="0">
                  <a:latin typeface="+mn-ea"/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2098105" y="5265516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dirty="0" err="1" smtClean="0">
                    <a:latin typeface="+mn-ea"/>
                  </a:rPr>
                  <a:t>Ansible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kumimoji="1" lang="en-US" altLang="ja-JP" sz="1200" dirty="0" smtClean="0">
                    <a:latin typeface="+mn-ea"/>
                  </a:rPr>
                  <a:t>2</a:t>
                </a:r>
                <a:r>
                  <a:rPr lang="en-US" altLang="ja-JP" sz="1200" dirty="0" smtClean="0">
                    <a:latin typeface="+mn-ea"/>
                  </a:rPr>
                  <a:t>.11</a:t>
                </a:r>
                <a:r>
                  <a:rPr kumimoji="1" lang="en-US" altLang="ja-JP" sz="1200" dirty="0" smtClean="0">
                    <a:latin typeface="+mn-ea"/>
                  </a:rPr>
                  <a:t>.2</a:t>
                </a:r>
              </a:p>
            </p:txBody>
          </p:sp>
        </p:grpSp>
        <p:grpSp>
          <p:nvGrpSpPr>
            <p:cNvPr id="16" name="グループ化 15"/>
            <p:cNvGrpSpPr>
              <a:grpSpLocks noChangeAspect="1"/>
            </p:cNvGrpSpPr>
            <p:nvPr/>
          </p:nvGrpSpPr>
          <p:grpSpPr bwMode="gray">
            <a:xfrm>
              <a:off x="3816000" y="2540241"/>
              <a:ext cx="520663" cy="669259"/>
              <a:chOff x="-2227263" y="1692275"/>
              <a:chExt cx="2468563" cy="2841625"/>
            </a:xfrm>
          </p:grpSpPr>
          <p:sp>
            <p:nvSpPr>
              <p:cNvPr id="17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フリーフォーム 17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テキスト ボックス 18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kern="0" dirty="0" smtClean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zip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0" name="ストライプ矢印 19"/>
            <p:cNvSpPr/>
            <p:nvPr/>
          </p:nvSpPr>
          <p:spPr bwMode="auto">
            <a:xfrm>
              <a:off x="2844000" y="3253097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ストライプ矢印 24"/>
            <p:cNvSpPr/>
            <p:nvPr/>
          </p:nvSpPr>
          <p:spPr bwMode="auto">
            <a:xfrm rot="10800000">
              <a:off x="2808000" y="2378982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660000" y="3728992"/>
              <a:ext cx="1080150" cy="266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server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941938" y="2159294"/>
              <a:ext cx="2576595" cy="266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Download export data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952000" y="3414595"/>
              <a:ext cx="2210782" cy="266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Upload the edited data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grpSp>
          <p:nvGrpSpPr>
            <p:cNvPr id="36" name="グループ化 35"/>
            <p:cNvGrpSpPr>
              <a:grpSpLocks noChangeAspect="1"/>
            </p:cNvGrpSpPr>
            <p:nvPr/>
          </p:nvGrpSpPr>
          <p:grpSpPr>
            <a:xfrm>
              <a:off x="559412" y="2255155"/>
              <a:ext cx="1651115" cy="1476000"/>
              <a:chOff x="539440" y="2774589"/>
              <a:chExt cx="1339566" cy="1197493"/>
            </a:xfrm>
          </p:grpSpPr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727432" y="3028068"/>
                <a:ext cx="961136" cy="634348"/>
                <a:chOff x="2385390" y="1237172"/>
                <a:chExt cx="1111251" cy="733425"/>
              </a:xfrm>
            </p:grpSpPr>
            <p:sp>
              <p:nvSpPr>
                <p:cNvPr id="41" name="フリーフォーム 40"/>
                <p:cNvSpPr>
                  <a:spLocks noChangeAspect="1"/>
                </p:cNvSpPr>
                <p:nvPr/>
              </p:nvSpPr>
              <p:spPr bwMode="gray">
                <a:xfrm>
                  <a:off x="2385390" y="1237172"/>
                  <a:ext cx="1111251" cy="733425"/>
                </a:xfrm>
                <a:custGeom>
                  <a:avLst/>
                  <a:gdLst>
                    <a:gd name="connsiteX0" fmla="*/ 15037 w 1111251"/>
                    <a:gd name="connsiteY0" fmla="*/ 703262 h 733425"/>
                    <a:gd name="connsiteX1" fmla="*/ 1096966 w 1111251"/>
                    <a:gd name="connsiteY1" fmla="*/ 703262 h 733425"/>
                    <a:gd name="connsiteX2" fmla="*/ 1111251 w 1111251"/>
                    <a:gd name="connsiteY2" fmla="*/ 718730 h 733425"/>
                    <a:gd name="connsiteX3" fmla="*/ 1096966 w 1111251"/>
                    <a:gd name="connsiteY3" fmla="*/ 733425 h 733425"/>
                    <a:gd name="connsiteX4" fmla="*/ 15037 w 1111251"/>
                    <a:gd name="connsiteY4" fmla="*/ 733425 h 733425"/>
                    <a:gd name="connsiteX5" fmla="*/ 0 w 1111251"/>
                    <a:gd name="connsiteY5" fmla="*/ 718730 h 733425"/>
                    <a:gd name="connsiteX6" fmla="*/ 15037 w 1111251"/>
                    <a:gd name="connsiteY6" fmla="*/ 703262 h 733425"/>
                    <a:gd name="connsiteX7" fmla="*/ 195422 w 1111251"/>
                    <a:gd name="connsiteY7" fmla="*/ 517525 h 733425"/>
                    <a:gd name="connsiteX8" fmla="*/ 917417 w 1111251"/>
                    <a:gd name="connsiteY8" fmla="*/ 517525 h 733425"/>
                    <a:gd name="connsiteX9" fmla="*/ 951977 w 1111251"/>
                    <a:gd name="connsiteY9" fmla="*/ 531011 h 733425"/>
                    <a:gd name="connsiteX10" fmla="*/ 1102987 w 1111251"/>
                    <a:gd name="connsiteY10" fmla="*/ 664377 h 733425"/>
                    <a:gd name="connsiteX11" fmla="*/ 1097728 w 1111251"/>
                    <a:gd name="connsiteY11" fmla="*/ 677863 h 733425"/>
                    <a:gd name="connsiteX12" fmla="*/ 15111 w 1111251"/>
                    <a:gd name="connsiteY12" fmla="*/ 677863 h 733425"/>
                    <a:gd name="connsiteX13" fmla="*/ 9852 w 1111251"/>
                    <a:gd name="connsiteY13" fmla="*/ 664377 h 733425"/>
                    <a:gd name="connsiteX14" fmla="*/ 160111 w 1111251"/>
                    <a:gd name="connsiteY14" fmla="*/ 531011 h 733425"/>
                    <a:gd name="connsiteX15" fmla="*/ 195422 w 1111251"/>
                    <a:gd name="connsiteY15" fmla="*/ 517525 h 733425"/>
                    <a:gd name="connsiteX16" fmla="*/ 194915 w 1111251"/>
                    <a:gd name="connsiteY16" fmla="*/ 0 h 733425"/>
                    <a:gd name="connsiteX17" fmla="*/ 917087 w 1111251"/>
                    <a:gd name="connsiteY17" fmla="*/ 0 h 733425"/>
                    <a:gd name="connsiteX18" fmla="*/ 936625 w 1111251"/>
                    <a:gd name="connsiteY18" fmla="*/ 20252 h 733425"/>
                    <a:gd name="connsiteX19" fmla="*/ 936625 w 1111251"/>
                    <a:gd name="connsiteY19" fmla="*/ 470286 h 733425"/>
                    <a:gd name="connsiteX20" fmla="*/ 917087 w 1111251"/>
                    <a:gd name="connsiteY20" fmla="*/ 490538 h 733425"/>
                    <a:gd name="connsiteX21" fmla="*/ 194915 w 1111251"/>
                    <a:gd name="connsiteY21" fmla="*/ 490538 h 733425"/>
                    <a:gd name="connsiteX22" fmla="*/ 174625 w 1111251"/>
                    <a:gd name="connsiteY22" fmla="*/ 470286 h 733425"/>
                    <a:gd name="connsiteX23" fmla="*/ 174625 w 1111251"/>
                    <a:gd name="connsiteY23" fmla="*/ 20252 h 733425"/>
                    <a:gd name="connsiteX24" fmla="*/ 194915 w 1111251"/>
                    <a:gd name="connsiteY24" fmla="*/ 0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11251" h="733425">
                      <a:moveTo>
                        <a:pt x="15037" y="703262"/>
                      </a:moveTo>
                      <a:cubicBezTo>
                        <a:pt x="15037" y="703262"/>
                        <a:pt x="15037" y="703262"/>
                        <a:pt x="1096966" y="703262"/>
                      </a:cubicBezTo>
                      <a:cubicBezTo>
                        <a:pt x="1105236" y="703262"/>
                        <a:pt x="1111251" y="710223"/>
                        <a:pt x="1111251" y="718730"/>
                      </a:cubicBezTo>
                      <a:cubicBezTo>
                        <a:pt x="1111251" y="727238"/>
                        <a:pt x="1105236" y="733425"/>
                        <a:pt x="1096966" y="733425"/>
                      </a:cubicBezTo>
                      <a:cubicBezTo>
                        <a:pt x="1096966" y="733425"/>
                        <a:pt x="1096966" y="733425"/>
                        <a:pt x="15037" y="733425"/>
                      </a:cubicBezTo>
                      <a:cubicBezTo>
                        <a:pt x="6767" y="733425"/>
                        <a:pt x="0" y="727238"/>
                        <a:pt x="0" y="718730"/>
                      </a:cubicBezTo>
                      <a:cubicBezTo>
                        <a:pt x="0" y="710223"/>
                        <a:pt x="6767" y="703262"/>
                        <a:pt x="15037" y="703262"/>
                      </a:cubicBezTo>
                      <a:close/>
                      <a:moveTo>
                        <a:pt x="195422" y="517525"/>
                      </a:moveTo>
                      <a:cubicBezTo>
                        <a:pt x="195422" y="517525"/>
                        <a:pt x="195422" y="517525"/>
                        <a:pt x="917417" y="517525"/>
                      </a:cubicBezTo>
                      <a:cubicBezTo>
                        <a:pt x="927935" y="517525"/>
                        <a:pt x="943712" y="523519"/>
                        <a:pt x="951977" y="531011"/>
                      </a:cubicBezTo>
                      <a:cubicBezTo>
                        <a:pt x="951977" y="531011"/>
                        <a:pt x="951977" y="531011"/>
                        <a:pt x="1102987" y="664377"/>
                      </a:cubicBezTo>
                      <a:cubicBezTo>
                        <a:pt x="1111251" y="671869"/>
                        <a:pt x="1108997" y="677863"/>
                        <a:pt x="1097728" y="677863"/>
                      </a:cubicBezTo>
                      <a:lnTo>
                        <a:pt x="15111" y="677863"/>
                      </a:lnTo>
                      <a:cubicBezTo>
                        <a:pt x="3842" y="677863"/>
                        <a:pt x="1588" y="671869"/>
                        <a:pt x="9852" y="664377"/>
                      </a:cubicBezTo>
                      <a:cubicBezTo>
                        <a:pt x="9852" y="664377"/>
                        <a:pt x="9852" y="664377"/>
                        <a:pt x="160111" y="531011"/>
                      </a:cubicBezTo>
                      <a:cubicBezTo>
                        <a:pt x="168376" y="523519"/>
                        <a:pt x="184153" y="517525"/>
                        <a:pt x="195422" y="517525"/>
                      </a:cubicBezTo>
                      <a:close/>
                      <a:moveTo>
                        <a:pt x="194915" y="0"/>
                      </a:moveTo>
                      <a:cubicBezTo>
                        <a:pt x="194915" y="0"/>
                        <a:pt x="194915" y="0"/>
                        <a:pt x="917087" y="0"/>
                      </a:cubicBezTo>
                      <a:cubicBezTo>
                        <a:pt x="927607" y="0"/>
                        <a:pt x="936625" y="9001"/>
                        <a:pt x="936625" y="20252"/>
                      </a:cubicBezTo>
                      <a:cubicBezTo>
                        <a:pt x="936625" y="20252"/>
                        <a:pt x="936625" y="20252"/>
                        <a:pt x="936625" y="470286"/>
                      </a:cubicBezTo>
                      <a:cubicBezTo>
                        <a:pt x="936625" y="481537"/>
                        <a:pt x="927607" y="490538"/>
                        <a:pt x="917087" y="490538"/>
                      </a:cubicBezTo>
                      <a:cubicBezTo>
                        <a:pt x="917087" y="490538"/>
                        <a:pt x="917087" y="490538"/>
                        <a:pt x="194915" y="490538"/>
                      </a:cubicBezTo>
                      <a:cubicBezTo>
                        <a:pt x="183643" y="490538"/>
                        <a:pt x="174625" y="481537"/>
                        <a:pt x="174625" y="470286"/>
                      </a:cubicBezTo>
                      <a:cubicBezTo>
                        <a:pt x="174625" y="470286"/>
                        <a:pt x="174625" y="470286"/>
                        <a:pt x="174625" y="20252"/>
                      </a:cubicBezTo>
                      <a:cubicBezTo>
                        <a:pt x="174625" y="9001"/>
                        <a:pt x="183643" y="0"/>
                        <a:pt x="194915" y="0"/>
                      </a:cubicBezTo>
                      <a:close/>
                    </a:path>
                  </a:pathLst>
                </a:custGeom>
                <a:solidFill>
                  <a:srgbClr val="002B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  <p:sp>
              <p:nvSpPr>
                <p:cNvPr id="42" name="フリーフォーム 41"/>
                <p:cNvSpPr>
                  <a:spLocks noChangeAspect="1"/>
                </p:cNvSpPr>
                <p:nvPr/>
              </p:nvSpPr>
              <p:spPr bwMode="gray">
                <a:xfrm>
                  <a:off x="2615578" y="1292734"/>
                  <a:ext cx="652463" cy="593726"/>
                </a:xfrm>
                <a:custGeom>
                  <a:avLst/>
                  <a:gdLst>
                    <a:gd name="connsiteX0" fmla="*/ 239712 w 652463"/>
                    <a:gd name="connsiteY0" fmla="*/ 560388 h 593726"/>
                    <a:gd name="connsiteX1" fmla="*/ 420688 w 652463"/>
                    <a:gd name="connsiteY1" fmla="*/ 560388 h 593726"/>
                    <a:gd name="connsiteX2" fmla="*/ 441325 w 652463"/>
                    <a:gd name="connsiteY2" fmla="*/ 593726 h 593726"/>
                    <a:gd name="connsiteX3" fmla="*/ 220662 w 652463"/>
                    <a:gd name="connsiteY3" fmla="*/ 593726 h 593726"/>
                    <a:gd name="connsiteX4" fmla="*/ 0 w 652463"/>
                    <a:gd name="connsiteY4" fmla="*/ 0 h 593726"/>
                    <a:gd name="connsiteX5" fmla="*/ 652463 w 652463"/>
                    <a:gd name="connsiteY5" fmla="*/ 0 h 593726"/>
                    <a:gd name="connsiteX6" fmla="*/ 652463 w 652463"/>
                    <a:gd name="connsiteY6" fmla="*/ 381000 h 593726"/>
                    <a:gd name="connsiteX7" fmla="*/ 0 w 652463"/>
                    <a:gd name="connsiteY7" fmla="*/ 381000 h 59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2463" h="593726">
                      <a:moveTo>
                        <a:pt x="239712" y="560388"/>
                      </a:moveTo>
                      <a:lnTo>
                        <a:pt x="420688" y="560388"/>
                      </a:lnTo>
                      <a:lnTo>
                        <a:pt x="441325" y="593726"/>
                      </a:lnTo>
                      <a:lnTo>
                        <a:pt x="220662" y="593726"/>
                      </a:lnTo>
                      <a:close/>
                      <a:moveTo>
                        <a:pt x="0" y="0"/>
                      </a:moveTo>
                      <a:lnTo>
                        <a:pt x="652463" y="0"/>
                      </a:lnTo>
                      <a:lnTo>
                        <a:pt x="652463" y="381000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727432" y="3710472"/>
                <a:ext cx="9637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rgbClr val="002B62"/>
                    </a:solidFill>
                  </a:rPr>
                  <a:t>Windows10</a:t>
                </a:r>
                <a:endParaRPr kumimoji="1" lang="ja-JP" altLang="en-US" sz="1100" b="1" dirty="0">
                  <a:solidFill>
                    <a:srgbClr val="002B62"/>
                  </a:solidFill>
                </a:endParaRPr>
              </a:p>
            </p:txBody>
          </p:sp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2"/>
              <a:srcRect l="10139" t="10638" r="9010" b="9118"/>
              <a:stretch/>
            </p:blipFill>
            <p:spPr>
              <a:xfrm>
                <a:off x="1048655" y="3080591"/>
                <a:ext cx="318689" cy="316292"/>
              </a:xfrm>
              <a:prstGeom prst="rect">
                <a:avLst/>
              </a:prstGeom>
            </p:spPr>
          </p:pic>
          <p:sp>
            <p:nvSpPr>
              <p:cNvPr id="40" name="テキスト ボックス 39"/>
              <p:cNvSpPr txBox="1"/>
              <p:nvPr/>
            </p:nvSpPr>
            <p:spPr>
              <a:xfrm>
                <a:off x="539440" y="2774589"/>
                <a:ext cx="1339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b="1" dirty="0" smtClean="0">
                    <a:solidFill>
                      <a:srgbClr val="002B62"/>
                    </a:solidFill>
                  </a:rPr>
                  <a:t>Google Chrome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94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.2</a:t>
            </a:r>
            <a:r>
              <a:rPr lang="ja-JP" altLang="en-US" dirty="0"/>
              <a:t>　</a:t>
            </a:r>
            <a:r>
              <a:rPr lang="en-US" altLang="ja-JP" dirty="0" smtClean="0"/>
              <a:t>Excel bulk export/import procedure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Workflow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This scenario will have the user use the Excel export function to register data to the Role list or the Operation list</a:t>
            </a:r>
            <a:r>
              <a:rPr lang="en-US" altLang="ja-JP" dirty="0" smtClean="0"/>
              <a:t>. The following figure illustrates the workflow.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324000" y="508523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46767" y="5722536"/>
              <a:ext cx="2877928" cy="37800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③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Excel bulk import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0614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5.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Start import</a:t>
              </a:r>
              <a:endParaRPr kumimoji="1" lang="ja-JP" altLang="en-US" sz="14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0614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6</a:t>
              </a:r>
              <a:r>
                <a:rPr lang="en-US" altLang="ja-JP" sz="1400" b="1" dirty="0" smtClean="0"/>
                <a:t>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Check import results</a:t>
              </a:r>
              <a:endParaRPr kumimoji="1" lang="ja-JP" altLang="en-US" sz="1400" b="1" dirty="0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571264" y="4691917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フローチャート: 組合せ 17"/>
          <p:cNvSpPr/>
          <p:nvPr/>
        </p:nvSpPr>
        <p:spPr bwMode="auto">
          <a:xfrm>
            <a:off x="4572000" y="3194212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324000" y="2160000"/>
            <a:ext cx="8286530" cy="808131"/>
            <a:chOff x="381865" y="4678419"/>
            <a:chExt cx="8286530" cy="808131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5439865" y="4822419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①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Excel bulk export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1.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Start export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2.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Download zip file</a:t>
              </a:r>
              <a:endParaRPr kumimoji="1" lang="ja-JP" altLang="en-US" sz="1400" b="1" dirty="0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324000" y="3600000"/>
            <a:ext cx="8286530" cy="944503"/>
            <a:chOff x="360000" y="2998717"/>
            <a:chExt cx="8286530" cy="944503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360000" y="2998717"/>
              <a:ext cx="8286530" cy="795600"/>
              <a:chOff x="381865" y="4678418"/>
              <a:chExt cx="8286530" cy="468000"/>
            </a:xfrm>
          </p:grpSpPr>
          <p:sp>
            <p:nvSpPr>
              <p:cNvPr id="25" name="正方形/長方形 24"/>
              <p:cNvSpPr/>
              <p:nvPr/>
            </p:nvSpPr>
            <p:spPr bwMode="auto">
              <a:xfrm>
                <a:off x="381865" y="4678418"/>
                <a:ext cx="8286530" cy="468000"/>
              </a:xfrm>
              <a:prstGeom prst="rect">
                <a:avLst/>
              </a:prstGeom>
              <a:solidFill>
                <a:srgbClr val="00206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 bwMode="auto">
              <a:xfrm>
                <a:off x="5438592" y="4763123"/>
                <a:ext cx="2877928" cy="222353"/>
              </a:xfrm>
              <a:prstGeom prst="rect">
                <a:avLst/>
              </a:prstGeom>
              <a:noFill/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② </a:t>
                </a:r>
                <a:r>
                  <a:rPr lang="en-US" altLang="ja-JP" b="1" dirty="0" smtClean="0">
                    <a:solidFill>
                      <a:schemeClr val="bg1"/>
                    </a:solidFill>
                    <a:latin typeface="+mn-ea"/>
                  </a:rPr>
                  <a:t>Excel file edit</a:t>
                </a:r>
                <a:endParaRPr kumimoji="1" lang="ja-JP" altLang="en-US" sz="3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71865" y="4714467"/>
                <a:ext cx="4248590" cy="3077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/>
                  <a:t>3. Extract files, edit and save them</a:t>
                </a:r>
                <a:endParaRPr lang="ja-JP" altLang="en-US" sz="1400" b="1" dirty="0"/>
              </a:p>
              <a:p>
                <a:endParaRPr kumimoji="1" lang="ja-JP" altLang="en-US" sz="1400" b="1" dirty="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453600" y="3420000"/>
              <a:ext cx="424859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4.</a:t>
              </a:r>
              <a:r>
                <a:rPr lang="en-US" altLang="ja-JP" sz="1400" b="1" dirty="0"/>
                <a:t> </a:t>
              </a:r>
              <a:r>
                <a:rPr lang="en-US" altLang="ja-JP" sz="1400" b="1" dirty="0" smtClean="0"/>
                <a:t>Re-zip edited files</a:t>
              </a:r>
              <a:endParaRPr lang="ja-JP" altLang="en-US" sz="1400" b="1" dirty="0"/>
            </a:p>
            <a:p>
              <a:endParaRPr kumimoji="1"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39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90" y="4528215"/>
            <a:ext cx="3267075" cy="19621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1892255"/>
            <a:ext cx="6865608" cy="34586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bulk export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Start the export</a:t>
            </a:r>
          </a:p>
          <a:p>
            <a:pPr marL="0" indent="0">
              <a:buNone/>
            </a:pPr>
            <a:r>
              <a:rPr lang="ja-JP" altLang="en-US" sz="1600" dirty="0" smtClean="0"/>
              <a:t>  </a:t>
            </a:r>
            <a:r>
              <a:rPr lang="en-US" altLang="ja-JP" sz="1600" dirty="0" smtClean="0"/>
              <a:t>Start exporting menus.</a:t>
            </a:r>
          </a:p>
          <a:p>
            <a:pPr marL="0" indent="0">
              <a:buNone/>
            </a:pPr>
            <a:r>
              <a:rPr lang="en-US" altLang="ja-JP" sz="1600" dirty="0" smtClean="0"/>
              <a:t>  Menu: </a:t>
            </a:r>
            <a:r>
              <a:rPr lang="en-US" altLang="ja-JP" sz="1600" b="1" dirty="0" smtClean="0"/>
              <a:t>Export/Import &gt;Excel bulk export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152000" y="3132517"/>
            <a:ext cx="1260303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88360" y="3900971"/>
            <a:ext cx="3119190" cy="31156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Check “All menus”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591853" y="3668760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4391975" y="5702757"/>
            <a:ext cx="2503610" cy="32400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Press the “Export” button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247955" y="5446712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669203" y="5939999"/>
            <a:ext cx="1866792" cy="36616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7" name="正方形/長方形 26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9" name="ホームベース 28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6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33296"/>
          <a:stretch/>
        </p:blipFill>
        <p:spPr>
          <a:xfrm>
            <a:off x="173385" y="3452085"/>
            <a:ext cx="8431176" cy="5048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 bulk export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Download zip file</a:t>
            </a:r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en-US" altLang="ja-JP" sz="1600" dirty="0" smtClean="0"/>
              <a:t>Download the exported data.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Export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Excel bulk export/import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Press “List”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Download the Zip file from the export status list.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588279" y="3444303"/>
            <a:ext cx="2016281" cy="4854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6156220" y="4052650"/>
            <a:ext cx="288040" cy="315543"/>
          </a:xfrm>
          <a:prstGeom prst="wedgeEllipseCallout">
            <a:avLst>
              <a:gd name="adj1" fmla="val 169472"/>
              <a:gd name="adj2" fmla="val -8797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8" y="2262252"/>
            <a:ext cx="4740223" cy="41226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file edit 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Extract zip file and edit contents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Extract the downloaded zip file</a:t>
            </a:r>
          </a:p>
          <a:p>
            <a:pPr marL="522900" indent="-342900">
              <a:buFont typeface="+mj-ea"/>
              <a:buAutoNum type="circleNumDbPlain"/>
            </a:pPr>
            <a:r>
              <a:rPr kumimoji="1" lang="en-US" altLang="ja-JP" sz="1600" dirty="0" smtClean="0"/>
              <a:t>Open the file and open Management console&gt; role (Excel file)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Edit the file so it matches the picture below and save it.</a:t>
            </a:r>
          </a:p>
          <a:p>
            <a:pPr indent="0">
              <a:buNone/>
            </a:pP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203810" y="5637155"/>
            <a:ext cx="1816701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4" name="正方形/長方形 23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6" name="ホームベース 25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3" name="角丸四角形 22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4549730" y="3531094"/>
            <a:ext cx="4248000" cy="1765144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82909"/>
              </p:ext>
            </p:extLst>
          </p:nvPr>
        </p:nvGraphicFramePr>
        <p:xfrm>
          <a:off x="4658284" y="3630918"/>
          <a:ext cx="4030893" cy="15706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4334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2256559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</a:tblGrid>
              <a:tr h="34743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Execution</a:t>
                      </a:r>
                      <a:r>
                        <a:rPr kumimoji="1" lang="en-US" altLang="ja-JP" sz="1400" baseline="0" dirty="0" smtClean="0"/>
                        <a:t> process 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Register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Role_A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/>
                        <a:t>Register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Role_B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</a:tbl>
          </a:graphicData>
        </a:graphic>
      </p:graphicFrame>
      <p:sp>
        <p:nvSpPr>
          <p:cNvPr id="18" name="円形吹き出し 17"/>
          <p:cNvSpPr>
            <a:spLocks noChangeAspect="1"/>
          </p:cNvSpPr>
          <p:nvPr/>
        </p:nvSpPr>
        <p:spPr bwMode="auto">
          <a:xfrm>
            <a:off x="4098203" y="5123459"/>
            <a:ext cx="316844" cy="396000"/>
          </a:xfrm>
          <a:prstGeom prst="wedgeEllipseCallout">
            <a:avLst>
              <a:gd name="adj1" fmla="val -76147"/>
              <a:gd name="adj2" fmla="val 7424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37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3358224"/>
            <a:ext cx="4392020" cy="23578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file edit 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Extract zip file and edit contents</a:t>
            </a:r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en-US" altLang="ja-JP" sz="1600" dirty="0" smtClean="0"/>
              <a:t>Edit the contents of the downloaded file</a:t>
            </a:r>
            <a:endParaRPr kumimoji="1" lang="en-US" altLang="ja-JP" sz="1600" dirty="0" smtClean="0"/>
          </a:p>
          <a:p>
            <a:pPr marL="637200" indent="-457200">
              <a:buFont typeface="+mj-ea"/>
              <a:buAutoNum type="circleNumDbPlain"/>
            </a:pPr>
            <a:r>
              <a:rPr kumimoji="1" lang="en-US" altLang="ja-JP" sz="1600" dirty="0" smtClean="0"/>
              <a:t>Extract the downloaded zip file</a:t>
            </a:r>
            <a:endParaRPr lang="en-US" altLang="ja-JP" sz="1600" dirty="0"/>
          </a:p>
          <a:p>
            <a:pPr marL="637200" indent="-457200">
              <a:buFont typeface="+mj-ea"/>
              <a:buAutoNum type="circleNumDbPlain"/>
            </a:pPr>
            <a:r>
              <a:rPr lang="en-US" altLang="ja-JP" sz="1600" dirty="0" smtClean="0"/>
              <a:t>Open the file and open &gt; Basic console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</a:t>
            </a:r>
          </a:p>
          <a:p>
            <a:pPr indent="0">
              <a:buNone/>
            </a:pPr>
            <a:r>
              <a:rPr kumimoji="1" lang="en-US" altLang="ja-JP" sz="1600" dirty="0"/>
              <a:t> </a:t>
            </a:r>
            <a:r>
              <a:rPr kumimoji="1" lang="en-US" altLang="ja-JP" sz="1600" dirty="0" smtClean="0"/>
              <a:t>      </a:t>
            </a:r>
            <a:r>
              <a:rPr lang="en-US" altLang="ja-JP" sz="1600" dirty="0" smtClean="0"/>
              <a:t>Operation list</a:t>
            </a:r>
            <a:r>
              <a:rPr kumimoji="1" lang="ja-JP" altLang="en-US" sz="1600" dirty="0" smtClean="0"/>
              <a:t> </a:t>
            </a:r>
            <a:r>
              <a:rPr lang="en-US" altLang="ja-JP" sz="1600" dirty="0" smtClean="0"/>
              <a:t>(Excel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file)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Edit the file so it matches the picture below and save it.</a:t>
            </a:r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7" name="正方形/長方形 6"/>
          <p:cNvSpPr/>
          <p:nvPr/>
        </p:nvSpPr>
        <p:spPr bwMode="auto">
          <a:xfrm>
            <a:off x="296545" y="5124340"/>
            <a:ext cx="4419476" cy="61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110400" y="3268517"/>
            <a:ext cx="5724000" cy="1800000"/>
          </a:xfrm>
          <a:prstGeom prst="roundRect">
            <a:avLst>
              <a:gd name="adj" fmla="val 3917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4314"/>
              </p:ext>
            </p:extLst>
          </p:nvPr>
        </p:nvGraphicFramePr>
        <p:xfrm>
          <a:off x="3240000" y="3384000"/>
          <a:ext cx="5472760" cy="17274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1992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1824863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1885905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7514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Execution</a:t>
                      </a:r>
                      <a:r>
                        <a:rPr kumimoji="1" lang="en-US" altLang="ja-JP" sz="1400" baseline="0" dirty="0" smtClean="0"/>
                        <a:t> registration 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execution date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Register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Free value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/>
                        <a:t>Register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Free value</a:t>
                      </a:r>
                      <a:r>
                        <a:rPr kumimoji="1" lang="ja-JP" altLang="en-US" sz="1100" dirty="0" smtClean="0"/>
                        <a:t>）</a:t>
                      </a:r>
                    </a:p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Register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Free value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0761"/>
                  </a:ext>
                </a:extLst>
              </a:tr>
            </a:tbl>
          </a:graphicData>
        </a:graphic>
      </p:graphicFrame>
      <p:sp>
        <p:nvSpPr>
          <p:cNvPr id="27" name="円形吹き出し 26"/>
          <p:cNvSpPr>
            <a:spLocks noChangeAspect="1"/>
          </p:cNvSpPr>
          <p:nvPr/>
        </p:nvSpPr>
        <p:spPr bwMode="auto">
          <a:xfrm>
            <a:off x="2937088" y="4788000"/>
            <a:ext cx="288000" cy="359950"/>
          </a:xfrm>
          <a:prstGeom prst="wedgeEllipseCallout">
            <a:avLst>
              <a:gd name="adj1" fmla="val -102041"/>
              <a:gd name="adj2" fmla="val 8652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14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4" y="1832167"/>
            <a:ext cx="7391400" cy="40100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 smtClean="0"/>
              <a:t>　</a:t>
            </a:r>
            <a:r>
              <a:rPr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file edit 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Zip the edited file</a:t>
            </a:r>
          </a:p>
          <a:p>
            <a:pPr indent="0">
              <a:buNone/>
            </a:pPr>
            <a:r>
              <a:rPr kumimoji="1" lang="en-US" altLang="ja-JP" sz="1600" dirty="0" smtClean="0"/>
              <a:t>※Name the file to your liking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259540" y="5301260"/>
            <a:ext cx="2123910" cy="31156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all the folders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1079130" y="5111466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6084211" y="5018821"/>
            <a:ext cx="864120" cy="338792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Zip file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7261619" y="836712"/>
            <a:ext cx="1701894" cy="2268000"/>
            <a:chOff x="7261619" y="1659813"/>
            <a:chExt cx="1701894" cy="226800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12" name="正方形/長方形 11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4" name="ホームベース 13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1" name="角丸四角形 10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9" name="円形吹き出し 18"/>
          <p:cNvSpPr/>
          <p:nvPr/>
        </p:nvSpPr>
        <p:spPr bwMode="auto">
          <a:xfrm rot="20178406">
            <a:off x="5882477" y="4919328"/>
            <a:ext cx="288040" cy="315543"/>
          </a:xfrm>
          <a:prstGeom prst="wedgeEllipseCallout">
            <a:avLst>
              <a:gd name="adj1" fmla="val 22135"/>
              <a:gd name="adj2" fmla="val -16098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09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2" y="2237068"/>
            <a:ext cx="7489040" cy="378696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07" y="5011140"/>
            <a:ext cx="1960615" cy="116687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bulk import 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Start excel bulk import</a:t>
            </a:r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Upload the zip file and start importing</a:t>
            </a:r>
          </a:p>
          <a:p>
            <a:pPr marL="0" indent="0">
              <a:buNone/>
            </a:pPr>
            <a:endParaRPr kumimoji="1"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Export/Import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Excel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bulk import</a:t>
            </a:r>
            <a:endParaRPr kumimoji="1" lang="ja-JP" altLang="en-US" sz="1600" b="1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158096" y="3386934"/>
            <a:ext cx="108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461197" y="3381712"/>
            <a:ext cx="3217690" cy="479634"/>
            <a:chOff x="3154560" y="3355921"/>
            <a:chExt cx="3217690" cy="479634"/>
          </a:xfrm>
        </p:grpSpPr>
        <p:sp>
          <p:nvSpPr>
            <p:cNvPr id="7" name="角丸四角形 6"/>
            <p:cNvSpPr/>
            <p:nvPr/>
          </p:nvSpPr>
          <p:spPr bwMode="auto">
            <a:xfrm>
              <a:off x="3347830" y="3509900"/>
              <a:ext cx="3024420" cy="325655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Upload the edited zip file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円形吹き出し 7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951995" y="4403369"/>
            <a:ext cx="3549311" cy="338792"/>
            <a:chOff x="2910885" y="4509610"/>
            <a:chExt cx="3549311" cy="338792"/>
          </a:xfrm>
        </p:grpSpPr>
        <p:sp>
          <p:nvSpPr>
            <p:cNvPr id="9" name="角丸四角形 8"/>
            <p:cNvSpPr/>
            <p:nvPr/>
          </p:nvSpPr>
          <p:spPr bwMode="auto">
            <a:xfrm>
              <a:off x="3196986" y="4509610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“All menus”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円形吹き出し 9"/>
            <p:cNvSpPr/>
            <p:nvPr/>
          </p:nvSpPr>
          <p:spPr bwMode="auto">
            <a:xfrm>
              <a:off x="2910885" y="4509610"/>
              <a:ext cx="288040" cy="315543"/>
            </a:xfrm>
            <a:prstGeom prst="wedgeEllipseCallout">
              <a:avLst>
                <a:gd name="adj1" fmla="val -137348"/>
                <a:gd name="adj2" fmla="val -7542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２</a:t>
              </a:r>
            </a:p>
          </p:txBody>
        </p:sp>
      </p:grpSp>
      <p:sp>
        <p:nvSpPr>
          <p:cNvPr id="12" name="角丸四角形 11"/>
          <p:cNvSpPr/>
          <p:nvPr/>
        </p:nvSpPr>
        <p:spPr bwMode="auto">
          <a:xfrm>
            <a:off x="2915770" y="5910052"/>
            <a:ext cx="2308545" cy="340483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the “Import” button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722500" y="5745961"/>
            <a:ext cx="288040" cy="315543"/>
          </a:xfrm>
          <a:prstGeom prst="wedgeEllipseCallout">
            <a:avLst>
              <a:gd name="adj1" fmla="val -137725"/>
              <a:gd name="adj2" fmla="val -4783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462386" y="5522491"/>
            <a:ext cx="1381374" cy="2149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27" name="グループ化 26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29" name="正方形/長方形 28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0" name="角丸四角形 29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1" name="ホームベース 30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2" name="角丸四角形 31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4" name="角丸四角形 33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28" name="角丸四角形 27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4" name="角丸四角形 2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6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4" y="2594010"/>
            <a:ext cx="5722094" cy="26857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900273" y="3272480"/>
            <a:ext cx="3063239" cy="26768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49" y="4810032"/>
            <a:ext cx="2644466" cy="90847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the Import status and the Registration results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Check that the import has ended successfully and that </a:t>
            </a:r>
            <a:br>
              <a:rPr lang="en-US" altLang="ja-JP" sz="1600" dirty="0" smtClean="0"/>
            </a:br>
            <a:r>
              <a:rPr lang="en-US" altLang="ja-JP" sz="1600" dirty="0" smtClean="0"/>
              <a:t>all of the items has been registered.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Export/Import </a:t>
            </a:r>
            <a:r>
              <a:rPr lang="en-US" altLang="ja-JP" sz="1600" b="1" dirty="0"/>
              <a:t>&gt;</a:t>
            </a:r>
          </a:p>
          <a:p>
            <a:pPr marL="0" indent="0">
              <a:buNone/>
            </a:pPr>
            <a:r>
              <a:rPr lang="en-US" altLang="ja-JP" sz="1600" b="1" dirty="0"/>
              <a:t>              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 Excel export/import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Excel</a:t>
            </a:r>
            <a:r>
              <a:rPr lang="ja-JP" altLang="en-US" dirty="0"/>
              <a:t> </a:t>
            </a:r>
            <a:r>
              <a:rPr lang="en-US" altLang="ja-JP" dirty="0"/>
              <a:t>bulk import 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28532" y="3713451"/>
            <a:ext cx="1029743" cy="2079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856728" y="4646047"/>
            <a:ext cx="504070" cy="1766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108763" y="3853657"/>
            <a:ext cx="2160000" cy="513978"/>
            <a:chOff x="3154560" y="3355921"/>
            <a:chExt cx="2353270" cy="513978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Press “Filter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形吹き出し 16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315864" y="5022805"/>
            <a:ext cx="2287417" cy="695700"/>
            <a:chOff x="3154560" y="3355921"/>
            <a:chExt cx="2492088" cy="695700"/>
          </a:xfrm>
        </p:grpSpPr>
        <p:sp>
          <p:nvSpPr>
            <p:cNvPr id="31" name="角丸四角形 30"/>
            <p:cNvSpPr/>
            <p:nvPr/>
          </p:nvSpPr>
          <p:spPr bwMode="auto">
            <a:xfrm>
              <a:off x="3347830" y="3509899"/>
              <a:ext cx="2298818" cy="54172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that the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status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says: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Completed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円形吹き出し 31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156428"/>
                <a:gd name="adj2" fmla="val -97163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２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4860040" y="4646048"/>
            <a:ext cx="504070" cy="223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054681" y="5410974"/>
            <a:ext cx="1991507" cy="649798"/>
            <a:chOff x="3154561" y="3355921"/>
            <a:chExt cx="2353269" cy="649798"/>
          </a:xfrm>
        </p:grpSpPr>
        <p:sp>
          <p:nvSpPr>
            <p:cNvPr id="28" name="角丸四角形 27"/>
            <p:cNvSpPr/>
            <p:nvPr/>
          </p:nvSpPr>
          <p:spPr bwMode="auto">
            <a:xfrm>
              <a:off x="3347830" y="3509898"/>
              <a:ext cx="2160000" cy="495821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the number of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registrations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円形吹き出し 28"/>
            <p:cNvSpPr/>
            <p:nvPr/>
          </p:nvSpPr>
          <p:spPr bwMode="auto">
            <a:xfrm>
              <a:off x="3154561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４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5928761" y="3405674"/>
            <a:ext cx="296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Inside the Log file</a:t>
            </a: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5980946" y="5101614"/>
            <a:ext cx="1056152" cy="2075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852460" y="5145008"/>
            <a:ext cx="1982603" cy="590865"/>
            <a:chOff x="2409859" y="3028929"/>
            <a:chExt cx="2160000" cy="590865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2409859" y="3259794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Download Log file</a:t>
              </a:r>
            </a:p>
          </p:txBody>
        </p:sp>
        <p:sp>
          <p:nvSpPr>
            <p:cNvPr id="24" name="円形吹き出し 23"/>
            <p:cNvSpPr/>
            <p:nvPr/>
          </p:nvSpPr>
          <p:spPr bwMode="auto">
            <a:xfrm>
              <a:off x="2989278" y="3028929"/>
              <a:ext cx="288040" cy="315543"/>
            </a:xfrm>
            <a:prstGeom prst="wedgeEllipseCallout">
              <a:avLst>
                <a:gd name="adj1" fmla="val 197931"/>
                <a:gd name="adj2" fmla="val -131937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latin typeface="+mn-ea"/>
                </a:rPr>
                <a:t>３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6084000" y="3983997"/>
            <a:ext cx="720100" cy="2149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60" name="グループ化 59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62" name="グループ化 61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64" name="正方形/長方形 63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5" name="角丸四角形 64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6" name="ホームベース 65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7" name="角丸四角形 66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8" name="角丸四角形 67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63" name="角丸四角形 62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61" name="角丸四角形 60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45" y="3669590"/>
            <a:ext cx="2620901" cy="10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2300818"/>
            <a:ext cx="6975280" cy="405000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Check registered contents</a:t>
            </a:r>
          </a:p>
          <a:p>
            <a:pPr indent="0">
              <a:buNone/>
            </a:pPr>
            <a:r>
              <a:rPr lang="en-US" altLang="ja-JP" sz="1600" dirty="0" smtClean="0"/>
              <a:t>Check that the registered contents are being displayed.</a:t>
            </a: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b="1" dirty="0" smtClean="0"/>
              <a:t>：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Management console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Role list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Excel</a:t>
            </a:r>
            <a:r>
              <a:rPr lang="ja-JP" altLang="en-US" dirty="0"/>
              <a:t> </a:t>
            </a:r>
            <a:r>
              <a:rPr lang="en-US" altLang="ja-JP" dirty="0"/>
              <a:t>bulk import 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428710" y="5094115"/>
            <a:ext cx="220716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1420699" y="3894668"/>
            <a:ext cx="104400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2694951" y="4051444"/>
            <a:ext cx="2187039" cy="454374"/>
            <a:chOff x="3502049" y="3447365"/>
            <a:chExt cx="2382728" cy="454374"/>
          </a:xfrm>
        </p:grpSpPr>
        <p:sp>
          <p:nvSpPr>
            <p:cNvPr id="36" name="角丸四角形 35"/>
            <p:cNvSpPr/>
            <p:nvPr/>
          </p:nvSpPr>
          <p:spPr bwMode="auto">
            <a:xfrm>
              <a:off x="3724777" y="354173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Press “Filter”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円形吹き出し 36"/>
            <p:cNvSpPr/>
            <p:nvPr/>
          </p:nvSpPr>
          <p:spPr bwMode="auto">
            <a:xfrm>
              <a:off x="3502049" y="3447365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24000" y="5400000"/>
            <a:ext cx="3636289" cy="462926"/>
            <a:chOff x="3141448" y="3451145"/>
            <a:chExt cx="2437575" cy="440618"/>
          </a:xfrm>
        </p:grpSpPr>
        <p:sp>
          <p:nvSpPr>
            <p:cNvPr id="39" name="角丸四角形 38"/>
            <p:cNvSpPr/>
            <p:nvPr/>
          </p:nvSpPr>
          <p:spPr bwMode="auto">
            <a:xfrm>
              <a:off x="3283318" y="3531764"/>
              <a:ext cx="2295705" cy="359999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that all the registered items show up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円形吹き出し 39"/>
            <p:cNvSpPr/>
            <p:nvPr/>
          </p:nvSpPr>
          <p:spPr bwMode="auto">
            <a:xfrm>
              <a:off x="3141448" y="3451145"/>
              <a:ext cx="176167" cy="315543"/>
            </a:xfrm>
            <a:prstGeom prst="wedgeEllipseCallout">
              <a:avLst>
                <a:gd name="adj1" fmla="val -140314"/>
                <a:gd name="adj2" fmla="val -152184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2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46" name="正方形/長方形 45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7" name="角丸四角形 46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8" name="ホームベース 47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9" name="角丸四角形 48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0" name="角丸四角形 49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45" name="角丸四角形 44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43" name="角丸四角形 42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3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10904"/>
            <a:ext cx="6478005" cy="413972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registered contents</a:t>
            </a:r>
          </a:p>
          <a:p>
            <a:pPr indent="0">
              <a:buNone/>
            </a:pPr>
            <a:r>
              <a:rPr lang="en-US" altLang="ja-JP" dirty="0"/>
              <a:t>Check that the registered contents are being displayed.</a:t>
            </a:r>
          </a:p>
          <a:p>
            <a:pPr marL="0" indent="0">
              <a:buNone/>
            </a:pPr>
            <a:endParaRPr lang="en-US" altLang="ja-JP" dirty="0"/>
          </a:p>
          <a:p>
            <a:pPr indent="0">
              <a:buNone/>
            </a:pPr>
            <a:r>
              <a:rPr lang="en-US" altLang="ja-JP" dirty="0"/>
              <a:t>Menu</a:t>
            </a:r>
            <a:r>
              <a:rPr lang="ja-JP" altLang="en-US" b="1" dirty="0"/>
              <a:t>： </a:t>
            </a:r>
            <a:r>
              <a:rPr lang="en-US" altLang="ja-JP" b="1" dirty="0"/>
              <a:t>Management console</a:t>
            </a:r>
            <a:r>
              <a:rPr lang="ja-JP" altLang="en-US" b="1" dirty="0"/>
              <a:t> </a:t>
            </a:r>
            <a:r>
              <a:rPr lang="en-US" altLang="ja-JP" b="1" dirty="0"/>
              <a:t>&gt; Role list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Excel</a:t>
            </a:r>
            <a:r>
              <a:rPr lang="ja-JP" altLang="en-US" dirty="0"/>
              <a:t> </a:t>
            </a:r>
            <a:r>
              <a:rPr lang="en-US" altLang="ja-JP" dirty="0"/>
              <a:t>bulk import (3/3)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440956" y="4073864"/>
            <a:ext cx="1029743" cy="22877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440956" y="4989758"/>
            <a:ext cx="3995164" cy="78707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2699740" y="4143691"/>
            <a:ext cx="2160000" cy="540000"/>
            <a:chOff x="3154560" y="3355921"/>
            <a:chExt cx="2353270" cy="51397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Press “filter”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円形吹き出し 27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273542" y="5707759"/>
            <a:ext cx="3645419" cy="585914"/>
            <a:chOff x="3186987" y="3334087"/>
            <a:chExt cx="2184956" cy="557680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3298580" y="3531767"/>
              <a:ext cx="2073363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Check that all the registered items show up</a:t>
              </a:r>
            </a:p>
          </p:txBody>
        </p:sp>
        <p:sp>
          <p:nvSpPr>
            <p:cNvPr id="31" name="円形吹き出し 30"/>
            <p:cNvSpPr/>
            <p:nvPr/>
          </p:nvSpPr>
          <p:spPr bwMode="auto">
            <a:xfrm>
              <a:off x="3186987" y="3334087"/>
              <a:ext cx="176167" cy="315543"/>
            </a:xfrm>
            <a:prstGeom prst="wedgeEllipseCallout">
              <a:avLst>
                <a:gd name="adj1" fmla="val -110872"/>
                <a:gd name="adj2" fmla="val -79602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2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37" name="正方形/長方形 36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8" name="角丸四角形 37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9" name="ホームベース 38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0" name="角丸四角形 39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1" name="角丸四角形 40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36" name="角丸四角形 35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8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2764817"/>
            <a:ext cx="7850311" cy="37606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291" y="818682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this document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This document aims to introduce the reader to the Export/Import function by teaching them through a hands-on scenario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About this document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347830" y="3284980"/>
            <a:ext cx="792110" cy="9358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Practice </a:t>
            </a:r>
            <a:r>
              <a:rPr lang="ja-JP" altLang="en-US" dirty="0"/>
              <a:t>①</a:t>
            </a:r>
            <a:r>
              <a:rPr lang="en-US" altLang="ja-JP" dirty="0" smtClean="0"/>
              <a:t>. Menu export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environment used in this document is as following.</a:t>
            </a:r>
            <a:br>
              <a:rPr lang="en-US" altLang="ja-JP" sz="1600" dirty="0" smtClean="0"/>
            </a:br>
            <a:r>
              <a:rPr lang="en-US" altLang="ja-JP" sz="1600" dirty="0" smtClean="0"/>
              <a:t>The Export/Import function requires 2 menus in order to function.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b="1" dirty="0" smtClean="0"/>
              <a:t>Client machine</a:t>
            </a:r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Chrome</a:t>
            </a:r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r>
              <a:rPr lang="en-US" altLang="ja-JP" sz="1600" b="1" dirty="0" smtClean="0"/>
              <a:t>ITA Server (2)</a:t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1.8.0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2.11.2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 </a:t>
            </a:r>
            <a:r>
              <a:rPr lang="en-US" altLang="ja-JP" dirty="0" smtClean="0"/>
              <a:t>Environment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664000" y="4068000"/>
            <a:ext cx="2088290" cy="1757188"/>
            <a:chOff x="1619590" y="4005080"/>
            <a:chExt cx="2088290" cy="17571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1619590" y="4005080"/>
              <a:ext cx="2088290" cy="1366100"/>
            </a:xfrm>
            <a:prstGeom prst="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 smtClean="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 smtClean="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1979640" y="4391090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 smtClean="0">
                  <a:latin typeface="+mn-ea"/>
                </a:rPr>
                <a:t>1.8.0</a:t>
              </a:r>
              <a:endParaRPr kumimoji="1" lang="ja-JP" altLang="en-US" sz="1200" dirty="0" smtClean="0">
                <a:latin typeface="+mn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32527" y="5500658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server(Export)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1979640" y="486560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 smtClean="0">
                  <a:latin typeface="+mn-ea"/>
                </a:rPr>
                <a:t>Ansible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kumimoji="1" lang="en-US" altLang="ja-JP" sz="1200" dirty="0" smtClean="0">
                  <a:latin typeface="+mn-ea"/>
                </a:rPr>
                <a:t>2.11.2</a:t>
              </a: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89960" y="6050438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 </a:t>
            </a:r>
            <a:r>
              <a:rPr lang="en-US" altLang="ja-JP" sz="1200" dirty="0"/>
              <a:t>In this scenario, the host server is running on CentOS7, but ITA can be installed on any RHEL7/RHEL8 type OS.</a:t>
            </a:r>
            <a:endParaRPr kumimoji="1" lang="ja-JP" altLang="en-US" sz="12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120000" y="4068000"/>
            <a:ext cx="2088290" cy="1757188"/>
            <a:chOff x="5004060" y="4004523"/>
            <a:chExt cx="2088290" cy="1757188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5004060" y="4004523"/>
              <a:ext cx="2088290" cy="1366100"/>
            </a:xfrm>
            <a:prstGeom prst="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 smtClean="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 smtClean="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5364110" y="439053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 smtClean="0">
                  <a:latin typeface="+mn-ea"/>
                </a:rPr>
                <a:t>1.8.0</a:t>
              </a:r>
              <a:endParaRPr kumimoji="1" lang="ja-JP" altLang="en-US" sz="1200" dirty="0" smtClean="0">
                <a:latin typeface="+mn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216997" y="5500101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server(Import)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5364110" y="4865046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 smtClean="0">
                  <a:latin typeface="+mn-ea"/>
                </a:rPr>
                <a:t>Ansible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kumimoji="1" lang="en-US" altLang="ja-JP" sz="1200" dirty="0" smtClean="0">
                  <a:latin typeface="+mn-ea"/>
                </a:rPr>
                <a:t>2.11.2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536000" y="4188167"/>
            <a:ext cx="1800130" cy="609728"/>
            <a:chOff x="3476347" y="4188167"/>
            <a:chExt cx="1800130" cy="609728"/>
          </a:xfrm>
        </p:grpSpPr>
        <p:grpSp>
          <p:nvGrpSpPr>
            <p:cNvPr id="21" name="グループ化 20"/>
            <p:cNvGrpSpPr>
              <a:grpSpLocks noChangeAspect="1"/>
            </p:cNvGrpSpPr>
            <p:nvPr/>
          </p:nvGrpSpPr>
          <p:grpSpPr bwMode="gray">
            <a:xfrm>
              <a:off x="4191564" y="4188167"/>
              <a:ext cx="328691" cy="422499"/>
              <a:chOff x="-2227263" y="1692275"/>
              <a:chExt cx="2468563" cy="2841625"/>
            </a:xfrm>
          </p:grpSpPr>
          <p:sp>
            <p:nvSpPr>
              <p:cNvPr id="22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フリーフォーム 22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テキスト ボックス 24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kym</a:t>
                </a:r>
              </a:p>
            </p:txBody>
          </p:sp>
        </p:grpSp>
        <p:sp>
          <p:nvSpPr>
            <p:cNvPr id="26" name="ストライプ矢印 25"/>
            <p:cNvSpPr/>
            <p:nvPr/>
          </p:nvSpPr>
          <p:spPr bwMode="auto">
            <a:xfrm>
              <a:off x="3476347" y="4668417"/>
              <a:ext cx="180013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27" name="カギ線コネクタ 26"/>
          <p:cNvCxnSpPr/>
          <p:nvPr/>
        </p:nvCxnSpPr>
        <p:spPr bwMode="auto">
          <a:xfrm rot="5400000">
            <a:off x="4176000" y="2844000"/>
            <a:ext cx="789670" cy="1656169"/>
          </a:xfrm>
          <a:prstGeom prst="bentConnector3">
            <a:avLst>
              <a:gd name="adj1" fmla="val 33865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 bwMode="auto">
          <a:xfrm rot="16200000" flipH="1">
            <a:off x="5868000" y="2808000"/>
            <a:ext cx="789113" cy="1728301"/>
          </a:xfrm>
          <a:prstGeom prst="bentConnector3">
            <a:avLst>
              <a:gd name="adj1" fmla="val 33853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6" name="グループ化 35"/>
          <p:cNvGrpSpPr>
            <a:grpSpLocks noChangeAspect="1"/>
          </p:cNvGrpSpPr>
          <p:nvPr/>
        </p:nvGrpSpPr>
        <p:grpSpPr>
          <a:xfrm>
            <a:off x="4608000" y="1908000"/>
            <a:ext cx="1570573" cy="1404000"/>
            <a:chOff x="539440" y="2774589"/>
            <a:chExt cx="1339566" cy="1197493"/>
          </a:xfrm>
        </p:grpSpPr>
        <p:grpSp>
          <p:nvGrpSpPr>
            <p:cNvPr id="37" name="グループ化 36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41" name="フリーフォーム 40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42" name="フリーフォーム 41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727432" y="3710472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100" b="1" dirty="0">
                <a:solidFill>
                  <a:srgbClr val="002B62"/>
                </a:solidFill>
              </a:endParaRPr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539440" y="2774589"/>
              <a:ext cx="1339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5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 smtClean="0"/>
              <a:t>Work procedure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Work procedure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This scenario will follow the procedure shown below.</a:t>
            </a:r>
            <a:endParaRPr lang="ja-JP" altLang="en-US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381865" y="4478075"/>
            <a:ext cx="8286530" cy="808131"/>
            <a:chOff x="381865" y="4678419"/>
            <a:chExt cx="8286530" cy="808131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③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6.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Execute export</a:t>
              </a:r>
              <a:endParaRPr kumimoji="1" lang="ja-JP" altLang="en-US" sz="14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7.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Download Kym file.</a:t>
              </a:r>
              <a:endParaRPr kumimoji="1" lang="ja-JP" altLang="en-US" sz="1400" b="1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390040" y="558930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38592" y="5596048"/>
              <a:ext cx="2877928" cy="531611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④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Import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3780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8.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Execute import</a:t>
              </a:r>
              <a:endParaRPr kumimoji="1" lang="ja-JP" altLang="en-US" sz="14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3780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9.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Check import results</a:t>
              </a:r>
              <a:endParaRPr kumimoji="1" lang="ja-JP" altLang="en-US" sz="1400" b="1" dirty="0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390040" y="2975187"/>
            <a:ext cx="8270180" cy="1199795"/>
            <a:chOff x="390040" y="2877295"/>
            <a:chExt cx="8270180" cy="1199795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390040" y="2877295"/>
              <a:ext cx="8270180" cy="1199795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5436795" y="2919709"/>
              <a:ext cx="3223425" cy="40723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②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Menu creation/Input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67430" y="296944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3.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Menu creation / Input group creation</a:t>
              </a:r>
              <a:endParaRPr kumimoji="1" lang="ja-JP" altLang="en-US" sz="1400" b="1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7430" y="3315742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/>
                <a:t>4.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Menu creation</a:t>
              </a:r>
              <a:endParaRPr kumimoji="1" lang="ja-JP" altLang="en-US" sz="1400" b="1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67430" y="3680548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/>
                <a:t>5.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Input created menus</a:t>
              </a:r>
              <a:endParaRPr kumimoji="1" lang="ja-JP" altLang="en-US" sz="1400" b="1" dirty="0"/>
            </a:p>
          </p:txBody>
        </p:sp>
      </p:grpSp>
      <p:sp>
        <p:nvSpPr>
          <p:cNvPr id="56" name="フローチャート: 組合せ 55"/>
          <p:cNvSpPr/>
          <p:nvPr/>
        </p:nvSpPr>
        <p:spPr bwMode="auto">
          <a:xfrm>
            <a:off x="4444394" y="4258279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364550" y="1863963"/>
            <a:ext cx="8286530" cy="808131"/>
            <a:chOff x="381865" y="4678419"/>
            <a:chExt cx="8286530" cy="808131"/>
          </a:xfrm>
        </p:grpSpPr>
        <p:sp>
          <p:nvSpPr>
            <p:cNvPr id="63" name="正方形/長方形 62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正方形/長方形 63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①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Data registration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1.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Device information</a:t>
              </a:r>
              <a:endParaRPr kumimoji="1" lang="ja-JP" altLang="en-US" sz="1400" b="1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2.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Operation</a:t>
              </a:r>
              <a:endParaRPr kumimoji="1" lang="ja-JP" altLang="en-US" sz="1400" b="1" dirty="0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444394" y="2755391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フローチャート: 組合せ 67"/>
          <p:cNvSpPr/>
          <p:nvPr/>
        </p:nvSpPr>
        <p:spPr bwMode="auto">
          <a:xfrm>
            <a:off x="4444394" y="5359387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3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13454"/>
            <a:ext cx="7158041" cy="189621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3046563" y="3970952"/>
            <a:ext cx="4290990" cy="2493387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2.2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Data registration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Device registration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Menu: Basic console&gt; Device list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”Start Registration” under the “Register” sub-menu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</a:t>
            </a:r>
            <a:br>
              <a:rPr lang="en-US" altLang="ja-JP" sz="1600" dirty="0" smtClean="0"/>
            </a:br>
            <a:r>
              <a:rPr lang="en-US" altLang="ja-JP" sz="1600" dirty="0" smtClean="0"/>
              <a:t>and click “Register”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89699"/>
              </p:ext>
            </p:extLst>
          </p:nvPr>
        </p:nvGraphicFramePr>
        <p:xfrm>
          <a:off x="3139773" y="4022947"/>
          <a:ext cx="4104570" cy="23841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1585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 content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device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 value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address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Target</a:t>
                      </a:r>
                      <a:r>
                        <a:rPr kumimoji="1" lang="en-US" altLang="ja-JP" sz="1200" baseline="0" dirty="0" smtClean="0"/>
                        <a:t> device IP Address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user 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 value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password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 value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Authentication</a:t>
                      </a:r>
                      <a:r>
                        <a:rPr kumimoji="1" lang="en-US" altLang="ja-JP" sz="1200" baseline="0" dirty="0" smtClean="0"/>
                        <a:t>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Password</a:t>
                      </a:r>
                      <a:r>
                        <a:rPr kumimoji="1" lang="en-US" altLang="ja-JP" sz="1200" baseline="0" dirty="0" smtClean="0"/>
                        <a:t> authentication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79511" y="3068951"/>
            <a:ext cx="7158041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Operation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Device Info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kumimoji="1" lang="ja-JP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ホームベース 49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+mn-ea"/>
              </a:rPr>
              <a:t>Create/Input menu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8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4" y="3108457"/>
            <a:ext cx="4431426" cy="17660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a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kumimoji="1" lang="en-US" altLang="ja-JP" sz="1600" dirty="0" smtClean="0"/>
              <a:t>Menu: Basic Console&gt;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“Start Registration” under the “Register” sub-menu.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“Register”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51400" y="3521350"/>
            <a:ext cx="3024420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985686" y="4348561"/>
            <a:ext cx="3818624" cy="116872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39728"/>
              </p:ext>
            </p:extLst>
          </p:nvPr>
        </p:nvGraphicFramePr>
        <p:xfrm>
          <a:off x="3127425" y="4402610"/>
          <a:ext cx="3460855" cy="1029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1191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187966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51454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Scheduled</a:t>
                      </a:r>
                      <a:r>
                        <a:rPr kumimoji="1" lang="en-US" altLang="ja-JP" sz="1200" baseline="0" dirty="0" smtClean="0"/>
                        <a:t> date for execution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514546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(Free value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Operation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Device info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ホームベース 27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Create/Input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1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1848</Words>
  <Application>Microsoft Office PowerPoint</Application>
  <PresentationFormat>画面に合わせる (4:3)</PresentationFormat>
  <Paragraphs>480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Table of contents </vt:lpstr>
      <vt:lpstr>1. Introduction</vt:lpstr>
      <vt:lpstr>1.1　Ansible driverについて　X/X</vt:lpstr>
      <vt:lpstr>2. Practice ①. Menu export</vt:lpstr>
      <vt:lpstr>2.1 Environment</vt:lpstr>
      <vt:lpstr>2.1　Work procedure</vt:lpstr>
      <vt:lpstr>2.2　Data registration (1/2)</vt:lpstr>
      <vt:lpstr>2.2　Data registration (2/2)</vt:lpstr>
      <vt:lpstr>2.3　Input/Create Menu(1/4)</vt:lpstr>
      <vt:lpstr>2.3　Input/Create Menu(2/4)</vt:lpstr>
      <vt:lpstr>2.3　Input/Create Menu (3/4)</vt:lpstr>
      <vt:lpstr>2.3　Input/Create Menu (4/4)</vt:lpstr>
      <vt:lpstr>2.4 Export(1/2)</vt:lpstr>
      <vt:lpstr>2.4 Export(2/2)</vt:lpstr>
      <vt:lpstr>2.5 Import(1/3)</vt:lpstr>
      <vt:lpstr>2.5 Import(2/3)</vt:lpstr>
      <vt:lpstr>2.5 Import(3/3)</vt:lpstr>
      <vt:lpstr>3. Practice ②　Excel Bulk export/import</vt:lpstr>
      <vt:lpstr>3.1　Environment</vt:lpstr>
      <vt:lpstr>3.2　Excel bulk export/import procedure</vt:lpstr>
      <vt:lpstr>3.3　Excel bulk export (1/2)</vt:lpstr>
      <vt:lpstr>3.3　Excel bulk export (2/2)</vt:lpstr>
      <vt:lpstr>3.4　Excel file edit (1/3)</vt:lpstr>
      <vt:lpstr>3.4　Excel file edit (2/3)</vt:lpstr>
      <vt:lpstr>3.4　Excel file edit (3/3)</vt:lpstr>
      <vt:lpstr>3.5　Excel bulk import (1/3)</vt:lpstr>
      <vt:lpstr>3.5　Excel bulk import (2/3)</vt:lpstr>
      <vt:lpstr>3.5　Excel bulk import (3/3)</vt:lpstr>
      <vt:lpstr>3.5　Excel bulk import 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2021-12-09T09:54:30Z</dcterms:modified>
</cp:coreProperties>
</file>