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700" r:id="rId5"/>
    <p:sldId id="680" r:id="rId6"/>
    <p:sldId id="695" r:id="rId7"/>
    <p:sldId id="713" r:id="rId8"/>
    <p:sldId id="699" r:id="rId9"/>
    <p:sldId id="712" r:id="rId10"/>
    <p:sldId id="701" r:id="rId11"/>
    <p:sldId id="702" r:id="rId12"/>
    <p:sldId id="70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AC09CC4C-422A-45B8-A0BB-C41D9CA3023A}">
          <p14:sldIdLst>
            <p14:sldId id="700"/>
            <p14:sldId id="680"/>
          </p14:sldIdLst>
        </p14:section>
        <p14:section name="Overview explanation" id="{55238CF3-E671-490E-9DDA-5A049AE670B6}">
          <p14:sldIdLst>
            <p14:sldId id="695"/>
            <p14:sldId id="713"/>
            <p14:sldId id="699"/>
            <p14:sldId id="712"/>
            <p14:sldId id="701"/>
            <p14:sldId id="702"/>
            <p14:sldId id="70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527" autoAdjust="0"/>
  </p:normalViewPr>
  <p:slideViewPr>
    <p:cSldViewPr>
      <p:cViewPr>
        <p:scale>
          <a:sx n="125" d="100"/>
          <a:sy n="125" d="100"/>
        </p:scale>
        <p:origin x="720" y="9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説明文追加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93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78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/Exastro-ITA_User_Instruction_Manual_Export_Impor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1.8.0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</a:p>
          <a:p>
            <a:r>
              <a:rPr lang="en-US" altLang="ja-JP" sz="4800" b="1" kern="0" spc="-150" dirty="0" smtClean="0"/>
              <a:t>【Tutorial】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" y="1743188"/>
            <a:ext cx="7620508" cy="27659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7" y="4887210"/>
            <a:ext cx="7643076" cy="8958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menu</a:t>
            </a:r>
          </a:p>
          <a:p>
            <a:pPr marL="180000" lvl="1" indent="0">
              <a:buNone/>
            </a:pPr>
            <a:r>
              <a:rPr lang="en-US" altLang="ja-JP" dirty="0"/>
              <a:t>Upload the exported data in the "Export menu " and </a:t>
            </a:r>
            <a:r>
              <a:rPr lang="en-US" altLang="ja-JP" dirty="0" smtClean="0"/>
              <a:t>import the desired menus.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721726" y="5160049"/>
            <a:ext cx="1122034" cy="37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21727" y="2636890"/>
            <a:ext cx="1482084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線吹き出し 1 (枠付き) 20"/>
          <p:cNvSpPr/>
          <p:nvPr/>
        </p:nvSpPr>
        <p:spPr bwMode="auto">
          <a:xfrm>
            <a:off x="5652151" y="3368442"/>
            <a:ext cx="2448340" cy="636638"/>
          </a:xfrm>
          <a:prstGeom prst="borderCallout1">
            <a:avLst>
              <a:gd name="adj1" fmla="val 42937"/>
              <a:gd name="adj2" fmla="val 289"/>
              <a:gd name="adj3" fmla="val 157826"/>
              <a:gd name="adj4" fmla="val -201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want 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by marking menu’s che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ck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box.</a:t>
            </a:r>
          </a:p>
        </p:txBody>
      </p:sp>
      <p:sp>
        <p:nvSpPr>
          <p:cNvPr id="22" name="線吹き出し 1 (枠付き) 21"/>
          <p:cNvSpPr/>
          <p:nvPr/>
        </p:nvSpPr>
        <p:spPr bwMode="auto">
          <a:xfrm>
            <a:off x="3023271" y="5384951"/>
            <a:ext cx="3017034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here to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start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Import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545515" y="2636890"/>
            <a:ext cx="2898745" cy="478039"/>
          </a:xfrm>
          <a:prstGeom prst="borderCallout1">
            <a:avLst>
              <a:gd name="adj1" fmla="val 42937"/>
              <a:gd name="adj2" fmla="val 289"/>
              <a:gd name="adj3" fmla="val 85554"/>
              <a:gd name="adj4" fmla="val -15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 these buttons to upload 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files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9" y="2078074"/>
            <a:ext cx="8867155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menu list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User can check the progress status of </a:t>
            </a:r>
            <a:r>
              <a:rPr lang="en-US" altLang="ja-JP" dirty="0" smtClean="0"/>
              <a:t>each operation </a:t>
            </a:r>
            <a:r>
              <a:rPr lang="en-US" altLang="ja-JP" dirty="0"/>
              <a:t>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57780" y="4375290"/>
            <a:ext cx="374671" cy="4242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3049958" y="3513544"/>
            <a:ext cx="5256730" cy="504070"/>
          </a:xfrm>
          <a:prstGeom prst="borderCallout1">
            <a:avLst>
              <a:gd name="adj1" fmla="val 42937"/>
              <a:gd name="adj2" fmla="val 289"/>
              <a:gd name="adj3" fmla="val 184071"/>
              <a:gd name="adj4" fmla="val -634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the status here.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It will go from 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Executed“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to "Executing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and lastly “Completed".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99859" y="4374864"/>
            <a:ext cx="822776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216427" y="4374864"/>
            <a:ext cx="684132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80018" y="4360117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4095420" y="4730022"/>
            <a:ext cx="404570" cy="615197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4067930" y="5149273"/>
            <a:ext cx="2523193" cy="504070"/>
          </a:xfrm>
          <a:prstGeom prst="borderCallout1">
            <a:avLst>
              <a:gd name="adj1" fmla="val 42937"/>
              <a:gd name="adj2" fmla="val 289"/>
              <a:gd name="adj3" fmla="val -70520"/>
              <a:gd name="adj4" fmla="val -386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here for mode and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Abolition data status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6535805" y="4645203"/>
            <a:ext cx="2667213" cy="504070"/>
          </a:xfrm>
          <a:prstGeom prst="borderCallout1">
            <a:avLst>
              <a:gd name="adj1" fmla="val 42937"/>
              <a:gd name="adj2" fmla="val 289"/>
              <a:gd name="adj3" fmla="val 8646"/>
              <a:gd name="adj4" fmla="val -1406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Check/Download the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export/import file here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 Excel bulk import/export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 bwMode="auto">
          <a:xfrm>
            <a:off x="179512" y="3714348"/>
            <a:ext cx="8692740" cy="214145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en-US" altLang="ja-JP" b="1" dirty="0" smtClean="0"/>
              <a:t>Excel bulk export/import function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export/import function allows users to download and upload multiple files from/to menus.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※users can press the “Excel output” button in the “Display/List” in menus in order to download bigger amount of data registered to ITA.</a:t>
            </a:r>
          </a:p>
          <a:p>
            <a:pPr indent="0">
              <a:buNone/>
            </a:pPr>
            <a:r>
              <a:rPr lang="en-US" altLang="ja-JP" sz="1600" dirty="0" smtClean="0"/>
              <a:t>Users can then change the contents of the excel files and then upload them collectively to the menus.</a:t>
            </a:r>
            <a:endParaRPr lang="ja-JP" altLang="en-US" sz="1600" dirty="0"/>
          </a:p>
          <a:p>
            <a:pPr marL="0" indent="0">
              <a:buNone/>
            </a:pPr>
            <a:endParaRPr lang="ja-JP" altLang="en-US" sz="16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12" y="3467496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Export</a:t>
            </a:r>
            <a:endParaRPr kumimoji="1" lang="ja-JP" altLang="en-US" dirty="0"/>
          </a:p>
        </p:txBody>
      </p:sp>
      <p:sp>
        <p:nvSpPr>
          <p:cNvPr id="8" name="フリーフォーム 7"/>
          <p:cNvSpPr>
            <a:spLocks noChangeAspect="1"/>
          </p:cNvSpPr>
          <p:nvPr/>
        </p:nvSpPr>
        <p:spPr bwMode="gray">
          <a:xfrm>
            <a:off x="362228" y="349383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02402" y="3475520"/>
            <a:ext cx="2320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altLang="ja-JP" dirty="0" smtClean="0"/>
              <a:t>Import</a:t>
            </a:r>
            <a:endParaRPr kumimoji="1" lang="ja-JP" alt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3" y="3526513"/>
            <a:ext cx="279851" cy="242056"/>
          </a:xfrm>
          <a:prstGeom prst="rect">
            <a:avLst/>
          </a:prstGeom>
        </p:spPr>
      </p:pic>
      <p:grpSp>
        <p:nvGrpSpPr>
          <p:cNvPr id="66" name="グループ化 65"/>
          <p:cNvGrpSpPr/>
          <p:nvPr/>
        </p:nvGrpSpPr>
        <p:grpSpPr>
          <a:xfrm>
            <a:off x="53364" y="3996398"/>
            <a:ext cx="1550551" cy="1546488"/>
            <a:chOff x="552021" y="2836401"/>
            <a:chExt cx="970516" cy="1013450"/>
          </a:xfrm>
        </p:grpSpPr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12" y="2836401"/>
              <a:ext cx="443217" cy="756075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552021" y="3668327"/>
              <a:ext cx="970516" cy="18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ITA</a:t>
              </a:r>
              <a:r>
                <a:rPr lang="ja-JP" altLang="en-US" sz="1200" dirty="0"/>
                <a:t> </a:t>
              </a:r>
              <a:r>
                <a:rPr lang="en-US" altLang="ja-JP" sz="1200" dirty="0" smtClean="0"/>
                <a:t>server </a:t>
              </a:r>
              <a:r>
                <a:rPr kumimoji="1" lang="en-US" altLang="ja-JP" sz="1200" dirty="0" smtClean="0"/>
                <a:t>A</a:t>
              </a:r>
              <a:endParaRPr kumimoji="1" lang="ja-JP" altLang="en-US" sz="1200" dirty="0"/>
            </a:p>
          </p:txBody>
        </p:sp>
      </p:grpSp>
      <p:sp>
        <p:nvSpPr>
          <p:cNvPr id="69" name="ストライプ矢印 68"/>
          <p:cNvSpPr/>
          <p:nvPr/>
        </p:nvSpPr>
        <p:spPr bwMode="auto">
          <a:xfrm>
            <a:off x="1444443" y="3927972"/>
            <a:ext cx="2222349" cy="757473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Bulk export</a:t>
            </a:r>
            <a:endParaRPr kumimoji="1" lang="ja-JP" altLang="en-US" sz="1600" b="1" dirty="0" smtClean="0">
              <a:latin typeface="+mn-ea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3835347" y="3890910"/>
            <a:ext cx="1615717" cy="1449167"/>
            <a:chOff x="1907526" y="2615300"/>
            <a:chExt cx="1411771" cy="1035840"/>
          </a:xfrm>
        </p:grpSpPr>
        <p:grpSp>
          <p:nvGrpSpPr>
            <p:cNvPr id="84" name="グループ化 83"/>
            <p:cNvGrpSpPr>
              <a:grpSpLocks noChangeAspect="1"/>
            </p:cNvGrpSpPr>
            <p:nvPr/>
          </p:nvGrpSpPr>
          <p:grpSpPr bwMode="gray">
            <a:xfrm>
              <a:off x="2319461" y="2615300"/>
              <a:ext cx="625474" cy="720000"/>
              <a:chOff x="-2227263" y="1692275"/>
              <a:chExt cx="2468563" cy="2841625"/>
            </a:xfrm>
          </p:grpSpPr>
          <p:sp>
            <p:nvSpPr>
              <p:cNvPr id="93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フリーフォーム 93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テキスト ボックス 9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①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5" name="グループ化 84"/>
            <p:cNvGrpSpPr>
              <a:grpSpLocks noChangeAspect="1"/>
            </p:cNvGrpSpPr>
            <p:nvPr/>
          </p:nvGrpSpPr>
          <p:grpSpPr bwMode="gray">
            <a:xfrm>
              <a:off x="1907526" y="2908420"/>
              <a:ext cx="625474" cy="720000"/>
              <a:chOff x="-2227263" y="1692275"/>
              <a:chExt cx="2468563" cy="2841625"/>
            </a:xfrm>
          </p:grpSpPr>
          <p:sp>
            <p:nvSpPr>
              <p:cNvPr id="90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フリーフォーム 90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テキスト ボックス 91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noProof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②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6" name="グループ化 85"/>
            <p:cNvGrpSpPr>
              <a:grpSpLocks noChangeAspect="1"/>
            </p:cNvGrpSpPr>
            <p:nvPr/>
          </p:nvGrpSpPr>
          <p:grpSpPr bwMode="gray">
            <a:xfrm>
              <a:off x="2693823" y="2931140"/>
              <a:ext cx="625474" cy="720000"/>
              <a:chOff x="-2227263" y="1692275"/>
              <a:chExt cx="2468563" cy="2841625"/>
            </a:xfrm>
          </p:grpSpPr>
          <p:sp>
            <p:nvSpPr>
              <p:cNvPr id="8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フリーフォーム 8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テキスト ボックス 8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③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0" name="グループ化 9"/>
          <p:cNvGrpSpPr/>
          <p:nvPr/>
        </p:nvGrpSpPr>
        <p:grpSpPr>
          <a:xfrm>
            <a:off x="5574521" y="4615494"/>
            <a:ext cx="2022108" cy="756000"/>
            <a:chOff x="1533225" y="5956709"/>
            <a:chExt cx="1679618" cy="535917"/>
          </a:xfrm>
        </p:grpSpPr>
        <p:sp>
          <p:nvSpPr>
            <p:cNvPr id="96" name="ストライプ矢印 95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1772460" y="6093369"/>
              <a:ext cx="1440383" cy="23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/>
                <a:t>Edit file</a:t>
              </a:r>
              <a:endParaRPr kumimoji="1" lang="ja-JP" altLang="en-US" sz="1600" b="1" dirty="0"/>
            </a:p>
          </p:txBody>
        </p:sp>
      </p:grpSp>
      <p:pic>
        <p:nvPicPr>
          <p:cNvPr id="97" name="図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552" y="3980169"/>
            <a:ext cx="1055957" cy="1126998"/>
          </a:xfrm>
          <a:prstGeom prst="rect">
            <a:avLst/>
          </a:prstGeom>
        </p:spPr>
      </p:pic>
      <p:grpSp>
        <p:nvGrpSpPr>
          <p:cNvPr id="98" name="グループ化 97"/>
          <p:cNvGrpSpPr/>
          <p:nvPr/>
        </p:nvGrpSpPr>
        <p:grpSpPr>
          <a:xfrm>
            <a:off x="1380394" y="4712256"/>
            <a:ext cx="2260599" cy="659234"/>
            <a:chOff x="1533225" y="5956709"/>
            <a:chExt cx="1679618" cy="535917"/>
          </a:xfrm>
        </p:grpSpPr>
        <p:sp>
          <p:nvSpPr>
            <p:cNvPr id="99" name="ストライプ矢印 98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772460" y="6093369"/>
              <a:ext cx="1440383" cy="275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Bulk import</a:t>
              </a:r>
              <a:endParaRPr kumimoji="1" lang="ja-JP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94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Menu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Here is an overview of </a:t>
            </a:r>
            <a:r>
              <a:rPr lang="en-US" altLang="ja-JP" sz="1600" dirty="0" smtClean="0"/>
              <a:t>the Excel bulk Export/Import </a:t>
            </a:r>
            <a:r>
              <a:rPr lang="en-US" altLang="ja-JP" sz="1600" dirty="0"/>
              <a:t>menus and their functions.</a:t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630610" y="2324222"/>
            <a:ext cx="5472760" cy="1896888"/>
            <a:chOff x="2617201" y="2420860"/>
            <a:chExt cx="5472760" cy="189688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617201" y="2420860"/>
              <a:ext cx="5472760" cy="1603957"/>
              <a:chOff x="2647983" y="2252087"/>
              <a:chExt cx="5472760" cy="1603957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2647983" y="2410975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4" name="直線コネクタ 13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2647983" y="2915280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2" name="直線コネクタ 11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647983" y="3548267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0" name="直線コネクタ 9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cxnSp>
            <p:nvCxnSpPr>
              <p:cNvPr id="9" name="直線コネクタ 8"/>
              <p:cNvCxnSpPr/>
              <p:nvPr/>
            </p:nvCxnSpPr>
            <p:spPr bwMode="auto">
              <a:xfrm>
                <a:off x="2719993" y="2252087"/>
                <a:ext cx="540075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直線コネクタ 16"/>
            <p:cNvCxnSpPr/>
            <p:nvPr/>
          </p:nvCxnSpPr>
          <p:spPr bwMode="auto">
            <a:xfrm>
              <a:off x="2689211" y="4317748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テキスト ボックス 22"/>
          <p:cNvSpPr txBox="1"/>
          <p:nvPr/>
        </p:nvSpPr>
        <p:spPr>
          <a:xfrm>
            <a:off x="3513389" y="2473133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Select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and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export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menus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3388" y="2939046"/>
            <a:ext cx="43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Imports edited excel files in bulks.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2103" y="3548267"/>
            <a:ext cx="417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Check the Export/Import status and download the data.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4" y="2324734"/>
            <a:ext cx="2198710" cy="17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 </a:t>
            </a:r>
            <a:r>
              <a:rPr lang="en-US" altLang="ja-JP" dirty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</a:t>
            </a:r>
            <a:r>
              <a:rPr lang="en-US" altLang="ja-JP" sz="1600" dirty="0"/>
              <a:t>export/import workflow is as follows.</a:t>
            </a:r>
            <a:br>
              <a:rPr lang="en-US" altLang="ja-JP" sz="1600" dirty="0"/>
            </a:br>
            <a:r>
              <a:rPr lang="en-US" altLang="ja-JP" sz="1600" dirty="0"/>
              <a:t>The practice document goes through the operations in more detail.</a:t>
            </a:r>
            <a:endParaRPr lang="ja-JP" altLang="en-US" sz="1600" dirty="0"/>
          </a:p>
          <a:p>
            <a:pPr indent="0">
              <a:buNone/>
            </a:pPr>
            <a:r>
              <a:rPr kumimoji="1" lang="ja-JP" altLang="en-US" sz="1600" dirty="0" err="1" smtClean="0"/>
              <a:t>。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88800" y="1792510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4298" y="188303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Excel </a:t>
            </a:r>
            <a:r>
              <a:rPr lang="en-US" altLang="ja-JP" sz="1400" dirty="0"/>
              <a:t>b</a:t>
            </a:r>
            <a:r>
              <a:rPr lang="en-US" altLang="ja-JP" sz="1400" dirty="0" smtClean="0"/>
              <a:t>ulk export</a:t>
            </a:r>
            <a:endParaRPr kumimoji="1" lang="ja-JP" altLang="en-US" sz="1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88800" y="2771695"/>
            <a:ext cx="8286530" cy="460648"/>
            <a:chOff x="405150" y="2870475"/>
            <a:chExt cx="8286530" cy="460648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405150" y="2870475"/>
              <a:ext cx="8286530" cy="46064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Download zip file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84298" y="294144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export/Import list</a:t>
              </a:r>
              <a:endParaRPr kumimoji="1" lang="ja-JP" altLang="en-US" sz="1400" dirty="0"/>
            </a:p>
          </p:txBody>
        </p:sp>
      </p:grpSp>
      <p:sp>
        <p:nvSpPr>
          <p:cNvPr id="22" name="二等辺三角形 21"/>
          <p:cNvSpPr/>
          <p:nvPr/>
        </p:nvSpPr>
        <p:spPr bwMode="auto">
          <a:xfrm flipV="1">
            <a:off x="2085443" y="247217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85443" y="343941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88800" y="4755996"/>
            <a:ext cx="8325217" cy="1536925"/>
            <a:chOff x="389561" y="4794081"/>
            <a:chExt cx="8325217" cy="1536925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28248" y="4794081"/>
              <a:ext cx="8286530" cy="51093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84298" y="489566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</a:t>
              </a:r>
              <a:endParaRPr kumimoji="1" lang="ja-JP" altLang="en-US" sz="1400" dirty="0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389561" y="5817706"/>
              <a:ext cx="8286530" cy="51330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Check import status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0465" y="592900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import/Import list</a:t>
              </a:r>
              <a:endParaRPr kumimoji="1" lang="ja-JP" altLang="en-US" sz="1400" dirty="0"/>
            </a:p>
          </p:txBody>
        </p:sp>
        <p:sp>
          <p:nvSpPr>
            <p:cNvPr id="25" name="二等辺三角形 24"/>
            <p:cNvSpPr/>
            <p:nvPr/>
          </p:nvSpPr>
          <p:spPr bwMode="auto">
            <a:xfrm flipV="1">
              <a:off x="2085443" y="5504628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flipV="1">
              <a:off x="2085443" y="5503469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388800" y="3782536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3. Extract files, edit contents and save the file.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2085443" y="443859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211132" cy="38165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5046441"/>
            <a:ext cx="2448340" cy="13737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.4 Menu description(</a:t>
            </a:r>
            <a:r>
              <a:rPr lang="en-US" altLang="ja-JP" dirty="0" smtClean="0"/>
              <a:t>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lang="ja-JP" altLang="en-US" b="1" dirty="0"/>
              <a:t> </a:t>
            </a:r>
            <a:r>
              <a:rPr lang="en-US" altLang="ja-JP" b="1" dirty="0" smtClean="0"/>
              <a:t>bulk export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400" dirty="0"/>
              <a:t>The available menus are displayed and users can select the menus they want to export.</a:t>
            </a:r>
          </a:p>
          <a:p>
            <a:pPr indent="0">
              <a:buNone/>
            </a:pPr>
            <a:r>
              <a:rPr lang="en-US" altLang="ja-JP" sz="1400" dirty="0"/>
              <a:t>Users can choose if they want to include or exclude deleted information when importing.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/>
            </a:r>
            <a:br>
              <a:rPr lang="en-US" altLang="ja-JP" sz="1400" dirty="0"/>
            </a:br>
            <a:endParaRPr lang="ja-JP" altLang="en-US" sz="1400" dirty="0"/>
          </a:p>
          <a:p>
            <a:pPr marL="0" indent="0">
              <a:buNone/>
            </a:pPr>
            <a:endParaRPr kumimoji="1" lang="ja-JP" altLang="en-US" sz="1600" b="1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436120" y="41740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what menus to export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6616470" y="5605667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Press “Export” to export.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6" y="4697333"/>
            <a:ext cx="7864915" cy="13278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b="22212"/>
          <a:stretch/>
        </p:blipFill>
        <p:spPr>
          <a:xfrm>
            <a:off x="441207" y="1768490"/>
            <a:ext cx="7864915" cy="281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 bul</a:t>
            </a:r>
            <a:r>
              <a:rPr lang="en-US" altLang="ja-JP" b="1" dirty="0" smtClean="0"/>
              <a:t>k import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Upload the file downloaded from the "Excel bulk export" menu and select what menus to import.</a:t>
            </a:r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pic>
        <p:nvPicPr>
          <p:cNvPr id="4" name="図 3" descr="C:\Users\113414A009FT8\Desktop\20160220131903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正方形/長方形 6"/>
          <p:cNvSpPr/>
          <p:nvPr/>
        </p:nvSpPr>
        <p:spPr bwMode="auto">
          <a:xfrm>
            <a:off x="1547580" y="2420860"/>
            <a:ext cx="100814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584000" y="5305954"/>
            <a:ext cx="1015790" cy="1957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2915770" y="244013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71780"/>
              <a:gd name="adj4" fmla="val -1375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Upload Zip file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232567" y="30861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Select what menus to import.</a:t>
            </a: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903565" y="5435120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Press "Import" to import.</a:t>
            </a:r>
          </a:p>
        </p:txBody>
      </p:sp>
    </p:spTree>
    <p:extLst>
      <p:ext uri="{BB962C8B-B14F-4D97-AF65-F5344CB8AC3E}">
        <p14:creationId xmlns:p14="http://schemas.microsoft.com/office/powerpoint/2010/main" val="4005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1" y="2926746"/>
            <a:ext cx="6975110" cy="322932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9" y="1459213"/>
            <a:ext cx="7399232" cy="13622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18" y="2191279"/>
            <a:ext cx="3962400" cy="213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 bulk export/import </a:t>
            </a:r>
            <a:r>
              <a:rPr lang="en-US" altLang="ja-JP" b="1" dirty="0" smtClean="0"/>
              <a:t>list</a:t>
            </a:r>
            <a:br>
              <a:rPr lang="en-US" altLang="ja-JP" b="1" dirty="0" smtClean="0"/>
            </a:br>
            <a:r>
              <a:rPr lang="en-US" altLang="ja-JP" sz="1800" dirty="0" smtClean="0"/>
              <a:t>Download and extract files and edit them.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3697912" y="3137289"/>
            <a:ext cx="446462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Exported/Imported content (File folder)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69401" y="4365130"/>
            <a:ext cx="6975110" cy="19043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425211" y="4948498"/>
            <a:ext cx="1963319" cy="347589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Use this field to edit the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080163" y="1618797"/>
            <a:ext cx="1656108" cy="3124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6271376" y="2302222"/>
            <a:ext cx="2592482" cy="347589"/>
          </a:xfrm>
          <a:prstGeom prst="borderCallout1">
            <a:avLst>
              <a:gd name="adj1" fmla="val 42937"/>
              <a:gd name="adj2" fmla="val 289"/>
              <a:gd name="adj3" fmla="val -97544"/>
              <a:gd name="adj4" fmla="val -270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Download and extract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492870"/>
            <a:ext cx="8120044" cy="37108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Excel bulk export/import list</a:t>
            </a:r>
          </a:p>
          <a:p>
            <a:pPr indent="0"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This menu allows users to see the </a:t>
            </a:r>
            <a:r>
              <a:rPr lang="en-US" altLang="ja-JP" sz="1600" dirty="0" smtClean="0">
                <a:solidFill>
                  <a:srgbClr val="000000"/>
                </a:solidFill>
              </a:rPr>
              <a:t>information for </a:t>
            </a:r>
            <a:r>
              <a:rPr lang="en-US" altLang="ja-JP" sz="1600" dirty="0">
                <a:solidFill>
                  <a:srgbClr val="000000"/>
                </a:solidFill>
              </a:rPr>
              <a:t>previous excel bulk exports/imports.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Users can also see the progress status for the operations and download their respective data.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endParaRPr lang="en-US" altLang="ja-JP" sz="1600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47416" y="4664902"/>
            <a:ext cx="824536" cy="6485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427980" y="4664902"/>
            <a:ext cx="948994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871952" y="4664903"/>
            <a:ext cx="52916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66332" y="4664902"/>
            <a:ext cx="360050" cy="648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376974" y="4670483"/>
            <a:ext cx="529166" cy="642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690280" y="3861060"/>
            <a:ext cx="3600500" cy="538138"/>
          </a:xfrm>
          <a:prstGeom prst="borderCallout1">
            <a:avLst>
              <a:gd name="adj1" fmla="val 42937"/>
              <a:gd name="adj2" fmla="val 289"/>
              <a:gd name="adj3" fmla="val 148507"/>
              <a:gd name="adj4" fmla="val -62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Displays the status of the operation.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operation will go through the following statuses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: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"Not executed", "Executing",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"Finished".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3707880" y="5598695"/>
            <a:ext cx="2513796" cy="580076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/>
              <a:t>Check the execution user and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if </a:t>
            </a:r>
            <a:r>
              <a:rPr lang="en-US" altLang="ja-JP" sz="1100" dirty="0"/>
              <a:t>the operation </a:t>
            </a:r>
            <a:r>
              <a:rPr lang="en-US" altLang="ja-JP" sz="1100" dirty="0" smtClean="0"/>
              <a:t>includes/excludes</a:t>
            </a:r>
            <a:br>
              <a:rPr lang="en-US" altLang="ja-JP" sz="1100" dirty="0" smtClean="0"/>
            </a:br>
            <a:r>
              <a:rPr lang="en-US" altLang="ja-JP" sz="1100" dirty="0" smtClean="0"/>
              <a:t> </a:t>
            </a:r>
            <a:r>
              <a:rPr lang="en-US" altLang="ja-JP" sz="1100" dirty="0"/>
              <a:t>abolished information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4211950" y="5225699"/>
            <a:ext cx="120058" cy="372996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5566047" y="4239408"/>
            <a:ext cx="2877407" cy="404797"/>
          </a:xfrm>
          <a:prstGeom prst="borderCallout1">
            <a:avLst>
              <a:gd name="adj1" fmla="val 42937"/>
              <a:gd name="adj2" fmla="val 289"/>
              <a:gd name="adj3" fmla="val 139438"/>
              <a:gd name="adj4" fmla="val -1792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Check/Download exported/imported files.</a:t>
            </a: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6427174" y="5014269"/>
            <a:ext cx="2016280" cy="504070"/>
          </a:xfrm>
          <a:prstGeom prst="borderCallout1">
            <a:avLst>
              <a:gd name="adj1" fmla="val 42937"/>
              <a:gd name="adj2" fmla="val 289"/>
              <a:gd name="adj3" fmla="val 22046"/>
              <a:gd name="adj4" fmla="val -2889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 the result of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previous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exports/imports.</a:t>
            </a:r>
          </a:p>
        </p:txBody>
      </p:sp>
    </p:spTree>
    <p:extLst>
      <p:ext uri="{BB962C8B-B14F-4D97-AF65-F5344CB8AC3E}">
        <p14:creationId xmlns:p14="http://schemas.microsoft.com/office/powerpoint/2010/main" val="24329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502967"/>
            <a:ext cx="28804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 smtClean="0">
                <a:hlinkClick r:id="rId2" action="ppaction://hlinksldjump"/>
              </a:rPr>
              <a:t>Introduction</a:t>
            </a:r>
            <a:r>
              <a:rPr lang="en-US" altLang="ja-JP" dirty="0">
                <a:hlinkClick r:id="rId2" action="ppaction://hlinksldjump"/>
              </a:rPr>
              <a:t/>
            </a:r>
            <a:br>
              <a:rPr lang="en-US" altLang="ja-JP" dirty="0">
                <a:hlinkClick r:id="rId2" action="ppaction://hlinksldjump"/>
              </a:rPr>
            </a:b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Export/Import function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Menu description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3.  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export/import function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Overview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10" action="ppaction://hlinksldjump"/>
              </a:rPr>
              <a:t>Menu description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276876"/>
            <a:ext cx="8541578" cy="40325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lang="en-US" altLang="ja-JP" b="1" dirty="0"/>
              <a:t>About this document</a:t>
            </a:r>
            <a:br>
              <a:rPr lang="en-US" altLang="ja-JP" b="1" dirty="0"/>
            </a:br>
            <a:r>
              <a:rPr lang="en-US" altLang="ja-JP" sz="1600" dirty="0"/>
              <a:t>This document </a:t>
            </a:r>
            <a:r>
              <a:rPr lang="en-US" altLang="ja-JP" sz="1600" dirty="0" smtClean="0"/>
              <a:t>aims to  </a:t>
            </a:r>
            <a:r>
              <a:rPr lang="en-US" altLang="ja-JP" sz="1600" dirty="0"/>
              <a:t>explain the "Export/Import " Menu and its </a:t>
            </a:r>
            <a:r>
              <a:rPr lang="en-US" altLang="ja-JP" sz="1600" dirty="0" smtClean="0"/>
              <a:t>functions.</a:t>
            </a:r>
            <a:br>
              <a:rPr lang="en-US" altLang="ja-JP" sz="1600" dirty="0" smtClean="0"/>
            </a:br>
            <a:r>
              <a:rPr lang="en-US" altLang="ja-JP" sz="1600" dirty="0" smtClean="0"/>
              <a:t>Detailed </a:t>
            </a:r>
            <a:r>
              <a:rPr lang="en-US" altLang="ja-JP" sz="1600" dirty="0"/>
              <a:t>specifications are described in the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User</a:t>
            </a:r>
            <a:r>
              <a:rPr lang="en-US" altLang="ja-JP" sz="1600" dirty="0">
                <a:hlinkClick r:id="rId3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Instruction </a:t>
            </a:r>
            <a:r>
              <a:rPr lang="en-US" altLang="ja-JP" sz="1600" dirty="0" smtClean="0">
                <a:solidFill>
                  <a:srgbClr val="FF0000"/>
                </a:solidFill>
                <a:hlinkClick r:id="rId3"/>
              </a:rPr>
              <a:t>Manual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  Please refer to it as needed</a:t>
            </a:r>
            <a:r>
              <a:rPr lang="en-US" altLang="ja-JP" sz="1600" dirty="0" smtClean="0"/>
              <a:t>.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761590" y="3071666"/>
            <a:ext cx="576080" cy="7893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線コネクタ 101"/>
          <p:cNvCxnSpPr/>
          <p:nvPr/>
        </p:nvCxnSpPr>
        <p:spPr bwMode="auto">
          <a:xfrm>
            <a:off x="7100228" y="3346913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>
            <a:off x="1857160" y="3359215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Overview of Export/Import </a:t>
            </a:r>
            <a:r>
              <a:rPr lang="en-US" altLang="ja-JP" b="1" dirty="0" smtClean="0"/>
              <a:t>function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By using the "Export/Import" function, users can move Data registered in one ITA System (Parameter sheets, Conductor, Playbooks, </a:t>
            </a:r>
            <a:r>
              <a:rPr lang="en-US" altLang="ja-JP" dirty="0" err="1"/>
              <a:t>etc</a:t>
            </a:r>
            <a:r>
              <a:rPr lang="en-US" altLang="ja-JP" dirty="0"/>
              <a:t>) to a different ITA server.</a:t>
            </a:r>
            <a:r>
              <a:rPr lang="en-US" altLang="ja-JP" sz="1000" dirty="0"/>
              <a:t/>
            </a:r>
            <a:br>
              <a:rPr lang="en-US" altLang="ja-JP" sz="1000" dirty="0"/>
            </a:br>
            <a:endParaRPr lang="en-US" altLang="ja-JP" sz="1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9" y="2496488"/>
            <a:ext cx="443217" cy="75607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1796478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37" y="3096668"/>
            <a:ext cx="786452" cy="57307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378004" y="2292775"/>
            <a:ext cx="831853" cy="957568"/>
            <a:chOff x="5966291" y="2667781"/>
            <a:chExt cx="831853" cy="957568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5966291" y="2667781"/>
              <a:ext cx="831853" cy="957568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6116078" y="2713252"/>
              <a:ext cx="636060" cy="866626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6020656" y="2868259"/>
              <a:ext cx="369506" cy="12109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278387"/>
            <a:ext cx="8567854" cy="143605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198841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Export</a:t>
            </a:r>
            <a:endParaRPr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6" y="2550356"/>
            <a:ext cx="443217" cy="756075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2332109" y="1977359"/>
            <a:ext cx="2311901" cy="369332"/>
            <a:chOff x="3042367" y="2084321"/>
            <a:chExt cx="2469766" cy="369332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3042367" y="2084321"/>
              <a:ext cx="2469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ja-JP" dirty="0"/>
                <a:t>Import</a:t>
              </a:r>
              <a:endParaRPr lang="ja-JP" altLang="en-US" dirty="0"/>
            </a:p>
          </p:txBody>
        </p: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557" y="2179223"/>
              <a:ext cx="279851" cy="242056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4220030" y="3309716"/>
            <a:ext cx="155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Export/Import Data</a:t>
            </a:r>
          </a:p>
          <a:p>
            <a:pPr algn="ctr"/>
            <a:r>
              <a:rPr lang="en-US" altLang="ja-JP" sz="1000" dirty="0"/>
              <a:t>(</a:t>
            </a:r>
            <a:r>
              <a:rPr lang="en-US" altLang="ja-JP" sz="1000" dirty="0" err="1"/>
              <a:t>kym</a:t>
            </a:r>
            <a:r>
              <a:rPr lang="ja-JP" altLang="en-US" sz="1000" dirty="0"/>
              <a:t> </a:t>
            </a:r>
            <a:r>
              <a:rPr lang="en-US" altLang="ja-JP" sz="1000" dirty="0"/>
              <a:t>file)</a:t>
            </a:r>
            <a:endParaRPr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025" y="2357746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6751272" y="2346691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45437" y="205246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641130" y="3215195"/>
            <a:ext cx="1044111" cy="312641"/>
            <a:chOff x="1657814" y="3569857"/>
            <a:chExt cx="1044111" cy="312641"/>
          </a:xfrm>
        </p:grpSpPr>
        <p:sp>
          <p:nvSpPr>
            <p:cNvPr id="5" name="片側の 2 つの角を丸めた四角形 4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4" name="片側の 2 つの角を丸めた四角形 13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5" name="楕円 14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楕円 62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454467" y="3392193"/>
            <a:ext cx="9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A</a:t>
            </a:r>
            <a:endParaRPr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77935" y="3423521"/>
            <a:ext cx="1019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B</a:t>
            </a:r>
            <a:endParaRPr lang="ja-JP" altLang="en-US" sz="1000" dirty="0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/>
          </p:nvPr>
        </p:nvGraphicFramePr>
        <p:xfrm>
          <a:off x="7039546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50" name="図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05" y="3096668"/>
            <a:ext cx="786452" cy="573074"/>
          </a:xfrm>
          <a:prstGeom prst="rect">
            <a:avLst/>
          </a:prstGeom>
        </p:spPr>
      </p:pic>
      <p:grpSp>
        <p:nvGrpSpPr>
          <p:cNvPr id="51" name="グループ化 50"/>
          <p:cNvGrpSpPr/>
          <p:nvPr/>
        </p:nvGrpSpPr>
        <p:grpSpPr>
          <a:xfrm>
            <a:off x="6884198" y="3215195"/>
            <a:ext cx="1044111" cy="312641"/>
            <a:chOff x="1657814" y="3569857"/>
            <a:chExt cx="1044111" cy="312641"/>
          </a:xfrm>
        </p:grpSpPr>
        <p:sp>
          <p:nvSpPr>
            <p:cNvPr id="52" name="片側の 2 つの角を丸めた四角形 51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3" name="片側の 2 つの角を丸めた四角形 52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4" name="楕円 53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5" name="楕円 54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8" name="ストライプ矢印 67"/>
          <p:cNvSpPr/>
          <p:nvPr/>
        </p:nvSpPr>
        <p:spPr bwMode="auto">
          <a:xfrm>
            <a:off x="3565181" y="2553898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9" name="ストライプ矢印 68"/>
          <p:cNvSpPr/>
          <p:nvPr/>
        </p:nvSpPr>
        <p:spPr bwMode="auto">
          <a:xfrm>
            <a:off x="5240933" y="2626986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7020340" y="5094207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8" y="5094207"/>
            <a:ext cx="555113" cy="946957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05" y="5182032"/>
            <a:ext cx="555114" cy="946958"/>
          </a:xfrm>
          <a:prstGeom prst="rect">
            <a:avLst/>
          </a:prstGeom>
        </p:spPr>
      </p:pic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4243309" y="4822295"/>
            <a:ext cx="501400" cy="577175"/>
            <a:chOff x="-2227263" y="1692275"/>
            <a:chExt cx="2468563" cy="2841625"/>
          </a:xfrm>
        </p:grpSpPr>
        <p:sp>
          <p:nvSpPr>
            <p:cNvPr id="85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フリーフォーム 9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テキスト ボックス 9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99" name="ストライプ矢印 98"/>
          <p:cNvSpPr/>
          <p:nvPr/>
        </p:nvSpPr>
        <p:spPr bwMode="auto">
          <a:xfrm>
            <a:off x="3733653" y="5614860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87455" y="5408040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err="1"/>
              <a:t>k</a:t>
            </a:r>
            <a:r>
              <a:rPr kumimoji="1" lang="en-US" altLang="ja-JP" sz="1050" dirty="0" err="1" smtClean="0"/>
              <a:t>ym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file</a:t>
            </a:r>
            <a:endParaRPr kumimoji="1" lang="ja-JP" altLang="en-US" sz="1050" dirty="0"/>
          </a:p>
        </p:txBody>
      </p:sp>
      <p:cxnSp>
        <p:nvCxnSpPr>
          <p:cNvPr id="101" name="直線コネクタ 100"/>
          <p:cNvCxnSpPr/>
          <p:nvPr/>
        </p:nvCxnSpPr>
        <p:spPr bwMode="auto">
          <a:xfrm>
            <a:off x="1043510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>
            <a:off x="349185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6612493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直線コネクタ 104"/>
          <p:cNvCxnSpPr/>
          <p:nvPr/>
        </p:nvCxnSpPr>
        <p:spPr bwMode="auto">
          <a:xfrm>
            <a:off x="903662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06" name="図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1" y="4102068"/>
            <a:ext cx="579170" cy="640135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5627570" y="6147012"/>
            <a:ext cx="10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</a:t>
            </a:r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108" name="角丸四角形吹き出し 107"/>
          <p:cNvSpPr/>
          <p:nvPr/>
        </p:nvSpPr>
        <p:spPr bwMode="auto">
          <a:xfrm>
            <a:off x="1324230" y="4102068"/>
            <a:ext cx="4831989" cy="504070"/>
          </a:xfrm>
          <a:prstGeom prst="wedgeRoundRectCallout">
            <a:avLst>
              <a:gd name="adj1" fmla="val -49844"/>
              <a:gd name="adj2" fmla="val 70841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latin typeface="+mn-ea"/>
              </a:rPr>
              <a:t>I want to move only the required menus from the test environment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to the main environment (ITA Server B)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93806" y="3789050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Figure</a:t>
            </a:r>
            <a:endParaRPr kumimoji="1" lang="ja-JP" altLang="en-US" u="sng" dirty="0"/>
          </a:p>
        </p:txBody>
      </p:sp>
      <p:pic>
        <p:nvPicPr>
          <p:cNvPr id="110" name="図 1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08" y="5236663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図 1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5433693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図 1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72" y="4927200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図 1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5113649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図 1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5341537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Menu 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Menu overview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 smtClean="0"/>
              <a:t>Here is an overview of the Export/Import menus and their functions.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55720" y="2473133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Select and export Menus</a:t>
              </a:r>
              <a:endParaRPr kumimoji="1" lang="ja-JP" altLang="en-US" sz="14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3027297"/>
            <a:ext cx="5688790" cy="307777"/>
            <a:chOff x="2555720" y="2348850"/>
            <a:chExt cx="5688790" cy="307777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824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</a:t>
              </a:r>
              <a:r>
                <a:rPr lang="en-US" altLang="ja-JP" sz="1400" dirty="0"/>
                <a:t>files exported in "Export </a:t>
              </a:r>
              <a:r>
                <a:rPr lang="en-US" altLang="ja-JP" sz="1400" dirty="0" smtClean="0"/>
                <a:t>menu</a:t>
              </a:r>
              <a:r>
                <a:rPr lang="en-US" altLang="ja-JP" sz="1400" dirty="0"/>
                <a:t>".</a:t>
              </a:r>
              <a:endParaRPr kumimoji="1" lang="ja-JP" altLang="en-US" sz="140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5387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Check the Export/Import status and download the data.</a:t>
              </a:r>
              <a:endParaRPr kumimoji="1" lang="ja-JP" altLang="en-US" sz="1400" dirty="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55572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2555720" y="407709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890375"/>
            <a:ext cx="2229959" cy="21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lang="en-US" altLang="ja-JP" dirty="0" smtClean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The export/import workflow is </a:t>
            </a:r>
            <a:r>
              <a:rPr lang="en-US" altLang="ja-JP" dirty="0"/>
              <a:t>as follows.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The practice document goes through the operations in more detail.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48726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menu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49980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Download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512144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Import menu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23793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Check 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2554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809029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75051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5053684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182540"/>
            <a:ext cx="7561050" cy="40095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en-US" altLang="ja-JP" dirty="0" smtClean="0"/>
              <a:t>Menu Description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menu</a:t>
            </a:r>
          </a:p>
          <a:p>
            <a:pPr marL="180000" lvl="1" indent="0">
              <a:buNone/>
            </a:pPr>
            <a:r>
              <a:rPr lang="en-US" altLang="ja-JP" sz="1200" dirty="0"/>
              <a:t>All menus are displayed in a list and can be selected if the user wishes to export </a:t>
            </a:r>
            <a:r>
              <a:rPr lang="en-US" altLang="ja-JP" sz="1200" dirty="0" smtClean="0"/>
              <a:t>them. </a:t>
            </a:r>
            <a:br>
              <a:rPr lang="en-US" altLang="ja-JP" sz="1200" dirty="0" smtClean="0"/>
            </a:br>
            <a:r>
              <a:rPr lang="en-US" altLang="ja-JP" sz="1200" dirty="0" smtClean="0"/>
              <a:t>There </a:t>
            </a:r>
            <a:r>
              <a:rPr lang="en-US" altLang="ja-JP" sz="1200" dirty="0"/>
              <a:t>are two types of modes. One that overwrites all the existing data and one where users can choose </a:t>
            </a:r>
            <a:r>
              <a:rPr lang="en-US" altLang="ja-JP" sz="1200" dirty="0" smtClean="0"/>
              <a:t>whether </a:t>
            </a:r>
            <a:r>
              <a:rPr lang="en-US" altLang="ja-JP" sz="1200" dirty="0"/>
              <a:t>to insert or overwrite data based on unique menu items (</a:t>
            </a:r>
            <a:r>
              <a:rPr lang="en-US" altLang="ja-JP" sz="1200" dirty="0" err="1"/>
              <a:t>ID,No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Etc</a:t>
            </a:r>
            <a:r>
              <a:rPr lang="en-US" altLang="ja-JP" sz="1200" dirty="0"/>
              <a:t>)  after a specified time has passed. </a:t>
            </a:r>
          </a:p>
          <a:p>
            <a:pPr marL="180000" lvl="1" indent="0">
              <a:buNone/>
            </a:pPr>
            <a:r>
              <a:rPr lang="en-US" altLang="ja-JP" sz="1200" dirty="0"/>
              <a:t>"Abolition data" decides if you want to include abolished data or not when you import.</a:t>
            </a:r>
            <a:endParaRPr kumimoji="1" lang="en-US" altLang="ja-JP" sz="1200" dirty="0" smtClean="0"/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3733919" y="36168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03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menus to be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6012200" y="6107202"/>
            <a:ext cx="1872260" cy="454802"/>
          </a:xfrm>
          <a:prstGeom prst="borderCallout1">
            <a:avLst>
              <a:gd name="adj1" fmla="val 42937"/>
              <a:gd name="adj2" fmla="val 289"/>
              <a:gd name="adj3" fmla="val 128917"/>
              <a:gd name="adj4" fmla="val -249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“Export” to execute.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96" y="5720303"/>
            <a:ext cx="1622113" cy="9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正方形/長方形 18"/>
          <p:cNvSpPr/>
          <p:nvPr/>
        </p:nvSpPr>
        <p:spPr bwMode="auto">
          <a:xfrm>
            <a:off x="4155179" y="6406014"/>
            <a:ext cx="1224171" cy="2157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956</Words>
  <Application>Microsoft Office PowerPoint</Application>
  <PresentationFormat>画面に合わせる (4:3)</PresentationFormat>
  <Paragraphs>148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2. Export/Import function</vt:lpstr>
      <vt:lpstr>1.1　Ansible driverについて　X/X</vt:lpstr>
      <vt:lpstr>2. Export/Import function</vt:lpstr>
      <vt:lpstr>PowerPoint プレゼンテーション</vt:lpstr>
      <vt:lpstr>PowerPoint プレゼンテーション</vt:lpstr>
      <vt:lpstr>2.4 Work flow</vt:lpstr>
      <vt:lpstr>2.7 Menu Description (1/3)</vt:lpstr>
      <vt:lpstr>2.7 Menu Description (2/3)</vt:lpstr>
      <vt:lpstr>2.7 Menu Description (3/3)</vt:lpstr>
      <vt:lpstr>3. Excel bulk import/export function</vt:lpstr>
      <vt:lpstr>3.1 Overview　</vt:lpstr>
      <vt:lpstr>3.2 Menu overview</vt:lpstr>
      <vt:lpstr>3.3 Work flow</vt:lpstr>
      <vt:lpstr>3.4 Menu description(1/4)</vt:lpstr>
      <vt:lpstr>3.4 Menu description(2/4)</vt:lpstr>
      <vt:lpstr>3.4 Menu description(3/4)</vt:lpstr>
      <vt:lpstr>3.4 Menu description(4/4)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2021-12-09T08:42:22Z</dcterms:modified>
</cp:coreProperties>
</file>