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49"/>
  </p:notesMasterIdLst>
  <p:handoutMasterIdLst>
    <p:handoutMasterId r:id="rId50"/>
  </p:handoutMasterIdLst>
  <p:sldIdLst>
    <p:sldId id="535" r:id="rId6"/>
    <p:sldId id="539" r:id="rId7"/>
    <p:sldId id="559" r:id="rId8"/>
    <p:sldId id="560" r:id="rId9"/>
    <p:sldId id="511" r:id="rId10"/>
    <p:sldId id="558" r:id="rId11"/>
    <p:sldId id="594" r:id="rId12"/>
    <p:sldId id="567" r:id="rId13"/>
    <p:sldId id="536" r:id="rId14"/>
    <p:sldId id="541" r:id="rId15"/>
    <p:sldId id="544" r:id="rId16"/>
    <p:sldId id="514" r:id="rId17"/>
    <p:sldId id="570" r:id="rId18"/>
    <p:sldId id="563" r:id="rId19"/>
    <p:sldId id="545" r:id="rId20"/>
    <p:sldId id="546" r:id="rId21"/>
    <p:sldId id="549" r:id="rId22"/>
    <p:sldId id="568" r:id="rId23"/>
    <p:sldId id="551" r:id="rId24"/>
    <p:sldId id="566" r:id="rId25"/>
    <p:sldId id="552" r:id="rId26"/>
    <p:sldId id="595" r:id="rId27"/>
    <p:sldId id="565" r:id="rId28"/>
    <p:sldId id="555" r:id="rId29"/>
    <p:sldId id="577" r:id="rId30"/>
    <p:sldId id="590" r:id="rId31"/>
    <p:sldId id="596" r:id="rId32"/>
    <p:sldId id="574" r:id="rId33"/>
    <p:sldId id="592" r:id="rId34"/>
    <p:sldId id="593" r:id="rId35"/>
    <p:sldId id="582" r:id="rId36"/>
    <p:sldId id="576" r:id="rId37"/>
    <p:sldId id="578" r:id="rId38"/>
    <p:sldId id="579" r:id="rId39"/>
    <p:sldId id="580" r:id="rId40"/>
    <p:sldId id="581" r:id="rId41"/>
    <p:sldId id="583" r:id="rId42"/>
    <p:sldId id="584" r:id="rId43"/>
    <p:sldId id="585" r:id="rId44"/>
    <p:sldId id="586" r:id="rId45"/>
    <p:sldId id="588" r:id="rId46"/>
    <p:sldId id="589" r:id="rId47"/>
    <p:sldId id="587" r:id="rId4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FF"/>
    <a:srgbClr val="FFFFCC"/>
    <a:srgbClr val="336600"/>
    <a:srgbClr val="0033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5507" autoAdjust="0"/>
  </p:normalViewPr>
  <p:slideViewPr>
    <p:cSldViewPr>
      <p:cViewPr varScale="1">
        <p:scale>
          <a:sx n="87" d="100"/>
          <a:sy n="87" d="100"/>
        </p:scale>
        <p:origin x="1668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2021/8/25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2021/8/25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9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36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</a:t>
            </a:r>
            <a:r>
              <a:rPr lang="en-US" altLang="ja-JP"/>
              <a:t>Version </a:t>
            </a:r>
            <a:r>
              <a:rPr lang="en-US" altLang="ja-JP" smtClean="0"/>
              <a:t>1.8</a:t>
            </a:r>
            <a:endParaRPr lang="en-US" altLang="ja-JP" dirty="0" smtClean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000"/>
            <a:ext cx="6528000" cy="36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 </a:t>
            </a:r>
            <a:r>
              <a:rPr lang="ja-JP" altLang="en-US" dirty="0" smtClean="0"/>
              <a:t>ロールの作成・登録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の作成・登録をする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アクセスを制御するロールを作成・登録します。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4000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77828"/>
              </p:ext>
            </p:extLst>
          </p:nvPr>
        </p:nvGraphicFramePr>
        <p:xfrm>
          <a:off x="2556000" y="2988000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ロール名称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C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7" name="円形吹き出し 6"/>
          <p:cNvSpPr/>
          <p:nvPr/>
        </p:nvSpPr>
        <p:spPr bwMode="auto">
          <a:xfrm>
            <a:off x="2340000" y="4104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323411" y="3960000"/>
            <a:ext cx="1080150" cy="509957"/>
            <a:chOff x="395420" y="4284000"/>
            <a:chExt cx="1203869" cy="509957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395420" y="4284000"/>
              <a:ext cx="936130" cy="3235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1297747" y="4481757"/>
              <a:ext cx="301542" cy="312200"/>
            </a:xfrm>
            <a:prstGeom prst="wedgeEllipseCallout">
              <a:avLst>
                <a:gd name="adj1" fmla="val -92217"/>
                <a:gd name="adj2" fmla="val -3266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FFFF"/>
                  </a:solidFill>
                  <a:latin typeface="メイリオ"/>
                  <a:ea typeface="メイリオ"/>
                </a:rPr>
                <a:t>１</a:t>
              </a:r>
              <a:endPara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492706" y="4094110"/>
            <a:ext cx="754643" cy="632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3660" y="4866030"/>
            <a:ext cx="1151571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ロールの作成・登録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機器一覧</a:t>
              </a:r>
              <a:r>
                <a:rPr lang="en-US" altLang="ja-JP" sz="800" b="1" dirty="0" smtClean="0">
                  <a:latin typeface="+mn-ea"/>
                </a:rPr>
                <a:t>/</a:t>
              </a:r>
              <a:r>
                <a:rPr lang="ja-JP" altLang="en-US" sz="800" b="1" dirty="0" smtClean="0">
                  <a:latin typeface="+mn-ea"/>
                </a:rPr>
                <a:t>オペレーション一覧の登録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 </a:t>
            </a:r>
            <a:r>
              <a:rPr lang="ja-JP" altLang="en-US" dirty="0" smtClean="0"/>
              <a:t>ロール・メニュー紐付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ロールとメニュー情報の紐付を行う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ロールにメニューを紐づけ、アクセス権を付与</a:t>
            </a:r>
            <a:r>
              <a:rPr lang="ja-JP" altLang="en-US" sz="1600" dirty="0" smtClean="0"/>
              <a:t>します。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ロール・メニュー紐付管理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180000" lvl="1" indent="0"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36000"/>
            <a:ext cx="6727475" cy="378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043510" y="3672000"/>
            <a:ext cx="410457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23410" y="3924000"/>
            <a:ext cx="900591" cy="299851"/>
            <a:chOff x="539318" y="4433906"/>
            <a:chExt cx="883767" cy="29985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539318" y="4433906"/>
              <a:ext cx="576080" cy="173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8" name="円形吹き出し 7"/>
            <p:cNvSpPr>
              <a:spLocks/>
            </p:cNvSpPr>
            <p:nvPr/>
          </p:nvSpPr>
          <p:spPr bwMode="auto">
            <a:xfrm>
              <a:off x="1175792" y="4481757"/>
              <a:ext cx="247293" cy="252000"/>
            </a:xfrm>
            <a:prstGeom prst="wedgeEllipseCallout">
              <a:avLst>
                <a:gd name="adj1" fmla="val -92217"/>
                <a:gd name="adj2" fmla="val -3266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FFFF"/>
                  </a:solidFill>
                  <a:latin typeface="メイリオ"/>
                  <a:ea typeface="メイリオ"/>
                </a:rPr>
                <a:t>１</a:t>
              </a:r>
              <a:endPara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4493395" y="4175854"/>
            <a:ext cx="4326118" cy="2088145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16565"/>
              </p:ext>
            </p:extLst>
          </p:nvPr>
        </p:nvGraphicFramePr>
        <p:xfrm>
          <a:off x="4571513" y="4303158"/>
          <a:ext cx="4193332" cy="1833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00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874821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ロール名称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メニューグループメニュー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紐付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基本コンソール：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オペレーション一覧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メンテナンス可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45629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基本コンソール：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機器一覧</a:t>
                      </a:r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メンテナンス可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基本コンソール：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機器一覧</a:t>
                      </a:r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閲覧のみ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 bwMode="auto">
          <a:xfrm>
            <a:off x="4450509" y="4030979"/>
            <a:ext cx="301542" cy="312200"/>
          </a:xfrm>
          <a:prstGeom prst="wedgeEllipseCallout">
            <a:avLst>
              <a:gd name="adj1" fmla="val -56164"/>
              <a:gd name="adj2" fmla="val -8948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機器一覧</a:t>
              </a:r>
              <a:r>
                <a:rPr lang="en-US" altLang="ja-JP" sz="800" b="1" dirty="0" smtClean="0">
                  <a:latin typeface="+mn-ea"/>
                </a:rPr>
                <a:t>/</a:t>
              </a:r>
              <a:r>
                <a:rPr lang="ja-JP" altLang="en-US" sz="800" b="1" dirty="0" smtClean="0">
                  <a:latin typeface="+mn-ea"/>
                </a:rPr>
                <a:t>オペレーション一覧の登録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9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000"/>
            <a:ext cx="6592000" cy="37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 </a:t>
            </a:r>
            <a:r>
              <a:rPr lang="ja-JP" altLang="en-US" dirty="0" smtClean="0"/>
              <a:t>ロール・ユーザの紐付　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ロールとユーザ情報の紐付を行う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ユーザにロール</a:t>
            </a:r>
            <a:r>
              <a:rPr lang="ja-JP" altLang="en-US" sz="1600" dirty="0" smtClean="0"/>
              <a:t>を紐づけます。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ロール・ユーザ紐付管理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</a:t>
            </a:r>
            <a:r>
              <a:rPr lang="ja-JP" altLang="en-US" sz="1600" dirty="0" smtClean="0"/>
              <a:t>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2078" y="4063390"/>
            <a:ext cx="3516507" cy="1305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4000" y="4572000"/>
            <a:ext cx="831292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971330" y="3739405"/>
            <a:ext cx="3456480" cy="183600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55875"/>
              </p:ext>
            </p:extLst>
          </p:nvPr>
        </p:nvGraphicFramePr>
        <p:xfrm>
          <a:off x="5089040" y="3793405"/>
          <a:ext cx="3254965" cy="17279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6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79324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572651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ロール名称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ユーザ</a:t>
                      </a: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デフォルトアクセス権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4824000" y="4064209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487405" y="5575405"/>
            <a:ext cx="4601635" cy="8777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「デフォルトアクセス権」欄で「●」を設定することにより、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新規データを登録するときのデフォルトに設定されるロール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（アクセス許可ロール）となります。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83467" y="5453141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機器一覧</a:t>
              </a:r>
              <a:r>
                <a:rPr lang="en-US" altLang="ja-JP" sz="800" b="1" dirty="0" smtClean="0">
                  <a:latin typeface="+mn-ea"/>
                </a:rPr>
                <a:t>/</a:t>
              </a:r>
              <a:r>
                <a:rPr lang="ja-JP" altLang="en-US" sz="800" b="1" dirty="0" smtClean="0">
                  <a:latin typeface="+mn-ea"/>
                </a:rPr>
                <a:t>オペレーション一覧の登録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2" y="3288606"/>
            <a:ext cx="6086764" cy="342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</a:t>
            </a:r>
            <a:r>
              <a:rPr lang="ja-JP" altLang="en-US" dirty="0"/>
              <a:t> </a:t>
            </a:r>
            <a:r>
              <a:rPr kumimoji="1" lang="ja-JP" altLang="en-US" dirty="0" smtClean="0"/>
              <a:t>機器一覧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オペレーション一覧の登録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administrator</a:t>
            </a:r>
            <a:r>
              <a:rPr lang="ja-JP" altLang="en-US" b="1" dirty="0"/>
              <a:t>で</a:t>
            </a:r>
            <a:r>
              <a:rPr kumimoji="1" lang="ja-JP" altLang="en-US" b="1" dirty="0" smtClean="0"/>
              <a:t>機器一覧を登録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ja-JP" altLang="en-US" sz="1600" dirty="0" smtClean="0"/>
              <a:t>各ユーザのアクセス権</a:t>
            </a:r>
            <a:r>
              <a:rPr lang="ja-JP" altLang="en-US" sz="1600" dirty="0" smtClean="0"/>
              <a:t>の確認を行うために、機器一覧を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件登録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全てのユーザで確認していただくために、アクセス許可ロールは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設定</a:t>
            </a:r>
            <a:r>
              <a:rPr kumimoji="1" lang="ja-JP" altLang="en-US" sz="1600" dirty="0" smtClean="0"/>
              <a:t>しません。</a:t>
            </a:r>
            <a:endParaRPr kumimoji="1"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メニュー： </a:t>
            </a:r>
            <a:r>
              <a:rPr kumimoji="1" lang="ja-JP" altLang="en-US" sz="1600" b="1" dirty="0" smtClean="0"/>
              <a:t>基本コンソール </a:t>
            </a:r>
            <a:r>
              <a:rPr kumimoji="1" lang="en-US" altLang="ja-JP" sz="1600" b="1" dirty="0" smtClean="0"/>
              <a:t>&gt; </a:t>
            </a:r>
            <a:r>
              <a:rPr kumimoji="1" lang="ja-JP" altLang="en-US" sz="1600" b="1" dirty="0" smtClean="0"/>
              <a:t>機器一覧</a:t>
            </a:r>
            <a:endParaRPr kumimoji="1"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7530" y="4514471"/>
            <a:ext cx="2218384" cy="86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3100826" y="5166597"/>
            <a:ext cx="5375025" cy="930389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20126"/>
              </p:ext>
            </p:extLst>
          </p:nvPr>
        </p:nvGraphicFramePr>
        <p:xfrm>
          <a:off x="3200393" y="5256620"/>
          <a:ext cx="5203152" cy="749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7398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90732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088434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HW</a:t>
                      </a:r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機器種別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ホスト名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IP</a:t>
                      </a:r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アドレス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（任意のホスト名）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（任意の</a:t>
                      </a:r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dirty="0" smtClean="0"/>
                        <a:t>アドレス）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6" name="円形吹き出し 5"/>
          <p:cNvSpPr/>
          <p:nvPr/>
        </p:nvSpPr>
        <p:spPr bwMode="auto">
          <a:xfrm>
            <a:off x="2950055" y="4946531"/>
            <a:ext cx="301542" cy="312200"/>
          </a:xfrm>
          <a:prstGeom prst="wedgeEllipseCallout">
            <a:avLst>
              <a:gd name="adj1" fmla="val 694"/>
              <a:gd name="adj2" fmla="val -7727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362532" y="3861060"/>
            <a:ext cx="680978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36120" y="3288606"/>
            <a:ext cx="936130" cy="284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0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15515"/>
          <a:stretch/>
        </p:blipFill>
        <p:spPr>
          <a:xfrm>
            <a:off x="324000" y="3420000"/>
            <a:ext cx="6080000" cy="28893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</a:t>
            </a:r>
            <a:r>
              <a:rPr lang="ja-JP" altLang="en-US" dirty="0"/>
              <a:t> </a:t>
            </a:r>
            <a:r>
              <a:rPr lang="ja-JP" altLang="en-US" dirty="0" smtClean="0"/>
              <a:t>機器</a:t>
            </a:r>
            <a:r>
              <a:rPr lang="ja-JP" altLang="en-US" dirty="0"/>
              <a:t>一覧</a:t>
            </a:r>
            <a:r>
              <a:rPr lang="en-US" altLang="ja-JP" dirty="0"/>
              <a:t>/</a:t>
            </a:r>
            <a:r>
              <a:rPr lang="ja-JP" altLang="en-US" dirty="0"/>
              <a:t>オペレーション一覧の登録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administrator</a:t>
            </a:r>
            <a:r>
              <a:rPr lang="ja-JP" altLang="en-US" b="1" dirty="0" smtClean="0"/>
              <a:t>で新規オペレーションを登録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各ユーザのアクセス権の</a:t>
            </a:r>
            <a:r>
              <a:rPr lang="ja-JP" altLang="en-US" sz="1600" dirty="0"/>
              <a:t>確認を行うために</a:t>
            </a:r>
            <a:r>
              <a:rPr lang="ja-JP" altLang="en-US" sz="1600" dirty="0" smtClean="0"/>
              <a:t>、オペレーションを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登録</a:t>
            </a:r>
            <a:r>
              <a:rPr lang="ja-JP" altLang="en-US" sz="1600" dirty="0"/>
              <a:t>します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全ての</a:t>
            </a:r>
            <a:r>
              <a:rPr lang="ja-JP" altLang="en-US" sz="1600" dirty="0" smtClean="0"/>
              <a:t>ユーザで確認</a:t>
            </a:r>
            <a:r>
              <a:rPr lang="ja-JP" altLang="en-US" sz="1600" dirty="0"/>
              <a:t>していただくために、アクセス許可ロールは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設定しません</a:t>
            </a:r>
            <a:r>
              <a:rPr lang="ja-JP" altLang="en-US" sz="1600" dirty="0" smtClean="0"/>
              <a:t>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 smtClean="0"/>
              <a:t>メニュー： </a:t>
            </a:r>
            <a:r>
              <a:rPr kumimoji="1" lang="ja-JP" altLang="en-US" sz="1600" b="1" dirty="0" smtClean="0"/>
              <a:t>基本コンソール  </a:t>
            </a:r>
            <a:r>
              <a:rPr kumimoji="1" lang="en-US" altLang="ja-JP" sz="1600" b="1" dirty="0" smtClean="0"/>
              <a:t>&gt; </a:t>
            </a:r>
            <a:r>
              <a:rPr kumimoji="1" lang="ja-JP" altLang="en-US" sz="1600" b="1" dirty="0" smtClean="0"/>
              <a:t>オペレーション一覧</a:t>
            </a:r>
            <a:endParaRPr kumimoji="1"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5013" y="4005081"/>
            <a:ext cx="624477" cy="144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33167" y="4365130"/>
            <a:ext cx="1134513" cy="386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91572" y="4816619"/>
            <a:ext cx="676108" cy="188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3744264" y="4680000"/>
            <a:ext cx="3564116" cy="1278916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86403"/>
              </p:ext>
            </p:extLst>
          </p:nvPr>
        </p:nvGraphicFramePr>
        <p:xfrm>
          <a:off x="3851900" y="4752000"/>
          <a:ext cx="3378165" cy="1096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602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21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オペレーション名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実施予定日時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（任意でご入力ください）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OP2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</a:tbl>
          </a:graphicData>
        </a:graphic>
      </p:graphicFrame>
      <p:sp>
        <p:nvSpPr>
          <p:cNvPr id="14" name="円形吹き出し 13"/>
          <p:cNvSpPr/>
          <p:nvPr/>
        </p:nvSpPr>
        <p:spPr bwMode="auto">
          <a:xfrm>
            <a:off x="3593493" y="4618599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5688000" y="3420000"/>
            <a:ext cx="648090" cy="225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0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261612"/>
            <a:ext cx="690841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(1/9)</a:t>
            </a:r>
            <a:r>
              <a:rPr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再ログイン実施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 smtClean="0"/>
              <a:t>ログアウト</a:t>
            </a:r>
            <a:r>
              <a:rPr lang="ja-JP" altLang="en-US" sz="1600" dirty="0"/>
              <a:t>し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2.3</a:t>
            </a:r>
            <a:r>
              <a:rPr lang="ja-JP" altLang="en-US" sz="1600" dirty="0" smtClean="0"/>
              <a:t>で作成した「ユーザ名」と「ログイン</a:t>
            </a:r>
            <a:r>
              <a:rPr lang="en-US" altLang="ja-JP" sz="1600" dirty="0" smtClean="0"/>
              <a:t>PW</a:t>
            </a:r>
            <a:r>
              <a:rPr lang="ja-JP" altLang="en-US" sz="1600" dirty="0" smtClean="0"/>
              <a:t>」で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再ログインしましょう。</a:t>
            </a:r>
            <a:endParaRPr lang="en-US" altLang="ja-JP" sz="1600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987293" y="3212970"/>
            <a:ext cx="1584220" cy="536613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288666" y="4014150"/>
            <a:ext cx="2943744" cy="160185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166078" y="3779335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67360"/>
              </p:ext>
            </p:extLst>
          </p:nvPr>
        </p:nvGraphicFramePr>
        <p:xfrm>
          <a:off x="4425650" y="4059594"/>
          <a:ext cx="2701906" cy="1467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6677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ログイン</a:t>
                      </a:r>
                      <a:r>
                        <a:rPr kumimoji="1" lang="en-US" altLang="ja-JP" sz="1200" dirty="0" smtClean="0"/>
                        <a:t>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パスワード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スライド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2.3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で作成したログイン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PW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</a:tbl>
          </a:graphicData>
        </a:graphic>
      </p:graphicFrame>
      <p:grpSp>
        <p:nvGrpSpPr>
          <p:cNvPr id="36" name="グループ化 35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6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01410"/>
            <a:ext cx="6917852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アクセス制限の確認</a:t>
            </a:r>
            <a:r>
              <a:rPr lang="en-US" altLang="ja-JP" dirty="0" smtClean="0"/>
              <a:t>(2/9) 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新パスワード設定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 smtClean="0"/>
              <a:t>初回ログイン時は、パスワード変更を要求されますので、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新パスワードを設定しましょう。</a:t>
            </a:r>
            <a:endParaRPr lang="en-US" altLang="ja-JP" dirty="0"/>
          </a:p>
          <a:p>
            <a:pPr indent="0">
              <a:buNone/>
            </a:pPr>
            <a:r>
              <a:rPr lang="en-US" altLang="ja-JP" sz="1600" dirty="0" smtClean="0"/>
              <a:t>user1</a:t>
            </a:r>
            <a:r>
              <a:rPr lang="ja-JP" altLang="en-US" sz="1600" dirty="0" smtClean="0"/>
              <a:t>同様に、</a:t>
            </a:r>
            <a:r>
              <a:rPr lang="en-US" altLang="ja-JP" sz="1600" dirty="0" smtClean="0"/>
              <a:t>user2</a:t>
            </a:r>
            <a:r>
              <a:rPr lang="ja-JP" altLang="en-US" sz="1600" dirty="0" smtClean="0"/>
              <a:t>～</a:t>
            </a:r>
            <a:r>
              <a:rPr lang="en-US" altLang="ja-JP" sz="1600" dirty="0" smtClean="0"/>
              <a:t>user4</a:t>
            </a:r>
            <a:r>
              <a:rPr lang="ja-JP" altLang="en-US" sz="1600" dirty="0" smtClean="0"/>
              <a:t>も設定しましょう。</a:t>
            </a:r>
            <a:endParaRPr lang="en-US" altLang="ja-JP" sz="1600" dirty="0" smtClean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844000" y="3492000"/>
            <a:ext cx="1800737" cy="7182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807820" y="3851103"/>
            <a:ext cx="2932620" cy="264679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48141"/>
              </p:ext>
            </p:extLst>
          </p:nvPr>
        </p:nvGraphicFramePr>
        <p:xfrm>
          <a:off x="4901841" y="3944042"/>
          <a:ext cx="2701906" cy="2465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ログイン</a:t>
                      </a:r>
                      <a:r>
                        <a:rPr kumimoji="1" lang="en-US" altLang="ja-JP" sz="1200" dirty="0" smtClean="0"/>
                        <a:t>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旧パスワード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スライド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2.3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で作成したログイン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PW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新パスワード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4594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（任意でご入力下さい）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35358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新パスワード（再入力）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5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（任意でご入力下さい）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26831"/>
                  </a:ext>
                </a:extLst>
              </a:tr>
            </a:tbl>
          </a:graphicData>
        </a:graphic>
      </p:graphicFrame>
      <p:sp>
        <p:nvSpPr>
          <p:cNvPr id="25" name="円形吹き出し 24"/>
          <p:cNvSpPr/>
          <p:nvPr/>
        </p:nvSpPr>
        <p:spPr bwMode="auto">
          <a:xfrm>
            <a:off x="4646828" y="3851103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6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6000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user1</a:t>
            </a:r>
            <a:r>
              <a:rPr kumimoji="1" lang="ja-JP" altLang="en-US" b="1" dirty="0" smtClean="0"/>
              <a:t>の</a:t>
            </a:r>
            <a:r>
              <a:rPr lang="ja-JP" altLang="en-US" b="1" dirty="0" smtClean="0"/>
              <a:t>アクセス制御を確認する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user</a:t>
            </a:r>
            <a:r>
              <a:rPr lang="ja-JP" altLang="en-US" sz="1600" dirty="0" smtClean="0"/>
              <a:t>１でログインし、アクセス権の確認をしましょう。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ログイン</a:t>
            </a:r>
            <a:r>
              <a:rPr lang="en-US" altLang="ja-JP" sz="1600" dirty="0" smtClean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user1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ログインユーザ：テスト用１が表示されて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　 </a:t>
            </a:r>
            <a:r>
              <a:rPr lang="ja-JP" altLang="en-US" sz="1600" dirty="0" smtClean="0"/>
              <a:t> いることを確認する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 smtClean="0"/>
              <a:t>メニュー： 基本コンソール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オペレーション一覧 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 smtClean="0"/>
              <a:t>表示フィルタ　</a:t>
            </a:r>
            <a:r>
              <a:rPr lang="en-US" altLang="ja-JP" sz="1600" dirty="0" smtClean="0"/>
              <a:t>&gt;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フィルタを押下する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600" dirty="0" smtClean="0"/>
              <a:t>OP</a:t>
            </a:r>
            <a:r>
              <a:rPr lang="en-US" altLang="ja-JP" sz="1600" dirty="0"/>
              <a:t>1</a:t>
            </a:r>
            <a:r>
              <a:rPr lang="en-US" altLang="ja-JP" sz="1600" dirty="0" smtClean="0"/>
              <a:t>,OP2</a:t>
            </a:r>
            <a:r>
              <a:rPr lang="ja-JP" altLang="en-US" sz="1600" dirty="0" smtClean="0"/>
              <a:t>が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表示され、編集できることを確認する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 startAt="2"/>
            </a:pPr>
            <a:endParaRPr lang="en-US" altLang="ja-JP" sz="1600" dirty="0" smtClean="0"/>
          </a:p>
          <a:p>
            <a:pPr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81228" y="4504708"/>
            <a:ext cx="3690772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6060" y="3682337"/>
            <a:ext cx="79152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79693" y="4088175"/>
            <a:ext cx="915985" cy="270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1036144" y="354257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692686" y="3990386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673951" y="4287333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４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2959" y="3024000"/>
            <a:ext cx="1007331" cy="29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円形吹き出し 16"/>
          <p:cNvSpPr/>
          <p:nvPr/>
        </p:nvSpPr>
        <p:spPr bwMode="auto">
          <a:xfrm>
            <a:off x="6451788" y="3386474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4330884" y="5167380"/>
            <a:ext cx="3744520" cy="504070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」にした場合、編集が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可能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になります。（スライド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20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で説明）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2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55600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(4/9)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user1</a:t>
            </a:r>
            <a:r>
              <a:rPr lang="ja-JP" altLang="en-US" b="1" dirty="0" smtClean="0"/>
              <a:t>のアクセス</a:t>
            </a:r>
            <a:r>
              <a:rPr lang="ja-JP" altLang="en-US" b="1" dirty="0" smtClean="0"/>
              <a:t>制御を確認</a:t>
            </a:r>
            <a:r>
              <a:rPr lang="ja-JP" altLang="en-US" b="1" dirty="0" smtClean="0"/>
              <a:t>をする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基本コンソール</a:t>
            </a:r>
            <a:r>
              <a:rPr lang="en-US" altLang="ja-JP" sz="1600" b="1" dirty="0"/>
              <a:t> &gt; </a:t>
            </a:r>
            <a:r>
              <a:rPr lang="ja-JP" altLang="en-US" sz="1600" b="1" dirty="0" smtClean="0"/>
              <a:t>機器</a:t>
            </a:r>
            <a:r>
              <a:rPr lang="ja-JP" altLang="en-US" sz="1600" b="1" dirty="0"/>
              <a:t>一</a:t>
            </a:r>
            <a:r>
              <a:rPr lang="ja-JP" altLang="en-US" sz="1600" b="1" dirty="0" smtClean="0"/>
              <a:t>覧 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　</a:t>
            </a:r>
            <a:r>
              <a:rPr lang="en-US" altLang="ja-JP" sz="1600" dirty="0"/>
              <a:t>&gt;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フィルタを押下する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機器一覧が表示され編集できることを確認する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0841" y="4797190"/>
            <a:ext cx="5355429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3827234" y="5489992"/>
            <a:ext cx="3744520" cy="504070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」にした場合、編集が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可能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になります。（スライド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20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で説明）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60841" y="4085224"/>
            <a:ext cx="855093" cy="207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4" name="円形吹き出し 23"/>
          <p:cNvSpPr/>
          <p:nvPr/>
        </p:nvSpPr>
        <p:spPr bwMode="auto">
          <a:xfrm>
            <a:off x="2166705" y="379171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015934" y="4535970"/>
            <a:ext cx="301542" cy="312200"/>
          </a:xfrm>
          <a:prstGeom prst="wedgeEllipseCallout">
            <a:avLst>
              <a:gd name="adj1" fmla="val -63661"/>
              <a:gd name="adj2" fmla="val 694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6000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user2</a:t>
            </a:r>
            <a:r>
              <a:rPr lang="ja-JP" altLang="en-US" b="1" dirty="0" smtClean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user2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user2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ログインユーザ：</a:t>
            </a:r>
            <a:r>
              <a:rPr lang="ja-JP" altLang="en-US" sz="1600" dirty="0" smtClean="0"/>
              <a:t>テスト用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されて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 いる</a:t>
            </a:r>
            <a:r>
              <a:rPr lang="ja-JP" altLang="en-US" sz="1600" dirty="0"/>
              <a:t>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/>
              <a:t>メニュー： 基本コンソール</a:t>
            </a:r>
            <a:r>
              <a:rPr lang="en-US" altLang="ja-JP" sz="1600" dirty="0"/>
              <a:t> &gt; </a:t>
            </a:r>
            <a:r>
              <a:rPr lang="ja-JP" altLang="en-US" sz="1600" dirty="0" smtClean="0"/>
              <a:t>機器一覧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/>
              <a:t>表示フィルタ　</a:t>
            </a:r>
            <a:r>
              <a:rPr lang="en-US" altLang="ja-JP" sz="1600" dirty="0"/>
              <a:t>&gt;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フィルタを押下する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 smtClean="0"/>
              <a:t>機器一覧が編集できることを確認する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400" dirty="0"/>
          </a:p>
          <a:p>
            <a:pPr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8369" y="3060000"/>
            <a:ext cx="974643" cy="38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 bwMode="auto">
          <a:xfrm>
            <a:off x="6304473" y="3362862"/>
            <a:ext cx="267088" cy="312200"/>
          </a:xfrm>
          <a:prstGeom prst="wedgeEllipseCallout">
            <a:avLst>
              <a:gd name="adj1" fmla="val -92540"/>
              <a:gd name="adj2" fmla="val -5286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8197" y="5302940"/>
            <a:ext cx="2231644" cy="588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線吹き出し 1 (枠付き) 7"/>
          <p:cNvSpPr/>
          <p:nvPr/>
        </p:nvSpPr>
        <p:spPr bwMode="auto">
          <a:xfrm>
            <a:off x="3027259" y="5918002"/>
            <a:ext cx="3744520" cy="504070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」にした場合、編集が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可能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になります。（スライド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20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説明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18144" y="4586224"/>
            <a:ext cx="738900" cy="201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1957043" y="4358700"/>
            <a:ext cx="254131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9448" y="3662701"/>
            <a:ext cx="771965" cy="270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951863" y="3324533"/>
            <a:ext cx="288203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286297" y="5096128"/>
            <a:ext cx="267088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4</a:t>
            </a:r>
          </a:p>
        </p:txBody>
      </p:sp>
      <p:grpSp>
        <p:nvGrpSpPr>
          <p:cNvPr id="30" name="グループ化 2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2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590" y="980661"/>
            <a:ext cx="7200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はじめに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1.1   </a:t>
            </a:r>
            <a:r>
              <a:rPr lang="ja-JP" altLang="en-US" sz="1600" dirty="0" smtClean="0">
                <a:latin typeface="+mn-ea"/>
                <a:hlinkClick r:id="rId2" action="ppaction://hlinksldjump"/>
              </a:rPr>
              <a:t>本書について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 シナリオ①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2.1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3" action="ppaction://hlinksldjump"/>
              </a:rPr>
              <a:t>作業環境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2.2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4" action="ppaction://hlinksldjump"/>
              </a:rPr>
              <a:t>メニューごとの</a:t>
            </a:r>
            <a:r>
              <a:rPr lang="en-US" altLang="ja-JP" sz="1600" dirty="0">
                <a:hlinkClick r:id="rId4" action="ppaction://hlinksldjump"/>
              </a:rPr>
              <a:t>RBAC</a:t>
            </a:r>
            <a:r>
              <a:rPr lang="ja-JP" altLang="en-US" sz="1600" dirty="0">
                <a:hlinkClick r:id="rId4" action="ppaction://hlinksldjump"/>
              </a:rPr>
              <a:t>作業手順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2.3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5" action="ppaction://hlinksldjump"/>
              </a:rPr>
              <a:t>新規ユーザの作成・登録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2.4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6" action="ppaction://hlinksldjump"/>
              </a:rPr>
              <a:t>ロールの作成・登録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7" action="ppaction://hlinksldjump"/>
              </a:rPr>
              <a:t>ロール・メニューの紐付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8" action="ppaction://hlinksldjump"/>
              </a:rPr>
              <a:t>ロール・ユーザの紐付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2.7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9" action="ppaction://hlinksldjump"/>
              </a:rPr>
              <a:t>機器一覧</a:t>
            </a:r>
            <a:r>
              <a:rPr lang="en-US" altLang="ja-JP" sz="1600" dirty="0" smtClean="0">
                <a:latin typeface="+mn-ea"/>
                <a:hlinkClick r:id="rId9" action="ppaction://hlinksldjump"/>
              </a:rPr>
              <a:t>/</a:t>
            </a:r>
            <a:r>
              <a:rPr lang="ja-JP" altLang="en-US" sz="1600" dirty="0" smtClean="0">
                <a:latin typeface="+mn-ea"/>
                <a:hlinkClick r:id="rId9" action="ppaction://hlinksldjump"/>
              </a:rPr>
              <a:t>オペレーション一覧の登録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2.8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10" action="ppaction://hlinksldjump"/>
              </a:rPr>
              <a:t>アクセス制御の確認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 シナリオ②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3.1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11" action="ppaction://hlinksldjump"/>
              </a:rPr>
              <a:t>作業環境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3.2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12" action="ppaction://hlinksldjump"/>
              </a:rPr>
              <a:t>データレコード毎</a:t>
            </a:r>
            <a:r>
              <a:rPr lang="en-US" altLang="ja-JP" sz="1600" dirty="0">
                <a:hlinkClick r:id="rId12" action="ppaction://hlinksldjump"/>
              </a:rPr>
              <a:t>RBAC</a:t>
            </a:r>
            <a:r>
              <a:rPr lang="ja-JP" altLang="en-US" sz="1600" dirty="0">
                <a:hlinkClick r:id="rId12" action="ppaction://hlinksldjump"/>
              </a:rPr>
              <a:t>手順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3.3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hlinkClick r:id="rId5" action="ppaction://hlinksldjump"/>
              </a:rPr>
              <a:t>新規ユーザの作成・登録</a:t>
            </a:r>
            <a:endParaRPr lang="en-US" altLang="ja-JP" sz="1600" dirty="0"/>
          </a:p>
          <a:p>
            <a:pPr lvl="1"/>
            <a:r>
              <a:rPr lang="en-US" altLang="ja-JP" sz="1600" dirty="0">
                <a:latin typeface="+mn-ea"/>
              </a:rPr>
              <a:t>3.4   </a:t>
            </a:r>
            <a:r>
              <a:rPr lang="ja-JP" altLang="en-US" sz="1600" dirty="0" smtClean="0">
                <a:latin typeface="+mn-ea"/>
                <a:hlinkClick r:id="rId6" action="ppaction://hlinksldjump"/>
              </a:rPr>
              <a:t>ロールの作成・登録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3.5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7" action="ppaction://hlinksldjump"/>
              </a:rPr>
              <a:t>ロール・メニューの作成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3.6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8" action="ppaction://hlinksldjump"/>
              </a:rPr>
              <a:t>ロール・ユーザの紐付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3.7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13" action="ppaction://hlinksldjump"/>
              </a:rPr>
              <a:t>Movement</a:t>
            </a:r>
            <a:r>
              <a:rPr lang="ja-JP" altLang="en-US" sz="1600" dirty="0" smtClean="0">
                <a:latin typeface="+mn-ea"/>
                <a:hlinkClick r:id="rId13" action="ppaction://hlinksldjump"/>
              </a:rPr>
              <a:t>一覧の登録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3.8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14" action="ppaction://hlinksldjump"/>
              </a:rPr>
              <a:t>アクセス制御の確認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0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権限が「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メンテナンス可</a:t>
            </a:r>
            <a:r>
              <a:rPr kumimoji="1" lang="ja-JP" altLang="en-US" b="1" dirty="0" smtClean="0"/>
              <a:t>」の場合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ja-JP" altLang="en-US" sz="1600" dirty="0" smtClean="0"/>
              <a:t>紐付設定を「メンテナンス可」にした場合、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各種編集機能の項目が表示され、編集が可能になります。</a:t>
            </a:r>
            <a:endParaRPr kumimoji="1" lang="ja-JP" altLang="en-US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088000"/>
            <a:ext cx="6400000" cy="36000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権限が「</a:t>
            </a:r>
            <a:r>
              <a:rPr lang="ja-JP" altLang="en-US" sz="1200" b="1" dirty="0" smtClean="0">
                <a:latin typeface="+mn-ea"/>
              </a:rPr>
              <a:t>メンテナンス可</a:t>
            </a:r>
            <a:r>
              <a:rPr lang="ja-JP" altLang="en-US" sz="1200" dirty="0" smtClean="0">
                <a:latin typeface="+mn-ea"/>
              </a:rPr>
              <a:t>」の場合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ja-JP" altLang="en-US" sz="1200" dirty="0" smtClean="0">
                <a:latin typeface="+mn-ea"/>
              </a:rPr>
              <a:t>「更新」「登録」「ファイルのアップ</a:t>
            </a:r>
            <a:r>
              <a:rPr lang="ja-JP" altLang="en-US" sz="1200" dirty="0" smtClean="0">
                <a:latin typeface="+mn-ea"/>
              </a:rPr>
              <a:t>ロード」等の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ja-JP" altLang="en-US" sz="1200" dirty="0" smtClean="0">
                <a:latin typeface="+mn-ea"/>
              </a:rPr>
              <a:t>各種編集機能が表示されます。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520" y="2348850"/>
            <a:ext cx="4968690" cy="509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7530" y="4869200"/>
            <a:ext cx="108015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9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9" y="3281488"/>
            <a:ext cx="6080000" cy="342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(7/9)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</a:t>
            </a:r>
            <a:r>
              <a:rPr lang="ja-JP" altLang="en-US" b="1" dirty="0" smtClean="0"/>
              <a:t>３のアクセス制御を</a:t>
            </a:r>
            <a:r>
              <a:rPr lang="ja-JP" altLang="en-US" b="1" dirty="0"/>
              <a:t>確認</a:t>
            </a:r>
            <a:r>
              <a:rPr lang="ja-JP" altLang="en-US" b="1" dirty="0" smtClean="0"/>
              <a:t>する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user3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user3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ログインユーザ：</a:t>
            </a:r>
            <a:r>
              <a:rPr lang="ja-JP" altLang="en-US" sz="1600" dirty="0" smtClean="0"/>
              <a:t>テスト用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されて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いる</a:t>
            </a:r>
            <a:r>
              <a:rPr lang="ja-JP" altLang="en-US" sz="1600" dirty="0"/>
              <a:t>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メニュー： 基本コンソール</a:t>
            </a:r>
            <a:r>
              <a:rPr lang="en-US" altLang="ja-JP" sz="1600" dirty="0"/>
              <a:t> &gt; </a:t>
            </a:r>
            <a:r>
              <a:rPr lang="ja-JP" altLang="en-US" sz="1600" dirty="0"/>
              <a:t>機器一覧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　</a:t>
            </a:r>
            <a:r>
              <a:rPr lang="en-US" altLang="ja-JP" sz="1600" dirty="0"/>
              <a:t>&gt;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フィルタを押下する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機器</a:t>
            </a:r>
            <a:r>
              <a:rPr lang="ja-JP" altLang="en-US" sz="1600" dirty="0" smtClean="0"/>
              <a:t>一覧の編集はできず、閲覧のみ可能になっていることを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</a:t>
            </a:r>
            <a:r>
              <a:rPr lang="ja-JP" altLang="en-US" sz="1600" dirty="0" smtClean="0"/>
              <a:t>確認す</a:t>
            </a:r>
            <a:r>
              <a:rPr lang="ja-JP" altLang="en-US" sz="1600" dirty="0"/>
              <a:t>る</a:t>
            </a:r>
            <a:endParaRPr lang="en-US" altLang="ja-JP" sz="14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19905" y="3256287"/>
            <a:ext cx="975784" cy="38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39067" y="5432301"/>
            <a:ext cx="5017153" cy="604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194" y="4718584"/>
            <a:ext cx="757436" cy="22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8913" y="3844166"/>
            <a:ext cx="719510" cy="24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6280421" y="3065033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5931046" y="512010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4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07630" y="4492205"/>
            <a:ext cx="282324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1062975" y="361503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3203810" y="6111270"/>
            <a:ext cx="4392610" cy="504070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閲覧のみ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」にした場合、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編集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機能が利用できません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（スライド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22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で説明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9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 smtClean="0"/>
              <a:t>(8/9)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権限が</a:t>
            </a:r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閲覧のみ</a:t>
            </a:r>
            <a:r>
              <a:rPr lang="ja-JP" altLang="en-US" b="1" dirty="0" smtClean="0"/>
              <a:t>」</a:t>
            </a:r>
            <a:r>
              <a:rPr lang="ja-JP" altLang="en-US" b="1" dirty="0"/>
              <a:t>の</a:t>
            </a:r>
            <a:r>
              <a:rPr lang="ja-JP" altLang="en-US" b="1" dirty="0" smtClean="0"/>
              <a:t>場合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紐付設定を</a:t>
            </a:r>
            <a:r>
              <a:rPr lang="ja-JP" altLang="en-US" sz="1600" dirty="0" smtClean="0"/>
              <a:t>「閲覧のみ」</a:t>
            </a:r>
            <a:r>
              <a:rPr lang="ja-JP" altLang="en-US" sz="1600" dirty="0"/>
              <a:t>にした場合、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各種編集機能の</a:t>
            </a:r>
            <a:r>
              <a:rPr lang="ja-JP" altLang="en-US" sz="1600" dirty="0" smtClean="0"/>
              <a:t>項目が表示されないため、編集はできません。</a:t>
            </a:r>
            <a:endParaRPr lang="ja-JP" altLang="en-US" sz="1600" dirty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016000"/>
            <a:ext cx="6400000" cy="36000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39655" y="2852920"/>
            <a:ext cx="4968690" cy="509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権限が「</a:t>
            </a:r>
            <a:r>
              <a:rPr lang="ja-JP" altLang="en-US" sz="1200" b="1" dirty="0" smtClean="0">
                <a:latin typeface="+mn-ea"/>
              </a:rPr>
              <a:t>閲覧のみ</a:t>
            </a:r>
            <a:r>
              <a:rPr lang="ja-JP" altLang="en-US" sz="1200" dirty="0" smtClean="0">
                <a:latin typeface="+mn-ea"/>
              </a:rPr>
              <a:t>」の場合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ja-JP" altLang="en-US" sz="1200" dirty="0" smtClean="0">
                <a:latin typeface="+mn-ea"/>
              </a:rPr>
              <a:t>「更新」「登録」「ファイルのアップ</a:t>
            </a:r>
            <a:r>
              <a:rPr lang="ja-JP" altLang="en-US" sz="1200" dirty="0" smtClean="0">
                <a:latin typeface="+mn-ea"/>
              </a:rPr>
              <a:t>ロード」等の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ja-JP" altLang="en-US" sz="1200" dirty="0" smtClean="0">
                <a:latin typeface="+mn-ea"/>
              </a:rPr>
              <a:t>各種編集機能が表示されません。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(9/9)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user4</a:t>
            </a:r>
            <a:r>
              <a:rPr lang="ja-JP" altLang="en-US" b="1" dirty="0" smtClean="0"/>
              <a:t>の</a:t>
            </a:r>
            <a:r>
              <a:rPr lang="ja-JP" altLang="en-US" b="1" dirty="0" smtClean="0"/>
              <a:t>アクセス制御を</a:t>
            </a:r>
            <a:r>
              <a:rPr lang="ja-JP" altLang="en-US" b="1" dirty="0" smtClean="0"/>
              <a:t>確認する</a:t>
            </a:r>
            <a:endParaRPr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user4</a:t>
            </a:r>
            <a:r>
              <a:rPr lang="ja-JP" altLang="en-US" sz="1600" dirty="0" smtClean="0"/>
              <a:t>で</a:t>
            </a:r>
            <a:r>
              <a:rPr lang="ja-JP" altLang="en-US" sz="1600" dirty="0"/>
              <a:t>ログインし、</a:t>
            </a:r>
            <a:r>
              <a:rPr lang="ja-JP" altLang="en-US" sz="1600" dirty="0" smtClean="0"/>
              <a:t>アクセス権の</a:t>
            </a:r>
            <a:r>
              <a:rPr lang="ja-JP" altLang="en-US" sz="1600" dirty="0"/>
              <a:t>確認をしましょう</a:t>
            </a:r>
            <a:r>
              <a:rPr lang="ja-JP" altLang="en-US" sz="1600" dirty="0" smtClean="0"/>
              <a:t>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user4</a:t>
            </a:r>
            <a:r>
              <a:rPr lang="ja-JP" altLang="en-US" sz="1600" dirty="0" smtClean="0"/>
              <a:t> </a:t>
            </a:r>
            <a:r>
              <a:rPr lang="ja-JP" altLang="en-US" sz="1600" dirty="0"/>
              <a:t>を使ってログインを行う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user4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ログインユーザ：</a:t>
            </a:r>
            <a:r>
              <a:rPr lang="ja-JP" altLang="en-US" sz="1600" dirty="0" smtClean="0"/>
              <a:t>テスト用</a:t>
            </a:r>
            <a:r>
              <a:rPr lang="en-US" altLang="ja-JP" sz="1600" dirty="0" smtClean="0"/>
              <a:t>4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されて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いる</a:t>
            </a:r>
            <a:r>
              <a:rPr lang="ja-JP" altLang="en-US" sz="1600" dirty="0"/>
              <a:t>ことを確認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何</a:t>
            </a:r>
            <a:r>
              <a:rPr lang="ja-JP" altLang="en-US" sz="1600" dirty="0" smtClean="0"/>
              <a:t>も紐づけ作業を行っていないため、編集・閲覧ができないことを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確認する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5" y="2925270"/>
            <a:ext cx="6407119" cy="360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66443" y="2886058"/>
            <a:ext cx="870317" cy="38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 bwMode="auto">
          <a:xfrm>
            <a:off x="6435218" y="3247770"/>
            <a:ext cx="301542" cy="312200"/>
          </a:xfrm>
          <a:prstGeom prst="wedgeEllipseCallout">
            <a:avLst>
              <a:gd name="adj1" fmla="val -59322"/>
              <a:gd name="adj2" fmla="val -925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9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実習 シナリオ②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4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.1 </a:t>
            </a:r>
            <a:r>
              <a:rPr kumimoji="1" lang="ja-JP" altLang="en-US" dirty="0" smtClean="0"/>
              <a:t>作業環境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作業</a:t>
            </a:r>
            <a:r>
              <a:rPr lang="ja-JP" altLang="en-US" b="1" dirty="0"/>
              <a:t>環境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本章で使用する作業環境は以下の通りです。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シナリオの実行に必要なサーバは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台です。</a:t>
            </a:r>
            <a:endParaRPr kumimoji="1"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b="1" dirty="0" smtClean="0"/>
              <a:t>クライアント端末  </a:t>
            </a:r>
            <a:r>
              <a:rPr lang="en-US" altLang="ja-JP" sz="1600" b="1" dirty="0"/>
              <a:t> </a:t>
            </a:r>
            <a:r>
              <a:rPr lang="en-US" altLang="ja-JP" sz="1600" b="1" dirty="0" smtClean="0"/>
              <a:t>          </a:t>
            </a:r>
            <a:endParaRPr kumimoji="1"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  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Google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</a:t>
            </a:r>
          </a:p>
          <a:p>
            <a:pPr indent="0">
              <a:buNone/>
            </a:pPr>
            <a:r>
              <a:rPr lang="en-US" altLang="ja-JP" sz="1600" b="1" dirty="0"/>
              <a:t>ITA</a:t>
            </a:r>
            <a:r>
              <a:rPr lang="ja-JP" altLang="en-US" sz="1600" b="1" dirty="0"/>
              <a:t>サーバー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1.8.0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2.11</a:t>
            </a:r>
            <a:endParaRPr kumimoji="1"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1.</a:t>
              </a:r>
              <a:r>
                <a:rPr lang="ja-JP" altLang="en-US" sz="1100" b="1" dirty="0" smtClean="0">
                  <a:solidFill>
                    <a:schemeClr val="bg1"/>
                  </a:solidFill>
                </a:rPr>
                <a:t>８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err="1" smtClean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2.11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</a:t>
            </a:r>
            <a:r>
              <a:rPr lang="ja-JP" altLang="en-US" sz="1200" dirty="0"/>
              <a:t> </a:t>
            </a:r>
            <a:r>
              <a:rPr lang="ja-JP" altLang="en-US" sz="1200" dirty="0" smtClean="0"/>
              <a:t>今回はホストサーバーとして</a:t>
            </a:r>
            <a:r>
              <a:rPr lang="en-US" altLang="ja-JP" sz="1200" dirty="0" smtClean="0"/>
              <a:t>CentOS7</a:t>
            </a:r>
            <a:r>
              <a:rPr lang="ja-JP" altLang="en-US" sz="1200" dirty="0" smtClean="0"/>
              <a:t>を利用致しますが、</a:t>
            </a:r>
            <a:r>
              <a:rPr lang="en-US" altLang="ja-JP" sz="1200" dirty="0" smtClean="0"/>
              <a:t>ITA</a:t>
            </a:r>
            <a:r>
              <a:rPr lang="ja-JP" altLang="en-US" sz="1200" dirty="0" smtClean="0"/>
              <a:t>は</a:t>
            </a:r>
            <a:r>
              <a:rPr lang="en-US" altLang="ja-JP" sz="1200" dirty="0" smtClean="0"/>
              <a:t>RHEL7</a:t>
            </a:r>
            <a:r>
              <a:rPr lang="ja-JP" altLang="en-US" sz="1200" dirty="0" smtClean="0"/>
              <a:t>系および</a:t>
            </a:r>
            <a:r>
              <a:rPr lang="en-US" altLang="ja-JP" sz="1200" dirty="0" smtClean="0"/>
              <a:t>RHEL8</a:t>
            </a:r>
            <a:r>
              <a:rPr lang="ja-JP" altLang="en-US" sz="1200" dirty="0" smtClean="0"/>
              <a:t>系の</a:t>
            </a:r>
            <a:r>
              <a:rPr lang="en-US" altLang="ja-JP" sz="1200" dirty="0" smtClean="0"/>
              <a:t>OS</a:t>
            </a:r>
            <a:r>
              <a:rPr lang="ja-JP" altLang="en-US" sz="1200" dirty="0" smtClean="0"/>
              <a:t>で導入いただけます。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9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4" y="3769649"/>
            <a:ext cx="7311361" cy="720000"/>
          </a:xfrm>
          <a:prstGeom prst="rect">
            <a:avLst/>
          </a:prstGeom>
        </p:spPr>
      </p:pic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 smtClean="0"/>
              <a:t>シナリオ①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本シナリオでは、データレコード</a:t>
            </a:r>
            <a:r>
              <a:rPr lang="ja-JP" altLang="en-US" dirty="0"/>
              <a:t>毎</a:t>
            </a:r>
            <a:r>
              <a:rPr lang="ja-JP" altLang="en-US" dirty="0" smtClean="0"/>
              <a:t>のユーザ</a:t>
            </a:r>
            <a:r>
              <a:rPr lang="ja-JP" altLang="en-US" dirty="0"/>
              <a:t>毎にアクセスを許可するロールを付与し、データレコード毎にロールを付与することでデータレコード毎のアクセスを</a:t>
            </a:r>
            <a:r>
              <a:rPr lang="ja-JP" altLang="en-US" dirty="0" smtClean="0"/>
              <a:t>制御する体験をしていただきます。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user1</a:t>
            </a:r>
            <a:r>
              <a:rPr lang="ja-JP" altLang="en-US" dirty="0" smtClean="0"/>
              <a:t>では「ロール</a:t>
            </a:r>
            <a:r>
              <a:rPr lang="en-US" altLang="ja-JP" dirty="0" smtClean="0"/>
              <a:t>A</a:t>
            </a:r>
            <a:r>
              <a:rPr lang="ja-JP" altLang="en-US" dirty="0" smtClean="0"/>
              <a:t>」「ロール</a:t>
            </a:r>
            <a:r>
              <a:rPr lang="en-US" altLang="ja-JP" dirty="0" smtClean="0"/>
              <a:t>B</a:t>
            </a:r>
            <a:r>
              <a:rPr lang="ja-JP" altLang="en-US" dirty="0" smtClean="0"/>
              <a:t>」「ロール</a:t>
            </a:r>
            <a:r>
              <a:rPr lang="en-US" altLang="ja-JP" dirty="0" smtClean="0"/>
              <a:t>C</a:t>
            </a:r>
            <a:r>
              <a:rPr lang="ja-JP" altLang="en-US" dirty="0" smtClean="0"/>
              <a:t>」に紐づけ</a:t>
            </a:r>
            <a:r>
              <a:rPr lang="en-US" altLang="ja-JP" dirty="0" smtClean="0"/>
              <a:t>move</a:t>
            </a:r>
            <a:r>
              <a:rPr lang="ja-JP" altLang="en-US" dirty="0" smtClean="0"/>
              <a:t>１～</a:t>
            </a:r>
            <a:r>
              <a:rPr lang="en-US" altLang="ja-JP" dirty="0" smtClean="0"/>
              <a:t>4</a:t>
            </a:r>
            <a:r>
              <a:rPr lang="ja-JP" altLang="en-US" dirty="0"/>
              <a:t>が</a:t>
            </a:r>
            <a:r>
              <a:rPr lang="ja-JP" altLang="en-US" dirty="0" smtClean="0"/>
              <a:t>表示されるよう設定する。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</a:t>
            </a:r>
            <a:r>
              <a:rPr lang="en-US" altLang="ja-JP" dirty="0" smtClean="0"/>
              <a:t>ser2</a:t>
            </a:r>
            <a:r>
              <a:rPr lang="ja-JP" altLang="en-US" dirty="0" smtClean="0"/>
              <a:t>では「ロール</a:t>
            </a:r>
            <a:r>
              <a:rPr lang="en-US" altLang="ja-JP" dirty="0" smtClean="0"/>
              <a:t>B</a:t>
            </a:r>
            <a:r>
              <a:rPr lang="ja-JP" altLang="en-US" dirty="0" smtClean="0"/>
              <a:t>」に紐づけ</a:t>
            </a:r>
            <a:r>
              <a:rPr lang="en-US" altLang="ja-JP" dirty="0" smtClean="0"/>
              <a:t>move1,3</a:t>
            </a:r>
            <a:r>
              <a:rPr lang="ja-JP" altLang="en-US" dirty="0" smtClean="0"/>
              <a:t>が表示されるように設定する。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user3</a:t>
            </a:r>
            <a:r>
              <a:rPr lang="ja-JP" altLang="en-US" dirty="0" smtClean="0"/>
              <a:t>「ロール</a:t>
            </a:r>
            <a:r>
              <a:rPr lang="en-US" altLang="ja-JP" dirty="0" smtClean="0"/>
              <a:t>B</a:t>
            </a:r>
            <a:r>
              <a:rPr lang="ja-JP" altLang="en-US" dirty="0" smtClean="0"/>
              <a:t>」「ロール</a:t>
            </a:r>
            <a:r>
              <a:rPr lang="en-US" altLang="ja-JP" dirty="0" smtClean="0"/>
              <a:t>C</a:t>
            </a:r>
            <a:r>
              <a:rPr lang="ja-JP" altLang="en-US" dirty="0" smtClean="0"/>
              <a:t>」に紐づけ</a:t>
            </a:r>
            <a:r>
              <a:rPr lang="en-US" altLang="ja-JP" dirty="0" smtClean="0"/>
              <a:t>move1,3,4</a:t>
            </a:r>
            <a:r>
              <a:rPr lang="ja-JP" altLang="en-US" dirty="0" smtClean="0"/>
              <a:t>が表示されるように設定する。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ja-JP" altLang="en-US" dirty="0" smtClean="0"/>
              <a:t>データレコード</a:t>
            </a:r>
            <a:r>
              <a:rPr lang="ja-JP" altLang="en-US" dirty="0"/>
              <a:t>毎</a:t>
            </a:r>
            <a:r>
              <a:rPr lang="en-US" altLang="ja-JP" dirty="0"/>
              <a:t>RBAC</a:t>
            </a:r>
            <a:r>
              <a:rPr lang="ja-JP" altLang="en-US" dirty="0" smtClean="0"/>
              <a:t>手順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pic>
        <p:nvPicPr>
          <p:cNvPr id="127" name="図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859" y="3276000"/>
            <a:ext cx="1331507" cy="432000"/>
          </a:xfrm>
          <a:prstGeom prst="rect">
            <a:avLst/>
          </a:prstGeom>
        </p:spPr>
      </p:pic>
      <p:sp>
        <p:nvSpPr>
          <p:cNvPr id="128" name="角丸四角形 127"/>
          <p:cNvSpPr/>
          <p:nvPr/>
        </p:nvSpPr>
        <p:spPr bwMode="auto">
          <a:xfrm>
            <a:off x="576000" y="3158363"/>
            <a:ext cx="7975604" cy="14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9" name="角丸四角形 128"/>
          <p:cNvSpPr/>
          <p:nvPr/>
        </p:nvSpPr>
        <p:spPr bwMode="auto">
          <a:xfrm>
            <a:off x="576000" y="5148000"/>
            <a:ext cx="7974319" cy="1263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1" name="下矢印 130"/>
          <p:cNvSpPr/>
          <p:nvPr/>
        </p:nvSpPr>
        <p:spPr bwMode="auto">
          <a:xfrm>
            <a:off x="4093810" y="4643441"/>
            <a:ext cx="1080150" cy="43206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3" name="正方形/長方形 132"/>
          <p:cNvSpPr/>
          <p:nvPr/>
        </p:nvSpPr>
        <p:spPr bwMode="auto">
          <a:xfrm>
            <a:off x="646715" y="3240000"/>
            <a:ext cx="7849596" cy="51307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latin typeface="+mn-ea"/>
              </a:rPr>
              <a:t>■ ユーザ名    ：システム</a:t>
            </a:r>
            <a:r>
              <a:rPr lang="ja-JP" altLang="en-US" sz="1200" b="1" dirty="0">
                <a:latin typeface="+mn-ea"/>
              </a:rPr>
              <a:t>管理者</a:t>
            </a:r>
            <a:r>
              <a:rPr lang="ja-JP" altLang="en-US" sz="1200" b="1" dirty="0" smtClean="0">
                <a:latin typeface="+mn-ea"/>
              </a:rPr>
              <a:t>  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    ログイン</a:t>
            </a:r>
            <a:r>
              <a:rPr lang="en-US" altLang="ja-JP" sz="1200" b="1" dirty="0" smtClean="0">
                <a:latin typeface="+mn-ea"/>
              </a:rPr>
              <a:t>ID</a:t>
            </a:r>
            <a:r>
              <a:rPr lang="ja-JP" altLang="en-US" sz="1200" b="1" dirty="0" smtClean="0">
                <a:latin typeface="+mn-ea"/>
              </a:rPr>
              <a:t>：</a:t>
            </a:r>
            <a:r>
              <a:rPr lang="en-US" altLang="ja-JP" sz="1200" b="1" dirty="0">
                <a:latin typeface="+mn-ea"/>
              </a:rPr>
              <a:t>administrator</a:t>
            </a:r>
          </a:p>
          <a:p>
            <a:r>
              <a:rPr lang="en-US" altLang="ja-JP" sz="1200" b="1" dirty="0">
                <a:latin typeface="+mn-ea"/>
              </a:rPr>
              <a:t>    </a:t>
            </a:r>
            <a:r>
              <a:rPr lang="ja-JP" altLang="en-US" sz="1200" b="1" dirty="0">
                <a:latin typeface="+mn-ea"/>
              </a:rPr>
              <a:t>ロール       ：</a:t>
            </a:r>
            <a:r>
              <a:rPr lang="ja-JP" altLang="en-US" sz="1200" b="1" dirty="0" smtClean="0">
                <a:latin typeface="+mn-ea"/>
              </a:rPr>
              <a:t>システム管理者</a:t>
            </a:r>
            <a:endParaRPr lang="ja-JP" altLang="en-US" sz="1200" b="1" dirty="0">
              <a:latin typeface="+mn-ea"/>
            </a:endParaRPr>
          </a:p>
        </p:txBody>
      </p:sp>
      <p:sp>
        <p:nvSpPr>
          <p:cNvPr id="142" name="正方形/長方形 141"/>
          <p:cNvSpPr/>
          <p:nvPr/>
        </p:nvSpPr>
        <p:spPr bwMode="auto">
          <a:xfrm>
            <a:off x="646715" y="5184000"/>
            <a:ext cx="7849596" cy="51307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■</a:t>
            </a:r>
            <a:r>
              <a:rPr lang="ja-JP" altLang="en-US" sz="1200" b="1" dirty="0" smtClean="0">
                <a:latin typeface="+mn-ea"/>
              </a:rPr>
              <a:t> ユーザ名    ：テスト用</a:t>
            </a:r>
            <a:r>
              <a:rPr lang="en-US" altLang="ja-JP" sz="1200" b="1" dirty="0" smtClean="0">
                <a:latin typeface="+mn-ea"/>
              </a:rPr>
              <a:t>2</a:t>
            </a:r>
            <a:r>
              <a:rPr lang="ja-JP" altLang="en-US" sz="1200" b="1" dirty="0" smtClean="0">
                <a:latin typeface="+mn-ea"/>
              </a:rPr>
              <a:t> 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    ログイン</a:t>
            </a:r>
            <a:r>
              <a:rPr lang="en-US" altLang="ja-JP" sz="1200" b="1" dirty="0" smtClean="0">
                <a:latin typeface="+mn-ea"/>
              </a:rPr>
              <a:t>ID</a:t>
            </a:r>
            <a:r>
              <a:rPr lang="ja-JP" altLang="en-US" sz="1200" b="1" dirty="0" smtClean="0">
                <a:latin typeface="+mn-ea"/>
              </a:rPr>
              <a:t>：</a:t>
            </a:r>
            <a:r>
              <a:rPr lang="en-US" altLang="ja-JP" sz="1200" b="1" dirty="0" smtClean="0">
                <a:latin typeface="+mn-ea"/>
              </a:rPr>
              <a:t>user2</a:t>
            </a:r>
          </a:p>
          <a:p>
            <a:r>
              <a:rPr lang="en-US" altLang="ja-JP" sz="1200" b="1" dirty="0" smtClean="0">
                <a:latin typeface="+mn-ea"/>
              </a:rPr>
              <a:t>    </a:t>
            </a:r>
            <a:r>
              <a:rPr lang="ja-JP" altLang="en-US" sz="1200" b="1" dirty="0">
                <a:latin typeface="+mn-ea"/>
              </a:rPr>
              <a:t>ロール       </a:t>
            </a:r>
            <a:r>
              <a:rPr lang="ja-JP" altLang="en-US" sz="1200" b="1" dirty="0" smtClean="0">
                <a:latin typeface="+mn-ea"/>
              </a:rPr>
              <a:t>：ロール</a:t>
            </a:r>
            <a:r>
              <a:rPr lang="en-US" altLang="ja-JP" sz="1200" b="1" dirty="0" smtClean="0">
                <a:latin typeface="+mn-ea"/>
              </a:rPr>
              <a:t>B</a:t>
            </a:r>
            <a:endParaRPr lang="ja-JP" altLang="en-US" sz="1200" b="1" dirty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6123" t="2638"/>
          <a:stretch/>
        </p:blipFill>
        <p:spPr>
          <a:xfrm>
            <a:off x="6882853" y="5297568"/>
            <a:ext cx="1314726" cy="432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04" y="5753160"/>
            <a:ext cx="7419600" cy="5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データレコード毎</a:t>
            </a:r>
            <a:r>
              <a:rPr lang="en-US" altLang="ja-JP" dirty="0"/>
              <a:t>RBAC</a:t>
            </a:r>
            <a:r>
              <a:rPr lang="ja-JP" altLang="en-US" dirty="0"/>
              <a:t>手順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シナリオ②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イメージ図）</a:t>
            </a:r>
            <a:endParaRPr lang="en-US" altLang="ja-JP" b="1" dirty="0" smtClean="0"/>
          </a:p>
          <a:p>
            <a:pPr indent="0">
              <a:buNone/>
            </a:pPr>
            <a:endParaRPr kumimoji="1" lang="ja-JP" altLang="en-US" sz="1600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45946"/>
              </p:ext>
            </p:extLst>
          </p:nvPr>
        </p:nvGraphicFramePr>
        <p:xfrm>
          <a:off x="298704" y="2102751"/>
          <a:ext cx="3438208" cy="1368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854263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44109985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502657339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166425978"/>
                    </a:ext>
                  </a:extLst>
                </a:gridCol>
              </a:tblGrid>
              <a:tr h="342048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9104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01438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48880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48633"/>
                  </a:ext>
                </a:extLst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82148" y="1585090"/>
            <a:ext cx="30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u="sng" dirty="0" smtClean="0"/>
              <a:t>ロールとユーザの紐づけ関係</a:t>
            </a:r>
            <a:endParaRPr kumimoji="1" lang="ja-JP" altLang="en-US" sz="1600" u="sng" dirty="0"/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46295"/>
              </p:ext>
            </p:extLst>
          </p:nvPr>
        </p:nvGraphicFramePr>
        <p:xfrm>
          <a:off x="4563850" y="2045167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530465" y="3636000"/>
            <a:ext cx="2206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●</a:t>
            </a:r>
            <a:r>
              <a:rPr lang="en-US" altLang="ja-JP" sz="1100" dirty="0"/>
              <a:t>…</a:t>
            </a:r>
            <a:r>
              <a:rPr lang="ja-JP" altLang="en-US" sz="1100" dirty="0" smtClean="0"/>
              <a:t>デフォルトアクセス権あり</a:t>
            </a:r>
            <a:endParaRPr lang="en-US" altLang="ja-JP" sz="1100" dirty="0" smtClean="0"/>
          </a:p>
          <a:p>
            <a:r>
              <a:rPr lang="ja-JP" altLang="en-US" sz="1100" dirty="0" smtClean="0"/>
              <a:t>○</a:t>
            </a:r>
            <a:r>
              <a:rPr lang="en-US" altLang="ja-JP" sz="1100" dirty="0" smtClean="0"/>
              <a:t>…</a:t>
            </a:r>
            <a:r>
              <a:rPr lang="ja-JP" altLang="en-US" sz="1100" dirty="0" smtClean="0"/>
              <a:t>デフォルトアクセス権なし</a:t>
            </a:r>
            <a:endParaRPr kumimoji="1" lang="ja-JP" altLang="en-US" sz="11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36000" y="1584000"/>
            <a:ext cx="30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Movement</a:t>
            </a:r>
            <a:r>
              <a:rPr lang="ja-JP" altLang="en-US" sz="1600" u="sng" dirty="0" smtClean="0"/>
              <a:t>別のアクセス権</a:t>
            </a:r>
            <a:endParaRPr kumimoji="1" lang="ja-JP" altLang="en-US" sz="1600" u="sng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97184" y="3636000"/>
            <a:ext cx="1566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●</a:t>
            </a:r>
            <a:r>
              <a:rPr lang="en-US" altLang="ja-JP" sz="1100" dirty="0" smtClean="0"/>
              <a:t>…</a:t>
            </a:r>
            <a:r>
              <a:rPr lang="ja-JP" altLang="en-US" sz="1100" dirty="0" smtClean="0"/>
              <a:t>アクセス権あり</a:t>
            </a:r>
            <a:endParaRPr kumimoji="1" lang="ja-JP" altLang="en-US" sz="1100" dirty="0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42069"/>
              </p:ext>
            </p:extLst>
          </p:nvPr>
        </p:nvGraphicFramePr>
        <p:xfrm>
          <a:off x="2050444" y="4785573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52000" y="4290222"/>
            <a:ext cx="375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u="sng" dirty="0" smtClean="0"/>
              <a:t>ユーザから確認できる</a:t>
            </a:r>
            <a:r>
              <a:rPr lang="en-US" altLang="ja-JP" sz="1600" u="sng" dirty="0" smtClean="0"/>
              <a:t>Movement</a:t>
            </a:r>
            <a:endParaRPr kumimoji="1" lang="ja-JP" altLang="en-US" sz="1600" u="sng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61731" y="6283706"/>
            <a:ext cx="1599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FF0000"/>
                </a:solidFill>
              </a:rPr>
              <a:t>●</a:t>
            </a:r>
            <a:r>
              <a:rPr lang="en-US" altLang="ja-JP" sz="1100" dirty="0" smtClean="0"/>
              <a:t>…</a:t>
            </a:r>
            <a:r>
              <a:rPr lang="ja-JP" altLang="en-US" sz="1100" dirty="0"/>
              <a:t>表示</a:t>
            </a:r>
            <a:r>
              <a:rPr lang="ja-JP" altLang="en-US" sz="1100" dirty="0" smtClean="0"/>
              <a:t>される</a:t>
            </a:r>
            <a:endParaRPr kumimoji="1" lang="ja-JP" altLang="en-US" sz="1100" dirty="0"/>
          </a:p>
        </p:txBody>
      </p:sp>
      <p:sp>
        <p:nvSpPr>
          <p:cNvPr id="31" name="下矢印 30"/>
          <p:cNvSpPr/>
          <p:nvPr/>
        </p:nvSpPr>
        <p:spPr bwMode="auto">
          <a:xfrm>
            <a:off x="3924000" y="3492000"/>
            <a:ext cx="468000" cy="57600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1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ja-JP" altLang="en-US" dirty="0" smtClean="0"/>
              <a:t>データレコード毎</a:t>
            </a:r>
            <a:r>
              <a:rPr lang="en-US" altLang="ja-JP" dirty="0" smtClean="0"/>
              <a:t>RBAC</a:t>
            </a:r>
            <a:r>
              <a:rPr lang="ja-JP" altLang="en-US" dirty="0" smtClean="0"/>
              <a:t>手順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作業手順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実習①を実行している方は、</a:t>
            </a:r>
            <a:r>
              <a:rPr kumimoji="1" lang="en-US" altLang="ja-JP" sz="1600" dirty="0" smtClean="0"/>
              <a:t>3.5</a:t>
            </a:r>
            <a:r>
              <a:rPr lang="ja-JP" altLang="en-US" sz="1600" dirty="0" smtClean="0"/>
              <a:t> ロール・</a:t>
            </a:r>
            <a:r>
              <a:rPr lang="ja-JP" altLang="en-US" sz="1600" dirty="0"/>
              <a:t>メニュ</a:t>
            </a:r>
            <a:r>
              <a:rPr lang="ja-JP" altLang="en-US" sz="1600" dirty="0" smtClean="0"/>
              <a:t>ーの紐付作業から進めてください。</a:t>
            </a:r>
            <a:endParaRPr kumimoji="1"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2340000" y="1548000"/>
            <a:ext cx="4320000" cy="4932060"/>
            <a:chOff x="2340000" y="1260000"/>
            <a:chExt cx="4320000" cy="4932060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2340000" y="12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kumimoji="1" lang="en-US" altLang="ja-JP" b="1" dirty="0" smtClean="0">
                  <a:latin typeface="+mn-ea"/>
                </a:rPr>
                <a:t>.3</a:t>
              </a:r>
              <a:r>
                <a:rPr kumimoji="1" lang="ja-JP" altLang="en-US" b="1" dirty="0" smtClean="0">
                  <a:latin typeface="+mn-ea"/>
                </a:rPr>
                <a:t>　新規ユーザの作成・登録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2340000" y="21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.4</a:t>
              </a:r>
              <a:r>
                <a:rPr lang="ja-JP" altLang="en-US" b="1" dirty="0" smtClean="0">
                  <a:latin typeface="+mn-ea"/>
                </a:rPr>
                <a:t>　ロールの作成・登録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2340000" y="30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.5</a:t>
              </a:r>
              <a:r>
                <a:rPr lang="ja-JP" altLang="en-US" b="1" dirty="0" smtClean="0">
                  <a:latin typeface="+mn-ea"/>
                </a:rPr>
                <a:t>　ロール・</a:t>
              </a:r>
              <a:r>
                <a:rPr lang="ja-JP" altLang="en-US" b="1" dirty="0">
                  <a:latin typeface="+mn-ea"/>
                </a:rPr>
                <a:t>メニュ</a:t>
              </a:r>
              <a:r>
                <a:rPr lang="ja-JP" altLang="en-US" b="1" dirty="0" smtClean="0">
                  <a:latin typeface="+mn-ea"/>
                </a:rPr>
                <a:t>ーの紐付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2340000" y="48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.7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Movement</a:t>
              </a:r>
              <a:r>
                <a:rPr lang="ja-JP" altLang="en-US" b="1" dirty="0" smtClean="0">
                  <a:latin typeface="+mn-ea"/>
                </a:rPr>
                <a:t>一覧の登録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2340000" y="39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.6</a:t>
              </a:r>
              <a:r>
                <a:rPr lang="ja-JP" altLang="en-US" b="1" dirty="0" smtClean="0">
                  <a:latin typeface="+mn-ea"/>
                </a:rPr>
                <a:t>　ロール</a:t>
              </a:r>
              <a:r>
                <a:rPr lang="ja-JP" altLang="en-US" b="1" dirty="0">
                  <a:latin typeface="+mn-ea"/>
                </a:rPr>
                <a:t>・</a:t>
              </a:r>
              <a:r>
                <a:rPr lang="ja-JP" altLang="en-US" b="1" dirty="0" smtClean="0">
                  <a:latin typeface="+mn-ea"/>
                </a:rPr>
                <a:t>ユーザの紐付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2340000" y="57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.8</a:t>
              </a:r>
              <a:r>
                <a:rPr lang="ja-JP" altLang="en-US" b="1" dirty="0" smtClean="0">
                  <a:latin typeface="+mn-ea"/>
                </a:rPr>
                <a:t>　アクセス制御の確認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下矢印 25"/>
            <p:cNvSpPr/>
            <p:nvPr/>
          </p:nvSpPr>
          <p:spPr bwMode="auto">
            <a:xfrm>
              <a:off x="4320000" y="17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下矢印 26"/>
            <p:cNvSpPr/>
            <p:nvPr/>
          </p:nvSpPr>
          <p:spPr bwMode="auto">
            <a:xfrm>
              <a:off x="4320000" y="2666577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下矢印 27"/>
            <p:cNvSpPr/>
            <p:nvPr/>
          </p:nvSpPr>
          <p:spPr bwMode="auto">
            <a:xfrm>
              <a:off x="4320000" y="3614305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下矢印 28"/>
            <p:cNvSpPr/>
            <p:nvPr/>
          </p:nvSpPr>
          <p:spPr bwMode="auto">
            <a:xfrm>
              <a:off x="4320000" y="53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下矢印 14"/>
          <p:cNvSpPr/>
          <p:nvPr/>
        </p:nvSpPr>
        <p:spPr bwMode="auto">
          <a:xfrm>
            <a:off x="4320000" y="4775962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35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8200"/>
            <a:ext cx="6592000" cy="37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 </a:t>
            </a:r>
            <a:r>
              <a:rPr lang="ja-JP" altLang="en-US" dirty="0" smtClean="0"/>
              <a:t>新規ユーザの作成・登録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新規ユーザを作成・登録する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各ユーザのアクセス権を確認するため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/>
              <a:t>3</a:t>
            </a:r>
            <a:r>
              <a:rPr lang="ja-JP" altLang="en-US" sz="1600" dirty="0" smtClean="0"/>
              <a:t>人の新規ユーザを作成し、登録します。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ユーザ管理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各項目へ下表のように入力し、</a:t>
            </a:r>
            <a:r>
              <a:rPr lang="en-US" altLang="ja-JP" sz="1600" dirty="0" smtClean="0"/>
              <a:t>[</a:t>
            </a:r>
            <a:r>
              <a:rPr lang="ja-JP" altLang="en-US" sz="1600" dirty="0" smtClean="0"/>
              <a:t>登録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を押下する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800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623547" y="3420000"/>
            <a:ext cx="4248460" cy="178626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※ 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ID</a:t>
            </a:r>
            <a:r>
              <a:rPr lang="ja-JP" altLang="en-US" sz="1200" dirty="0" err="1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PW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は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控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えておいてください。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5710" y="4174592"/>
            <a:ext cx="1844551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420000" y="4356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96000" y="5004000"/>
            <a:ext cx="1008140" cy="21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06167"/>
              </p:ext>
            </p:extLst>
          </p:nvPr>
        </p:nvGraphicFramePr>
        <p:xfrm>
          <a:off x="3712806" y="3551060"/>
          <a:ext cx="4069942" cy="1247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ユーザ名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（任意でご入力ください）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</a:tbl>
          </a:graphicData>
        </a:graphic>
      </p:graphicFrame>
      <p:grpSp>
        <p:nvGrpSpPr>
          <p:cNvPr id="18" name="グループ化 17"/>
          <p:cNvGrpSpPr/>
          <p:nvPr/>
        </p:nvGrpSpPr>
        <p:grpSpPr>
          <a:xfrm>
            <a:off x="239446" y="4212000"/>
            <a:ext cx="1203869" cy="509957"/>
            <a:chOff x="395420" y="4284000"/>
            <a:chExt cx="1203869" cy="509957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395420" y="4284000"/>
              <a:ext cx="936130" cy="3235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0" name="円形吹き出し 19"/>
            <p:cNvSpPr/>
            <p:nvPr/>
          </p:nvSpPr>
          <p:spPr bwMode="auto">
            <a:xfrm>
              <a:off x="1297747" y="4481757"/>
              <a:ext cx="301542" cy="312200"/>
            </a:xfrm>
            <a:prstGeom prst="wedgeEllipseCallout">
              <a:avLst>
                <a:gd name="adj1" fmla="val -92217"/>
                <a:gd name="adj2" fmla="val -3266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FFFF"/>
                  </a:solidFill>
                  <a:latin typeface="メイリオ"/>
                  <a:ea typeface="メイリオ"/>
                </a:rPr>
                <a:t>１</a:t>
              </a:r>
              <a:endPara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7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000"/>
            <a:ext cx="6528000" cy="36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 </a:t>
            </a:r>
            <a:r>
              <a:rPr lang="ja-JP" altLang="en-US" dirty="0" smtClean="0"/>
              <a:t>ロールの作成・登録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の作成・登録をする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アクセスを制御するロールを</a:t>
            </a:r>
            <a:r>
              <a:rPr lang="ja-JP" altLang="en-US" sz="1600" dirty="0"/>
              <a:t>登録</a:t>
            </a:r>
            <a:r>
              <a:rPr lang="ja-JP" altLang="en-US" sz="1600" dirty="0" smtClean="0"/>
              <a:t>します。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4000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556000" y="2988000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ロール名称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C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7" name="円形吹き出し 6"/>
          <p:cNvSpPr/>
          <p:nvPr/>
        </p:nvSpPr>
        <p:spPr bwMode="auto">
          <a:xfrm>
            <a:off x="2340000" y="4104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411" y="3960000"/>
            <a:ext cx="839926" cy="32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92706" y="4094110"/>
            <a:ext cx="754643" cy="632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3660" y="4866030"/>
            <a:ext cx="1151571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ロールの作成・登録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6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 </a:t>
            </a:r>
            <a:r>
              <a:rPr kumimoji="1" lang="ja-JP" altLang="en-US" dirty="0" smtClean="0"/>
              <a:t>ロール・メニューの紐</a:t>
            </a:r>
            <a:r>
              <a:rPr lang="ja-JP" altLang="en-US" dirty="0" smtClean="0"/>
              <a:t>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ロールとメニュー情報の紐</a:t>
            </a:r>
            <a:r>
              <a:rPr lang="ja-JP" altLang="en-US" b="1" dirty="0" smtClean="0"/>
              <a:t>付を行う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ロールにメニューを紐づけ、アクセス権を付与</a:t>
            </a:r>
            <a:r>
              <a:rPr lang="ja-JP" altLang="en-US" sz="1600" dirty="0" smtClean="0"/>
              <a:t>します。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ロール・メニュー紐付管理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endParaRPr kumimoji="1" lang="ja-JP" altLang="en-US" sz="1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592000"/>
            <a:ext cx="6400000" cy="360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4000" y="3861060"/>
            <a:ext cx="719510" cy="24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1524" y="3536865"/>
            <a:ext cx="5544770" cy="1107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760090" y="4297537"/>
            <a:ext cx="4908340" cy="172382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03633"/>
              </p:ext>
            </p:extLst>
          </p:nvPr>
        </p:nvGraphicFramePr>
        <p:xfrm>
          <a:off x="2857907" y="4351698"/>
          <a:ext cx="4666502" cy="159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1569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2511204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303729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メニューグループ：メニュー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紐付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AnsibleLagucy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一覧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メンテナンス可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AnsibleLagucy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一覧</a:t>
                      </a:r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メンテナンス可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AnsibleLagucy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一覧</a:t>
                      </a:r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メンテナンス可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548847" y="4141437"/>
            <a:ext cx="301542" cy="312200"/>
          </a:xfrm>
          <a:prstGeom prst="wedgeEllipseCallout">
            <a:avLst>
              <a:gd name="adj1" fmla="val -56354"/>
              <a:gd name="adj2" fmla="val -5757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ja-JP" altLang="en-US" dirty="0" smtClean="0"/>
              <a:t>ロール・ユーザの紐付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ロールとユーザ情報の紐付を行う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ユーザにロール</a:t>
            </a:r>
            <a:r>
              <a:rPr lang="ja-JP" altLang="en-US" sz="1600" dirty="0" smtClean="0"/>
              <a:t>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管理コンソール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ロール・ユーザ紐付管理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次項に続く）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300188" y="2772000"/>
            <a:ext cx="6423812" cy="3600000"/>
            <a:chOff x="300188" y="2772000"/>
            <a:chExt cx="6423812" cy="3600000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000" y="2772000"/>
              <a:ext cx="6400000" cy="3600000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1018097" y="3754149"/>
              <a:ext cx="5472760" cy="725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00188" y="4038087"/>
              <a:ext cx="719510" cy="249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9" name="角丸四角形 8"/>
          <p:cNvSpPr/>
          <p:nvPr/>
        </p:nvSpPr>
        <p:spPr bwMode="auto">
          <a:xfrm>
            <a:off x="2403868" y="4373198"/>
            <a:ext cx="4464620" cy="155610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89561"/>
              </p:ext>
            </p:extLst>
          </p:nvPr>
        </p:nvGraphicFramePr>
        <p:xfrm>
          <a:off x="2573894" y="4388696"/>
          <a:ext cx="4182429" cy="1465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609117979"/>
                    </a:ext>
                  </a:extLst>
                </a:gridCol>
              </a:tblGrid>
              <a:tr h="353468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ロール名称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ユーザ</a:t>
                      </a:r>
                      <a:r>
                        <a:rPr kumimoji="1" lang="en-US" altLang="ja-JP" sz="1100" dirty="0" smtClean="0"/>
                        <a:t>ID:</a:t>
                      </a:r>
                      <a:r>
                        <a:rPr kumimoji="1" lang="ja-JP" altLang="en-US" sz="1100" dirty="0" smtClean="0"/>
                        <a:t>ログイン</a:t>
                      </a:r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デフォルトアクセス権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（空白）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（空白）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（空白）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253096" y="4285152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0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300188" y="2772000"/>
            <a:ext cx="6423812" cy="3600000"/>
            <a:chOff x="300188" y="2772000"/>
            <a:chExt cx="6423812" cy="3600000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000" y="2772000"/>
              <a:ext cx="6400000" cy="3600000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1018097" y="3754149"/>
              <a:ext cx="5472760" cy="725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300188" y="4038087"/>
              <a:ext cx="719510" cy="249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ja-JP" altLang="en-US" dirty="0" smtClean="0"/>
              <a:t>ロール・ユーザの紐付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ロールとユーザ情報の紐付を行う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ユーザにロール</a:t>
            </a:r>
            <a:r>
              <a:rPr lang="ja-JP" altLang="en-US" sz="1600" dirty="0" smtClean="0"/>
              <a:t>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管理コンソール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ロール・ユーザ紐付管理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次項に続く）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412000" y="4247647"/>
            <a:ext cx="4392609" cy="159168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99157"/>
              </p:ext>
            </p:extLst>
          </p:nvPr>
        </p:nvGraphicFramePr>
        <p:xfrm>
          <a:off x="2520000" y="4312700"/>
          <a:ext cx="418242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ロール名称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ユーザ</a:t>
                      </a:r>
                      <a:r>
                        <a:rPr kumimoji="1" lang="en-US" altLang="ja-JP" sz="1100" dirty="0" smtClean="0"/>
                        <a:t>ID:</a:t>
                      </a:r>
                      <a:r>
                        <a:rPr kumimoji="1" lang="ja-JP" altLang="en-US" sz="1100" dirty="0" smtClean="0"/>
                        <a:t>ログイン</a:t>
                      </a:r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デフォルトアクセス権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</a:t>
                      </a:r>
                      <a:r>
                        <a:rPr kumimoji="1" lang="ja-JP" altLang="en-US" sz="1100" dirty="0" smtClean="0"/>
                        <a:t>空白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</a:t>
                      </a:r>
                      <a:r>
                        <a:rPr kumimoji="1" lang="ja-JP" altLang="en-US" sz="1100" dirty="0" smtClean="0"/>
                        <a:t>空白）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288620" y="4162762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8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300188" y="2772000"/>
            <a:ext cx="6423812" cy="3600000"/>
            <a:chOff x="300188" y="2772000"/>
            <a:chExt cx="6423812" cy="3600000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000" y="2772000"/>
              <a:ext cx="6400000" cy="3600000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1018097" y="3754149"/>
              <a:ext cx="5472760" cy="725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00188" y="4038087"/>
              <a:ext cx="719510" cy="249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ja-JP" altLang="en-US" dirty="0" smtClean="0"/>
              <a:t>ロール・ユーザの紐付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ロールとユーザ情報の紐付を行う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ユーザにロール</a:t>
            </a:r>
            <a:r>
              <a:rPr lang="ja-JP" altLang="en-US" sz="1600" dirty="0" smtClean="0"/>
              <a:t>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管理コンソール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ロール・ユーザ紐付管理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次項に続く）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002412" y="4244567"/>
            <a:ext cx="4392609" cy="89497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38220"/>
              </p:ext>
            </p:extLst>
          </p:nvPr>
        </p:nvGraphicFramePr>
        <p:xfrm>
          <a:off x="2120233" y="4298728"/>
          <a:ext cx="418242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ロール名称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ユーザ</a:t>
                      </a:r>
                      <a:r>
                        <a:rPr kumimoji="1" lang="en-US" altLang="ja-JP" sz="1100" dirty="0" smtClean="0"/>
                        <a:t>ID:</a:t>
                      </a:r>
                      <a:r>
                        <a:rPr kumimoji="1" lang="ja-JP" altLang="en-US" sz="1100" dirty="0" smtClean="0"/>
                        <a:t>ログイン</a:t>
                      </a:r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デフォルトアクセス権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1877678" y="4244567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4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300188" y="2772000"/>
            <a:ext cx="6423812" cy="3600000"/>
            <a:chOff x="300188" y="2772000"/>
            <a:chExt cx="6423812" cy="3600000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000" y="2772000"/>
              <a:ext cx="6400000" cy="3600000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1018097" y="3754149"/>
              <a:ext cx="5472760" cy="725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00188" y="4038087"/>
              <a:ext cx="719510" cy="249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ja-JP" altLang="en-US" dirty="0" smtClean="0"/>
              <a:t>ロール・ユーザの紐付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ロールとユーザ情報の紐付を行う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ユーザにロールを紐づけます。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管理コンソール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ロール・ユーザ紐付管理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1975358" y="4142834"/>
            <a:ext cx="4392609" cy="128313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46705"/>
              </p:ext>
            </p:extLst>
          </p:nvPr>
        </p:nvGraphicFramePr>
        <p:xfrm>
          <a:off x="2080449" y="4183816"/>
          <a:ext cx="418242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ロール名称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ユーザ</a:t>
                      </a:r>
                      <a:r>
                        <a:rPr kumimoji="1" lang="en-US" altLang="ja-JP" sz="1100" dirty="0" smtClean="0"/>
                        <a:t>ID:</a:t>
                      </a:r>
                      <a:r>
                        <a:rPr kumimoji="1" lang="ja-JP" altLang="en-US" sz="1100" dirty="0" smtClean="0"/>
                        <a:t>ログイン</a:t>
                      </a:r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デフォルトアクセス権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1837894" y="4129655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kumimoji="1" lang="en-US" altLang="ja-JP" dirty="0" smtClean="0"/>
              <a:t>Movement</a:t>
            </a:r>
            <a:r>
              <a:rPr kumimoji="1" lang="ja-JP" altLang="en-US" dirty="0" smtClean="0"/>
              <a:t>一覧</a:t>
            </a:r>
            <a:r>
              <a:rPr lang="ja-JP" altLang="en-US" dirty="0" smtClean="0"/>
              <a:t>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administrator</a:t>
            </a:r>
            <a:r>
              <a:rPr lang="ja-JP" altLang="en-US" b="1" dirty="0" smtClean="0"/>
              <a:t>で</a:t>
            </a:r>
            <a:r>
              <a:rPr kumimoji="1" lang="ja-JP" altLang="en-US" b="1" dirty="0" smtClean="0"/>
              <a:t>新規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を登録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デフォルトアクセス権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動</a:t>
            </a:r>
            <a:r>
              <a:rPr lang="ja-JP" altLang="en-US" sz="1600" dirty="0" smtClean="0"/>
              <a:t>きを</a:t>
            </a:r>
            <a:r>
              <a:rPr lang="ja-JP" altLang="en-US" sz="1600" dirty="0"/>
              <a:t>確認するために、</a:t>
            </a:r>
            <a:r>
              <a:rPr lang="ja-JP" altLang="en-US" sz="1600" dirty="0" smtClean="0"/>
              <a:t>新規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登録</a:t>
            </a:r>
            <a:r>
              <a:rPr lang="ja-JP" altLang="en-US" sz="1600" dirty="0" smtClean="0"/>
              <a:t>します。登録するデータに対し、「アクセス権」を設定すること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が可能です。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 smtClean="0"/>
              <a:t>メニュー：</a:t>
            </a:r>
            <a:r>
              <a:rPr kumimoji="1" lang="en-US" altLang="ja-JP" sz="1600" b="1" dirty="0" err="1" smtClean="0"/>
              <a:t>Ansible</a:t>
            </a:r>
            <a:r>
              <a:rPr kumimoji="1" lang="en-US" altLang="ja-JP" sz="1600" b="1" dirty="0" smtClean="0"/>
              <a:t>-Legacy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Movement</a:t>
            </a:r>
            <a:r>
              <a:rPr kumimoji="1" lang="ja-JP" altLang="en-US" sz="1600" b="1" dirty="0" smtClean="0"/>
              <a:t>一覧</a:t>
            </a:r>
            <a:endParaRPr kumimoji="1"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kumimoji="1" lang="en-US" altLang="ja-JP" sz="1600" b="1" dirty="0" smtClean="0"/>
          </a:p>
          <a:p>
            <a:pPr indent="0">
              <a:buNone/>
            </a:pPr>
            <a:endParaRPr kumimoji="1" lang="ja-JP" altLang="en-US" sz="16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24000"/>
            <a:ext cx="6407119" cy="360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9448" y="3564472"/>
            <a:ext cx="719510" cy="24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9503" y="4080330"/>
            <a:ext cx="5505787" cy="94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2843760" y="4551940"/>
            <a:ext cx="3966672" cy="197333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32622"/>
              </p:ext>
            </p:extLst>
          </p:nvPr>
        </p:nvGraphicFramePr>
        <p:xfrm>
          <a:off x="2942520" y="4603176"/>
          <a:ext cx="380944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6404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4862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名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ホスト指定形式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アクセス許可ロール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A</a:t>
                      </a:r>
                      <a:r>
                        <a:rPr kumimoji="1" lang="ja-JP" altLang="en-US" sz="1100" dirty="0" smtClean="0"/>
                        <a:t>　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17290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628160" y="4520514"/>
            <a:ext cx="314360" cy="312200"/>
          </a:xfrm>
          <a:prstGeom prst="wedgeEllipseCallout">
            <a:avLst>
              <a:gd name="adj1" fmla="val -64257"/>
              <a:gd name="adj2" fmla="val -752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5856859" y="3912532"/>
            <a:ext cx="757051" cy="2602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5561998" y="4218764"/>
            <a:ext cx="294861" cy="274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5449" y="3425973"/>
            <a:ext cx="2191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アクセス許可ロールの変更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70" y="3709919"/>
            <a:ext cx="2520000" cy="863442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6829879" y="4603176"/>
            <a:ext cx="233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アクセス許可ロールに</a:t>
            </a:r>
            <a:r>
              <a:rPr lang="ja-JP" altLang="en-US" sz="1200" dirty="0" smtClean="0"/>
              <a:t>紐づいているユーザのみが、データの閲覧・変更が可能になります。</a:t>
            </a:r>
            <a:endParaRPr kumimoji="1" lang="ja-JP" altLang="en-US" sz="1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一覧の登録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5856859" y="3024000"/>
            <a:ext cx="772541" cy="29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3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80800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user1</a:t>
            </a:r>
            <a:r>
              <a:rPr kumimoji="1" lang="ja-JP" altLang="en-US" b="1" dirty="0" smtClean="0"/>
              <a:t>のアクセス</a:t>
            </a:r>
            <a:r>
              <a:rPr kumimoji="1" lang="ja-JP" altLang="en-US" b="1" dirty="0" smtClean="0"/>
              <a:t>制御を確認する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user1</a:t>
            </a:r>
            <a:r>
              <a:rPr lang="ja-JP" altLang="en-US" sz="1600" dirty="0" smtClean="0"/>
              <a:t>でログインし、アクセス</a:t>
            </a:r>
            <a:r>
              <a:rPr lang="ja-JP" altLang="en-US" sz="1600" dirty="0"/>
              <a:t>権</a:t>
            </a:r>
            <a:r>
              <a:rPr lang="ja-JP" altLang="en-US" sz="1600" dirty="0" smtClean="0"/>
              <a:t>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/>
              <a:t>user1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 </a:t>
            </a:r>
            <a:r>
              <a:rPr lang="ja-JP" altLang="en-US" sz="1600" dirty="0"/>
              <a:t>ログインユーザ：テスト用１が表示</a:t>
            </a:r>
            <a:r>
              <a:rPr lang="ja-JP" altLang="en-US" sz="1600" dirty="0" smtClean="0"/>
              <a:t>されて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いる</a:t>
            </a:r>
            <a:r>
              <a:rPr lang="ja-JP" altLang="en-US" sz="1600" dirty="0"/>
              <a:t>ことを確認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メニュー：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-Legac</a:t>
            </a:r>
            <a:r>
              <a:rPr lang="en-US" altLang="ja-JP" sz="1600" dirty="0"/>
              <a:t>y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&gt; </a:t>
            </a:r>
            <a:r>
              <a:rPr lang="en-US" altLang="ja-JP" sz="1600" dirty="0" smtClean="0"/>
              <a:t>Movement</a:t>
            </a:r>
            <a:r>
              <a:rPr lang="ja-JP" altLang="en-US" sz="1600" dirty="0"/>
              <a:t>一覧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表示フィルタ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フィルタを押下する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7315" y="4223969"/>
            <a:ext cx="5573637" cy="1308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388022" y="5664265"/>
            <a:ext cx="2970728" cy="720100"/>
          </a:xfrm>
          <a:prstGeom prst="borderCallout1">
            <a:avLst>
              <a:gd name="adj1" fmla="val 42937"/>
              <a:gd name="adj2" fmla="val 289"/>
              <a:gd name="adj3" fmla="val -102441"/>
              <a:gd name="adj4" fmla="val 1861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ser1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では、ロール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A,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B,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すべての権限を持っているため登録した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４つの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が表示されます。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4000" y="3240000"/>
            <a:ext cx="719510" cy="24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円形吹き出し 7"/>
          <p:cNvSpPr/>
          <p:nvPr/>
        </p:nvSpPr>
        <p:spPr bwMode="auto">
          <a:xfrm>
            <a:off x="1017315" y="3013008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68180" y="2808000"/>
            <a:ext cx="855820" cy="240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6521989" y="2992678"/>
            <a:ext cx="365459" cy="391321"/>
          </a:xfrm>
          <a:prstGeom prst="wedgeEllipseCallout">
            <a:avLst>
              <a:gd name="adj1" fmla="val -52212"/>
              <a:gd name="adj2" fmla="val -6233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1092" y="3847231"/>
            <a:ext cx="719510" cy="24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1815446" y="370676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2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2988000"/>
            <a:ext cx="6264280" cy="35197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(2/6)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user1</a:t>
            </a:r>
            <a:r>
              <a:rPr lang="ja-JP" altLang="en-US" b="1" dirty="0" smtClean="0"/>
              <a:t>で新規</a:t>
            </a:r>
            <a:r>
              <a:rPr lang="en-US" altLang="ja-JP" b="1" dirty="0" smtClean="0"/>
              <a:t>Movement</a:t>
            </a:r>
            <a:r>
              <a:rPr lang="ja-JP" altLang="en-US" b="1" dirty="0"/>
              <a:t>を</a:t>
            </a:r>
            <a:r>
              <a:rPr lang="ja-JP" altLang="en-US" b="1" dirty="0" smtClean="0"/>
              <a:t>登録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デフォルトアクセス権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動</a:t>
            </a:r>
            <a:r>
              <a:rPr lang="ja-JP" altLang="en-US" sz="1600" dirty="0" smtClean="0"/>
              <a:t>きを</a:t>
            </a:r>
            <a:r>
              <a:rPr lang="ja-JP" altLang="en-US" sz="1600" dirty="0"/>
              <a:t>確認するために</a:t>
            </a:r>
            <a:r>
              <a:rPr lang="ja-JP" altLang="en-US" sz="1600" dirty="0" smtClean="0"/>
              <a:t>新規</a:t>
            </a:r>
            <a:r>
              <a:rPr kumimoji="1" lang="en-US" altLang="ja-JP" sz="1600" dirty="0" smtClean="0"/>
              <a:t>Movement</a:t>
            </a:r>
            <a:r>
              <a:rPr kumimoji="1" lang="ja-JP" altLang="en-US" sz="1600" dirty="0" smtClean="0"/>
              <a:t>を</a:t>
            </a:r>
            <a:endParaRPr kumimoji="1"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登録してみましょう。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err="1" smtClean="0"/>
              <a:t>Ansible-Lagucy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Movement</a:t>
            </a:r>
            <a:r>
              <a:rPr lang="ja-JP" altLang="en-US" sz="1600" b="1" dirty="0" smtClean="0"/>
              <a:t>一覧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</a:t>
            </a:r>
            <a:r>
              <a:rPr lang="ja-JP" altLang="en-US" sz="1600" dirty="0" smtClean="0"/>
              <a:t>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アクセス許可ロールにロール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が設定されていることを確認する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848172" y="3077767"/>
            <a:ext cx="2593930" cy="86412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2198"/>
              </p:ext>
            </p:extLst>
          </p:nvPr>
        </p:nvGraphicFramePr>
        <p:xfrm>
          <a:off x="2948715" y="3138987"/>
          <a:ext cx="235013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名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ホスト指定形式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3" name="角丸四角形 12"/>
          <p:cNvSpPr/>
          <p:nvPr/>
        </p:nvSpPr>
        <p:spPr bwMode="auto">
          <a:xfrm>
            <a:off x="4377004" y="5708489"/>
            <a:ext cx="4659616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user1</a:t>
            </a:r>
            <a:r>
              <a:rPr lang="ja-JP" altLang="en-US" sz="1200" dirty="0" smtClean="0">
                <a:latin typeface="+mn-ea"/>
              </a:rPr>
              <a:t>ではロール</a:t>
            </a:r>
            <a:r>
              <a:rPr lang="en-US" altLang="ja-JP" sz="1200" dirty="0" smtClean="0">
                <a:latin typeface="+mn-ea"/>
              </a:rPr>
              <a:t>A</a:t>
            </a:r>
            <a:r>
              <a:rPr lang="ja-JP" altLang="en-US" sz="1200" dirty="0" smtClean="0">
                <a:latin typeface="+mn-ea"/>
              </a:rPr>
              <a:t>を「デフォルトアクセス権あり」と設定した為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アクセス許可ロールは自動的にロール</a:t>
            </a:r>
            <a:r>
              <a:rPr lang="en-US" altLang="ja-JP" sz="1200" dirty="0" smtClean="0">
                <a:latin typeface="+mn-ea"/>
              </a:rPr>
              <a:t>A</a:t>
            </a:r>
            <a:r>
              <a:rPr lang="ja-JP" altLang="en-US" sz="1200" dirty="0" smtClean="0">
                <a:latin typeface="+mn-ea"/>
              </a:rPr>
              <a:t>が表示されます。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1489" y="3822042"/>
            <a:ext cx="1669872" cy="975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 bwMode="auto">
          <a:xfrm>
            <a:off x="4097059" y="5377269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71766" y="3912860"/>
            <a:ext cx="670336" cy="508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円形吹き出し 16"/>
          <p:cNvSpPr/>
          <p:nvPr/>
        </p:nvSpPr>
        <p:spPr bwMode="auto">
          <a:xfrm>
            <a:off x="5037568" y="4337300"/>
            <a:ext cx="301542" cy="312200"/>
          </a:xfrm>
          <a:prstGeom prst="wedgeEllipseCallout">
            <a:avLst>
              <a:gd name="adj1" fmla="val -11941"/>
              <a:gd name="adj2" fmla="val -6812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2697401" y="3799926"/>
            <a:ext cx="301542" cy="312200"/>
          </a:xfrm>
          <a:prstGeom prst="wedgeEllipseCallout">
            <a:avLst>
              <a:gd name="adj1" fmla="val -65640"/>
              <a:gd name="adj2" fmla="val 295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2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36000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(3/6)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</a:t>
            </a:r>
            <a:r>
              <a:rPr lang="en-US" altLang="ja-JP" b="1" dirty="0" smtClean="0"/>
              <a:t>ser2</a:t>
            </a:r>
            <a:r>
              <a:rPr lang="ja-JP" altLang="en-US" b="1" dirty="0" smtClean="0"/>
              <a:t>のアクセス</a:t>
            </a:r>
            <a:r>
              <a:rPr lang="ja-JP" altLang="en-US" b="1" dirty="0" smtClean="0"/>
              <a:t>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user2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user2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ログインユーザ：</a:t>
            </a:r>
            <a:r>
              <a:rPr lang="ja-JP" altLang="en-US" sz="1600" dirty="0" smtClean="0"/>
              <a:t>テスト用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されて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いる</a:t>
            </a:r>
            <a:r>
              <a:rPr lang="ja-JP" altLang="en-US" sz="1600" dirty="0"/>
              <a:t>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メニュー： 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 &gt; Movement</a:t>
            </a:r>
            <a:r>
              <a:rPr lang="ja-JP" altLang="en-US" sz="1600" dirty="0"/>
              <a:t>一覧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 </a:t>
            </a:r>
            <a:r>
              <a:rPr lang="en-US" altLang="ja-JP" sz="1600" dirty="0"/>
              <a:t>&gt; </a:t>
            </a:r>
            <a:r>
              <a:rPr lang="ja-JP" altLang="en-US" sz="1600" dirty="0" smtClean="0"/>
              <a:t>フィルタを押下する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線吹き出し 1 (枠付き) 4"/>
          <p:cNvSpPr/>
          <p:nvPr/>
        </p:nvSpPr>
        <p:spPr bwMode="auto">
          <a:xfrm>
            <a:off x="5285408" y="5598043"/>
            <a:ext cx="3186758" cy="720100"/>
          </a:xfrm>
          <a:prstGeom prst="borderCallout1">
            <a:avLst>
              <a:gd name="adj1" fmla="val 4689"/>
              <a:gd name="adj2" fmla="val 289"/>
              <a:gd name="adj3" fmla="val -122282"/>
              <a:gd name="adj4" fmla="val 3144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ser2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では、ロール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のみ権限を持っているため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は２つ表示されます。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325" y="3175525"/>
            <a:ext cx="719510" cy="24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 bwMode="auto">
          <a:xfrm>
            <a:off x="1062975" y="2988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4762" y="3775914"/>
            <a:ext cx="719510" cy="225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1671030" y="3520902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24160" y="2700000"/>
            <a:ext cx="935540" cy="285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6525548" y="2916251"/>
            <a:ext cx="331721" cy="312200"/>
          </a:xfrm>
          <a:prstGeom prst="wedgeEllipseCallout">
            <a:avLst>
              <a:gd name="adj1" fmla="val -98375"/>
              <a:gd name="adj2" fmla="val -345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00834" y="4352503"/>
            <a:ext cx="5299405" cy="496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5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lang="ja-JP" altLang="en-US" dirty="0" smtClean="0"/>
              <a:t>本書について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本書について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本書では管理コンソールを用いたロールベースアクセス制御を実</a:t>
            </a:r>
            <a:r>
              <a:rPr lang="ja-JP" altLang="en-US" sz="1600" dirty="0"/>
              <a:t>践</a:t>
            </a:r>
            <a:r>
              <a:rPr lang="ja-JP" altLang="en-US" sz="1600" dirty="0" smtClean="0"/>
              <a:t>形式で学習いただけます</a:t>
            </a:r>
            <a:r>
              <a:rPr kumimoji="1" lang="ja-JP" altLang="en-US" sz="1600" dirty="0" smtClean="0"/>
              <a:t>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実習 シナリオ①</a:t>
            </a:r>
            <a:r>
              <a:rPr lang="ja-JP" altLang="en-US" sz="1600" dirty="0"/>
              <a:t>で</a:t>
            </a:r>
            <a:r>
              <a:rPr lang="ja-JP" altLang="en-US" sz="1600" dirty="0" smtClean="0"/>
              <a:t>は「メニュー</a:t>
            </a:r>
            <a:r>
              <a:rPr lang="ja-JP" altLang="en-US" sz="1600" dirty="0"/>
              <a:t>ごとの</a:t>
            </a:r>
            <a:r>
              <a:rPr lang="en-US" altLang="ja-JP" sz="1600" dirty="0" smtClean="0"/>
              <a:t>RBAC</a:t>
            </a:r>
            <a:r>
              <a:rPr lang="ja-JP" altLang="en-US" sz="1600" dirty="0" smtClean="0"/>
              <a:t>」を、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実習 シナリオ②では「</a:t>
            </a:r>
            <a:r>
              <a:rPr lang="ja-JP" altLang="en-US" sz="1600" dirty="0"/>
              <a:t>データレコード毎</a:t>
            </a:r>
            <a:r>
              <a:rPr lang="en-US" altLang="ja-JP" sz="1600" dirty="0" smtClean="0"/>
              <a:t>RBAC</a:t>
            </a:r>
            <a:r>
              <a:rPr lang="ja-JP" altLang="en-US" sz="1600" dirty="0" smtClean="0"/>
              <a:t>」を</a:t>
            </a:r>
            <a:r>
              <a:rPr lang="ja-JP" altLang="en-US" sz="1600" dirty="0"/>
              <a:t>学習</a:t>
            </a:r>
            <a:r>
              <a:rPr lang="ja-JP" altLang="en-US" sz="1600" dirty="0" smtClean="0"/>
              <a:t>できます。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 smtClean="0"/>
              <a:t>「管理コンソール」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ja-JP" altLang="en-US" sz="1400" dirty="0" smtClean="0"/>
              <a:t>・</a:t>
            </a:r>
            <a:r>
              <a:rPr lang="en-US" altLang="ja-JP" sz="1400" dirty="0"/>
              <a:t> ITA</a:t>
            </a:r>
            <a:r>
              <a:rPr lang="ja-JP" altLang="en-US" sz="1400" dirty="0"/>
              <a:t>を利用するユーザー制御（登録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複製</a:t>
            </a:r>
            <a:r>
              <a:rPr lang="en-US" altLang="ja-JP" sz="1400" dirty="0"/>
              <a:t>/</a:t>
            </a:r>
            <a:r>
              <a:rPr lang="ja-JP" altLang="en-US" sz="1400" dirty="0"/>
              <a:t>廃止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  <a:p>
            <a:pPr indent="0">
              <a:buNone/>
            </a:pPr>
            <a:r>
              <a:rPr lang="ja-JP" altLang="en-US" sz="1400" dirty="0" smtClean="0"/>
              <a:t>・</a:t>
            </a:r>
            <a:r>
              <a:rPr lang="ja-JP" altLang="en-US" sz="1400" dirty="0"/>
              <a:t>操作メニューの権限制御（登録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複製</a:t>
            </a:r>
            <a:r>
              <a:rPr lang="en-US" altLang="ja-JP" sz="1400" dirty="0"/>
              <a:t>/</a:t>
            </a:r>
            <a:r>
              <a:rPr lang="ja-JP" altLang="en-US" sz="1400" dirty="0"/>
              <a:t>廃止）</a:t>
            </a:r>
            <a:endParaRPr lang="en-US" altLang="ja-JP" sz="1400" dirty="0" smtClean="0"/>
          </a:p>
          <a:p>
            <a:pPr indent="0">
              <a:buNone/>
            </a:pPr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r="47118"/>
          <a:stretch/>
        </p:blipFill>
        <p:spPr>
          <a:xfrm>
            <a:off x="5148080" y="2470209"/>
            <a:ext cx="3744520" cy="398297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68180" y="3140960"/>
            <a:ext cx="504070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7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988000"/>
            <a:ext cx="6264280" cy="35236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(4/6)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user2</a:t>
            </a:r>
            <a:r>
              <a:rPr lang="ja-JP" altLang="en-US" b="1" dirty="0" smtClean="0"/>
              <a:t>で新規</a:t>
            </a:r>
            <a:r>
              <a:rPr lang="en-US" altLang="ja-JP" b="1" dirty="0" smtClean="0"/>
              <a:t>Movement</a:t>
            </a:r>
            <a:r>
              <a:rPr lang="ja-JP" altLang="en-US" b="1" dirty="0"/>
              <a:t>を</a:t>
            </a:r>
            <a:r>
              <a:rPr lang="ja-JP" altLang="en-US" b="1" dirty="0" smtClean="0"/>
              <a:t>登録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デフォルトアクセス権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動</a:t>
            </a:r>
            <a:r>
              <a:rPr lang="ja-JP" altLang="en-US" sz="1600" dirty="0" smtClean="0"/>
              <a:t>きを</a:t>
            </a:r>
            <a:r>
              <a:rPr lang="ja-JP" altLang="en-US" sz="1600" dirty="0"/>
              <a:t>確認するために</a:t>
            </a:r>
            <a:r>
              <a:rPr lang="ja-JP" altLang="en-US" sz="1600" dirty="0" smtClean="0"/>
              <a:t>新規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登録</a:t>
            </a:r>
            <a:r>
              <a:rPr lang="ja-JP" altLang="en-US" sz="1600" dirty="0"/>
              <a:t>してみましょう。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en-US" altLang="ja-JP" sz="1600" b="1" dirty="0" err="1"/>
              <a:t>Ansible-Lagucy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アクセス許可</a:t>
            </a:r>
            <a:r>
              <a:rPr lang="ja-JP" altLang="en-US" sz="1600" dirty="0" smtClean="0"/>
              <a:t>ロールにロール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が設定されていることを確認する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459601" y="2997695"/>
            <a:ext cx="2593930" cy="86412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86102"/>
              </p:ext>
            </p:extLst>
          </p:nvPr>
        </p:nvGraphicFramePr>
        <p:xfrm>
          <a:off x="2581498" y="3053185"/>
          <a:ext cx="235013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名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ホスト指定形式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4815100" y="3902178"/>
            <a:ext cx="611224" cy="426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4377004" y="5708489"/>
            <a:ext cx="4659616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user2</a:t>
            </a:r>
            <a:r>
              <a:rPr lang="ja-JP" altLang="en-US" sz="1200" dirty="0" smtClean="0">
                <a:latin typeface="+mn-ea"/>
              </a:rPr>
              <a:t>ではロール</a:t>
            </a:r>
            <a:r>
              <a:rPr lang="en-US" altLang="ja-JP" sz="1200" dirty="0" smtClean="0">
                <a:latin typeface="+mn-ea"/>
              </a:rPr>
              <a:t>B</a:t>
            </a:r>
            <a:r>
              <a:rPr lang="ja-JP" altLang="en-US" sz="1200" dirty="0" smtClean="0">
                <a:latin typeface="+mn-ea"/>
              </a:rPr>
              <a:t>を「デフォルトアクセス権あり</a:t>
            </a:r>
            <a:r>
              <a:rPr lang="ja-JP" altLang="en-US" sz="1200" dirty="0">
                <a:latin typeface="+mn-ea"/>
              </a:rPr>
              <a:t>」</a:t>
            </a:r>
            <a:r>
              <a:rPr lang="ja-JP" altLang="en-US" sz="1200" dirty="0" smtClean="0">
                <a:latin typeface="+mn-ea"/>
              </a:rPr>
              <a:t>に設定した為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アクセス許可ロールは自動的にロール</a:t>
            </a:r>
            <a:r>
              <a:rPr lang="en-US" altLang="ja-JP" sz="1200" dirty="0" smtClean="0">
                <a:latin typeface="+mn-ea"/>
              </a:rPr>
              <a:t>B</a:t>
            </a:r>
            <a:r>
              <a:rPr lang="ja-JP" altLang="en-US" sz="1200" dirty="0" smtClean="0">
                <a:latin typeface="+mn-ea"/>
              </a:rPr>
              <a:t>が表示されます。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912766" y="5542160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9878" y="3860050"/>
            <a:ext cx="1781753" cy="91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円形吹き出し 4"/>
          <p:cNvSpPr/>
          <p:nvPr/>
        </p:nvSpPr>
        <p:spPr bwMode="auto">
          <a:xfrm>
            <a:off x="2387469" y="3641792"/>
            <a:ext cx="301542" cy="312200"/>
          </a:xfrm>
          <a:prstGeom prst="wedgeEllipseCallout">
            <a:avLst>
              <a:gd name="adj1" fmla="val -81802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0" name="円形吹き出し 9"/>
          <p:cNvSpPr/>
          <p:nvPr/>
        </p:nvSpPr>
        <p:spPr bwMode="auto">
          <a:xfrm>
            <a:off x="5414084" y="3680852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4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00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(5/6)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user3</a:t>
            </a:r>
            <a:r>
              <a:rPr lang="ja-JP" altLang="en-US" b="1" dirty="0" smtClean="0"/>
              <a:t>のアクセス</a:t>
            </a:r>
            <a:r>
              <a:rPr lang="ja-JP" altLang="en-US" b="1" dirty="0" smtClean="0"/>
              <a:t>制御</a:t>
            </a:r>
            <a:r>
              <a:rPr lang="ja-JP" altLang="en-US" b="1" dirty="0"/>
              <a:t>を</a:t>
            </a:r>
            <a:r>
              <a:rPr lang="ja-JP" altLang="en-US" b="1" dirty="0" smtClean="0"/>
              <a:t>確認する</a:t>
            </a:r>
            <a:endParaRPr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user3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user3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ログインユーザ：</a:t>
            </a:r>
            <a:r>
              <a:rPr lang="ja-JP" altLang="en-US" sz="1600" dirty="0" smtClean="0"/>
              <a:t>テスト用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されて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いる</a:t>
            </a:r>
            <a:r>
              <a:rPr lang="ja-JP" altLang="en-US" sz="1600" dirty="0"/>
              <a:t>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メニュー： 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 &gt; Movement</a:t>
            </a:r>
            <a:r>
              <a:rPr lang="ja-JP" altLang="en-US" sz="1600" dirty="0"/>
              <a:t>一覧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 </a:t>
            </a:r>
            <a:r>
              <a:rPr lang="en-US" altLang="ja-JP" sz="1600" dirty="0"/>
              <a:t>&gt; </a:t>
            </a:r>
            <a:r>
              <a:rPr lang="ja-JP" altLang="en-US" sz="1600" dirty="0" smtClean="0"/>
              <a:t>フィルタを押下する</a:t>
            </a:r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000" y="3225990"/>
            <a:ext cx="689415" cy="22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 bwMode="auto">
          <a:xfrm>
            <a:off x="1037227" y="301111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2541" y="3816489"/>
            <a:ext cx="719510" cy="24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1676103" y="362896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2901" y="4194676"/>
            <a:ext cx="5583518" cy="1254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4992235" y="5651900"/>
            <a:ext cx="4032387" cy="720100"/>
          </a:xfrm>
          <a:prstGeom prst="borderCallout1">
            <a:avLst>
              <a:gd name="adj1" fmla="val 6219"/>
              <a:gd name="adj2" fmla="val -257"/>
              <a:gd name="adj3" fmla="val -124976"/>
              <a:gd name="adj4" fmla="val 617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ser3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では、ロール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B,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の２つの権限を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持っているため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は３つ表示されま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す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また、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user2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でアクセス登録した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movement2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が表示されます。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90832" y="2772000"/>
            <a:ext cx="729914" cy="349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 bwMode="auto">
          <a:xfrm>
            <a:off x="6542726" y="3121615"/>
            <a:ext cx="301542" cy="312200"/>
          </a:xfrm>
          <a:prstGeom prst="wedgeEllipseCallout">
            <a:avLst>
              <a:gd name="adj1" fmla="val -68799"/>
              <a:gd name="adj2" fmla="val -8032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8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52" y="3270565"/>
            <a:ext cx="5766410" cy="324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(6/6)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user3</a:t>
            </a:r>
            <a:r>
              <a:rPr lang="ja-JP" altLang="en-US" b="1" dirty="0" smtClean="0"/>
              <a:t>で新規</a:t>
            </a:r>
            <a:r>
              <a:rPr lang="en-US" altLang="ja-JP" b="1" dirty="0" smtClean="0"/>
              <a:t>Movement</a:t>
            </a:r>
            <a:r>
              <a:rPr lang="ja-JP" altLang="en-US" b="1" dirty="0"/>
              <a:t>を</a:t>
            </a:r>
            <a:r>
              <a:rPr lang="ja-JP" altLang="en-US" b="1" dirty="0" smtClean="0"/>
              <a:t>登録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デフォルトアクセス権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動</a:t>
            </a:r>
            <a:r>
              <a:rPr lang="ja-JP" altLang="en-US" sz="1600" dirty="0" smtClean="0"/>
              <a:t>きを</a:t>
            </a:r>
            <a:r>
              <a:rPr lang="ja-JP" altLang="en-US" sz="1600" dirty="0"/>
              <a:t>確認するために</a:t>
            </a:r>
            <a:r>
              <a:rPr lang="ja-JP" altLang="en-US" sz="1600" dirty="0" smtClean="0"/>
              <a:t>新規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登録</a:t>
            </a:r>
            <a:r>
              <a:rPr lang="ja-JP" altLang="en-US" sz="1600" dirty="0"/>
              <a:t>してみましょう。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en-US" altLang="ja-JP" sz="1600" b="1" dirty="0" err="1"/>
              <a:t>Ansible-Lagucy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アクセス許可ロール</a:t>
            </a:r>
            <a:r>
              <a:rPr lang="ja-JP" altLang="en-US" sz="1600" dirty="0" smtClean="0"/>
              <a:t>にロール</a:t>
            </a:r>
            <a:r>
              <a:rPr lang="en-US" altLang="ja-JP" sz="1600" dirty="0" smtClean="0"/>
              <a:t>B,</a:t>
            </a:r>
            <a:r>
              <a:rPr lang="ja-JP" altLang="en-US" sz="1600" dirty="0" smtClean="0"/>
              <a:t>ロール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設定されていること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確認</a:t>
            </a:r>
            <a:r>
              <a:rPr lang="ja-JP" altLang="en-US" sz="1600" dirty="0"/>
              <a:t>する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indent="0">
              <a:buNone/>
            </a:pPr>
            <a:endParaRPr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2652" y="3696200"/>
            <a:ext cx="576462" cy="222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94440" y="4123050"/>
            <a:ext cx="792110" cy="504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5123945" y="3984056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744000" y="5578914"/>
            <a:ext cx="5292670" cy="9189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u</a:t>
            </a:r>
            <a:r>
              <a:rPr lang="en-US" altLang="ja-JP" sz="1200" dirty="0" smtClean="0">
                <a:latin typeface="+mn-ea"/>
              </a:rPr>
              <a:t>ser3</a:t>
            </a:r>
            <a:r>
              <a:rPr lang="ja-JP" altLang="en-US" sz="1200" dirty="0" smtClean="0">
                <a:latin typeface="+mn-ea"/>
              </a:rPr>
              <a:t>ではロール</a:t>
            </a:r>
            <a:r>
              <a:rPr lang="en-US" altLang="ja-JP" sz="1200" dirty="0" smtClean="0">
                <a:latin typeface="+mn-ea"/>
              </a:rPr>
              <a:t>B,</a:t>
            </a:r>
            <a:r>
              <a:rPr lang="ja-JP" altLang="en-US" sz="1200" dirty="0" smtClean="0">
                <a:latin typeface="+mn-ea"/>
              </a:rPr>
              <a:t>ロール</a:t>
            </a:r>
            <a:r>
              <a:rPr lang="en-US" altLang="ja-JP" sz="1200" dirty="0" smtClean="0">
                <a:latin typeface="+mn-ea"/>
              </a:rPr>
              <a:t>C</a:t>
            </a:r>
            <a:r>
              <a:rPr lang="ja-JP" altLang="en-US" sz="1200" dirty="0" smtClean="0">
                <a:latin typeface="+mn-ea"/>
              </a:rPr>
              <a:t>を「デフォルトアクセス権あり」に設定した為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アクセス許可ロールに自動的にロール</a:t>
            </a:r>
            <a:r>
              <a:rPr lang="en-US" altLang="ja-JP" sz="1200" dirty="0" smtClean="0">
                <a:latin typeface="+mn-ea"/>
              </a:rPr>
              <a:t>B,</a:t>
            </a:r>
            <a:r>
              <a:rPr lang="ja-JP" altLang="en-US" sz="1200" dirty="0" smtClean="0">
                <a:latin typeface="+mn-ea"/>
              </a:rPr>
              <a:t>ロール</a:t>
            </a:r>
            <a:r>
              <a:rPr lang="en-US" altLang="ja-JP" sz="1200" dirty="0" smtClean="0">
                <a:latin typeface="+mn-ea"/>
              </a:rPr>
              <a:t>C</a:t>
            </a:r>
            <a:r>
              <a:rPr lang="ja-JP" altLang="en-US" sz="1200" dirty="0" smtClean="0">
                <a:latin typeface="+mn-ea"/>
              </a:rPr>
              <a:t>が表示されます。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464055" y="521343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360301" y="3126396"/>
            <a:ext cx="2593930" cy="86412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74838"/>
              </p:ext>
            </p:extLst>
          </p:nvPr>
        </p:nvGraphicFramePr>
        <p:xfrm>
          <a:off x="2527678" y="3176572"/>
          <a:ext cx="235013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名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ホスト指定形式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939114" y="4104035"/>
            <a:ext cx="1703620" cy="873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 bwMode="auto">
          <a:xfrm>
            <a:off x="2293219" y="3822485"/>
            <a:ext cx="301542" cy="312200"/>
          </a:xfrm>
          <a:prstGeom prst="wedgeEllipseCallout">
            <a:avLst>
              <a:gd name="adj1" fmla="val -55062"/>
              <a:gd name="adj2" fmla="val 618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912000" y="719999"/>
            <a:ext cx="2148045" cy="2664000"/>
            <a:chOff x="6912000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912000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84011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84011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984011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84011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84011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84751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6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実習 シナリオ①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 </a:t>
            </a:r>
            <a:r>
              <a:rPr kumimoji="1" lang="ja-JP" altLang="en-US" dirty="0" smtClean="0"/>
              <a:t>作業環境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作業</a:t>
            </a:r>
            <a:r>
              <a:rPr lang="ja-JP" altLang="en-US" b="1" dirty="0"/>
              <a:t>環境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本章で使用する作業環境は以下の通りです。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シナリオの実行に必要なサーバは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台です。</a:t>
            </a:r>
            <a:endParaRPr kumimoji="1"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b="1" dirty="0" smtClean="0"/>
              <a:t>クライアント端末  </a:t>
            </a:r>
            <a:r>
              <a:rPr lang="en-US" altLang="ja-JP" sz="1600" b="1" dirty="0"/>
              <a:t> </a:t>
            </a:r>
            <a:r>
              <a:rPr lang="en-US" altLang="ja-JP" sz="1600" b="1" dirty="0" smtClean="0"/>
              <a:t>          </a:t>
            </a:r>
            <a:endParaRPr kumimoji="1"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  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Google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</a:t>
            </a:r>
          </a:p>
          <a:p>
            <a:pPr indent="0">
              <a:buNone/>
            </a:pPr>
            <a:r>
              <a:rPr lang="en-US" altLang="ja-JP" sz="1600" b="1" dirty="0"/>
              <a:t>ITA</a:t>
            </a:r>
            <a:r>
              <a:rPr lang="ja-JP" altLang="en-US" sz="1600" b="1" dirty="0"/>
              <a:t>サーバー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1.8.0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2.11</a:t>
            </a:r>
            <a:endParaRPr kumimoji="1"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1.</a:t>
              </a:r>
              <a:r>
                <a:rPr lang="ja-JP" altLang="en-US" sz="1100" b="1" dirty="0" smtClean="0">
                  <a:solidFill>
                    <a:schemeClr val="bg1"/>
                  </a:solidFill>
                </a:rPr>
                <a:t>８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err="1" smtClean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2.11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</a:t>
            </a:r>
            <a:r>
              <a:rPr lang="ja-JP" altLang="en-US" sz="1200" dirty="0"/>
              <a:t> </a:t>
            </a:r>
            <a:r>
              <a:rPr lang="ja-JP" altLang="en-US" sz="1200" dirty="0" smtClean="0"/>
              <a:t>今回はホストサーバーとして</a:t>
            </a:r>
            <a:r>
              <a:rPr lang="en-US" altLang="ja-JP" sz="1200" dirty="0" smtClean="0"/>
              <a:t>CentOS7</a:t>
            </a:r>
            <a:r>
              <a:rPr lang="ja-JP" altLang="en-US" sz="1200" dirty="0" smtClean="0"/>
              <a:t>を利用致しますが、</a:t>
            </a:r>
            <a:r>
              <a:rPr lang="en-US" altLang="ja-JP" sz="1200" dirty="0" smtClean="0"/>
              <a:t>ITA</a:t>
            </a:r>
            <a:r>
              <a:rPr lang="ja-JP" altLang="en-US" sz="1200" dirty="0" smtClean="0"/>
              <a:t>は</a:t>
            </a:r>
            <a:r>
              <a:rPr lang="en-US" altLang="ja-JP" sz="1200" dirty="0" smtClean="0"/>
              <a:t>RHEL7</a:t>
            </a:r>
            <a:r>
              <a:rPr lang="ja-JP" altLang="en-US" sz="1200" dirty="0" smtClean="0"/>
              <a:t>系および</a:t>
            </a:r>
            <a:r>
              <a:rPr lang="en-US" altLang="ja-JP" sz="1200" dirty="0" smtClean="0"/>
              <a:t>RHEL8</a:t>
            </a:r>
            <a:r>
              <a:rPr lang="ja-JP" altLang="en-US" sz="1200" dirty="0" smtClean="0"/>
              <a:t>系の</a:t>
            </a:r>
            <a:r>
              <a:rPr lang="en-US" altLang="ja-JP" sz="1200" dirty="0" smtClean="0"/>
              <a:t>OS</a:t>
            </a:r>
            <a:r>
              <a:rPr lang="ja-JP" altLang="en-US" sz="1200" dirty="0" smtClean="0"/>
              <a:t>で導入いただけます。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25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ja-JP" altLang="en-US" dirty="0"/>
              <a:t>メニューごとの</a:t>
            </a:r>
            <a:r>
              <a:rPr lang="en-US" altLang="ja-JP" dirty="0"/>
              <a:t>RBAC</a:t>
            </a:r>
            <a:r>
              <a:rPr lang="ja-JP" altLang="en-US" dirty="0"/>
              <a:t>作業手順（</a:t>
            </a:r>
            <a:r>
              <a:rPr lang="en-US" altLang="ja-JP" dirty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シナリオ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本シナリオでは、管理コンソール</a:t>
            </a:r>
            <a:r>
              <a:rPr lang="en-US" altLang="ja-JP" sz="1600" dirty="0"/>
              <a:t>/</a:t>
            </a:r>
            <a:r>
              <a:rPr lang="ja-JP" altLang="en-US" sz="1600" dirty="0"/>
              <a:t>ロール・メニュー紐付管理機能を用い、メニューごとの</a:t>
            </a:r>
            <a:r>
              <a:rPr lang="en-US" altLang="ja-JP" sz="1600" dirty="0"/>
              <a:t>RBAC</a:t>
            </a:r>
            <a:r>
              <a:rPr lang="ja-JP" altLang="en-US" sz="1600" dirty="0"/>
              <a:t>を体験していただきます。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en-US" altLang="ja-JP" sz="1600" dirty="0" smtClean="0"/>
              <a:t>user1</a:t>
            </a:r>
            <a:r>
              <a:rPr kumimoji="1" lang="ja-JP" altLang="en-US" sz="1600" dirty="0" smtClean="0"/>
              <a:t>では</a:t>
            </a:r>
            <a:r>
              <a:rPr lang="ja-JP" altLang="en-US" sz="1600" dirty="0" smtClean="0"/>
              <a:t>「ロール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」「ロール</a:t>
            </a:r>
            <a:r>
              <a:rPr lang="en-US" altLang="ja-JP" sz="1600" dirty="0" smtClean="0"/>
              <a:t>B</a:t>
            </a:r>
            <a:r>
              <a:rPr lang="ja-JP" altLang="en-US" sz="1600" dirty="0" smtClean="0"/>
              <a:t>」に紐付け、「オペレーション一覧」「機器一覧」を編集できるように設定する。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</a:t>
            </a:r>
            <a:r>
              <a:rPr kumimoji="1" lang="en-US" altLang="ja-JP" sz="1600" dirty="0" smtClean="0"/>
              <a:t>ser</a:t>
            </a:r>
            <a:r>
              <a:rPr lang="en-US" altLang="ja-JP" sz="1600" dirty="0"/>
              <a:t>2</a:t>
            </a:r>
            <a:r>
              <a:rPr kumimoji="1" lang="ja-JP" altLang="en-US" sz="1600" dirty="0" smtClean="0"/>
              <a:t>では「ロール</a:t>
            </a:r>
            <a:r>
              <a:rPr lang="en-US" altLang="ja-JP" sz="1600" dirty="0"/>
              <a:t>B</a:t>
            </a:r>
            <a:r>
              <a:rPr kumimoji="1" lang="ja-JP" altLang="en-US" sz="1600" dirty="0" smtClean="0"/>
              <a:t>」に紐づけ、「機器一覧」を編集できるように設定する。</a:t>
            </a:r>
            <a:endParaRPr kumimoji="1"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user3</a:t>
            </a:r>
            <a:r>
              <a:rPr lang="ja-JP" altLang="en-US" sz="1600" dirty="0" smtClean="0"/>
              <a:t>では「ロール</a:t>
            </a:r>
            <a:r>
              <a:rPr lang="en-US" altLang="ja-JP" sz="1600" dirty="0"/>
              <a:t>C</a:t>
            </a:r>
            <a:r>
              <a:rPr lang="ja-JP" altLang="en-US" sz="1600" dirty="0" smtClean="0"/>
              <a:t>」に紐づけ、「機器一覧」を閲覧できるように設定する。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</a:t>
            </a:r>
            <a:r>
              <a:rPr kumimoji="1" lang="en-US" altLang="ja-JP" sz="1600" dirty="0" smtClean="0"/>
              <a:t>er4</a:t>
            </a:r>
            <a:r>
              <a:rPr kumimoji="1" lang="ja-JP" altLang="en-US" sz="1600" dirty="0" smtClean="0"/>
              <a:t>ではロールの紐づけを行わず、何も見られないように設定する。</a:t>
            </a:r>
            <a:endParaRPr kumimoji="1"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539438" y="3363764"/>
            <a:ext cx="689341" cy="792094"/>
            <a:chOff x="1055172" y="1856195"/>
            <a:chExt cx="1071738" cy="1143528"/>
          </a:xfrm>
        </p:grpSpPr>
        <p:sp>
          <p:nvSpPr>
            <p:cNvPr id="5" name="フリーフォーム 4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055172" y="2572745"/>
              <a:ext cx="1071738" cy="42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user1</a:t>
              </a:r>
              <a:endParaRPr kumimoji="1" lang="ja-JP" altLang="en-US" sz="1200" dirty="0"/>
            </a:p>
          </p:txBody>
        </p:sp>
      </p:grp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539438" y="4198420"/>
            <a:ext cx="689341" cy="773336"/>
            <a:chOff x="1055172" y="1856195"/>
            <a:chExt cx="1071738" cy="1116447"/>
          </a:xfrm>
        </p:grpSpPr>
        <p:sp>
          <p:nvSpPr>
            <p:cNvPr id="8" name="フリーフォーム 7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user2</a:t>
              </a:r>
              <a:endParaRPr kumimoji="1" lang="ja-JP" altLang="en-US" sz="1200" dirty="0"/>
            </a:p>
          </p:txBody>
        </p:sp>
      </p:grpSp>
      <p:grpSp>
        <p:nvGrpSpPr>
          <p:cNvPr id="10" name="グループ化 9"/>
          <p:cNvGrpSpPr>
            <a:grpSpLocks noChangeAspect="1"/>
          </p:cNvGrpSpPr>
          <p:nvPr/>
        </p:nvGrpSpPr>
        <p:grpSpPr>
          <a:xfrm>
            <a:off x="536289" y="4971757"/>
            <a:ext cx="689341" cy="773336"/>
            <a:chOff x="1055172" y="1856195"/>
            <a:chExt cx="1071738" cy="1116447"/>
          </a:xfrm>
        </p:grpSpPr>
        <p:sp>
          <p:nvSpPr>
            <p:cNvPr id="11" name="フリーフォーム 10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user3</a:t>
              </a:r>
              <a:endParaRPr kumimoji="1" lang="ja-JP" altLang="en-US" sz="1200" dirty="0"/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529991" y="5757032"/>
            <a:ext cx="689341" cy="773336"/>
            <a:chOff x="1055172" y="1856195"/>
            <a:chExt cx="1071738" cy="1116447"/>
          </a:xfrm>
        </p:grpSpPr>
        <p:sp>
          <p:nvSpPr>
            <p:cNvPr id="14" name="フリーフォーム 13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user4</a:t>
              </a:r>
              <a:endParaRPr kumimoji="1" lang="ja-JP" altLang="en-US" sz="1200" dirty="0"/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1002532" y="3604172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8" idx="3"/>
          </p:cNvCxnSpPr>
          <p:nvPr/>
        </p:nvCxnSpPr>
        <p:spPr bwMode="auto">
          <a:xfrm>
            <a:off x="1001679" y="4597558"/>
            <a:ext cx="2691848" cy="3129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992232" y="3624859"/>
            <a:ext cx="2617389" cy="99271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992232" y="5357814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グループ化 22"/>
          <p:cNvGrpSpPr/>
          <p:nvPr/>
        </p:nvGrpSpPr>
        <p:grpSpPr>
          <a:xfrm>
            <a:off x="3575422" y="3082276"/>
            <a:ext cx="906580" cy="1088615"/>
            <a:chOff x="3870539" y="1838862"/>
            <a:chExt cx="906580" cy="108861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3932016" y="26197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ロール</a:t>
              </a:r>
              <a:r>
                <a:rPr lang="en-US" altLang="ja-JP" sz="1400" dirty="0" smtClean="0"/>
                <a:t>A</a:t>
              </a:r>
              <a:endParaRPr kumimoji="1" lang="ja-JP" altLang="en-US" sz="1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26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549150" y="3971290"/>
            <a:ext cx="905779" cy="1088615"/>
            <a:chOff x="3870539" y="1838862"/>
            <a:chExt cx="905779" cy="1088615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3932817" y="2619700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ロール</a:t>
              </a:r>
              <a:r>
                <a:rPr lang="en-US" altLang="ja-JP" sz="1400" dirty="0" smtClean="0"/>
                <a:t>B</a:t>
              </a:r>
              <a:endParaRPr kumimoji="1" lang="ja-JP" altLang="en-US" sz="14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0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438" y="4851070"/>
            <a:ext cx="905779" cy="1088615"/>
            <a:chOff x="3870539" y="1838862"/>
            <a:chExt cx="905779" cy="1088615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3932817" y="2619700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ロール</a:t>
              </a:r>
              <a:r>
                <a:rPr lang="en-US" altLang="ja-JP" sz="1400" dirty="0"/>
                <a:t>C</a:t>
              </a:r>
              <a:endParaRPr kumimoji="1" lang="ja-JP" altLang="en-US" sz="14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4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1228779" y="6015479"/>
            <a:ext cx="57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ロールに紐付いていないので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メンテナンス不可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閲覧不可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352178" y="3195037"/>
            <a:ext cx="2259549" cy="394196"/>
            <a:chOff x="5868180" y="1034192"/>
            <a:chExt cx="2376330" cy="615898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閲覧のみ</a:t>
              </a: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メンテナンス可</a:t>
              </a:r>
            </a:p>
          </p:txBody>
        </p:sp>
        <p:cxnSp>
          <p:nvCxnSpPr>
            <p:cNvPr id="40" name="直線コネクタ 39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2" name="正方形/長方形 41"/>
          <p:cNvSpPr/>
          <p:nvPr/>
        </p:nvSpPr>
        <p:spPr bwMode="auto">
          <a:xfrm>
            <a:off x="6352178" y="3913087"/>
            <a:ext cx="2305496" cy="684471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 smtClean="0">
                <a:solidFill>
                  <a:srgbClr val="000000"/>
                </a:solidFill>
              </a:rPr>
              <a:t>基本コンソール：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/>
            </a:r>
            <a:br>
              <a:rPr lang="en-US" altLang="ja-JP" sz="1600" b="1" dirty="0" smtClean="0">
                <a:solidFill>
                  <a:srgbClr val="000000"/>
                </a:solidFill>
              </a:rPr>
            </a:br>
            <a:r>
              <a:rPr lang="ja-JP" altLang="en-US" sz="1600" b="1" dirty="0" smtClean="0">
                <a:solidFill>
                  <a:srgbClr val="000000"/>
                </a:solidFill>
              </a:rPr>
              <a:t>オペレーション一覧</a:t>
            </a:r>
            <a:endParaRPr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>
            <a:spLocks noChangeAspect="1"/>
          </p:cNvSpPr>
          <p:nvPr/>
        </p:nvSpPr>
        <p:spPr bwMode="auto">
          <a:xfrm>
            <a:off x="6352178" y="4891476"/>
            <a:ext cx="2304000" cy="680525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 smtClean="0">
                <a:solidFill>
                  <a:srgbClr val="000000"/>
                </a:solidFill>
              </a:rPr>
              <a:t>基本コンソール：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rgbClr val="000000"/>
                </a:solidFill>
              </a:rPr>
              <a:t>機器</a:t>
            </a:r>
            <a:r>
              <a:rPr lang="ja-JP" altLang="en-US" sz="1600" b="1" dirty="0">
                <a:solidFill>
                  <a:srgbClr val="000000"/>
                </a:solidFill>
              </a:rPr>
              <a:t>一覧</a:t>
            </a:r>
          </a:p>
        </p:txBody>
      </p:sp>
      <p:cxnSp>
        <p:nvCxnSpPr>
          <p:cNvPr id="44" name="直線コネクタ 43"/>
          <p:cNvCxnSpPr/>
          <p:nvPr/>
        </p:nvCxnSpPr>
        <p:spPr bwMode="auto">
          <a:xfrm>
            <a:off x="4442217" y="3712444"/>
            <a:ext cx="1876303" cy="50858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>
            <a:endCxn id="43" idx="1"/>
          </p:cNvCxnSpPr>
          <p:nvPr/>
        </p:nvCxnSpPr>
        <p:spPr bwMode="auto">
          <a:xfrm>
            <a:off x="4413509" y="4628855"/>
            <a:ext cx="1938669" cy="60288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endCxn id="43" idx="1"/>
          </p:cNvCxnSpPr>
          <p:nvPr/>
        </p:nvCxnSpPr>
        <p:spPr bwMode="auto">
          <a:xfrm flipV="1">
            <a:off x="4375208" y="5231739"/>
            <a:ext cx="1976970" cy="25119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14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 </a:t>
            </a:r>
            <a:r>
              <a:rPr lang="ja-JP" altLang="en-US" dirty="0"/>
              <a:t>メニューごとの</a:t>
            </a:r>
            <a:r>
              <a:rPr lang="en-US" altLang="ja-JP" dirty="0"/>
              <a:t>RBAC</a:t>
            </a:r>
            <a:r>
              <a:rPr lang="ja-JP" altLang="en-US" dirty="0"/>
              <a:t>作業</a:t>
            </a:r>
            <a:r>
              <a:rPr lang="ja-JP" altLang="en-US" dirty="0" smtClean="0"/>
              <a:t>手順（</a:t>
            </a:r>
            <a:r>
              <a:rPr lang="en-US" altLang="ja-JP" dirty="0" smtClean="0"/>
              <a:t>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作業手順</a:t>
            </a:r>
            <a:endParaRPr kumimoji="1" lang="en-US" altLang="ja-JP" b="1" dirty="0" smtClean="0"/>
          </a:p>
          <a:p>
            <a:pPr indent="0">
              <a:buNone/>
            </a:pPr>
            <a:endParaRPr lang="en-US" altLang="ja-JP" sz="1600" dirty="0" smtClean="0"/>
          </a:p>
        </p:txBody>
      </p:sp>
      <p:sp>
        <p:nvSpPr>
          <p:cNvPr id="15" name="下矢印 14"/>
          <p:cNvSpPr/>
          <p:nvPr/>
        </p:nvSpPr>
        <p:spPr bwMode="auto">
          <a:xfrm>
            <a:off x="4320000" y="4500000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304000" y="1260000"/>
            <a:ext cx="4572000" cy="4932060"/>
            <a:chOff x="2340000" y="1260000"/>
            <a:chExt cx="4572000" cy="4932060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2340000" y="12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b="1" dirty="0" smtClean="0">
                  <a:latin typeface="+mn-ea"/>
                </a:rPr>
                <a:t>2.3</a:t>
              </a:r>
              <a:r>
                <a:rPr kumimoji="1" lang="ja-JP" altLang="en-US" b="1" dirty="0" smtClean="0">
                  <a:latin typeface="+mn-ea"/>
                </a:rPr>
                <a:t>　新規ユーザの作成・登録</a:t>
              </a: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2340000" y="21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2.4</a:t>
              </a:r>
              <a:r>
                <a:rPr lang="ja-JP" altLang="en-US" b="1" dirty="0" smtClean="0">
                  <a:latin typeface="+mn-ea"/>
                </a:rPr>
                <a:t>　ロールの作成・登録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2340000" y="30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2.5</a:t>
              </a:r>
              <a:r>
                <a:rPr lang="ja-JP" altLang="en-US" b="1" dirty="0" smtClean="0">
                  <a:latin typeface="+mn-ea"/>
                </a:rPr>
                <a:t>　ロール・</a:t>
              </a:r>
              <a:r>
                <a:rPr lang="ja-JP" altLang="en-US" b="1" dirty="0">
                  <a:latin typeface="+mn-ea"/>
                </a:rPr>
                <a:t>メニュ</a:t>
              </a:r>
              <a:r>
                <a:rPr lang="ja-JP" altLang="en-US" b="1" dirty="0" smtClean="0">
                  <a:latin typeface="+mn-ea"/>
                </a:rPr>
                <a:t>ーの紐付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2340000" y="48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2.7</a:t>
              </a:r>
              <a:r>
                <a:rPr lang="ja-JP" altLang="en-US" b="1" dirty="0" smtClean="0">
                  <a:latin typeface="+mn-ea"/>
                </a:rPr>
                <a:t>　機器一覧</a:t>
              </a:r>
              <a:r>
                <a:rPr lang="en-US" altLang="ja-JP" b="1" dirty="0" smtClean="0">
                  <a:latin typeface="+mn-ea"/>
                </a:rPr>
                <a:t>/</a:t>
              </a:r>
              <a:r>
                <a:rPr lang="ja-JP" altLang="en-US" b="1" dirty="0" smtClean="0">
                  <a:latin typeface="+mn-ea"/>
                </a:rPr>
                <a:t>オペレーション一覧の登録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2340000" y="39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2.6</a:t>
              </a:r>
              <a:r>
                <a:rPr lang="ja-JP" altLang="en-US" b="1" dirty="0" smtClean="0">
                  <a:latin typeface="+mn-ea"/>
                </a:rPr>
                <a:t>　ロール・</a:t>
              </a:r>
              <a:r>
                <a:rPr lang="ja-JP" altLang="en-US" b="1" dirty="0">
                  <a:latin typeface="+mn-ea"/>
                </a:rPr>
                <a:t>ユーザ</a:t>
              </a:r>
              <a:r>
                <a:rPr lang="ja-JP" altLang="en-US" b="1" dirty="0" smtClean="0">
                  <a:latin typeface="+mn-ea"/>
                </a:rPr>
                <a:t>の紐付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2340000" y="57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2.8</a:t>
              </a:r>
              <a:r>
                <a:rPr lang="ja-JP" altLang="en-US" b="1" dirty="0" smtClean="0">
                  <a:latin typeface="+mn-ea"/>
                </a:rPr>
                <a:t>　アクセス制御の確認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1" name="下矢印 10"/>
            <p:cNvSpPr/>
            <p:nvPr/>
          </p:nvSpPr>
          <p:spPr bwMode="auto">
            <a:xfrm>
              <a:off x="4356000" y="18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3" name="下矢印 12"/>
            <p:cNvSpPr/>
            <p:nvPr/>
          </p:nvSpPr>
          <p:spPr bwMode="auto">
            <a:xfrm>
              <a:off x="4356000" y="27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4" name="下矢印 13"/>
            <p:cNvSpPr/>
            <p:nvPr/>
          </p:nvSpPr>
          <p:spPr bwMode="auto">
            <a:xfrm>
              <a:off x="4356000" y="36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>
              <a:off x="4320000" y="54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8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8200"/>
            <a:ext cx="6592000" cy="37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 </a:t>
            </a:r>
            <a:r>
              <a:rPr lang="ja-JP" altLang="en-US" dirty="0" smtClean="0"/>
              <a:t>新規ユーザの作成・登録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新規ユーザを作成・登録する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各ユーザのアクセス権を確認する</a:t>
            </a:r>
            <a:r>
              <a:rPr lang="ja-JP" altLang="en-US" sz="1600" dirty="0"/>
              <a:t>為</a:t>
            </a:r>
            <a:r>
              <a:rPr lang="ja-JP" altLang="en-US" sz="1600" dirty="0" smtClean="0"/>
              <a:t>に、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4</a:t>
            </a:r>
            <a:r>
              <a:rPr lang="ja-JP" altLang="en-US" sz="1600" dirty="0" smtClean="0"/>
              <a:t>人の新規ユーザを作成し、登録します。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ユーザ管理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各項目へ下表のように入力し、</a:t>
            </a:r>
            <a:r>
              <a:rPr lang="en-US" altLang="ja-JP" sz="1600" dirty="0" smtClean="0"/>
              <a:t>[</a:t>
            </a:r>
            <a:r>
              <a:rPr lang="ja-JP" altLang="en-US" sz="1600" dirty="0" smtClean="0"/>
              <a:t>登録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を押下する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800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636000" y="3420000"/>
            <a:ext cx="4188264" cy="193559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※ 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ID</a:t>
            </a:r>
            <a:r>
              <a:rPr lang="ja-JP" altLang="en-US" sz="1200" dirty="0" err="1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PW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は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控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えておいてください。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5710" y="4174592"/>
            <a:ext cx="1844551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420000" y="4356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96000" y="5004000"/>
            <a:ext cx="1008140" cy="21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4404"/>
              </p:ext>
            </p:extLst>
          </p:nvPr>
        </p:nvGraphicFramePr>
        <p:xfrm>
          <a:off x="3708000" y="3492000"/>
          <a:ext cx="4069942" cy="156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ユーザ名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（任意でご入力ください）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テスト用３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239446" y="4212000"/>
            <a:ext cx="936130" cy="32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機器一覧</a:t>
              </a:r>
              <a:r>
                <a:rPr lang="en-US" altLang="ja-JP" sz="800" b="1" dirty="0" smtClean="0">
                  <a:latin typeface="+mn-ea"/>
                </a:rPr>
                <a:t>/</a:t>
              </a:r>
              <a:r>
                <a:rPr lang="ja-JP" altLang="en-US" sz="800" b="1" dirty="0" smtClean="0">
                  <a:latin typeface="+mn-ea"/>
                </a:rPr>
                <a:t>オペレーション一覧の登録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80A7D-4EB2-4D54-83B2-EB24B242F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3AD7A1-57B6-4E30-85EF-385F4DED21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2A513F-450F-4052-BD4A-0F2C16E773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4394</Words>
  <Application>Microsoft Office PowerPoint</Application>
  <PresentationFormat>画面に合わせる (4:3)</PresentationFormat>
  <Paragraphs>997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 本書について </vt:lpstr>
      <vt:lpstr>2.　実習 シナリオ①</vt:lpstr>
      <vt:lpstr>2.1 作業環境</vt:lpstr>
      <vt:lpstr>2.2 メニューごとのRBAC作業手順（1/2)</vt:lpstr>
      <vt:lpstr>2.2 メニューごとのRBAC作業手順（2/2)</vt:lpstr>
      <vt:lpstr>2.3 新規ユーザの作成・登録</vt:lpstr>
      <vt:lpstr>2.4 ロールの作成・登録</vt:lpstr>
      <vt:lpstr>2.5 ロール・メニュー紐付</vt:lpstr>
      <vt:lpstr>2.6 ロール・ユーザの紐付　</vt:lpstr>
      <vt:lpstr>2.7 機器一覧/オペレーション一覧の登録(1/2)</vt:lpstr>
      <vt:lpstr>2.7 機器一覧/オペレーション一覧の登録(2/2)</vt:lpstr>
      <vt:lpstr>2.8 アクセス制御の確認(1/9)　</vt:lpstr>
      <vt:lpstr>2.8 アクセス制限の確認(2/9) 　</vt:lpstr>
      <vt:lpstr>2.8 アクセス制御の確認(3/9)</vt:lpstr>
      <vt:lpstr>2.8 アクセス制御の確認(4/9)</vt:lpstr>
      <vt:lpstr>2.8 アクセス制御の確認(5/9)</vt:lpstr>
      <vt:lpstr>2.8 アクセス制御の確認(6/9)</vt:lpstr>
      <vt:lpstr>2.8 アクセス制御の確認(7/9)</vt:lpstr>
      <vt:lpstr>2.8 アクセス制御の確認(8/9)</vt:lpstr>
      <vt:lpstr>2.8 アクセス制御の確認(9/9)</vt:lpstr>
      <vt:lpstr>3.　実習 シナリオ②</vt:lpstr>
      <vt:lpstr>3.1 作業環境</vt:lpstr>
      <vt:lpstr>3.2 データレコード毎RBAC手順(1/3)</vt:lpstr>
      <vt:lpstr>3.2 データレコード毎RBAC手順(2/3)</vt:lpstr>
      <vt:lpstr>3.2 データレコード毎RBAC手順(3/3)</vt:lpstr>
      <vt:lpstr>3.3 新規ユーザの作成・登録</vt:lpstr>
      <vt:lpstr>3.4 ロールの作成・登録</vt:lpstr>
      <vt:lpstr>3.5 ロール・メニューの紐付</vt:lpstr>
      <vt:lpstr>3.6 ロール・ユーザの紐付(1/4)</vt:lpstr>
      <vt:lpstr>3.6 ロール・ユーザの紐付(2/4)</vt:lpstr>
      <vt:lpstr>3.6 ロール・ユーザの紐付(3/4)</vt:lpstr>
      <vt:lpstr>3.6 ロール・ユーザの紐付(4/4)</vt:lpstr>
      <vt:lpstr>3.7 Movement一覧の登録</vt:lpstr>
      <vt:lpstr>3.7 アクセス制御の確認(1/6)</vt:lpstr>
      <vt:lpstr>3.7 アクセス制御の確認(2/6)</vt:lpstr>
      <vt:lpstr>3.7 アクセス制御の確認(3/6)</vt:lpstr>
      <vt:lpstr>3.7 アクセス制御の確認(4/6)</vt:lpstr>
      <vt:lpstr>3.7 アクセス制御の確認(5/6)</vt:lpstr>
      <vt:lpstr>3.7 アクセス制御の確認(6/6)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2021-08-25T06:59:55Z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