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262" r:id="rId3"/>
    <p:sldId id="507" r:id="rId4"/>
    <p:sldId id="680" r:id="rId5"/>
    <p:sldId id="686" r:id="rId6"/>
    <p:sldId id="682" r:id="rId7"/>
    <p:sldId id="694" r:id="rId8"/>
    <p:sldId id="695" r:id="rId9"/>
    <p:sldId id="699" r:id="rId10"/>
    <p:sldId id="696" r:id="rId11"/>
    <p:sldId id="697" r:id="rId12"/>
    <p:sldId id="698" r:id="rId13"/>
    <p:sldId id="687" r:id="rId14"/>
    <p:sldId id="706" r:id="rId15"/>
    <p:sldId id="700" r:id="rId16"/>
    <p:sldId id="701" r:id="rId17"/>
    <p:sldId id="702" r:id="rId18"/>
    <p:sldId id="689" r:id="rId19"/>
    <p:sldId id="707" r:id="rId20"/>
    <p:sldId id="703" r:id="rId21"/>
    <p:sldId id="704" r:id="rId22"/>
    <p:sldId id="705" r:id="rId23"/>
    <p:sldId id="708" r:id="rId24"/>
    <p:sldId id="688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Introduction" id="{9B2EC383-950A-40D1-B5A7-31C80D00BB96}">
          <p14:sldIdLst>
            <p14:sldId id="680"/>
            <p14:sldId id="686"/>
            <p14:sldId id="682"/>
            <p14:sldId id="694"/>
          </p14:sldIdLst>
        </p14:section>
        <p14:section name="Feature of each driver" id="{55238CF3-E671-490E-9DDA-5A049AE670B6}">
          <p14:sldIdLst>
            <p14:sldId id="695"/>
            <p14:sldId id="699"/>
            <p14:sldId id="696"/>
            <p14:sldId id="697"/>
            <p14:sldId id="698"/>
            <p14:sldId id="687"/>
            <p14:sldId id="706"/>
            <p14:sldId id="700"/>
            <p14:sldId id="701"/>
            <p14:sldId id="702"/>
            <p14:sldId id="689"/>
            <p14:sldId id="707"/>
            <p14:sldId id="703"/>
            <p14:sldId id="704"/>
            <p14:sldId id="705"/>
            <p14:sldId id="708"/>
            <p14:sldId id="68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BFF"/>
    <a:srgbClr val="F3C1C3"/>
    <a:srgbClr val="FFFFCC"/>
    <a:srgbClr val="0000FF"/>
    <a:srgbClr val="336600"/>
    <a:srgbClr val="0033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3" autoAdjust="0"/>
    <p:restoredTop sz="95507" autoAdjust="0"/>
  </p:normalViewPr>
  <p:slideViewPr>
    <p:cSldViewPr>
      <p:cViewPr>
        <p:scale>
          <a:sx n="75" d="100"/>
          <a:sy n="75" d="100"/>
        </p:scale>
        <p:origin x="1344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https:/exastro-suite.github.io/it-automation-docs/asset/Documents/Exastro-ITA_User_Instruction_Manual_Ansible-driver.pdf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1.6.1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Ansible </a:t>
            </a:r>
            <a:r>
              <a:rPr lang="en-US" altLang="ja-JP" sz="4800" b="1" dirty="0" err="1"/>
              <a:t>Driver【Tutorial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「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is written as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in this document.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 (3/5)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180000" y="5015059"/>
            <a:ext cx="8784000" cy="14984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707180"/>
            <a:ext cx="8784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smtClean="0">
                <a:latin typeface="+mj-ea"/>
              </a:rPr>
              <a:t>Parameters that are given to variables during operation execution can be managed in the parameter sheets of ITA.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6" name="角丸四角形 5"/>
          <p:cNvSpPr/>
          <p:nvPr/>
        </p:nvSpPr>
        <p:spPr bwMode="gray">
          <a:xfrm>
            <a:off x="179388" y="2305832"/>
            <a:ext cx="4250512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61850" y="2644017"/>
            <a:ext cx="3164745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290785" y="5144823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198319" y="5144823"/>
            <a:ext cx="2659499" cy="1291602"/>
          </a:xfrm>
          <a:prstGeom prst="flowChartDocument">
            <a:avLst/>
          </a:prstGeom>
          <a:ln w="38100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105854" y="5144823"/>
            <a:ext cx="2642726" cy="1291602"/>
          </a:xfrm>
          <a:prstGeom prst="flowChartDocument">
            <a:avLst/>
          </a:prstGeom>
          <a:ln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ja-JP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4" name="グループ化 13"/>
          <p:cNvGrpSpPr/>
          <p:nvPr/>
        </p:nvGrpSpPr>
        <p:grpSpPr bwMode="gray">
          <a:xfrm>
            <a:off x="469900" y="1522297"/>
            <a:ext cx="1403030" cy="1175700"/>
            <a:chOff x="2460246" y="2911472"/>
            <a:chExt cx="1403030" cy="1175700"/>
          </a:xfrm>
        </p:grpSpPr>
        <p:sp>
          <p:nvSpPr>
            <p:cNvPr id="15" name="正方形/長方形 14"/>
            <p:cNvSpPr/>
            <p:nvPr/>
          </p:nvSpPr>
          <p:spPr bwMode="gray">
            <a:xfrm>
              <a:off x="2460246" y="2911472"/>
              <a:ext cx="1403030" cy="11757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 bwMode="gray">
            <a:xfrm>
              <a:off x="3017276" y="3319322"/>
              <a:ext cx="288000" cy="36000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</p:grp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872930" y="2110147"/>
            <a:ext cx="771293" cy="53387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39140"/>
              </p:ext>
            </p:extLst>
          </p:nvPr>
        </p:nvGraphicFramePr>
        <p:xfrm>
          <a:off x="4647178" y="1511269"/>
          <a:ext cx="4343401" cy="1704975"/>
        </p:xfrm>
        <a:graphic>
          <a:graphicData uri="http://schemas.openxmlformats.org/drawingml/2006/table">
            <a:tbl>
              <a:tblPr/>
              <a:tblGrid>
                <a:gridCol w="684799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684799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684799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684799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51994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5960853" y="1585427"/>
            <a:ext cx="547118" cy="39186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25281"/>
              </p:ext>
            </p:extLst>
          </p:nvPr>
        </p:nvGraphicFramePr>
        <p:xfrm>
          <a:off x="6215881" y="3526426"/>
          <a:ext cx="2730500" cy="1400175"/>
        </p:xfrm>
        <a:graphic>
          <a:graphicData uri="http://schemas.openxmlformats.org/drawingml/2006/table">
            <a:tbl>
              <a:tblPr/>
              <a:tblGrid>
                <a:gridCol w="804459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917901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Parameter</a:t>
                      </a:r>
                      <a:endParaRPr lang="ja-JP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Variable</a:t>
                      </a:r>
                      <a:endParaRPr lang="ja-JP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194741" y="482523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48377" y="48601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33458" y="48601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234412" y="1977295"/>
            <a:ext cx="998302" cy="200008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6959155" y="3977382"/>
            <a:ext cx="547118" cy="39186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399263" y="3948379"/>
            <a:ext cx="547118" cy="39186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81950" y="5539542"/>
            <a:ext cx="605249" cy="39186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  <a:endCxn id="40" idx="0"/>
          </p:cNvCxnSpPr>
          <p:nvPr/>
        </p:nvCxnSpPr>
        <p:spPr bwMode="gray">
          <a:xfrm flipH="1">
            <a:off x="7984575" y="4340247"/>
            <a:ext cx="688247" cy="119929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579375" y="1240571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Parameter sheet</a:t>
            </a:r>
            <a:endParaRPr lang="ja-JP" altLang="en-US" sz="1400" dirty="0"/>
          </a:p>
        </p:txBody>
      </p:sp>
      <p:sp>
        <p:nvSpPr>
          <p:cNvPr id="55" name="正方形/長方形 54"/>
          <p:cNvSpPr/>
          <p:nvPr/>
        </p:nvSpPr>
        <p:spPr bwMode="gray">
          <a:xfrm>
            <a:off x="6958802" y="3233691"/>
            <a:ext cx="2058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Substitution value list</a:t>
            </a:r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499486" y="3347521"/>
            <a:ext cx="1646808" cy="796792"/>
          </a:xfrm>
          <a:prstGeom prst="wedgeRectCallout">
            <a:avLst>
              <a:gd name="adj1" fmla="val 92310"/>
              <a:gd name="adj2" fmla="val -69115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dirty="0">
                <a:solidFill>
                  <a:schemeClr val="bg1"/>
                </a:solidFill>
                <a:latin typeface="+mj-ea"/>
              </a:rPr>
              <a:t>Parameter sheet and variables are linked and set 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>in </a:t>
            </a:r>
            <a:r>
              <a:rPr lang="en-US" altLang="ja-JP" sz="1100" b="1" dirty="0">
                <a:solidFill>
                  <a:schemeClr val="bg1"/>
                </a:solidFill>
                <a:latin typeface="+mj-ea"/>
              </a:rPr>
              <a:t>playbook</a:t>
            </a:r>
            <a:endParaRPr lang="ja-JP" altLang="en-US" sz="1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733136" y="2682499"/>
            <a:ext cx="25170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 smtClean="0">
                <a:latin typeface="+mj-ea"/>
              </a:rPr>
              <a:t>Playbook to be executed directly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724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7255"/>
              </p:ext>
            </p:extLst>
          </p:nvPr>
        </p:nvGraphicFramePr>
        <p:xfrm>
          <a:off x="4137988" y="1633309"/>
          <a:ext cx="4800600" cy="28289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 (4/5)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kern="0" dirty="0" smtClean="0"/>
              <a:t>Users </a:t>
            </a:r>
            <a:r>
              <a:rPr lang="en-US" altLang="ja-JP" sz="1800" kern="0" dirty="0" smtClean="0">
                <a:solidFill>
                  <a:srgbClr val="FF0000"/>
                </a:solidFill>
              </a:rPr>
              <a:t>don’t need to be aware of</a:t>
            </a:r>
            <a:r>
              <a:rPr lang="en-US" altLang="ja-JP" sz="1800" kern="0" dirty="0" smtClean="0"/>
              <a:t> the behavior of ITA during operation, the  following is only for reference of background behavior.</a:t>
            </a:r>
            <a:endParaRPr lang="ja-JP" altLang="en-US" sz="1800" kern="0" dirty="0"/>
          </a:p>
        </p:txBody>
      </p:sp>
      <p:sp>
        <p:nvSpPr>
          <p:cNvPr id="5" name="正方形/長方形 4"/>
          <p:cNvSpPr/>
          <p:nvPr/>
        </p:nvSpPr>
        <p:spPr>
          <a:xfrm>
            <a:off x="179513" y="1755059"/>
            <a:ext cx="3134213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Operation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7" name="正方形/長方形 6"/>
          <p:cNvSpPr/>
          <p:nvPr/>
        </p:nvSpPr>
        <p:spPr bwMode="gray">
          <a:xfrm>
            <a:off x="4137988" y="1986593"/>
            <a:ext cx="4813650" cy="360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 bwMode="gray">
          <a:xfrm>
            <a:off x="847253" y="3740217"/>
            <a:ext cx="1337807" cy="130679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9" name="直線コネクタ 8"/>
          <p:cNvCxnSpPr>
            <a:stCxn id="8" idx="3"/>
          </p:cNvCxnSpPr>
          <p:nvPr/>
        </p:nvCxnSpPr>
        <p:spPr bwMode="gray">
          <a:xfrm flipV="1">
            <a:off x="2185060" y="2166595"/>
            <a:ext cx="2333648" cy="222702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正方形/長方形 9"/>
          <p:cNvSpPr/>
          <p:nvPr/>
        </p:nvSpPr>
        <p:spPr bwMode="gray">
          <a:xfrm>
            <a:off x="4137988" y="2604301"/>
            <a:ext cx="4813650" cy="360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1" name="正方形/長方形 10"/>
          <p:cNvSpPr/>
          <p:nvPr/>
        </p:nvSpPr>
        <p:spPr bwMode="gray">
          <a:xfrm>
            <a:off x="4149738" y="3486381"/>
            <a:ext cx="4813650" cy="360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12" name="直線コネクタ 11"/>
          <p:cNvCxnSpPr>
            <a:stCxn id="8" idx="3"/>
          </p:cNvCxnSpPr>
          <p:nvPr/>
        </p:nvCxnSpPr>
        <p:spPr bwMode="gray">
          <a:xfrm flipV="1">
            <a:off x="2185060" y="2784301"/>
            <a:ext cx="1939878" cy="160931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8" idx="3"/>
            <a:endCxn id="11" idx="1"/>
          </p:cNvCxnSpPr>
          <p:nvPr/>
        </p:nvCxnSpPr>
        <p:spPr bwMode="gray">
          <a:xfrm flipV="1">
            <a:off x="2185060" y="3666381"/>
            <a:ext cx="1964678" cy="72723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536615" y="4651322"/>
            <a:ext cx="5401973" cy="1704679"/>
          </a:xfrm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Hosts		</a:t>
            </a:r>
            <a:r>
              <a:rPr lang="ja-JP" altLang="en-US" sz="1400" b="1" dirty="0" smtClean="0"/>
              <a:t>：</a:t>
            </a:r>
            <a:r>
              <a:rPr lang="en-US" altLang="ja-JP" sz="1400" dirty="0" smtClean="0"/>
              <a:t>The operation target hosts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			(OPERATION_ID=888</a:t>
            </a:r>
            <a:r>
              <a:rPr lang="en-US" altLang="ja-JP" sz="1400" dirty="0"/>
              <a:t>)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err="1" smtClean="0"/>
              <a:t>playbook.yml</a:t>
            </a:r>
            <a:r>
              <a:rPr lang="en-US" altLang="ja-JP" sz="1400" b="1" dirty="0" smtClean="0"/>
              <a:t>	</a:t>
            </a:r>
            <a:r>
              <a:rPr lang="ja-JP" altLang="en-US" sz="1400" b="1" dirty="0" smtClean="0"/>
              <a:t>： </a:t>
            </a:r>
            <a:r>
              <a:rPr lang="en-US" altLang="ja-JP" sz="1400" dirty="0" smtClean="0"/>
              <a:t>The Playbook to be executed directly.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err="1" smtClean="0"/>
              <a:t>child_playbooks</a:t>
            </a:r>
            <a:r>
              <a:rPr lang="en-US" altLang="ja-JP" sz="1400" b="1" dirty="0" smtClean="0"/>
              <a:t>	</a:t>
            </a:r>
            <a:r>
              <a:rPr lang="ja-JP" altLang="en-US" sz="1400" b="1" dirty="0" smtClean="0"/>
              <a:t>：</a:t>
            </a:r>
            <a:r>
              <a:rPr lang="en-US" altLang="ja-JP" sz="1400" dirty="0" smtClean="0"/>
              <a:t>Stores the Playbook materials to be 		used for this operation.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err="1" smtClean="0"/>
              <a:t>host_vars</a:t>
            </a:r>
            <a:r>
              <a:rPr lang="en-US" altLang="ja-JP" sz="1400" b="1" dirty="0" smtClean="0"/>
              <a:t>	</a:t>
            </a:r>
            <a:r>
              <a:rPr lang="ja-JP" altLang="en-US" sz="1400" b="1" dirty="0" smtClean="0"/>
              <a:t>：</a:t>
            </a:r>
            <a:r>
              <a:rPr lang="en-US" altLang="ja-JP" sz="1400" dirty="0" smtClean="0"/>
              <a:t>Stores the Playbooks with different 		variable definition for each host.</a:t>
            </a:r>
            <a:endParaRPr lang="en-US" altLang="ja-JP" sz="1400" dirty="0"/>
          </a:p>
          <a:p>
            <a:pPr lvl="1"/>
            <a:r>
              <a:rPr lang="en-US" altLang="ja-JP" sz="1000" dirty="0" smtClean="0"/>
              <a:t>※Please refer to Learn: BASE for details of OPERATION_ID.</a:t>
            </a:r>
          </a:p>
        </p:txBody>
      </p:sp>
      <p:sp>
        <p:nvSpPr>
          <p:cNvPr id="22" name="正方形/長方形 21"/>
          <p:cNvSpPr/>
          <p:nvPr/>
        </p:nvSpPr>
        <p:spPr bwMode="gray">
          <a:xfrm>
            <a:off x="4113188" y="1392983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Parameter sheet</a:t>
            </a:r>
            <a:endParaRPr lang="ja-JP" altLang="en-US" sz="1400" dirty="0"/>
          </a:p>
        </p:txBody>
      </p:sp>
      <p:sp>
        <p:nvSpPr>
          <p:cNvPr id="15" name="フリーフォーム 14"/>
          <p:cNvSpPr/>
          <p:nvPr/>
        </p:nvSpPr>
        <p:spPr bwMode="auto">
          <a:xfrm>
            <a:off x="4113189" y="1633309"/>
            <a:ext cx="4825400" cy="2828925"/>
          </a:xfrm>
          <a:custGeom>
            <a:avLst/>
            <a:gdLst>
              <a:gd name="connsiteX0" fmla="*/ 9059 w 4699000"/>
              <a:gd name="connsiteY0" fmla="*/ 1920153 h 2803757"/>
              <a:gd name="connsiteX1" fmla="*/ 9059 w 4699000"/>
              <a:gd name="connsiteY1" fmla="*/ 2208153 h 2803757"/>
              <a:gd name="connsiteX2" fmla="*/ 4689059 w 4699000"/>
              <a:gd name="connsiteY2" fmla="*/ 2208153 h 2803757"/>
              <a:gd name="connsiteX3" fmla="*/ 4689059 w 4699000"/>
              <a:gd name="connsiteY3" fmla="*/ 1920153 h 2803757"/>
              <a:gd name="connsiteX4" fmla="*/ 9059 w 4699000"/>
              <a:gd name="connsiteY4" fmla="*/ 1000359 h 2803757"/>
              <a:gd name="connsiteX5" fmla="*/ 9059 w 4699000"/>
              <a:gd name="connsiteY5" fmla="*/ 1288359 h 2803757"/>
              <a:gd name="connsiteX6" fmla="*/ 4689059 w 4699000"/>
              <a:gd name="connsiteY6" fmla="*/ 1288359 h 2803757"/>
              <a:gd name="connsiteX7" fmla="*/ 4689059 w 4699000"/>
              <a:gd name="connsiteY7" fmla="*/ 1000359 h 2803757"/>
              <a:gd name="connsiteX8" fmla="*/ 9059 w 4699000"/>
              <a:gd name="connsiteY8" fmla="*/ 397489 h 2803757"/>
              <a:gd name="connsiteX9" fmla="*/ 9059 w 4699000"/>
              <a:gd name="connsiteY9" fmla="*/ 685489 h 2803757"/>
              <a:gd name="connsiteX10" fmla="*/ 4689059 w 4699000"/>
              <a:gd name="connsiteY10" fmla="*/ 685489 h 2803757"/>
              <a:gd name="connsiteX11" fmla="*/ 4689059 w 4699000"/>
              <a:gd name="connsiteY11" fmla="*/ 397489 h 2803757"/>
              <a:gd name="connsiteX12" fmla="*/ 0 w 4699000"/>
              <a:gd name="connsiteY12" fmla="*/ 0 h 2803757"/>
              <a:gd name="connsiteX13" fmla="*/ 4699000 w 4699000"/>
              <a:gd name="connsiteY13" fmla="*/ 0 h 2803757"/>
              <a:gd name="connsiteX14" fmla="*/ 4699000 w 4699000"/>
              <a:gd name="connsiteY14" fmla="*/ 2803757 h 2803757"/>
              <a:gd name="connsiteX15" fmla="*/ 0 w 4699000"/>
              <a:gd name="connsiteY15" fmla="*/ 2803757 h 28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99000" h="2803757">
                <a:moveTo>
                  <a:pt x="9059" y="1920153"/>
                </a:moveTo>
                <a:lnTo>
                  <a:pt x="9059" y="2208153"/>
                </a:lnTo>
                <a:lnTo>
                  <a:pt x="4689059" y="2208153"/>
                </a:lnTo>
                <a:lnTo>
                  <a:pt x="4689059" y="1920153"/>
                </a:lnTo>
                <a:close/>
                <a:moveTo>
                  <a:pt x="9059" y="1000359"/>
                </a:moveTo>
                <a:lnTo>
                  <a:pt x="9059" y="1288359"/>
                </a:lnTo>
                <a:lnTo>
                  <a:pt x="4689059" y="1288359"/>
                </a:lnTo>
                <a:lnTo>
                  <a:pt x="4689059" y="1000359"/>
                </a:lnTo>
                <a:close/>
                <a:moveTo>
                  <a:pt x="9059" y="397489"/>
                </a:moveTo>
                <a:lnTo>
                  <a:pt x="9059" y="685489"/>
                </a:lnTo>
                <a:lnTo>
                  <a:pt x="4689059" y="685489"/>
                </a:lnTo>
                <a:lnTo>
                  <a:pt x="4689059" y="397489"/>
                </a:lnTo>
                <a:close/>
                <a:moveTo>
                  <a:pt x="0" y="0"/>
                </a:moveTo>
                <a:lnTo>
                  <a:pt x="4699000" y="0"/>
                </a:lnTo>
                <a:lnTo>
                  <a:pt x="4699000" y="2803757"/>
                </a:lnTo>
                <a:lnTo>
                  <a:pt x="0" y="28037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2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4124938" y="3578789"/>
            <a:ext cx="4813650" cy="3082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9" name="正方形/長方形 18"/>
          <p:cNvSpPr/>
          <p:nvPr/>
        </p:nvSpPr>
        <p:spPr bwMode="gray">
          <a:xfrm>
            <a:off x="4144027" y="2621165"/>
            <a:ext cx="4813650" cy="3082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0" name="正方形/長方形 19"/>
          <p:cNvSpPr/>
          <p:nvPr/>
        </p:nvSpPr>
        <p:spPr bwMode="gray">
          <a:xfrm>
            <a:off x="4126783" y="2007264"/>
            <a:ext cx="4813650" cy="3082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30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3" y="1556741"/>
            <a:ext cx="2215165" cy="4104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 mode 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394578"/>
          </a:xfrm>
        </p:spPr>
        <p:txBody>
          <a:bodyPr>
            <a:normAutofit lnSpcReduction="10000"/>
          </a:bodyPr>
          <a:lstStyle/>
          <a:p>
            <a:r>
              <a:rPr lang="en-US" altLang="ja-JP" b="1" dirty="0" smtClean="0"/>
              <a:t>Menu function description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gray">
          <a:xfrm>
            <a:off x="2699740" y="1196690"/>
            <a:ext cx="6192860" cy="5112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/>
              <a:t>Movement</a:t>
            </a:r>
            <a:r>
              <a:rPr lang="ja-JP" altLang="en-US" sz="1600" b="1" kern="0" dirty="0"/>
              <a:t> </a:t>
            </a:r>
            <a:r>
              <a:rPr lang="en-US" altLang="ja-JP" sz="1600" b="1" kern="0" dirty="0" smtClean="0"/>
              <a:t>list</a:t>
            </a:r>
            <a:r>
              <a:rPr lang="en-US" altLang="ja-JP" sz="1800" b="1" kern="0" dirty="0"/>
              <a:t/>
            </a:r>
            <a:br>
              <a:rPr lang="en-US" altLang="ja-JP" sz="1800" b="1" kern="0" dirty="0"/>
            </a:br>
            <a:r>
              <a:rPr lang="ja-JP" altLang="en-US" sz="1400" b="1" kern="0" dirty="0" smtClean="0"/>
              <a:t>　</a:t>
            </a:r>
            <a:r>
              <a:rPr lang="en-US" altLang="ja-JP" sz="1400" kern="0" dirty="0" smtClean="0"/>
              <a:t>Create or check the list of Movement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Playbook files</a:t>
            </a:r>
            <a:r>
              <a:rPr lang="en-US" altLang="ja-JP" sz="1800" b="1" kern="0" dirty="0" smtClean="0"/>
              <a:t/>
            </a:r>
            <a:br>
              <a:rPr lang="en-US" altLang="ja-JP" sz="1800" b="1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Create or check the list of </a:t>
            </a:r>
            <a:r>
              <a:rPr lang="en-US" altLang="ja-JP" sz="1400" kern="0" dirty="0" err="1" smtClean="0"/>
              <a:t>IaC</a:t>
            </a:r>
            <a:endParaRPr lang="en-US" altLang="ja-JP" sz="14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Movement</a:t>
            </a:r>
            <a:r>
              <a:rPr lang="ja-JP" altLang="en-US" sz="1400" b="1" kern="0" dirty="0" smtClean="0"/>
              <a:t> </a:t>
            </a:r>
            <a:r>
              <a:rPr lang="en-US" altLang="ja-JP" sz="1400" b="1" kern="0" dirty="0" smtClean="0"/>
              <a:t>details</a:t>
            </a:r>
            <a:br>
              <a:rPr lang="en-US" altLang="ja-JP" sz="1400" b="1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Manage the playbooks to be included in Movement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Substitution value list</a:t>
            </a:r>
            <a:br>
              <a:rPr lang="en-US" altLang="ja-JP" sz="1400" b="1" kern="0" dirty="0" smtClean="0"/>
            </a:br>
            <a:r>
              <a:rPr lang="ja-JP" altLang="en-US" sz="1400" b="1" kern="0" dirty="0" smtClean="0"/>
              <a:t>　</a:t>
            </a:r>
            <a:r>
              <a:rPr lang="en-US" altLang="ja-JP" sz="1400" dirty="0" smtClean="0"/>
              <a:t>Link registered Operation with the setting value of every item for each host.</a:t>
            </a:r>
            <a:br>
              <a:rPr lang="en-US" altLang="ja-JP" sz="1400" dirty="0" smtClean="0"/>
            </a:br>
            <a:r>
              <a:rPr lang="ja-JP" altLang="en-US" sz="1400" dirty="0" smtClean="0"/>
              <a:t>　</a:t>
            </a:r>
            <a:r>
              <a:rPr lang="en-US" altLang="ja-JP" sz="1400" dirty="0" smtClean="0"/>
              <a:t>Manage Movement and </a:t>
            </a:r>
            <a:r>
              <a:rPr lang="en-US" altLang="ja-JP" sz="1400" smtClean="0"/>
              <a:t>variable.</a:t>
            </a:r>
            <a:endParaRPr lang="en-US" altLang="ja-JP" sz="1800" b="1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Target host</a:t>
            </a:r>
            <a:r>
              <a:rPr lang="en-US" altLang="ja-JP" sz="1800" b="1" kern="0" dirty="0"/>
              <a:t/>
            </a:r>
            <a:br>
              <a:rPr lang="en-US" altLang="ja-JP" sz="1800" b="1" kern="0" dirty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Manage the Movement and host to be linked with Operation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Substitution value list</a:t>
            </a:r>
            <a:br>
              <a:rPr lang="en-US" altLang="ja-JP" sz="1400" b="1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Manage playbook and the substitution value of the “VAR_” variable used in Movements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Execution</a:t>
            </a:r>
            <a:br>
              <a:rPr lang="en-US" altLang="ja-JP" sz="1400" b="1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Execute single created Movement</a:t>
            </a:r>
            <a:endParaRPr lang="en-US" altLang="ja-JP" sz="1400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Check operation status</a:t>
            </a:r>
            <a:br>
              <a:rPr lang="en-US" altLang="ja-JP" sz="1400" b="1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Check the details of the executed Movement.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Execution list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Check the execution detail and history of created and executed Movements.</a:t>
            </a:r>
            <a:endParaRPr lang="en-US" altLang="ja-JP" sz="1800" kern="0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79512" y="2204830"/>
            <a:ext cx="1512088" cy="32404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74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</a:t>
            </a:r>
            <a:r>
              <a:rPr lang="en-US" altLang="ja-JP" dirty="0" err="1" smtClean="0"/>
              <a:t>LegacyRole</a:t>
            </a:r>
            <a:r>
              <a:rPr lang="en-US" altLang="ja-JP" dirty="0" smtClean="0"/>
              <a:t> 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</a:t>
            </a:r>
            <a:r>
              <a:rPr lang="en-US" altLang="ja-JP" dirty="0" err="1" smtClean="0"/>
              <a:t>LegacyRole</a:t>
            </a:r>
            <a:r>
              <a:rPr lang="en-US" altLang="ja-JP" dirty="0" smtClean="0"/>
              <a:t> mode 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63377"/>
            <a:ext cx="8784976" cy="82949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100" b="1" dirty="0" smtClean="0">
                <a:latin typeface="+mn-ea"/>
              </a:rPr>
              <a:t>The feature of Ansible-Legacy mode is to register and use role package.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100" b="1" dirty="0" smtClean="0">
                <a:latin typeface="+mn-ea"/>
              </a:rPr>
              <a:t>Users can use self-created Role or obtain and use Roles from </a:t>
            </a:r>
            <a:r>
              <a:rPr lang="en-US" altLang="ja-JP" sz="2100" b="1" dirty="0" err="1" smtClean="0">
                <a:latin typeface="+mn-ea"/>
              </a:rPr>
              <a:t>Ansible</a:t>
            </a:r>
            <a:r>
              <a:rPr lang="en-US" altLang="ja-JP" sz="2100" b="1" dirty="0" smtClean="0">
                <a:latin typeface="+mn-ea"/>
              </a:rPr>
              <a:t>-galaxy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808" y="965751"/>
            <a:ext cx="8882705" cy="3497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Gather the world’s wisdom in your hand - Ansible-</a:t>
            </a:r>
            <a:r>
              <a:rPr lang="en-US" altLang="ja-JP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LegacyRole</a:t>
            </a:r>
            <a:r>
              <a:rPr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 </a:t>
            </a:r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mode</a:t>
            </a:r>
          </a:p>
        </p:txBody>
      </p:sp>
      <p:sp>
        <p:nvSpPr>
          <p:cNvPr id="6" name="フリーフォーム: 図形 189">
            <a:extLst>
              <a:ext uri="{FF2B5EF4-FFF2-40B4-BE49-F238E27FC236}">
                <a16:creationId xmlns:a16="http://schemas.microsoft.com/office/drawing/2014/main" id="{4968F60C-565F-4CEC-BC0F-BD76276E351F}"/>
              </a:ext>
            </a:extLst>
          </p:cNvPr>
          <p:cNvSpPr>
            <a:spLocks noChangeAspect="1"/>
          </p:cNvSpPr>
          <p:nvPr/>
        </p:nvSpPr>
        <p:spPr bwMode="gray">
          <a:xfrm>
            <a:off x="555119" y="3416182"/>
            <a:ext cx="3010903" cy="1944270"/>
          </a:xfrm>
          <a:custGeom>
            <a:avLst/>
            <a:gdLst>
              <a:gd name="connsiteX0" fmla="*/ 306972 w 2136356"/>
              <a:gd name="connsiteY0" fmla="*/ 1017588 h 1379538"/>
              <a:gd name="connsiteX1" fmla="*/ 326022 w 2136356"/>
              <a:gd name="connsiteY1" fmla="*/ 1049725 h 1379538"/>
              <a:gd name="connsiteX2" fmla="*/ 316497 w 2136356"/>
              <a:gd name="connsiteY2" fmla="*/ 1120428 h 1379538"/>
              <a:gd name="connsiteX3" fmla="*/ 284747 w 2136356"/>
              <a:gd name="connsiteY3" fmla="*/ 1149351 h 1379538"/>
              <a:gd name="connsiteX4" fmla="*/ 262522 w 2136356"/>
              <a:gd name="connsiteY4" fmla="*/ 1120428 h 1379538"/>
              <a:gd name="connsiteX5" fmla="*/ 275222 w 2136356"/>
              <a:gd name="connsiteY5" fmla="*/ 1049725 h 1379538"/>
              <a:gd name="connsiteX6" fmla="*/ 306972 w 2136356"/>
              <a:gd name="connsiteY6" fmla="*/ 1017588 h 1379538"/>
              <a:gd name="connsiteX7" fmla="*/ 739534 w 2136356"/>
              <a:gd name="connsiteY7" fmla="*/ 985838 h 1379538"/>
              <a:gd name="connsiteX8" fmla="*/ 832223 w 2136356"/>
              <a:gd name="connsiteY8" fmla="*/ 985838 h 1379538"/>
              <a:gd name="connsiteX9" fmla="*/ 860988 w 2136356"/>
              <a:gd name="connsiteY9" fmla="*/ 1017844 h 1379538"/>
              <a:gd name="connsiteX10" fmla="*/ 835419 w 2136356"/>
              <a:gd name="connsiteY10" fmla="*/ 1152270 h 1379538"/>
              <a:gd name="connsiteX11" fmla="*/ 800261 w 2136356"/>
              <a:gd name="connsiteY11" fmla="*/ 1184276 h 1379538"/>
              <a:gd name="connsiteX12" fmla="*/ 653238 w 2136356"/>
              <a:gd name="connsiteY12" fmla="*/ 1184276 h 1379538"/>
              <a:gd name="connsiteX13" fmla="*/ 624472 w 2136356"/>
              <a:gd name="connsiteY13" fmla="*/ 1152270 h 1379538"/>
              <a:gd name="connsiteX14" fmla="*/ 637257 w 2136356"/>
              <a:gd name="connsiteY14" fmla="*/ 1081857 h 1379538"/>
              <a:gd name="connsiteX15" fmla="*/ 669218 w 2136356"/>
              <a:gd name="connsiteY15" fmla="*/ 1053051 h 1379538"/>
              <a:gd name="connsiteX16" fmla="*/ 701180 w 2136356"/>
              <a:gd name="connsiteY16" fmla="*/ 1021045 h 1379538"/>
              <a:gd name="connsiteX17" fmla="*/ 701180 w 2136356"/>
              <a:gd name="connsiteY17" fmla="*/ 1017844 h 1379538"/>
              <a:gd name="connsiteX18" fmla="*/ 739534 w 2136356"/>
              <a:gd name="connsiteY18" fmla="*/ 985838 h 1379538"/>
              <a:gd name="connsiteX19" fmla="*/ 669177 w 2136356"/>
              <a:gd name="connsiteY19" fmla="*/ 787400 h 1379538"/>
              <a:gd name="connsiteX20" fmla="*/ 710707 w 2136356"/>
              <a:gd name="connsiteY20" fmla="*/ 787400 h 1379538"/>
              <a:gd name="connsiteX21" fmla="*/ 736263 w 2136356"/>
              <a:gd name="connsiteY21" fmla="*/ 819537 h 1379538"/>
              <a:gd name="connsiteX22" fmla="*/ 736263 w 2136356"/>
              <a:gd name="connsiteY22" fmla="*/ 822751 h 1379538"/>
              <a:gd name="connsiteX23" fmla="*/ 761820 w 2136356"/>
              <a:gd name="connsiteY23" fmla="*/ 854888 h 1379538"/>
              <a:gd name="connsiteX24" fmla="*/ 857658 w 2136356"/>
              <a:gd name="connsiteY24" fmla="*/ 854888 h 1379538"/>
              <a:gd name="connsiteX25" fmla="*/ 883215 w 2136356"/>
              <a:gd name="connsiteY25" fmla="*/ 887026 h 1379538"/>
              <a:gd name="connsiteX26" fmla="*/ 883215 w 2136356"/>
              <a:gd name="connsiteY26" fmla="*/ 890239 h 1379538"/>
              <a:gd name="connsiteX27" fmla="*/ 844880 w 2136356"/>
              <a:gd name="connsiteY27" fmla="*/ 919163 h 1379538"/>
              <a:gd name="connsiteX28" fmla="*/ 697928 w 2136356"/>
              <a:gd name="connsiteY28" fmla="*/ 919163 h 1379538"/>
              <a:gd name="connsiteX29" fmla="*/ 672372 w 2136356"/>
              <a:gd name="connsiteY29" fmla="*/ 890239 h 1379538"/>
              <a:gd name="connsiteX30" fmla="*/ 672372 w 2136356"/>
              <a:gd name="connsiteY30" fmla="*/ 887026 h 1379538"/>
              <a:gd name="connsiteX31" fmla="*/ 653204 w 2136356"/>
              <a:gd name="connsiteY31" fmla="*/ 854888 h 1379538"/>
              <a:gd name="connsiteX32" fmla="*/ 630842 w 2136356"/>
              <a:gd name="connsiteY32" fmla="*/ 822751 h 1379538"/>
              <a:gd name="connsiteX33" fmla="*/ 630842 w 2136356"/>
              <a:gd name="connsiteY33" fmla="*/ 819537 h 1379538"/>
              <a:gd name="connsiteX34" fmla="*/ 669177 w 2136356"/>
              <a:gd name="connsiteY34" fmla="*/ 787400 h 1379538"/>
              <a:gd name="connsiteX35" fmla="*/ 924184 w 2136356"/>
              <a:gd name="connsiteY35" fmla="*/ 492125 h 1379538"/>
              <a:gd name="connsiteX36" fmla="*/ 946694 w 2136356"/>
              <a:gd name="connsiteY36" fmla="*/ 524262 h 1379538"/>
              <a:gd name="connsiteX37" fmla="*/ 946694 w 2136356"/>
              <a:gd name="connsiteY37" fmla="*/ 527476 h 1379538"/>
              <a:gd name="connsiteX38" fmla="*/ 914537 w 2136356"/>
              <a:gd name="connsiteY38" fmla="*/ 556400 h 1379538"/>
              <a:gd name="connsiteX39" fmla="*/ 882380 w 2136356"/>
              <a:gd name="connsiteY39" fmla="*/ 588537 h 1379538"/>
              <a:gd name="connsiteX40" fmla="*/ 882380 w 2136356"/>
              <a:gd name="connsiteY40" fmla="*/ 591751 h 1379538"/>
              <a:gd name="connsiteX41" fmla="*/ 850223 w 2136356"/>
              <a:gd name="connsiteY41" fmla="*/ 623888 h 1379538"/>
              <a:gd name="connsiteX42" fmla="*/ 827713 w 2136356"/>
              <a:gd name="connsiteY42" fmla="*/ 591751 h 1379538"/>
              <a:gd name="connsiteX43" fmla="*/ 827713 w 2136356"/>
              <a:gd name="connsiteY43" fmla="*/ 588537 h 1379538"/>
              <a:gd name="connsiteX44" fmla="*/ 859870 w 2136356"/>
              <a:gd name="connsiteY44" fmla="*/ 556400 h 1379538"/>
              <a:gd name="connsiteX45" fmla="*/ 892027 w 2136356"/>
              <a:gd name="connsiteY45" fmla="*/ 527476 h 1379538"/>
              <a:gd name="connsiteX46" fmla="*/ 892027 w 2136356"/>
              <a:gd name="connsiteY46" fmla="*/ 524262 h 1379538"/>
              <a:gd name="connsiteX47" fmla="*/ 924184 w 2136356"/>
              <a:gd name="connsiteY47" fmla="*/ 492125 h 1379538"/>
              <a:gd name="connsiteX48" fmla="*/ 1310774 w 2136356"/>
              <a:gd name="connsiteY48" fmla="*/ 131763 h 1379538"/>
              <a:gd name="connsiteX49" fmla="*/ 1825984 w 2136356"/>
              <a:gd name="connsiteY49" fmla="*/ 131763 h 1379538"/>
              <a:gd name="connsiteX50" fmla="*/ 1851584 w 2136356"/>
              <a:gd name="connsiteY50" fmla="*/ 160558 h 1379538"/>
              <a:gd name="connsiteX51" fmla="*/ 1781183 w 2136356"/>
              <a:gd name="connsiteY51" fmla="*/ 560486 h 1379538"/>
              <a:gd name="connsiteX52" fmla="*/ 1742782 w 2136356"/>
              <a:gd name="connsiteY52" fmla="*/ 592480 h 1379538"/>
              <a:gd name="connsiteX53" fmla="*/ 1595579 w 2136356"/>
              <a:gd name="connsiteY53" fmla="*/ 592480 h 1379538"/>
              <a:gd name="connsiteX54" fmla="*/ 1560378 w 2136356"/>
              <a:gd name="connsiteY54" fmla="*/ 621275 h 1379538"/>
              <a:gd name="connsiteX55" fmla="*/ 1557178 w 2136356"/>
              <a:gd name="connsiteY55" fmla="*/ 624474 h 1379538"/>
              <a:gd name="connsiteX56" fmla="*/ 1585979 w 2136356"/>
              <a:gd name="connsiteY56" fmla="*/ 656468 h 1379538"/>
              <a:gd name="connsiteX57" fmla="*/ 1627580 w 2136356"/>
              <a:gd name="connsiteY57" fmla="*/ 656468 h 1379538"/>
              <a:gd name="connsiteX58" fmla="*/ 1653180 w 2136356"/>
              <a:gd name="connsiteY58" fmla="*/ 688463 h 1379538"/>
              <a:gd name="connsiteX59" fmla="*/ 1640380 w 2136356"/>
              <a:gd name="connsiteY59" fmla="*/ 758850 h 1379538"/>
              <a:gd name="connsiteX60" fmla="*/ 1665981 w 2136356"/>
              <a:gd name="connsiteY60" fmla="*/ 787645 h 1379538"/>
              <a:gd name="connsiteX61" fmla="*/ 1813183 w 2136356"/>
              <a:gd name="connsiteY61" fmla="*/ 787645 h 1379538"/>
              <a:gd name="connsiteX62" fmla="*/ 1838784 w 2136356"/>
              <a:gd name="connsiteY62" fmla="*/ 819639 h 1379538"/>
              <a:gd name="connsiteX63" fmla="*/ 1793983 w 2136356"/>
              <a:gd name="connsiteY63" fmla="*/ 1085191 h 1379538"/>
              <a:gd name="connsiteX64" fmla="*/ 1755582 w 2136356"/>
              <a:gd name="connsiteY64" fmla="*/ 1117185 h 1379538"/>
              <a:gd name="connsiteX65" fmla="*/ 1713981 w 2136356"/>
              <a:gd name="connsiteY65" fmla="*/ 1117185 h 1379538"/>
              <a:gd name="connsiteX66" fmla="*/ 1675581 w 2136356"/>
              <a:gd name="connsiteY66" fmla="*/ 1149180 h 1379538"/>
              <a:gd name="connsiteX67" fmla="*/ 1640380 w 2136356"/>
              <a:gd name="connsiteY67" fmla="*/ 1350743 h 1379538"/>
              <a:gd name="connsiteX68" fmla="*/ 1605179 w 2136356"/>
              <a:gd name="connsiteY68" fmla="*/ 1379538 h 1379538"/>
              <a:gd name="connsiteX69" fmla="*/ 1563578 w 2136356"/>
              <a:gd name="connsiteY69" fmla="*/ 1379538 h 1379538"/>
              <a:gd name="connsiteX70" fmla="*/ 1534778 w 2136356"/>
              <a:gd name="connsiteY70" fmla="*/ 1350743 h 1379538"/>
              <a:gd name="connsiteX71" fmla="*/ 1595579 w 2136356"/>
              <a:gd name="connsiteY71" fmla="*/ 1018003 h 1379538"/>
              <a:gd name="connsiteX72" fmla="*/ 1601979 w 2136356"/>
              <a:gd name="connsiteY72" fmla="*/ 986009 h 1379538"/>
              <a:gd name="connsiteX73" fmla="*/ 1605179 w 2136356"/>
              <a:gd name="connsiteY73" fmla="*/ 954015 h 1379538"/>
              <a:gd name="connsiteX74" fmla="*/ 1630780 w 2136356"/>
              <a:gd name="connsiteY74" fmla="*/ 819639 h 1379538"/>
              <a:gd name="connsiteX75" fmla="*/ 1605179 w 2136356"/>
              <a:gd name="connsiteY75" fmla="*/ 787645 h 1379538"/>
              <a:gd name="connsiteX76" fmla="*/ 1560378 w 2136356"/>
              <a:gd name="connsiteY76" fmla="*/ 787645 h 1379538"/>
              <a:gd name="connsiteX77" fmla="*/ 1534778 w 2136356"/>
              <a:gd name="connsiteY77" fmla="*/ 758850 h 1379538"/>
              <a:gd name="connsiteX78" fmla="*/ 1547578 w 2136356"/>
              <a:gd name="connsiteY78" fmla="*/ 688463 h 1379538"/>
              <a:gd name="connsiteX79" fmla="*/ 1521978 w 2136356"/>
              <a:gd name="connsiteY79" fmla="*/ 656468 h 1379538"/>
              <a:gd name="connsiteX80" fmla="*/ 1425976 w 2136356"/>
              <a:gd name="connsiteY80" fmla="*/ 656468 h 1379538"/>
              <a:gd name="connsiteX81" fmla="*/ 1400375 w 2136356"/>
              <a:gd name="connsiteY81" fmla="*/ 624474 h 1379538"/>
              <a:gd name="connsiteX82" fmla="*/ 1448376 w 2136356"/>
              <a:gd name="connsiteY82" fmla="*/ 358922 h 1379538"/>
              <a:gd name="connsiteX83" fmla="*/ 1422776 w 2136356"/>
              <a:gd name="connsiteY83" fmla="*/ 326928 h 1379538"/>
              <a:gd name="connsiteX84" fmla="*/ 1275573 w 2136356"/>
              <a:gd name="connsiteY84" fmla="*/ 326928 h 1379538"/>
              <a:gd name="connsiteX85" fmla="*/ 1246772 w 2136356"/>
              <a:gd name="connsiteY85" fmla="*/ 298133 h 1379538"/>
              <a:gd name="connsiteX86" fmla="*/ 1272373 w 2136356"/>
              <a:gd name="connsiteY86" fmla="*/ 160558 h 1379538"/>
              <a:gd name="connsiteX87" fmla="*/ 1310774 w 2136356"/>
              <a:gd name="connsiteY87" fmla="*/ 131763 h 1379538"/>
              <a:gd name="connsiteX88" fmla="*/ 531096 w 2136356"/>
              <a:gd name="connsiteY88" fmla="*/ 63500 h 1379538"/>
              <a:gd name="connsiteX89" fmla="*/ 994476 w 2136356"/>
              <a:gd name="connsiteY89" fmla="*/ 63500 h 1379538"/>
              <a:gd name="connsiteX90" fmla="*/ 1020042 w 2136356"/>
              <a:gd name="connsiteY90" fmla="*/ 95522 h 1379538"/>
              <a:gd name="connsiteX91" fmla="*/ 1020042 w 2136356"/>
              <a:gd name="connsiteY91" fmla="*/ 98724 h 1379538"/>
              <a:gd name="connsiteX92" fmla="*/ 1045607 w 2136356"/>
              <a:gd name="connsiteY92" fmla="*/ 130747 h 1379538"/>
              <a:gd name="connsiteX93" fmla="*/ 1192611 w 2136356"/>
              <a:gd name="connsiteY93" fmla="*/ 130747 h 1379538"/>
              <a:gd name="connsiteX94" fmla="*/ 1218176 w 2136356"/>
              <a:gd name="connsiteY94" fmla="*/ 159566 h 1379538"/>
              <a:gd name="connsiteX95" fmla="*/ 1195806 w 2136356"/>
              <a:gd name="connsiteY95" fmla="*/ 297262 h 1379538"/>
              <a:gd name="connsiteX96" fmla="*/ 1157458 w 2136356"/>
              <a:gd name="connsiteY96" fmla="*/ 326082 h 1379538"/>
              <a:gd name="connsiteX97" fmla="*/ 1010454 w 2136356"/>
              <a:gd name="connsiteY97" fmla="*/ 326082 h 1379538"/>
              <a:gd name="connsiteX98" fmla="*/ 975302 w 2136356"/>
              <a:gd name="connsiteY98" fmla="*/ 358104 h 1379538"/>
              <a:gd name="connsiteX99" fmla="*/ 962519 w 2136356"/>
              <a:gd name="connsiteY99" fmla="*/ 428553 h 1379538"/>
              <a:gd name="connsiteX100" fmla="*/ 924170 w 2136356"/>
              <a:gd name="connsiteY100" fmla="*/ 460575 h 1379538"/>
              <a:gd name="connsiteX101" fmla="*/ 831494 w 2136356"/>
              <a:gd name="connsiteY101" fmla="*/ 460575 h 1379538"/>
              <a:gd name="connsiteX102" fmla="*/ 793145 w 2136356"/>
              <a:gd name="connsiteY102" fmla="*/ 489395 h 1379538"/>
              <a:gd name="connsiteX103" fmla="*/ 770775 w 2136356"/>
              <a:gd name="connsiteY103" fmla="*/ 623888 h 1379538"/>
              <a:gd name="connsiteX104" fmla="*/ 738818 w 2136356"/>
              <a:gd name="connsiteY104" fmla="*/ 655910 h 1379538"/>
              <a:gd name="connsiteX105" fmla="*/ 706861 w 2136356"/>
              <a:gd name="connsiteY105" fmla="*/ 687932 h 1379538"/>
              <a:gd name="connsiteX106" fmla="*/ 694078 w 2136356"/>
              <a:gd name="connsiteY106" fmla="*/ 758381 h 1379538"/>
              <a:gd name="connsiteX107" fmla="*/ 662121 w 2136356"/>
              <a:gd name="connsiteY107" fmla="*/ 787201 h 1379538"/>
              <a:gd name="connsiteX108" fmla="*/ 642946 w 2136356"/>
              <a:gd name="connsiteY108" fmla="*/ 758381 h 1379538"/>
              <a:gd name="connsiteX109" fmla="*/ 642946 w 2136356"/>
              <a:gd name="connsiteY109" fmla="*/ 751976 h 1379538"/>
              <a:gd name="connsiteX110" fmla="*/ 617381 w 2136356"/>
              <a:gd name="connsiteY110" fmla="*/ 723156 h 1379538"/>
              <a:gd name="connsiteX111" fmla="*/ 575836 w 2136356"/>
              <a:gd name="connsiteY111" fmla="*/ 723156 h 1379538"/>
              <a:gd name="connsiteX112" fmla="*/ 537487 w 2136356"/>
              <a:gd name="connsiteY112" fmla="*/ 751976 h 1379538"/>
              <a:gd name="connsiteX113" fmla="*/ 537487 w 2136356"/>
              <a:gd name="connsiteY113" fmla="*/ 758381 h 1379538"/>
              <a:gd name="connsiteX114" fmla="*/ 505530 w 2136356"/>
              <a:gd name="connsiteY114" fmla="*/ 787201 h 1379538"/>
              <a:gd name="connsiteX115" fmla="*/ 483160 w 2136356"/>
              <a:gd name="connsiteY115" fmla="*/ 758381 h 1379538"/>
              <a:gd name="connsiteX116" fmla="*/ 495943 w 2136356"/>
              <a:gd name="connsiteY116" fmla="*/ 687932 h 1379538"/>
              <a:gd name="connsiteX117" fmla="*/ 470377 w 2136356"/>
              <a:gd name="connsiteY117" fmla="*/ 655910 h 1379538"/>
              <a:gd name="connsiteX118" fmla="*/ 428833 w 2136356"/>
              <a:gd name="connsiteY118" fmla="*/ 655910 h 1379538"/>
              <a:gd name="connsiteX119" fmla="*/ 390484 w 2136356"/>
              <a:gd name="connsiteY119" fmla="*/ 687932 h 1379538"/>
              <a:gd name="connsiteX120" fmla="*/ 345744 w 2136356"/>
              <a:gd name="connsiteY120" fmla="*/ 953716 h 1379538"/>
              <a:gd name="connsiteX121" fmla="*/ 307395 w 2136356"/>
              <a:gd name="connsiteY121" fmla="*/ 985738 h 1379538"/>
              <a:gd name="connsiteX122" fmla="*/ 265851 w 2136356"/>
              <a:gd name="connsiteY122" fmla="*/ 985738 h 1379538"/>
              <a:gd name="connsiteX123" fmla="*/ 227502 w 2136356"/>
              <a:gd name="connsiteY123" fmla="*/ 1017760 h 1379538"/>
              <a:gd name="connsiteX124" fmla="*/ 205132 w 2136356"/>
              <a:gd name="connsiteY124" fmla="*/ 1152253 h 1379538"/>
              <a:gd name="connsiteX125" fmla="*/ 166784 w 2136356"/>
              <a:gd name="connsiteY125" fmla="*/ 1184275 h 1379538"/>
              <a:gd name="connsiteX126" fmla="*/ 125239 w 2136356"/>
              <a:gd name="connsiteY126" fmla="*/ 1184275 h 1379538"/>
              <a:gd name="connsiteX127" fmla="*/ 99673 w 2136356"/>
              <a:gd name="connsiteY127" fmla="*/ 1152253 h 1379538"/>
              <a:gd name="connsiteX128" fmla="*/ 147609 w 2136356"/>
              <a:gd name="connsiteY128" fmla="*/ 886469 h 1379538"/>
              <a:gd name="connsiteX129" fmla="*/ 118848 w 2136356"/>
              <a:gd name="connsiteY129" fmla="*/ 854447 h 1379538"/>
              <a:gd name="connsiteX130" fmla="*/ 26172 w 2136356"/>
              <a:gd name="connsiteY130" fmla="*/ 854447 h 1379538"/>
              <a:gd name="connsiteX131" fmla="*/ 606 w 2136356"/>
              <a:gd name="connsiteY131" fmla="*/ 822425 h 1379538"/>
              <a:gd name="connsiteX132" fmla="*/ 35759 w 2136356"/>
              <a:gd name="connsiteY132" fmla="*/ 620685 h 1379538"/>
              <a:gd name="connsiteX133" fmla="*/ 70912 w 2136356"/>
              <a:gd name="connsiteY133" fmla="*/ 591865 h 1379538"/>
              <a:gd name="connsiteX134" fmla="*/ 272242 w 2136356"/>
              <a:gd name="connsiteY134" fmla="*/ 591865 h 1379538"/>
              <a:gd name="connsiteX135" fmla="*/ 307395 w 2136356"/>
              <a:gd name="connsiteY135" fmla="*/ 559843 h 1379538"/>
              <a:gd name="connsiteX136" fmla="*/ 310591 w 2136356"/>
              <a:gd name="connsiteY136" fmla="*/ 556641 h 1379538"/>
              <a:gd name="connsiteX137" fmla="*/ 281830 w 2136356"/>
              <a:gd name="connsiteY137" fmla="*/ 524619 h 1379538"/>
              <a:gd name="connsiteX138" fmla="*/ 83695 w 2136356"/>
              <a:gd name="connsiteY138" fmla="*/ 524619 h 1379538"/>
              <a:gd name="connsiteX139" fmla="*/ 58129 w 2136356"/>
              <a:gd name="connsiteY139" fmla="*/ 492597 h 1379538"/>
              <a:gd name="connsiteX140" fmla="*/ 80499 w 2136356"/>
              <a:gd name="connsiteY140" fmla="*/ 358104 h 1379538"/>
              <a:gd name="connsiteX141" fmla="*/ 118848 w 2136356"/>
              <a:gd name="connsiteY141" fmla="*/ 326082 h 1379538"/>
              <a:gd name="connsiteX142" fmla="*/ 160392 w 2136356"/>
              <a:gd name="connsiteY142" fmla="*/ 326082 h 1379538"/>
              <a:gd name="connsiteX143" fmla="*/ 198741 w 2136356"/>
              <a:gd name="connsiteY143" fmla="*/ 297262 h 1379538"/>
              <a:gd name="connsiteX144" fmla="*/ 221111 w 2136356"/>
              <a:gd name="connsiteY144" fmla="*/ 159566 h 1379538"/>
              <a:gd name="connsiteX145" fmla="*/ 259460 w 2136356"/>
              <a:gd name="connsiteY145" fmla="*/ 130747 h 1379538"/>
              <a:gd name="connsiteX146" fmla="*/ 457594 w 2136356"/>
              <a:gd name="connsiteY146" fmla="*/ 130747 h 1379538"/>
              <a:gd name="connsiteX147" fmla="*/ 495943 w 2136356"/>
              <a:gd name="connsiteY147" fmla="*/ 98724 h 1379538"/>
              <a:gd name="connsiteX148" fmla="*/ 495943 w 2136356"/>
              <a:gd name="connsiteY148" fmla="*/ 95522 h 1379538"/>
              <a:gd name="connsiteX149" fmla="*/ 531096 w 2136356"/>
              <a:gd name="connsiteY149" fmla="*/ 63500 h 1379538"/>
              <a:gd name="connsiteX150" fmla="*/ 1701072 w 2136356"/>
              <a:gd name="connsiteY150" fmla="*/ 0 h 1379538"/>
              <a:gd name="connsiteX151" fmla="*/ 2110182 w 2136356"/>
              <a:gd name="connsiteY151" fmla="*/ 0 h 1379538"/>
              <a:gd name="connsiteX152" fmla="*/ 2135751 w 2136356"/>
              <a:gd name="connsiteY152" fmla="*/ 28855 h 1379538"/>
              <a:gd name="connsiteX153" fmla="*/ 2113378 w 2136356"/>
              <a:gd name="connsiteY153" fmla="*/ 166719 h 1379538"/>
              <a:gd name="connsiteX154" fmla="*/ 2075024 w 2136356"/>
              <a:gd name="connsiteY154" fmla="*/ 195574 h 1379538"/>
              <a:gd name="connsiteX155" fmla="*/ 2033474 w 2136356"/>
              <a:gd name="connsiteY155" fmla="*/ 195574 h 1379538"/>
              <a:gd name="connsiteX156" fmla="*/ 1998316 w 2136356"/>
              <a:gd name="connsiteY156" fmla="*/ 227635 h 1379538"/>
              <a:gd name="connsiteX157" fmla="*/ 1985531 w 2136356"/>
              <a:gd name="connsiteY157" fmla="*/ 298170 h 1379538"/>
              <a:gd name="connsiteX158" fmla="*/ 1947177 w 2136356"/>
              <a:gd name="connsiteY158" fmla="*/ 327025 h 1379538"/>
              <a:gd name="connsiteX159" fmla="*/ 1905627 w 2136356"/>
              <a:gd name="connsiteY159" fmla="*/ 327025 h 1379538"/>
              <a:gd name="connsiteX160" fmla="*/ 1880058 w 2136356"/>
              <a:gd name="connsiteY160" fmla="*/ 298170 h 1379538"/>
              <a:gd name="connsiteX161" fmla="*/ 1915216 w 2136356"/>
              <a:gd name="connsiteY161" fmla="*/ 96184 h 1379538"/>
              <a:gd name="connsiteX162" fmla="*/ 1889646 w 2136356"/>
              <a:gd name="connsiteY162" fmla="*/ 64123 h 1379538"/>
              <a:gd name="connsiteX163" fmla="*/ 1688288 w 2136356"/>
              <a:gd name="connsiteY163" fmla="*/ 64123 h 1379538"/>
              <a:gd name="connsiteX164" fmla="*/ 1662718 w 2136356"/>
              <a:gd name="connsiteY164" fmla="*/ 32061 h 1379538"/>
              <a:gd name="connsiteX165" fmla="*/ 1662718 w 2136356"/>
              <a:gd name="connsiteY165" fmla="*/ 28855 h 1379538"/>
              <a:gd name="connsiteX166" fmla="*/ 1701072 w 2136356"/>
              <a:gd name="connsiteY166" fmla="*/ 0 h 137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2136356" h="1379538">
                <a:moveTo>
                  <a:pt x="306972" y="1017588"/>
                </a:moveTo>
                <a:cubicBezTo>
                  <a:pt x="319672" y="1017588"/>
                  <a:pt x="329197" y="1033657"/>
                  <a:pt x="326022" y="1049725"/>
                </a:cubicBezTo>
                <a:cubicBezTo>
                  <a:pt x="326022" y="1049725"/>
                  <a:pt x="326022" y="1049725"/>
                  <a:pt x="316497" y="1120428"/>
                </a:cubicBezTo>
                <a:cubicBezTo>
                  <a:pt x="313322" y="1136496"/>
                  <a:pt x="297447" y="1149351"/>
                  <a:pt x="284747" y="1149351"/>
                </a:cubicBezTo>
                <a:cubicBezTo>
                  <a:pt x="268872" y="1149351"/>
                  <a:pt x="259347" y="1136496"/>
                  <a:pt x="262522" y="1120428"/>
                </a:cubicBezTo>
                <a:cubicBezTo>
                  <a:pt x="262522" y="1120428"/>
                  <a:pt x="262522" y="1120428"/>
                  <a:pt x="275222" y="1049725"/>
                </a:cubicBezTo>
                <a:cubicBezTo>
                  <a:pt x="278397" y="1033657"/>
                  <a:pt x="291097" y="1017588"/>
                  <a:pt x="306972" y="1017588"/>
                </a:cubicBezTo>
                <a:close/>
                <a:moveTo>
                  <a:pt x="739534" y="985838"/>
                </a:moveTo>
                <a:cubicBezTo>
                  <a:pt x="739534" y="985838"/>
                  <a:pt x="739534" y="985838"/>
                  <a:pt x="832223" y="985838"/>
                </a:cubicBezTo>
                <a:cubicBezTo>
                  <a:pt x="851400" y="985838"/>
                  <a:pt x="864184" y="998641"/>
                  <a:pt x="860988" y="1017844"/>
                </a:cubicBezTo>
                <a:cubicBezTo>
                  <a:pt x="860988" y="1017844"/>
                  <a:pt x="860988" y="1017844"/>
                  <a:pt x="835419" y="1152270"/>
                </a:cubicBezTo>
                <a:cubicBezTo>
                  <a:pt x="832223" y="1168273"/>
                  <a:pt x="816242" y="1184276"/>
                  <a:pt x="800261" y="1184276"/>
                </a:cubicBezTo>
                <a:cubicBezTo>
                  <a:pt x="800261" y="1184276"/>
                  <a:pt x="800261" y="1184276"/>
                  <a:pt x="653238" y="1184276"/>
                </a:cubicBezTo>
                <a:cubicBezTo>
                  <a:pt x="634061" y="1184276"/>
                  <a:pt x="624472" y="1168273"/>
                  <a:pt x="624472" y="1152270"/>
                </a:cubicBezTo>
                <a:cubicBezTo>
                  <a:pt x="624472" y="1152270"/>
                  <a:pt x="624472" y="1152270"/>
                  <a:pt x="637257" y="1081857"/>
                </a:cubicBezTo>
                <a:cubicBezTo>
                  <a:pt x="640453" y="1065853"/>
                  <a:pt x="656434" y="1053051"/>
                  <a:pt x="669218" y="1053051"/>
                </a:cubicBezTo>
                <a:cubicBezTo>
                  <a:pt x="685199" y="1053051"/>
                  <a:pt x="697984" y="1037048"/>
                  <a:pt x="701180" y="1021045"/>
                </a:cubicBezTo>
                <a:lnTo>
                  <a:pt x="701180" y="1017844"/>
                </a:lnTo>
                <a:cubicBezTo>
                  <a:pt x="704376" y="998641"/>
                  <a:pt x="720357" y="985838"/>
                  <a:pt x="739534" y="985838"/>
                </a:cubicBezTo>
                <a:close/>
                <a:moveTo>
                  <a:pt x="669177" y="787400"/>
                </a:moveTo>
                <a:lnTo>
                  <a:pt x="710707" y="787400"/>
                </a:lnTo>
                <a:cubicBezTo>
                  <a:pt x="726680" y="787400"/>
                  <a:pt x="739458" y="803469"/>
                  <a:pt x="736263" y="819537"/>
                </a:cubicBezTo>
                <a:cubicBezTo>
                  <a:pt x="736263" y="819537"/>
                  <a:pt x="736263" y="819537"/>
                  <a:pt x="736263" y="822751"/>
                </a:cubicBezTo>
                <a:cubicBezTo>
                  <a:pt x="733069" y="842034"/>
                  <a:pt x="745847" y="854888"/>
                  <a:pt x="761820" y="854888"/>
                </a:cubicBezTo>
                <a:cubicBezTo>
                  <a:pt x="761820" y="854888"/>
                  <a:pt x="761820" y="854888"/>
                  <a:pt x="857658" y="854888"/>
                </a:cubicBezTo>
                <a:cubicBezTo>
                  <a:pt x="873631" y="854888"/>
                  <a:pt x="886409" y="867743"/>
                  <a:pt x="883215" y="887026"/>
                </a:cubicBezTo>
                <a:cubicBezTo>
                  <a:pt x="883215" y="887026"/>
                  <a:pt x="883215" y="887026"/>
                  <a:pt x="883215" y="890239"/>
                </a:cubicBezTo>
                <a:cubicBezTo>
                  <a:pt x="880020" y="906308"/>
                  <a:pt x="860853" y="919163"/>
                  <a:pt x="844880" y="919163"/>
                </a:cubicBezTo>
                <a:cubicBezTo>
                  <a:pt x="844880" y="919163"/>
                  <a:pt x="844880" y="919163"/>
                  <a:pt x="697928" y="919163"/>
                </a:cubicBezTo>
                <a:cubicBezTo>
                  <a:pt x="681955" y="919163"/>
                  <a:pt x="669177" y="906308"/>
                  <a:pt x="672372" y="890239"/>
                </a:cubicBezTo>
                <a:cubicBezTo>
                  <a:pt x="672372" y="890239"/>
                  <a:pt x="672372" y="890239"/>
                  <a:pt x="672372" y="887026"/>
                </a:cubicBezTo>
                <a:cubicBezTo>
                  <a:pt x="675566" y="867743"/>
                  <a:pt x="665982" y="854888"/>
                  <a:pt x="653204" y="854888"/>
                </a:cubicBezTo>
                <a:cubicBezTo>
                  <a:pt x="637231" y="854888"/>
                  <a:pt x="627647" y="842034"/>
                  <a:pt x="630842" y="822751"/>
                </a:cubicBezTo>
                <a:cubicBezTo>
                  <a:pt x="630842" y="822751"/>
                  <a:pt x="630842" y="822751"/>
                  <a:pt x="630842" y="819537"/>
                </a:cubicBezTo>
                <a:cubicBezTo>
                  <a:pt x="634036" y="803469"/>
                  <a:pt x="650009" y="787400"/>
                  <a:pt x="669177" y="787400"/>
                </a:cubicBezTo>
                <a:close/>
                <a:moveTo>
                  <a:pt x="924184" y="492125"/>
                </a:moveTo>
                <a:cubicBezTo>
                  <a:pt x="940262" y="492125"/>
                  <a:pt x="949909" y="504980"/>
                  <a:pt x="946694" y="524262"/>
                </a:cubicBezTo>
                <a:cubicBezTo>
                  <a:pt x="946694" y="524262"/>
                  <a:pt x="946694" y="524262"/>
                  <a:pt x="946694" y="527476"/>
                </a:cubicBezTo>
                <a:cubicBezTo>
                  <a:pt x="943478" y="543545"/>
                  <a:pt x="927399" y="556400"/>
                  <a:pt x="914537" y="556400"/>
                </a:cubicBezTo>
                <a:cubicBezTo>
                  <a:pt x="898458" y="556400"/>
                  <a:pt x="885595" y="572468"/>
                  <a:pt x="882380" y="588537"/>
                </a:cubicBezTo>
                <a:cubicBezTo>
                  <a:pt x="882380" y="588537"/>
                  <a:pt x="882380" y="588537"/>
                  <a:pt x="882380" y="591751"/>
                </a:cubicBezTo>
                <a:cubicBezTo>
                  <a:pt x="879164" y="611033"/>
                  <a:pt x="863086" y="623888"/>
                  <a:pt x="850223" y="623888"/>
                </a:cubicBezTo>
                <a:cubicBezTo>
                  <a:pt x="834144" y="623888"/>
                  <a:pt x="824497" y="611033"/>
                  <a:pt x="827713" y="591751"/>
                </a:cubicBezTo>
                <a:cubicBezTo>
                  <a:pt x="827713" y="591751"/>
                  <a:pt x="827713" y="591751"/>
                  <a:pt x="827713" y="588537"/>
                </a:cubicBezTo>
                <a:cubicBezTo>
                  <a:pt x="830929" y="572468"/>
                  <a:pt x="847007" y="556400"/>
                  <a:pt x="859870" y="556400"/>
                </a:cubicBezTo>
                <a:cubicBezTo>
                  <a:pt x="875948" y="556400"/>
                  <a:pt x="888811" y="543545"/>
                  <a:pt x="892027" y="527476"/>
                </a:cubicBezTo>
                <a:cubicBezTo>
                  <a:pt x="892027" y="527476"/>
                  <a:pt x="892027" y="527476"/>
                  <a:pt x="892027" y="524262"/>
                </a:cubicBezTo>
                <a:cubicBezTo>
                  <a:pt x="895242" y="504980"/>
                  <a:pt x="911321" y="492125"/>
                  <a:pt x="924184" y="492125"/>
                </a:cubicBezTo>
                <a:close/>
                <a:moveTo>
                  <a:pt x="1310774" y="131763"/>
                </a:moveTo>
                <a:lnTo>
                  <a:pt x="1825984" y="131763"/>
                </a:lnTo>
                <a:cubicBezTo>
                  <a:pt x="1841984" y="131763"/>
                  <a:pt x="1854784" y="144561"/>
                  <a:pt x="1851584" y="160558"/>
                </a:cubicBezTo>
                <a:cubicBezTo>
                  <a:pt x="1851584" y="160558"/>
                  <a:pt x="1851584" y="160558"/>
                  <a:pt x="1781183" y="560486"/>
                </a:cubicBezTo>
                <a:cubicBezTo>
                  <a:pt x="1777983" y="576483"/>
                  <a:pt x="1761982" y="592480"/>
                  <a:pt x="1742782" y="592480"/>
                </a:cubicBezTo>
                <a:cubicBezTo>
                  <a:pt x="1742782" y="592480"/>
                  <a:pt x="1742782" y="592480"/>
                  <a:pt x="1595579" y="592480"/>
                </a:cubicBezTo>
                <a:cubicBezTo>
                  <a:pt x="1579579" y="592480"/>
                  <a:pt x="1563578" y="605278"/>
                  <a:pt x="1560378" y="621275"/>
                </a:cubicBezTo>
                <a:cubicBezTo>
                  <a:pt x="1560378" y="621275"/>
                  <a:pt x="1560378" y="621275"/>
                  <a:pt x="1557178" y="624474"/>
                </a:cubicBezTo>
                <a:cubicBezTo>
                  <a:pt x="1557178" y="643671"/>
                  <a:pt x="1566779" y="656468"/>
                  <a:pt x="1585979" y="656468"/>
                </a:cubicBezTo>
                <a:cubicBezTo>
                  <a:pt x="1585979" y="656468"/>
                  <a:pt x="1585979" y="656468"/>
                  <a:pt x="1627580" y="656468"/>
                </a:cubicBezTo>
                <a:cubicBezTo>
                  <a:pt x="1643580" y="656468"/>
                  <a:pt x="1656380" y="672466"/>
                  <a:pt x="1653180" y="688463"/>
                </a:cubicBezTo>
                <a:cubicBezTo>
                  <a:pt x="1653180" y="688463"/>
                  <a:pt x="1653180" y="688463"/>
                  <a:pt x="1640380" y="758850"/>
                </a:cubicBezTo>
                <a:cubicBezTo>
                  <a:pt x="1637180" y="774847"/>
                  <a:pt x="1649980" y="787645"/>
                  <a:pt x="1665981" y="787645"/>
                </a:cubicBezTo>
                <a:cubicBezTo>
                  <a:pt x="1665981" y="787645"/>
                  <a:pt x="1665981" y="787645"/>
                  <a:pt x="1813183" y="787645"/>
                </a:cubicBezTo>
                <a:cubicBezTo>
                  <a:pt x="1832384" y="787645"/>
                  <a:pt x="1841984" y="803642"/>
                  <a:pt x="1838784" y="819639"/>
                </a:cubicBezTo>
                <a:cubicBezTo>
                  <a:pt x="1838784" y="819639"/>
                  <a:pt x="1838784" y="819639"/>
                  <a:pt x="1793983" y="1085191"/>
                </a:cubicBezTo>
                <a:cubicBezTo>
                  <a:pt x="1790783" y="1104388"/>
                  <a:pt x="1774783" y="1117185"/>
                  <a:pt x="1755582" y="1117185"/>
                </a:cubicBezTo>
                <a:cubicBezTo>
                  <a:pt x="1755582" y="1117185"/>
                  <a:pt x="1755582" y="1117185"/>
                  <a:pt x="1713981" y="1117185"/>
                </a:cubicBezTo>
                <a:cubicBezTo>
                  <a:pt x="1697981" y="1117185"/>
                  <a:pt x="1678781" y="1129983"/>
                  <a:pt x="1675581" y="1149180"/>
                </a:cubicBezTo>
                <a:cubicBezTo>
                  <a:pt x="1675581" y="1149180"/>
                  <a:pt x="1675581" y="1149180"/>
                  <a:pt x="1640380" y="1350743"/>
                </a:cubicBezTo>
                <a:cubicBezTo>
                  <a:pt x="1637180" y="1366740"/>
                  <a:pt x="1621180" y="1379538"/>
                  <a:pt x="1605179" y="1379538"/>
                </a:cubicBezTo>
                <a:cubicBezTo>
                  <a:pt x="1605179" y="1379538"/>
                  <a:pt x="1605179" y="1379538"/>
                  <a:pt x="1563578" y="1379538"/>
                </a:cubicBezTo>
                <a:cubicBezTo>
                  <a:pt x="1544378" y="1379538"/>
                  <a:pt x="1534778" y="1366740"/>
                  <a:pt x="1534778" y="1350743"/>
                </a:cubicBezTo>
                <a:cubicBezTo>
                  <a:pt x="1534778" y="1350743"/>
                  <a:pt x="1534778" y="1350743"/>
                  <a:pt x="1595579" y="1018003"/>
                </a:cubicBezTo>
                <a:cubicBezTo>
                  <a:pt x="1598779" y="998807"/>
                  <a:pt x="1601979" y="986009"/>
                  <a:pt x="1601979" y="986009"/>
                </a:cubicBezTo>
                <a:cubicBezTo>
                  <a:pt x="1601979" y="986009"/>
                  <a:pt x="1601979" y="973211"/>
                  <a:pt x="1605179" y="954015"/>
                </a:cubicBezTo>
                <a:cubicBezTo>
                  <a:pt x="1605179" y="954015"/>
                  <a:pt x="1605179" y="954015"/>
                  <a:pt x="1630780" y="819639"/>
                </a:cubicBezTo>
                <a:cubicBezTo>
                  <a:pt x="1633980" y="803642"/>
                  <a:pt x="1621180" y="787645"/>
                  <a:pt x="1605179" y="787645"/>
                </a:cubicBezTo>
                <a:cubicBezTo>
                  <a:pt x="1605179" y="787645"/>
                  <a:pt x="1605179" y="787645"/>
                  <a:pt x="1560378" y="787645"/>
                </a:cubicBezTo>
                <a:cubicBezTo>
                  <a:pt x="1544378" y="787645"/>
                  <a:pt x="1531578" y="774847"/>
                  <a:pt x="1534778" y="758850"/>
                </a:cubicBezTo>
                <a:cubicBezTo>
                  <a:pt x="1534778" y="758850"/>
                  <a:pt x="1534778" y="758850"/>
                  <a:pt x="1547578" y="688463"/>
                </a:cubicBezTo>
                <a:cubicBezTo>
                  <a:pt x="1550778" y="672466"/>
                  <a:pt x="1537978" y="656468"/>
                  <a:pt x="1521978" y="656468"/>
                </a:cubicBezTo>
                <a:cubicBezTo>
                  <a:pt x="1521978" y="656468"/>
                  <a:pt x="1521978" y="656468"/>
                  <a:pt x="1425976" y="656468"/>
                </a:cubicBezTo>
                <a:cubicBezTo>
                  <a:pt x="1409975" y="656468"/>
                  <a:pt x="1397175" y="643671"/>
                  <a:pt x="1400375" y="624474"/>
                </a:cubicBezTo>
                <a:cubicBezTo>
                  <a:pt x="1400375" y="624474"/>
                  <a:pt x="1400375" y="624474"/>
                  <a:pt x="1448376" y="358922"/>
                </a:cubicBezTo>
                <a:cubicBezTo>
                  <a:pt x="1451576" y="342925"/>
                  <a:pt x="1438776" y="326928"/>
                  <a:pt x="1422776" y="326928"/>
                </a:cubicBezTo>
                <a:cubicBezTo>
                  <a:pt x="1422776" y="326928"/>
                  <a:pt x="1422776" y="326928"/>
                  <a:pt x="1275573" y="326928"/>
                </a:cubicBezTo>
                <a:cubicBezTo>
                  <a:pt x="1256372" y="326928"/>
                  <a:pt x="1246772" y="314130"/>
                  <a:pt x="1246772" y="298133"/>
                </a:cubicBezTo>
                <a:cubicBezTo>
                  <a:pt x="1246772" y="298133"/>
                  <a:pt x="1246772" y="298133"/>
                  <a:pt x="1272373" y="160558"/>
                </a:cubicBezTo>
                <a:cubicBezTo>
                  <a:pt x="1275573" y="144561"/>
                  <a:pt x="1291573" y="131763"/>
                  <a:pt x="1310774" y="131763"/>
                </a:cubicBezTo>
                <a:close/>
                <a:moveTo>
                  <a:pt x="531096" y="63500"/>
                </a:moveTo>
                <a:cubicBezTo>
                  <a:pt x="994476" y="63500"/>
                  <a:pt x="994476" y="63500"/>
                  <a:pt x="994476" y="63500"/>
                </a:cubicBezTo>
                <a:cubicBezTo>
                  <a:pt x="1013650" y="63500"/>
                  <a:pt x="1023237" y="79511"/>
                  <a:pt x="1020042" y="95522"/>
                </a:cubicBezTo>
                <a:cubicBezTo>
                  <a:pt x="1020042" y="98724"/>
                  <a:pt x="1020042" y="98724"/>
                  <a:pt x="1020042" y="98724"/>
                </a:cubicBezTo>
                <a:cubicBezTo>
                  <a:pt x="1016846" y="114735"/>
                  <a:pt x="1029629" y="130747"/>
                  <a:pt x="1045607" y="130747"/>
                </a:cubicBezTo>
                <a:cubicBezTo>
                  <a:pt x="1192611" y="130747"/>
                  <a:pt x="1192611" y="130747"/>
                  <a:pt x="1192611" y="130747"/>
                </a:cubicBezTo>
                <a:cubicBezTo>
                  <a:pt x="1211785" y="130747"/>
                  <a:pt x="1221372" y="143555"/>
                  <a:pt x="1218176" y="159566"/>
                </a:cubicBezTo>
                <a:cubicBezTo>
                  <a:pt x="1195806" y="297262"/>
                  <a:pt x="1195806" y="297262"/>
                  <a:pt x="1195806" y="297262"/>
                </a:cubicBezTo>
                <a:cubicBezTo>
                  <a:pt x="1192611" y="313273"/>
                  <a:pt x="1176632" y="326082"/>
                  <a:pt x="1157458" y="326082"/>
                </a:cubicBezTo>
                <a:cubicBezTo>
                  <a:pt x="1010454" y="326082"/>
                  <a:pt x="1010454" y="326082"/>
                  <a:pt x="1010454" y="326082"/>
                </a:cubicBezTo>
                <a:cubicBezTo>
                  <a:pt x="994476" y="326082"/>
                  <a:pt x="978497" y="342093"/>
                  <a:pt x="975302" y="358104"/>
                </a:cubicBezTo>
                <a:cubicBezTo>
                  <a:pt x="962519" y="428553"/>
                  <a:pt x="962519" y="428553"/>
                  <a:pt x="962519" y="428553"/>
                </a:cubicBezTo>
                <a:cubicBezTo>
                  <a:pt x="959323" y="444564"/>
                  <a:pt x="943344" y="460575"/>
                  <a:pt x="924170" y="460575"/>
                </a:cubicBezTo>
                <a:cubicBezTo>
                  <a:pt x="831494" y="460575"/>
                  <a:pt x="831494" y="460575"/>
                  <a:pt x="831494" y="460575"/>
                </a:cubicBezTo>
                <a:cubicBezTo>
                  <a:pt x="812320" y="460575"/>
                  <a:pt x="796341" y="473384"/>
                  <a:pt x="793145" y="489395"/>
                </a:cubicBezTo>
                <a:cubicBezTo>
                  <a:pt x="770775" y="623888"/>
                  <a:pt x="770775" y="623888"/>
                  <a:pt x="770775" y="623888"/>
                </a:cubicBezTo>
                <a:cubicBezTo>
                  <a:pt x="767580" y="643101"/>
                  <a:pt x="751601" y="655910"/>
                  <a:pt x="738818" y="655910"/>
                </a:cubicBezTo>
                <a:cubicBezTo>
                  <a:pt x="722839" y="655910"/>
                  <a:pt x="710057" y="671921"/>
                  <a:pt x="706861" y="687932"/>
                </a:cubicBezTo>
                <a:cubicBezTo>
                  <a:pt x="694078" y="758381"/>
                  <a:pt x="694078" y="758381"/>
                  <a:pt x="694078" y="758381"/>
                </a:cubicBezTo>
                <a:cubicBezTo>
                  <a:pt x="690882" y="774392"/>
                  <a:pt x="678099" y="787201"/>
                  <a:pt x="662121" y="787201"/>
                </a:cubicBezTo>
                <a:cubicBezTo>
                  <a:pt x="649338" y="787201"/>
                  <a:pt x="639751" y="774392"/>
                  <a:pt x="642946" y="758381"/>
                </a:cubicBezTo>
                <a:cubicBezTo>
                  <a:pt x="642946" y="751976"/>
                  <a:pt x="642946" y="751976"/>
                  <a:pt x="642946" y="751976"/>
                </a:cubicBezTo>
                <a:cubicBezTo>
                  <a:pt x="646142" y="735965"/>
                  <a:pt x="633359" y="723156"/>
                  <a:pt x="617381" y="723156"/>
                </a:cubicBezTo>
                <a:cubicBezTo>
                  <a:pt x="575836" y="723156"/>
                  <a:pt x="575836" y="723156"/>
                  <a:pt x="575836" y="723156"/>
                </a:cubicBezTo>
                <a:cubicBezTo>
                  <a:pt x="556662" y="723156"/>
                  <a:pt x="540683" y="735965"/>
                  <a:pt x="537487" y="751976"/>
                </a:cubicBezTo>
                <a:cubicBezTo>
                  <a:pt x="537487" y="758381"/>
                  <a:pt x="537487" y="758381"/>
                  <a:pt x="537487" y="758381"/>
                </a:cubicBezTo>
                <a:cubicBezTo>
                  <a:pt x="534292" y="774392"/>
                  <a:pt x="518313" y="787201"/>
                  <a:pt x="505530" y="787201"/>
                </a:cubicBezTo>
                <a:cubicBezTo>
                  <a:pt x="489552" y="787201"/>
                  <a:pt x="479964" y="774392"/>
                  <a:pt x="483160" y="758381"/>
                </a:cubicBezTo>
                <a:cubicBezTo>
                  <a:pt x="495943" y="687932"/>
                  <a:pt x="495943" y="687932"/>
                  <a:pt x="495943" y="687932"/>
                </a:cubicBezTo>
                <a:cubicBezTo>
                  <a:pt x="499139" y="671921"/>
                  <a:pt x="486356" y="655910"/>
                  <a:pt x="470377" y="655910"/>
                </a:cubicBezTo>
                <a:cubicBezTo>
                  <a:pt x="428833" y="655910"/>
                  <a:pt x="428833" y="655910"/>
                  <a:pt x="428833" y="655910"/>
                </a:cubicBezTo>
                <a:cubicBezTo>
                  <a:pt x="409659" y="655910"/>
                  <a:pt x="393680" y="671921"/>
                  <a:pt x="390484" y="687932"/>
                </a:cubicBezTo>
                <a:cubicBezTo>
                  <a:pt x="345744" y="953716"/>
                  <a:pt x="345744" y="953716"/>
                  <a:pt x="345744" y="953716"/>
                </a:cubicBezTo>
                <a:cubicBezTo>
                  <a:pt x="342548" y="972929"/>
                  <a:pt x="323374" y="985738"/>
                  <a:pt x="307395" y="985738"/>
                </a:cubicBezTo>
                <a:cubicBezTo>
                  <a:pt x="265851" y="985738"/>
                  <a:pt x="265851" y="985738"/>
                  <a:pt x="265851" y="985738"/>
                </a:cubicBezTo>
                <a:cubicBezTo>
                  <a:pt x="246677" y="985738"/>
                  <a:pt x="230698" y="998547"/>
                  <a:pt x="227502" y="1017760"/>
                </a:cubicBezTo>
                <a:cubicBezTo>
                  <a:pt x="205132" y="1152253"/>
                  <a:pt x="205132" y="1152253"/>
                  <a:pt x="205132" y="1152253"/>
                </a:cubicBezTo>
                <a:cubicBezTo>
                  <a:pt x="201937" y="1168264"/>
                  <a:pt x="185958" y="1184275"/>
                  <a:pt x="166784" y="1184275"/>
                </a:cubicBezTo>
                <a:cubicBezTo>
                  <a:pt x="125239" y="1184275"/>
                  <a:pt x="125239" y="1184275"/>
                  <a:pt x="125239" y="1184275"/>
                </a:cubicBezTo>
                <a:cubicBezTo>
                  <a:pt x="109261" y="1184275"/>
                  <a:pt x="96478" y="1168264"/>
                  <a:pt x="99673" y="1152253"/>
                </a:cubicBezTo>
                <a:cubicBezTo>
                  <a:pt x="147609" y="886469"/>
                  <a:pt x="147609" y="886469"/>
                  <a:pt x="147609" y="886469"/>
                </a:cubicBezTo>
                <a:cubicBezTo>
                  <a:pt x="150805" y="867256"/>
                  <a:pt x="138022" y="854447"/>
                  <a:pt x="118848" y="854447"/>
                </a:cubicBezTo>
                <a:cubicBezTo>
                  <a:pt x="26172" y="854447"/>
                  <a:pt x="26172" y="854447"/>
                  <a:pt x="26172" y="854447"/>
                </a:cubicBezTo>
                <a:cubicBezTo>
                  <a:pt x="6997" y="854447"/>
                  <a:pt x="-2590" y="841638"/>
                  <a:pt x="606" y="822425"/>
                </a:cubicBezTo>
                <a:cubicBezTo>
                  <a:pt x="35759" y="620685"/>
                  <a:pt x="35759" y="620685"/>
                  <a:pt x="35759" y="620685"/>
                </a:cubicBezTo>
                <a:cubicBezTo>
                  <a:pt x="38955" y="604674"/>
                  <a:pt x="54933" y="591865"/>
                  <a:pt x="70912" y="591865"/>
                </a:cubicBezTo>
                <a:cubicBezTo>
                  <a:pt x="272242" y="591865"/>
                  <a:pt x="272242" y="591865"/>
                  <a:pt x="272242" y="591865"/>
                </a:cubicBezTo>
                <a:cubicBezTo>
                  <a:pt x="288221" y="591865"/>
                  <a:pt x="304200" y="575854"/>
                  <a:pt x="307395" y="559843"/>
                </a:cubicBezTo>
                <a:lnTo>
                  <a:pt x="310591" y="556641"/>
                </a:lnTo>
                <a:cubicBezTo>
                  <a:pt x="313787" y="537428"/>
                  <a:pt x="301004" y="524619"/>
                  <a:pt x="281830" y="524619"/>
                </a:cubicBezTo>
                <a:cubicBezTo>
                  <a:pt x="83695" y="524619"/>
                  <a:pt x="83695" y="524619"/>
                  <a:pt x="83695" y="524619"/>
                </a:cubicBezTo>
                <a:cubicBezTo>
                  <a:pt x="67716" y="524619"/>
                  <a:pt x="54933" y="511810"/>
                  <a:pt x="58129" y="492597"/>
                </a:cubicBezTo>
                <a:cubicBezTo>
                  <a:pt x="80499" y="358104"/>
                  <a:pt x="80499" y="358104"/>
                  <a:pt x="80499" y="358104"/>
                </a:cubicBezTo>
                <a:cubicBezTo>
                  <a:pt x="83695" y="342093"/>
                  <a:pt x="99673" y="326082"/>
                  <a:pt x="118848" y="326082"/>
                </a:cubicBezTo>
                <a:cubicBezTo>
                  <a:pt x="160392" y="326082"/>
                  <a:pt x="160392" y="326082"/>
                  <a:pt x="160392" y="326082"/>
                </a:cubicBezTo>
                <a:cubicBezTo>
                  <a:pt x="176371" y="326082"/>
                  <a:pt x="195545" y="313273"/>
                  <a:pt x="198741" y="297262"/>
                </a:cubicBezTo>
                <a:cubicBezTo>
                  <a:pt x="221111" y="159566"/>
                  <a:pt x="221111" y="159566"/>
                  <a:pt x="221111" y="159566"/>
                </a:cubicBezTo>
                <a:cubicBezTo>
                  <a:pt x="224307" y="143555"/>
                  <a:pt x="240285" y="130747"/>
                  <a:pt x="259460" y="130747"/>
                </a:cubicBezTo>
                <a:cubicBezTo>
                  <a:pt x="457594" y="130747"/>
                  <a:pt x="457594" y="130747"/>
                  <a:pt x="457594" y="130747"/>
                </a:cubicBezTo>
                <a:cubicBezTo>
                  <a:pt x="476769" y="130747"/>
                  <a:pt x="492747" y="114735"/>
                  <a:pt x="495943" y="98724"/>
                </a:cubicBezTo>
                <a:cubicBezTo>
                  <a:pt x="495943" y="95522"/>
                  <a:pt x="495943" y="95522"/>
                  <a:pt x="495943" y="95522"/>
                </a:cubicBezTo>
                <a:cubicBezTo>
                  <a:pt x="499139" y="79511"/>
                  <a:pt x="515117" y="63500"/>
                  <a:pt x="531096" y="63500"/>
                </a:cubicBezTo>
                <a:close/>
                <a:moveTo>
                  <a:pt x="1701072" y="0"/>
                </a:moveTo>
                <a:lnTo>
                  <a:pt x="2110182" y="0"/>
                </a:lnTo>
                <a:cubicBezTo>
                  <a:pt x="2129359" y="0"/>
                  <a:pt x="2138947" y="12824"/>
                  <a:pt x="2135751" y="28855"/>
                </a:cubicBezTo>
                <a:cubicBezTo>
                  <a:pt x="2135751" y="28855"/>
                  <a:pt x="2135751" y="28855"/>
                  <a:pt x="2113378" y="166719"/>
                </a:cubicBezTo>
                <a:cubicBezTo>
                  <a:pt x="2110182" y="182749"/>
                  <a:pt x="2094201" y="195574"/>
                  <a:pt x="2075024" y="195574"/>
                </a:cubicBezTo>
                <a:cubicBezTo>
                  <a:pt x="2075024" y="195574"/>
                  <a:pt x="2075024" y="195574"/>
                  <a:pt x="2033474" y="195574"/>
                </a:cubicBezTo>
                <a:cubicBezTo>
                  <a:pt x="2017493" y="195574"/>
                  <a:pt x="1998316" y="211604"/>
                  <a:pt x="1998316" y="227635"/>
                </a:cubicBezTo>
                <a:cubicBezTo>
                  <a:pt x="1998316" y="227635"/>
                  <a:pt x="1998316" y="227635"/>
                  <a:pt x="1985531" y="298170"/>
                </a:cubicBezTo>
                <a:cubicBezTo>
                  <a:pt x="1982335" y="314201"/>
                  <a:pt x="1966354" y="327025"/>
                  <a:pt x="1947177" y="327025"/>
                </a:cubicBezTo>
                <a:cubicBezTo>
                  <a:pt x="1947177" y="327025"/>
                  <a:pt x="1947177" y="327025"/>
                  <a:pt x="1905627" y="327025"/>
                </a:cubicBezTo>
                <a:cubicBezTo>
                  <a:pt x="1889646" y="327025"/>
                  <a:pt x="1876862" y="314201"/>
                  <a:pt x="1880058" y="298170"/>
                </a:cubicBezTo>
                <a:cubicBezTo>
                  <a:pt x="1880058" y="298170"/>
                  <a:pt x="1880058" y="298170"/>
                  <a:pt x="1915216" y="96184"/>
                </a:cubicBezTo>
                <a:cubicBezTo>
                  <a:pt x="1918412" y="80153"/>
                  <a:pt x="1905627" y="64123"/>
                  <a:pt x="1889646" y="64123"/>
                </a:cubicBezTo>
                <a:cubicBezTo>
                  <a:pt x="1889646" y="64123"/>
                  <a:pt x="1889646" y="64123"/>
                  <a:pt x="1688288" y="64123"/>
                </a:cubicBezTo>
                <a:cubicBezTo>
                  <a:pt x="1672307" y="64123"/>
                  <a:pt x="1659522" y="51298"/>
                  <a:pt x="1662718" y="32061"/>
                </a:cubicBezTo>
                <a:cubicBezTo>
                  <a:pt x="1662718" y="32061"/>
                  <a:pt x="1662718" y="32061"/>
                  <a:pt x="1662718" y="28855"/>
                </a:cubicBezTo>
                <a:cubicBezTo>
                  <a:pt x="1665915" y="12824"/>
                  <a:pt x="1681895" y="0"/>
                  <a:pt x="17010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" name="楕円 4"/>
          <p:cNvSpPr/>
          <p:nvPr/>
        </p:nvSpPr>
        <p:spPr bwMode="auto">
          <a:xfrm>
            <a:off x="158730" y="3015394"/>
            <a:ext cx="3912381" cy="2701753"/>
          </a:xfrm>
          <a:prstGeom prst="ellipse">
            <a:avLst/>
          </a:prstGeom>
          <a:solidFill>
            <a:schemeClr val="accent6">
              <a:lumMod val="10000"/>
              <a:lumOff val="90000"/>
              <a:alpha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Ansible-galaxy</a:t>
            </a:r>
            <a:endParaRPr kumimoji="1" lang="ja-JP" altLang="en-US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1" name="フローチャート: 複数書類 10"/>
          <p:cNvSpPr/>
          <p:nvPr/>
        </p:nvSpPr>
        <p:spPr bwMode="auto">
          <a:xfrm>
            <a:off x="3655404" y="2934944"/>
            <a:ext cx="864120" cy="504070"/>
          </a:xfrm>
          <a:prstGeom prst="flowChartMultidocument">
            <a:avLst/>
          </a:prstGeom>
          <a:solidFill>
            <a:srgbClr val="FFFF00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Roles</a:t>
            </a:r>
            <a:endParaRPr kumimoji="1" lang="ja-JP" altLang="en-US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gray">
          <a:xfrm>
            <a:off x="5142296" y="3285902"/>
            <a:ext cx="3707793" cy="2204830"/>
          </a:xfrm>
          <a:prstGeom prst="rect">
            <a:avLst/>
          </a:prstGeom>
          <a:solidFill>
            <a:schemeClr val="accent6"/>
          </a:solidFill>
          <a:ln w="152400" cmpd="dbl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 bwMode="gray">
          <a:xfrm>
            <a:off x="8242615" y="3361191"/>
            <a:ext cx="607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</a:rPr>
              <a:t>ITA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円柱 14"/>
          <p:cNvSpPr/>
          <p:nvPr/>
        </p:nvSpPr>
        <p:spPr bwMode="auto">
          <a:xfrm>
            <a:off x="5549003" y="3558838"/>
            <a:ext cx="1296180" cy="1801614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7207640" y="4081251"/>
            <a:ext cx="1260271" cy="75678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/>
                </a:solidFill>
              </a:rPr>
              <a:t>Ansible-</a:t>
            </a:r>
            <a:br>
              <a:rPr lang="en-US" altLang="ja-JP" sz="1400" b="1" dirty="0" smtClean="0">
                <a:solidFill>
                  <a:schemeClr val="accent6"/>
                </a:solidFill>
              </a:rPr>
            </a:br>
            <a:r>
              <a:rPr lang="en-US" altLang="ja-JP" sz="1400" b="1" dirty="0" err="1" smtClean="0">
                <a:solidFill>
                  <a:schemeClr val="accent6"/>
                </a:solidFill>
              </a:rPr>
              <a:t>LegacyRole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cxnSp>
        <p:nvCxnSpPr>
          <p:cNvPr id="17" name="カギ線コネクタ 122"/>
          <p:cNvCxnSpPr/>
          <p:nvPr/>
        </p:nvCxnSpPr>
        <p:spPr bwMode="auto">
          <a:xfrm>
            <a:off x="6703570" y="4496332"/>
            <a:ext cx="504070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23" name="フローチャート: 複数書類 22"/>
          <p:cNvSpPr/>
          <p:nvPr/>
        </p:nvSpPr>
        <p:spPr bwMode="auto">
          <a:xfrm>
            <a:off x="5754316" y="4282867"/>
            <a:ext cx="864120" cy="504070"/>
          </a:xfrm>
          <a:prstGeom prst="flowChartMultidocument">
            <a:avLst/>
          </a:prstGeom>
          <a:solidFill>
            <a:srgbClr val="FFFF00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Roles</a:t>
            </a:r>
            <a:endParaRPr kumimoji="1" lang="ja-JP" altLang="en-US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31" name="下カーブ矢印 30"/>
          <p:cNvSpPr/>
          <p:nvPr/>
        </p:nvSpPr>
        <p:spPr bwMode="auto">
          <a:xfrm>
            <a:off x="2427378" y="2648642"/>
            <a:ext cx="3312460" cy="724029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721708" y="3585174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CMDB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2" name="楕円 31"/>
          <p:cNvSpPr/>
          <p:nvPr/>
        </p:nvSpPr>
        <p:spPr bwMode="auto">
          <a:xfrm>
            <a:off x="2931449" y="4007918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楕円 35"/>
          <p:cNvSpPr/>
          <p:nvPr/>
        </p:nvSpPr>
        <p:spPr bwMode="auto">
          <a:xfrm>
            <a:off x="2841509" y="4928392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7" name="楕円 36"/>
          <p:cNvSpPr/>
          <p:nvPr/>
        </p:nvSpPr>
        <p:spPr bwMode="auto">
          <a:xfrm>
            <a:off x="2047975" y="3695942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8" name="楕円 37"/>
          <p:cNvSpPr/>
          <p:nvPr/>
        </p:nvSpPr>
        <p:spPr bwMode="auto">
          <a:xfrm>
            <a:off x="987179" y="3918501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楕円 38"/>
          <p:cNvSpPr/>
          <p:nvPr/>
        </p:nvSpPr>
        <p:spPr bwMode="auto">
          <a:xfrm>
            <a:off x="1626304" y="4882330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楕円 39"/>
          <p:cNvSpPr/>
          <p:nvPr/>
        </p:nvSpPr>
        <p:spPr bwMode="auto">
          <a:xfrm>
            <a:off x="771149" y="4491245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1" name="楕円 40"/>
          <p:cNvSpPr/>
          <p:nvPr/>
        </p:nvSpPr>
        <p:spPr bwMode="auto">
          <a:xfrm>
            <a:off x="1422766" y="3659937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楕円 41"/>
          <p:cNvSpPr/>
          <p:nvPr/>
        </p:nvSpPr>
        <p:spPr bwMode="auto">
          <a:xfrm>
            <a:off x="1426553" y="4043923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30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</a:t>
            </a:r>
            <a:r>
              <a:rPr lang="en-US" altLang="ja-JP" dirty="0" err="1" smtClean="0"/>
              <a:t>LegacyRole</a:t>
            </a:r>
            <a:r>
              <a:rPr lang="ja-JP" altLang="en-US" dirty="0"/>
              <a:t> </a:t>
            </a:r>
            <a:r>
              <a:rPr lang="en-US" altLang="ja-JP" dirty="0" smtClean="0"/>
              <a:t>mode (2/4)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smtClean="0"/>
              <a:t>Link “Movement”, the operation execution unit in </a:t>
            </a:r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ITA, with roles in role package.</a:t>
            </a:r>
            <a:endParaRPr lang="ja-JP" altLang="en-US" sz="1800" kern="0" dirty="0" smtClean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179388" y="2657049"/>
            <a:ext cx="4608636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551271" y="2995234"/>
            <a:ext cx="3164745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+mj-ea"/>
              </a:rPr>
              <a:t>Playbook to be executed directly</a:t>
            </a:r>
            <a:endParaRPr lang="en-US" altLang="ja-JP" sz="6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91457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469900" y="1700808"/>
            <a:ext cx="1403030" cy="1175700"/>
            <a:chOff x="2460246" y="2911472"/>
            <a:chExt cx="1403030" cy="11757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2460246" y="2911472"/>
              <a:ext cx="1403030" cy="1175700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017276" y="3319322"/>
              <a:ext cx="288000" cy="36000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b="1" dirty="0" smtClean="0"/>
                <a:t>R</a:t>
              </a: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72930" y="2288658"/>
            <a:ext cx="1260714" cy="70657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076056" y="3419794"/>
            <a:ext cx="2520364" cy="801316"/>
          </a:xfrm>
          <a:prstGeom prst="wedgeRectCallout">
            <a:avLst>
              <a:gd name="adj1" fmla="val -75849"/>
              <a:gd name="adj2" fmla="val 17315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It is possible to select the role to be used from multiple roles.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564394" y="1988841"/>
            <a:ext cx="2151622" cy="790388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dirty="0" smtClean="0">
                <a:latin typeface="+mj-ea"/>
                <a:ea typeface="+mj-ea"/>
              </a:rPr>
              <a:t>Role package file</a:t>
            </a:r>
            <a:endParaRPr kumimoji="1" lang="en-US" altLang="ja-JP" sz="1100" b="1" dirty="0" smtClean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076056" y="1820518"/>
            <a:ext cx="1800264" cy="1174715"/>
          </a:xfrm>
          <a:prstGeom prst="wedgeRectCallout">
            <a:avLst>
              <a:gd name="adj1" fmla="val -86037"/>
              <a:gd name="adj2" fmla="val 4274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j-ea"/>
              </a:rPr>
              <a:t>Role0001</a:t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 smtClean="0">
                <a:latin typeface="+mj-ea"/>
              </a:rPr>
              <a:t>Role0005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1703960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316463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928966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582762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842121" y="4606410"/>
            <a:ext cx="2291523" cy="64021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454624" y="4606410"/>
            <a:ext cx="679020" cy="64021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3133644" y="4606410"/>
            <a:ext cx="2545986" cy="62970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996500" y="484430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749968" y="4838393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910897" y="484430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</a:t>
            </a:r>
            <a:r>
              <a:rPr lang="en-US" altLang="ja-JP" dirty="0" err="1" smtClean="0"/>
              <a:t>LegacyRole</a:t>
            </a:r>
            <a:r>
              <a:rPr lang="ja-JP" altLang="en-US" dirty="0"/>
              <a:t> </a:t>
            </a:r>
            <a:r>
              <a:rPr lang="en-US" altLang="ja-JP" dirty="0" smtClean="0"/>
              <a:t>mode (3/4)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Users </a:t>
            </a:r>
            <a:r>
              <a:rPr lang="en-US" altLang="ja-JP" sz="1600" kern="0" dirty="0">
                <a:solidFill>
                  <a:srgbClr val="FF0000"/>
                </a:solidFill>
              </a:rPr>
              <a:t>don’t need to be aware of</a:t>
            </a:r>
            <a:r>
              <a:rPr lang="en-US" altLang="ja-JP" sz="1600" kern="0" dirty="0"/>
              <a:t> the behavior of ITA during operation, the  following is only for reference of background behavior.</a:t>
            </a:r>
            <a:endParaRPr lang="ja-JP" altLang="en-US" sz="1600" kern="0" dirty="0"/>
          </a:p>
        </p:txBody>
      </p:sp>
      <p:sp>
        <p:nvSpPr>
          <p:cNvPr id="5" name="正方形/長方形 4"/>
          <p:cNvSpPr/>
          <p:nvPr/>
        </p:nvSpPr>
        <p:spPr>
          <a:xfrm>
            <a:off x="179513" y="1755059"/>
            <a:ext cx="3134213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Operation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│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・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6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419872" y="3717032"/>
            <a:ext cx="5616624" cy="273630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hosts	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Operation target hosts</a:t>
            </a:r>
            <a:r>
              <a:rPr lang="ja-JP" altLang="en-US" sz="1200" dirty="0" smtClean="0"/>
              <a:t> </a:t>
            </a:r>
            <a:r>
              <a:rPr lang="en-US" altLang="ja-JP" sz="1400" dirty="0"/>
              <a:t>(Created by ITA)</a:t>
            </a:r>
          </a:p>
          <a:p>
            <a:pPr marL="0" indent="0">
              <a:buNone/>
            </a:pPr>
            <a:r>
              <a:rPr lang="en-US" altLang="ja-JP" sz="1400" dirty="0" err="1" smtClean="0"/>
              <a:t>site.yml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Playbook to be executed directly(Created by ITA)</a:t>
            </a:r>
          </a:p>
          <a:p>
            <a:pPr marL="0" indent="0">
              <a:buNone/>
            </a:pPr>
            <a:r>
              <a:rPr lang="en-US" altLang="ja-JP" sz="1400" dirty="0" err="1" smtClean="0"/>
              <a:t>host_vars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：</a:t>
            </a:r>
            <a:r>
              <a:rPr lang="en-US" altLang="ja-JP" sz="1000" dirty="0" smtClean="0"/>
              <a:t>Stores Playbooks that defines variable for each host (Created by ITA)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en-US" altLang="ja-JP" sz="1400" dirty="0" smtClean="0"/>
              <a:t>roles	</a:t>
            </a:r>
            <a:r>
              <a:rPr lang="ja-JP" altLang="en-US" sz="1400" dirty="0" smtClean="0"/>
              <a:t>：</a:t>
            </a:r>
            <a:r>
              <a:rPr lang="en-US" altLang="ja-JP" sz="1100" dirty="0" smtClean="0"/>
              <a:t>Directory that stores files for playbook execution of each role</a:t>
            </a:r>
            <a:endParaRPr lang="en-US" altLang="ja-JP" sz="1050" dirty="0" smtClean="0"/>
          </a:p>
          <a:p>
            <a:pPr marL="0" indent="0">
              <a:buNone/>
            </a:pPr>
            <a:r>
              <a:rPr lang="ja-JP" altLang="en-US" sz="1200" dirty="0" smtClean="0"/>
              <a:t>⇒</a:t>
            </a:r>
            <a:r>
              <a:rPr lang="en-US" altLang="ja-JP" sz="1200" dirty="0" smtClean="0"/>
              <a:t>Files under role directory</a:t>
            </a:r>
          </a:p>
          <a:p>
            <a:pPr marL="0" indent="0">
              <a:buNone/>
            </a:pPr>
            <a:r>
              <a:rPr lang="ja-JP" altLang="en-US" sz="1400" dirty="0" smtClean="0"/>
              <a:t>　・</a:t>
            </a:r>
            <a:r>
              <a:rPr lang="en-US" altLang="ja-JP" sz="1400" dirty="0" smtClean="0"/>
              <a:t>defaults</a:t>
            </a:r>
            <a:r>
              <a:rPr lang="ja-JP" altLang="en-US" sz="1400" dirty="0"/>
              <a:t> </a:t>
            </a:r>
            <a:r>
              <a:rPr lang="ja-JP" altLang="en-US" sz="1400" dirty="0" smtClean="0"/>
              <a:t>   ：</a:t>
            </a:r>
            <a:r>
              <a:rPr lang="en-US" altLang="ja-JP" sz="1400" dirty="0"/>
              <a:t>D</a:t>
            </a:r>
            <a:r>
              <a:rPr lang="en-US" altLang="ja-JP" sz="1400" dirty="0" smtClean="0"/>
              <a:t>escribes the parameter for the part to be substituted in playbook</a:t>
            </a:r>
          </a:p>
          <a:p>
            <a:pPr marL="0" indent="0">
              <a:buNone/>
            </a:pPr>
            <a:r>
              <a:rPr lang="ja-JP" altLang="en-US" sz="1400" dirty="0"/>
              <a:t>　</a:t>
            </a:r>
            <a:r>
              <a:rPr lang="ja-JP" altLang="en-US" sz="1400" dirty="0" smtClean="0"/>
              <a:t>・</a:t>
            </a:r>
            <a:r>
              <a:rPr lang="en-US" altLang="ja-JP" sz="1400" dirty="0" smtClean="0"/>
              <a:t>tasks        </a:t>
            </a:r>
            <a:r>
              <a:rPr lang="ja-JP" altLang="en-US" sz="1400" dirty="0" smtClean="0"/>
              <a:t>：</a:t>
            </a:r>
            <a:r>
              <a:rPr lang="en-US" altLang="ja-JP" sz="1400" dirty="0"/>
              <a:t>Playbook to be executed</a:t>
            </a:r>
          </a:p>
          <a:p>
            <a:pPr marL="0" indent="0">
              <a:buNone/>
            </a:pPr>
            <a:r>
              <a:rPr lang="ja-JP" altLang="en-US" sz="1400" dirty="0"/>
              <a:t>　</a:t>
            </a:r>
            <a:r>
              <a:rPr lang="ja-JP" altLang="en-US" sz="1400" dirty="0" smtClean="0"/>
              <a:t>・</a:t>
            </a:r>
            <a:r>
              <a:rPr lang="en-US" altLang="ja-JP" sz="1400" dirty="0" smtClean="0"/>
              <a:t>template   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Text file used in the playbook to be executed</a:t>
            </a:r>
          </a:p>
          <a:p>
            <a:pPr marL="0" indent="0">
              <a:buNone/>
            </a:pPr>
            <a:r>
              <a:rPr lang="en-US" altLang="ja-JP" sz="1400" dirty="0" smtClean="0"/>
              <a:t>※The figure of directory on the left is only an example.</a:t>
            </a: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91880" y="1772816"/>
            <a:ext cx="5472608" cy="697821"/>
          </a:xfrm>
          <a:prstGeom prst="wedgeRectCallout">
            <a:avLst>
              <a:gd name="adj1" fmla="val -80064"/>
              <a:gd name="adj2" fmla="val 7249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 package file is a zip file of a directory that contains roles folder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91880" y="2731179"/>
            <a:ext cx="5472608" cy="697821"/>
          </a:xfrm>
          <a:prstGeom prst="wedgeRectCallout">
            <a:avLst>
              <a:gd name="adj1" fmla="val -82467"/>
              <a:gd name="adj2" fmla="val 771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Execution role directory is described in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site.yml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 (playbook to be executed)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 bwMode="gray">
          <a:xfrm>
            <a:off x="539552" y="2204863"/>
            <a:ext cx="1296144" cy="129614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97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1" y="1539055"/>
            <a:ext cx="2383015" cy="48423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507" y="116540"/>
            <a:ext cx="8784000" cy="468000"/>
          </a:xfrm>
        </p:spPr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</a:t>
            </a:r>
            <a:r>
              <a:rPr lang="en-US" altLang="ja-JP" dirty="0" err="1" smtClean="0"/>
              <a:t>LegacyRole</a:t>
            </a:r>
            <a:r>
              <a:rPr lang="en-US" altLang="ja-JP" dirty="0" smtClean="0"/>
              <a:t> mode 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7600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b="1" dirty="0" smtClean="0"/>
              <a:t>Menu function description</a:t>
            </a:r>
            <a:br>
              <a:rPr lang="en-US" altLang="ja-JP" b="1" dirty="0" smtClean="0"/>
            </a:br>
            <a:r>
              <a:rPr lang="en-US" altLang="ja-JP" sz="1700" dirty="0" smtClean="0"/>
              <a:t>(Difference between Ansible-Legacy mode)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gray">
          <a:xfrm>
            <a:off x="2699739" y="1340710"/>
            <a:ext cx="6263773" cy="4968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kern="0" dirty="0" smtClean="0"/>
              <a:t>Role package list</a:t>
            </a:r>
            <a:br>
              <a:rPr lang="en-US" altLang="ja-JP" sz="1800" b="1" kern="0" dirty="0" smtClean="0"/>
            </a:br>
            <a:r>
              <a:rPr lang="ja-JP" altLang="en-US" sz="1800" b="1" kern="0" dirty="0" smtClean="0"/>
              <a:t>　</a:t>
            </a:r>
            <a:r>
              <a:rPr lang="en-US" altLang="ja-JP" sz="1600" kern="0" dirty="0" smtClean="0"/>
              <a:t>Manage created role package file.</a:t>
            </a:r>
            <a:endParaRPr lang="en-US" altLang="ja-JP" sz="14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/>
              <a:t>Nested variable maximum iteration count list</a:t>
            </a:r>
            <a:br>
              <a:rPr lang="en-US" altLang="ja-JP" sz="1600" b="1" kern="0" dirty="0" smtClean="0"/>
            </a:br>
            <a:r>
              <a:rPr lang="ja-JP" altLang="en-US" sz="1600" b="1" kern="0" dirty="0" smtClean="0"/>
              <a:t>　</a:t>
            </a:r>
            <a:r>
              <a:rPr lang="en-US" altLang="ja-JP" sz="1600" kern="0" dirty="0" smtClean="0"/>
              <a:t>Manage the maximum iteration count of the nested variable array if there is nested array in role package file.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188913" y="2564880"/>
            <a:ext cx="1512088" cy="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79390" y="3284980"/>
            <a:ext cx="1512088" cy="5040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74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Ansible-Pioneer 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oneer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6" y="2969425"/>
            <a:ext cx="8089915" cy="240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 Mode 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63377"/>
            <a:ext cx="8784976" cy="9735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>
                <a:latin typeface="+mj-ea"/>
                <a:ea typeface="+mj-ea"/>
              </a:rPr>
              <a:t>If </a:t>
            </a:r>
            <a:r>
              <a:rPr lang="en-US" altLang="ja-JP" sz="1800" b="1" dirty="0" smtClean="0">
                <a:latin typeface="+mj-ea"/>
                <a:ea typeface="+mj-ea"/>
              </a:rPr>
              <a:t>users </a:t>
            </a:r>
            <a:r>
              <a:rPr lang="en-US" altLang="ja-JP" sz="1800" b="1" dirty="0">
                <a:latin typeface="+mj-ea"/>
                <a:ea typeface="+mj-ea"/>
              </a:rPr>
              <a:t>can't automate </a:t>
            </a:r>
            <a:r>
              <a:rPr lang="en-US" altLang="ja-JP" sz="1800" b="1" dirty="0" smtClean="0">
                <a:latin typeface="+mj-ea"/>
                <a:ea typeface="+mj-ea"/>
              </a:rPr>
              <a:t>operation by </a:t>
            </a:r>
            <a:r>
              <a:rPr lang="en-US" altLang="ja-JP" sz="1800" b="1" dirty="0">
                <a:latin typeface="+mj-ea"/>
                <a:ea typeface="+mj-ea"/>
              </a:rPr>
              <a:t>using any of the Ansible </a:t>
            </a:r>
            <a:r>
              <a:rPr lang="en-US" altLang="ja-JP" sz="1800" b="1" dirty="0" smtClean="0">
                <a:latin typeface="+mj-ea"/>
                <a:ea typeface="+mj-ea"/>
              </a:rPr>
              <a:t>drivers, </a:t>
            </a:r>
            <a:r>
              <a:rPr lang="en-US" altLang="ja-JP" sz="1800" b="1" dirty="0">
                <a:latin typeface="+mj-ea"/>
                <a:ea typeface="+mj-ea"/>
              </a:rPr>
              <a:t>then the benefits of automation will be </a:t>
            </a:r>
            <a:r>
              <a:rPr lang="en-US" altLang="ja-JP" sz="1800" b="1" dirty="0" smtClean="0">
                <a:latin typeface="+mj-ea"/>
                <a:ea typeface="+mj-ea"/>
              </a:rPr>
              <a:t>reduced. </a:t>
            </a:r>
            <a:r>
              <a:rPr lang="en-US" altLang="ja-JP" sz="1800" b="1" dirty="0">
                <a:latin typeface="+mj-ea"/>
                <a:ea typeface="+mj-ea"/>
              </a:rPr>
              <a:t>Therefore ITA offers Pioneer mode which </a:t>
            </a:r>
            <a:r>
              <a:rPr lang="en-US" altLang="ja-JP" sz="1800" b="1" dirty="0" smtClean="0">
                <a:latin typeface="+mj-ea"/>
                <a:ea typeface="+mj-ea"/>
              </a:rPr>
              <a:t>is the last way to prevent automation from being stopped.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808" y="950362"/>
            <a:ext cx="8882705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The last way to continue automation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Ansible-Pioneer mode</a:t>
            </a:r>
          </a:p>
        </p:txBody>
      </p:sp>
    </p:spTree>
    <p:extLst>
      <p:ext uri="{BB962C8B-B14F-4D97-AF65-F5344CB8AC3E}">
        <p14:creationId xmlns:p14="http://schemas.microsoft.com/office/powerpoint/2010/main" val="5865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About Ansible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Associate with 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 Tower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Description of the 3 modes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Features of each </a:t>
            </a:r>
            <a:r>
              <a:rPr lang="en-US" altLang="ja-JP" dirty="0" smtClean="0"/>
              <a:t>mode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Legacy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mode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err="1" smtClean="0"/>
              <a:t>LegacyRole</a:t>
            </a:r>
            <a:r>
              <a:rPr lang="en-US" altLang="ja-JP" sz="1600" dirty="0" smtClean="0"/>
              <a:t> mode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Pioneer mode</a:t>
            </a:r>
            <a:endParaRPr lang="ja-JP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 (2/5)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smtClean="0"/>
              <a:t>Ansible-Pioneer executes dialog files(</a:t>
            </a:r>
            <a:r>
              <a:rPr lang="en-US" altLang="ja-JP" sz="1800" kern="0" dirty="0"/>
              <a:t>※</a:t>
            </a:r>
            <a:r>
              <a:rPr lang="en-US" altLang="ja-JP" sz="1800" kern="0" dirty="0" smtClean="0"/>
              <a:t>) in order by using Pioneer module (ITA original module) from the playbook to be executed directly.</a:t>
            </a:r>
            <a:br>
              <a:rPr lang="en-US" altLang="ja-JP" sz="1800" kern="0" dirty="0" smtClean="0"/>
            </a:br>
            <a:r>
              <a:rPr lang="en-US" altLang="ja-JP" sz="1800" kern="0" dirty="0" smtClean="0"/>
              <a:t>※The details of dialog file is described in the next slide.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9388" y="2657049"/>
            <a:ext cx="5616782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611450" y="2995234"/>
            <a:ext cx="4776601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file1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file2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file3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9900" y="1873514"/>
            <a:ext cx="1403030" cy="1175700"/>
            <a:chOff x="2460246" y="2911472"/>
            <a:chExt cx="1403030" cy="1175700"/>
          </a:xfrm>
        </p:grpSpPr>
        <p:sp>
          <p:nvSpPr>
            <p:cNvPr id="8" name="正方形/長方形 7"/>
            <p:cNvSpPr/>
            <p:nvPr/>
          </p:nvSpPr>
          <p:spPr bwMode="auto">
            <a:xfrm>
              <a:off x="2460246" y="2911472"/>
              <a:ext cx="1403030" cy="1175700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017276" y="3319322"/>
              <a:ext cx="288000" cy="36000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b="1" smtClean="0"/>
                <a:t>P</a:t>
              </a:r>
              <a:endParaRPr kumimoji="1" lang="ja-JP" altLang="en-US" b="1"/>
            </a:p>
          </p:txBody>
        </p:sp>
      </p:grp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872930" y="2461364"/>
            <a:ext cx="1126821" cy="53387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2517433" y="3032079"/>
            <a:ext cx="2844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smtClean="0">
                <a:latin typeface="+mj-ea"/>
              </a:rPr>
              <a:t>Playbook to be executed directly</a:t>
            </a:r>
            <a:endParaRPr lang="ja-JP" altLang="en-US" sz="12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3370377" y="1832232"/>
            <a:ext cx="1777704" cy="645858"/>
          </a:xfrm>
          <a:prstGeom prst="wedgeRectCallout">
            <a:avLst>
              <a:gd name="adj1" fmla="val -38881"/>
              <a:gd name="adj2" fmla="val 14541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Auto-generated </a:t>
            </a:r>
          </a:p>
          <a:p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By </a:t>
            </a:r>
            <a:r>
              <a:rPr lang="en-US" altLang="ja-JP" sz="1400" b="1" dirty="0" err="1">
                <a:solidFill>
                  <a:schemeClr val="bg1"/>
                </a:solidFill>
                <a:latin typeface="+mj-ea"/>
              </a:rPr>
              <a:t>Exastro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 ITA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91457" y="4893507"/>
            <a:ext cx="5704713" cy="146919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354866" y="5246624"/>
            <a:ext cx="1173588" cy="846671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 smtClean="0">
              <a:latin typeface="+mj-ea"/>
            </a:endParaRPr>
          </a:p>
          <a:p>
            <a:pPr algn="ctr"/>
            <a:r>
              <a:rPr lang="en-US" altLang="ja-JP" sz="1050" dirty="0">
                <a:latin typeface="Consolas" panose="020B0609020204030204" pitchFamily="49" charset="0"/>
                <a:cs typeface="Consolas" panose="020B0609020204030204" pitchFamily="49" charset="0"/>
              </a:rPr>
              <a:t>dialog file1 </a:t>
            </a:r>
            <a:endParaRPr lang="en-US" altLang="ja-JP" sz="1050" dirty="0" smtClean="0">
              <a:latin typeface="+mj-ea"/>
            </a:endParaRPr>
          </a:p>
          <a:p>
            <a:pPr algn="ctr"/>
            <a:endParaRPr lang="en-US" altLang="ja-JP" sz="1400" dirty="0">
              <a:latin typeface="+mj-ea"/>
            </a:endParaRPr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094486" y="5243913"/>
            <a:ext cx="1312720" cy="846671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latin typeface="+mj-ea"/>
            </a:endParaRPr>
          </a:p>
          <a:p>
            <a:pPr algn="ctr"/>
            <a:r>
              <a:rPr lang="en-US" altLang="ja-JP" sz="1050" dirty="0">
                <a:latin typeface="Consolas" panose="020B0609020204030204" pitchFamily="49" charset="0"/>
                <a:cs typeface="Consolas" panose="020B0609020204030204" pitchFamily="49" charset="0"/>
              </a:rPr>
              <a:t>dialog </a:t>
            </a:r>
            <a:r>
              <a:rPr lang="en-US" altLang="ja-JP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file2</a:t>
            </a:r>
            <a:endParaRPr lang="en-US" altLang="ja-JP" sz="1050" dirty="0">
              <a:latin typeface="+mj-ea"/>
            </a:endParaRPr>
          </a:p>
          <a:p>
            <a:pPr algn="ctr"/>
            <a:endParaRPr lang="en-US" altLang="ja-JP" sz="1400" dirty="0">
              <a:latin typeface="+mj-ea"/>
            </a:endParaRPr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3954037" y="5243913"/>
            <a:ext cx="1312720" cy="846671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latin typeface="+mj-ea"/>
            </a:endParaRPr>
          </a:p>
          <a:p>
            <a:pPr algn="ctr"/>
            <a:r>
              <a:rPr lang="en-US" altLang="ja-JP" sz="1050" dirty="0">
                <a:latin typeface="Consolas" panose="020B0609020204030204" pitchFamily="49" charset="0"/>
                <a:cs typeface="Consolas" panose="020B0609020204030204" pitchFamily="49" charset="0"/>
              </a:rPr>
              <a:t>dialog </a:t>
            </a:r>
            <a:r>
              <a:rPr lang="en-US" altLang="ja-JP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file3</a:t>
            </a:r>
            <a:endParaRPr lang="en-US" altLang="ja-JP" sz="1050" dirty="0">
              <a:latin typeface="+mj-ea"/>
            </a:endParaRPr>
          </a:p>
          <a:p>
            <a:pPr algn="ctr"/>
            <a:endParaRPr lang="en-US" altLang="ja-JP" sz="1400" dirty="0">
              <a:latin typeface="+mj-ea"/>
            </a:endParaRPr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842122" y="4606410"/>
            <a:ext cx="2157629" cy="64021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2750846" y="4606410"/>
            <a:ext cx="248905" cy="63750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2999751" y="4606410"/>
            <a:ext cx="1610646" cy="63750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14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 mode (3/5)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 txBox="1">
            <a:spLocks/>
          </p:cNvSpPr>
          <p:nvPr/>
        </p:nvSpPr>
        <p:spPr>
          <a:xfrm>
            <a:off x="179386" y="693616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400" dirty="0" smtClean="0"/>
              <a:t>In Ansible-Pioneer, it is possible to describe settings for target hosts in interactive(dialog) style.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Furthermore, it is also possible to express advanced </a:t>
            </a:r>
            <a:r>
              <a:rPr lang="en-US" altLang="ja-JP" sz="1400" dirty="0"/>
              <a:t>dialog such as using iterative and conditional branching compared to a simple expect command</a:t>
            </a:r>
            <a:r>
              <a:rPr lang="en-US" altLang="ja-JP" sz="1400" dirty="0" smtClean="0"/>
              <a:t>.</a:t>
            </a:r>
          </a:p>
          <a:p>
            <a:pPr marL="0" indent="0">
              <a:buNone/>
            </a:pPr>
            <a:r>
              <a:rPr lang="en-US" altLang="ja-JP" sz="1400" dirty="0" smtClean="0"/>
              <a:t>  </a:t>
            </a:r>
            <a:r>
              <a:rPr lang="en-US" altLang="ja-JP" sz="1200" dirty="0" smtClean="0"/>
              <a:t>※Please refer to the </a:t>
            </a:r>
            <a:r>
              <a:rPr lang="en-US" altLang="ja-JP" sz="1200" dirty="0" smtClean="0">
                <a:hlinkClick r:id="rId2"/>
              </a:rPr>
              <a:t>manual</a:t>
            </a:r>
            <a:r>
              <a:rPr lang="en-US" altLang="ja-JP" sz="1200" dirty="0" smtClean="0"/>
              <a:t> for the details of dialog file.</a:t>
            </a:r>
            <a:endParaRPr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414852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login password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prompt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login user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1</a:t>
            </a: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2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complete!'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50" y="1844780"/>
            <a:ext cx="6453681" cy="1477328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Example of Dialog file</a:t>
            </a:r>
            <a:endParaRPr lang="en-US" altLang="ja-JP" b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 smtClean="0"/>
              <a:t>Login target system and check the status of the services assigned by variable.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 smtClean="0"/>
              <a:t>If the status is “disable”, the process will end as error. If the status is other than “disable” , then “complete!” will be displayed in prompt.</a:t>
            </a:r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r>
              <a:rPr lang="en-US" altLang="ja-JP" sz="1200" dirty="0" smtClean="0"/>
              <a:t>※The words in </a:t>
            </a:r>
            <a:r>
              <a:rPr lang="en-US" altLang="ja-JP" sz="1200" dirty="0" smtClean="0">
                <a:solidFill>
                  <a:srgbClr val="FF0000"/>
                </a:solidFill>
              </a:rPr>
              <a:t>red highlight</a:t>
            </a:r>
            <a:r>
              <a:rPr lang="en-US" altLang="ja-JP" sz="1200" dirty="0" smtClean="0"/>
              <a:t> in the dialog file are displayed using the variable in parameter sheet.</a:t>
            </a:r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414852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459615" y="4218522"/>
            <a:ext cx="3364634" cy="726960"/>
          </a:xfrm>
          <a:prstGeom prst="wedgeRectCallout">
            <a:avLst>
              <a:gd name="adj1" fmla="val -79146"/>
              <a:gd name="adj2" fmla="val -14797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solidFill>
                  <a:schemeClr val="bg1"/>
                </a:solidFill>
                <a:latin typeface="+mj-ea"/>
              </a:rPr>
              <a:t>Repeat process by using “</a:t>
            </a:r>
            <a:r>
              <a:rPr lang="en-US" altLang="ja-JP" sz="1200" dirty="0" err="1" smtClean="0">
                <a:solidFill>
                  <a:schemeClr val="bg1"/>
                </a:solidFill>
                <a:latin typeface="+mj-ea"/>
              </a:rPr>
              <a:t>with_items</a:t>
            </a:r>
            <a:r>
              <a:rPr lang="en-US" altLang="ja-JP" sz="1200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459615" y="5382026"/>
            <a:ext cx="3371743" cy="734022"/>
          </a:xfrm>
          <a:prstGeom prst="wedgeRectCallout">
            <a:avLst>
              <a:gd name="adj1" fmla="val -78435"/>
              <a:gd name="adj2" fmla="val -6017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solidFill>
                  <a:schemeClr val="bg1"/>
                </a:solidFill>
                <a:latin typeface="+mj-ea"/>
              </a:rPr>
              <a:t>Conditional branching by using “</a:t>
            </a:r>
            <a:r>
              <a:rPr lang="en-US" altLang="ja-JP" sz="1200" dirty="0" err="1" smtClean="0">
                <a:solidFill>
                  <a:schemeClr val="bg1"/>
                </a:solidFill>
                <a:latin typeface="+mj-ea"/>
              </a:rPr>
              <a:t>failed_when</a:t>
            </a:r>
            <a:r>
              <a:rPr lang="en-US" altLang="ja-JP" sz="1200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997522" y="3495990"/>
            <a:ext cx="4320000" cy="1476000"/>
          </a:xfrm>
          <a:prstGeom prst="roundRect">
            <a:avLst>
              <a:gd name="adj" fmla="val 9148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①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062043" y="5027971"/>
            <a:ext cx="4320000" cy="612000"/>
          </a:xfrm>
          <a:prstGeom prst="roundRect">
            <a:avLst>
              <a:gd name="adj" fmla="val 19750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1404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/>
              <a:t> 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sz="1600" dirty="0" smtClean="0"/>
              <a:t>By setting OS and Dialog file types in Pioneer, users can execute operations without having to worry about difference in OS.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OS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type</a:t>
            </a:r>
            <a:r>
              <a:rPr lang="en-US" altLang="ja-JP" sz="1400" dirty="0" smtClean="0"/>
              <a:t>…</a:t>
            </a:r>
            <a:r>
              <a:rPr lang="en-US" altLang="ja-JP" sz="1400" u="sng" dirty="0" smtClean="0"/>
              <a:t>Configure to </a:t>
            </a:r>
            <a:r>
              <a:rPr lang="en-US" altLang="ja-JP" sz="1400" u="sng" dirty="0" smtClean="0"/>
              <a:t>dialog </a:t>
            </a:r>
            <a:r>
              <a:rPr lang="en-US" altLang="ja-JP" sz="1400" u="sng" dirty="0" smtClean="0"/>
              <a:t>file and Target device. Used to select which </a:t>
            </a:r>
            <a:r>
              <a:rPr lang="en-US" altLang="ja-JP" sz="1400" u="sng" dirty="0" smtClean="0"/>
              <a:t>dialog </a:t>
            </a:r>
            <a:r>
              <a:rPr lang="en-US" altLang="ja-JP" sz="1400" u="sng" dirty="0" smtClean="0"/>
              <a:t>file to execute.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dialog </a:t>
            </a:r>
            <a:r>
              <a:rPr lang="en-US" altLang="ja-JP" sz="1400" b="1" dirty="0" smtClean="0"/>
              <a:t>type</a:t>
            </a:r>
            <a:r>
              <a:rPr kumimoji="1" lang="en-US" altLang="ja-JP" sz="1400" dirty="0" smtClean="0"/>
              <a:t>…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Links with </a:t>
            </a:r>
            <a:r>
              <a:rPr kumimoji="1" lang="en-US" altLang="ja-JP" sz="1400" dirty="0" smtClean="0"/>
              <a:t>dialog </a:t>
            </a:r>
            <a:r>
              <a:rPr kumimoji="1" lang="en-US" altLang="ja-JP" sz="1400" dirty="0" smtClean="0"/>
              <a:t>files which has the same purpose.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742430" y="326439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700" dirty="0" smtClean="0">
                <a:latin typeface="+mn-ea"/>
              </a:rPr>
              <a:t>（</a:t>
            </a:r>
            <a:r>
              <a:rPr lang="en-US" altLang="ja-JP" sz="700" dirty="0" smtClean="0">
                <a:latin typeface="+mn-ea"/>
              </a:rPr>
              <a:t>Registers real server to Load Balancer</a:t>
            </a:r>
            <a:r>
              <a:rPr kumimoji="1" lang="ja-JP" altLang="en-US" sz="700" dirty="0" smtClean="0">
                <a:latin typeface="+mn-ea"/>
              </a:rPr>
              <a:t>）</a:t>
            </a:r>
            <a:endParaRPr kumimoji="1" lang="en-US" altLang="ja-JP" sz="700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829965" y="336332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dialog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type 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フローチャート : 書類 54"/>
          <p:cNvSpPr/>
          <p:nvPr/>
        </p:nvSpPr>
        <p:spPr bwMode="auto">
          <a:xfrm>
            <a:off x="3130329" y="2111711"/>
            <a:ext cx="4178051" cy="66401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/>
              <a:t>dialog </a:t>
            </a:r>
            <a:r>
              <a:rPr lang="en-US" altLang="ja-JP" sz="1200" dirty="0" smtClean="0"/>
              <a:t>file A  </a:t>
            </a:r>
            <a:r>
              <a:rPr lang="en-US" altLang="ja-JP" sz="1100" dirty="0" smtClean="0"/>
              <a:t>OS type</a:t>
            </a:r>
            <a:r>
              <a:rPr lang="ja-JP" altLang="en-US" sz="1100" dirty="0" smtClean="0"/>
              <a:t>：</a:t>
            </a:r>
            <a:r>
              <a:rPr lang="en-US" altLang="ja-JP" sz="1100" b="1" dirty="0" err="1" smtClean="0">
                <a:solidFill>
                  <a:srgbClr val="FF0000"/>
                </a:solidFill>
              </a:rPr>
              <a:t>BigIP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en-US" altLang="ja-JP" sz="800" dirty="0" smtClean="0"/>
              <a:t>  - </a:t>
            </a:r>
            <a:r>
              <a:rPr lang="en-US" altLang="ja-JP" sz="800" dirty="0"/>
              <a:t>command: </a:t>
            </a:r>
            <a:r>
              <a:rPr lang="en-US" altLang="ja-JP" sz="800" dirty="0" smtClean="0"/>
              <a:t>‘create </a:t>
            </a:r>
            <a:r>
              <a:rPr lang="en-US" altLang="ja-JP" sz="800" dirty="0"/>
              <a:t>/ </a:t>
            </a:r>
            <a:r>
              <a:rPr lang="en-US" altLang="ja-JP" sz="800" dirty="0" err="1"/>
              <a:t>ltm</a:t>
            </a:r>
            <a:r>
              <a:rPr lang="en-US" altLang="ja-JP" sz="800" dirty="0"/>
              <a:t> </a:t>
            </a:r>
            <a:r>
              <a:rPr lang="en-US" altLang="ja-JP" sz="800" dirty="0" smtClean="0"/>
              <a:t>node {{</a:t>
            </a:r>
            <a:r>
              <a:rPr lang="en-US" altLang="ja-JP" sz="800" dirty="0" err="1" smtClean="0"/>
              <a:t>VAR_host_ip</a:t>
            </a:r>
            <a:r>
              <a:rPr lang="en-US" altLang="ja-JP" sz="800" dirty="0" smtClean="0"/>
              <a:t>}} up’</a:t>
            </a:r>
            <a:endParaRPr lang="en-US" altLang="ja-JP" sz="800" dirty="0"/>
          </a:p>
          <a:p>
            <a:r>
              <a:rPr lang="en-US" altLang="ja-JP" sz="800" dirty="0"/>
              <a:t>  </a:t>
            </a:r>
            <a:r>
              <a:rPr lang="en-US" altLang="ja-JP" sz="800" dirty="0" smtClean="0"/>
              <a:t>  prompt</a:t>
            </a:r>
            <a:r>
              <a:rPr lang="en-US" altLang="ja-JP" sz="800" dirty="0"/>
              <a:t>: ‘(</a:t>
            </a:r>
            <a:r>
              <a:rPr lang="en-US" altLang="ja-JP" sz="800" dirty="0" err="1"/>
              <a:t>tmos</a:t>
            </a:r>
            <a:r>
              <a:rPr lang="en-US" altLang="ja-JP" sz="800" dirty="0"/>
              <a:t>)’</a:t>
            </a:r>
          </a:p>
          <a:p>
            <a:endParaRPr lang="en-US" altLang="ja-JP" sz="1200" u="sng" dirty="0"/>
          </a:p>
        </p:txBody>
      </p:sp>
      <p:cxnSp>
        <p:nvCxnSpPr>
          <p:cNvPr id="14" name="直線コネクタ 13"/>
          <p:cNvCxnSpPr>
            <a:stCxn id="11" idx="3"/>
            <a:endCxn id="13" idx="1"/>
          </p:cNvCxnSpPr>
          <p:nvPr/>
        </p:nvCxnSpPr>
        <p:spPr bwMode="auto">
          <a:xfrm flipV="1">
            <a:off x="2382370" y="2443720"/>
            <a:ext cx="747959" cy="105800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11" idx="3"/>
            <a:endCxn id="115" idx="1"/>
          </p:cNvCxnSpPr>
          <p:nvPr/>
        </p:nvCxnSpPr>
        <p:spPr bwMode="auto">
          <a:xfrm flipV="1">
            <a:off x="2382370" y="3294927"/>
            <a:ext cx="747959" cy="2067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>
            <a:stCxn id="11" idx="3"/>
            <a:endCxn id="116" idx="1"/>
          </p:cNvCxnSpPr>
          <p:nvPr/>
        </p:nvCxnSpPr>
        <p:spPr bwMode="auto">
          <a:xfrm>
            <a:off x="2382370" y="3501722"/>
            <a:ext cx="747959" cy="58868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103"/>
          <p:cNvCxnSpPr>
            <a:stCxn id="125" idx="3"/>
            <a:endCxn id="9" idx="0"/>
          </p:cNvCxnSpPr>
          <p:nvPr/>
        </p:nvCxnSpPr>
        <p:spPr bwMode="auto">
          <a:xfrm>
            <a:off x="1490390" y="3019761"/>
            <a:ext cx="260180" cy="24463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276840"/>
            <a:ext cx="719390" cy="16460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3212970"/>
            <a:ext cx="719390" cy="16460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40042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474790"/>
            <a:ext cx="719390" cy="164606"/>
          </a:xfrm>
          <a:prstGeom prst="rect">
            <a:avLst/>
          </a:prstGeom>
        </p:spPr>
      </p:pic>
      <p:sp>
        <p:nvSpPr>
          <p:cNvPr id="55" name="フローチャート : 書類 54"/>
          <p:cNvSpPr/>
          <p:nvPr/>
        </p:nvSpPr>
        <p:spPr bwMode="auto">
          <a:xfrm>
            <a:off x="3131800" y="5470863"/>
            <a:ext cx="1440000" cy="41357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B</a:t>
            </a:r>
            <a:endParaRPr lang="en-US" altLang="ja-JP" sz="1200" dirty="0"/>
          </a:p>
        </p:txBody>
      </p:sp>
      <p:sp>
        <p:nvSpPr>
          <p:cNvPr id="56" name="フローチャート : 書類 54"/>
          <p:cNvSpPr/>
          <p:nvPr/>
        </p:nvSpPr>
        <p:spPr bwMode="auto">
          <a:xfrm>
            <a:off x="3120426" y="5812936"/>
            <a:ext cx="1595594" cy="530991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C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59" name="フローチャート : 書類 54"/>
          <p:cNvSpPr/>
          <p:nvPr/>
        </p:nvSpPr>
        <p:spPr bwMode="auto">
          <a:xfrm>
            <a:off x="3131800" y="4978556"/>
            <a:ext cx="4176580" cy="413570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/>
              <a:t>A</a:t>
            </a:r>
            <a:endParaRPr lang="en-US" altLang="ja-JP" sz="1200" dirty="0"/>
          </a:p>
        </p:txBody>
      </p:sp>
      <p:cxnSp>
        <p:nvCxnSpPr>
          <p:cNvPr id="63" name="直線コネクタ 103"/>
          <p:cNvCxnSpPr>
            <a:stCxn id="122" idx="3"/>
            <a:endCxn id="78" idx="0"/>
          </p:cNvCxnSpPr>
          <p:nvPr/>
        </p:nvCxnSpPr>
        <p:spPr bwMode="auto">
          <a:xfrm>
            <a:off x="1475720" y="5093972"/>
            <a:ext cx="251566" cy="34324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020735"/>
            <a:ext cx="719390" cy="16460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585435"/>
            <a:ext cx="719390" cy="164606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60587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218685"/>
            <a:ext cx="719390" cy="164606"/>
          </a:xfrm>
          <a:prstGeom prst="rect">
            <a:avLst/>
          </a:prstGeom>
        </p:spPr>
      </p:pic>
      <p:sp>
        <p:nvSpPr>
          <p:cNvPr id="72" name="雲 71"/>
          <p:cNvSpPr/>
          <p:nvPr/>
        </p:nvSpPr>
        <p:spPr bwMode="auto">
          <a:xfrm>
            <a:off x="2771369" y="4795261"/>
            <a:ext cx="4825201" cy="1548667"/>
          </a:xfrm>
          <a:prstGeom prst="cloud">
            <a:avLst/>
          </a:prstGeom>
          <a:solidFill>
            <a:schemeClr val="bg2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7668579" y="4940938"/>
            <a:ext cx="1007991" cy="1392134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82" name="直線矢印コネクタ 81"/>
          <p:cNvCxnSpPr>
            <a:stCxn id="13" idx="3"/>
            <a:endCxn id="37" idx="1"/>
          </p:cNvCxnSpPr>
          <p:nvPr/>
        </p:nvCxnSpPr>
        <p:spPr bwMode="auto">
          <a:xfrm flipV="1">
            <a:off x="7308380" y="2359143"/>
            <a:ext cx="619480" cy="845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矢印コネクタ 82"/>
          <p:cNvCxnSpPr>
            <a:stCxn id="13" idx="3"/>
            <a:endCxn id="41" idx="1"/>
          </p:cNvCxnSpPr>
          <p:nvPr/>
        </p:nvCxnSpPr>
        <p:spPr bwMode="auto">
          <a:xfrm>
            <a:off x="7308380" y="2443720"/>
            <a:ext cx="619480" cy="11337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>
            <a:stCxn id="115" idx="3"/>
            <a:endCxn id="38" idx="1"/>
          </p:cNvCxnSpPr>
          <p:nvPr/>
        </p:nvCxnSpPr>
        <p:spPr bwMode="auto">
          <a:xfrm>
            <a:off x="7308380" y="3294927"/>
            <a:ext cx="619480" cy="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>
            <a:stCxn id="116" idx="3"/>
            <a:endCxn id="39" idx="1"/>
          </p:cNvCxnSpPr>
          <p:nvPr/>
        </p:nvCxnSpPr>
        <p:spPr bwMode="auto">
          <a:xfrm flipV="1">
            <a:off x="7308380" y="4086509"/>
            <a:ext cx="619480" cy="389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四角形吹き出し 92"/>
          <p:cNvSpPr/>
          <p:nvPr/>
        </p:nvSpPr>
        <p:spPr bwMode="auto">
          <a:xfrm>
            <a:off x="3059790" y="5944723"/>
            <a:ext cx="4572723" cy="652717"/>
          </a:xfrm>
          <a:prstGeom prst="wedgeRectCallout">
            <a:avLst>
              <a:gd name="adj1" fmla="val 49370"/>
              <a:gd name="adj2" fmla="val -10781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>Since the 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>dialog 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>file is executed according to the OS </a:t>
            </a:r>
            <a:br>
              <a:rPr lang="en-US" altLang="ja-JP" sz="11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>of the target device, the user executing does not need </a:t>
            </a:r>
            <a:br>
              <a:rPr lang="en-US" altLang="ja-JP" sz="11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>to worry or be away of the OS type.</a:t>
            </a:r>
            <a:endParaRPr lang="ja-JP" altLang="en-US" sz="1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5" name="フローチャート : 書類 54"/>
          <p:cNvSpPr/>
          <p:nvPr/>
        </p:nvSpPr>
        <p:spPr bwMode="auto">
          <a:xfrm>
            <a:off x="3130329" y="2869667"/>
            <a:ext cx="4178051" cy="850519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/>
              <a:t>dialog </a:t>
            </a:r>
            <a:r>
              <a:rPr lang="en-US" altLang="ja-JP" sz="1200" dirty="0"/>
              <a:t>file </a:t>
            </a:r>
            <a:r>
              <a:rPr lang="en-US" altLang="ja-JP" sz="1200" u="sng" dirty="0" smtClean="0"/>
              <a:t>B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type</a:t>
            </a:r>
            <a:r>
              <a:rPr lang="ja-JP" altLang="en-US" sz="1100" dirty="0" smtClean="0"/>
              <a:t>：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Cisco ACE</a:t>
            </a: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- expect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‘{{ __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loginhostname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__ }}/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Admin(</a:t>
            </a:r>
            <a:r>
              <a:rPr lang="en-US" altLang="ja-JP" sz="800" dirty="0" err="1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)’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  exec: ‘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rserver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800" dirty="0"/>
              <a:t>{{ </a:t>
            </a:r>
            <a:r>
              <a:rPr lang="en-US" altLang="ja-JP" sz="800" dirty="0" err="1" smtClean="0"/>
              <a:t>VAR_group_name</a:t>
            </a:r>
            <a:r>
              <a:rPr lang="en-US" altLang="ja-JP" sz="800" dirty="0" smtClean="0"/>
              <a:t> }}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command: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ip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address </a:t>
            </a:r>
            <a:r>
              <a:rPr lang="en-US" altLang="ja-JP" sz="800" dirty="0"/>
              <a:t>{{ </a:t>
            </a:r>
            <a:r>
              <a:rPr lang="en-US" altLang="ja-JP" sz="800" dirty="0" err="1" smtClean="0"/>
              <a:t>VAR_host_ip</a:t>
            </a:r>
            <a:r>
              <a:rPr lang="en-US" altLang="ja-JP" sz="800" dirty="0" smtClean="0"/>
              <a:t> </a:t>
            </a:r>
            <a:r>
              <a:rPr lang="en-US" altLang="ja-JP" sz="800" dirty="0"/>
              <a:t>}}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prompt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{{ __</a:t>
            </a:r>
            <a:r>
              <a:rPr lang="en-US" altLang="ja-JP" sz="800" dirty="0" err="1">
                <a:solidFill>
                  <a:schemeClr val="tx1"/>
                </a:solidFill>
                <a:latin typeface="+mn-ea"/>
              </a:rPr>
              <a:t>loginhostname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__ }}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/Admin(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rserver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-host)’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フローチャート : 書類 54"/>
          <p:cNvSpPr/>
          <p:nvPr/>
        </p:nvSpPr>
        <p:spPr bwMode="auto">
          <a:xfrm>
            <a:off x="3130329" y="3815682"/>
            <a:ext cx="4178051" cy="54944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</a:t>
            </a:r>
            <a:r>
              <a:rPr lang="en-US" altLang="ja-JP" sz="1200" u="sng" dirty="0" smtClean="0"/>
              <a:t>file C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type</a:t>
            </a:r>
            <a:r>
              <a:rPr lang="ja-JP" altLang="en-US" sz="1100" dirty="0" smtClean="0"/>
              <a:t>：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A10</a:t>
            </a:r>
          </a:p>
          <a:p>
            <a:r>
              <a:rPr lang="en-US" altLang="ja-JP" sz="800" dirty="0" smtClean="0"/>
              <a:t>  - command: ‘</a:t>
            </a:r>
            <a:r>
              <a:rPr lang="en-US" altLang="ja-JP" sz="800" dirty="0" err="1" smtClean="0"/>
              <a:t>slb</a:t>
            </a:r>
            <a:r>
              <a:rPr lang="en-US" altLang="ja-JP" sz="800" dirty="0" smtClean="0"/>
              <a:t> server {{ </a:t>
            </a:r>
            <a:r>
              <a:rPr lang="en-US" altLang="ja-JP" sz="800" dirty="0" err="1" smtClean="0"/>
              <a:t>VAR_server_name</a:t>
            </a:r>
            <a:r>
              <a:rPr lang="en-US" altLang="ja-JP" sz="800" dirty="0" smtClean="0"/>
              <a:t>}} {{</a:t>
            </a:r>
            <a:r>
              <a:rPr lang="en-US" altLang="ja-JP" sz="800" dirty="0" err="1"/>
              <a:t>VAR_host_ip</a:t>
            </a:r>
            <a:r>
              <a:rPr lang="en-US" altLang="ja-JP" sz="800" dirty="0"/>
              <a:t>}}</a:t>
            </a:r>
            <a:r>
              <a:rPr lang="en-US" altLang="ja-JP" sz="800" dirty="0" smtClean="0"/>
              <a:t>’</a:t>
            </a:r>
          </a:p>
          <a:p>
            <a:r>
              <a:rPr lang="en-US" altLang="ja-JP" sz="800" dirty="0" smtClean="0"/>
              <a:t>    prompt: ‘(</a:t>
            </a:r>
            <a:r>
              <a:rPr lang="en-US" altLang="ja-JP" sz="800" dirty="0" err="1" smtClean="0"/>
              <a:t>config</a:t>
            </a:r>
            <a:r>
              <a:rPr lang="en-US" altLang="ja-JP" sz="800" dirty="0" smtClean="0"/>
              <a:t>)#’</a:t>
            </a:r>
          </a:p>
          <a:p>
            <a:endParaRPr lang="en-US" altLang="ja-JP" sz="1200" u="sng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23560" y="4978556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38230" y="2904345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8" name="Freeform 119"/>
          <p:cNvSpPr>
            <a:spLocks noChangeAspect="1"/>
          </p:cNvSpPr>
          <p:nvPr/>
        </p:nvSpPr>
        <p:spPr bwMode="gray">
          <a:xfrm>
            <a:off x="334085" y="2324805"/>
            <a:ext cx="283418" cy="372824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9" name="フリーフォーム 128"/>
          <p:cNvSpPr>
            <a:spLocks noChangeAspect="1"/>
          </p:cNvSpPr>
          <p:nvPr/>
        </p:nvSpPr>
        <p:spPr bwMode="gray">
          <a:xfrm>
            <a:off x="338230" y="4524773"/>
            <a:ext cx="346503" cy="389090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>
              <a:solidFill>
                <a:schemeClr val="accent6"/>
              </a:solidFill>
            </a:endParaRPr>
          </a:p>
        </p:txBody>
      </p:sp>
      <p:cxnSp>
        <p:nvCxnSpPr>
          <p:cNvPr id="139" name="直線コネクタ 138"/>
          <p:cNvCxnSpPr/>
          <p:nvPr/>
        </p:nvCxnSpPr>
        <p:spPr bwMode="auto">
          <a:xfrm flipH="1">
            <a:off x="179512" y="4450890"/>
            <a:ext cx="8784001" cy="275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テキスト ボックス 140"/>
          <p:cNvSpPr txBox="1"/>
          <p:nvPr/>
        </p:nvSpPr>
        <p:spPr>
          <a:xfrm>
            <a:off x="651410" y="2339568"/>
            <a:ext cx="197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When configuring settings</a:t>
            </a: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4733" y="4568856"/>
            <a:ext cx="2158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When Executing</a:t>
            </a:r>
            <a:endParaRPr kumimoji="1" lang="ja-JP" altLang="en-US" sz="1600" dirty="0"/>
          </a:p>
        </p:txBody>
      </p:sp>
      <p:sp>
        <p:nvSpPr>
          <p:cNvPr id="78" name="角丸四角形 77"/>
          <p:cNvSpPr/>
          <p:nvPr/>
        </p:nvSpPr>
        <p:spPr bwMode="auto">
          <a:xfrm>
            <a:off x="719146" y="543721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00" dirty="0">
                <a:latin typeface="+mn-ea"/>
              </a:rPr>
              <a:t>（</a:t>
            </a:r>
            <a:r>
              <a:rPr lang="en-US" altLang="ja-JP" sz="700" dirty="0">
                <a:latin typeface="+mn-ea"/>
              </a:rPr>
              <a:t>Registers real server to Load Balancer</a:t>
            </a:r>
            <a:r>
              <a:rPr lang="ja-JP" altLang="en-US" sz="700" dirty="0">
                <a:latin typeface="+mn-ea"/>
              </a:rPr>
              <a:t>）</a:t>
            </a:r>
            <a:endParaRPr lang="en-US" altLang="ja-JP" sz="700" dirty="0">
              <a:latin typeface="+mn-ea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806681" y="553614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dialog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type A</a:t>
            </a:r>
            <a:endParaRPr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97043" y="263689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err="1" smtClean="0">
                <a:solidFill>
                  <a:srgbClr val="FF0000"/>
                </a:solidFill>
              </a:rPr>
              <a:t>BigIP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697043" y="414910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A1</a:t>
            </a:r>
            <a:r>
              <a:rPr lang="en-US" altLang="ja-JP" sz="1000" dirty="0">
                <a:solidFill>
                  <a:srgbClr val="FF0000"/>
                </a:solidFill>
              </a:rPr>
              <a:t>0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533195" y="3393895"/>
            <a:ext cx="151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Cisco</a:t>
            </a:r>
            <a:r>
              <a:rPr lang="ja-JP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ja-JP" sz="1000" dirty="0" smtClean="0">
                <a:solidFill>
                  <a:srgbClr val="FF0000"/>
                </a:solidFill>
              </a:rPr>
              <a:t>ACE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右矢印 79"/>
          <p:cNvSpPr/>
          <p:nvPr/>
        </p:nvSpPr>
        <p:spPr bwMode="auto">
          <a:xfrm>
            <a:off x="2339690" y="5531153"/>
            <a:ext cx="5337872" cy="298998"/>
          </a:xfrm>
          <a:prstGeom prst="rightArrow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22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43919"/>
            <a:ext cx="2122685" cy="48654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 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7600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b="1" dirty="0"/>
              <a:t>Menu function description</a:t>
            </a:r>
            <a:br>
              <a:rPr lang="en-US" altLang="ja-JP" b="1" dirty="0"/>
            </a:br>
            <a:r>
              <a:rPr lang="en-US" altLang="ja-JP" dirty="0"/>
              <a:t>(Difference between Ansible-Legacy mode)</a:t>
            </a:r>
            <a:endParaRPr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gray">
          <a:xfrm>
            <a:off x="2699740" y="1340710"/>
            <a:ext cx="6192860" cy="4968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/>
              <a:t>Dialog type list</a:t>
            </a:r>
            <a:r>
              <a:rPr lang="en-US" altLang="ja-JP" sz="1800" b="1" kern="0" dirty="0" smtClean="0"/>
              <a:t/>
            </a:r>
            <a:br>
              <a:rPr lang="en-US" altLang="ja-JP" sz="1800" b="1" kern="0" dirty="0" smtClean="0"/>
            </a:br>
            <a:r>
              <a:rPr lang="ja-JP" altLang="en-US" sz="1800" b="1" kern="0" dirty="0" smtClean="0"/>
              <a:t>　</a:t>
            </a:r>
            <a:r>
              <a:rPr lang="en-US" altLang="ja-JP" sz="1800" kern="0" dirty="0" smtClean="0"/>
              <a:t>Manage dialog type.</a:t>
            </a:r>
            <a:r>
              <a:rPr lang="en-US" altLang="ja-JP" sz="1800" b="1" kern="0" dirty="0" smtClean="0"/>
              <a:t/>
            </a:r>
            <a:br>
              <a:rPr lang="en-US" altLang="ja-JP" sz="1800" b="1" kern="0" dirty="0" smtClean="0"/>
            </a:br>
            <a:r>
              <a:rPr lang="ja-JP" altLang="en-US" sz="1800" kern="0" dirty="0" smtClean="0"/>
              <a:t>　</a:t>
            </a:r>
            <a:r>
              <a:rPr lang="en-US" altLang="ja-JP" sz="1400" kern="0" dirty="0" smtClean="0"/>
              <a:t>(In Ansible-Pioneer, define different dialog file for each OS, so the difference for each OS will be automatically absorbed.</a:t>
            </a:r>
            <a:r>
              <a:rPr lang="en-US" altLang="ja-JP" sz="1200" kern="0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/>
              <a:t>Dialog files</a:t>
            </a:r>
            <a:r>
              <a:rPr lang="en-US" altLang="ja-JP" sz="1600" b="1" kern="0" dirty="0"/>
              <a:t/>
            </a:r>
            <a:br>
              <a:rPr lang="en-US" altLang="ja-JP" sz="1600" b="1" kern="0" dirty="0"/>
            </a:br>
            <a:r>
              <a:rPr lang="ja-JP" altLang="en-US" sz="1600" b="1" kern="0" dirty="0" smtClean="0"/>
              <a:t>　</a:t>
            </a:r>
            <a:r>
              <a:rPr lang="en-US" altLang="ja-JP" sz="1600" kern="0" dirty="0" smtClean="0"/>
              <a:t>Manage dialog files for each OS type.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180000" y="2420860"/>
            <a:ext cx="1404000" cy="3600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79512" y="3068949"/>
            <a:ext cx="1404000" cy="3725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169095"/>
            <a:ext cx="8190162" cy="41106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sz="1600" b="1" dirty="0" smtClean="0"/>
              <a:t>Main menu</a:t>
            </a:r>
            <a:endParaRPr lang="ja-JP" altLang="en-US" sz="16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This manual introduces the concept and function of  “</a:t>
            </a:r>
            <a:r>
              <a:rPr lang="en-US" altLang="ja-JP" sz="1600" b="1" dirty="0" smtClean="0"/>
              <a:t>Ansible-Legacy</a:t>
            </a:r>
            <a:r>
              <a:rPr lang="en-US" altLang="ja-JP" sz="1600" dirty="0" smtClean="0"/>
              <a:t>”,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“</a:t>
            </a:r>
            <a:r>
              <a:rPr lang="en-US" altLang="ja-JP" sz="1600" b="1" dirty="0" smtClean="0"/>
              <a:t>Ansible-</a:t>
            </a:r>
            <a:r>
              <a:rPr lang="en-US" altLang="ja-JP" sz="1600" b="1" dirty="0" err="1" smtClean="0"/>
              <a:t>LegacyRole</a:t>
            </a:r>
            <a:r>
              <a:rPr lang="en-US" altLang="ja-JP" sz="1600" b="1" dirty="0" smtClean="0"/>
              <a:t>”, “Ansible-Pioneer</a:t>
            </a:r>
            <a:r>
              <a:rPr lang="en-US" altLang="ja-JP" sz="1600" dirty="0" smtClean="0"/>
              <a:t>” in the main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Please refer to Practice manual (under construction) for the description of ITA screens.</a:t>
            </a:r>
            <a:endParaRPr lang="en-US" altLang="ja-JP" sz="1600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</a:t>
            </a:r>
            <a:r>
              <a:rPr lang="ja-JP" altLang="en-US" kern="0" dirty="0" smtClean="0"/>
              <a:t>　</a:t>
            </a:r>
            <a:r>
              <a:rPr lang="en-US" altLang="ja-JP" kern="0" dirty="0" smtClean="0"/>
              <a:t>Introduction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2840641" y="3645030"/>
            <a:ext cx="1731359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539440" y="4509150"/>
            <a:ext cx="3713736" cy="1676857"/>
          </a:xfrm>
          <a:prstGeom prst="wedgeRoundRectCallout">
            <a:avLst>
              <a:gd name="adj1" fmla="val -1637"/>
              <a:gd name="adj2" fmla="val -8334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100" dirty="0" smtClean="0">
                <a:latin typeface="+mn-ea"/>
              </a:rPr>
              <a:t>“Ansible common” manages the following </a:t>
            </a:r>
            <a:r>
              <a:rPr lang="en-US" altLang="ja-JP" sz="1100" dirty="0" smtClean="0">
                <a:latin typeface="+mn-ea"/>
              </a:rPr>
              <a:t>Ansible menus</a:t>
            </a:r>
            <a:r>
              <a:rPr kumimoji="1" lang="en-US" altLang="ja-JP" sz="1100" b="1" dirty="0" smtClean="0">
                <a:latin typeface="+mn-ea"/>
              </a:rPr>
              <a:t/>
            </a:r>
            <a:br>
              <a:rPr kumimoji="1" lang="en-US" altLang="ja-JP" sz="1100" b="1" dirty="0" smtClean="0">
                <a:latin typeface="+mn-ea"/>
              </a:rPr>
            </a:br>
            <a:r>
              <a:rPr kumimoji="1" lang="ja-JP" altLang="en-US" sz="1100" b="1" dirty="0" smtClean="0">
                <a:latin typeface="+mn-ea"/>
              </a:rPr>
              <a:t>・</a:t>
            </a:r>
            <a:r>
              <a:rPr kumimoji="1" lang="en-US" altLang="ja-JP" sz="1100" dirty="0" smtClean="0">
                <a:latin typeface="+mn-ea"/>
              </a:rPr>
              <a:t>Interface </a:t>
            </a:r>
            <a:r>
              <a:rPr kumimoji="1" lang="en-US" altLang="ja-JP" sz="1100" dirty="0" smtClean="0">
                <a:latin typeface="+mn-ea"/>
              </a:rPr>
              <a:t>information</a:t>
            </a:r>
          </a:p>
          <a:p>
            <a:r>
              <a:rPr lang="ja-JP" altLang="en-US" sz="1100" dirty="0" smtClean="0">
                <a:latin typeface="+mn-ea"/>
              </a:rPr>
              <a:t>・</a:t>
            </a:r>
            <a:r>
              <a:rPr lang="en-US" altLang="ja-JP" sz="1100" dirty="0" smtClean="0">
                <a:latin typeface="+mn-ea"/>
              </a:rPr>
              <a:t>Ansible tower host list</a:t>
            </a:r>
            <a:r>
              <a:rPr kumimoji="1" lang="en-US" altLang="ja-JP" sz="1100" dirty="0" smtClean="0">
                <a:latin typeface="+mn-ea"/>
              </a:rPr>
              <a:t/>
            </a:r>
            <a:br>
              <a:rPr kumimoji="1" lang="en-US" altLang="ja-JP" sz="1100" dirty="0" smtClean="0">
                <a:latin typeface="+mn-ea"/>
              </a:rPr>
            </a:br>
            <a:r>
              <a:rPr lang="ja-JP" altLang="en-US" sz="1100" dirty="0" smtClean="0">
                <a:latin typeface="+mn-ea"/>
              </a:rPr>
              <a:t>・</a:t>
            </a:r>
            <a:r>
              <a:rPr lang="en-US" altLang="ja-JP" sz="1100" dirty="0" smtClean="0">
                <a:latin typeface="+mn-ea"/>
              </a:rPr>
              <a:t>Global variable list</a:t>
            </a:r>
          </a:p>
          <a:p>
            <a:r>
              <a:rPr lang="ja-JP" altLang="en-US" sz="1100" dirty="0" smtClean="0">
                <a:latin typeface="+mn-ea"/>
              </a:rPr>
              <a:t>・</a:t>
            </a:r>
            <a:r>
              <a:rPr lang="en-US" altLang="ja-JP" sz="1100" dirty="0" smtClean="0">
                <a:latin typeface="+mn-ea"/>
              </a:rPr>
              <a:t>File list</a:t>
            </a:r>
            <a:br>
              <a:rPr lang="en-US" altLang="ja-JP" sz="1100" dirty="0" smtClean="0">
                <a:latin typeface="+mn-ea"/>
              </a:rPr>
            </a:br>
            <a:r>
              <a:rPr lang="ja-JP" altLang="en-US" sz="1100" dirty="0" smtClean="0">
                <a:latin typeface="+mn-ea"/>
              </a:rPr>
              <a:t>・</a:t>
            </a:r>
            <a:r>
              <a:rPr lang="en-US" altLang="ja-JP" sz="1100" dirty="0" smtClean="0">
                <a:latin typeface="+mn-ea"/>
              </a:rPr>
              <a:t>Template </a:t>
            </a:r>
            <a:r>
              <a:rPr lang="en-US" altLang="ja-JP" sz="1100" dirty="0" smtClean="0">
                <a:latin typeface="+mn-ea"/>
              </a:rPr>
              <a:t>list</a:t>
            </a:r>
          </a:p>
          <a:p>
            <a:r>
              <a:rPr kumimoji="1" lang="ja-JP" altLang="en-US" sz="1100" dirty="0" smtClean="0">
                <a:latin typeface="+mn-ea"/>
              </a:rPr>
              <a:t>・</a:t>
            </a:r>
            <a:r>
              <a:rPr kumimoji="1" lang="en-US" altLang="ja-JP" sz="1100" dirty="0" smtClean="0">
                <a:latin typeface="+mn-ea"/>
              </a:rPr>
              <a:t>Collection interface information</a:t>
            </a:r>
          </a:p>
          <a:p>
            <a:r>
              <a:rPr lang="ja-JP" altLang="en-US" sz="1100" dirty="0" smtClean="0">
                <a:latin typeface="+mn-ea"/>
              </a:rPr>
              <a:t>・</a:t>
            </a:r>
            <a:r>
              <a:rPr lang="en-US" altLang="ja-JP" sz="1100" dirty="0" smtClean="0">
                <a:latin typeface="+mn-ea"/>
              </a:rPr>
              <a:t>Collected item value list.</a:t>
            </a:r>
            <a:endParaRPr kumimoji="1" lang="en-US" altLang="ja-JP" sz="1100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339689" y="3645030"/>
            <a:ext cx="500951" cy="648090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4716020" y="4745807"/>
            <a:ext cx="2928624" cy="1440200"/>
          </a:xfrm>
          <a:prstGeom prst="wedgeRoundRectCallout">
            <a:avLst>
              <a:gd name="adj1" fmla="val -57155"/>
              <a:gd name="adj2" fmla="val -8546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 smtClean="0">
                <a:latin typeface="+mn-ea"/>
              </a:rPr>
              <a:t>This manual </a:t>
            </a:r>
            <a:r>
              <a:rPr lang="en-US" altLang="ja-JP" sz="1200" dirty="0" smtClean="0">
                <a:latin typeface="+mn-ea"/>
              </a:rPr>
              <a:t>mainly introduces </a:t>
            </a:r>
            <a:r>
              <a:rPr lang="en-US" altLang="ja-JP" sz="1200" dirty="0" smtClean="0">
                <a:latin typeface="+mn-ea"/>
              </a:rPr>
              <a:t>these </a:t>
            </a:r>
            <a:r>
              <a:rPr lang="en-US" altLang="ja-JP" sz="1200" dirty="0" smtClean="0">
                <a:latin typeface="+mn-ea"/>
              </a:rPr>
              <a:t>3 menu </a:t>
            </a:r>
            <a:r>
              <a:rPr lang="en-US" altLang="ja-JP" sz="1200" dirty="0" smtClean="0">
                <a:latin typeface="+mn-ea"/>
              </a:rPr>
              <a:t>groups.</a:t>
            </a:r>
            <a:endParaRPr lang="en-US" altLang="ja-JP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 bwMode="gray">
          <a:xfrm>
            <a:off x="189414" y="2000109"/>
            <a:ext cx="6013251" cy="4309291"/>
          </a:xfrm>
          <a:prstGeom prst="rect">
            <a:avLst/>
          </a:prstGeom>
          <a:solidFill>
            <a:schemeClr val="accent6"/>
          </a:solidFill>
          <a:ln w="152400" cmpd="dbl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226785" y="2530125"/>
            <a:ext cx="2616975" cy="3491235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About Ansible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endParaRPr lang="en-US" altLang="ja-JP" dirty="0"/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 bwMode="gray">
          <a:xfrm>
            <a:off x="168571" y="1329926"/>
            <a:ext cx="8822827" cy="59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en-US" altLang="ja-JP" dirty="0" smtClean="0"/>
          </a:p>
        </p:txBody>
      </p:sp>
      <p:sp>
        <p:nvSpPr>
          <p:cNvPr id="10" name="フローチャート: 書類 9"/>
          <p:cNvSpPr/>
          <p:nvPr/>
        </p:nvSpPr>
        <p:spPr bwMode="auto">
          <a:xfrm>
            <a:off x="257696" y="4297491"/>
            <a:ext cx="801072" cy="593812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b="1" dirty="0" smtClean="0">
                <a:solidFill>
                  <a:srgbClr val="002060"/>
                </a:solidFill>
              </a:rPr>
              <a:t>System </a:t>
            </a:r>
          </a:p>
          <a:p>
            <a:pPr algn="ctr"/>
            <a:r>
              <a:rPr lang="en-US" altLang="ja-JP" sz="1050" b="1" dirty="0" smtClean="0">
                <a:solidFill>
                  <a:srgbClr val="002060"/>
                </a:solidFill>
              </a:rPr>
              <a:t>parameter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6615562" y="3854394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173495" y="3748753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99980" y="4409953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8078246" y="2431572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50992" y="3306539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209129" y="4715032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299980" y="5864959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104" name="グループ化 103"/>
          <p:cNvGrpSpPr/>
          <p:nvPr/>
        </p:nvGrpSpPr>
        <p:grpSpPr>
          <a:xfrm>
            <a:off x="1268422" y="3478132"/>
            <a:ext cx="4798460" cy="2165587"/>
            <a:chOff x="516570" y="3474825"/>
            <a:chExt cx="4798460" cy="2165587"/>
          </a:xfrm>
        </p:grpSpPr>
        <p:sp>
          <p:nvSpPr>
            <p:cNvPr id="15" name="正方形/長方形 14"/>
            <p:cNvSpPr/>
            <p:nvPr/>
          </p:nvSpPr>
          <p:spPr bwMode="gray">
            <a:xfrm>
              <a:off x="3739692" y="3597481"/>
              <a:ext cx="1560200" cy="4320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accent6"/>
                  </a:solidFill>
                </a:rPr>
                <a:t>Ansible-Legacy</a:t>
              </a: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3745091" y="4328153"/>
              <a:ext cx="1564540" cy="4320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accent6"/>
                  </a:solidFill>
                </a:rPr>
                <a:t>Ansible-</a:t>
              </a:r>
              <a:r>
                <a:rPr lang="en-US" altLang="ja-JP" sz="1200" b="1" dirty="0" err="1">
                  <a:solidFill>
                    <a:schemeClr val="accent6"/>
                  </a:solidFill>
                </a:rPr>
                <a:t>LegacyRole</a:t>
              </a:r>
              <a:endParaRPr lang="en-US" altLang="ja-JP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gray">
            <a:xfrm>
              <a:off x="3739692" y="5074686"/>
              <a:ext cx="1575338" cy="4320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accent6"/>
                  </a:solidFill>
                </a:rPr>
                <a:t>Ansible-Pioneer</a:t>
              </a:r>
            </a:p>
          </p:txBody>
        </p:sp>
        <p:sp>
          <p:nvSpPr>
            <p:cNvPr id="76" name="フローチャート: 書類 75"/>
            <p:cNvSpPr/>
            <p:nvPr/>
          </p:nvSpPr>
          <p:spPr bwMode="auto">
            <a:xfrm>
              <a:off x="516570" y="3474825"/>
              <a:ext cx="1483487" cy="708079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Ansible-Legacy</a:t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 </a:t>
              </a:r>
              <a:endParaRPr lang="en-US" altLang="ja-JP" sz="1100" b="1" dirty="0" smtClean="0">
                <a:solidFill>
                  <a:schemeClr val="accent6"/>
                </a:solidFill>
              </a:endParaRPr>
            </a:p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component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1" name="フローチャート: 書類 80"/>
            <p:cNvSpPr/>
            <p:nvPr/>
          </p:nvSpPr>
          <p:spPr bwMode="auto">
            <a:xfrm>
              <a:off x="538404" y="4276381"/>
              <a:ext cx="1466624" cy="628389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Ansible-</a:t>
              </a:r>
              <a:r>
                <a:rPr lang="en-US" altLang="ja-JP" sz="1100" b="1" dirty="0" err="1" smtClean="0">
                  <a:solidFill>
                    <a:schemeClr val="accent6"/>
                  </a:solidFill>
                </a:rPr>
                <a:t>LegacyRole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Package file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2" name="フローチャート: 書類 81"/>
            <p:cNvSpPr/>
            <p:nvPr/>
          </p:nvSpPr>
          <p:spPr bwMode="auto">
            <a:xfrm>
              <a:off x="538404" y="4993537"/>
              <a:ext cx="1461653" cy="646875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Ansible-Pioneer</a:t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en-US" altLang="ja-JP" sz="1050" b="1" dirty="0" smtClean="0">
                  <a:solidFill>
                    <a:schemeClr val="accent6"/>
                  </a:solidFill>
                </a:rPr>
                <a:t>Dialog file</a:t>
              </a:r>
            </a:p>
            <a:p>
              <a:pPr algn="ctr"/>
              <a:r>
                <a:rPr lang="en-US" altLang="ja-JP" sz="1050" b="1" dirty="0" smtClean="0">
                  <a:solidFill>
                    <a:schemeClr val="accent6"/>
                  </a:solidFill>
                </a:rPr>
                <a:t>(Original </a:t>
              </a:r>
              <a:r>
                <a:rPr lang="en-US" altLang="ja-JP" sz="1050" b="1" dirty="0" err="1" smtClean="0">
                  <a:solidFill>
                    <a:schemeClr val="accent6"/>
                  </a:solidFill>
                </a:rPr>
                <a:t>IaC</a:t>
              </a:r>
              <a:r>
                <a:rPr lang="en-US" altLang="ja-JP" sz="1050" b="1" dirty="0">
                  <a:solidFill>
                    <a:schemeClr val="accent6"/>
                  </a:solidFill>
                </a:rPr>
                <a:t>)</a:t>
              </a:r>
            </a:p>
          </p:txBody>
        </p:sp>
      </p:grpSp>
      <p:sp>
        <p:nvSpPr>
          <p:cNvPr id="105" name="角丸四角形 104"/>
          <p:cNvSpPr/>
          <p:nvPr/>
        </p:nvSpPr>
        <p:spPr bwMode="auto">
          <a:xfrm>
            <a:off x="7977640" y="2376238"/>
            <a:ext cx="1048476" cy="3796498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8056096" y="2001242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System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1067207" y="2686127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90000"/>
                    <a:lumOff val="10000"/>
                  </a:schemeClr>
                </a:solidFill>
              </a:rPr>
              <a:t>CMDB</a:t>
            </a:r>
            <a:endParaRPr kumimoji="1" lang="ja-JP" altLang="en-US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143411" y="783274"/>
            <a:ext cx="8882705" cy="56514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 links the parameters that are centrally managed by ITA with the variables of </a:t>
            </a:r>
            <a:r>
              <a:rPr lang="en-US" altLang="ja-JP" sz="1600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IaC</a:t>
            </a:r>
            <a:r>
              <a:rPr lang="en-US" altLang="ja-JP" sz="16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(Playbook, etc.), which makes association with Ansible possible.</a:t>
            </a:r>
            <a:endParaRPr lang="ja-JP" altLang="en-US" sz="16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615562" y="4790908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305" y="4891303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1446416"/>
            <a:ext cx="8784976" cy="3033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※For the advantages of using Ansible Tower, please refer to “3. Associate with Ansible tower”.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  <a:endCxn id="76" idx="1"/>
          </p:cNvCxnSpPr>
          <p:nvPr/>
        </p:nvCxnSpPr>
        <p:spPr bwMode="auto">
          <a:xfrm flipV="1">
            <a:off x="1058768" y="3832172"/>
            <a:ext cx="209654" cy="7622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3" name="カギ線コネクタ 122"/>
          <p:cNvCxnSpPr>
            <a:stCxn id="10" idx="3"/>
            <a:endCxn id="81" idx="1"/>
          </p:cNvCxnSpPr>
          <p:nvPr/>
        </p:nvCxnSpPr>
        <p:spPr bwMode="auto">
          <a:xfrm flipV="1">
            <a:off x="1058768" y="4593883"/>
            <a:ext cx="231488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9" name="カギ線コネクタ 122"/>
          <p:cNvCxnSpPr>
            <a:stCxn id="10" idx="3"/>
            <a:endCxn id="82" idx="1"/>
          </p:cNvCxnSpPr>
          <p:nvPr/>
        </p:nvCxnSpPr>
        <p:spPr bwMode="auto">
          <a:xfrm>
            <a:off x="1058768" y="4594397"/>
            <a:ext cx="231488" cy="72588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528326" y="3272925"/>
            <a:ext cx="645169" cy="82266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528326" y="4095594"/>
            <a:ext cx="56767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528326" y="4095594"/>
            <a:ext cx="554319" cy="95871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7071944" y="4336794"/>
            <a:ext cx="0" cy="4541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51744" y="3816819"/>
            <a:ext cx="563818" cy="27877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61483" y="4095594"/>
            <a:ext cx="554079" cy="45189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66882" y="4095594"/>
            <a:ext cx="548680" cy="119843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51744" y="3816819"/>
            <a:ext cx="563818" cy="12152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61483" y="4547491"/>
            <a:ext cx="554079" cy="48461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66882" y="5032108"/>
            <a:ext cx="548680" cy="2619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147" name="角丸四角形 146"/>
          <p:cNvSpPr/>
          <p:nvPr/>
        </p:nvSpPr>
        <p:spPr bwMode="auto">
          <a:xfrm>
            <a:off x="2934247" y="2309019"/>
            <a:ext cx="1474833" cy="39069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79165" y="2437159"/>
            <a:ext cx="119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13921" y="2737528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09455" y="2991223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49816" y="5631160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374470" y="58211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En</a:t>
            </a:r>
            <a:r>
              <a:rPr lang="en-US" altLang="ja-JP" sz="1400" b="1" dirty="0">
                <a:solidFill>
                  <a:srgbClr val="002B62"/>
                </a:solidFill>
              </a:rPr>
              <a:t>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2" idx="1"/>
          </p:cNvCxnSpPr>
          <p:nvPr/>
        </p:nvCxnSpPr>
        <p:spPr bwMode="auto">
          <a:xfrm>
            <a:off x="3640315" y="3299000"/>
            <a:ext cx="12543" cy="247301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287823" y="4961000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Movement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271317" y="338785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Movement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272685" y="4175821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Movement</a:t>
            </a:r>
            <a:endParaRPr kumimoji="1" lang="ja-JP" altLang="en-US" sz="1400" b="1" dirty="0" smtClean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751909" y="3748753"/>
            <a:ext cx="519408" cy="8341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06157" y="3748753"/>
            <a:ext cx="485387" cy="6806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756880" y="4536715"/>
            <a:ext cx="515805" cy="5716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07525" y="4536715"/>
            <a:ext cx="489418" cy="1077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>
            <a:off x="2751909" y="5320282"/>
            <a:ext cx="535914" cy="161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 flipV="1">
            <a:off x="4022663" y="5294024"/>
            <a:ext cx="468881" cy="278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</p:spTree>
    <p:extLst>
      <p:ext uri="{BB962C8B-B14F-4D97-AF65-F5344CB8AC3E}">
        <p14:creationId xmlns:p14="http://schemas.microsoft.com/office/powerpoint/2010/main" val="3743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</a:t>
            </a:r>
            <a:r>
              <a:rPr lang="en-US" altLang="ja-JP" sz="1600" dirty="0" smtClean="0"/>
              <a:t>Automation store/manages setting data and generates directories, configuration files that are required for Ansible to execute.</a:t>
            </a:r>
            <a:endParaRPr lang="ja-JP" altLang="en-US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AnsibleTower secures communication between clusters and controls different versions of AnsibleEngine</a:t>
            </a:r>
            <a:endParaRPr lang="ja-JP" altLang="en-US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The automated construction system consisting of IT </a:t>
            </a:r>
            <a:r>
              <a:rPr lang="en-US" altLang="ja-JP" sz="1600" dirty="0"/>
              <a:t>Automation + AnsibleTower + </a:t>
            </a:r>
            <a:r>
              <a:rPr lang="en-US" altLang="ja-JP" sz="1600" dirty="0" smtClean="0"/>
              <a:t>AnsibleEngine, which combines each of their features, realizes efficiency and labor saving of work.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</a:t>
            </a:r>
            <a:r>
              <a:rPr lang="ja-JP" altLang="en-US" kern="0" dirty="0" smtClean="0"/>
              <a:t>　</a:t>
            </a:r>
            <a:r>
              <a:rPr lang="en-US" altLang="ja-JP" kern="0" dirty="0" smtClean="0"/>
              <a:t>Associate with Ansible Tower</a:t>
            </a:r>
            <a:endParaRPr lang="ja-JP" altLang="en-US" kern="0" dirty="0"/>
          </a:p>
        </p:txBody>
      </p:sp>
      <p:pic>
        <p:nvPicPr>
          <p:cNvPr id="4" name="Picture 2" descr="AnsibleTower coopera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7" y="2612805"/>
            <a:ext cx="7751974" cy="38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The 3 Ansible modes.</a:t>
            </a:r>
            <a:endParaRPr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0808" y="665800"/>
            <a:ext cx="8882705" cy="626701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There are 3 modes with specific features of Ansible driver,</a:t>
            </a:r>
          </a:p>
          <a:p>
            <a:pPr algn="ctr"/>
            <a:r>
              <a:rPr lang="en-US" altLang="ja-JP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 depending on the usage.</a:t>
            </a:r>
            <a:endParaRPr lang="ja-JP" altLang="en-US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49214"/>
              </p:ext>
            </p:extLst>
          </p:nvPr>
        </p:nvGraphicFramePr>
        <p:xfrm>
          <a:off x="179513" y="4581160"/>
          <a:ext cx="8879572" cy="1872260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241232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1156699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1156699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993029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Description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</a:t>
                      </a:r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LegacyRole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</a:t>
                      </a:r>
                      <a:r>
                        <a:rPr lang="en-US" altLang="ja-JP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reuse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Modulize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created Playbooks and reuse them</a:t>
                      </a:r>
                      <a:r>
                        <a:rPr lang="en-US" altLang="ja-JP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in </a:t>
                      </a:r>
                      <a:r>
                        <a:rPr lang="en-US" altLang="ja-JP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Exastro</a:t>
                      </a:r>
                      <a:r>
                        <a:rPr lang="en-US" altLang="ja-JP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.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Know-how</a:t>
                      </a:r>
                      <a:r>
                        <a:rPr lang="en-US" altLang="ja-JP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utilization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Able to utilize</a:t>
                      </a:r>
                      <a:r>
                        <a:rPr lang="en-US" altLang="ja-JP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variable functions provided by Ansible, and able to utilize published </a:t>
                      </a:r>
                      <a:r>
                        <a:rPr lang="en-US" altLang="ja-JP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PlaybookRoles</a:t>
                      </a:r>
                      <a:r>
                        <a:rPr lang="en-US" altLang="ja-JP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such as Ansible-galaxy.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Application</a:t>
                      </a:r>
                    </a:p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Range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variation of the operation</a:t>
                      </a:r>
                      <a:r>
                        <a:rPr lang="en-US" altLang="ja-JP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procedure that can be automated.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191485" y="3789050"/>
            <a:ext cx="5103608" cy="648090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 smtClean="0"/>
              <a:t>※Legend	</a:t>
            </a:r>
            <a:r>
              <a:rPr lang="ja-JP" altLang="en-US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◎：</a:t>
            </a: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Has strength in such function</a:t>
            </a:r>
          </a:p>
          <a:p>
            <a:pPr marL="0" indent="0">
              <a:buNone/>
            </a:pPr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○：</a:t>
            </a: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be used for such function</a:t>
            </a:r>
            <a:endParaRPr lang="ja-JP" altLang="en-US" sz="1000" dirty="0" smtClean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×</a:t>
            </a:r>
            <a:r>
              <a:rPr lang="ja-JP" altLang="en-US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Difficult to apply to such function/Recommend to use other mode</a:t>
            </a:r>
            <a:endParaRPr lang="en-US" altLang="ja-JP" sz="1000" dirty="0" smtClean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191485" y="1398962"/>
            <a:ext cx="7476945" cy="79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The following is comparison of the features of Ansible-Legacy, Ansible-</a:t>
            </a:r>
            <a:r>
              <a:rPr lang="en-US" altLang="ja-JP" sz="1600" dirty="0" err="1" smtClean="0"/>
              <a:t>LegacyRole</a:t>
            </a:r>
            <a:r>
              <a:rPr lang="en-US" altLang="ja-JP" sz="1600" dirty="0" smtClean="0"/>
              <a:t>, and Ansible-Pioneer</a:t>
            </a:r>
            <a:endParaRPr lang="en-US" altLang="ja-JP" sz="1600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179514" y="2108264"/>
            <a:ext cx="2905014" cy="1397149"/>
            <a:chOff x="191485" y="2091771"/>
            <a:chExt cx="3012325" cy="1397149"/>
          </a:xfrm>
        </p:grpSpPr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191485" y="2091771"/>
              <a:ext cx="3012325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800" kern="0" dirty="0" err="1" smtClean="0"/>
                <a:t>IaC</a:t>
              </a:r>
              <a:r>
                <a:rPr lang="en-US" altLang="ja-JP" sz="1800" kern="0" dirty="0" smtClean="0"/>
                <a:t> reuse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smtClean="0">
                  <a:solidFill>
                    <a:srgbClr val="FF0000"/>
                  </a:solidFill>
                </a:rPr>
                <a:t>Ansible-Legacy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</a:t>
              </a: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191485" y="2207346"/>
              <a:ext cx="2652275" cy="1281574"/>
              <a:chOff x="191485" y="2207346"/>
              <a:chExt cx="2652275" cy="1281574"/>
            </a:xfrm>
          </p:grpSpPr>
          <p:cxnSp>
            <p:nvCxnSpPr>
              <p:cNvPr id="85" name="直線コネクタ 84"/>
              <p:cNvCxnSpPr/>
              <p:nvPr/>
            </p:nvCxnSpPr>
            <p:spPr bwMode="auto">
              <a:xfrm>
                <a:off x="191485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直線コネクタ 85"/>
              <p:cNvCxnSpPr/>
              <p:nvPr/>
            </p:nvCxnSpPr>
            <p:spPr bwMode="auto">
              <a:xfrm flipV="1">
                <a:off x="191485" y="3483146"/>
                <a:ext cx="2652275" cy="57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線コネクタ 89"/>
              <p:cNvCxnSpPr/>
              <p:nvPr/>
            </p:nvCxnSpPr>
            <p:spPr bwMode="auto">
              <a:xfrm>
                <a:off x="2843760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直線コネクタ 91"/>
              <p:cNvCxnSpPr/>
              <p:nvPr/>
            </p:nvCxnSpPr>
            <p:spPr bwMode="auto">
              <a:xfrm>
                <a:off x="1877673" y="2219437"/>
                <a:ext cx="966087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4" name="グループ化 33"/>
          <p:cNvGrpSpPr/>
          <p:nvPr/>
        </p:nvGrpSpPr>
        <p:grpSpPr>
          <a:xfrm>
            <a:off x="2938863" y="2113397"/>
            <a:ext cx="3012325" cy="1403014"/>
            <a:chOff x="3015997" y="2091771"/>
            <a:chExt cx="3012325" cy="1403014"/>
          </a:xfrm>
        </p:grpSpPr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3015997" y="2091771"/>
              <a:ext cx="3012325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400" kern="0" dirty="0" smtClean="0"/>
                <a:t>Know-how utilization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smtClean="0">
                  <a:solidFill>
                    <a:srgbClr val="FF0000"/>
                  </a:solidFill>
                </a:rPr>
                <a:t>Ansible-</a:t>
              </a: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LegacyRole</a:t>
              </a:r>
              <a:endParaRPr lang="en-US" altLang="ja-JP" sz="1800" b="1" dirty="0" smtClean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Ansible-Legacy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>
                  <a:solidFill>
                    <a:schemeClr val="accent6"/>
                  </a:solidFill>
                </a:rPr>
                <a:t>Ansible-Pioneer</a:t>
              </a:r>
            </a:p>
            <a:p>
              <a:pPr marL="0" indent="0">
                <a:buNone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  <p:grpSp>
          <p:nvGrpSpPr>
            <p:cNvPr id="95" name="グループ化 94"/>
            <p:cNvGrpSpPr/>
            <p:nvPr/>
          </p:nvGrpSpPr>
          <p:grpSpPr>
            <a:xfrm>
              <a:off x="3039912" y="2213211"/>
              <a:ext cx="2911276" cy="1281574"/>
              <a:chOff x="191485" y="2207346"/>
              <a:chExt cx="2652275" cy="1281574"/>
            </a:xfrm>
          </p:grpSpPr>
          <p:cxnSp>
            <p:nvCxnSpPr>
              <p:cNvPr id="96" name="直線コネクタ 95"/>
              <p:cNvCxnSpPr/>
              <p:nvPr/>
            </p:nvCxnSpPr>
            <p:spPr bwMode="auto">
              <a:xfrm>
                <a:off x="191485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直線コネクタ 96"/>
              <p:cNvCxnSpPr/>
              <p:nvPr/>
            </p:nvCxnSpPr>
            <p:spPr bwMode="auto">
              <a:xfrm flipV="1">
                <a:off x="191485" y="3483146"/>
                <a:ext cx="2652275" cy="57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直線コネクタ 97"/>
              <p:cNvCxnSpPr/>
              <p:nvPr/>
            </p:nvCxnSpPr>
            <p:spPr bwMode="auto">
              <a:xfrm>
                <a:off x="2843760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直線コネクタ 98"/>
              <p:cNvCxnSpPr/>
              <p:nvPr/>
            </p:nvCxnSpPr>
            <p:spPr bwMode="auto">
              <a:xfrm>
                <a:off x="2316306" y="2219437"/>
                <a:ext cx="527454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6" name="グループ化 35"/>
          <p:cNvGrpSpPr/>
          <p:nvPr/>
        </p:nvGrpSpPr>
        <p:grpSpPr>
          <a:xfrm>
            <a:off x="6025585" y="2108263"/>
            <a:ext cx="3012325" cy="1402374"/>
            <a:chOff x="5980970" y="2089829"/>
            <a:chExt cx="3012325" cy="1402374"/>
          </a:xfrm>
        </p:grpSpPr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5980970" y="2089829"/>
              <a:ext cx="3012325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600" kern="0" dirty="0" smtClean="0"/>
                <a:t>Application range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>
                  <a:solidFill>
                    <a:srgbClr val="FF0000"/>
                  </a:solidFill>
                </a:rPr>
                <a:t>Ansible-Pioneer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>
                  <a:solidFill>
                    <a:schemeClr val="accent6"/>
                  </a:solidFill>
                </a:rPr>
                <a:t>Ansible-</a:t>
              </a:r>
              <a:r>
                <a:rPr lang="en-US" altLang="ja-JP" sz="1400" b="1" dirty="0" err="1">
                  <a:solidFill>
                    <a:schemeClr val="accent6"/>
                  </a:solidFill>
                </a:rPr>
                <a:t>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  <p:grpSp>
          <p:nvGrpSpPr>
            <p:cNvPr id="100" name="グループ化 99"/>
            <p:cNvGrpSpPr/>
            <p:nvPr/>
          </p:nvGrpSpPr>
          <p:grpSpPr>
            <a:xfrm>
              <a:off x="6019718" y="2210629"/>
              <a:ext cx="2652275" cy="1281574"/>
              <a:chOff x="191485" y="2207346"/>
              <a:chExt cx="2652275" cy="1281574"/>
            </a:xfrm>
          </p:grpSpPr>
          <p:cxnSp>
            <p:nvCxnSpPr>
              <p:cNvPr id="101" name="直線コネクタ 100"/>
              <p:cNvCxnSpPr/>
              <p:nvPr/>
            </p:nvCxnSpPr>
            <p:spPr bwMode="auto">
              <a:xfrm>
                <a:off x="191485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直線コネクタ 101"/>
              <p:cNvCxnSpPr/>
              <p:nvPr/>
            </p:nvCxnSpPr>
            <p:spPr bwMode="auto">
              <a:xfrm flipV="1">
                <a:off x="191485" y="3483146"/>
                <a:ext cx="2652275" cy="57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直線コネクタ 102"/>
              <p:cNvCxnSpPr/>
              <p:nvPr/>
            </p:nvCxnSpPr>
            <p:spPr bwMode="auto">
              <a:xfrm>
                <a:off x="2843760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直線コネクタ 103"/>
              <p:cNvCxnSpPr/>
              <p:nvPr/>
            </p:nvCxnSpPr>
            <p:spPr bwMode="auto">
              <a:xfrm>
                <a:off x="2288905" y="2219438"/>
                <a:ext cx="554855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283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 mode 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63377"/>
            <a:ext cx="8784976" cy="829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 smtClean="0"/>
              <a:t>The main feature of this mode is reusing </a:t>
            </a:r>
            <a:r>
              <a:rPr lang="en-US" altLang="ja-JP" sz="1600" b="1" dirty="0" err="1" smtClean="0"/>
              <a:t>IaC</a:t>
            </a:r>
            <a:r>
              <a:rPr lang="en-US" altLang="ja-JP" sz="1600" b="1" dirty="0" smtClean="0"/>
              <a:t> by </a:t>
            </a:r>
            <a:r>
              <a:rPr lang="en-US" altLang="ja-JP" sz="1600" b="1" dirty="0" err="1" smtClean="0"/>
              <a:t>modulizing</a:t>
            </a:r>
            <a:r>
              <a:rPr lang="en-US" altLang="ja-JP" sz="1600" b="1" dirty="0" smtClean="0"/>
              <a:t> them.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 smtClean="0"/>
              <a:t>By reusing the registered </a:t>
            </a:r>
            <a:r>
              <a:rPr lang="en-US" altLang="ja-JP" sz="1600" b="1" dirty="0" err="1" smtClean="0"/>
              <a:t>IaC</a:t>
            </a:r>
            <a:r>
              <a:rPr lang="en-US" altLang="ja-JP" sz="1600" b="1" dirty="0" smtClean="0"/>
              <a:t>, it is possible to construct system efficiently.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808" y="950362"/>
            <a:ext cx="8882705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The spice that based on ITA - Ansible-Legacy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mode</a:t>
            </a:r>
            <a:endParaRPr lang="ja-JP" altLang="en-US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2050" name="Picture 2" descr="IaC can be modularized and assemb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2411019"/>
            <a:ext cx="8065120" cy="378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 mode (2/5)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/>
              <a:t>The relationship between "Movement", </a:t>
            </a:r>
            <a:r>
              <a:rPr lang="en-US" altLang="ja-JP" sz="1800" kern="0" dirty="0" smtClean="0"/>
              <a:t>a </a:t>
            </a:r>
            <a:r>
              <a:rPr lang="en-US" altLang="ja-JP" sz="1800" kern="0" dirty="0"/>
              <a:t>work execution unit in </a:t>
            </a:r>
            <a:r>
              <a:rPr lang="en-US" altLang="ja-JP" sz="1800" kern="0" dirty="0" err="1"/>
              <a:t>Exastro</a:t>
            </a:r>
            <a:r>
              <a:rPr lang="en-US" altLang="ja-JP" sz="1800" kern="0" dirty="0"/>
              <a:t> ITA, and </a:t>
            </a:r>
            <a:r>
              <a:rPr lang="en-US" altLang="ja-JP" sz="1800" kern="0" dirty="0" smtClean="0"/>
              <a:t>playbook </a:t>
            </a:r>
            <a:r>
              <a:rPr lang="en-US" altLang="ja-JP" sz="1800" kern="0" dirty="0"/>
              <a:t>is specified in two layers</a:t>
            </a:r>
            <a:r>
              <a:rPr lang="en-US" altLang="ja-JP" sz="1800" kern="0" dirty="0" smtClean="0"/>
              <a:t>.</a:t>
            </a:r>
            <a:endParaRPr lang="ja-JP" altLang="en-US" sz="1800" kern="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180000" y="4893507"/>
            <a:ext cx="8784000" cy="146919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>
                <a:latin typeface="+mj-ea"/>
                <a:ea typeface="+mj-ea"/>
              </a:rPr>
              <a:t>Playbook material collection</a:t>
            </a:r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56734" y="2657049"/>
            <a:ext cx="4306654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179388" y="2657049"/>
            <a:ext cx="4250512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1061850" y="2995234"/>
            <a:ext cx="3164745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290785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aaaa.yml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012027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bbbb.yml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733269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cccc.yml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54511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dddd.yml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eeee.yml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061850" y="4606410"/>
            <a:ext cx="1582373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644223" y="4606410"/>
            <a:ext cx="138869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644223" y="4606410"/>
            <a:ext cx="1860111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04334" y="4606410"/>
            <a:ext cx="2332898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25576" y="4606410"/>
            <a:ext cx="611656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837232" y="4606410"/>
            <a:ext cx="1109586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>
            <a:off x="5659976" y="2141250"/>
            <a:ext cx="0" cy="64022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254859" y="2995234"/>
            <a:ext cx="3164745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smtClean="0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smtClean="0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402263" y="211663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</a:t>
            </a:r>
            <a:endParaRPr kumimoji="1" lang="ja-JP" altLang="en-US" sz="140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39463" y="238575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</a:t>
            </a:r>
            <a:endParaRPr kumimoji="1" lang="ja-JP" altLang="en-US" sz="1400"/>
          </a:p>
        </p:txBody>
      </p:sp>
      <p:grpSp>
        <p:nvGrpSpPr>
          <p:cNvPr id="61" name="グループ化 60"/>
          <p:cNvGrpSpPr/>
          <p:nvPr/>
        </p:nvGrpSpPr>
        <p:grpSpPr>
          <a:xfrm>
            <a:off x="469900" y="1873514"/>
            <a:ext cx="1403030" cy="1175700"/>
            <a:chOff x="2460246" y="2911472"/>
            <a:chExt cx="1403030" cy="1175700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2460246" y="2911472"/>
              <a:ext cx="1403030" cy="11757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017276" y="3319322"/>
              <a:ext cx="288000" cy="36000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4665123" y="1873514"/>
            <a:ext cx="1403030" cy="1175700"/>
            <a:chOff x="2460246" y="2911472"/>
            <a:chExt cx="1403030" cy="1175700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2460246" y="2911472"/>
              <a:ext cx="1403030" cy="11757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17276" y="3319322"/>
              <a:ext cx="288000" cy="36000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b="1" dirty="0"/>
                <a:t>B</a:t>
              </a:r>
              <a:endParaRPr kumimoji="1" lang="ja-JP" altLang="en-US" b="1" dirty="0"/>
            </a:p>
          </p:txBody>
        </p:sp>
      </p:grp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872930" y="2461364"/>
            <a:ext cx="771293" cy="53387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6068153" y="2461364"/>
            <a:ext cx="769079" cy="53387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正方形/長方形 70"/>
          <p:cNvSpPr/>
          <p:nvPr/>
        </p:nvSpPr>
        <p:spPr>
          <a:xfrm>
            <a:off x="1809374" y="3023195"/>
            <a:ext cx="25170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 smtClean="0">
                <a:latin typeface="+mj-ea"/>
              </a:rPr>
              <a:t>Playbook to be executed directly</a:t>
            </a:r>
            <a:endParaRPr lang="ja-JP" altLang="en-US" sz="105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783092" y="2095184"/>
            <a:ext cx="1646808" cy="597490"/>
          </a:xfrm>
          <a:prstGeom prst="wedgeRectCallout">
            <a:avLst>
              <a:gd name="adj1" fmla="val -20112"/>
              <a:gd name="adj2" fmla="val 9148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Auto-generated 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By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Exastro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 ITA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90785" y="51663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51807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51684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51723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51758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51761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2331</Words>
  <Application>Microsoft Office PowerPoint</Application>
  <PresentationFormat>画面に合わせる (4:3)</PresentationFormat>
  <Paragraphs>501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7" baseType="lpstr">
      <vt:lpstr>HGP創英角ｺﾞｼｯｸUB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1.1　Ansible driverについて　X/X</vt:lpstr>
      <vt:lpstr>2.　About Ansible Driver</vt:lpstr>
      <vt:lpstr>1.1　Ansible driverについて　X/X</vt:lpstr>
      <vt:lpstr>4.　The 3 Ansible modes.</vt:lpstr>
      <vt:lpstr>5.　Features of each mode 　5.1　Ansible-Legacy mode</vt:lpstr>
      <vt:lpstr>5.1　Ansible-Legacy mode (1/5)</vt:lpstr>
      <vt:lpstr>5.1　Ansible-Legacy mode (2/5)</vt:lpstr>
      <vt:lpstr>5.1　Ansible-Legacy mode (3/5)</vt:lpstr>
      <vt:lpstr>5.1　Ansible-Legacy mode (4/5)</vt:lpstr>
      <vt:lpstr>5.1　Ansible-Legacy mode (5/5)</vt:lpstr>
      <vt:lpstr>5.　Features of each mode 　5.2　Ansible-LegacyRole mode</vt:lpstr>
      <vt:lpstr>5.2　Ansible-LegacyRole mode (1/4)</vt:lpstr>
      <vt:lpstr>5.2　Ansible-LegacyRole mode (2/4)</vt:lpstr>
      <vt:lpstr>5.2　Ansible-LegacyRole mode (3/4)</vt:lpstr>
      <vt:lpstr>5.2　Ansible-LegacyRole mode (4/4)</vt:lpstr>
      <vt:lpstr>5.　Features of each mode 　5.3　Ansible-Pioneer Mode</vt:lpstr>
      <vt:lpstr>5.3　Ansible-Pioneer Mode (1/5)</vt:lpstr>
      <vt:lpstr>5.3　Ansible-Pioneer mode (2/5)</vt:lpstr>
      <vt:lpstr>5.3　Ansible-Pioneer mode (3/5)</vt:lpstr>
      <vt:lpstr>5.3　Ansible-Pioneer mode (4/5)</vt:lpstr>
      <vt:lpstr>5.3　Ansible-Pioneer mode 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2021-03-15T23:56:11Z</dcterms:modified>
</cp:coreProperties>
</file>