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62" r:id="rId2"/>
    <p:sldId id="317" r:id="rId3"/>
    <p:sldId id="535" r:id="rId4"/>
    <p:sldId id="553" r:id="rId5"/>
    <p:sldId id="554" r:id="rId6"/>
    <p:sldId id="555" r:id="rId7"/>
    <p:sldId id="563" r:id="rId8"/>
    <p:sldId id="556" r:id="rId9"/>
    <p:sldId id="557" r:id="rId10"/>
    <p:sldId id="558" r:id="rId11"/>
    <p:sldId id="559" r:id="rId12"/>
    <p:sldId id="560" r:id="rId13"/>
    <p:sldId id="561" r:id="rId14"/>
    <p:sldId id="564" r:id="rId15"/>
    <p:sldId id="562" r:id="rId16"/>
    <p:sldId id="549" r:id="rId17"/>
    <p:sldId id="565" r:id="rId18"/>
    <p:sldId id="567" r:id="rId19"/>
    <p:sldId id="566" r:id="rId20"/>
    <p:sldId id="318" r:id="rId21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  <p14:sldId id="535"/>
            <p14:sldId id="553"/>
            <p14:sldId id="554"/>
            <p14:sldId id="555"/>
            <p14:sldId id="563"/>
            <p14:sldId id="556"/>
            <p14:sldId id="557"/>
            <p14:sldId id="558"/>
            <p14:sldId id="559"/>
            <p14:sldId id="560"/>
            <p14:sldId id="561"/>
            <p14:sldId id="564"/>
          </p14:sldIdLst>
        </p14:section>
        <p14:section name="3. 困ったときは" id="{A443D8BA-66D3-41F2-8E7D-442BE742A6D9}">
          <p14:sldIdLst>
            <p14:sldId id="562"/>
          </p14:sldIdLst>
        </p14:section>
        <p14:section name="4. 参考" id="{C3B4B943-A118-4BAE-91D9-38E6EEB6137B}">
          <p14:sldIdLst>
            <p14:sldId id="549"/>
            <p14:sldId id="565"/>
            <p14:sldId id="567"/>
            <p14:sldId id="566"/>
          </p14:sldIdLst>
        </p14:section>
        <p14:section name="Exastro Logo" id="{C532F22C-9B78-4F60-812B-56AC65F6C6DC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5F6"/>
    <a:srgbClr val="0000FF"/>
    <a:srgbClr val="003300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C9849-962B-4191-B510-1C6A1CC166D3}" v="1173" dt="2021-12-27T08:30:27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5498" autoAdjust="0"/>
  </p:normalViewPr>
  <p:slideViewPr>
    <p:cSldViewPr>
      <p:cViewPr varScale="1">
        <p:scale>
          <a:sx n="87" d="100"/>
          <a:sy n="87" d="100"/>
        </p:scale>
        <p:origin x="564" y="72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369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4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1" r:id="rId8"/>
    <p:sldLayoutId id="2147483702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2636890"/>
            <a:ext cx="11712000" cy="1883011"/>
          </a:xfrm>
        </p:spPr>
        <p:txBody>
          <a:bodyPr/>
          <a:lstStyle/>
          <a:p>
            <a:r>
              <a:rPr lang="en-US" altLang="ja-JP" sz="6000" b="1" dirty="0"/>
              <a:t>Setting</a:t>
            </a:r>
            <a:r>
              <a:rPr lang="ja-JP" altLang="en-US" sz="6000" b="1" dirty="0"/>
              <a:t> </a:t>
            </a:r>
            <a:r>
              <a:rPr lang="ja-JP" altLang="en-US" sz="6000" b="1" dirty="0" err="1"/>
              <a:t>s</a:t>
            </a:r>
            <a:r>
              <a:rPr lang="en-US" altLang="ja-JP" sz="6000" b="1" dirty="0" err="1"/>
              <a:t>amples</a:t>
            </a:r>
            <a:r>
              <a:rPr lang="en-US" altLang="ja-JP" sz="6000" b="1" dirty="0"/>
              <a:t/>
            </a:r>
            <a:br>
              <a:rPr lang="en-US" altLang="ja-JP" sz="6000" b="1" dirty="0"/>
            </a:br>
            <a:r>
              <a:rPr lang="en-US" altLang="ja-JP" sz="6000" b="1" dirty="0"/>
              <a:t>Hyper-V</a:t>
            </a:r>
            <a:r>
              <a:rPr lang="ja-JP" altLang="en-US" sz="6000" b="1" dirty="0"/>
              <a:t>モデル 概要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 (</a:t>
            </a:r>
            <a:r>
              <a:rPr lang="ja-JP" dirty="0">
                <a:ea typeface="+mn-lt"/>
                <a:cs typeface="+mn-lt"/>
              </a:rPr>
              <a:t>ITAバージョン</a:t>
            </a:r>
            <a:r>
              <a:rPr lang="en-US" altLang="ja-JP" dirty="0">
                <a:ea typeface="+mn-lt"/>
                <a:cs typeface="+mn-lt"/>
              </a:rPr>
              <a:t>1.9.0</a:t>
            </a:r>
            <a:r>
              <a:rPr lang="ja-JP" dirty="0">
                <a:ea typeface="+mn-lt"/>
                <a:cs typeface="+mn-lt"/>
              </a:rPr>
              <a:t>版</a:t>
            </a:r>
            <a:r>
              <a:rPr lang="ja-JP" altLang="en-US" dirty="0"/>
              <a:t>)</a:t>
            </a:r>
            <a:endParaRPr lang="en-US" altLang="ja-JP" dirty="0"/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E135FF-57C5-4CE7-A517-06333402FE01}"/>
              </a:ext>
            </a:extLst>
          </p:cNvPr>
          <p:cNvSpPr txBox="1"/>
          <p:nvPr/>
        </p:nvSpPr>
        <p:spPr>
          <a:xfrm>
            <a:off x="119170" y="5229250"/>
            <a:ext cx="1183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本書では「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Exastro IT Automation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ITA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 samples Hyper-V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モデル」を「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Hyper-V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モデル」と記載します。 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FA42A-59E6-4854-AFDE-CEABE241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6.2 </a:t>
            </a:r>
            <a:r>
              <a:rPr lang="ja-JP" altLang="en-US" dirty="0"/>
              <a:t>仮想マシンの起動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B8332-A48D-4EA8-B3EC-CEDC51C03C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0" y="836640"/>
            <a:ext cx="11713301" cy="5616476"/>
          </a:xfrm>
        </p:spPr>
        <p:txBody>
          <a:bodyPr/>
          <a:lstStyle/>
          <a:p>
            <a:r>
              <a:rPr lang="ja-JP" altLang="en-US" dirty="0"/>
              <a:t>「仮想マシン起動」</a:t>
            </a:r>
            <a:r>
              <a:rPr lang="en-US" altLang="ja-JP" dirty="0"/>
              <a:t>Conductor</a:t>
            </a:r>
            <a:r>
              <a:rPr lang="ja-JP" altLang="en-US" dirty="0"/>
              <a:t>を使用することで、</a:t>
            </a:r>
            <a:r>
              <a:rPr lang="en-US" altLang="ja-JP" dirty="0"/>
              <a:t>Hyper-V</a:t>
            </a:r>
            <a:r>
              <a:rPr lang="ja-JP" altLang="en-US" dirty="0"/>
              <a:t>上の仮想マシンを起動します。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対象の仮想マシンは「停止」状態である必要があります。</a:t>
            </a:r>
            <a:endParaRPr lang="en-US" altLang="ja-JP" dirty="0"/>
          </a:p>
          <a:p>
            <a:pPr lvl="1"/>
            <a:r>
              <a:rPr lang="ja-JP" altLang="en-US" dirty="0"/>
              <a:t>仮想マシンの状態は「仮想マシン設定」メニューで確認できます。</a:t>
            </a:r>
            <a:endParaRPr lang="en-US" altLang="ja-JP" dirty="0"/>
          </a:p>
        </p:txBody>
      </p:sp>
      <p:sp>
        <p:nvSpPr>
          <p:cNvPr id="9" name="曲折矢印 8"/>
          <p:cNvSpPr/>
          <p:nvPr/>
        </p:nvSpPr>
        <p:spPr bwMode="auto">
          <a:xfrm rot="5400000">
            <a:off x="8530402" y="2607198"/>
            <a:ext cx="1368190" cy="1682593"/>
          </a:xfrm>
          <a:prstGeom prst="bentArrow">
            <a:avLst/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9840520" y="2380814"/>
            <a:ext cx="1931088" cy="513658"/>
          </a:xfrm>
          <a:prstGeom prst="wedgeRoundRectCallout">
            <a:avLst>
              <a:gd name="adj1" fmla="val -60181"/>
              <a:gd name="adj2" fmla="val 42442"/>
              <a:gd name="adj3" fmla="val 16667"/>
            </a:avLst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仮想マシン起動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992" y="4709838"/>
            <a:ext cx="6815598" cy="174327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40" y="2494870"/>
            <a:ext cx="6815598" cy="172624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58FA32-6758-4AA4-82F2-D06A5CC7D877}"/>
              </a:ext>
            </a:extLst>
          </p:cNvPr>
          <p:cNvSpPr/>
          <p:nvPr/>
        </p:nvSpPr>
        <p:spPr bwMode="auto">
          <a:xfrm>
            <a:off x="82147" y="2050583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実行前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B87DB4D-DBA0-447F-B7D7-AE424B5E7E92}"/>
              </a:ext>
            </a:extLst>
          </p:cNvPr>
          <p:cNvSpPr/>
          <p:nvPr/>
        </p:nvSpPr>
        <p:spPr bwMode="auto">
          <a:xfrm>
            <a:off x="3670989" y="4264263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実行後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5A3A95C-FDEE-45DB-91FD-34B8A0E7EA96}"/>
              </a:ext>
            </a:extLst>
          </p:cNvPr>
          <p:cNvSpPr/>
          <p:nvPr/>
        </p:nvSpPr>
        <p:spPr bwMode="auto">
          <a:xfrm>
            <a:off x="8140370" y="5928176"/>
            <a:ext cx="675210" cy="19434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77E20A-E344-40E6-AEA7-939DFD6FAF3D}"/>
              </a:ext>
            </a:extLst>
          </p:cNvPr>
          <p:cNvSpPr/>
          <p:nvPr/>
        </p:nvSpPr>
        <p:spPr bwMode="auto">
          <a:xfrm>
            <a:off x="4343375" y="3675902"/>
            <a:ext cx="675210" cy="19434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0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FA42A-59E6-4854-AFDE-CEABE241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6.3 </a:t>
            </a:r>
            <a:r>
              <a:rPr lang="ja-JP" altLang="en-US" dirty="0"/>
              <a:t>仮想マシンの停止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B8332-A48D-4EA8-B3EC-CEDC51C03C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「仮想マシン停止」</a:t>
            </a:r>
            <a:r>
              <a:rPr lang="en-US" altLang="ja-JP" dirty="0"/>
              <a:t>Conductor</a:t>
            </a:r>
            <a:r>
              <a:rPr lang="ja-JP" altLang="en-US" dirty="0"/>
              <a:t>を使用することで、</a:t>
            </a:r>
            <a:r>
              <a:rPr lang="en-US" altLang="ja-JP" dirty="0"/>
              <a:t>Hyper-V</a:t>
            </a:r>
            <a:r>
              <a:rPr lang="ja-JP" altLang="en-US" dirty="0"/>
              <a:t>上の仮想マシンを停止します。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対象の仮想マシンは「起動」状態である必要があります。</a:t>
            </a:r>
            <a:endParaRPr lang="en-US" altLang="ja-JP" dirty="0"/>
          </a:p>
          <a:p>
            <a:pPr lvl="1"/>
            <a:r>
              <a:rPr lang="ja-JP" altLang="en-US" dirty="0"/>
              <a:t>仮想マシンの状態は「仮想マシン設定」メニューで確認できます。</a:t>
            </a: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00" y="2457398"/>
            <a:ext cx="6383950" cy="16328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01" y="4657796"/>
            <a:ext cx="6383950" cy="161691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B59161-AE04-4050-954A-798451F3D900}"/>
              </a:ext>
            </a:extLst>
          </p:cNvPr>
          <p:cNvSpPr/>
          <p:nvPr/>
        </p:nvSpPr>
        <p:spPr bwMode="auto">
          <a:xfrm>
            <a:off x="82147" y="2050583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実行前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6E4CC9-7A62-4EFF-9CAC-57E0C5F4C973}"/>
              </a:ext>
            </a:extLst>
          </p:cNvPr>
          <p:cNvSpPr/>
          <p:nvPr/>
        </p:nvSpPr>
        <p:spPr bwMode="auto">
          <a:xfrm>
            <a:off x="3670989" y="4264263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実行後</a:t>
            </a:r>
          </a:p>
        </p:txBody>
      </p:sp>
      <p:sp>
        <p:nvSpPr>
          <p:cNvPr id="12" name="曲折矢印 8">
            <a:extLst>
              <a:ext uri="{FF2B5EF4-FFF2-40B4-BE49-F238E27FC236}">
                <a16:creationId xmlns:a16="http://schemas.microsoft.com/office/drawing/2014/main" id="{70987E49-D98B-4C43-B5AB-3AC3434EB62B}"/>
              </a:ext>
            </a:extLst>
          </p:cNvPr>
          <p:cNvSpPr/>
          <p:nvPr/>
        </p:nvSpPr>
        <p:spPr bwMode="auto">
          <a:xfrm rot="5400000">
            <a:off x="8530402" y="2607198"/>
            <a:ext cx="1368190" cy="1682593"/>
          </a:xfrm>
          <a:prstGeom prst="bentArrow">
            <a:avLst/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角丸四角形吹き出し 9">
            <a:extLst>
              <a:ext uri="{FF2B5EF4-FFF2-40B4-BE49-F238E27FC236}">
                <a16:creationId xmlns:a16="http://schemas.microsoft.com/office/drawing/2014/main" id="{D35396A2-4293-4F0B-B3C3-0A2DB7A052A8}"/>
              </a:ext>
            </a:extLst>
          </p:cNvPr>
          <p:cNvSpPr/>
          <p:nvPr/>
        </p:nvSpPr>
        <p:spPr bwMode="auto">
          <a:xfrm>
            <a:off x="9840520" y="2380814"/>
            <a:ext cx="1931088" cy="513658"/>
          </a:xfrm>
          <a:prstGeom prst="wedgeRoundRectCallout">
            <a:avLst>
              <a:gd name="adj1" fmla="val -60181"/>
              <a:gd name="adj2" fmla="val 42442"/>
              <a:gd name="adj3" fmla="val 16667"/>
            </a:avLst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仮想マシン</a:t>
            </a:r>
            <a:r>
              <a:rPr lang="ja-JP" altLang="en-US" b="1" dirty="0">
                <a:latin typeface="+mn-ea"/>
              </a:rPr>
              <a:t>停止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667A69C-E48C-4469-A398-6BF6C568B714}"/>
              </a:ext>
            </a:extLst>
          </p:cNvPr>
          <p:cNvSpPr/>
          <p:nvPr/>
        </p:nvSpPr>
        <p:spPr bwMode="auto">
          <a:xfrm>
            <a:off x="4583790" y="3585184"/>
            <a:ext cx="675210" cy="19434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69E92EC-CC42-4303-99BF-EFADF34D2E21}"/>
              </a:ext>
            </a:extLst>
          </p:cNvPr>
          <p:cNvSpPr/>
          <p:nvPr/>
        </p:nvSpPr>
        <p:spPr bwMode="auto">
          <a:xfrm>
            <a:off x="8385460" y="5755009"/>
            <a:ext cx="675210" cy="19434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456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FA42A-59E6-4854-AFDE-CEABE241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6.4 </a:t>
            </a:r>
            <a:r>
              <a:rPr lang="ja-JP" altLang="en-US" dirty="0"/>
              <a:t>仮想マシンの削除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B8332-A48D-4EA8-B3EC-CEDC51C03C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「仮想マシン削除」</a:t>
            </a:r>
            <a:r>
              <a:rPr lang="en-US" altLang="ja-JP" dirty="0"/>
              <a:t>Conductor</a:t>
            </a:r>
            <a:r>
              <a:rPr lang="ja-JP" altLang="en-US" dirty="0"/>
              <a:t>を使用することで、</a:t>
            </a:r>
            <a:r>
              <a:rPr lang="en-US" altLang="ja-JP" dirty="0"/>
              <a:t>Hyper-V</a:t>
            </a:r>
            <a:r>
              <a:rPr lang="ja-JP" altLang="en-US" dirty="0"/>
              <a:t>上の仮想マシンを削除します。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対象の仮想マシンは「削除」状態である必要があります。</a:t>
            </a:r>
            <a:endParaRPr lang="en-US" altLang="ja-JP" dirty="0"/>
          </a:p>
          <a:p>
            <a:pPr lvl="1"/>
            <a:r>
              <a:rPr lang="ja-JP" altLang="en-US" dirty="0"/>
              <a:t>仮想マシンの状態は「仮想マシン設定」メニューで確認できます。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94" y="2439416"/>
            <a:ext cx="6454255" cy="165085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59" y="4675836"/>
            <a:ext cx="6863491" cy="1650856"/>
          </a:xfrm>
          <a:prstGeom prst="rect">
            <a:avLst/>
          </a:prstGeom>
        </p:spPr>
      </p:pic>
      <p:sp>
        <p:nvSpPr>
          <p:cNvPr id="9" name="曲折矢印 8">
            <a:extLst>
              <a:ext uri="{FF2B5EF4-FFF2-40B4-BE49-F238E27FC236}">
                <a16:creationId xmlns:a16="http://schemas.microsoft.com/office/drawing/2014/main" id="{3A76AB87-3117-446A-94FA-F678EE9C8E17}"/>
              </a:ext>
            </a:extLst>
          </p:cNvPr>
          <p:cNvSpPr/>
          <p:nvPr/>
        </p:nvSpPr>
        <p:spPr bwMode="auto">
          <a:xfrm rot="5400000">
            <a:off x="8530402" y="2607198"/>
            <a:ext cx="1368190" cy="1682593"/>
          </a:xfrm>
          <a:prstGeom prst="bentArrow">
            <a:avLst/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AEDE8EBA-3E9A-4358-ABA9-4271D7F9FD25}"/>
              </a:ext>
            </a:extLst>
          </p:cNvPr>
          <p:cNvSpPr/>
          <p:nvPr/>
        </p:nvSpPr>
        <p:spPr bwMode="auto">
          <a:xfrm>
            <a:off x="9840520" y="2380814"/>
            <a:ext cx="1931088" cy="513658"/>
          </a:xfrm>
          <a:prstGeom prst="wedgeRoundRectCallout">
            <a:avLst>
              <a:gd name="adj1" fmla="val -60181"/>
              <a:gd name="adj2" fmla="val 42442"/>
              <a:gd name="adj3" fmla="val 16667"/>
            </a:avLst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仮想マシン</a:t>
            </a:r>
            <a:r>
              <a:rPr lang="ja-JP" altLang="en-US" b="1" dirty="0">
                <a:latin typeface="+mn-ea"/>
              </a:rPr>
              <a:t>削除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23A4364-1250-436E-A58A-1A9EEB23E967}"/>
              </a:ext>
            </a:extLst>
          </p:cNvPr>
          <p:cNvSpPr/>
          <p:nvPr/>
        </p:nvSpPr>
        <p:spPr bwMode="auto">
          <a:xfrm>
            <a:off x="82147" y="2050583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実行前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E82BD72-9AFA-45B6-92E5-F7133662B9C0}"/>
              </a:ext>
            </a:extLst>
          </p:cNvPr>
          <p:cNvSpPr/>
          <p:nvPr/>
        </p:nvSpPr>
        <p:spPr bwMode="auto">
          <a:xfrm>
            <a:off x="3670989" y="4264263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実行後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D305FA-A197-446E-A51A-9485FDFEA128}"/>
              </a:ext>
            </a:extLst>
          </p:cNvPr>
          <p:cNvSpPr/>
          <p:nvPr/>
        </p:nvSpPr>
        <p:spPr bwMode="auto">
          <a:xfrm>
            <a:off x="3215601" y="3585184"/>
            <a:ext cx="4943748" cy="19434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82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F5B3C-4DE3-4D2D-947E-AC16E94D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6.5 </a:t>
            </a:r>
            <a:r>
              <a:rPr lang="ja-JP" altLang="en-US" dirty="0"/>
              <a:t>仮想マシンの</a:t>
            </a:r>
            <a:r>
              <a:rPr lang="en-US" altLang="ja-JP" dirty="0"/>
              <a:t>IP</a:t>
            </a:r>
            <a:r>
              <a:rPr lang="ja-JP" altLang="en-US" dirty="0"/>
              <a:t>アドレス設定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92A7D9-C27A-40AF-A3B7-2BE06D7A15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IP</a:t>
            </a:r>
            <a:r>
              <a:rPr lang="ja-JP" altLang="en-US" dirty="0"/>
              <a:t>アドレス設定」</a:t>
            </a:r>
            <a:r>
              <a:rPr lang="en-US" altLang="ja-JP" dirty="0"/>
              <a:t>Movement</a:t>
            </a:r>
            <a:r>
              <a:rPr lang="ja-JP" altLang="en-US" dirty="0"/>
              <a:t>を実行することで、</a:t>
            </a:r>
            <a:r>
              <a:rPr lang="en-US" altLang="ja-JP" dirty="0"/>
              <a:t>Hyper-V</a:t>
            </a:r>
            <a:r>
              <a:rPr lang="ja-JP" altLang="en-US" dirty="0"/>
              <a:t>上の仮想マシンの</a:t>
            </a:r>
            <a:r>
              <a:rPr lang="en-US" altLang="ja-JP" dirty="0"/>
              <a:t>IP</a:t>
            </a:r>
            <a:r>
              <a:rPr lang="ja-JP" altLang="en-US" dirty="0"/>
              <a:t>アドレス設定を変更します。対象の仮想マシンは作成済である必要があります。</a:t>
            </a:r>
            <a:endParaRPr lang="en-US" altLang="ja-JP" dirty="0"/>
          </a:p>
          <a:p>
            <a:pPr lvl="1"/>
            <a:r>
              <a:rPr lang="en-US" altLang="ja-JP" dirty="0"/>
              <a:t>IP</a:t>
            </a:r>
            <a:r>
              <a:rPr lang="ja-JP" altLang="en-US" dirty="0"/>
              <a:t>アドレス設定の際、仮想マシンは停止・起動されます。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11961"/>
          <a:stretch/>
        </p:blipFill>
        <p:spPr>
          <a:xfrm>
            <a:off x="454330" y="2524807"/>
            <a:ext cx="5260339" cy="264862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b="11961"/>
          <a:stretch/>
        </p:blipFill>
        <p:spPr>
          <a:xfrm>
            <a:off x="6617538" y="3792835"/>
            <a:ext cx="5166075" cy="264862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3784921" y="4958026"/>
            <a:ext cx="594000" cy="174264"/>
          </a:xfrm>
          <a:prstGeom prst="rect">
            <a:avLst/>
          </a:prstGeom>
          <a:noFill/>
          <a:ln w="254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9880487" y="6095280"/>
            <a:ext cx="594000" cy="149467"/>
          </a:xfrm>
          <a:prstGeom prst="rect">
            <a:avLst/>
          </a:prstGeom>
          <a:noFill/>
          <a:ln w="254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1EC528-8E5C-4AF6-B578-AF195F87B9DA}"/>
              </a:ext>
            </a:extLst>
          </p:cNvPr>
          <p:cNvSpPr/>
          <p:nvPr/>
        </p:nvSpPr>
        <p:spPr bwMode="auto">
          <a:xfrm>
            <a:off x="82147" y="2050583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実行前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0A388A4-77D9-429B-81EE-AB6C5969A53E}"/>
              </a:ext>
            </a:extLst>
          </p:cNvPr>
          <p:cNvSpPr/>
          <p:nvPr/>
        </p:nvSpPr>
        <p:spPr bwMode="auto">
          <a:xfrm>
            <a:off x="5929649" y="3346341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実行後</a:t>
            </a:r>
          </a:p>
        </p:txBody>
      </p:sp>
      <p:sp>
        <p:nvSpPr>
          <p:cNvPr id="12" name="曲折矢印 4">
            <a:extLst>
              <a:ext uri="{FF2B5EF4-FFF2-40B4-BE49-F238E27FC236}">
                <a16:creationId xmlns:a16="http://schemas.microsoft.com/office/drawing/2014/main" id="{36C9583D-F6AA-419F-B541-22872BB5C4FE}"/>
              </a:ext>
            </a:extLst>
          </p:cNvPr>
          <p:cNvSpPr/>
          <p:nvPr/>
        </p:nvSpPr>
        <p:spPr bwMode="auto">
          <a:xfrm rot="5400000">
            <a:off x="6295465" y="2052552"/>
            <a:ext cx="720101" cy="1682593"/>
          </a:xfrm>
          <a:prstGeom prst="bentArrow">
            <a:avLst>
              <a:gd name="adj1" fmla="val 35582"/>
              <a:gd name="adj2" fmla="val 34921"/>
              <a:gd name="adj3" fmla="val 25000"/>
              <a:gd name="adj4" fmla="val 43750"/>
            </a:avLst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角丸四角形吹き出し 5">
            <a:extLst>
              <a:ext uri="{FF2B5EF4-FFF2-40B4-BE49-F238E27FC236}">
                <a16:creationId xmlns:a16="http://schemas.microsoft.com/office/drawing/2014/main" id="{F76A6749-4888-4695-B766-965D37B25F49}"/>
              </a:ext>
            </a:extLst>
          </p:cNvPr>
          <p:cNvSpPr/>
          <p:nvPr/>
        </p:nvSpPr>
        <p:spPr bwMode="auto">
          <a:xfrm>
            <a:off x="7677460" y="2404683"/>
            <a:ext cx="2632648" cy="513658"/>
          </a:xfrm>
          <a:prstGeom prst="wedgeRoundRectCallout">
            <a:avLst>
              <a:gd name="adj1" fmla="val -58734"/>
              <a:gd name="adj2" fmla="val 31316"/>
              <a:gd name="adj3" fmla="val 16667"/>
            </a:avLst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IP</a:t>
            </a:r>
            <a:r>
              <a:rPr lang="ja-JP" altLang="en-US" b="1" dirty="0">
                <a:latin typeface="+mn-ea"/>
              </a:rPr>
              <a:t>アドレス設定</a:t>
            </a:r>
            <a:endParaRPr kumimoji="1" lang="en-US" altLang="ja-JP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75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F5B3C-4DE3-4D2D-947E-AC16E94D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6.6 </a:t>
            </a:r>
            <a:r>
              <a:rPr lang="ja-JP" altLang="en-US" dirty="0"/>
              <a:t>仮想マシンの仮想ハードディスク追加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92A7D9-C27A-40AF-A3B7-2BE06D7A15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「仮想ハードディスク追加」</a:t>
            </a:r>
            <a:r>
              <a:rPr lang="en-US" altLang="ja-JP" dirty="0"/>
              <a:t>Movement</a:t>
            </a:r>
            <a:r>
              <a:rPr lang="ja-JP" altLang="en-US" dirty="0"/>
              <a:t>を実行することで、</a:t>
            </a:r>
            <a:r>
              <a:rPr lang="en-US" altLang="ja-JP" dirty="0"/>
              <a:t>Hyper-V</a:t>
            </a:r>
            <a:r>
              <a:rPr lang="ja-JP" altLang="en-US" dirty="0"/>
              <a:t>上の仮想マシンに仮想ハードディスクが追加され、</a:t>
            </a:r>
            <a:r>
              <a:rPr lang="en-US" altLang="ja-JP" dirty="0"/>
              <a:t>IDE</a:t>
            </a:r>
            <a:r>
              <a:rPr lang="ja-JP" altLang="en-US" dirty="0"/>
              <a:t>で接続されます。対象の仮想マシンは作成済である必要があります。</a:t>
            </a:r>
            <a:endParaRPr lang="en-US" altLang="ja-JP" dirty="0"/>
          </a:p>
          <a:p>
            <a:pPr lvl="1"/>
            <a:r>
              <a:rPr lang="ja-JP" altLang="en-US" dirty="0"/>
              <a:t>追加後は仮想マシン内の「ディスクの設定」から有効にしてください。</a:t>
            </a:r>
            <a:endParaRPr lang="en-US" altLang="ja-JP" dirty="0"/>
          </a:p>
          <a:p>
            <a:pPr lvl="1"/>
            <a:r>
              <a:rPr lang="ja-JP" altLang="en-US" dirty="0"/>
              <a:t>仮想ハードディスク設定の際、仮想マシンは停止・起動されます。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0" y="2564881"/>
            <a:ext cx="5172797" cy="2514951"/>
          </a:xfrm>
          <a:prstGeom prst="rect">
            <a:avLst/>
          </a:prstGeom>
        </p:spPr>
      </p:pic>
      <p:sp>
        <p:nvSpPr>
          <p:cNvPr id="5" name="曲折矢印 4"/>
          <p:cNvSpPr/>
          <p:nvPr/>
        </p:nvSpPr>
        <p:spPr bwMode="auto">
          <a:xfrm rot="5400000">
            <a:off x="6295465" y="2052552"/>
            <a:ext cx="720101" cy="1682593"/>
          </a:xfrm>
          <a:prstGeom prst="bentArrow">
            <a:avLst>
              <a:gd name="adj1" fmla="val 35582"/>
              <a:gd name="adj2" fmla="val 34921"/>
              <a:gd name="adj3" fmla="val 25000"/>
              <a:gd name="adj4" fmla="val 43750"/>
            </a:avLst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7677460" y="2404683"/>
            <a:ext cx="2632648" cy="513658"/>
          </a:xfrm>
          <a:prstGeom prst="wedgeRoundRectCallout">
            <a:avLst>
              <a:gd name="adj1" fmla="val -58734"/>
              <a:gd name="adj2" fmla="val 31316"/>
              <a:gd name="adj3" fmla="val 16667"/>
            </a:avLst>
          </a:prstGeom>
          <a:solidFill>
            <a:schemeClr val="accent6">
              <a:lumMod val="10000"/>
              <a:lumOff val="90000"/>
            </a:schemeClr>
          </a:solidFill>
          <a:ln w="3175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仮想ハードディスク追加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40" y="3501010"/>
            <a:ext cx="5134692" cy="301032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6913324" y="5645201"/>
            <a:ext cx="1000515" cy="144020"/>
          </a:xfrm>
          <a:prstGeom prst="rect">
            <a:avLst/>
          </a:prstGeom>
          <a:noFill/>
          <a:ln w="254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913324" y="6240331"/>
            <a:ext cx="1000515" cy="144020"/>
          </a:xfrm>
          <a:prstGeom prst="rect">
            <a:avLst/>
          </a:prstGeom>
          <a:noFill/>
          <a:ln w="254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3DDB62A-7F89-43F6-98B9-6D1276E89D4D}"/>
              </a:ext>
            </a:extLst>
          </p:cNvPr>
          <p:cNvSpPr/>
          <p:nvPr/>
        </p:nvSpPr>
        <p:spPr bwMode="auto">
          <a:xfrm>
            <a:off x="82147" y="2050583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実行前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DAEC3B-2120-4ECF-872B-9F7F49CC92B2}"/>
              </a:ext>
            </a:extLst>
          </p:cNvPr>
          <p:cNvSpPr/>
          <p:nvPr/>
        </p:nvSpPr>
        <p:spPr bwMode="auto">
          <a:xfrm>
            <a:off x="5929649" y="3346341"/>
            <a:ext cx="21603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Conductor</a:t>
            </a:r>
            <a:r>
              <a:rPr kumimoji="1" lang="ja-JP" altLang="en-US" dirty="0">
                <a:latin typeface="+mn-ea"/>
              </a:rPr>
              <a:t>実行後</a:t>
            </a:r>
          </a:p>
        </p:txBody>
      </p:sp>
    </p:spTree>
    <p:extLst>
      <p:ext uri="{BB962C8B-B14F-4D97-AF65-F5344CB8AC3E}">
        <p14:creationId xmlns:p14="http://schemas.microsoft.com/office/powerpoint/2010/main" val="38450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383E9-3276-4AD1-B5EA-6324027A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困ったときは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20273-E2E6-4E42-B492-6F1DF583A2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IP</a:t>
            </a:r>
            <a:r>
              <a:rPr lang="ja-JP" altLang="en-US" dirty="0"/>
              <a:t>アドレス設定や仮想ハードディスク追加が成功しない</a:t>
            </a:r>
            <a:endParaRPr lang="en-US" altLang="ja-JP" dirty="0"/>
          </a:p>
          <a:p>
            <a:pPr lvl="1"/>
            <a:r>
              <a:rPr lang="ja-JP" altLang="en-US" dirty="0"/>
              <a:t>仮想マシンのシャットダウンが正常に完了せず作業がエラーとなることがあります。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その場合、</a:t>
            </a:r>
            <a:r>
              <a:rPr lang="en-US" altLang="ja-JP" dirty="0"/>
              <a:t>Hyper-V</a:t>
            </a:r>
            <a:r>
              <a:rPr lang="ja-JP" altLang="en-US" dirty="0"/>
              <a:t>マネージャー上で対象仮想マシンを「停止」するか、タスクマネージャーから対象タスクを終了してから再度実行してください。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強制的に停止した場合再起動時にメッセージが表示される場合があります。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処理状況を変えたのに対象がないといってエラーになる</a:t>
            </a:r>
            <a:endParaRPr lang="en-US" altLang="ja-JP" dirty="0"/>
          </a:p>
          <a:p>
            <a:pPr lvl="1"/>
            <a:r>
              <a:rPr lang="ja-JP" altLang="en-US" dirty="0"/>
              <a:t>パラメータシートの処理状況を変更したにもかかわらず、上記のエラーになっている場合、変更から実行までの時間が短すぎて設定が反映されず、変更前の設定値で実行されてしまっていることが考えら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しばらく分待ってから再度実行するか、「</a:t>
            </a:r>
            <a:r>
              <a:rPr lang="en-US" altLang="ja-JP" dirty="0" err="1"/>
              <a:t>Ansible</a:t>
            </a:r>
            <a:r>
              <a:rPr lang="en-US" altLang="ja-JP" dirty="0"/>
              <a:t>-Legacy/</a:t>
            </a:r>
            <a:r>
              <a:rPr lang="ja-JP" altLang="en-US" dirty="0"/>
              <a:t>代入値管理」メニューで値が変更されているのを確認してから実行してください。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444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0ED8-C464-4AB8-A337-6BB8C66A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仮想マシンの状態遷移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FC2B33-0482-45D6-A8FB-F075AEA6A851}"/>
              </a:ext>
            </a:extLst>
          </p:cNvPr>
          <p:cNvSpPr/>
          <p:nvPr/>
        </p:nvSpPr>
        <p:spPr bwMode="auto">
          <a:xfrm>
            <a:off x="4799820" y="1124680"/>
            <a:ext cx="2376330" cy="1080150"/>
          </a:xfrm>
          <a:prstGeom prst="ellipse">
            <a:avLst/>
          </a:prstGeom>
          <a:solidFill>
            <a:schemeClr val="accent6">
              <a:lumMod val="10000"/>
              <a:lumOff val="90000"/>
            </a:schemeClr>
          </a:solidFill>
          <a:ln w="25400">
            <a:solidFill>
              <a:schemeClr val="accent6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latin typeface="+mn-ea"/>
              </a:rPr>
              <a:t>起動済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58E6897-127C-4434-8EFB-C4C9E97C2B7F}"/>
              </a:ext>
            </a:extLst>
          </p:cNvPr>
          <p:cNvSpPr/>
          <p:nvPr/>
        </p:nvSpPr>
        <p:spPr bwMode="auto">
          <a:xfrm>
            <a:off x="1055300" y="5085230"/>
            <a:ext cx="2376330" cy="1080150"/>
          </a:xfrm>
          <a:prstGeom prst="ellipse">
            <a:avLst/>
          </a:prstGeom>
          <a:solidFill>
            <a:schemeClr val="accent6">
              <a:lumMod val="10000"/>
              <a:lumOff val="90000"/>
            </a:schemeClr>
          </a:solidFill>
          <a:ln w="25400">
            <a:solidFill>
              <a:schemeClr val="accent6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latin typeface="+mn-ea"/>
              </a:rPr>
              <a:t>削除済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83D70E3-B673-46B4-A615-34030ED1333B}"/>
              </a:ext>
            </a:extLst>
          </p:cNvPr>
          <p:cNvSpPr/>
          <p:nvPr/>
        </p:nvSpPr>
        <p:spPr bwMode="auto">
          <a:xfrm>
            <a:off x="8544340" y="5085230"/>
            <a:ext cx="2376330" cy="1080150"/>
          </a:xfrm>
          <a:prstGeom prst="ellipse">
            <a:avLst/>
          </a:prstGeom>
          <a:solidFill>
            <a:schemeClr val="accent6">
              <a:lumMod val="10000"/>
              <a:lumOff val="90000"/>
            </a:schemeClr>
          </a:solidFill>
          <a:ln w="25400">
            <a:solidFill>
              <a:schemeClr val="accent6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latin typeface="+mn-ea"/>
              </a:rPr>
              <a:t>停止済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1335CFD3-AC5A-4A57-9759-F14883A90A4E}"/>
              </a:ext>
            </a:extLst>
          </p:cNvPr>
          <p:cNvSpPr/>
          <p:nvPr/>
        </p:nvSpPr>
        <p:spPr bwMode="auto">
          <a:xfrm rot="19222767">
            <a:off x="8252173" y="1632686"/>
            <a:ext cx="612000" cy="334609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176F384B-1C7C-4ED5-8BB1-96521EFDA626}"/>
              </a:ext>
            </a:extLst>
          </p:cNvPr>
          <p:cNvSpPr/>
          <p:nvPr/>
        </p:nvSpPr>
        <p:spPr bwMode="auto">
          <a:xfrm rot="5400000">
            <a:off x="5526885" y="3651910"/>
            <a:ext cx="612000" cy="398270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15593D59-6DDE-4BDD-AA86-E50441B9599A}"/>
              </a:ext>
            </a:extLst>
          </p:cNvPr>
          <p:cNvSpPr/>
          <p:nvPr/>
        </p:nvSpPr>
        <p:spPr bwMode="auto">
          <a:xfrm rot="8400000">
            <a:off x="7785117" y="1929520"/>
            <a:ext cx="612000" cy="334609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7C6E996D-FDCC-438A-AC31-E25AB9FEDDAF}"/>
              </a:ext>
            </a:extLst>
          </p:cNvPr>
          <p:cNvSpPr/>
          <p:nvPr/>
        </p:nvSpPr>
        <p:spPr bwMode="auto">
          <a:xfrm rot="2377233" flipH="1">
            <a:off x="3586218" y="1962129"/>
            <a:ext cx="612000" cy="334609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BE0D98C-7601-4563-B201-F530AD2E9CFE}"/>
              </a:ext>
            </a:extLst>
          </p:cNvPr>
          <p:cNvSpPr/>
          <p:nvPr/>
        </p:nvSpPr>
        <p:spPr bwMode="auto">
          <a:xfrm rot="13200000" flipH="1">
            <a:off x="3160307" y="1573456"/>
            <a:ext cx="612000" cy="334609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 rot="18554254">
            <a:off x="3141885" y="2973689"/>
            <a:ext cx="84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追加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 rot="18554254">
            <a:off x="3565290" y="3356826"/>
            <a:ext cx="84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削除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08473" y="5443209"/>
            <a:ext cx="84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削除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 rot="3078786">
            <a:off x="8169917" y="3154588"/>
            <a:ext cx="84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停止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 rot="3078786">
            <a:off x="7708768" y="3514487"/>
            <a:ext cx="84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起動</a:t>
            </a:r>
          </a:p>
        </p:txBody>
      </p:sp>
      <p:sp>
        <p:nvSpPr>
          <p:cNvPr id="20" name="矢印: 下 14">
            <a:extLst>
              <a:ext uri="{FF2B5EF4-FFF2-40B4-BE49-F238E27FC236}">
                <a16:creationId xmlns:a16="http://schemas.microsoft.com/office/drawing/2014/main" id="{0BE0D98C-7601-4563-B201-F530AD2E9CFE}"/>
              </a:ext>
            </a:extLst>
          </p:cNvPr>
          <p:cNvSpPr/>
          <p:nvPr/>
        </p:nvSpPr>
        <p:spPr bwMode="auto">
          <a:xfrm rot="5400000" flipH="1">
            <a:off x="8746444" y="1199434"/>
            <a:ext cx="430925" cy="73079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7FC2B33-0482-45D6-A8FB-F075AEA6A851}"/>
              </a:ext>
            </a:extLst>
          </p:cNvPr>
          <p:cNvSpPr/>
          <p:nvPr/>
        </p:nvSpPr>
        <p:spPr bwMode="auto">
          <a:xfrm>
            <a:off x="8586112" y="862161"/>
            <a:ext cx="722153" cy="376693"/>
          </a:xfrm>
          <a:prstGeom prst="ellipse">
            <a:avLst/>
          </a:prstGeom>
          <a:solidFill>
            <a:schemeClr val="accent6">
              <a:lumMod val="10000"/>
              <a:lumOff val="90000"/>
            </a:schemeClr>
          </a:solidFill>
          <a:ln w="25400">
            <a:solidFill>
              <a:schemeClr val="accent6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16911" y="882209"/>
            <a:ext cx="2723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Ansible</a:t>
            </a:r>
            <a:r>
              <a:rPr kumimoji="1" lang="ja-JP" altLang="en-US" sz="1600" dirty="0"/>
              <a:t>が設定する処理状況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308265" y="1396222"/>
            <a:ext cx="2723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ユーザが設定する処理状況</a:t>
            </a:r>
          </a:p>
        </p:txBody>
      </p:sp>
    </p:spTree>
    <p:extLst>
      <p:ext uri="{BB962C8B-B14F-4D97-AF65-F5344CB8AC3E}">
        <p14:creationId xmlns:p14="http://schemas.microsoft.com/office/powerpoint/2010/main" val="343968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35702"/>
              </p:ext>
            </p:extLst>
          </p:nvPr>
        </p:nvGraphicFramePr>
        <p:xfrm>
          <a:off x="353410" y="1108698"/>
          <a:ext cx="11485180" cy="51025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3628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Conductor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3613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仮想マシン作成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新規で仮想マシンを作成し、作成された仮想マシン情報を機器一覧へ登録します。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必要に応じて</a:t>
                      </a:r>
                      <a:r>
                        <a:rPr kumimoji="1" lang="en-US" altLang="ja-JP" sz="1600" dirty="0"/>
                        <a:t>IP</a:t>
                      </a:r>
                      <a:r>
                        <a:rPr kumimoji="1" lang="ja-JP" altLang="en-US" sz="1600" dirty="0"/>
                        <a:t>アドレスや仮想ハードディスクを追加します。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937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仮想マシン起動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停止中の仮想マシンを起動します。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937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仮想マシン停止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起動中の仮想マシンを停止します。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89902"/>
                  </a:ext>
                </a:extLst>
              </a:tr>
              <a:tr h="937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仮想マシン削除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仮想マシンを削除します。</a:t>
                      </a:r>
                      <a:r>
                        <a:rPr kumimoji="1" lang="en-US" altLang="ja-JP" sz="1600" dirty="0"/>
                        <a:t>IP</a:t>
                      </a:r>
                      <a:r>
                        <a:rPr kumimoji="1" lang="ja-JP" altLang="en-US" sz="1600" dirty="0"/>
                        <a:t>アドレスや仮想ハードディスクも削除されます。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機器一覧へ登録されている情報は削除されません。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962277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B7A6DE6B-359F-4A61-9D79-03E088E2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81" y="4997238"/>
            <a:ext cx="5743405" cy="55059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19321BA-4E41-4BE4-B222-7B4C9B1F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861" y="3126431"/>
            <a:ext cx="5743405" cy="6051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27C10F8-BB11-4B51-8D1D-8B8CE7117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860" y="4074788"/>
            <a:ext cx="5724000" cy="561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57B9AEC-E417-4C71-9BEA-9C7F71F83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683" y="1646243"/>
            <a:ext cx="5688000" cy="5430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EEA7482-EC07-4FDE-A401-BA975201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867" y="2260858"/>
            <a:ext cx="5652000" cy="5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6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A1A0B-D786-4BF8-B746-9D75C2D7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ctr" hangingPunct="1"/>
            <a:r>
              <a:rPr lang="en-US" altLang="ja-JP" dirty="0"/>
              <a:t>Movement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7195612-FA97-4A9D-BEB2-ACC492280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83194"/>
              </p:ext>
            </p:extLst>
          </p:nvPr>
        </p:nvGraphicFramePr>
        <p:xfrm>
          <a:off x="239351" y="980660"/>
          <a:ext cx="11689443" cy="368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998177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val="3354075895"/>
                    </a:ext>
                  </a:extLst>
                </a:gridCol>
                <a:gridCol w="5596375">
                  <a:extLst>
                    <a:ext uri="{9D8B030D-6E8A-4147-A177-3AD203B41FA5}">
                      <a16:colId xmlns:a16="http://schemas.microsoft.com/office/drawing/2014/main" val="885857160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No.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Movement</a:t>
                      </a:r>
                      <a:r>
                        <a:rPr kumimoji="1" lang="ja-JP" altLang="en-US" sz="1600"/>
                        <a:t>名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自動化ツール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概要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600" b="0" i="0" u="none" strike="noStrike" noProof="0">
                          <a:latin typeface="メイリオ"/>
                        </a:rPr>
                        <a:t>260001</a:t>
                      </a:r>
                      <a:endParaRPr kumimoji="1" lang="en-US" altLang="ja-JP" sz="1600" b="0" i="0" u="none" strike="noStrike" noProof="0" dirty="0">
                        <a:latin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/>
                        <a:t>仮想マシン作成</a:t>
                      </a:r>
                      <a:endParaRPr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-Legacy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仮想マシンを作成します。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600"/>
                        <a:t>260002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600"/>
                        <a:t>IP</a:t>
                      </a:r>
                      <a:r>
                        <a:rPr lang="ja-JP" altLang="en-US" sz="1600"/>
                        <a:t>アドレス設定</a:t>
                      </a:r>
                      <a:endParaRPr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-Legacy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600"/>
                        <a:t>作成済の仮想マシンに</a:t>
                      </a:r>
                      <a:r>
                        <a:rPr kumimoji="1" lang="en-US" altLang="ja-JP" sz="1600"/>
                        <a:t>IP</a:t>
                      </a:r>
                      <a:r>
                        <a:rPr kumimoji="1" lang="ja-JP" altLang="en-US" sz="1600"/>
                        <a:t>アドレスを設定します。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42141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260003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600" b="0" i="0" u="none" strike="noStrike" noProof="0">
                          <a:latin typeface="+mn-lt"/>
                          <a:ea typeface="+mn-ea"/>
                        </a:rPr>
                        <a:t>仮想ハードディスク追加</a:t>
                      </a:r>
                      <a:endParaRPr kumimoji="1" lang="ja-JP" altLang="en-US" sz="1600" b="0" i="0" u="none" strike="noStrike" noProof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-Legacy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作成済の</a:t>
                      </a:r>
                      <a:r>
                        <a:rPr kumimoji="1" lang="ja-JP" altLang="en-US" sz="1600" b="0" i="0" u="none" strike="noStrike" noProof="0">
                          <a:latin typeface="+mn-lt"/>
                          <a:ea typeface="+mn-ea"/>
                        </a:rPr>
                        <a:t>仮想マシンに仮想ハードディスクを追加します。</a:t>
                      </a:r>
                      <a:endParaRPr kumimoji="1" lang="ja-JP" altLang="en-US" sz="1600" b="0" i="0" u="none" strike="noStrike" noProof="0" dirty="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3433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260004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仮想マシン削除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-Legacy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仮想マシンを削除します。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3100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260005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仮想マシン起動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-Legacy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/>
                        <a:t>停止中の仮想マシンを起動します。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05193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260006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仮想マシン停止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-Legacy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起動中の仮想マシンを停止します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00083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260007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600"/>
                        <a:t>機器一覧更新</a:t>
                      </a:r>
                      <a:endParaRPr kumimoji="1"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-Legacy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仮想マシン情報に入力された仮想マシン名で</a:t>
                      </a:r>
                      <a:r>
                        <a:rPr kumimoji="1" lang="en-US" altLang="ja-JP" sz="1600" dirty="0"/>
                        <a:t>Hyper-V</a:t>
                      </a:r>
                      <a:r>
                        <a:rPr kumimoji="1" lang="ja-JP" altLang="en-US" sz="1600" dirty="0"/>
                        <a:t>から情報を取得し機器一覧へ登録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更新します。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6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97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パラメータシート一覧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521"/>
              </p:ext>
            </p:extLst>
          </p:nvPr>
        </p:nvGraphicFramePr>
        <p:xfrm>
          <a:off x="120830" y="764630"/>
          <a:ext cx="11916000" cy="52952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33478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No.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6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6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アクセス許可ロール</a:t>
                      </a:r>
                      <a:r>
                        <a:rPr kumimoji="1" lang="en-US" altLang="ja-JP" sz="1600" baseline="30000" dirty="0"/>
                        <a:t>※</a:t>
                      </a:r>
                      <a:endParaRPr kumimoji="1" lang="ja-JP" altLang="en-US" sz="16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347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3411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基本コンソール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機器一覧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作成する仮想マシンの基本情報を入力します。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41139">
                <a:tc rowSpan="8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マスタ管理</a:t>
                      </a:r>
                      <a:r>
                        <a:rPr kumimoji="1" lang="en-US" altLang="ja-JP" sz="1000" dirty="0"/>
                        <a:t>_Hyper-V</a:t>
                      </a:r>
                      <a:r>
                        <a:rPr kumimoji="1" lang="ja-JP" altLang="en-US" sz="1000" dirty="0"/>
                        <a:t>モデル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処理状況マスタ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このマスタはメンテナンス不要です。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34113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仮想マシン名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400" b="0" i="0" u="none" strike="noStrike" noProof="0">
                          <a:latin typeface="メイリオ"/>
                        </a:rPr>
                        <a:t>●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仮想マシン名のマスタです。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34113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CPU</a:t>
                      </a:r>
                      <a:r>
                        <a:rPr kumimoji="1" lang="ja-JP" altLang="en-US" sz="1400" dirty="0"/>
                        <a:t>コア数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CPU</a:t>
                      </a:r>
                      <a:r>
                        <a:rPr kumimoji="1" lang="ja-JP" altLang="en-US" sz="1400" dirty="0"/>
                        <a:t>コア数のマスタです。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34113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メモリ容量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メモリ容量のマスタです。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6870"/>
                  </a:ext>
                </a:extLst>
              </a:tr>
              <a:tr h="34113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テンプレート情報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仮想マシン作成元テンプレート情報のマスタです。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380396"/>
                  </a:ext>
                </a:extLst>
              </a:tr>
              <a:tr h="34113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仮想スイッチ名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仮想マシンに接続される仮想スイッチ名のマスタです。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64211"/>
                  </a:ext>
                </a:extLst>
              </a:tr>
              <a:tr h="34113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IP</a:t>
                      </a:r>
                      <a:r>
                        <a:rPr kumimoji="1" lang="ja-JP" altLang="en-US" sz="1400" dirty="0"/>
                        <a:t>アドレス情報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仮想マシンに設定される</a:t>
                      </a:r>
                      <a:r>
                        <a:rPr kumimoji="1" lang="en-US" altLang="ja-JP" sz="1400" dirty="0"/>
                        <a:t>IP</a:t>
                      </a:r>
                      <a:r>
                        <a:rPr kumimoji="1" lang="ja-JP" altLang="en-US" sz="1400" dirty="0"/>
                        <a:t>アドレスのマスタです。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873375"/>
                  </a:ext>
                </a:extLst>
              </a:tr>
              <a:tr h="51739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仮想ハードディスク容量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仮想マシンに追加で設定する仮想ハードディスク容量のマスタです。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58323"/>
                  </a:ext>
                </a:extLst>
              </a:tr>
              <a:tr h="341139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仮想マシン管理</a:t>
                      </a:r>
                      <a:r>
                        <a:rPr kumimoji="1" lang="en-US" altLang="ja-JP" sz="1000" dirty="0"/>
                        <a:t>_Hyper-V</a:t>
                      </a:r>
                      <a:r>
                        <a:rPr kumimoji="1" lang="ja-JP" altLang="en-US" sz="1000" dirty="0"/>
                        <a:t>モデル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仮想マシン設定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作成する仮想マシンのリソース設定用メニューです。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61433"/>
                  </a:ext>
                </a:extLst>
              </a:tr>
              <a:tr h="51739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IP</a:t>
                      </a:r>
                      <a:r>
                        <a:rPr kumimoji="1" lang="ja-JP" altLang="en-US" sz="1400" dirty="0"/>
                        <a:t>アドレス設定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作成する仮想マシンに設定する</a:t>
                      </a:r>
                      <a:r>
                        <a:rPr kumimoji="1" lang="en-US" altLang="ja-JP" sz="1400" dirty="0"/>
                        <a:t>IP</a:t>
                      </a:r>
                      <a:r>
                        <a:rPr kumimoji="1" lang="ja-JP" altLang="en-US" sz="1400" dirty="0"/>
                        <a:t>アドレスに関する設定メニューです。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259594"/>
                  </a:ext>
                </a:extLst>
              </a:tr>
              <a:tr h="51739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仮想ハードディスク設定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作成した仮想マシンに仮想ハードディスクを設定する際に使用するメニューです。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61022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9264440" y="6074810"/>
            <a:ext cx="280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API: Hyper-V</a:t>
            </a:r>
            <a:r>
              <a:rPr lang="ja-JP" altLang="en-US" sz="1200" dirty="0"/>
              <a:t>モデル</a:t>
            </a:r>
            <a:r>
              <a:rPr lang="en-US" altLang="ja-JP" sz="1200" dirty="0"/>
              <a:t>API</a:t>
            </a:r>
            <a:r>
              <a:rPr lang="ja-JP" altLang="en-US" sz="1200" dirty="0"/>
              <a:t>ユーザ</a:t>
            </a:r>
          </a:p>
        </p:txBody>
      </p:sp>
    </p:spTree>
    <p:extLst>
      <p:ext uri="{BB962C8B-B14F-4D97-AF65-F5344CB8AC3E}">
        <p14:creationId xmlns:p14="http://schemas.microsoft.com/office/powerpoint/2010/main" val="7224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概要 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31298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Hyper-V</a:t>
            </a:r>
            <a:r>
              <a:rPr lang="ja-JP" altLang="en-US" dirty="0">
                <a:latin typeface="+mn-ea"/>
              </a:rPr>
              <a:t>モデルとは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Hyper-V</a:t>
            </a:r>
            <a:r>
              <a:rPr lang="ja-JP" altLang="en-US" dirty="0">
                <a:latin typeface="+mn-ea"/>
              </a:rPr>
              <a:t>を自動化する目的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自動化の仕組み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による誤操作防止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Hyper-V</a:t>
            </a:r>
            <a:r>
              <a:rPr lang="ja-JP" altLang="en-US" dirty="0">
                <a:latin typeface="+mn-ea"/>
              </a:rPr>
              <a:t>モデルによる自動化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仮想マシンの作成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仮想マシンの起動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仮想マシンの停止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仮想マシンの削除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IP</a:t>
            </a:r>
            <a:r>
              <a:rPr lang="ja-JP" altLang="en-US" dirty="0">
                <a:latin typeface="+mn-ea"/>
              </a:rPr>
              <a:t>アドレス設定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仮想ハードディスク追加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困ったときは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参考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（プリセットされている</a:t>
            </a:r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やパラメータシートの一覧）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1</a:t>
            </a:r>
            <a:r>
              <a:rPr lang="en-US" altLang="ja-JP" dirty="0"/>
              <a:t>.</a:t>
            </a:r>
            <a:r>
              <a:rPr lang="ja-JP" altLang="en-US" dirty="0"/>
              <a:t> はじめに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kumimoji="1" lang="ja-JP" altLang="en-US" dirty="0"/>
              <a:t>このドキュメントは、</a:t>
            </a:r>
            <a:r>
              <a:rPr lang="en-US" altLang="ja-JP" dirty="0"/>
              <a:t> ITA</a:t>
            </a:r>
            <a:r>
              <a:rPr lang="ja-JP" altLang="en-US" dirty="0"/>
              <a:t>と組み合わせて実行される</a:t>
            </a:r>
            <a:r>
              <a:rPr kumimoji="1" lang="en-US" altLang="ja-JP" dirty="0"/>
              <a:t>Hyper-V</a:t>
            </a:r>
            <a:r>
              <a:rPr kumimoji="1" lang="ja-JP" altLang="en-US" dirty="0"/>
              <a:t>モデル</a:t>
            </a:r>
            <a:r>
              <a:rPr lang="ja-JP" altLang="en-US" dirty="0"/>
              <a:t>の概要を記載しています。</a:t>
            </a:r>
            <a:endParaRPr lang="en-US" altLang="ja-JP" dirty="0"/>
          </a:p>
          <a:p>
            <a:pPr marL="180975" indent="0">
              <a:buNone/>
            </a:pPr>
            <a:r>
              <a:rPr lang="en-US" altLang="ja-JP" dirty="0"/>
              <a:t>Hyper-V</a:t>
            </a:r>
            <a:r>
              <a:rPr lang="ja-JP" altLang="en-US" dirty="0"/>
              <a:t>モデルの具体的な導入する方法を知りたい方は、コミュニティサイトの 「</a:t>
            </a:r>
            <a:r>
              <a:rPr lang="en-US" altLang="ja-JP" dirty="0"/>
              <a:t>Hyper-V</a:t>
            </a:r>
            <a:r>
              <a:rPr lang="ja-JP" altLang="en-US" dirty="0"/>
              <a:t>モデル導入手順」 をご参照ください。</a:t>
            </a:r>
            <a:endParaRPr lang="en-US" altLang="ja-JP" dirty="0"/>
          </a:p>
          <a:p>
            <a:pPr marL="179705" indent="-179705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24" y="1888506"/>
            <a:ext cx="9784796" cy="47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11C44-413B-4DA5-93DF-F5415EC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</a:t>
            </a:r>
            <a:r>
              <a:rPr lang="en-US" altLang="ja-JP" dirty="0"/>
              <a:t>Hyper-V</a:t>
            </a:r>
            <a:r>
              <a:rPr lang="ja-JP" altLang="en-US" dirty="0"/>
              <a:t>モデルとは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D53883-4816-41D0-B547-1A8F4CEC4E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Hyper-V</a:t>
            </a:r>
            <a:r>
              <a:rPr kumimoji="1" lang="ja-JP" altLang="en-US" dirty="0"/>
              <a:t>モデルは、</a:t>
            </a:r>
            <a:r>
              <a:rPr kumimoji="1" lang="en-US" altLang="ja-JP" dirty="0"/>
              <a:t>Hyper-V</a:t>
            </a:r>
            <a:r>
              <a:rPr kumimoji="1" lang="ja-JP" altLang="en-US" dirty="0"/>
              <a:t>マネージャを使った煩雑な</a:t>
            </a:r>
            <a:r>
              <a:rPr lang="ja-JP" altLang="en-US" dirty="0"/>
              <a:t>仮想マシン操作を自動化するモデルです。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仮想マシンの</a:t>
            </a:r>
            <a:r>
              <a:rPr lang="ja-JP" altLang="en-US" u="sng" dirty="0"/>
              <a:t>作成・起動・停止・削除</a:t>
            </a:r>
            <a:r>
              <a:rPr lang="ja-JP" altLang="en-US" dirty="0"/>
              <a:t>だけでなく、</a:t>
            </a:r>
            <a:r>
              <a:rPr lang="en-US" altLang="ja-JP" u="sng" dirty="0"/>
              <a:t>IP</a:t>
            </a:r>
            <a:r>
              <a:rPr lang="ja-JP" altLang="en-US" u="sng" dirty="0"/>
              <a:t>アドレス設定</a:t>
            </a:r>
            <a:r>
              <a:rPr lang="ja-JP" altLang="en-US" dirty="0"/>
              <a:t>、</a:t>
            </a:r>
            <a:r>
              <a:rPr lang="ja-JP" altLang="en-US" u="sng" dirty="0"/>
              <a:t>ハードディスクの追加</a:t>
            </a:r>
            <a:r>
              <a:rPr lang="ja-JP" altLang="en-US" dirty="0"/>
              <a:t>を自動化します。</a:t>
            </a:r>
            <a:endParaRPr lang="en-US" altLang="ja-JP" dirty="0"/>
          </a:p>
          <a:p>
            <a:pPr marL="180975" indent="0">
              <a:buNone/>
            </a:pPr>
            <a:r>
              <a:rPr kumimoji="1" lang="en-US" altLang="ja-JP" dirty="0"/>
              <a:t>Hyper-V</a:t>
            </a:r>
            <a:r>
              <a:rPr kumimoji="1" lang="ja-JP" altLang="en-US" dirty="0"/>
              <a:t>を使ったことがない人でも簡単に仮想マシンを作成・削除することが出来ます。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DBE4AF9-0E31-4390-BD51-B81CC4CAC65D}"/>
              </a:ext>
            </a:extLst>
          </p:cNvPr>
          <p:cNvSpPr/>
          <p:nvPr/>
        </p:nvSpPr>
        <p:spPr>
          <a:xfrm>
            <a:off x="8760370" y="2924930"/>
            <a:ext cx="3166434" cy="3168439"/>
          </a:xfrm>
          <a:prstGeom prst="can">
            <a:avLst>
              <a:gd name="adj" fmla="val 9733"/>
            </a:avLst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物理</a:t>
            </a:r>
            <a:r>
              <a:rPr kumimoji="1" lang="en-US" altLang="ja-JP" sz="1600" dirty="0">
                <a:solidFill>
                  <a:schemeClr val="tx1"/>
                </a:solidFill>
              </a:rPr>
              <a:t>HDD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角丸四角形 112">
            <a:extLst>
              <a:ext uri="{FF2B5EF4-FFF2-40B4-BE49-F238E27FC236}">
                <a16:creationId xmlns:a16="http://schemas.microsoft.com/office/drawing/2014/main" id="{0B5CDDDD-EED1-403D-8125-178D9E3A6175}"/>
              </a:ext>
            </a:extLst>
          </p:cNvPr>
          <p:cNvSpPr/>
          <p:nvPr/>
        </p:nvSpPr>
        <p:spPr>
          <a:xfrm>
            <a:off x="3456104" y="2666975"/>
            <a:ext cx="8616726" cy="373382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Windows</a:t>
            </a:r>
            <a:r>
              <a:rPr lang="ja-JP" altLang="en-US" sz="1800" b="1" dirty="0">
                <a:solidFill>
                  <a:sysClr val="windowText" lastClr="000000"/>
                </a:solidFill>
                <a:latin typeface="+mn-ea"/>
              </a:rPr>
              <a:t>系</a:t>
            </a:r>
            <a:r>
              <a:rPr lang="en-US" altLang="ja-JP" sz="1800" b="1" dirty="0">
                <a:solidFill>
                  <a:sysClr val="windowText" lastClr="000000"/>
                </a:solidFill>
                <a:latin typeface="+mn-ea"/>
              </a:rPr>
              <a:t>OS</a:t>
            </a:r>
            <a:endParaRPr kumimoji="1" lang="ja-JP" altLang="en-US" sz="18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角丸四角形 113">
            <a:extLst>
              <a:ext uri="{FF2B5EF4-FFF2-40B4-BE49-F238E27FC236}">
                <a16:creationId xmlns:a16="http://schemas.microsoft.com/office/drawing/2014/main" id="{17ACE04A-7556-48F0-A6C0-C456B7654CE9}"/>
              </a:ext>
            </a:extLst>
          </p:cNvPr>
          <p:cNvSpPr/>
          <p:nvPr/>
        </p:nvSpPr>
        <p:spPr>
          <a:xfrm>
            <a:off x="3570790" y="3474462"/>
            <a:ext cx="1786190" cy="254682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600" dirty="0">
                <a:solidFill>
                  <a:sysClr val="windowText" lastClr="000000"/>
                </a:solidFill>
                <a:latin typeface="+mn-ea"/>
                <a:ea typeface="+mn-ea"/>
              </a:rPr>
              <a:t>Hyper-V</a:t>
            </a:r>
          </a:p>
          <a:p>
            <a:pPr algn="l"/>
            <a:r>
              <a:rPr kumimoji="1" lang="ja-JP" altLang="en-US" sz="1600" dirty="0">
                <a:solidFill>
                  <a:sysClr val="windowText" lastClr="000000"/>
                </a:solidFill>
                <a:latin typeface="+mn-ea"/>
                <a:ea typeface="+mn-ea"/>
              </a:rPr>
              <a:t>マネージャ</a:t>
            </a:r>
            <a:endParaRPr kumimoji="1" lang="ja-JP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角丸四角形 121">
            <a:extLst>
              <a:ext uri="{FF2B5EF4-FFF2-40B4-BE49-F238E27FC236}">
                <a16:creationId xmlns:a16="http://schemas.microsoft.com/office/drawing/2014/main" id="{0BE0A718-4449-4393-9655-09447C251E83}"/>
              </a:ext>
            </a:extLst>
          </p:cNvPr>
          <p:cNvSpPr/>
          <p:nvPr/>
        </p:nvSpPr>
        <p:spPr>
          <a:xfrm>
            <a:off x="6596659" y="2553590"/>
            <a:ext cx="1637218" cy="260760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物理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角丸四角形 113">
            <a:extLst>
              <a:ext uri="{FF2B5EF4-FFF2-40B4-BE49-F238E27FC236}">
                <a16:creationId xmlns:a16="http://schemas.microsoft.com/office/drawing/2014/main" id="{67FAFA6B-0B33-43B5-83EB-5C46FC5851E7}"/>
              </a:ext>
            </a:extLst>
          </p:cNvPr>
          <p:cNvSpPr/>
          <p:nvPr/>
        </p:nvSpPr>
        <p:spPr>
          <a:xfrm>
            <a:off x="9844348" y="3326287"/>
            <a:ext cx="1944270" cy="1102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テンプレート用フォルダ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角丸四角形 113">
            <a:extLst>
              <a:ext uri="{FF2B5EF4-FFF2-40B4-BE49-F238E27FC236}">
                <a16:creationId xmlns:a16="http://schemas.microsoft.com/office/drawing/2014/main" id="{6458AC24-5F6A-41D6-91F2-808CB10F56C3}"/>
              </a:ext>
            </a:extLst>
          </p:cNvPr>
          <p:cNvSpPr/>
          <p:nvPr/>
        </p:nvSpPr>
        <p:spPr>
          <a:xfrm>
            <a:off x="5544004" y="3474462"/>
            <a:ext cx="3057278" cy="254682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 dirty="0">
                <a:solidFill>
                  <a:sysClr val="windowText" lastClr="000000"/>
                </a:solidFill>
                <a:latin typeface="+mn-ea"/>
                <a:ea typeface="+mn-ea"/>
              </a:rPr>
              <a:t>Hyper-V</a:t>
            </a:r>
            <a:endParaRPr kumimoji="1" lang="ja-JP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2AA90DE-823F-49E7-B56F-25DC352D0411}"/>
              </a:ext>
            </a:extLst>
          </p:cNvPr>
          <p:cNvGrpSpPr/>
          <p:nvPr/>
        </p:nvGrpSpPr>
        <p:grpSpPr>
          <a:xfrm>
            <a:off x="8961332" y="4577189"/>
            <a:ext cx="1224000" cy="1285642"/>
            <a:chOff x="9117888" y="4467356"/>
            <a:chExt cx="1224000" cy="1285642"/>
          </a:xfrm>
        </p:grpSpPr>
        <p:sp>
          <p:nvSpPr>
            <p:cNvPr id="11" name="角丸四角形 113">
              <a:extLst>
                <a:ext uri="{FF2B5EF4-FFF2-40B4-BE49-F238E27FC236}">
                  <a16:creationId xmlns:a16="http://schemas.microsoft.com/office/drawing/2014/main" id="{BCD9D5BF-614D-482C-86BD-FE788EA2B5BF}"/>
                </a:ext>
              </a:extLst>
            </p:cNvPr>
            <p:cNvSpPr/>
            <p:nvPr/>
          </p:nvSpPr>
          <p:spPr>
            <a:xfrm>
              <a:off x="9117888" y="4467356"/>
              <a:ext cx="1224000" cy="12856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仮想マシン</a:t>
              </a:r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A</a:t>
              </a:r>
              <a:r>
                <a:rPr kumimoji="1" lang="ja-JP" altLang="en-US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用フォルダ</a:t>
              </a:r>
              <a:endParaRPr kumimoji="1" lang="ja-JP" altLang="en-US" sz="105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2" name="四角形: メモ 11">
              <a:extLst>
                <a:ext uri="{FF2B5EF4-FFF2-40B4-BE49-F238E27FC236}">
                  <a16:creationId xmlns:a16="http://schemas.microsoft.com/office/drawing/2014/main" id="{C8B883AE-4790-4DA9-BCF7-EE273518CBCC}"/>
                </a:ext>
              </a:extLst>
            </p:cNvPr>
            <p:cNvSpPr/>
            <p:nvPr/>
          </p:nvSpPr>
          <p:spPr bwMode="auto">
            <a:xfrm>
              <a:off x="9330148" y="5047407"/>
              <a:ext cx="799480" cy="515334"/>
            </a:xfrm>
            <a:prstGeom prst="foldedCorner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>
                  <a:latin typeface="+mn-ea"/>
                </a:rPr>
                <a:t>仮想</a:t>
              </a:r>
              <a:r>
                <a:rPr kumimoji="1" lang="en-US" altLang="ja-JP" sz="1200" dirty="0">
                  <a:latin typeface="+mn-ea"/>
                </a:rPr>
                <a:t>HDD</a:t>
              </a:r>
            </a:p>
            <a:p>
              <a:pPr algn="ctr"/>
              <a:r>
                <a:rPr kumimoji="1" lang="en-US" altLang="ja-JP" sz="1200" dirty="0">
                  <a:latin typeface="+mn-ea"/>
                </a:rPr>
                <a:t>(.</a:t>
              </a:r>
              <a:r>
                <a:rPr kumimoji="1" lang="en-US" altLang="ja-JP" sz="1200" dirty="0" err="1">
                  <a:latin typeface="+mn-ea"/>
                </a:rPr>
                <a:t>vhdx</a:t>
              </a:r>
              <a:r>
                <a:rPr kumimoji="1" lang="en-US" altLang="ja-JP" sz="1200" dirty="0">
                  <a:latin typeface="+mn-ea"/>
                </a:rPr>
                <a:t>)</a:t>
              </a:r>
              <a:endParaRPr kumimoji="1" lang="ja-JP" altLang="en-US" sz="1200" dirty="0">
                <a:latin typeface="+mn-ea"/>
              </a:endParaRPr>
            </a:p>
          </p:txBody>
        </p:sp>
      </p:grpSp>
      <p:sp>
        <p:nvSpPr>
          <p:cNvPr id="13" name="フローチャート: 複数書類 12">
            <a:extLst>
              <a:ext uri="{FF2B5EF4-FFF2-40B4-BE49-F238E27FC236}">
                <a16:creationId xmlns:a16="http://schemas.microsoft.com/office/drawing/2014/main" id="{4CF7D530-1F87-4F68-A6E4-1C078E6F1807}"/>
              </a:ext>
            </a:extLst>
          </p:cNvPr>
          <p:cNvSpPr/>
          <p:nvPr/>
        </p:nvSpPr>
        <p:spPr bwMode="auto">
          <a:xfrm>
            <a:off x="10124904" y="3659789"/>
            <a:ext cx="1445027" cy="674638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仮想マシン用</a:t>
            </a:r>
            <a:endParaRPr lang="en-US" altLang="ja-JP" sz="1100" dirty="0">
              <a:latin typeface="+mn-ea"/>
            </a:endParaRPr>
          </a:p>
          <a:p>
            <a:pPr algn="ctr"/>
            <a:r>
              <a:rPr kumimoji="1" lang="ja-JP" altLang="en-US" sz="1100" dirty="0">
                <a:latin typeface="+mn-ea"/>
              </a:rPr>
              <a:t>テンプレート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04DF39D-97D5-43EF-8E03-386896DA9BA9}"/>
              </a:ext>
            </a:extLst>
          </p:cNvPr>
          <p:cNvGrpSpPr/>
          <p:nvPr/>
        </p:nvGrpSpPr>
        <p:grpSpPr>
          <a:xfrm>
            <a:off x="10561295" y="4577189"/>
            <a:ext cx="1224000" cy="1285642"/>
            <a:chOff x="9117888" y="4467356"/>
            <a:chExt cx="1224000" cy="1285642"/>
          </a:xfrm>
        </p:grpSpPr>
        <p:sp>
          <p:nvSpPr>
            <p:cNvPr id="15" name="角丸四角形 113">
              <a:extLst>
                <a:ext uri="{FF2B5EF4-FFF2-40B4-BE49-F238E27FC236}">
                  <a16:creationId xmlns:a16="http://schemas.microsoft.com/office/drawing/2014/main" id="{0FAA3263-57D8-475E-AD71-694F49A07586}"/>
                </a:ext>
              </a:extLst>
            </p:cNvPr>
            <p:cNvSpPr/>
            <p:nvPr/>
          </p:nvSpPr>
          <p:spPr>
            <a:xfrm>
              <a:off x="9117888" y="4467356"/>
              <a:ext cx="1224000" cy="12856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仮想マシン</a:t>
              </a:r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B</a:t>
              </a:r>
              <a:r>
                <a:rPr kumimoji="1" lang="ja-JP" altLang="en-US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用フォルダ</a:t>
              </a:r>
              <a:endParaRPr kumimoji="1" lang="ja-JP" altLang="en-US" sz="105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6" name="四角形: メモ 15">
              <a:extLst>
                <a:ext uri="{FF2B5EF4-FFF2-40B4-BE49-F238E27FC236}">
                  <a16:creationId xmlns:a16="http://schemas.microsoft.com/office/drawing/2014/main" id="{8C665FA7-E7D5-4C5A-BC54-4CD4C182E7FE}"/>
                </a:ext>
              </a:extLst>
            </p:cNvPr>
            <p:cNvSpPr/>
            <p:nvPr/>
          </p:nvSpPr>
          <p:spPr bwMode="auto">
            <a:xfrm>
              <a:off x="9330148" y="5047407"/>
              <a:ext cx="799480" cy="515334"/>
            </a:xfrm>
            <a:prstGeom prst="foldedCorner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>
                  <a:latin typeface="+mn-ea"/>
                </a:rPr>
                <a:t>仮想</a:t>
              </a:r>
              <a:r>
                <a:rPr kumimoji="1" lang="en-US" altLang="ja-JP" sz="1200" dirty="0">
                  <a:latin typeface="+mn-ea"/>
                </a:rPr>
                <a:t>HDD</a:t>
              </a:r>
            </a:p>
            <a:p>
              <a:pPr algn="ctr"/>
              <a:r>
                <a:rPr kumimoji="1" lang="en-US" altLang="ja-JP" sz="1200" dirty="0">
                  <a:latin typeface="+mn-ea"/>
                </a:rPr>
                <a:t>(.</a:t>
              </a:r>
              <a:r>
                <a:rPr kumimoji="1" lang="en-US" altLang="ja-JP" sz="1200" dirty="0" err="1">
                  <a:latin typeface="+mn-ea"/>
                </a:rPr>
                <a:t>vhdx</a:t>
              </a:r>
              <a:r>
                <a:rPr kumimoji="1" lang="en-US" altLang="ja-JP" sz="1200" dirty="0">
                  <a:latin typeface="+mn-ea"/>
                </a:rPr>
                <a:t>)</a:t>
              </a:r>
              <a:endParaRPr kumimoji="1" lang="ja-JP" altLang="en-US" sz="1200" dirty="0">
                <a:latin typeface="+mn-ea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8BA058E-0D2B-4600-BDFC-CD6BA569F2CE}"/>
              </a:ext>
            </a:extLst>
          </p:cNvPr>
          <p:cNvGrpSpPr/>
          <p:nvPr/>
        </p:nvGrpSpPr>
        <p:grpSpPr>
          <a:xfrm>
            <a:off x="5700232" y="4184881"/>
            <a:ext cx="1224000" cy="1677950"/>
            <a:chOff x="5798505" y="4184881"/>
            <a:chExt cx="1224000" cy="1677950"/>
          </a:xfrm>
        </p:grpSpPr>
        <p:sp>
          <p:nvSpPr>
            <p:cNvPr id="18" name="角丸四角形 113">
              <a:extLst>
                <a:ext uri="{FF2B5EF4-FFF2-40B4-BE49-F238E27FC236}">
                  <a16:creationId xmlns:a16="http://schemas.microsoft.com/office/drawing/2014/main" id="{A88444EE-1101-4CE9-AD62-06ECFADF6CEC}"/>
                </a:ext>
              </a:extLst>
            </p:cNvPr>
            <p:cNvSpPr/>
            <p:nvPr/>
          </p:nvSpPr>
          <p:spPr>
            <a:xfrm>
              <a:off x="5798505" y="4293120"/>
              <a:ext cx="1224000" cy="15697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/>
              </a:r>
              <a:b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</a:br>
              <a:r>
                <a:rPr kumimoji="1" lang="ja-JP" altLang="en-US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仮想マシン</a:t>
              </a:r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A</a:t>
              </a:r>
              <a:endParaRPr kumimoji="1" lang="ja-JP" altLang="en-US" sz="105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9" name="円柱 18">
              <a:extLst>
                <a:ext uri="{FF2B5EF4-FFF2-40B4-BE49-F238E27FC236}">
                  <a16:creationId xmlns:a16="http://schemas.microsoft.com/office/drawing/2014/main" id="{D367168F-F967-4363-8C5B-843EBAB30F78}"/>
                </a:ext>
              </a:extLst>
            </p:cNvPr>
            <p:cNvSpPr/>
            <p:nvPr/>
          </p:nvSpPr>
          <p:spPr bwMode="auto">
            <a:xfrm>
              <a:off x="6010765" y="4803196"/>
              <a:ext cx="799480" cy="693541"/>
            </a:xfrm>
            <a:prstGeom prst="can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>
                  <a:latin typeface="+mn-ea"/>
                </a:rPr>
                <a:t>仮想</a:t>
              </a:r>
              <a:r>
                <a:rPr kumimoji="1" lang="en-US" altLang="ja-JP" sz="1200" dirty="0">
                  <a:latin typeface="+mn-ea"/>
                </a:rPr>
                <a:t>HDD</a:t>
              </a:r>
            </a:p>
            <a:p>
              <a:pPr algn="ctr"/>
              <a:r>
                <a:rPr kumimoji="1" lang="en-US" altLang="ja-JP" sz="1200" dirty="0">
                  <a:latin typeface="+mn-ea"/>
                </a:rPr>
                <a:t>(.</a:t>
              </a:r>
              <a:r>
                <a:rPr kumimoji="1" lang="en-US" altLang="ja-JP" sz="1200" dirty="0" err="1">
                  <a:latin typeface="+mn-ea"/>
                </a:rPr>
                <a:t>vhdx</a:t>
              </a:r>
              <a:r>
                <a:rPr kumimoji="1" lang="en-US" altLang="ja-JP" sz="1200" dirty="0">
                  <a:latin typeface="+mn-ea"/>
                </a:rPr>
                <a:t>)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20" name="角丸四角形 121">
              <a:extLst>
                <a:ext uri="{FF2B5EF4-FFF2-40B4-BE49-F238E27FC236}">
                  <a16:creationId xmlns:a16="http://schemas.microsoft.com/office/drawing/2014/main" id="{6A261F3E-2530-459D-91EB-AE48AE5D57CB}"/>
                </a:ext>
              </a:extLst>
            </p:cNvPr>
            <p:cNvSpPr/>
            <p:nvPr/>
          </p:nvSpPr>
          <p:spPr>
            <a:xfrm>
              <a:off x="6001201" y="4184881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  <a:ea typeface="+mn-ea"/>
                </a:rPr>
                <a:t>NIC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D1FB79-E77F-4803-AB90-4DE89A0E15D0}"/>
              </a:ext>
            </a:extLst>
          </p:cNvPr>
          <p:cNvGrpSpPr/>
          <p:nvPr/>
        </p:nvGrpSpPr>
        <p:grpSpPr>
          <a:xfrm>
            <a:off x="7006713" y="4184881"/>
            <a:ext cx="1224000" cy="1677950"/>
            <a:chOff x="5798505" y="4184881"/>
            <a:chExt cx="1224000" cy="1677950"/>
          </a:xfrm>
        </p:grpSpPr>
        <p:sp>
          <p:nvSpPr>
            <p:cNvPr id="22" name="角丸四角形 113">
              <a:extLst>
                <a:ext uri="{FF2B5EF4-FFF2-40B4-BE49-F238E27FC236}">
                  <a16:creationId xmlns:a16="http://schemas.microsoft.com/office/drawing/2014/main" id="{18664275-CA39-4777-BF70-07DC1BB44390}"/>
                </a:ext>
              </a:extLst>
            </p:cNvPr>
            <p:cNvSpPr/>
            <p:nvPr/>
          </p:nvSpPr>
          <p:spPr>
            <a:xfrm>
              <a:off x="5798505" y="4293120"/>
              <a:ext cx="1224000" cy="15697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/>
              </a:r>
              <a:b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</a:br>
              <a:r>
                <a:rPr kumimoji="1" lang="ja-JP" altLang="en-US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仮想マシン</a:t>
              </a:r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B</a:t>
              </a:r>
              <a:endParaRPr kumimoji="1" lang="ja-JP" altLang="en-US" sz="105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23E74467-ACC0-4DBA-9B5D-E5D341F316F1}"/>
                </a:ext>
              </a:extLst>
            </p:cNvPr>
            <p:cNvSpPr/>
            <p:nvPr/>
          </p:nvSpPr>
          <p:spPr bwMode="auto">
            <a:xfrm>
              <a:off x="6010765" y="4803196"/>
              <a:ext cx="799480" cy="693541"/>
            </a:xfrm>
            <a:prstGeom prst="can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>
                  <a:latin typeface="+mn-ea"/>
                </a:rPr>
                <a:t>仮想</a:t>
              </a:r>
              <a:r>
                <a:rPr kumimoji="1" lang="en-US" altLang="ja-JP" sz="1200" dirty="0">
                  <a:latin typeface="+mn-ea"/>
                </a:rPr>
                <a:t>HDD</a:t>
              </a:r>
            </a:p>
            <a:p>
              <a:pPr algn="ctr"/>
              <a:r>
                <a:rPr kumimoji="1" lang="en-US" altLang="ja-JP" sz="1200" dirty="0">
                  <a:latin typeface="+mn-ea"/>
                </a:rPr>
                <a:t>(.</a:t>
              </a:r>
              <a:r>
                <a:rPr kumimoji="1" lang="en-US" altLang="ja-JP" sz="1200" dirty="0" err="1">
                  <a:latin typeface="+mn-ea"/>
                </a:rPr>
                <a:t>vhdx</a:t>
              </a:r>
              <a:r>
                <a:rPr kumimoji="1" lang="en-US" altLang="ja-JP" sz="1200" dirty="0">
                  <a:latin typeface="+mn-ea"/>
                </a:rPr>
                <a:t>)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24" name="角丸四角形 121">
              <a:extLst>
                <a:ext uri="{FF2B5EF4-FFF2-40B4-BE49-F238E27FC236}">
                  <a16:creationId xmlns:a16="http://schemas.microsoft.com/office/drawing/2014/main" id="{B0FDF5B4-83A1-4FDB-B8A9-943496312D4B}"/>
                </a:ext>
              </a:extLst>
            </p:cNvPr>
            <p:cNvSpPr/>
            <p:nvPr/>
          </p:nvSpPr>
          <p:spPr>
            <a:xfrm>
              <a:off x="6001201" y="4184881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  <a:ea typeface="+mn-ea"/>
                </a:rPr>
                <a:t>NIC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F1EE89B5-F538-43FA-85AF-BFA121FF5D1A}"/>
              </a:ext>
            </a:extLst>
          </p:cNvPr>
          <p:cNvCxnSpPr>
            <a:stCxn id="7" idx="2"/>
            <a:endCxn id="20" idx="0"/>
          </p:cNvCxnSpPr>
          <p:nvPr/>
        </p:nvCxnSpPr>
        <p:spPr bwMode="auto">
          <a:xfrm rot="5400000">
            <a:off x="6178486" y="2948098"/>
            <a:ext cx="1370531" cy="1103035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24C0976-EFFD-499F-95C3-D511821C38FE}"/>
              </a:ext>
            </a:extLst>
          </p:cNvPr>
          <p:cNvCxnSpPr>
            <a:stCxn id="7" idx="2"/>
            <a:endCxn id="24" idx="0"/>
          </p:cNvCxnSpPr>
          <p:nvPr/>
        </p:nvCxnSpPr>
        <p:spPr bwMode="auto">
          <a:xfrm rot="16200000" flipH="1">
            <a:off x="6831726" y="3397892"/>
            <a:ext cx="1370531" cy="203446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8A1BB214-0A4D-4F59-A74D-728C83865159}"/>
              </a:ext>
            </a:extLst>
          </p:cNvPr>
          <p:cNvCxnSpPr>
            <a:cxnSpLocks/>
            <a:stCxn id="19" idx="3"/>
            <a:endCxn id="12" idx="2"/>
          </p:cNvCxnSpPr>
          <p:nvPr/>
        </p:nvCxnSpPr>
        <p:spPr bwMode="auto">
          <a:xfrm rot="16200000" flipH="1">
            <a:off x="7854864" y="3954105"/>
            <a:ext cx="175837" cy="3261100"/>
          </a:xfrm>
          <a:prstGeom prst="bentConnector3">
            <a:avLst>
              <a:gd name="adj1" fmla="val 392516"/>
            </a:avLst>
          </a:prstGeom>
          <a:solidFill>
            <a:schemeClr val="bg1"/>
          </a:solidFill>
          <a:ln w="317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DC275A5-0CC1-4A33-9345-B9B412EAC348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 bwMode="auto">
          <a:xfrm rot="16200000" flipH="1">
            <a:off x="9308086" y="3807364"/>
            <a:ext cx="175837" cy="3554582"/>
          </a:xfrm>
          <a:prstGeom prst="bentConnector3">
            <a:avLst>
              <a:gd name="adj1" fmla="val 446685"/>
            </a:avLst>
          </a:prstGeom>
          <a:solidFill>
            <a:schemeClr val="bg1"/>
          </a:solidFill>
          <a:ln w="317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B21183-8C49-4993-85A8-9EC35026374A}"/>
              </a:ext>
            </a:extLst>
          </p:cNvPr>
          <p:cNvSpPr/>
          <p:nvPr/>
        </p:nvSpPr>
        <p:spPr bwMode="auto">
          <a:xfrm>
            <a:off x="5591930" y="4098850"/>
            <a:ext cx="2768700" cy="1850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9405D1-8393-4482-8A10-F0DA73675B52}"/>
              </a:ext>
            </a:extLst>
          </p:cNvPr>
          <p:cNvGrpSpPr/>
          <p:nvPr/>
        </p:nvGrpSpPr>
        <p:grpSpPr>
          <a:xfrm>
            <a:off x="265196" y="3754020"/>
            <a:ext cx="2364896" cy="1395946"/>
            <a:chOff x="29466" y="2417275"/>
            <a:chExt cx="2967048" cy="1751383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28E7C55-0B22-4408-B5EB-9F8F60780E78}"/>
                </a:ext>
              </a:extLst>
            </p:cNvPr>
            <p:cNvGrpSpPr/>
            <p:nvPr/>
          </p:nvGrpSpPr>
          <p:grpSpPr>
            <a:xfrm>
              <a:off x="29466" y="2731553"/>
              <a:ext cx="2967048" cy="1437105"/>
              <a:chOff x="3855010" y="4172310"/>
              <a:chExt cx="4466509" cy="216337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06D277CD-3029-478B-B8D3-6D283EB84489}"/>
                  </a:ext>
                </a:extLst>
              </p:cNvPr>
              <p:cNvGrpSpPr/>
              <p:nvPr/>
            </p:nvGrpSpPr>
            <p:grpSpPr>
              <a:xfrm>
                <a:off x="3855010" y="4172310"/>
                <a:ext cx="4466509" cy="2163375"/>
                <a:chOff x="1619473" y="3146140"/>
                <a:chExt cx="3349881" cy="1622532"/>
              </a:xfrm>
            </p:grpSpPr>
            <p:sp>
              <p:nvSpPr>
                <p:cNvPr id="33" name="平行四辺形 32">
                  <a:extLst>
                    <a:ext uri="{FF2B5EF4-FFF2-40B4-BE49-F238E27FC236}">
                      <a16:creationId xmlns:a16="http://schemas.microsoft.com/office/drawing/2014/main" id="{DE970CB5-D72C-4858-994D-CBE50B36B543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3006587" y="2840174"/>
                  <a:ext cx="1392417" cy="2464579"/>
                </a:xfrm>
                <a:prstGeom prst="parallelogram">
                  <a:avLst/>
                </a:prstGeom>
                <a:solidFill>
                  <a:schemeClr val="bg1"/>
                </a:soli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平行四辺形 33">
                  <a:extLst>
                    <a:ext uri="{FF2B5EF4-FFF2-40B4-BE49-F238E27FC236}">
                      <a16:creationId xmlns:a16="http://schemas.microsoft.com/office/drawing/2014/main" id="{E67B08A8-2DCF-407F-BEAA-0823E0E4E8BF}"/>
                    </a:ext>
                  </a:extLst>
                </p:cNvPr>
                <p:cNvSpPr/>
                <p:nvPr/>
              </p:nvSpPr>
              <p:spPr bwMode="auto">
                <a:xfrm rot="5400000" flipH="1" flipV="1">
                  <a:off x="1346242" y="3637701"/>
                  <a:ext cx="1392417" cy="845955"/>
                </a:xfrm>
                <a:prstGeom prst="parallelogram">
                  <a:avLst>
                    <a:gd name="adj" fmla="val 41590"/>
                  </a:avLst>
                </a:prstGeom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平行四辺形 34">
                  <a:extLst>
                    <a:ext uri="{FF2B5EF4-FFF2-40B4-BE49-F238E27FC236}">
                      <a16:creationId xmlns:a16="http://schemas.microsoft.com/office/drawing/2014/main" id="{E444FAE9-7A22-4B85-9F42-ED7CEEBA61CD}"/>
                    </a:ext>
                  </a:extLst>
                </p:cNvPr>
                <p:cNvSpPr/>
                <p:nvPr/>
              </p:nvSpPr>
              <p:spPr bwMode="auto">
                <a:xfrm rot="10318899" flipV="1">
                  <a:off x="1638100" y="3146140"/>
                  <a:ext cx="3274881" cy="482201"/>
                </a:xfrm>
                <a:prstGeom prst="parallelogram">
                  <a:avLst>
                    <a:gd name="adj" fmla="val 169322"/>
                  </a:avLst>
                </a:prstGeom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D6B31E0-EA0B-4463-8BED-0F03461F2A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4079" y="3604060"/>
                  <a:ext cx="2555275" cy="598892"/>
                </a:xfrm>
                <a:prstGeom prst="rect">
                  <a:avLst/>
                </a:prstGeom>
                <a:ln w="19050">
                  <a:noFill/>
                </a:ln>
                <a:scene3d>
                  <a:camera prst="isometricOffAxis1Right">
                    <a:rot lat="900000" lon="20039998" rev="0"/>
                  </a:camera>
                  <a:lightRig rig="threePt" dir="t"/>
                </a:scene3d>
              </p:spPr>
            </p:pic>
          </p:grpSp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913BAEF2-56D1-4674-9D61-02A2C9240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1316" y="5444444"/>
                <a:ext cx="1800000" cy="547825"/>
              </a:xfrm>
              <a:prstGeom prst="rect">
                <a:avLst/>
              </a:prstGeom>
              <a:ln w="19050">
                <a:noFill/>
              </a:ln>
              <a:scene3d>
                <a:camera prst="orthographicFront">
                  <a:rot lat="900000" lon="20040000" rev="0"/>
                </a:camera>
                <a:lightRig rig="threePt" dir="t"/>
              </a:scene3d>
            </p:spPr>
          </p:pic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D36E34C1-3A40-42E1-9FD7-B9A8D00514AA}"/>
                </a:ext>
              </a:extLst>
            </p:cNvPr>
            <p:cNvGrpSpPr/>
            <p:nvPr/>
          </p:nvGrpSpPr>
          <p:grpSpPr>
            <a:xfrm>
              <a:off x="791591" y="2417275"/>
              <a:ext cx="1355085" cy="595054"/>
              <a:chOff x="2484043" y="2791313"/>
              <a:chExt cx="1529930" cy="671833"/>
            </a:xfrm>
          </p:grpSpPr>
          <p:sp>
            <p:nvSpPr>
              <p:cNvPr id="38" name="平行四辺形 37">
                <a:extLst>
                  <a:ext uri="{FF2B5EF4-FFF2-40B4-BE49-F238E27FC236}">
                    <a16:creationId xmlns:a16="http://schemas.microsoft.com/office/drawing/2014/main" id="{02A9EE08-0E32-4297-B514-E6F3685695F9}"/>
                  </a:ext>
                </a:extLst>
              </p:cNvPr>
              <p:cNvSpPr/>
              <p:nvPr/>
            </p:nvSpPr>
            <p:spPr bwMode="auto">
              <a:xfrm rot="16200000" flipH="1">
                <a:off x="3012930" y="2469550"/>
                <a:ext cx="651132" cy="1313189"/>
              </a:xfrm>
              <a:prstGeom prst="parallelogram">
                <a:avLst>
                  <a:gd name="adj" fmla="val 28191"/>
                </a:avLst>
              </a:prstGeom>
              <a:solidFill>
                <a:schemeClr val="bg1"/>
              </a:soli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39" name="平行四辺形 38">
                <a:extLst>
                  <a:ext uri="{FF2B5EF4-FFF2-40B4-BE49-F238E27FC236}">
                    <a16:creationId xmlns:a16="http://schemas.microsoft.com/office/drawing/2014/main" id="{D8E96241-CD7B-41B9-BBFC-DC541C95D148}"/>
                  </a:ext>
                </a:extLst>
              </p:cNvPr>
              <p:cNvSpPr/>
              <p:nvPr/>
            </p:nvSpPr>
            <p:spPr bwMode="auto">
              <a:xfrm rot="5400000" flipH="1" flipV="1">
                <a:off x="2308375" y="3068889"/>
                <a:ext cx="558489" cy="207153"/>
              </a:xfrm>
              <a:prstGeom prst="parallelogram">
                <a:avLst>
                  <a:gd name="adj" fmla="val 41590"/>
                </a:avLst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40" name="平行四辺形 39">
                <a:extLst>
                  <a:ext uri="{FF2B5EF4-FFF2-40B4-BE49-F238E27FC236}">
                    <a16:creationId xmlns:a16="http://schemas.microsoft.com/office/drawing/2014/main" id="{100A7BB3-4B67-4471-AACC-46F07B7A0BEC}"/>
                  </a:ext>
                </a:extLst>
              </p:cNvPr>
              <p:cNvSpPr/>
              <p:nvPr/>
            </p:nvSpPr>
            <p:spPr bwMode="auto">
              <a:xfrm rot="10318899" flipV="1">
                <a:off x="2485995" y="2791313"/>
                <a:ext cx="1527978" cy="122957"/>
              </a:xfrm>
              <a:prstGeom prst="parallelogram">
                <a:avLst>
                  <a:gd name="adj" fmla="val 169322"/>
                </a:avLst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360F48-F6B7-4E18-901B-A76A95DC80E8}"/>
                  </a:ext>
                </a:extLst>
              </p:cNvPr>
              <p:cNvSpPr txBox="1"/>
              <p:nvPr/>
            </p:nvSpPr>
            <p:spPr>
              <a:xfrm>
                <a:off x="2776307" y="2852791"/>
                <a:ext cx="1135785" cy="610355"/>
              </a:xfrm>
              <a:prstGeom prst="rect">
                <a:avLst/>
              </a:prstGeom>
              <a:noFill/>
              <a:ln w="19050">
                <a:noFill/>
              </a:ln>
              <a:scene3d>
                <a:camera prst="orthographicFront">
                  <a:rot lat="900000" lon="2004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02A62"/>
                    </a:solidFill>
                  </a:rPr>
                  <a:t>Hyper-V</a:t>
                </a:r>
              </a:p>
              <a:p>
                <a:pPr algn="ctr"/>
                <a:r>
                  <a:rPr lang="en-US" altLang="ja-JP" sz="1100" b="1" dirty="0">
                    <a:solidFill>
                      <a:srgbClr val="002A62"/>
                    </a:solidFill>
                  </a:rPr>
                  <a:t>Model</a:t>
                </a:r>
                <a:endParaRPr lang="ja-JP" altLang="en-US" sz="1100" b="1" dirty="0">
                  <a:solidFill>
                    <a:srgbClr val="002A62"/>
                  </a:solidFill>
                </a:endParaRPr>
              </a:p>
            </p:txBody>
          </p:sp>
        </p:grpSp>
      </p:grp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2C4AB788-F9D6-434F-AD8B-B427E489D78B}"/>
              </a:ext>
            </a:extLst>
          </p:cNvPr>
          <p:cNvSpPr/>
          <p:nvPr/>
        </p:nvSpPr>
        <p:spPr bwMode="auto">
          <a:xfrm>
            <a:off x="3719669" y="4160253"/>
            <a:ext cx="1491723" cy="1433816"/>
          </a:xfrm>
          <a:prstGeom prst="wedgeRectCallout">
            <a:avLst>
              <a:gd name="adj1" fmla="val 81010"/>
              <a:gd name="adj2" fmla="val -22181"/>
            </a:avLst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作成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起動</a:t>
            </a:r>
            <a:endParaRPr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停止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削除</a:t>
            </a:r>
            <a:endParaRPr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+mn-ea"/>
              </a:rPr>
              <a:t>IP</a:t>
            </a:r>
            <a:r>
              <a:rPr kumimoji="1" lang="ja-JP" altLang="en-US" sz="1200" dirty="0">
                <a:latin typeface="+mn-ea"/>
              </a:rPr>
              <a:t>アドレス設定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仮想</a:t>
            </a:r>
            <a:r>
              <a:rPr lang="en-US" altLang="ja-JP" sz="1200" dirty="0">
                <a:latin typeface="+mn-ea"/>
              </a:rPr>
              <a:t>HDD</a:t>
            </a:r>
            <a:r>
              <a:rPr lang="ja-JP" altLang="en-US" sz="1200" dirty="0">
                <a:latin typeface="+mn-ea"/>
              </a:rPr>
              <a:t>追加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2" name="矢印: ストライプ 41">
            <a:extLst>
              <a:ext uri="{FF2B5EF4-FFF2-40B4-BE49-F238E27FC236}">
                <a16:creationId xmlns:a16="http://schemas.microsoft.com/office/drawing/2014/main" id="{6FAEBE46-FE28-4969-BD7D-08C5B87DA79C}"/>
              </a:ext>
            </a:extLst>
          </p:cNvPr>
          <p:cNvSpPr/>
          <p:nvPr/>
        </p:nvSpPr>
        <p:spPr bwMode="auto">
          <a:xfrm>
            <a:off x="2639520" y="4098851"/>
            <a:ext cx="1102131" cy="826232"/>
          </a:xfrm>
          <a:prstGeom prst="stripedRightArrow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自動化</a:t>
            </a:r>
          </a:p>
        </p:txBody>
      </p:sp>
    </p:spTree>
    <p:extLst>
      <p:ext uri="{BB962C8B-B14F-4D97-AF65-F5344CB8AC3E}">
        <p14:creationId xmlns:p14="http://schemas.microsoft.com/office/powerpoint/2010/main" val="258099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C6C46-87F2-4003-BBB2-8A80151F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 </a:t>
            </a:r>
            <a:r>
              <a:rPr lang="ja-JP" altLang="en-US" dirty="0"/>
              <a:t>自動化の目的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1BEA2-7B9B-462B-B95D-3B46BD7639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Hyper-V</a:t>
            </a:r>
            <a:r>
              <a:rPr lang="ja-JP" altLang="en-US" dirty="0"/>
              <a:t>上の仮想マシンの操作は、</a:t>
            </a:r>
            <a:r>
              <a:rPr lang="en-US" altLang="ja-JP" dirty="0"/>
              <a:t>Hyper-V</a:t>
            </a:r>
            <a:r>
              <a:rPr lang="ja-JP" altLang="en-US" dirty="0"/>
              <a:t>マネージャと呼ばれる</a:t>
            </a:r>
            <a:r>
              <a:rPr lang="en-US" altLang="ja-JP" dirty="0"/>
              <a:t>GUI</a:t>
            </a:r>
            <a:r>
              <a:rPr lang="ja-JP" altLang="en-US" dirty="0"/>
              <a:t>を使って実施されます。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この</a:t>
            </a:r>
            <a:r>
              <a:rPr lang="en-US" altLang="ja-JP" dirty="0"/>
              <a:t>GUI</a:t>
            </a:r>
            <a:r>
              <a:rPr lang="ja-JP" altLang="en-US" dirty="0"/>
              <a:t>操作には仮想化やサーバそのものに関する知識と、ある種の</a:t>
            </a:r>
            <a:r>
              <a:rPr lang="en-US" altLang="ja-JP" dirty="0"/>
              <a:t>”</a:t>
            </a:r>
            <a:r>
              <a:rPr lang="ja-JP" altLang="en-US" dirty="0"/>
              <a:t>慣れ</a:t>
            </a:r>
            <a:r>
              <a:rPr lang="en-US" altLang="ja-JP" dirty="0"/>
              <a:t>”</a:t>
            </a:r>
            <a:r>
              <a:rPr lang="ja-JP" altLang="en-US" dirty="0"/>
              <a:t>が必要となります。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またコンピューティングリソースが安価に調達できるようになったため、仮想化基盤がさらに大きくなり、扱うことができる仮想マシンが増大しました。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その結果、</a:t>
            </a:r>
            <a:r>
              <a:rPr lang="en-US" altLang="ja-JP" dirty="0"/>
              <a:t>Hyper-V</a:t>
            </a:r>
            <a:r>
              <a:rPr lang="ja-JP" altLang="en-US" dirty="0"/>
              <a:t>上の</a:t>
            </a:r>
            <a:r>
              <a:rPr lang="ja-JP" altLang="en-US" u="sng" dirty="0"/>
              <a:t>仮想マシンの管理（払い出し・削除等）コストが増大</a:t>
            </a:r>
            <a:r>
              <a:rPr lang="ja-JP" altLang="en-US" dirty="0"/>
              <a:t>しています。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Hyper-V</a:t>
            </a:r>
            <a:r>
              <a:rPr lang="ja-JP" altLang="en-US" dirty="0"/>
              <a:t>モデルは、これらの仮想マシンの管理作業の自動化及び一部の権限を一般ユーザにもたせることで</a:t>
            </a:r>
            <a:r>
              <a:rPr lang="ja-JP" altLang="en-US" u="sng" dirty="0"/>
              <a:t>管理コストを低減することを目的</a:t>
            </a:r>
            <a:r>
              <a:rPr lang="ja-JP" altLang="en-US" dirty="0"/>
              <a:t>としています。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127406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4A7DA-9DE6-448A-A566-97FDA20D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自動化の仕組み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FEFB1-EAD4-4A8F-AB61-54A797A852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Hyper-V</a:t>
            </a:r>
            <a:r>
              <a:rPr lang="ja-JP" altLang="en-US" dirty="0"/>
              <a:t>モデルでは、</a:t>
            </a:r>
            <a:r>
              <a:rPr lang="en-US" altLang="ja-JP" dirty="0"/>
              <a:t>Ansible</a:t>
            </a:r>
            <a:r>
              <a:rPr lang="ja-JP" altLang="en-US" dirty="0"/>
              <a:t>を使って</a:t>
            </a:r>
            <a:r>
              <a:rPr lang="en-US" altLang="ja-JP" dirty="0"/>
              <a:t>Hyper-V</a:t>
            </a:r>
            <a:r>
              <a:rPr lang="ja-JP" altLang="en-US" dirty="0"/>
              <a:t>上の仮想マシンを操作しています。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また一部の</a:t>
            </a:r>
            <a:r>
              <a:rPr lang="en-US" altLang="ja-JP" dirty="0"/>
              <a:t>Movement</a:t>
            </a:r>
            <a:r>
              <a:rPr lang="ja-JP" altLang="en-US" dirty="0"/>
              <a:t>では</a:t>
            </a:r>
            <a:r>
              <a:rPr lang="en-US" altLang="ja-JP" dirty="0" err="1"/>
              <a:t>Powershell</a:t>
            </a:r>
            <a:r>
              <a:rPr lang="en-US" altLang="ja-JP" dirty="0"/>
              <a:t> Script</a:t>
            </a:r>
            <a:r>
              <a:rPr lang="ja-JP" altLang="en-US" dirty="0"/>
              <a:t>を使用していますが、このスクリプトも</a:t>
            </a:r>
            <a:r>
              <a:rPr lang="en-US" altLang="ja-JP" dirty="0"/>
              <a:t>Ansible</a:t>
            </a:r>
            <a:r>
              <a:rPr lang="ja-JP" altLang="en-US" dirty="0"/>
              <a:t>経由で実行しています。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16200000">
            <a:off x="3827685" y="5480615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0E77A5-E9FF-4BEA-9F5A-A71CB30CBFCF}"/>
              </a:ext>
            </a:extLst>
          </p:cNvPr>
          <p:cNvSpPr txBox="1"/>
          <p:nvPr/>
        </p:nvSpPr>
        <p:spPr>
          <a:xfrm>
            <a:off x="2711530" y="5896927"/>
            <a:ext cx="25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Hyper-V</a:t>
            </a:r>
            <a:r>
              <a:rPr kumimoji="1" lang="ja-JP" altLang="en-US" sz="1400" dirty="0"/>
              <a:t>モデルとして整備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4397D0-CF54-4231-A2E4-9A465407A716}"/>
              </a:ext>
            </a:extLst>
          </p:cNvPr>
          <p:cNvGrpSpPr/>
          <p:nvPr/>
        </p:nvGrpSpPr>
        <p:grpSpPr>
          <a:xfrm>
            <a:off x="963125" y="2222902"/>
            <a:ext cx="10264451" cy="3274800"/>
            <a:chOff x="1631380" y="3068950"/>
            <a:chExt cx="8684507" cy="2770730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68259B2-7A68-4BA5-BD57-9ECC14955612}"/>
                </a:ext>
              </a:extLst>
            </p:cNvPr>
            <p:cNvGrpSpPr/>
            <p:nvPr/>
          </p:nvGrpSpPr>
          <p:grpSpPr>
            <a:xfrm>
              <a:off x="1631380" y="3068950"/>
              <a:ext cx="8684507" cy="2770730"/>
              <a:chOff x="3853" y="1916791"/>
              <a:chExt cx="12188143" cy="3888540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7BAA2194-0FBD-46B5-836A-8997E5B3A0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53" y="1916791"/>
                <a:ext cx="12188143" cy="3888540"/>
              </a:xfrm>
              <a:prstGeom prst="rect">
                <a:avLst/>
              </a:prstGeom>
            </p:spPr>
          </p:pic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F678A42F-E309-4046-A3E9-803D3DB9799D}"/>
                  </a:ext>
                </a:extLst>
              </p:cNvPr>
              <p:cNvSpPr/>
              <p:nvPr/>
            </p:nvSpPr>
            <p:spPr bwMode="auto">
              <a:xfrm>
                <a:off x="9624490" y="5517290"/>
                <a:ext cx="720100" cy="144020"/>
              </a:xfrm>
              <a:prstGeom prst="rect">
                <a:avLst/>
              </a:prstGeom>
              <a:solidFill>
                <a:srgbClr val="E6F5F6"/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+mn-ea"/>
                  </a:rPr>
                  <a:t>Hyper-V</a:t>
                </a:r>
                <a:endParaRPr kumimoji="1" lang="ja-JP" altLang="en-US" sz="9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DBB200C-8755-46B9-AEB6-EFD3084D4DCD}"/>
                </a:ext>
              </a:extLst>
            </p:cNvPr>
            <p:cNvSpPr/>
            <p:nvPr/>
          </p:nvSpPr>
          <p:spPr bwMode="auto">
            <a:xfrm>
              <a:off x="3935700" y="4293120"/>
              <a:ext cx="576080" cy="154656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CBA33D4-DB0A-413E-804E-81DFAA4EA2D8}"/>
                </a:ext>
              </a:extLst>
            </p:cNvPr>
            <p:cNvSpPr/>
            <p:nvPr/>
          </p:nvSpPr>
          <p:spPr bwMode="auto">
            <a:xfrm>
              <a:off x="6672080" y="3678209"/>
              <a:ext cx="1368190" cy="47089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59756B-96B2-4A87-8501-F7B38D700B8A}"/>
                </a:ext>
              </a:extLst>
            </p:cNvPr>
            <p:cNvSpPr/>
            <p:nvPr/>
          </p:nvSpPr>
          <p:spPr bwMode="auto">
            <a:xfrm>
              <a:off x="8256300" y="5193330"/>
              <a:ext cx="936130" cy="6120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21" name="矢印: 右 20">
            <a:extLst>
              <a:ext uri="{FF2B5EF4-FFF2-40B4-BE49-F238E27FC236}">
                <a16:creationId xmlns:a16="http://schemas.microsoft.com/office/drawing/2014/main" id="{B4CF8799-14CA-4582-97CA-4603414AE3D0}"/>
              </a:ext>
            </a:extLst>
          </p:cNvPr>
          <p:cNvSpPr/>
          <p:nvPr/>
        </p:nvSpPr>
        <p:spPr bwMode="auto">
          <a:xfrm rot="16200000">
            <a:off x="9175475" y="5480615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D4F498-673C-410B-AC2D-472BF27F6250}"/>
              </a:ext>
            </a:extLst>
          </p:cNvPr>
          <p:cNvSpPr txBox="1"/>
          <p:nvPr/>
        </p:nvSpPr>
        <p:spPr>
          <a:xfrm>
            <a:off x="8059320" y="5896927"/>
            <a:ext cx="25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対象プラットフォーム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549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Hyper-V</a:t>
            </a:r>
            <a:r>
              <a:rPr lang="ja-JP" altLang="en-US" dirty="0"/>
              <a:t>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</a:t>
            </a:r>
            <a:r>
              <a:rPr lang="en-US" altLang="ja-JP" dirty="0"/>
              <a:t>Hyper-V</a:t>
            </a:r>
            <a:r>
              <a:rPr lang="ja-JP" altLang="en-US" dirty="0"/>
              <a:t>全体に影響が出ることを防ぐことが出来ます。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/>
              <a:t>Hyper-V</a:t>
            </a:r>
            <a:r>
              <a:rPr lang="ja-JP" altLang="en-US" dirty="0"/>
              <a:t>モデルでは</a:t>
            </a:r>
            <a:r>
              <a:rPr lang="en-US" altLang="ja-JP" dirty="0"/>
              <a:t>REST API</a:t>
            </a:r>
            <a:r>
              <a:rPr lang="ja-JP" altLang="en-US" dirty="0"/>
              <a:t>を実行するためのユーザとロールをプリセットしています。</a:t>
            </a:r>
            <a:endParaRPr lang="en-US" altLang="ja-JP" dirty="0"/>
          </a:p>
          <a:p>
            <a:pPr marL="361950" indent="-180975">
              <a:buNone/>
            </a:pPr>
            <a:r>
              <a:rPr lang="ja-JP" altLang="en-US" dirty="0"/>
              <a:t>必要に応じてこれらのユーザやロールを追加・編集してください。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57455"/>
              </p:ext>
            </p:extLst>
          </p:nvPr>
        </p:nvGraphicFramePr>
        <p:xfrm>
          <a:off x="222479" y="3384728"/>
          <a:ext cx="11706331" cy="2636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1693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23263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全体管理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レコードの変更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作業の実行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hyper-v-api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Hyper-V</a:t>
                      </a:r>
                      <a:r>
                        <a:rPr kumimoji="1" lang="ja-JP" altLang="en-US" sz="1600" dirty="0"/>
                        <a:t>モデル</a:t>
                      </a:r>
                      <a:r>
                        <a:rPr kumimoji="1" lang="en-US" altLang="ja-JP" sz="1600" dirty="0"/>
                        <a:t>API</a:t>
                      </a:r>
                      <a:r>
                        <a:rPr kumimoji="1" lang="ja-JP" altLang="en-US" sz="1600" dirty="0"/>
                        <a:t>ユーザ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Hyper-V</a:t>
                      </a:r>
                      <a:r>
                        <a:rPr kumimoji="1" lang="ja-JP" altLang="en-US" sz="1600" dirty="0"/>
                        <a:t>モデル</a:t>
                      </a:r>
                      <a:r>
                        <a:rPr kumimoji="1" lang="en-US" altLang="ja-JP" sz="1600" dirty="0"/>
                        <a:t>API</a:t>
                      </a:r>
                      <a:r>
                        <a:rPr kumimoji="1" lang="ja-JP" altLang="en-US" sz="1600" dirty="0"/>
                        <a:t>ロール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システム管理者が必要に応じて変更してください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が</a:t>
                      </a: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のレコードを登録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更新する際に利用</a:t>
                      </a:r>
                      <a:endParaRPr kumimoji="1" lang="ja-JP" altLang="en-US" sz="16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A764C5-189F-4EA4-A2B1-D409B4A55940}"/>
              </a:ext>
            </a:extLst>
          </p:cNvPr>
          <p:cNvSpPr txBox="1"/>
          <p:nvPr/>
        </p:nvSpPr>
        <p:spPr>
          <a:xfrm>
            <a:off x="1343340" y="5545028"/>
            <a:ext cx="7921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――</a:t>
            </a:r>
            <a:r>
              <a:rPr lang="ja-JP" altLang="en-US" dirty="0"/>
              <a:t> 一</a:t>
            </a:r>
            <a:r>
              <a:rPr kumimoji="1" lang="ja-JP" altLang="en-US" dirty="0"/>
              <a:t>般ユーザはシステム管理者が必要に応じて追加してください </a:t>
            </a:r>
            <a:r>
              <a:rPr lang="en-US" altLang="ja-JP" dirty="0"/>
              <a:t>――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72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</a:t>
            </a:r>
            <a:r>
              <a:rPr lang="ja-JP" altLang="en-US" dirty="0">
                <a:latin typeface="+mn-ea"/>
              </a:rPr>
              <a:t>自動化対象作業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Hyper-V</a:t>
            </a:r>
            <a:r>
              <a:rPr lang="ja-JP" altLang="en-US" dirty="0"/>
              <a:t>モデルは、基本操作として次の作業を自動化します。</a:t>
            </a:r>
            <a:endParaRPr lang="en-US" altLang="ja-JP" dirty="0"/>
          </a:p>
          <a:p>
            <a:pPr lvl="1"/>
            <a:r>
              <a:rPr lang="ja-JP" altLang="en-US" dirty="0"/>
              <a:t>仮想マシンの作成・起動・停止・削除</a:t>
            </a:r>
            <a:endParaRPr lang="en-US" altLang="ja-JP" dirty="0"/>
          </a:p>
          <a:p>
            <a:pPr lvl="1"/>
            <a:r>
              <a:rPr lang="en-US" altLang="ja-JP" dirty="0"/>
              <a:t>IP</a:t>
            </a:r>
            <a:r>
              <a:rPr lang="ja-JP" altLang="en-US" dirty="0"/>
              <a:t>アドレス設定</a:t>
            </a:r>
            <a:endParaRPr lang="en-US" altLang="ja-JP" dirty="0"/>
          </a:p>
          <a:p>
            <a:pPr lvl="1"/>
            <a:r>
              <a:rPr lang="ja-JP" altLang="en-US" dirty="0"/>
              <a:t>仮想</a:t>
            </a:r>
            <a:r>
              <a:rPr lang="en-US" altLang="ja-JP" dirty="0"/>
              <a:t>HDD</a:t>
            </a:r>
            <a:r>
              <a:rPr lang="ja-JP" altLang="en-US" dirty="0"/>
              <a:t>追加</a:t>
            </a:r>
            <a:endParaRPr lang="en-US" altLang="ja-JP" dirty="0"/>
          </a:p>
          <a:p>
            <a:pPr lvl="1"/>
            <a:r>
              <a:rPr lang="ja-JP" altLang="en-US" dirty="0"/>
              <a:t>機器一覧への登録・更新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r>
              <a:rPr lang="ja-JP" altLang="en-US" dirty="0"/>
              <a:t>それぞれの操作は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653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71190-8CBA-4B10-8233-FE471077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6.1 </a:t>
            </a:r>
            <a:r>
              <a:rPr kumimoji="1" lang="ja-JP" altLang="en-US" dirty="0"/>
              <a:t>仮想マシンの作成</a:t>
            </a:r>
          </a:p>
        </p:txBody>
      </p:sp>
      <p:sp>
        <p:nvSpPr>
          <p:cNvPr id="84" name="コンテンツ プレースホルダー 83">
            <a:extLst>
              <a:ext uri="{FF2B5EF4-FFF2-40B4-BE49-F238E27FC236}">
                <a16:creationId xmlns:a16="http://schemas.microsoft.com/office/drawing/2014/main" id="{806608D5-081B-4C50-A865-41BAFEED63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「仮想マシン作成」</a:t>
            </a:r>
            <a:r>
              <a:rPr lang="en-US" altLang="ja-JP" dirty="0"/>
              <a:t>Conductor</a:t>
            </a:r>
            <a:r>
              <a:rPr lang="ja-JP" altLang="en-US" dirty="0"/>
              <a:t>を使用することで、</a:t>
            </a:r>
            <a:r>
              <a:rPr lang="en-US" altLang="ja-JP" dirty="0"/>
              <a:t>Hyper-V</a:t>
            </a:r>
            <a:r>
              <a:rPr lang="ja-JP" altLang="en-US" dirty="0"/>
              <a:t>上に仮想マシンの新規作成・</a:t>
            </a:r>
            <a:r>
              <a:rPr lang="en-US" altLang="ja-JP" dirty="0"/>
              <a:t>IP</a:t>
            </a:r>
            <a:r>
              <a:rPr lang="ja-JP" altLang="en-US" dirty="0"/>
              <a:t>アドレス設定・仮想ハードディスク追加・</a:t>
            </a:r>
            <a:r>
              <a:rPr lang="en-US" altLang="ja-JP" dirty="0"/>
              <a:t>ITA</a:t>
            </a:r>
            <a:r>
              <a:rPr lang="ja-JP" altLang="en-US" dirty="0"/>
              <a:t>の機器一覧に仮想マシン情報の登録</a:t>
            </a:r>
            <a:r>
              <a:rPr lang="en-US" altLang="ja-JP" dirty="0"/>
              <a:t>/</a:t>
            </a:r>
            <a:r>
              <a:rPr lang="ja-JP" altLang="en-US" dirty="0"/>
              <a:t>更新を行います。</a:t>
            </a:r>
            <a:endParaRPr lang="en-US" altLang="ja-JP" dirty="0"/>
          </a:p>
          <a:p>
            <a:pPr lvl="1"/>
            <a:r>
              <a:rPr lang="ja-JP" altLang="en-US" dirty="0"/>
              <a:t>作成される仮想マシンは一回のオペレーションで最大</a:t>
            </a:r>
            <a:r>
              <a:rPr lang="en-US" altLang="ja-JP" dirty="0"/>
              <a:t>10</a:t>
            </a:r>
            <a:r>
              <a:rPr lang="ja-JP" altLang="en-US" dirty="0"/>
              <a:t>台です。</a:t>
            </a:r>
            <a:endParaRPr lang="en-US" altLang="ja-JP" dirty="0"/>
          </a:p>
          <a:p>
            <a:pPr marL="361950" lvl="1" indent="0">
              <a:buNone/>
            </a:pPr>
            <a:r>
              <a:rPr lang="ja-JP" altLang="en-US" dirty="0"/>
              <a:t>また、仮想ハードディスクは</a:t>
            </a:r>
            <a:r>
              <a:rPr lang="en-US" altLang="ja-JP" dirty="0"/>
              <a:t>IDE</a:t>
            </a:r>
            <a:r>
              <a:rPr lang="ja-JP" altLang="en-US" dirty="0"/>
              <a:t>で接続されます。</a:t>
            </a:r>
            <a:endParaRPr lang="en-US" altLang="ja-JP" dirty="0"/>
          </a:p>
          <a:p>
            <a:pPr marL="180975" indent="0">
              <a:buNone/>
            </a:pPr>
            <a:endParaRPr lang="en-US" altLang="ja-JP" dirty="0"/>
          </a:p>
          <a:p>
            <a:pPr marL="180975" indent="0">
              <a:buNone/>
            </a:pPr>
            <a:endParaRPr lang="en-US" altLang="ja-JP" dirty="0"/>
          </a:p>
        </p:txBody>
      </p:sp>
      <p:sp>
        <p:nvSpPr>
          <p:cNvPr id="50" name="角丸四角形 112">
            <a:extLst>
              <a:ext uri="{FF2B5EF4-FFF2-40B4-BE49-F238E27FC236}">
                <a16:creationId xmlns:a16="http://schemas.microsoft.com/office/drawing/2014/main" id="{66FAEDD7-7A39-4C0E-828C-85070368A279}"/>
              </a:ext>
            </a:extLst>
          </p:cNvPr>
          <p:cNvSpPr/>
          <p:nvPr/>
        </p:nvSpPr>
        <p:spPr>
          <a:xfrm>
            <a:off x="1631380" y="2492870"/>
            <a:ext cx="9192806" cy="397734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Hyper-V</a:t>
            </a:r>
            <a:r>
              <a:rPr kumimoji="1" lang="ja-JP" altLang="en-US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サーバ</a:t>
            </a:r>
          </a:p>
        </p:txBody>
      </p:sp>
      <p:sp>
        <p:nvSpPr>
          <p:cNvPr id="52" name="角丸四角形 121">
            <a:extLst>
              <a:ext uri="{FF2B5EF4-FFF2-40B4-BE49-F238E27FC236}">
                <a16:creationId xmlns:a16="http://schemas.microsoft.com/office/drawing/2014/main" id="{B18174E2-0E79-48D0-9CD2-F5D1000CB3FB}"/>
              </a:ext>
            </a:extLst>
          </p:cNvPr>
          <p:cNvSpPr/>
          <p:nvPr/>
        </p:nvSpPr>
        <p:spPr>
          <a:xfrm>
            <a:off x="5059975" y="2353362"/>
            <a:ext cx="1637218" cy="260760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物理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4" name="角丸四角形 113">
            <a:extLst>
              <a:ext uri="{FF2B5EF4-FFF2-40B4-BE49-F238E27FC236}">
                <a16:creationId xmlns:a16="http://schemas.microsoft.com/office/drawing/2014/main" id="{C1AC2114-0A11-4752-9892-99F9B36547D3}"/>
              </a:ext>
            </a:extLst>
          </p:cNvPr>
          <p:cNvSpPr/>
          <p:nvPr/>
        </p:nvSpPr>
        <p:spPr>
          <a:xfrm>
            <a:off x="2135450" y="2996940"/>
            <a:ext cx="8281150" cy="338447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 dirty="0">
                <a:solidFill>
                  <a:sysClr val="windowText" lastClr="000000"/>
                </a:solidFill>
                <a:latin typeface="+mn-ea"/>
                <a:ea typeface="+mn-ea"/>
              </a:rPr>
              <a:t>Hyper-V</a:t>
            </a:r>
            <a:endParaRPr kumimoji="1" lang="ja-JP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C3519333-7A7D-4807-8ED2-931325C933D1}"/>
              </a:ext>
            </a:extLst>
          </p:cNvPr>
          <p:cNvCxnSpPr>
            <a:stCxn id="52" idx="2"/>
            <a:endCxn id="65" idx="0"/>
          </p:cNvCxnSpPr>
          <p:nvPr/>
        </p:nvCxnSpPr>
        <p:spPr bwMode="auto">
          <a:xfrm rot="5400000">
            <a:off x="4122042" y="1927688"/>
            <a:ext cx="1070108" cy="2442977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7E6A279-535A-4F69-B219-1251255B8DD7}"/>
              </a:ext>
            </a:extLst>
          </p:cNvPr>
          <p:cNvCxnSpPr>
            <a:stCxn id="52" idx="2"/>
            <a:endCxn id="69" idx="0"/>
          </p:cNvCxnSpPr>
          <p:nvPr/>
        </p:nvCxnSpPr>
        <p:spPr bwMode="auto">
          <a:xfrm rot="5400000">
            <a:off x="5211770" y="3017416"/>
            <a:ext cx="1070108" cy="263520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02D5683-9561-4903-91E5-44EC01D24CE0}"/>
              </a:ext>
            </a:extLst>
          </p:cNvPr>
          <p:cNvSpPr txBox="1"/>
          <p:nvPr/>
        </p:nvSpPr>
        <p:spPr>
          <a:xfrm>
            <a:off x="6914789" y="4886496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F62653E6-99F5-4565-9003-A2FD9EE283E0}"/>
              </a:ext>
            </a:extLst>
          </p:cNvPr>
          <p:cNvCxnSpPr>
            <a:stCxn id="52" idx="2"/>
            <a:endCxn id="79" idx="0"/>
          </p:cNvCxnSpPr>
          <p:nvPr/>
        </p:nvCxnSpPr>
        <p:spPr bwMode="auto">
          <a:xfrm rot="16200000" flipH="1">
            <a:off x="7051212" y="1441493"/>
            <a:ext cx="1070108" cy="341536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239686F4-52E9-4EF5-8451-136C70F8939E}"/>
              </a:ext>
            </a:extLst>
          </p:cNvPr>
          <p:cNvGrpSpPr/>
          <p:nvPr/>
        </p:nvGrpSpPr>
        <p:grpSpPr>
          <a:xfrm>
            <a:off x="2823606" y="3684230"/>
            <a:ext cx="1224000" cy="2261901"/>
            <a:chOff x="2823606" y="3852834"/>
            <a:chExt cx="1224000" cy="2261901"/>
          </a:xfrm>
        </p:grpSpPr>
        <p:sp>
          <p:nvSpPr>
            <p:cNvPr id="63" name="角丸四角形 113">
              <a:extLst>
                <a:ext uri="{FF2B5EF4-FFF2-40B4-BE49-F238E27FC236}">
                  <a16:creationId xmlns:a16="http://schemas.microsoft.com/office/drawing/2014/main" id="{D79B324E-E8F4-4146-B3A7-21A9FA6A9D92}"/>
                </a:ext>
              </a:extLst>
            </p:cNvPr>
            <p:cNvSpPr/>
            <p:nvPr/>
          </p:nvSpPr>
          <p:spPr>
            <a:xfrm>
              <a:off x="2823606" y="3966220"/>
              <a:ext cx="1224000" cy="21485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/>
              </a:r>
              <a:b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</a:br>
              <a:r>
                <a:rPr kumimoji="1" lang="ja-JP" altLang="en-US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仮想マシン</a:t>
              </a:r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A</a:t>
              </a:r>
              <a:endParaRPr kumimoji="1" lang="ja-JP" altLang="en-US" sz="105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64" name="円柱 63">
              <a:extLst>
                <a:ext uri="{FF2B5EF4-FFF2-40B4-BE49-F238E27FC236}">
                  <a16:creationId xmlns:a16="http://schemas.microsoft.com/office/drawing/2014/main" id="{CFCCEA00-9ABD-4565-A167-6DAABF37DCDC}"/>
                </a:ext>
              </a:extLst>
            </p:cNvPr>
            <p:cNvSpPr/>
            <p:nvPr/>
          </p:nvSpPr>
          <p:spPr bwMode="auto">
            <a:xfrm>
              <a:off x="3035866" y="5055100"/>
              <a:ext cx="799480" cy="693541"/>
            </a:xfrm>
            <a:prstGeom prst="can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>
                  <a:latin typeface="+mn-ea"/>
                </a:rPr>
                <a:t>仮想</a:t>
              </a:r>
              <a:r>
                <a:rPr kumimoji="1" lang="en-US" altLang="ja-JP" sz="1200" dirty="0">
                  <a:latin typeface="+mn-ea"/>
                </a:rPr>
                <a:t>HDD</a:t>
              </a:r>
            </a:p>
            <a:p>
              <a:pPr algn="ctr"/>
              <a:r>
                <a:rPr kumimoji="1" lang="en-US" altLang="ja-JP" sz="1200" dirty="0">
                  <a:latin typeface="+mn-ea"/>
                </a:rPr>
                <a:t>(.</a:t>
              </a:r>
              <a:r>
                <a:rPr kumimoji="1" lang="en-US" altLang="ja-JP" sz="1200" dirty="0" err="1">
                  <a:latin typeface="+mn-ea"/>
                </a:rPr>
                <a:t>vhdx</a:t>
              </a:r>
              <a:r>
                <a:rPr kumimoji="1" lang="en-US" altLang="ja-JP" sz="1200" dirty="0">
                  <a:latin typeface="+mn-ea"/>
                </a:rPr>
                <a:t>)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65" name="角丸四角形 121">
              <a:extLst>
                <a:ext uri="{FF2B5EF4-FFF2-40B4-BE49-F238E27FC236}">
                  <a16:creationId xmlns:a16="http://schemas.microsoft.com/office/drawing/2014/main" id="{12ABAEFC-7299-497D-A945-B447AF1E7E71}"/>
                </a:ext>
              </a:extLst>
            </p:cNvPr>
            <p:cNvSpPr/>
            <p:nvPr/>
          </p:nvSpPr>
          <p:spPr>
            <a:xfrm>
              <a:off x="3026302" y="3852834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  <a:ea typeface="+mn-ea"/>
                </a:rPr>
                <a:t>NIC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0" name="角丸四角形 121">
              <a:extLst>
                <a:ext uri="{FF2B5EF4-FFF2-40B4-BE49-F238E27FC236}">
                  <a16:creationId xmlns:a16="http://schemas.microsoft.com/office/drawing/2014/main" id="{8E6F6575-5CDB-4583-AC19-F12D163BAC02}"/>
                </a:ext>
              </a:extLst>
            </p:cNvPr>
            <p:cNvSpPr/>
            <p:nvPr/>
          </p:nvSpPr>
          <p:spPr>
            <a:xfrm>
              <a:off x="3026302" y="4221490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CPU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角丸四角形 121">
              <a:extLst>
                <a:ext uri="{FF2B5EF4-FFF2-40B4-BE49-F238E27FC236}">
                  <a16:creationId xmlns:a16="http://schemas.microsoft.com/office/drawing/2014/main" id="{FD1EB3E1-1C05-4452-8971-DB6975505797}"/>
                </a:ext>
              </a:extLst>
            </p:cNvPr>
            <p:cNvSpPr/>
            <p:nvPr/>
          </p:nvSpPr>
          <p:spPr>
            <a:xfrm>
              <a:off x="3026302" y="4582060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メモリ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1E6FFD97-34D7-457A-85EA-2BE6041D8265}"/>
              </a:ext>
            </a:extLst>
          </p:cNvPr>
          <p:cNvGrpSpPr/>
          <p:nvPr/>
        </p:nvGrpSpPr>
        <p:grpSpPr>
          <a:xfrm>
            <a:off x="5003063" y="3684230"/>
            <a:ext cx="1224000" cy="2261901"/>
            <a:chOff x="5003063" y="3852834"/>
            <a:chExt cx="1224000" cy="2261901"/>
          </a:xfrm>
        </p:grpSpPr>
        <p:sp>
          <p:nvSpPr>
            <p:cNvPr id="67" name="角丸四角形 113">
              <a:extLst>
                <a:ext uri="{FF2B5EF4-FFF2-40B4-BE49-F238E27FC236}">
                  <a16:creationId xmlns:a16="http://schemas.microsoft.com/office/drawing/2014/main" id="{879726B4-B6A3-41AD-8727-E4BBF44A3A2D}"/>
                </a:ext>
              </a:extLst>
            </p:cNvPr>
            <p:cNvSpPr/>
            <p:nvPr/>
          </p:nvSpPr>
          <p:spPr>
            <a:xfrm>
              <a:off x="5003063" y="3966220"/>
              <a:ext cx="1224000" cy="21485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/>
              </a:r>
              <a:b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</a:br>
              <a:r>
                <a:rPr kumimoji="1" lang="ja-JP" altLang="en-US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仮想マシン</a:t>
              </a:r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B</a:t>
              </a:r>
              <a:endParaRPr kumimoji="1" lang="ja-JP" altLang="en-US" sz="105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68" name="円柱 67">
              <a:extLst>
                <a:ext uri="{FF2B5EF4-FFF2-40B4-BE49-F238E27FC236}">
                  <a16:creationId xmlns:a16="http://schemas.microsoft.com/office/drawing/2014/main" id="{A47C164A-4B8D-4887-8467-B81182531CAC}"/>
                </a:ext>
              </a:extLst>
            </p:cNvPr>
            <p:cNvSpPr/>
            <p:nvPr/>
          </p:nvSpPr>
          <p:spPr bwMode="auto">
            <a:xfrm>
              <a:off x="5215323" y="5055100"/>
              <a:ext cx="799480" cy="693541"/>
            </a:xfrm>
            <a:prstGeom prst="can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>
                  <a:latin typeface="+mn-ea"/>
                </a:rPr>
                <a:t>仮想</a:t>
              </a:r>
              <a:r>
                <a:rPr kumimoji="1" lang="en-US" altLang="ja-JP" sz="1200" dirty="0">
                  <a:latin typeface="+mn-ea"/>
                </a:rPr>
                <a:t>HDD</a:t>
              </a:r>
            </a:p>
            <a:p>
              <a:pPr algn="ctr"/>
              <a:r>
                <a:rPr kumimoji="1" lang="en-US" altLang="ja-JP" sz="1200" dirty="0">
                  <a:latin typeface="+mn-ea"/>
                </a:rPr>
                <a:t>(.</a:t>
              </a:r>
              <a:r>
                <a:rPr kumimoji="1" lang="en-US" altLang="ja-JP" sz="1200" dirty="0" err="1">
                  <a:latin typeface="+mn-ea"/>
                </a:rPr>
                <a:t>vhdx</a:t>
              </a:r>
              <a:r>
                <a:rPr kumimoji="1" lang="en-US" altLang="ja-JP" sz="1200" dirty="0">
                  <a:latin typeface="+mn-ea"/>
                </a:rPr>
                <a:t>)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69" name="角丸四角形 121">
              <a:extLst>
                <a:ext uri="{FF2B5EF4-FFF2-40B4-BE49-F238E27FC236}">
                  <a16:creationId xmlns:a16="http://schemas.microsoft.com/office/drawing/2014/main" id="{13A47B21-A075-47F4-9F8B-A2B9913A4567}"/>
                </a:ext>
              </a:extLst>
            </p:cNvPr>
            <p:cNvSpPr/>
            <p:nvPr/>
          </p:nvSpPr>
          <p:spPr>
            <a:xfrm>
              <a:off x="5205759" y="3852834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  <a:ea typeface="+mn-ea"/>
                </a:rPr>
                <a:t>NIC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2" name="角丸四角形 121">
              <a:extLst>
                <a:ext uri="{FF2B5EF4-FFF2-40B4-BE49-F238E27FC236}">
                  <a16:creationId xmlns:a16="http://schemas.microsoft.com/office/drawing/2014/main" id="{D3CEBC8C-A400-4B22-B92C-6F9A337F9995}"/>
                </a:ext>
              </a:extLst>
            </p:cNvPr>
            <p:cNvSpPr/>
            <p:nvPr/>
          </p:nvSpPr>
          <p:spPr>
            <a:xfrm>
              <a:off x="5205327" y="4221490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CPU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角丸四角形 121">
              <a:extLst>
                <a:ext uri="{FF2B5EF4-FFF2-40B4-BE49-F238E27FC236}">
                  <a16:creationId xmlns:a16="http://schemas.microsoft.com/office/drawing/2014/main" id="{E48A3C2E-8653-45AC-A827-C5D36862EAD2}"/>
                </a:ext>
              </a:extLst>
            </p:cNvPr>
            <p:cNvSpPr/>
            <p:nvPr/>
          </p:nvSpPr>
          <p:spPr>
            <a:xfrm>
              <a:off x="5205327" y="4582060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メモリ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7F5F16F5-E2B3-44DA-9ACF-4E8F4DDE3A44}"/>
              </a:ext>
            </a:extLst>
          </p:cNvPr>
          <p:cNvGrpSpPr/>
          <p:nvPr/>
        </p:nvGrpSpPr>
        <p:grpSpPr>
          <a:xfrm>
            <a:off x="8681948" y="3684230"/>
            <a:ext cx="1224000" cy="2261901"/>
            <a:chOff x="7591393" y="3852834"/>
            <a:chExt cx="1224000" cy="2261901"/>
          </a:xfrm>
        </p:grpSpPr>
        <p:sp>
          <p:nvSpPr>
            <p:cNvPr id="77" name="角丸四角形 113">
              <a:extLst>
                <a:ext uri="{FF2B5EF4-FFF2-40B4-BE49-F238E27FC236}">
                  <a16:creationId xmlns:a16="http://schemas.microsoft.com/office/drawing/2014/main" id="{3C3105AE-115E-48BF-BB4C-1EB1F0C127E6}"/>
                </a:ext>
              </a:extLst>
            </p:cNvPr>
            <p:cNvSpPr/>
            <p:nvPr/>
          </p:nvSpPr>
          <p:spPr>
            <a:xfrm>
              <a:off x="7591393" y="3966220"/>
              <a:ext cx="1224000" cy="21485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/>
              </a:r>
              <a:br>
                <a:rPr kumimoji="1" lang="en-US" altLang="ja-JP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</a:br>
              <a:r>
                <a:rPr kumimoji="1" lang="ja-JP" altLang="en-US" sz="12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仮想マシン</a:t>
              </a:r>
              <a:r>
                <a:rPr lang="en-US" altLang="ja-JP" sz="1200" dirty="0">
                  <a:solidFill>
                    <a:sysClr val="windowText" lastClr="000000"/>
                  </a:solidFill>
                  <a:latin typeface="+mn-ea"/>
                </a:rPr>
                <a:t>J</a:t>
              </a:r>
              <a:endParaRPr kumimoji="1" lang="ja-JP" altLang="en-US" sz="105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78" name="円柱 77">
              <a:extLst>
                <a:ext uri="{FF2B5EF4-FFF2-40B4-BE49-F238E27FC236}">
                  <a16:creationId xmlns:a16="http://schemas.microsoft.com/office/drawing/2014/main" id="{8C2DC07C-C098-4D01-BC43-B1DA9D1305B6}"/>
                </a:ext>
              </a:extLst>
            </p:cNvPr>
            <p:cNvSpPr/>
            <p:nvPr/>
          </p:nvSpPr>
          <p:spPr bwMode="auto">
            <a:xfrm>
              <a:off x="7803653" y="5055100"/>
              <a:ext cx="799480" cy="693541"/>
            </a:xfrm>
            <a:prstGeom prst="can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>
                  <a:latin typeface="+mn-ea"/>
                </a:rPr>
                <a:t>仮想</a:t>
              </a:r>
              <a:r>
                <a:rPr kumimoji="1" lang="en-US" altLang="ja-JP" sz="1200" dirty="0">
                  <a:latin typeface="+mn-ea"/>
                </a:rPr>
                <a:t>HDD</a:t>
              </a:r>
            </a:p>
            <a:p>
              <a:pPr algn="ctr"/>
              <a:r>
                <a:rPr kumimoji="1" lang="en-US" altLang="ja-JP" sz="1200" dirty="0">
                  <a:latin typeface="+mn-ea"/>
                </a:rPr>
                <a:t>(.</a:t>
              </a:r>
              <a:r>
                <a:rPr kumimoji="1" lang="en-US" altLang="ja-JP" sz="1200" dirty="0" err="1">
                  <a:latin typeface="+mn-ea"/>
                </a:rPr>
                <a:t>vhdx</a:t>
              </a:r>
              <a:r>
                <a:rPr kumimoji="1" lang="en-US" altLang="ja-JP" sz="1200" dirty="0">
                  <a:latin typeface="+mn-ea"/>
                </a:rPr>
                <a:t>)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79" name="角丸四角形 121">
              <a:extLst>
                <a:ext uri="{FF2B5EF4-FFF2-40B4-BE49-F238E27FC236}">
                  <a16:creationId xmlns:a16="http://schemas.microsoft.com/office/drawing/2014/main" id="{EBB336FC-E453-42C9-AF16-C223B5498993}"/>
                </a:ext>
              </a:extLst>
            </p:cNvPr>
            <p:cNvSpPr/>
            <p:nvPr/>
          </p:nvSpPr>
          <p:spPr>
            <a:xfrm>
              <a:off x="7794089" y="3852834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  <a:ea typeface="+mn-ea"/>
                </a:rPr>
                <a:t>NIC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4" name="角丸四角形 121">
              <a:extLst>
                <a:ext uri="{FF2B5EF4-FFF2-40B4-BE49-F238E27FC236}">
                  <a16:creationId xmlns:a16="http://schemas.microsoft.com/office/drawing/2014/main" id="{C8E9C698-418C-4515-98D6-1E09D4C5FCB7}"/>
                </a:ext>
              </a:extLst>
            </p:cNvPr>
            <p:cNvSpPr/>
            <p:nvPr/>
          </p:nvSpPr>
          <p:spPr>
            <a:xfrm>
              <a:off x="7794089" y="4221490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CPU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角丸四角形 121">
              <a:extLst>
                <a:ext uri="{FF2B5EF4-FFF2-40B4-BE49-F238E27FC236}">
                  <a16:creationId xmlns:a16="http://schemas.microsoft.com/office/drawing/2014/main" id="{3474544C-AD5F-4657-BFD7-4C473773B891}"/>
                </a:ext>
              </a:extLst>
            </p:cNvPr>
            <p:cNvSpPr/>
            <p:nvPr/>
          </p:nvSpPr>
          <p:spPr>
            <a:xfrm>
              <a:off x="7794089" y="4582060"/>
              <a:ext cx="818609" cy="260760"/>
            </a:xfrm>
            <a:prstGeom prst="roundRect">
              <a:avLst>
                <a:gd name="adj" fmla="val 155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メモリ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0" name="吹き出し: 線 99">
            <a:extLst>
              <a:ext uri="{FF2B5EF4-FFF2-40B4-BE49-F238E27FC236}">
                <a16:creationId xmlns:a16="http://schemas.microsoft.com/office/drawing/2014/main" id="{B3029871-DA3C-4016-B4E1-186091834E8B}"/>
              </a:ext>
            </a:extLst>
          </p:cNvPr>
          <p:cNvSpPr/>
          <p:nvPr/>
        </p:nvSpPr>
        <p:spPr bwMode="auto">
          <a:xfrm>
            <a:off x="3844911" y="3404416"/>
            <a:ext cx="911021" cy="234742"/>
          </a:xfrm>
          <a:prstGeom prst="borderCallout1">
            <a:avLst>
              <a:gd name="adj1" fmla="val 47965"/>
              <a:gd name="adj2" fmla="val -3314"/>
              <a:gd name="adj3" fmla="val 115746"/>
              <a:gd name="adj4" fmla="val -45024"/>
            </a:avLst>
          </a:prstGeom>
          <a:noFill/>
          <a:ln w="12700">
            <a:solidFill>
              <a:schemeClr val="tx1"/>
            </a:solidFill>
            <a:tailEnd type="oval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latin typeface="+mn-ea"/>
              </a:rPr>
              <a:t>IP</a:t>
            </a:r>
            <a:r>
              <a:rPr kumimoji="1" lang="ja-JP" altLang="en-US" sz="1200" dirty="0">
                <a:latin typeface="+mn-ea"/>
              </a:rPr>
              <a:t>アドレス</a:t>
            </a:r>
          </a:p>
        </p:txBody>
      </p:sp>
      <p:sp>
        <p:nvSpPr>
          <p:cNvPr id="101" name="吹き出し: 線 100">
            <a:extLst>
              <a:ext uri="{FF2B5EF4-FFF2-40B4-BE49-F238E27FC236}">
                <a16:creationId xmlns:a16="http://schemas.microsoft.com/office/drawing/2014/main" id="{EB8FA459-1716-46C3-941A-03A4AC49F831}"/>
              </a:ext>
            </a:extLst>
          </p:cNvPr>
          <p:cNvSpPr/>
          <p:nvPr/>
        </p:nvSpPr>
        <p:spPr bwMode="auto">
          <a:xfrm>
            <a:off x="6014803" y="3404416"/>
            <a:ext cx="911021" cy="234742"/>
          </a:xfrm>
          <a:prstGeom prst="borderCallout1">
            <a:avLst>
              <a:gd name="adj1" fmla="val 47965"/>
              <a:gd name="adj2" fmla="val -3314"/>
              <a:gd name="adj3" fmla="val 115746"/>
              <a:gd name="adj4" fmla="val -45024"/>
            </a:avLst>
          </a:prstGeom>
          <a:noFill/>
          <a:ln w="12700">
            <a:solidFill>
              <a:schemeClr val="tx1"/>
            </a:solidFill>
            <a:tailEnd type="oval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latin typeface="+mn-ea"/>
              </a:rPr>
              <a:t>IP</a:t>
            </a:r>
            <a:r>
              <a:rPr kumimoji="1" lang="ja-JP" altLang="en-US" sz="1200" dirty="0">
                <a:latin typeface="+mn-ea"/>
              </a:rPr>
              <a:t>アドレス</a:t>
            </a:r>
          </a:p>
        </p:txBody>
      </p:sp>
      <p:sp>
        <p:nvSpPr>
          <p:cNvPr id="102" name="吹き出し: 線 101">
            <a:extLst>
              <a:ext uri="{FF2B5EF4-FFF2-40B4-BE49-F238E27FC236}">
                <a16:creationId xmlns:a16="http://schemas.microsoft.com/office/drawing/2014/main" id="{8B2794BE-3973-4853-BC3D-F95C50FFA79A}"/>
              </a:ext>
            </a:extLst>
          </p:cNvPr>
          <p:cNvSpPr/>
          <p:nvPr/>
        </p:nvSpPr>
        <p:spPr bwMode="auto">
          <a:xfrm>
            <a:off x="7983187" y="3404416"/>
            <a:ext cx="911021" cy="234742"/>
          </a:xfrm>
          <a:prstGeom prst="borderCallout1">
            <a:avLst>
              <a:gd name="adj1" fmla="val 35792"/>
              <a:gd name="adj2" fmla="val 107512"/>
              <a:gd name="adj3" fmla="val 119803"/>
              <a:gd name="adj4" fmla="val 145263"/>
            </a:avLst>
          </a:prstGeom>
          <a:noFill/>
          <a:ln w="12700">
            <a:solidFill>
              <a:schemeClr val="tx1"/>
            </a:solidFill>
            <a:tailEnd type="oval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latin typeface="+mn-ea"/>
              </a:rPr>
              <a:t>IP</a:t>
            </a:r>
            <a:r>
              <a:rPr kumimoji="1" lang="ja-JP" altLang="en-US" sz="1200" dirty="0">
                <a:latin typeface="+mn-ea"/>
              </a:rPr>
              <a:t>アドレス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C81A33-8120-43F0-99E9-58A4FBD72425}"/>
              </a:ext>
            </a:extLst>
          </p:cNvPr>
          <p:cNvSpPr txBox="1"/>
          <p:nvPr/>
        </p:nvSpPr>
        <p:spPr>
          <a:xfrm>
            <a:off x="5757467" y="6156098"/>
            <a:ext cx="12099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en-US" altLang="ja-JP" dirty="0"/>
              <a:t>10</a:t>
            </a:r>
            <a:r>
              <a:rPr lang="ja-JP" altLang="en-US" dirty="0"/>
              <a:t>台</a:t>
            </a:r>
            <a:endParaRPr kumimoji="1" lang="ja-JP" altLang="en-US" dirty="0"/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EDF6F11-109A-43DB-BB6C-802E2382FB2A}"/>
              </a:ext>
            </a:extLst>
          </p:cNvPr>
          <p:cNvSpPr/>
          <p:nvPr/>
        </p:nvSpPr>
        <p:spPr bwMode="auto">
          <a:xfrm rot="5400000">
            <a:off x="6216135" y="2207592"/>
            <a:ext cx="172142" cy="7652707"/>
          </a:xfrm>
          <a:prstGeom prst="rightBrace">
            <a:avLst>
              <a:gd name="adj1" fmla="val 118998"/>
              <a:gd name="adj2" fmla="val 50000"/>
            </a:avLst>
          </a:prstGeom>
          <a:noFill/>
          <a:ln w="28575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1176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1795</Words>
  <Application>Microsoft Office PowerPoint</Application>
  <PresentationFormat>ワイド画面</PresentationFormat>
  <Paragraphs>291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Setting samples Hyper-Vモデル 概要</vt:lpstr>
      <vt:lpstr>概要 目次</vt:lpstr>
      <vt:lpstr>1. はじめに</vt:lpstr>
      <vt:lpstr>2. Hyper-Vモデルとは</vt:lpstr>
      <vt:lpstr>3. 自動化の目的</vt:lpstr>
      <vt:lpstr>4. 自動化の仕組み</vt:lpstr>
      <vt:lpstr>5. RBACによる誤操作防止</vt:lpstr>
      <vt:lpstr>6. 自動化対象作業</vt:lpstr>
      <vt:lpstr>6.1 仮想マシンの作成</vt:lpstr>
      <vt:lpstr>6.2 仮想マシンの起動</vt:lpstr>
      <vt:lpstr>6.3 仮想マシンの停止</vt:lpstr>
      <vt:lpstr>6.4 仮想マシンの削除</vt:lpstr>
      <vt:lpstr>6.5 仮想マシンのIPアドレス設定</vt:lpstr>
      <vt:lpstr>6.6 仮想マシンの仮想ハードディスク追加</vt:lpstr>
      <vt:lpstr>3. 困ったときは</vt:lpstr>
      <vt:lpstr>仮想マシンの状態遷移</vt:lpstr>
      <vt:lpstr>Conductor一覧</vt:lpstr>
      <vt:lpstr>Movement一覧</vt:lpstr>
      <vt:lpstr>パラメータシート一覧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2021-12-27T12:40:52Z</dcterms:created>
  <dcterms:modified xsi:type="dcterms:W3CDTF">2021-12-27T12:46:21Z</dcterms:modified>
</cp:coreProperties>
</file>