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50"/>
  </p:notesMasterIdLst>
  <p:sldIdLst>
    <p:sldId id="256" r:id="rId4"/>
    <p:sldId id="257" r:id="rId5"/>
    <p:sldId id="357" r:id="rId6"/>
    <p:sldId id="359" r:id="rId7"/>
    <p:sldId id="259" r:id="rId8"/>
    <p:sldId id="260" r:id="rId9"/>
    <p:sldId id="272" r:id="rId10"/>
    <p:sldId id="308" r:id="rId11"/>
    <p:sldId id="341" r:id="rId12"/>
    <p:sldId id="261" r:id="rId13"/>
    <p:sldId id="271" r:id="rId14"/>
    <p:sldId id="310" r:id="rId15"/>
    <p:sldId id="332" r:id="rId16"/>
    <p:sldId id="351" r:id="rId17"/>
    <p:sldId id="347" r:id="rId18"/>
    <p:sldId id="361" r:id="rId19"/>
    <p:sldId id="304" r:id="rId20"/>
    <p:sldId id="354" r:id="rId21"/>
    <p:sldId id="315" r:id="rId22"/>
    <p:sldId id="345" r:id="rId23"/>
    <p:sldId id="333" r:id="rId24"/>
    <p:sldId id="334" r:id="rId25"/>
    <p:sldId id="335" r:id="rId26"/>
    <p:sldId id="337" r:id="rId27"/>
    <p:sldId id="338" r:id="rId28"/>
    <p:sldId id="339" r:id="rId29"/>
    <p:sldId id="340" r:id="rId30"/>
    <p:sldId id="358" r:id="rId31"/>
    <p:sldId id="320" r:id="rId32"/>
    <p:sldId id="321" r:id="rId33"/>
    <p:sldId id="322" r:id="rId34"/>
    <p:sldId id="356" r:id="rId35"/>
    <p:sldId id="323" r:id="rId36"/>
    <p:sldId id="343" r:id="rId37"/>
    <p:sldId id="344" r:id="rId38"/>
    <p:sldId id="328" r:id="rId39"/>
    <p:sldId id="342" r:id="rId40"/>
    <p:sldId id="324" r:id="rId41"/>
    <p:sldId id="363" r:id="rId42"/>
    <p:sldId id="330" r:id="rId43"/>
    <p:sldId id="331" r:id="rId44"/>
    <p:sldId id="355" r:id="rId45"/>
    <p:sldId id="348" r:id="rId46"/>
    <p:sldId id="349" r:id="rId47"/>
    <p:sldId id="364" r:id="rId48"/>
    <p:sldId id="292" r:id="rId49"/>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 id="359"/>
          </p14:sldIdLst>
        </p14:section>
        <p14:section name="1. はじめに" id="{49AE41A9-C9AD-43E5-8130-C2BA3CBC2E2C}">
          <p14:sldIdLst>
            <p14:sldId id="259"/>
            <p14:sldId id="260"/>
            <p14:sldId id="272"/>
            <p14:sldId id="308"/>
            <p14:sldId id="341"/>
          </p14:sldIdLst>
        </p14:section>
        <p14:section name="2. 導入準備" id="{60913809-2631-40A0-943D-A619234FA442}">
          <p14:sldIdLst>
            <p14:sldId id="261"/>
            <p14:sldId id="271"/>
            <p14:sldId id="310"/>
            <p14:sldId id="332"/>
            <p14:sldId id="351"/>
            <p14:sldId id="347"/>
            <p14:sldId id="361"/>
            <p14:sldId id="304"/>
            <p14:sldId id="354"/>
          </p14:sldIdLst>
        </p14:section>
        <p14:section name="3. Hyper-Vモデルを使う" id="{1B3670F3-60D7-4979-A381-98D2314003E2}">
          <p14:sldIdLst>
            <p14:sldId id="315"/>
            <p14:sldId id="345"/>
            <p14:sldId id="333"/>
            <p14:sldId id="334"/>
            <p14:sldId id="335"/>
            <p14:sldId id="337"/>
            <p14:sldId id="338"/>
            <p14:sldId id="339"/>
            <p14:sldId id="340"/>
            <p14:sldId id="358"/>
            <p14:sldId id="320"/>
            <p14:sldId id="321"/>
            <p14:sldId id="322"/>
            <p14:sldId id="356"/>
            <p14:sldId id="323"/>
            <p14:sldId id="343"/>
            <p14:sldId id="344"/>
            <p14:sldId id="328"/>
            <p14:sldId id="342"/>
            <p14:sldId id="324"/>
            <p14:sldId id="363"/>
            <p14:sldId id="330"/>
            <p14:sldId id="331"/>
            <p14:sldId id="355"/>
          </p14:sldIdLst>
        </p14:section>
        <p14:section name="4. こんなときは？" id="{7E778C88-4534-4650-AA1F-3CCFC93A59EF}">
          <p14:sldIdLst>
            <p14:sldId id="348"/>
            <p14:sldId id="349"/>
            <p14:sldId id="364"/>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39831-D496-47A7-9F78-3653380D124C}" v="1" dt="2021-12-27T08:33:16.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50" autoAdjust="0"/>
  </p:normalViewPr>
  <p:slideViewPr>
    <p:cSldViewPr snapToGrid="0">
      <p:cViewPr varScale="1">
        <p:scale>
          <a:sx n="86" d="100"/>
          <a:sy n="86" d="100"/>
        </p:scale>
        <p:origin x="684" y="78"/>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47C92D8C-AE74-40DF-ACB1-0541F38A9058}">
      <dgm:prSet phldrT="[テキスト]" custT="1"/>
      <dgm:spPr/>
      <dgm:t>
        <a:bodyPr/>
        <a:lstStyle/>
        <a:p>
          <a:r>
            <a:rPr lang="ja-JP" altLang="en-US" sz="1600" dirty="0"/>
            <a:t>機器一覧の登録</a:t>
          </a:r>
        </a:p>
      </dgm:t>
    </dgm:pt>
    <dgm:pt modelId="{E97C114E-086F-4B51-9E24-01691B649D63}" type="parTrans" cxnId="{F3E31D0E-260C-4742-905F-D02829F454A7}">
      <dgm:prSet/>
      <dgm:spPr/>
      <dgm:t>
        <a:bodyPr/>
        <a:lstStyle/>
        <a:p>
          <a:endParaRPr lang="ja-JP" altLang="en-US"/>
        </a:p>
      </dgm:t>
    </dgm:pt>
    <dgm:pt modelId="{5B557859-CDD4-4275-BEA6-6727F86DCE52}" type="sibTrans" cxnId="{F3E31D0E-260C-4742-905F-D02829F454A7}">
      <dgm:prSet/>
      <dgm:spPr/>
      <dgm:t>
        <a:bodyPr/>
        <a:lstStyle/>
        <a:p>
          <a:endParaRPr lang="ja-JP" altLang="en-US"/>
        </a:p>
      </dgm:t>
    </dgm:pt>
    <dgm:pt modelId="{D0BB6940-C360-417F-9071-AABAF2780327}">
      <dgm:prSet phldrT="[テキスト]"/>
      <dgm:spPr/>
      <dgm:t>
        <a:bodyPr/>
        <a:lstStyle/>
        <a:p>
          <a:r>
            <a:rPr lang="en-US" altLang="ja-JP" dirty="0"/>
            <a:t>Hyper-V</a:t>
          </a:r>
          <a:r>
            <a:rPr lang="ja-JP" altLang="en-US" dirty="0"/>
            <a:t>マネージャーが動作する</a:t>
          </a:r>
          <a:r>
            <a:rPr lang="en-US" altLang="ja-JP" dirty="0"/>
            <a:t>Windows</a:t>
          </a:r>
          <a:r>
            <a:rPr lang="ja-JP" altLang="en-US" dirty="0"/>
            <a:t>ホストマシンの基本情報を登録します</a:t>
          </a:r>
        </a:p>
      </dgm:t>
    </dgm:pt>
    <dgm:pt modelId="{F232C55B-5582-4B3A-9AAC-43ED534CC92E}" type="parTrans" cxnId="{6FD461CB-F362-4D10-BFED-D15740C2F1CF}">
      <dgm:prSet/>
      <dgm:spPr/>
      <dgm:t>
        <a:bodyPr/>
        <a:lstStyle/>
        <a:p>
          <a:endParaRPr lang="ja-JP" altLang="en-US"/>
        </a:p>
      </dgm:t>
    </dgm:pt>
    <dgm:pt modelId="{8737633C-0908-48D2-A819-3356936D5551}" type="sibTrans" cxnId="{6FD461CB-F362-4D10-BFED-D15740C2F1CF}">
      <dgm:prSet/>
      <dgm:spPr/>
      <dgm:t>
        <a:bodyPr/>
        <a:lstStyle/>
        <a:p>
          <a:endParaRPr lang="ja-JP" altLang="en-US"/>
        </a:p>
      </dgm:t>
    </dgm:pt>
    <dgm:pt modelId="{F0EC518C-1EA5-431A-B4C0-34DF6146AFF4}">
      <dgm:prSet phldrT="[テキスト]" custT="1"/>
      <dgm:spPr/>
      <dgm:t>
        <a:bodyPr/>
        <a:lstStyle/>
        <a:p>
          <a:r>
            <a:rPr lang="ja-JP" altLang="en-US" sz="1500" dirty="0"/>
            <a:t>オペレーション作成</a:t>
          </a:r>
        </a:p>
      </dgm:t>
    </dgm:pt>
    <dgm:pt modelId="{388992C7-93A2-42C4-B4B3-9A3FAA4264B3}" type="parTrans" cxnId="{36E0C73C-D489-4CA2-B153-F03B5E5B5C39}">
      <dgm:prSet/>
      <dgm:spPr/>
      <dgm:t>
        <a:bodyPr/>
        <a:lstStyle/>
        <a:p>
          <a:endParaRPr lang="ja-JP" altLang="en-US"/>
        </a:p>
      </dgm:t>
    </dgm:pt>
    <dgm:pt modelId="{36C7FED4-A680-40AF-9485-662ABE09B1A5}" type="sibTrans" cxnId="{36E0C73C-D489-4CA2-B153-F03B5E5B5C39}">
      <dgm:prSet/>
      <dgm:spPr/>
      <dgm:t>
        <a:bodyPr/>
        <a:lstStyle/>
        <a:p>
          <a:endParaRPr lang="ja-JP" altLang="en-US"/>
        </a:p>
      </dgm:t>
    </dgm:pt>
    <dgm:pt modelId="{A8588580-F58F-4A40-B0EC-7881A3766C34}">
      <dgm:prSet phldrT="[テキスト]"/>
      <dgm:spPr/>
      <dgm:t>
        <a:bodyPr/>
        <a:lstStyle/>
        <a:p>
          <a:r>
            <a:rPr lang="ja-JP" altLang="en-US" dirty="0"/>
            <a:t>仮想マシン操作のためのオペレーションを作成します</a:t>
          </a:r>
        </a:p>
      </dgm:t>
    </dgm:pt>
    <dgm:pt modelId="{344C79BF-841A-4C58-8EF4-C94A12476FD3}" type="parTrans" cxnId="{73013229-523E-415A-97F2-B607FB1F6529}">
      <dgm:prSet/>
      <dgm:spPr/>
      <dgm:t>
        <a:bodyPr/>
        <a:lstStyle/>
        <a:p>
          <a:endParaRPr lang="ja-JP" altLang="en-US"/>
        </a:p>
      </dgm:t>
    </dgm:pt>
    <dgm:pt modelId="{2CB5E3B9-A5FF-438E-B800-10C3F503A250}" type="sibTrans" cxnId="{73013229-523E-415A-97F2-B607FB1F6529}">
      <dgm:prSet/>
      <dgm:spPr/>
      <dgm:t>
        <a:bodyPr/>
        <a:lstStyle/>
        <a:p>
          <a:endParaRPr lang="ja-JP" altLang="en-US"/>
        </a:p>
      </dgm:t>
    </dgm:pt>
    <dgm:pt modelId="{9D8FC107-15BF-43C3-9F5B-A423269052EC}">
      <dgm:prSet phldrT="[テキスト]" custT="1"/>
      <dgm:spPr/>
      <dgm:t>
        <a:bodyPr/>
        <a:lstStyle/>
        <a:p>
          <a:r>
            <a:rPr lang="ja-JP" altLang="en-US" sz="1500" dirty="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dirty="0"/>
            <a:t>仮想マシン操作毎にパラメータシートを登録します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dirty="0"/>
            <a:t>Conductor/Movement</a:t>
          </a:r>
          <a:r>
            <a:rPr lang="ja-JP" altLang="en-US" sz="1500" dirty="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dirty="0"/>
            <a:t>Conductor</a:t>
          </a:r>
          <a:r>
            <a:rPr lang="ja-JP" altLang="en-US" dirty="0"/>
            <a:t>もしくは</a:t>
          </a:r>
          <a:r>
            <a:rPr lang="en-US" altLang="ja-JP" dirty="0"/>
            <a:t>Movement</a:t>
          </a:r>
          <a:r>
            <a:rPr lang="ja-JP" altLang="en-US" dirty="0"/>
            <a:t>を実行して仮想マシンを操作します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1" presStyleCnt="4"/>
      <dgm:spPr/>
      <dgm:t>
        <a:bodyPr/>
        <a:lstStyle/>
        <a:p>
          <a:endParaRPr kumimoji="1" lang="ja-JP" altLang="en-US"/>
        </a:p>
      </dgm:t>
    </dgm:pt>
    <dgm:pt modelId="{1F025B89-C941-4E85-920E-D6908DEE2142}" type="pres">
      <dgm:prSet presAssocID="{F0EC518C-1EA5-431A-B4C0-34DF6146AFF4}" presName="arrow" presStyleLbl="node1" presStyleIdx="2" presStyleCnt="4"/>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2" presStyleCnt="4">
        <dgm:presLayoutVars>
          <dgm:bulletEnabled val="1"/>
        </dgm:presLayoutVars>
      </dgm:prSet>
      <dgm:spPr/>
      <dgm:t>
        <a:bodyPr/>
        <a:lstStyle/>
        <a:p>
          <a:endParaRPr kumimoji="1" lang="ja-JP" altLang="en-US"/>
        </a:p>
      </dgm:t>
    </dgm:pt>
    <dgm:pt modelId="{148ED98D-6187-472B-B9D5-B5CDF18E0414}" type="pres">
      <dgm:prSet presAssocID="{5B557859-CDD4-4275-BEA6-6727F86DCE52}" presName="sp" presStyleCnt="0"/>
      <dgm:spPr/>
    </dgm:pt>
    <dgm:pt modelId="{619665AF-5A34-4AE5-AB0E-6EBFFD0D874C}" type="pres">
      <dgm:prSet presAssocID="{47C92D8C-AE74-40DF-ACB1-0541F38A9058}" presName="arrowAndChildren" presStyleCnt="0"/>
      <dgm:spPr/>
    </dgm:pt>
    <dgm:pt modelId="{7C2FB781-4C0C-4A5B-92CD-24F15327845E}" type="pres">
      <dgm:prSet presAssocID="{47C92D8C-AE74-40DF-ACB1-0541F38A9058}" presName="parentTextArrow" presStyleLbl="node1" presStyleIdx="2" presStyleCnt="4"/>
      <dgm:spPr/>
      <dgm:t>
        <a:bodyPr/>
        <a:lstStyle/>
        <a:p>
          <a:endParaRPr kumimoji="1" lang="ja-JP" altLang="en-US"/>
        </a:p>
      </dgm:t>
    </dgm:pt>
    <dgm:pt modelId="{46D74FD4-272C-472D-A722-7F14809ED911}" type="pres">
      <dgm:prSet presAssocID="{47C92D8C-AE74-40DF-ACB1-0541F38A9058}" presName="arrow" presStyleLbl="node1" presStyleIdx="3" presStyleCnt="4"/>
      <dgm:spPr/>
      <dgm:t>
        <a:bodyPr/>
        <a:lstStyle/>
        <a:p>
          <a:endParaRPr kumimoji="1" lang="ja-JP" altLang="en-US"/>
        </a:p>
      </dgm:t>
    </dgm:pt>
    <dgm:pt modelId="{6A64DDC3-D51C-42CA-A86D-49B60A90FBDB}" type="pres">
      <dgm:prSet presAssocID="{47C92D8C-AE74-40DF-ACB1-0541F38A9058}" presName="descendantArrow" presStyleCnt="0"/>
      <dgm:spPr/>
    </dgm:pt>
    <dgm:pt modelId="{9510E692-3FC8-4DC7-9E92-6282AB79F395}" type="pres">
      <dgm:prSet presAssocID="{D0BB6940-C360-417F-9071-AABAF2780327}" presName="childTextArrow" presStyleLbl="fgAccFollowNode1" presStyleIdx="3" presStyleCnt="4">
        <dgm:presLayoutVars>
          <dgm:bulletEnabled val="1"/>
        </dgm:presLayoutVars>
      </dgm:prSet>
      <dgm:spPr/>
      <dgm:t>
        <a:bodyPr/>
        <a:lstStyle/>
        <a:p>
          <a:endParaRPr kumimoji="1" lang="ja-JP" altLang="en-US"/>
        </a:p>
      </dgm:t>
    </dgm:pt>
  </dgm:ptLst>
  <dgm:cxnLst>
    <dgm:cxn modelId="{9C395697-1D2A-4777-9E29-039BDFE5C766}" type="presOf" srcId="{47C92D8C-AE74-40DF-ACB1-0541F38A9058}" destId="{46D74FD4-272C-472D-A722-7F14809ED911}" srcOrd="1" destOrd="0" presId="urn:microsoft.com/office/officeart/2005/8/layout/process4"/>
    <dgm:cxn modelId="{3C63D926-EADD-4DF7-BC0C-F7404C59D457}" type="presOf" srcId="{47C92D8C-AE74-40DF-ACB1-0541F38A9058}" destId="{7C2FB781-4C0C-4A5B-92CD-24F15327845E}" srcOrd="0"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6FD461CB-F362-4D10-BFED-D15740C2F1CF}" srcId="{47C92D8C-AE74-40DF-ACB1-0541F38A9058}" destId="{D0BB6940-C360-417F-9071-AABAF2780327}" srcOrd="0" destOrd="0" parTransId="{F232C55B-5582-4B3A-9AAC-43ED534CC92E}" sibTransId="{8737633C-0908-48D2-A819-3356936D5551}"/>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45AEA120-8E87-4DAB-B1E6-8D4885D9DECB}" type="presOf" srcId="{D0BB6940-C360-417F-9071-AABAF2780327}" destId="{9510E692-3FC8-4DC7-9E92-6282AB79F395}"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3013229-523E-415A-97F2-B607FB1F6529}" srcId="{F0EC518C-1EA5-431A-B4C0-34DF6146AFF4}" destId="{A8588580-F58F-4A40-B0EC-7881A3766C34}" srcOrd="0" destOrd="0" parTransId="{344C79BF-841A-4C58-8EF4-C94A12476FD3}" sibTransId="{2CB5E3B9-A5FF-438E-B800-10C3F503A250}"/>
    <dgm:cxn modelId="{F3E31D0E-260C-4742-905F-D02829F454A7}" srcId="{D511BCA9-A41D-461D-AB9F-8F6C9E648C31}" destId="{47C92D8C-AE74-40DF-ACB1-0541F38A9058}" srcOrd="0" destOrd="0" parTransId="{E97C114E-086F-4B51-9E24-01691B649D63}" sibTransId="{5B557859-CDD4-4275-BEA6-6727F86DCE52}"/>
    <dgm:cxn modelId="{5491E713-E4D2-4C5F-B494-63F950123910}" type="presOf" srcId="{F0EC518C-1EA5-431A-B4C0-34DF6146AFF4}" destId="{1F025B89-C941-4E85-920E-D6908DEE2142}" srcOrd="1" destOrd="0" presId="urn:microsoft.com/office/officeart/2005/8/layout/process4"/>
    <dgm:cxn modelId="{36E0C73C-D489-4CA2-B153-F03B5E5B5C39}" srcId="{D511BCA9-A41D-461D-AB9F-8F6C9E648C31}" destId="{F0EC518C-1EA5-431A-B4C0-34DF6146AFF4}" srcOrd="1"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5445A988-FCDF-4931-827A-02D70EF3B31C}" type="presParOf" srcId="{827E7C61-AF90-4154-A1C8-C72AF251D608}" destId="{7A822779-E372-4870-AA55-1BEF15C2894D}" srcOrd="3" destOrd="0" presId="urn:microsoft.com/office/officeart/2005/8/layout/process4"/>
    <dgm:cxn modelId="{B5EDC205-DEBF-4701-B412-3C1E93FC7B9A}" type="presParOf" srcId="{827E7C61-AF90-4154-A1C8-C72AF251D608}" destId="{17428C1C-4D43-4215-BB44-A68E621E5124}" srcOrd="4"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 modelId="{56ABECA3-29A1-4E01-BA0D-4C48E6AFE2BD}" type="presParOf" srcId="{827E7C61-AF90-4154-A1C8-C72AF251D608}" destId="{148ED98D-6187-472B-B9D5-B5CDF18E0414}" srcOrd="5" destOrd="0" presId="urn:microsoft.com/office/officeart/2005/8/layout/process4"/>
    <dgm:cxn modelId="{2D9A08F8-DA0C-4539-B424-4C388B5C6D8B}" type="presParOf" srcId="{827E7C61-AF90-4154-A1C8-C72AF251D608}" destId="{619665AF-5A34-4AE5-AB0E-6EBFFD0D874C}" srcOrd="6" destOrd="0" presId="urn:microsoft.com/office/officeart/2005/8/layout/process4"/>
    <dgm:cxn modelId="{F423B8F6-9E29-4FFF-8CF3-AFD9ECD274AF}" type="presParOf" srcId="{619665AF-5A34-4AE5-AB0E-6EBFFD0D874C}" destId="{7C2FB781-4C0C-4A5B-92CD-24F15327845E}" srcOrd="0" destOrd="0" presId="urn:microsoft.com/office/officeart/2005/8/layout/process4"/>
    <dgm:cxn modelId="{C351DEB3-C669-4845-A552-81FEF91CFD71}" type="presParOf" srcId="{619665AF-5A34-4AE5-AB0E-6EBFFD0D874C}" destId="{46D74FD4-272C-472D-A722-7F14809ED911}" srcOrd="1" destOrd="0" presId="urn:microsoft.com/office/officeart/2005/8/layout/process4"/>
    <dgm:cxn modelId="{B77B4D6D-EA34-4A83-8EF8-6DCEF591156D}" type="presParOf" srcId="{619665AF-5A34-4AE5-AB0E-6EBFFD0D874C}" destId="{6A64DDC3-D51C-42CA-A86D-49B60A90FBDB}" srcOrd="2" destOrd="0" presId="urn:microsoft.com/office/officeart/2005/8/layout/process4"/>
    <dgm:cxn modelId="{295849CB-B2D4-4B5E-9B3C-972E2293E5CC}" type="presParOf" srcId="{6A64DDC3-D51C-42CA-A86D-49B60A90FBDB}" destId="{9510E692-3FC8-4DC7-9E92-6282AB79F39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dirty="0"/>
            <a:t>Conductor/Movement</a:t>
          </a:r>
          <a:r>
            <a:rPr lang="ja-JP" altLang="en-US" sz="1500" kern="1200" dirty="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Conductor</a:t>
          </a:r>
          <a:r>
            <a:rPr lang="ja-JP" altLang="en-US" sz="1400" kern="1200" dirty="0"/>
            <a:t>もしくは</a:t>
          </a:r>
          <a:r>
            <a:rPr lang="en-US" altLang="ja-JP" sz="1400" kern="1200" dirty="0"/>
            <a:t>Movement</a:t>
          </a:r>
          <a:r>
            <a:rPr lang="ja-JP" altLang="en-US" sz="1400" kern="1200" dirty="0"/>
            <a:t>を実行して仮想マシンを操作します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仮想マシン操作毎にパラメータシートを登録します</a:t>
          </a:r>
        </a:p>
      </dsp:txBody>
      <dsp:txXfrm>
        <a:off x="0" y="3026449"/>
        <a:ext cx="6919214" cy="387918"/>
      </dsp:txXfrm>
    </dsp:sp>
    <dsp:sp modelId="{1F025B89-C941-4E85-920E-D6908DEE2142}">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dirty="0"/>
            <a:t>オペレーション作成</a:t>
          </a:r>
        </a:p>
      </dsp:txBody>
      <dsp:txXfrm rot="-10800000">
        <a:off x="0" y="1286332"/>
        <a:ext cx="6919214" cy="455383"/>
      </dsp:txXfrm>
    </dsp:sp>
    <dsp:sp modelId="{1534467B-DDF6-4A03-87BF-319ECC84EEE3}">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ja-JP" altLang="en-US" sz="1400" kern="1200" dirty="0"/>
            <a:t>仮想マシン操作のためのオペレーションを作成します</a:t>
          </a:r>
        </a:p>
      </dsp:txBody>
      <dsp:txXfrm>
        <a:off x="0" y="1741715"/>
        <a:ext cx="6919214" cy="387918"/>
      </dsp:txXfrm>
    </dsp:sp>
    <dsp:sp modelId="{46D74FD4-272C-472D-A722-7F14809ED911}">
      <dsp:nvSpPr>
        <dsp:cNvPr id="0" name=""/>
        <dsp:cNvSpPr/>
      </dsp:nvSpPr>
      <dsp:spPr>
        <a:xfrm rot="10800000">
          <a:off x="0" y="1598"/>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ja-JP" altLang="en-US" sz="1600" kern="1200" dirty="0"/>
            <a:t>機器一覧の登録</a:t>
          </a:r>
        </a:p>
      </dsp:txBody>
      <dsp:txXfrm rot="-10800000">
        <a:off x="0" y="1598"/>
        <a:ext cx="6919214" cy="455383"/>
      </dsp:txXfrm>
    </dsp:sp>
    <dsp:sp modelId="{9510E692-3FC8-4DC7-9E92-6282AB79F395}">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altLang="ja-JP" sz="1400" kern="1200" dirty="0"/>
            <a:t>Hyper-V</a:t>
          </a:r>
          <a:r>
            <a:rPr lang="ja-JP" altLang="en-US" sz="1400" kern="1200" dirty="0"/>
            <a:t>マネージャーが動作する</a:t>
          </a:r>
          <a:r>
            <a:rPr lang="en-US" altLang="ja-JP" sz="1400" kern="1200" dirty="0"/>
            <a:t>Windows</a:t>
          </a:r>
          <a:r>
            <a:rPr lang="ja-JP" altLang="en-US" sz="1400" kern="1200" dirty="0"/>
            <a:t>ホストマシンの基本情報を登録します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2021/12/27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37651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6</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17</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2021/12/27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ITA-HyperV/releases" TargetMode="Externa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RestAPI.pdf" TargetMode="External"/><Relationship Id="rId2" Type="http://schemas.openxmlformats.org/officeDocument/2006/relationships/hyperlink" Target="https://e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hyperlink" Target="https://exastro-suite.github.io/it-automation-docs/faq_ja.html" TargetMode="Externa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xastro-suite.github.io/it-automation-docs/asset/Documents_ja/Exastro-ITA_%E5%88%A9%E7%94%A8%E6%89%8B%E9%A0%86%E3%83%9E%E3%83%8B%E3%83%A5%E3%82%A2%E3%83%AB_%E5%9F%BA%E6%9C%AC%E3%82%B3%E3%83%B3%E3%82%BD%E3%83%BC%E3%83%AB.pdf" TargetMode="Externa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exastro-suite.github.io/it-automation-docs/asset/Documents_ja/Exastro-ITA_%E5%88%A9%E7%94%A8%E6%89%8B%E9%A0%86%E3%83%9E%E3%83%8B%E3%83%A5%E3%82%A2%E3%83%AB_Conductor.pdf" TargetMode="Externa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hyperlink" Target="https://exastro-suite.github.io/it-automation-docs/asset/Documents_ja/Exastro-ITA_%E5%88%A9%E7%94%A8%E6%89%8B%E9%A0%86%E3%83%9E%E3%83%8B%E3%83%A5%E3%82%A2%E3%83%AB_Ansible-driver.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Hyper-V</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1.9.0</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177800" indent="0">
              <a:buNone/>
            </a:pPr>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182245" indent="0">
              <a:buNone/>
            </a:pPr>
            <a:r>
              <a:rPr lang="en-US" altLang="ja-JP" dirty="0"/>
              <a:t>ITA</a:t>
            </a:r>
            <a:r>
              <a:rPr lang="ja-JP" altLang="en-US" dirty="0"/>
              <a:t>はバージョン</a:t>
            </a:r>
            <a:r>
              <a:rPr lang="en-US" altLang="ja-JP" dirty="0"/>
              <a:t>1.9.0</a:t>
            </a:r>
            <a:r>
              <a:rPr lang="ja-JP" altLang="en-US" dirty="0"/>
              <a:t>以上をインストールしてください。</a:t>
            </a:r>
            <a:endParaRPr lang="en-US" altLang="ja-JP" dirty="0"/>
          </a:p>
        </p:txBody>
      </p:sp>
    </p:spTree>
    <p:extLst>
      <p:ext uri="{BB962C8B-B14F-4D97-AF65-F5344CB8AC3E}">
        <p14:creationId xmlns:p14="http://schemas.microsoft.com/office/powerpoint/2010/main" val="1814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Hyper-V</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Hyper-V</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err="1">
                <a:ea typeface="+mn-lt"/>
                <a:cs typeface="+mn-lt"/>
                <a:hlinkClick r:id="rId2"/>
              </a:rPr>
              <a:t>SettingSamples</a:t>
            </a:r>
            <a:r>
              <a:rPr lang="en-US" altLang="ja-JP" dirty="0">
                <a:ea typeface="+mn-lt"/>
                <a:cs typeface="+mn-lt"/>
                <a:hlinkClick r:id="rId2"/>
              </a:rPr>
              <a:t>-ITA-</a:t>
            </a:r>
            <a:r>
              <a:rPr lang="en-US" altLang="ja-JP" dirty="0" err="1">
                <a:ea typeface="+mn-lt"/>
                <a:cs typeface="+mn-lt"/>
                <a:hlinkClick r:id="rId2"/>
              </a:rPr>
              <a:t>HyperV</a:t>
            </a:r>
            <a:r>
              <a:rPr lang="ja-JP" altLang="ja-JP" dirty="0">
                <a:ea typeface="+mn-lt"/>
                <a:cs typeface="+mn-lt"/>
                <a:hlinkClick r:id="rId2"/>
              </a:rPr>
              <a:t>/releases</a:t>
            </a:r>
            <a:endParaRPr lang="en-US" altLang="ja-JP" dirty="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2.3 </a:t>
            </a:r>
            <a:r>
              <a:rPr lang="ja-JP" altLang="en-US" dirty="0"/>
              <a:t>グローバル変数管理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全ての</a:t>
            </a:r>
            <a:r>
              <a:rPr lang="en-US" altLang="ja-JP" kern="0" dirty="0"/>
              <a:t>Conductor</a:t>
            </a:r>
            <a:r>
              <a:rPr lang="ja-JP" altLang="en-US" kern="0" dirty="0"/>
              <a:t>で利用する共通設定（グローバル変数）</a:t>
            </a:r>
            <a:endParaRPr lang="en-US" altLang="ja-JP" kern="0" dirty="0"/>
          </a:p>
        </p:txBody>
      </p:sp>
      <p:pic>
        <p:nvPicPr>
          <p:cNvPr id="2" name="図 1"/>
          <p:cNvPicPr>
            <a:picLocks noChangeAspect="1"/>
          </p:cNvPicPr>
          <p:nvPr/>
        </p:nvPicPr>
        <p:blipFill>
          <a:blip r:embed="rId2"/>
          <a:stretch>
            <a:fillRect/>
          </a:stretch>
        </p:blipFill>
        <p:spPr>
          <a:xfrm>
            <a:off x="239387" y="1407578"/>
            <a:ext cx="7684019" cy="4968000"/>
          </a:xfrm>
          <a:prstGeom prst="rect">
            <a:avLst/>
          </a:prstGeom>
        </p:spPr>
      </p:pic>
      <p:graphicFrame>
        <p:nvGraphicFramePr>
          <p:cNvPr id="5" name="表 4">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152273869"/>
              </p:ext>
            </p:extLst>
          </p:nvPr>
        </p:nvGraphicFramePr>
        <p:xfrm>
          <a:off x="5016500" y="4192463"/>
          <a:ext cx="6934851" cy="2221920"/>
        </p:xfrm>
        <a:graphic>
          <a:graphicData uri="http://schemas.openxmlformats.org/drawingml/2006/table">
            <a:tbl>
              <a:tblPr firstRow="1" bandRow="1">
                <a:tableStyleId>{93296810-A885-4BE3-A3E7-6D5BEEA58F35}</a:tableStyleId>
              </a:tblPr>
              <a:tblGrid>
                <a:gridCol w="2183762">
                  <a:extLst>
                    <a:ext uri="{9D8B030D-6E8A-4147-A177-3AD203B41FA5}">
                      <a16:colId xmlns:a16="http://schemas.microsoft.com/office/drawing/2014/main" val="1884901537"/>
                    </a:ext>
                  </a:extLst>
                </a:gridCol>
                <a:gridCol w="4751089">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GBL_AUTHORIZATION</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ITA</a:t>
                      </a:r>
                      <a:r>
                        <a:rPr kumimoji="1" lang="ja-JP" altLang="en-US" sz="1200" dirty="0"/>
                        <a:t>への</a:t>
                      </a:r>
                      <a:r>
                        <a:rPr kumimoji="1" lang="en-US" altLang="ja-JP" sz="1200" dirty="0"/>
                        <a:t>REST</a:t>
                      </a:r>
                      <a:r>
                        <a:rPr kumimoji="1" lang="ja-JP" altLang="en-US" sz="1200" dirty="0"/>
                        <a:t>時に利用する認証情報</a:t>
                      </a:r>
                      <a:endParaRPr kumimoji="1" lang="en-US" altLang="ja-JP" sz="1200" dirty="0"/>
                    </a:p>
                    <a:p>
                      <a:pPr algn="l"/>
                      <a:r>
                        <a:rPr kumimoji="1" lang="ja-JP" altLang="en-US" sz="1200" dirty="0"/>
                        <a:t>デフォルトでは「</a:t>
                      </a:r>
                      <a:r>
                        <a:rPr kumimoji="1" lang="en-US" altLang="ja-JP" sz="1200" dirty="0" err="1"/>
                        <a:t>hyper-v-api</a:t>
                      </a:r>
                      <a:r>
                        <a:rPr kumimoji="1" lang="ja-JP" altLang="en-US" sz="1200" dirty="0"/>
                        <a:t>」ユーザを利用するので変更不要</a:t>
                      </a:r>
                      <a:endParaRPr kumimoji="1" lang="en-US" altLang="ja-JP" sz="1200" dirty="0"/>
                    </a:p>
                    <a:p>
                      <a:pPr algn="l"/>
                      <a:r>
                        <a:rPr kumimoji="1" lang="en-US" altLang="ja-JP" sz="1200" dirty="0"/>
                        <a:t>※</a:t>
                      </a:r>
                      <a:r>
                        <a:rPr kumimoji="1" lang="ja-JP" altLang="en-US" sz="1200" dirty="0"/>
                        <a:t>変更方法は</a:t>
                      </a:r>
                      <a:r>
                        <a:rPr kumimoji="1" lang="en-US" altLang="ja-JP" sz="1200" dirty="0">
                          <a:hlinkClick r:id="rId3" action="ppaction://hlinksldjump"/>
                        </a:rPr>
                        <a:t>2.4 </a:t>
                      </a:r>
                      <a:r>
                        <a:rPr kumimoji="1" lang="ja-JP" altLang="en-US" sz="1200" dirty="0">
                          <a:hlinkClick r:id="rId3" action="ppaction://hlinksldjump"/>
                        </a:rPr>
                        <a:t>認証情報の設定</a:t>
                      </a:r>
                      <a:r>
                        <a:rPr kumimoji="1" lang="ja-JP" altLang="en-US" sz="1200" dirty="0"/>
                        <a:t>参照</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en-US" altLang="ja-JP" sz="1200" dirty="0"/>
                        <a:t>GBL_VMPATH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仮想マシン情報を保存したいパスを入力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877540"/>
                  </a:ext>
                </a:extLst>
              </a:tr>
              <a:tr h="300418">
                <a:tc>
                  <a:txBody>
                    <a:bodyPr/>
                    <a:lstStyle/>
                    <a:p>
                      <a:pPr algn="ctr"/>
                      <a:r>
                        <a:rPr kumimoji="1" lang="en-US" altLang="ja-JP" sz="1200" dirty="0"/>
                        <a:t>GBL_POWERSHELLPATH</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dirty="0"/>
                        <a:t>IP</a:t>
                      </a:r>
                      <a:r>
                        <a:rPr kumimoji="1" lang="ja-JP" altLang="en-US" sz="1200" dirty="0"/>
                        <a:t>アドレス設定で利用する</a:t>
                      </a:r>
                      <a:r>
                        <a:rPr kumimoji="1" lang="en-US" altLang="ja-JP" sz="1200" dirty="0" err="1"/>
                        <a:t>Powershell</a:t>
                      </a:r>
                      <a:r>
                        <a:rPr kumimoji="1" lang="ja-JP" altLang="en-US" sz="1200" dirty="0"/>
                        <a:t>スクリプトを一時的に置いておく作業用フォルダを入力</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デフォルトで問題なければ変更不要</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192155"/>
                  </a:ext>
                </a:extLst>
              </a:tr>
            </a:tbl>
          </a:graphicData>
        </a:graphic>
      </p:graphicFrame>
    </p:spTree>
    <p:extLst>
      <p:ext uri="{BB962C8B-B14F-4D97-AF65-F5344CB8AC3E}">
        <p14:creationId xmlns:p14="http://schemas.microsoft.com/office/powerpoint/2010/main" val="352596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2.4</a:t>
            </a:r>
            <a:r>
              <a:rPr lang="ja-JP" altLang="en-US" dirty="0"/>
              <a:t> 認証情報の設定</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ITA</a:t>
            </a:r>
            <a:r>
              <a:rPr lang="ja-JP" altLang="en-US" dirty="0"/>
              <a:t>へ</a:t>
            </a:r>
            <a:r>
              <a:rPr lang="en-US" altLang="ja-JP" dirty="0"/>
              <a:t>REST</a:t>
            </a:r>
            <a:r>
              <a:rPr lang="ja-JP" altLang="en-US" dirty="0"/>
              <a:t>する際の認証情報</a:t>
            </a:r>
            <a:r>
              <a:rPr lang="ja-JP" altLang="en-US" kern="0" dirty="0"/>
              <a:t>を変更する場合下記の手順を行います。</a:t>
            </a:r>
            <a:endParaRPr lang="en-US" altLang="ja-JP" kern="0" dirty="0"/>
          </a:p>
          <a:p>
            <a:pPr marL="637200" lvl="1" indent="-457200" defTabSz="914400">
              <a:buFont typeface="+mj-lt"/>
              <a:buAutoNum type="arabicPeriod"/>
            </a:pPr>
            <a:r>
              <a:rPr lang="en-US" altLang="ja-JP" sz="2000" kern="0" dirty="0"/>
              <a:t>REST</a:t>
            </a:r>
            <a:r>
              <a:rPr lang="ja-JP" altLang="en-US" sz="2000" kern="0" dirty="0"/>
              <a:t>用ユーザを作成する</a:t>
            </a:r>
            <a:endParaRPr lang="en-US" altLang="ja-JP" sz="2000" kern="0" dirty="0"/>
          </a:p>
          <a:p>
            <a:pPr marL="637200" lvl="1" indent="-457200" defTabSz="914400">
              <a:buFont typeface="+mj-lt"/>
              <a:buAutoNum type="arabicPeriod"/>
            </a:pPr>
            <a:r>
              <a:rPr lang="ja-JP" altLang="en-US" sz="2000" kern="0" dirty="0"/>
              <a:t>ロール・ユーザ紐付管理で作成したユーザと「</a:t>
            </a:r>
            <a:r>
              <a:rPr lang="en-US" altLang="ja-JP" sz="2000" kern="0" dirty="0"/>
              <a:t>Hyper-V</a:t>
            </a:r>
            <a:r>
              <a:rPr lang="ja-JP" altLang="en-US" sz="2000" kern="0" dirty="0"/>
              <a:t>モデル</a:t>
            </a:r>
            <a:r>
              <a:rPr lang="en-US" altLang="ja-JP" sz="2000" kern="0" dirty="0"/>
              <a:t>API</a:t>
            </a:r>
            <a:r>
              <a:rPr lang="ja-JP" altLang="en-US" sz="2000" kern="0" dirty="0"/>
              <a:t>ロール」を紐づける</a:t>
            </a:r>
            <a:endParaRPr lang="en-US" altLang="ja-JP" sz="2000" kern="0" dirty="0"/>
          </a:p>
          <a:p>
            <a:pPr marL="637200" lvl="1" indent="-457200" defTabSz="914400">
              <a:buFont typeface="+mj-lt"/>
              <a:buAutoNum type="arabicPeriod"/>
            </a:pPr>
            <a:r>
              <a:rPr lang="ja-JP" altLang="en-US" sz="2000" kern="0" dirty="0"/>
              <a:t>「ログイン</a:t>
            </a:r>
            <a:r>
              <a:rPr lang="en-US" altLang="ja-JP" sz="2000" kern="0" dirty="0"/>
              <a:t>ID</a:t>
            </a:r>
            <a:r>
              <a:rPr lang="ja-JP" altLang="en-US" sz="2000" kern="0" dirty="0"/>
              <a:t>」と「パスワード」を、半角コロン</a:t>
            </a:r>
            <a:r>
              <a:rPr lang="en-US" altLang="ja-JP" sz="2000" kern="0" dirty="0"/>
              <a:t>(:)</a:t>
            </a:r>
            <a:r>
              <a:rPr lang="ja-JP" altLang="en-US" sz="2000" kern="0" dirty="0"/>
              <a:t>で結合して、</a:t>
            </a:r>
            <a:r>
              <a:rPr lang="en-US" altLang="ja-JP" sz="2000" kern="0" dirty="0"/>
              <a:t>base64encode</a:t>
            </a:r>
            <a:r>
              <a:rPr lang="ja-JP" altLang="en-US" sz="2000" kern="0" dirty="0"/>
              <a:t>する</a:t>
            </a:r>
            <a:endParaRPr lang="en-US" altLang="ja-JP" sz="2000" kern="0" dirty="0"/>
          </a:p>
          <a:p>
            <a:pPr marL="637200" lvl="1" indent="-457200" defTabSz="914400">
              <a:buFont typeface="+mj-lt"/>
              <a:buAutoNum type="arabicPeriod"/>
            </a:pPr>
            <a:r>
              <a:rPr lang="ja-JP" altLang="en-US" sz="2000" dirty="0"/>
              <a:t>「</a:t>
            </a:r>
            <a:r>
              <a:rPr lang="en-US" altLang="ja-JP" sz="2000" dirty="0" err="1"/>
              <a:t>Ansible</a:t>
            </a:r>
            <a:r>
              <a:rPr lang="ja-JP" altLang="en-US" sz="2000" dirty="0"/>
              <a:t>共通」＞「グローバル変数管理」へ移動</a:t>
            </a:r>
            <a:endParaRPr lang="en-US" altLang="ja-JP" sz="2000" dirty="0"/>
          </a:p>
          <a:p>
            <a:pPr marL="637200" lvl="1" indent="-457200" defTabSz="914400">
              <a:buFont typeface="+mj-lt"/>
              <a:buAutoNum type="arabicPeriod"/>
            </a:pPr>
            <a:r>
              <a:rPr lang="ja-JP" altLang="en-US" sz="2000" dirty="0"/>
              <a:t>「グローバル変数名」が“</a:t>
            </a:r>
            <a:r>
              <a:rPr lang="en-US" altLang="ja-JP" sz="2000" dirty="0"/>
              <a:t>GBL_AUTHORIZATION</a:t>
            </a:r>
            <a:r>
              <a:rPr lang="ja-JP" altLang="en-US" sz="2000" dirty="0"/>
              <a:t>“のレコードの更新ボタンをクリック</a:t>
            </a:r>
            <a:endParaRPr lang="en-US" altLang="ja-JP" sz="2000" dirty="0"/>
          </a:p>
          <a:p>
            <a:pPr marL="637200" lvl="1" indent="-457200" defTabSz="914400">
              <a:buFont typeface="+mj-lt"/>
              <a:buAutoNum type="arabicPeriod"/>
            </a:pPr>
            <a:r>
              <a:rPr lang="ja-JP" altLang="en-US" sz="2000" dirty="0"/>
              <a:t>「具体値」項目に手順３の値を入力して「更新」ボタンをクリック</a:t>
            </a:r>
            <a:endParaRPr lang="en-US" altLang="ja-JP" sz="2000" dirty="0"/>
          </a:p>
          <a:p>
            <a:pPr marL="631825" lvl="1" indent="0" defTabSz="914400">
              <a:buNone/>
            </a:pPr>
            <a:r>
              <a:rPr lang="en-US" altLang="ja-JP" sz="1400" dirty="0"/>
              <a:t>※</a:t>
            </a:r>
            <a:r>
              <a:rPr lang="ja-JP" altLang="en-US" sz="1400" dirty="0"/>
              <a:t>各手順の詳細は以下のコミュニティサイト資料をご参照ください。</a:t>
            </a:r>
            <a:r>
              <a:rPr lang="en-US" altLang="ja-JP" sz="1400" dirty="0"/>
              <a:t/>
            </a:r>
            <a:br>
              <a:rPr lang="en-US" altLang="ja-JP" sz="1400" dirty="0"/>
            </a:br>
            <a:r>
              <a:rPr lang="ja-JP" altLang="en-US" sz="1400" dirty="0"/>
              <a:t>   </a:t>
            </a:r>
            <a:r>
              <a:rPr lang="en-US" altLang="ja-JP" sz="1400" dirty="0"/>
              <a:t>- </a:t>
            </a:r>
            <a:r>
              <a:rPr lang="en-US" altLang="ja-JP" sz="1400" dirty="0">
                <a:hlinkClick r:id="rId2"/>
              </a:rPr>
              <a:t>ITA</a:t>
            </a:r>
            <a:r>
              <a:rPr lang="ja-JP" altLang="en-US" sz="1400" dirty="0">
                <a:hlinkClick r:id="rId2"/>
              </a:rPr>
              <a:t>利用手順マニュアル</a:t>
            </a:r>
            <a:r>
              <a:rPr lang="en-US" altLang="ja-JP" sz="1400" dirty="0">
                <a:hlinkClick r:id="rId2"/>
              </a:rPr>
              <a:t>_</a:t>
            </a:r>
            <a:r>
              <a:rPr lang="ja-JP" altLang="en-US" sz="1400" dirty="0">
                <a:hlinkClick r:id="rId2"/>
              </a:rPr>
              <a:t>管理コンソール</a:t>
            </a:r>
            <a:r>
              <a:rPr lang="en-US" altLang="ja-JP" sz="1400" dirty="0"/>
              <a:t/>
            </a:r>
            <a:br>
              <a:rPr lang="en-US" altLang="ja-JP" sz="1400" dirty="0"/>
            </a:br>
            <a:r>
              <a:rPr lang="ja-JP" altLang="en-US" sz="1400" dirty="0"/>
              <a:t>   </a:t>
            </a:r>
            <a:r>
              <a:rPr lang="en-US" altLang="ja-JP" sz="1400" dirty="0"/>
              <a:t>- </a:t>
            </a:r>
            <a:r>
              <a:rPr lang="en-US" altLang="ja-JP" sz="1400" dirty="0">
                <a:hlinkClick r:id="rId3"/>
              </a:rPr>
              <a:t>ITA</a:t>
            </a:r>
            <a:r>
              <a:rPr lang="ja-JP" altLang="en-US" sz="1400" dirty="0">
                <a:hlinkClick r:id="rId3"/>
              </a:rPr>
              <a:t>利用手順マニュアル</a:t>
            </a:r>
            <a:r>
              <a:rPr lang="en-US" altLang="ja-JP" sz="1400" dirty="0">
                <a:hlinkClick r:id="rId3"/>
              </a:rPr>
              <a:t>_</a:t>
            </a:r>
            <a:r>
              <a:rPr lang="en-US" altLang="ja-JP" sz="1400" dirty="0" err="1">
                <a:hlinkClick r:id="rId3"/>
              </a:rPr>
              <a:t>RestAPI</a:t>
            </a:r>
            <a:endParaRPr lang="en-US" altLang="ja-JP" sz="2000" kern="0" dirty="0"/>
          </a:p>
          <a:p>
            <a:pPr marL="637200" lvl="1" indent="-457200" defTabSz="914400">
              <a:buFont typeface="+mj-lt"/>
              <a:buAutoNum type="arabicPeriod"/>
            </a:pPr>
            <a:endParaRPr lang="en-US" altLang="ja-JP" sz="2000" dirty="0"/>
          </a:p>
          <a:p>
            <a:pPr marL="637200" lvl="1" indent="-457200" defTabSz="914400">
              <a:buFont typeface="+mj-lt"/>
              <a:buAutoNum type="arabicPeriod"/>
            </a:pPr>
            <a:endParaRPr lang="en-US" altLang="ja-JP" kern="0" dirty="0"/>
          </a:p>
        </p:txBody>
      </p:sp>
      <p:pic>
        <p:nvPicPr>
          <p:cNvPr id="10" name="図 9"/>
          <p:cNvPicPr>
            <a:picLocks noChangeAspect="1"/>
          </p:cNvPicPr>
          <p:nvPr/>
        </p:nvPicPr>
        <p:blipFill>
          <a:blip r:embed="rId4"/>
          <a:stretch>
            <a:fillRect/>
          </a:stretch>
        </p:blipFill>
        <p:spPr>
          <a:xfrm>
            <a:off x="2305172" y="4283775"/>
            <a:ext cx="7581657" cy="2205438"/>
          </a:xfrm>
          <a:prstGeom prst="rect">
            <a:avLst/>
          </a:prstGeom>
        </p:spPr>
      </p:pic>
    </p:spTree>
    <p:extLst>
      <p:ext uri="{BB962C8B-B14F-4D97-AF65-F5344CB8AC3E}">
        <p14:creationId xmlns:p14="http://schemas.microsoft.com/office/powerpoint/2010/main" val="119678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2.5</a:t>
            </a:r>
            <a:r>
              <a:rPr lang="ja-JP" altLang="en-US" dirty="0"/>
              <a:t> ファイル管理</a:t>
            </a:r>
            <a:endParaRPr kumimoji="1" lang="ja-JP" altLang="en-US" dirty="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dirty="0"/>
              <a:t>IP</a:t>
            </a:r>
            <a:r>
              <a:rPr lang="ja-JP" altLang="en-US" dirty="0"/>
              <a:t>アドレス設定で利用する</a:t>
            </a:r>
            <a:r>
              <a:rPr lang="en-US" altLang="ja-JP" dirty="0" err="1"/>
              <a:t>Powershell</a:t>
            </a:r>
            <a:r>
              <a:rPr lang="ja-JP" altLang="en-US" dirty="0"/>
              <a:t>スクリプトを保存しています。</a:t>
            </a:r>
            <a:endParaRPr lang="en-US" altLang="ja-JP" dirty="0"/>
          </a:p>
          <a:p>
            <a:pPr marL="179388" indent="0" defTabSz="914400">
              <a:buNone/>
            </a:pPr>
            <a:r>
              <a:rPr lang="ja-JP" altLang="en-US" dirty="0"/>
              <a:t>ファイル変数名「</a:t>
            </a:r>
            <a:r>
              <a:rPr lang="en-US" altLang="ja-JP" dirty="0" err="1"/>
              <a:t>CPF_Set_IPaddr</a:t>
            </a:r>
            <a:r>
              <a:rPr lang="ja-JP" altLang="en-US" dirty="0"/>
              <a:t>」として用意しています。変更や修正はしないでください。</a:t>
            </a:r>
            <a:r>
              <a:rPr lang="en-US" altLang="ja-JP" dirty="0"/>
              <a:t/>
            </a:r>
            <a:br>
              <a:rPr lang="en-US" altLang="ja-JP" dirty="0"/>
            </a:br>
            <a:r>
              <a:rPr lang="en-US" altLang="ja-JP" sz="1600" dirty="0"/>
              <a:t>※</a:t>
            </a:r>
            <a:r>
              <a:rPr lang="ja-JP" altLang="en-US" sz="1600" dirty="0"/>
              <a:t>変更すると正しく動作しなくなる可能性があります。</a:t>
            </a:r>
            <a:endParaRPr lang="en-US" altLang="ja-JP" kern="0" dirty="0"/>
          </a:p>
        </p:txBody>
      </p:sp>
      <p:pic>
        <p:nvPicPr>
          <p:cNvPr id="6" name="図 5"/>
          <p:cNvPicPr>
            <a:picLocks noChangeAspect="1"/>
          </p:cNvPicPr>
          <p:nvPr/>
        </p:nvPicPr>
        <p:blipFill>
          <a:blip r:embed="rId2"/>
          <a:stretch>
            <a:fillRect/>
          </a:stretch>
        </p:blipFill>
        <p:spPr>
          <a:xfrm>
            <a:off x="1055803" y="2194694"/>
            <a:ext cx="10226270" cy="3985116"/>
          </a:xfrm>
          <a:prstGeom prst="rect">
            <a:avLst/>
          </a:prstGeom>
        </p:spPr>
      </p:pic>
      <p:sp>
        <p:nvSpPr>
          <p:cNvPr id="2" name="正方形/長方形 1">
            <a:extLst>
              <a:ext uri="{FF2B5EF4-FFF2-40B4-BE49-F238E27FC236}">
                <a16:creationId xmlns:a16="http://schemas.microsoft.com/office/drawing/2014/main" id="{AB58F424-2565-4A81-A789-C6F40592EBA9}"/>
              </a:ext>
            </a:extLst>
          </p:cNvPr>
          <p:cNvSpPr/>
          <p:nvPr/>
        </p:nvSpPr>
        <p:spPr bwMode="auto">
          <a:xfrm>
            <a:off x="2809188" y="4722829"/>
            <a:ext cx="8327009" cy="320511"/>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2215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2.6 Windows</a:t>
            </a:r>
            <a:r>
              <a:rPr lang="ja-JP" altLang="en-US" dirty="0"/>
              <a:t> </a:t>
            </a:r>
            <a:r>
              <a:rPr lang="en-US" altLang="ja-JP" dirty="0"/>
              <a:t>Server</a:t>
            </a:r>
            <a:r>
              <a:rPr lang="ja-JP" altLang="en-US" dirty="0">
                <a:ea typeface="+mn-lt"/>
                <a:cs typeface="+mn-lt"/>
              </a:rPr>
              <a:t>の準備</a:t>
            </a:r>
            <a:endParaRPr lang="en-US" dirty="0"/>
          </a:p>
        </p:txBody>
      </p:sp>
      <p:sp>
        <p:nvSpPr>
          <p:cNvPr id="6" name="コンテンツ プレースホルダー 5"/>
          <p:cNvSpPr>
            <a:spLocks noGrp="1"/>
          </p:cNvSpPr>
          <p:nvPr>
            <p:ph sz="quarter" idx="10"/>
          </p:nvPr>
        </p:nvSpPr>
        <p:spPr>
          <a:xfrm>
            <a:off x="239350" y="909447"/>
            <a:ext cx="11713301" cy="2494789"/>
          </a:xfrm>
          <a:ln>
            <a:noFill/>
          </a:ln>
        </p:spPr>
        <p:txBody>
          <a:bodyPr>
            <a:noAutofit/>
          </a:bodyPr>
          <a:lstStyle/>
          <a:p>
            <a:pPr marL="179705" indent="-179705"/>
            <a:r>
              <a:rPr lang="en-US" altLang="ja-JP" dirty="0"/>
              <a:t>ITA</a:t>
            </a:r>
            <a:r>
              <a:rPr lang="ja-JP" altLang="en-US" dirty="0"/>
              <a:t>は</a:t>
            </a:r>
            <a:r>
              <a:rPr lang="en-US" altLang="ja-JP" dirty="0"/>
              <a:t>Hyper-V</a:t>
            </a:r>
            <a:r>
              <a:rPr lang="ja-JP" altLang="en-US" dirty="0"/>
              <a:t>マネージャが動作する</a:t>
            </a:r>
            <a:r>
              <a:rPr lang="en-US" altLang="ja-JP" dirty="0"/>
              <a:t>Windows Server</a:t>
            </a:r>
            <a:r>
              <a:rPr lang="ja-JP" altLang="en-US" dirty="0"/>
              <a:t>に</a:t>
            </a:r>
            <a:r>
              <a:rPr lang="en-US" altLang="ja-JP" dirty="0" err="1"/>
              <a:t>WinRM</a:t>
            </a:r>
            <a:r>
              <a:rPr lang="en-US" altLang="ja-JP" dirty="0"/>
              <a:t>(</a:t>
            </a:r>
            <a:r>
              <a:rPr lang="ja-JP" altLang="en-US" dirty="0"/>
              <a:t>ポート番号はデフォルトだと</a:t>
            </a:r>
            <a:r>
              <a:rPr lang="en-US" altLang="ja-JP" dirty="0"/>
              <a:t>5985)</a:t>
            </a:r>
            <a:r>
              <a:rPr lang="ja-JP" altLang="en-US" dirty="0"/>
              <a:t>で接続できる環境が必要です。</a:t>
            </a:r>
            <a:endParaRPr lang="en-US" altLang="ja-JP" dirty="0"/>
          </a:p>
          <a:p>
            <a:pPr marL="0" indent="0">
              <a:buNone/>
            </a:pPr>
            <a:r>
              <a:rPr lang="ja-JP" altLang="en-US" dirty="0"/>
              <a:t>  そのため、</a:t>
            </a:r>
            <a:r>
              <a:rPr lang="en-US" altLang="ja-JP" dirty="0"/>
              <a:t>Windows Server</a:t>
            </a:r>
            <a:r>
              <a:rPr lang="ja-JP" altLang="en-US" dirty="0"/>
              <a:t>側で</a:t>
            </a:r>
            <a:r>
              <a:rPr lang="en-US" altLang="ja-JP" dirty="0"/>
              <a:t>Windows</a:t>
            </a:r>
            <a:r>
              <a:rPr lang="ja-JP" altLang="en-US" dirty="0"/>
              <a:t>リモート管理</a:t>
            </a:r>
            <a:r>
              <a:rPr lang="en-US" altLang="ja-JP" dirty="0"/>
              <a:t>(</a:t>
            </a:r>
            <a:r>
              <a:rPr lang="en-US" altLang="ja-JP" dirty="0" err="1"/>
              <a:t>WinRM</a:t>
            </a:r>
            <a:r>
              <a:rPr lang="en-US" altLang="ja-JP" dirty="0"/>
              <a:t>)</a:t>
            </a:r>
            <a:r>
              <a:rPr lang="ja-JP" altLang="en-US" dirty="0"/>
              <a:t>を有効</a:t>
            </a:r>
            <a:r>
              <a:rPr lang="ja-JP" altLang="en-US" dirty="0">
                <a:ea typeface="+mn-lt"/>
                <a:cs typeface="+mn-lt"/>
              </a:rPr>
              <a:t>にする必要があります。</a:t>
            </a:r>
            <a:endParaRPr lang="en-US" altLang="ja-JP" dirty="0">
              <a:ea typeface="+mn-lt"/>
              <a:cs typeface="+mn-lt"/>
            </a:endParaRPr>
          </a:p>
          <a:p>
            <a:pPr marL="0" indent="0">
              <a:buNone/>
            </a:pPr>
            <a:endParaRPr lang="en-US" altLang="ja-JP" dirty="0">
              <a:hlinkClick r:id="rId2"/>
            </a:endParaRPr>
          </a:p>
          <a:p>
            <a:pPr marL="179705" indent="-179705"/>
            <a:r>
              <a:rPr lang="ja-JP" altLang="en-US" dirty="0">
                <a:hlinkClick r:id="rId2"/>
              </a:rPr>
              <a:t>コミュニティサイトの</a:t>
            </a:r>
            <a:r>
              <a:rPr lang="en-US" altLang="ja-JP" dirty="0">
                <a:hlinkClick r:id="rId2"/>
              </a:rPr>
              <a:t>FAQ</a:t>
            </a:r>
            <a:r>
              <a:rPr lang="ja-JP" altLang="en-US" dirty="0"/>
              <a:t>より抜粋</a:t>
            </a:r>
            <a:endParaRPr lang="en-US" altLang="ja-JP" dirty="0"/>
          </a:p>
          <a:p>
            <a:pPr marL="179388" indent="0">
              <a:buNone/>
            </a:pPr>
            <a:r>
              <a:rPr lang="en-US" altLang="ja-JP" sz="1600" dirty="0"/>
              <a:t>Q</a:t>
            </a:r>
            <a:r>
              <a:rPr lang="ja-JP" altLang="en-US" sz="1600" dirty="0"/>
              <a:t>：</a:t>
            </a:r>
            <a:r>
              <a:rPr lang="en-US" altLang="ja-JP" sz="1600" dirty="0"/>
              <a:t>Ansible </a:t>
            </a:r>
            <a:r>
              <a:rPr lang="ja-JP" altLang="en-US" sz="1600" dirty="0"/>
              <a:t>から </a:t>
            </a:r>
            <a:r>
              <a:rPr lang="en-US" altLang="ja-JP" sz="1600" dirty="0"/>
              <a:t>Windows </a:t>
            </a:r>
            <a:r>
              <a:rPr lang="ja-JP" altLang="en-US" sz="1600" dirty="0"/>
              <a:t>サーバへの接続ができない。</a:t>
            </a:r>
          </a:p>
          <a:p>
            <a:pPr marL="179388" indent="0">
              <a:buNone/>
            </a:pPr>
            <a:r>
              <a:rPr lang="en-US" altLang="ja-JP" sz="1600" dirty="0"/>
              <a:t>A</a:t>
            </a:r>
            <a:r>
              <a:rPr lang="ja-JP" altLang="en-US" sz="1600" dirty="0"/>
              <a:t>：</a:t>
            </a:r>
            <a:r>
              <a:rPr lang="en-US" altLang="ja-JP" sz="1600" dirty="0"/>
              <a:t>Windows </a:t>
            </a:r>
            <a:r>
              <a:rPr lang="ja-JP" altLang="en-US" sz="1600" dirty="0"/>
              <a:t>サーバで </a:t>
            </a:r>
            <a:r>
              <a:rPr lang="en-US" altLang="ja-JP" sz="1600" dirty="0" err="1"/>
              <a:t>Powershell</a:t>
            </a:r>
            <a:r>
              <a:rPr lang="en-US" altLang="ja-JP" sz="1600" dirty="0"/>
              <a:t> </a:t>
            </a:r>
            <a:r>
              <a:rPr lang="ja-JP" altLang="en-US" sz="1600" dirty="0"/>
              <a:t>を管理者権限で起動し、下記の各コマンドを実施して下さい。</a:t>
            </a:r>
            <a:br>
              <a:rPr lang="ja-JP" altLang="en-US" sz="1600" dirty="0"/>
            </a:br>
            <a:endParaRPr lang="ja-JP" altLang="en-US" sz="1600" dirty="0"/>
          </a:p>
          <a:p>
            <a:pPr marL="0" indent="0">
              <a:buNone/>
            </a:pPr>
            <a:endParaRPr lang="en-US" altLang="ja-JP" sz="1600" dirty="0"/>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sp>
        <p:nvSpPr>
          <p:cNvPr id="9" name="テキスト ボックス 8"/>
          <p:cNvSpPr txBox="1"/>
          <p:nvPr/>
        </p:nvSpPr>
        <p:spPr>
          <a:xfrm>
            <a:off x="683850" y="3429000"/>
            <a:ext cx="10746150" cy="2069314"/>
          </a:xfrm>
          <a:prstGeom prst="rect">
            <a:avLst/>
          </a:prstGeom>
          <a:solidFill>
            <a:srgbClr val="002060"/>
          </a:solidFill>
        </p:spPr>
        <p:txBody>
          <a:bodyPr wrap="square" rtlCol="0">
            <a:noAutofit/>
          </a:bodyPr>
          <a:lstStyle/>
          <a:p>
            <a:r>
              <a:rPr lang="en-US" altLang="ja-JP" sz="1600" dirty="0">
                <a:solidFill>
                  <a:schemeClr val="bg1"/>
                </a:solidFill>
              </a:rPr>
              <a:t>C:\User\User&gt; Enable-</a:t>
            </a:r>
            <a:r>
              <a:rPr lang="en-US" altLang="ja-JP" sz="1600" dirty="0" err="1">
                <a:solidFill>
                  <a:schemeClr val="bg1"/>
                </a:solidFill>
              </a:rPr>
              <a:t>PSRemoting</a:t>
            </a:r>
            <a:r>
              <a:rPr lang="en-US" altLang="ja-JP" sz="1600" dirty="0">
                <a:solidFill>
                  <a:schemeClr val="bg1"/>
                </a:solidFill>
              </a:rPr>
              <a:t> -Force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Set-</a:t>
            </a:r>
            <a:r>
              <a:rPr lang="en-US" altLang="ja-JP" sz="1600" dirty="0" err="1">
                <a:solidFill>
                  <a:schemeClr val="bg1"/>
                </a:solidFill>
              </a:rPr>
              <a:t>NetConnectionProfile</a:t>
            </a:r>
            <a:r>
              <a:rPr lang="en-US" altLang="ja-JP" sz="1600" dirty="0">
                <a:solidFill>
                  <a:schemeClr val="bg1"/>
                </a:solidFill>
              </a:rPr>
              <a:t> -</a:t>
            </a:r>
            <a:r>
              <a:rPr lang="en-US" altLang="ja-JP" sz="1600" dirty="0" err="1">
                <a:solidFill>
                  <a:schemeClr val="bg1"/>
                </a:solidFill>
              </a:rPr>
              <a:t>InterfaceAlias</a:t>
            </a:r>
            <a:r>
              <a:rPr lang="en-US" altLang="ja-JP" sz="1600" dirty="0">
                <a:solidFill>
                  <a:schemeClr val="bg1"/>
                </a:solidFill>
              </a:rPr>
              <a:t> (Get-</a:t>
            </a:r>
            <a:r>
              <a:rPr lang="en-US" altLang="ja-JP" sz="1600" dirty="0" err="1">
                <a:solidFill>
                  <a:schemeClr val="bg1"/>
                </a:solidFill>
              </a:rPr>
              <a:t>NetConnectionProfile</a:t>
            </a:r>
            <a:r>
              <a:rPr lang="en-US" altLang="ja-JP" sz="1600" dirty="0">
                <a:solidFill>
                  <a:schemeClr val="bg1"/>
                </a:solidFill>
              </a:rPr>
              <a:t> - IPv4Connectivity  Internet).</a:t>
            </a:r>
            <a:r>
              <a:rPr lang="en-US" altLang="ja-JP" sz="1600" dirty="0" err="1">
                <a:solidFill>
                  <a:schemeClr val="bg1"/>
                </a:solidFill>
              </a:rPr>
              <a:t>InterfaceAlias</a:t>
            </a:r>
            <a:r>
              <a:rPr lang="en-US" altLang="ja-JP" sz="1600" dirty="0">
                <a:solidFill>
                  <a:schemeClr val="bg1"/>
                </a:solidFill>
              </a:rPr>
              <a:t> -</a:t>
            </a:r>
            <a:r>
              <a:rPr lang="en-US" altLang="ja-JP" sz="1600" dirty="0" err="1">
                <a:solidFill>
                  <a:schemeClr val="bg1"/>
                </a:solidFill>
              </a:rPr>
              <a:t>NetworkCategory</a:t>
            </a:r>
            <a:r>
              <a:rPr lang="en-US" altLang="ja-JP" sz="1600" dirty="0">
                <a:solidFill>
                  <a:schemeClr val="bg1"/>
                </a:solidFill>
              </a:rPr>
              <a:t> Private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/config/service/auth '@{Basic="true"}'</a:t>
            </a:r>
            <a:br>
              <a:rPr lang="en-US" altLang="ja-JP" sz="1600" dirty="0">
                <a:solidFill>
                  <a:schemeClr val="bg1"/>
                </a:solidFill>
              </a:rPr>
            </a:br>
            <a:r>
              <a:rPr lang="en-US" altLang="ja-JP" sz="1600" dirty="0">
                <a:solidFill>
                  <a:schemeClr val="bg1"/>
                </a:solidFill>
              </a:rPr>
              <a:t>↓</a:t>
            </a:r>
            <a:br>
              <a:rPr lang="en-US" altLang="ja-JP" sz="1600" dirty="0">
                <a:solidFill>
                  <a:schemeClr val="bg1"/>
                </a:solidFill>
              </a:rPr>
            </a:br>
            <a:r>
              <a:rPr lang="en-US" altLang="ja-JP" sz="1600" dirty="0">
                <a:solidFill>
                  <a:schemeClr val="bg1"/>
                </a:solidFill>
              </a:rPr>
              <a:t>C:\User\User&gt; </a:t>
            </a:r>
            <a:r>
              <a:rPr lang="en-US" altLang="ja-JP" sz="1600" dirty="0" err="1">
                <a:solidFill>
                  <a:schemeClr val="bg1"/>
                </a:solidFill>
              </a:rPr>
              <a:t>winrm</a:t>
            </a:r>
            <a:r>
              <a:rPr lang="en-US" altLang="ja-JP" sz="1600" dirty="0">
                <a:solidFill>
                  <a:schemeClr val="bg1"/>
                </a:solidFill>
              </a:rPr>
              <a:t> set </a:t>
            </a:r>
            <a:r>
              <a:rPr lang="en-US" altLang="ja-JP" sz="1600" dirty="0" err="1">
                <a:solidFill>
                  <a:schemeClr val="bg1"/>
                </a:solidFill>
              </a:rPr>
              <a:t>winrm</a:t>
            </a:r>
            <a:r>
              <a:rPr lang="en-US" altLang="ja-JP" sz="1600" dirty="0">
                <a:solidFill>
                  <a:schemeClr val="bg1"/>
                </a:solidFill>
              </a:rPr>
              <a:t>/config/service '@{</a:t>
            </a:r>
            <a:r>
              <a:rPr lang="en-US" altLang="ja-JP" sz="1600" dirty="0" err="1">
                <a:solidFill>
                  <a:schemeClr val="bg1"/>
                </a:solidFill>
              </a:rPr>
              <a:t>AllowUnencrypted</a:t>
            </a:r>
            <a:r>
              <a:rPr lang="en-US" altLang="ja-JP" sz="1600" dirty="0">
                <a:solidFill>
                  <a:schemeClr val="bg1"/>
                </a:solidFill>
              </a:rPr>
              <a:t>="true"}'</a:t>
            </a:r>
            <a:endParaRPr kumimoji="1" lang="ja-JP" altLang="en-US" sz="1600" dirty="0">
              <a:solidFill>
                <a:schemeClr val="bg1"/>
              </a:solidFill>
            </a:endParaRPr>
          </a:p>
        </p:txBody>
      </p:sp>
      <p:sp>
        <p:nvSpPr>
          <p:cNvPr id="10" name="テキスト ボックス 9"/>
          <p:cNvSpPr txBox="1"/>
          <p:nvPr/>
        </p:nvSpPr>
        <p:spPr>
          <a:xfrm>
            <a:off x="367645" y="5651500"/>
            <a:ext cx="11062355" cy="623738"/>
          </a:xfrm>
          <a:prstGeom prst="rect">
            <a:avLst/>
          </a:prstGeom>
          <a:noFill/>
        </p:spPr>
        <p:txBody>
          <a:bodyPr wrap="square" rtlCol="0">
            <a:noAutofit/>
          </a:bodyPr>
          <a:lstStyle/>
          <a:p>
            <a:r>
              <a:rPr lang="ja-JP" altLang="en-US" dirty="0"/>
              <a:t>また、</a:t>
            </a:r>
            <a:r>
              <a:rPr lang="en-US" altLang="ja-JP" dirty="0" err="1"/>
              <a:t>Ansible</a:t>
            </a:r>
            <a:r>
              <a:rPr lang="en-US" altLang="ja-JP" dirty="0"/>
              <a:t>-Legacy/Role</a:t>
            </a:r>
            <a:r>
              <a:rPr lang="ja-JP" altLang="en-US" dirty="0"/>
              <a:t>を利用する場合は、機器一覧と</a:t>
            </a:r>
            <a:r>
              <a:rPr lang="en-US" altLang="ja-JP" dirty="0"/>
              <a:t>Movement</a:t>
            </a:r>
            <a:r>
              <a:rPr lang="ja-JP" altLang="en-US" dirty="0"/>
              <a:t>一覧の</a:t>
            </a:r>
            <a:r>
              <a:rPr lang="en-US" altLang="ja-JP" dirty="0" err="1"/>
              <a:t>WinRM</a:t>
            </a:r>
            <a:r>
              <a:rPr lang="ja-JP" altLang="en-US" dirty="0"/>
              <a:t>接続を「●」にして下さい。</a:t>
            </a:r>
            <a:endParaRPr kumimoji="1" lang="ja-JP" altLang="en-US" dirty="0"/>
          </a:p>
        </p:txBody>
      </p:sp>
    </p:spTree>
    <p:extLst>
      <p:ext uri="{BB962C8B-B14F-4D97-AF65-F5344CB8AC3E}">
        <p14:creationId xmlns:p14="http://schemas.microsoft.com/office/powerpoint/2010/main" val="317002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2.7 </a:t>
            </a:r>
            <a:r>
              <a:rPr lang="ja-JP" altLang="en-US" dirty="0">
                <a:ea typeface="+mn-lt"/>
                <a:cs typeface="+mn-lt"/>
              </a:rPr>
              <a:t>テンプレートの準備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モデルでは、テンプレートとして用意した</a:t>
            </a:r>
            <a:r>
              <a:rPr lang="en-US" altLang="ja-JP" dirty="0">
                <a:ea typeface="+mn-lt"/>
                <a:cs typeface="+mn-lt"/>
              </a:rPr>
              <a:t>VHDX</a:t>
            </a:r>
            <a:r>
              <a:rPr lang="ja-JP" altLang="en-US" dirty="0">
                <a:ea typeface="+mn-lt"/>
                <a:cs typeface="+mn-lt"/>
              </a:rPr>
              <a:t>ファイルを元に仮想マシンを作成しています。</a:t>
            </a:r>
            <a:endParaRPr lang="en-US" altLang="ja-JP" dirty="0">
              <a:ea typeface="+mn-lt"/>
              <a:cs typeface="+mn-lt"/>
            </a:endParaRPr>
          </a:p>
          <a:p>
            <a:pPr marL="179705" indent="-179705"/>
            <a:r>
              <a:rPr lang="ja-JP" altLang="en-US" dirty="0">
                <a:ea typeface="+mn-lt"/>
                <a:cs typeface="+mn-lt"/>
              </a:rPr>
              <a:t>新しくテンプレートを用意する場合の一例は以下の通りです。</a:t>
            </a:r>
            <a:endParaRPr lang="en-US" altLang="ja-JP" dirty="0">
              <a:ea typeface="+mn-lt"/>
              <a:cs typeface="+mn-lt"/>
            </a:endParaRPr>
          </a:p>
          <a:p>
            <a:pPr marL="637200" lvl="1" indent="-457200">
              <a:buFont typeface="+mj-lt"/>
              <a:buAutoNum type="arabicPeriod"/>
            </a:pPr>
            <a:r>
              <a:rPr lang="ja-JP" altLang="en-US" sz="1800" dirty="0">
                <a:ea typeface="+mn-lt"/>
                <a:cs typeface="+mn-lt"/>
              </a:rPr>
              <a:t>テンプレート保存先を作成（仮想マシン作成で作成された場所をそのまま利用する場合不要）</a:t>
            </a:r>
            <a:endParaRPr lang="en-US" altLang="ja-JP" sz="1800" dirty="0">
              <a:ea typeface="+mn-lt"/>
              <a:cs typeface="+mn-lt"/>
            </a:endParaRPr>
          </a:p>
          <a:p>
            <a:pPr marL="637200" lvl="1" indent="-457200">
              <a:buFont typeface="+mj-lt"/>
              <a:buAutoNum type="arabicPeriod"/>
            </a:pPr>
            <a:r>
              <a:rPr lang="en-US" altLang="ja-JP" sz="1800" dirty="0">
                <a:ea typeface="+mn-lt"/>
                <a:cs typeface="+mn-lt"/>
              </a:rPr>
              <a:t>Hyper-V</a:t>
            </a:r>
            <a:r>
              <a:rPr lang="ja-JP" altLang="en-US" sz="1800" dirty="0">
                <a:ea typeface="+mn-lt"/>
                <a:cs typeface="+mn-lt"/>
              </a:rPr>
              <a:t>マネージャ上で手動で仮想マシンを作成を実施</a:t>
            </a:r>
            <a:endParaRPr lang="en-US" altLang="ja-JP" sz="1800" dirty="0">
              <a:ea typeface="+mn-lt"/>
              <a:cs typeface="+mn-lt"/>
            </a:endParaRPr>
          </a:p>
          <a:p>
            <a:pPr marL="637200" lvl="1" indent="-457200">
              <a:buFont typeface="+mj-lt"/>
              <a:buAutoNum type="arabicPeriod"/>
            </a:pPr>
            <a:r>
              <a:rPr lang="ja-JP" altLang="en-US" sz="1800" dirty="0">
                <a:ea typeface="+mn-lt"/>
                <a:cs typeface="+mn-lt"/>
              </a:rPr>
              <a:t>仮想マシンにログインし、初期設定などを実施</a:t>
            </a:r>
            <a:r>
              <a:rPr lang="en-US" altLang="ja-JP" sz="1800" dirty="0">
                <a:ea typeface="+mn-lt"/>
                <a:cs typeface="+mn-lt"/>
              </a:rPr>
              <a:t/>
            </a:r>
            <a:br>
              <a:rPr lang="en-US" altLang="ja-JP" sz="1800" dirty="0">
                <a:ea typeface="+mn-lt"/>
                <a:cs typeface="+mn-lt"/>
              </a:rPr>
            </a:br>
            <a:r>
              <a:rPr lang="en-US" altLang="ja-JP" sz="1800" dirty="0">
                <a:ea typeface="+mn-lt"/>
                <a:cs typeface="+mn-lt"/>
              </a:rPr>
              <a:t>※Windows</a:t>
            </a:r>
            <a:r>
              <a:rPr lang="ja-JP" altLang="en-US" sz="1800" dirty="0">
                <a:ea typeface="+mn-lt"/>
                <a:cs typeface="+mn-lt"/>
              </a:rPr>
              <a:t>の場合、ここで「</a:t>
            </a:r>
            <a:r>
              <a:rPr lang="en-US" altLang="ja-JP" sz="1800" b="1" dirty="0" err="1">
                <a:solidFill>
                  <a:schemeClr val="accent6">
                    <a:lumMod val="50000"/>
                    <a:lumOff val="50000"/>
                  </a:schemeClr>
                </a:solidFill>
              </a:rPr>
              <a:t>Sysprep</a:t>
            </a:r>
            <a:r>
              <a:rPr lang="ja-JP" altLang="en-US" sz="1800" dirty="0"/>
              <a:t>」を実施することをお勧めします</a:t>
            </a:r>
            <a:endParaRPr lang="en-US" altLang="ja-JP" sz="1800" dirty="0">
              <a:ea typeface="+mn-lt"/>
              <a:cs typeface="+mn-lt"/>
            </a:endParaRPr>
          </a:p>
          <a:p>
            <a:pPr marL="637200" lvl="1" indent="-457200">
              <a:buFont typeface="+mj-lt"/>
              <a:buAutoNum type="arabicPeriod"/>
            </a:pPr>
            <a:r>
              <a:rPr lang="ja-JP" altLang="en-US" sz="1800" dirty="0">
                <a:ea typeface="+mn-lt"/>
                <a:cs typeface="+mn-lt"/>
              </a:rPr>
              <a:t>作成された</a:t>
            </a:r>
            <a:r>
              <a:rPr lang="en-US" altLang="ja-JP" sz="1800" dirty="0">
                <a:ea typeface="+mn-lt"/>
                <a:cs typeface="+mn-lt"/>
              </a:rPr>
              <a:t>VHDX</a:t>
            </a:r>
            <a:r>
              <a:rPr lang="ja-JP" altLang="en-US" sz="1800" dirty="0">
                <a:ea typeface="+mn-lt"/>
                <a:cs typeface="+mn-lt"/>
              </a:rPr>
              <a:t>ファイルをテンプレート置き場にコピー</a:t>
            </a:r>
            <a:endParaRPr lang="en-US" altLang="ja-JP" sz="1800" dirty="0">
              <a:ea typeface="+mn-lt"/>
              <a:cs typeface="+mn-lt"/>
            </a:endParaRPr>
          </a:p>
          <a:p>
            <a:pPr marL="637200" lvl="1" indent="-457200">
              <a:buFont typeface="+mj-lt"/>
              <a:buAutoNum type="arabicPeriod"/>
            </a:pPr>
            <a:r>
              <a:rPr lang="ja-JP" altLang="en-US" sz="1800" dirty="0">
                <a:ea typeface="+mn-lt"/>
                <a:cs typeface="+mn-lt"/>
              </a:rPr>
              <a:t>テンプレートとして作成された仮想マシンを削除（残す場合不要）</a:t>
            </a:r>
            <a:endParaRPr lang="en-US" altLang="ja-JP" dirty="0">
              <a:ea typeface="+mn-lt"/>
              <a:cs typeface="+mn-lt"/>
            </a:endParaRPr>
          </a:p>
          <a:p>
            <a:pPr marL="179705" indent="-179705"/>
            <a:endParaRPr lang="en-US" altLang="ja-JP" dirty="0">
              <a:ea typeface="+mn-lt"/>
              <a:cs typeface="+mn-lt"/>
            </a:endParaRPr>
          </a:p>
        </p:txBody>
      </p:sp>
      <p:pic>
        <p:nvPicPr>
          <p:cNvPr id="3" name="図 2"/>
          <p:cNvPicPr>
            <a:picLocks noChangeAspect="1"/>
          </p:cNvPicPr>
          <p:nvPr/>
        </p:nvPicPr>
        <p:blipFill>
          <a:blip r:embed="rId3"/>
          <a:stretch>
            <a:fillRect/>
          </a:stretch>
        </p:blipFill>
        <p:spPr>
          <a:xfrm>
            <a:off x="1297825" y="3858097"/>
            <a:ext cx="6345479" cy="2521921"/>
          </a:xfrm>
          <a:prstGeom prst="rect">
            <a:avLst/>
          </a:prstGeom>
        </p:spPr>
      </p:pic>
      <p:sp>
        <p:nvSpPr>
          <p:cNvPr id="4" name="正方形/長方形 3"/>
          <p:cNvSpPr/>
          <p:nvPr/>
        </p:nvSpPr>
        <p:spPr bwMode="auto">
          <a:xfrm>
            <a:off x="3229476" y="5896234"/>
            <a:ext cx="3499429" cy="244734"/>
          </a:xfrm>
          <a:prstGeom prst="rect">
            <a:avLst/>
          </a:prstGeom>
          <a:no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吹き出し 4"/>
          <p:cNvSpPr/>
          <p:nvPr/>
        </p:nvSpPr>
        <p:spPr bwMode="auto">
          <a:xfrm>
            <a:off x="7351204" y="5372287"/>
            <a:ext cx="3442349" cy="698500"/>
          </a:xfrm>
          <a:prstGeom prst="wedgeRoundRectCallout">
            <a:avLst>
              <a:gd name="adj1" fmla="val -66288"/>
              <a:gd name="adj2" fmla="val 29773"/>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dirty="0">
                <a:latin typeface="+mn-ea"/>
              </a:rPr>
              <a:t>ここで指定されたフォルダ配下に</a:t>
            </a:r>
            <a:r>
              <a:rPr lang="en-US" altLang="ja-JP" dirty="0">
                <a:latin typeface="+mn-ea"/>
              </a:rPr>
              <a:t>VHDX</a:t>
            </a:r>
            <a:r>
              <a:rPr lang="ja-JP" altLang="en-US" dirty="0">
                <a:latin typeface="+mn-ea"/>
              </a:rPr>
              <a:t>ファイルが作成される</a:t>
            </a:r>
            <a:endParaRPr kumimoji="1" lang="ja-JP" altLang="en-US" dirty="0">
              <a:latin typeface="+mn-ea"/>
            </a:endParaRPr>
          </a:p>
        </p:txBody>
      </p:sp>
    </p:spTree>
    <p:extLst>
      <p:ext uri="{BB962C8B-B14F-4D97-AF65-F5344CB8AC3E}">
        <p14:creationId xmlns:p14="http://schemas.microsoft.com/office/powerpoint/2010/main" val="27159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dirty="0"/>
              <a:t>2.8 </a:t>
            </a:r>
            <a:r>
              <a:rPr lang="ja-JP" altLang="en-US" dirty="0">
                <a:ea typeface="+mn-lt"/>
                <a:cs typeface="+mn-lt"/>
              </a:rPr>
              <a:t>仮想ネットワークの準備</a:t>
            </a:r>
            <a:endParaRPr lang="en-US" dirty="0"/>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dirty="0">
                <a:ea typeface="+mn-lt"/>
                <a:cs typeface="+mn-lt"/>
              </a:rPr>
              <a:t>Hyper-V</a:t>
            </a:r>
            <a:r>
              <a:rPr lang="ja-JP" altLang="en-US" dirty="0">
                <a:ea typeface="+mn-lt"/>
                <a:cs typeface="+mn-lt"/>
              </a:rPr>
              <a:t>モデルでは、利用したい既存の仮想ネットワークを選択するため事前に仮想ネットワークの設定を行う必要があります。</a:t>
            </a:r>
            <a:r>
              <a:rPr lang="en-US" altLang="ja-JP" dirty="0">
                <a:ea typeface="+mn-lt"/>
                <a:cs typeface="+mn-lt"/>
              </a:rPr>
              <a:t/>
            </a:r>
            <a:br>
              <a:rPr lang="en-US" altLang="ja-JP" dirty="0">
                <a:ea typeface="+mn-lt"/>
                <a:cs typeface="+mn-lt"/>
              </a:rPr>
            </a:br>
            <a:endParaRPr lang="en-US" altLang="ja-JP" dirty="0">
              <a:ea typeface="+mn-lt"/>
              <a:cs typeface="+mn-lt"/>
            </a:endParaRPr>
          </a:p>
          <a:p>
            <a:pPr marL="179705" indent="-179705"/>
            <a:r>
              <a:rPr lang="ja-JP" altLang="en-US" dirty="0">
                <a:ea typeface="+mn-lt"/>
                <a:cs typeface="+mn-lt"/>
              </a:rPr>
              <a:t>作成方法は公式のドキュメント等を参照ください。</a:t>
            </a:r>
            <a:endParaRPr lang="en-US" altLang="ja-JP" dirty="0">
              <a:ea typeface="+mn-lt"/>
              <a:cs typeface="+mn-lt"/>
            </a:endParaRPr>
          </a:p>
          <a:p>
            <a:pPr marL="180000" lvl="1" indent="0">
              <a:buNone/>
            </a:pPr>
            <a:endParaRPr lang="en-US" altLang="ja-JP" dirty="0">
              <a:ea typeface="+mn-lt"/>
              <a:cs typeface="+mn-lt"/>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endParaRPr lang="en-US" altLang="ja-JP" dirty="0">
              <a:latin typeface="Meiryo"/>
              <a:ea typeface="Meiryo"/>
            </a:endParaRPr>
          </a:p>
          <a:p>
            <a:pPr marL="0" indent="0">
              <a:buNone/>
            </a:pPr>
            <a:r>
              <a:rPr lang="ja-JP" altLang="en-US" dirty="0">
                <a:latin typeface="Meiryo"/>
                <a:ea typeface="Meiryo"/>
              </a:rPr>
              <a:t/>
            </a:r>
            <a:br>
              <a:rPr lang="ja-JP" altLang="en-US" dirty="0">
                <a:latin typeface="Meiryo"/>
                <a:ea typeface="Meiryo"/>
              </a:rPr>
            </a:br>
            <a:endParaRPr lang="en-US" altLang="ja-JP" dirty="0">
              <a:ea typeface="+mn-lt"/>
              <a:cs typeface="+mn-lt"/>
            </a:endParaRPr>
          </a:p>
          <a:p>
            <a:endParaRPr kumimoji="1" lang="ja-JP" altLang="en-US" dirty="0"/>
          </a:p>
        </p:txBody>
      </p:sp>
    </p:spTree>
    <p:extLst>
      <p:ext uri="{BB962C8B-B14F-4D97-AF65-F5344CB8AC3E}">
        <p14:creationId xmlns:p14="http://schemas.microsoft.com/office/powerpoint/2010/main" val="203709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Hyper-V</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6052120"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用語の説明</a:t>
            </a:r>
            <a:endParaRPr lang="en-US" altLang="ja-JP" dirty="0"/>
          </a:p>
          <a:p>
            <a:pPr marL="637200" lvl="1" indent="-457200">
              <a:buFont typeface="+mj-lt"/>
              <a:buAutoNum type="arabicPeriod"/>
            </a:pPr>
            <a:r>
              <a:rPr lang="ja-JP" altLang="en-US" dirty="0"/>
              <a:t>オペレーション名と仮想マシン名の関係について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Hyper-V</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Hyper-V</a:t>
            </a:r>
            <a:r>
              <a:rPr lang="ja-JP" altLang="en-US" dirty="0"/>
              <a:t>モデルのインポート</a:t>
            </a:r>
            <a:endParaRPr lang="en-US" altLang="ja-JP" dirty="0"/>
          </a:p>
          <a:p>
            <a:pPr marL="637200" lvl="1" indent="-457200">
              <a:buFont typeface="+mj-lt"/>
              <a:buAutoNum type="arabicPeriod"/>
            </a:pPr>
            <a:r>
              <a:rPr lang="ja-JP" altLang="en-US" dirty="0"/>
              <a:t>グローバル変数管理</a:t>
            </a:r>
            <a:endParaRPr lang="en-US" altLang="ja-JP" dirty="0"/>
          </a:p>
          <a:p>
            <a:pPr marL="637200" lvl="1" indent="-457200">
              <a:buFont typeface="+mj-lt"/>
              <a:buAutoNum type="arabicPeriod"/>
            </a:pPr>
            <a:r>
              <a:rPr lang="ja-JP" altLang="en-US" dirty="0"/>
              <a:t>認証情報の設定</a:t>
            </a:r>
            <a:endParaRPr lang="en-US" altLang="ja-JP" dirty="0"/>
          </a:p>
          <a:p>
            <a:pPr marL="637200" lvl="1" indent="-457200">
              <a:buFont typeface="+mj-lt"/>
              <a:buAutoNum type="arabicPeriod"/>
            </a:pPr>
            <a:r>
              <a:rPr lang="ja-JP" altLang="en-US" dirty="0"/>
              <a:t>ファイル管理</a:t>
            </a:r>
            <a:endParaRPr lang="en-US" altLang="ja-JP" dirty="0"/>
          </a:p>
          <a:p>
            <a:pPr marL="637200" lvl="1" indent="-457200">
              <a:buFont typeface="+mj-lt"/>
              <a:buAutoNum type="arabicPeriod"/>
            </a:pPr>
            <a:r>
              <a:rPr lang="en-US" altLang="ja-JP" dirty="0"/>
              <a:t>Windows</a:t>
            </a:r>
            <a:r>
              <a:rPr lang="ja-JP" altLang="en-US" dirty="0"/>
              <a:t> </a:t>
            </a:r>
            <a:r>
              <a:rPr lang="en-US" altLang="ja-JP" dirty="0"/>
              <a:t>Server</a:t>
            </a:r>
            <a:r>
              <a:rPr lang="ja-JP" altLang="en-US" dirty="0">
                <a:ea typeface="+mn-lt"/>
                <a:cs typeface="+mn-lt"/>
              </a:rPr>
              <a:t>の準備</a:t>
            </a:r>
            <a:endParaRPr lang="en-US" altLang="ja-JP" dirty="0"/>
          </a:p>
          <a:p>
            <a:pPr marL="637200" lvl="1" indent="-457200">
              <a:buFont typeface="+mj-lt"/>
              <a:buAutoNum type="arabicPeriod"/>
            </a:pPr>
            <a:r>
              <a:rPr lang="ja-JP" altLang="en-US" dirty="0">
                <a:ea typeface="+mn-lt"/>
                <a:cs typeface="+mn-lt"/>
              </a:rPr>
              <a:t>テンプレートの準備</a:t>
            </a:r>
            <a:endParaRPr lang="en-US" altLang="ja-JP" dirty="0">
              <a:ea typeface="+mn-lt"/>
              <a:cs typeface="+mn-lt"/>
            </a:endParaRPr>
          </a:p>
          <a:p>
            <a:pPr marL="637200" lvl="1" indent="-457200">
              <a:buFont typeface="+mj-lt"/>
              <a:buAutoNum type="arabicPeriod"/>
            </a:pPr>
            <a:r>
              <a:rPr lang="ja-JP" altLang="en-US" dirty="0">
                <a:ea typeface="+mn-lt"/>
                <a:cs typeface="+mn-lt"/>
              </a:rPr>
              <a:t>仮想ネットワークの準備</a:t>
            </a:r>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Hyper-V</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_Hyper-V</a:t>
            </a:r>
            <a:r>
              <a:rPr lang="ja-JP" altLang="en-US" kern="0" dirty="0"/>
              <a:t>モデル」メニューグループに登録されています。</a:t>
            </a:r>
            <a:endParaRPr lang="en-US" altLang="ja-JP" kern="0" dirty="0"/>
          </a:p>
          <a:p>
            <a:pPr marL="179388" indent="0" defTabSz="914400">
              <a:buNone/>
            </a:pPr>
            <a:r>
              <a:rPr lang="ja-JP" altLang="en-US" kern="0" dirty="0"/>
              <a:t>管理者は</a:t>
            </a:r>
            <a:r>
              <a:rPr lang="en-US" altLang="ja-JP" kern="0" dirty="0"/>
              <a:t>Windows</a:t>
            </a:r>
            <a:r>
              <a:rPr lang="ja-JP" altLang="en-US" kern="0" dirty="0"/>
              <a:t> </a:t>
            </a:r>
            <a:r>
              <a:rPr lang="en-US" altLang="ja-JP" kern="0" dirty="0"/>
              <a:t>Server</a:t>
            </a:r>
            <a:r>
              <a:rPr lang="ja-JP" altLang="en-US" kern="0" dirty="0"/>
              <a:t>のスペックに合わせてこれらのマスタを変更してください。</a:t>
            </a:r>
            <a:endParaRPr lang="en-US" altLang="ja-JP" kern="0" dirty="0"/>
          </a:p>
        </p:txBody>
      </p:sp>
      <p:pic>
        <p:nvPicPr>
          <p:cNvPr id="3" name="図 2"/>
          <p:cNvPicPr>
            <a:picLocks noChangeAspect="1"/>
          </p:cNvPicPr>
          <p:nvPr/>
        </p:nvPicPr>
        <p:blipFill>
          <a:blip r:embed="rId2"/>
          <a:stretch>
            <a:fillRect/>
          </a:stretch>
        </p:blipFill>
        <p:spPr>
          <a:xfrm>
            <a:off x="2686638" y="2691614"/>
            <a:ext cx="6458155" cy="3761573"/>
          </a:xfrm>
          <a:prstGeom prst="rect">
            <a:avLst/>
          </a:prstGeom>
        </p:spPr>
      </p:pic>
      <p:sp>
        <p:nvSpPr>
          <p:cNvPr id="6" name="正方形/長方形 5"/>
          <p:cNvSpPr/>
          <p:nvPr/>
        </p:nvSpPr>
        <p:spPr bwMode="auto">
          <a:xfrm>
            <a:off x="6415863" y="5420413"/>
            <a:ext cx="1081351" cy="9386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D002D89A-4873-48C7-AC83-0A1B44D8FC66}"/>
              </a:ext>
            </a:extLst>
          </p:cNvPr>
          <p:cNvSpPr/>
          <p:nvPr/>
        </p:nvSpPr>
        <p:spPr bwMode="auto">
          <a:xfrm>
            <a:off x="2607434" y="3516199"/>
            <a:ext cx="1081351" cy="190421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仮想マシン名の登録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「仮想マシン名」メニューに作成したい仮想マシンの名前を登録します。</a:t>
            </a:r>
            <a:endParaRPr lang="en-US" altLang="ja-JP" dirty="0"/>
          </a:p>
        </p:txBody>
      </p:sp>
      <p:pic>
        <p:nvPicPr>
          <p:cNvPr id="4" name="図 3"/>
          <p:cNvPicPr>
            <a:picLocks noChangeAspect="1"/>
          </p:cNvPicPr>
          <p:nvPr/>
        </p:nvPicPr>
        <p:blipFill rotWithShape="1">
          <a:blip r:embed="rId2"/>
          <a:srcRect l="303"/>
          <a:stretch/>
        </p:blipFill>
        <p:spPr>
          <a:xfrm>
            <a:off x="269875" y="1303357"/>
            <a:ext cx="10049475" cy="51498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99307102"/>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作成したい仮想マシン名</a:t>
                      </a:r>
                      <a:endParaRPr kumimoji="1" lang="en-US" altLang="ja-JP" sz="1200" dirty="0"/>
                    </a:p>
                    <a:p>
                      <a:pPr algn="ct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CPU</a:t>
            </a:r>
            <a:r>
              <a:rPr kumimoji="1" lang="ja-JP" altLang="en-US" dirty="0"/>
              <a:t>コア数の登録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CPU</a:t>
            </a:r>
            <a:r>
              <a:rPr lang="ja-JP" altLang="en-US" dirty="0"/>
              <a:t>コア数」メニューに仮想マシンに設定する</a:t>
            </a:r>
            <a:r>
              <a:rPr lang="en-US" altLang="ja-JP" dirty="0"/>
              <a:t>CPU</a:t>
            </a:r>
            <a:r>
              <a:rPr lang="ja-JP" altLang="en-US" dirty="0"/>
              <a:t>コア数を登録します。</a:t>
            </a:r>
            <a:endParaRPr lang="en-US" altLang="ja-JP" dirty="0"/>
          </a:p>
        </p:txBody>
      </p:sp>
      <p:pic>
        <p:nvPicPr>
          <p:cNvPr id="5" name="図 4"/>
          <p:cNvPicPr>
            <a:picLocks noChangeAspect="1"/>
          </p:cNvPicPr>
          <p:nvPr/>
        </p:nvPicPr>
        <p:blipFill>
          <a:blip r:embed="rId2"/>
          <a:stretch>
            <a:fillRect/>
          </a:stretch>
        </p:blipFill>
        <p:spPr>
          <a:xfrm>
            <a:off x="239349" y="1337581"/>
            <a:ext cx="10080000" cy="515399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948888365"/>
              </p:ext>
            </p:extLst>
          </p:nvPr>
        </p:nvGraphicFramePr>
        <p:xfrm>
          <a:off x="7813964" y="5540941"/>
          <a:ext cx="4058733" cy="83664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仮想マシンに設定するコア数</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]256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メモリ容量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「メモリ容量」メニューに仮想マシンに設定するメモリ容量を登録します。</a:t>
            </a:r>
            <a:endParaRPr lang="en-US" altLang="ja-JP" dirty="0"/>
          </a:p>
        </p:txBody>
      </p:sp>
      <p:pic>
        <p:nvPicPr>
          <p:cNvPr id="4" name="図 3"/>
          <p:cNvPicPr>
            <a:picLocks noChangeAspect="1"/>
          </p:cNvPicPr>
          <p:nvPr/>
        </p:nvPicPr>
        <p:blipFill>
          <a:blip r:embed="rId2"/>
          <a:stretch>
            <a:fillRect/>
          </a:stretch>
        </p:blipFill>
        <p:spPr>
          <a:xfrm>
            <a:off x="239350" y="1348259"/>
            <a:ext cx="10080000" cy="5104929"/>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80931747"/>
              </p:ext>
            </p:extLst>
          </p:nvPr>
        </p:nvGraphicFramePr>
        <p:xfrm>
          <a:off x="7420210" y="5433668"/>
          <a:ext cx="4532097" cy="101952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MB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仮想マシンに設定するメモリ容量。</a:t>
                      </a:r>
                      <a:endParaRPr kumimoji="1" lang="en-US" altLang="ja-JP" sz="1200" dirty="0"/>
                    </a:p>
                    <a:p>
                      <a:pPr algn="ctr"/>
                      <a:r>
                        <a:rPr kumimoji="1" lang="ja-JP" altLang="en-US" sz="1200" dirty="0"/>
                        <a:t>単位はメガバイト。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]12582912(12T)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3.1.4 </a:t>
            </a:r>
            <a:r>
              <a:rPr lang="ja-JP" altLang="en-US" dirty="0"/>
              <a:t>テンプレート情報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「テンプレート情報」メニューに仮想マシン作成時に利用するテンプレートの名前や保存先等のデータを登録します。</a:t>
            </a:r>
            <a:endParaRPr lang="en-US" altLang="ja-JP" dirty="0"/>
          </a:p>
        </p:txBody>
      </p:sp>
      <p:pic>
        <p:nvPicPr>
          <p:cNvPr id="5" name="図 4"/>
          <p:cNvPicPr>
            <a:picLocks noChangeAspect="1"/>
          </p:cNvPicPr>
          <p:nvPr/>
        </p:nvPicPr>
        <p:blipFill>
          <a:blip r:embed="rId2"/>
          <a:stretch>
            <a:fillRect/>
          </a:stretch>
        </p:blipFill>
        <p:spPr>
          <a:xfrm>
            <a:off x="361950" y="1534257"/>
            <a:ext cx="9557350" cy="4982431"/>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984180577"/>
              </p:ext>
            </p:extLst>
          </p:nvPr>
        </p:nvGraphicFramePr>
        <p:xfrm>
          <a:off x="6781800" y="3054268"/>
          <a:ext cx="5169551" cy="3424320"/>
        </p:xfrm>
        <a:graphic>
          <a:graphicData uri="http://schemas.openxmlformats.org/drawingml/2006/table">
            <a:tbl>
              <a:tblPr firstRow="1" bandRow="1">
                <a:tableStyleId>{93296810-A885-4BE3-A3E7-6D5BEEA58F35}</a:tableStyleId>
              </a:tblPr>
              <a:tblGrid>
                <a:gridCol w="1460500">
                  <a:extLst>
                    <a:ext uri="{9D8B030D-6E8A-4147-A177-3AD203B41FA5}">
                      <a16:colId xmlns:a16="http://schemas.microsoft.com/office/drawing/2014/main" val="1884901537"/>
                    </a:ext>
                  </a:extLst>
                </a:gridCol>
                <a:gridCol w="37090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仮想マシン作成に利用するテンプレート名</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保存先フルパス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仮想マシン作成に利用するテンプレートが保存されている場所のフルパス</a:t>
                      </a:r>
                      <a:endParaRPr kumimoji="1" lang="en-US" altLang="ja-JP" sz="1200" dirty="0"/>
                    </a:p>
                    <a:p>
                      <a:pPr algn="l"/>
                      <a:r>
                        <a:rPr kumimoji="1" lang="en-US" altLang="ja-JP" sz="1200" dirty="0"/>
                        <a:t>※[</a:t>
                      </a:r>
                      <a:r>
                        <a:rPr kumimoji="1" lang="ja-JP" altLang="en-US" sz="1200" dirty="0"/>
                        <a:t>最大長</a:t>
                      </a:r>
                      <a:r>
                        <a:rPr kumimoji="1" lang="en-US" altLang="ja-JP" sz="1200" dirty="0"/>
                        <a:t>]782</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409370"/>
                  </a:ext>
                </a:extLst>
              </a:tr>
              <a:tr h="480570">
                <a:tc>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テンプレートに設定されているログインユーザ</a:t>
                      </a:r>
                      <a:r>
                        <a:rPr kumimoji="1" lang="en-US" altLang="ja-JP" sz="1200" dirty="0"/>
                        <a:t>ID</a:t>
                      </a:r>
                    </a:p>
                    <a:p>
                      <a:pPr algn="l"/>
                      <a:r>
                        <a:rPr kumimoji="1" lang="en-US" altLang="ja-JP" sz="1200" dirty="0"/>
                        <a:t>※[</a:t>
                      </a:r>
                      <a:r>
                        <a:rPr kumimoji="1" lang="ja-JP" altLang="en-US" sz="1200" dirty="0"/>
                        <a:t>最大長</a:t>
                      </a:r>
                      <a:r>
                        <a:rPr kumimoji="1" lang="en-US" altLang="ja-JP" sz="1200" dirty="0"/>
                        <a:t>]30</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02407"/>
                  </a:ext>
                </a:extLst>
              </a:tr>
              <a:tr h="300418">
                <a:tc>
                  <a:txBody>
                    <a:bodyPr/>
                    <a:lstStyle/>
                    <a:p>
                      <a:pPr algn="ctr"/>
                      <a:r>
                        <a:rPr kumimoji="1" lang="ja-JP" altLang="en-US" sz="1200" dirty="0"/>
                        <a:t>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テンプレートに設定されているログインパスワード</a:t>
                      </a:r>
                      <a:endParaRPr kumimoji="1" lang="en-US" altLang="ja-JP" sz="1200" dirty="0"/>
                    </a:p>
                    <a:p>
                      <a:pPr algn="l"/>
                      <a:r>
                        <a:rPr kumimoji="1" lang="ja-JP" altLang="en-US" sz="1200" dirty="0"/>
                        <a:t>ログインユーザ</a:t>
                      </a:r>
                      <a:r>
                        <a:rPr kumimoji="1" lang="en-US" altLang="ja-JP" sz="1200" dirty="0"/>
                        <a:t>ID</a:t>
                      </a:r>
                      <a:r>
                        <a:rPr kumimoji="1" lang="ja-JP" altLang="en-US" sz="1200" dirty="0"/>
                        <a:t>を入力した場合は必須</a:t>
                      </a:r>
                      <a:endParaRPr kumimoji="1" lang="en-US" altLang="ja-JP" sz="1200" dirty="0"/>
                    </a:p>
                    <a:p>
                      <a:pPr algn="l"/>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7895889"/>
                  </a:ext>
                </a:extLst>
              </a:tr>
              <a:tr h="300418">
                <a:tc>
                  <a:txBody>
                    <a:bodyPr/>
                    <a:lstStyle/>
                    <a:p>
                      <a:pPr algn="ctr"/>
                      <a:r>
                        <a:rPr kumimoji="1" lang="ja-JP" altLang="en-US" sz="1200" dirty="0"/>
                        <a:t>世代</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dirty="0"/>
                        <a:t>テンプレートで利用しているファームウェアによって選択</a:t>
                      </a:r>
                    </a:p>
                    <a:p>
                      <a:pPr algn="l"/>
                      <a:r>
                        <a:rPr kumimoji="1" lang="en-US" altLang="ja-JP" sz="1200" dirty="0"/>
                        <a:t>※BIOS</a:t>
                      </a:r>
                      <a:r>
                        <a:rPr kumimoji="1" lang="ja-JP" altLang="en-US" sz="1200" dirty="0"/>
                        <a:t>：</a:t>
                      </a:r>
                      <a:r>
                        <a:rPr kumimoji="1" lang="en-US" altLang="ja-JP" sz="1200" dirty="0"/>
                        <a:t>1</a:t>
                      </a:r>
                      <a:r>
                        <a:rPr kumimoji="1" lang="ja-JP" altLang="en-US" sz="1200" dirty="0"/>
                        <a:t>  </a:t>
                      </a:r>
                      <a:r>
                        <a:rPr kumimoji="1" lang="en-US" altLang="ja-JP" sz="1200" dirty="0"/>
                        <a:t>UEFI</a:t>
                      </a:r>
                      <a:r>
                        <a:rPr kumimoji="1" lang="ja-JP" altLang="en-US" sz="1200" dirty="0"/>
                        <a:t>：</a:t>
                      </a:r>
                      <a:r>
                        <a:rPr kumimoji="1" lang="en-US" altLang="ja-JP" sz="1200" dirty="0"/>
                        <a:t>2</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264574"/>
                  </a:ext>
                </a:extLst>
              </a:tr>
            </a:tbl>
          </a:graphicData>
        </a:graphic>
      </p:graphicFrame>
    </p:spTree>
    <p:extLst>
      <p:ext uri="{BB962C8B-B14F-4D97-AF65-F5344CB8AC3E}">
        <p14:creationId xmlns:p14="http://schemas.microsoft.com/office/powerpoint/2010/main" val="3480547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3.1.5 </a:t>
            </a:r>
            <a:r>
              <a:rPr lang="ja-JP" altLang="en-US" dirty="0"/>
              <a:t>仮想スイッチ名</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「仮想スイッチ名」メニューに仮想マシンに設定する仮想スイッチ名を登録します。</a:t>
            </a:r>
            <a:endParaRPr lang="en-US" altLang="ja-JP" dirty="0"/>
          </a:p>
        </p:txBody>
      </p:sp>
      <p:pic>
        <p:nvPicPr>
          <p:cNvPr id="5" name="図 4"/>
          <p:cNvPicPr>
            <a:picLocks noChangeAspect="1"/>
          </p:cNvPicPr>
          <p:nvPr/>
        </p:nvPicPr>
        <p:blipFill>
          <a:blip r:embed="rId2"/>
          <a:stretch>
            <a:fillRect/>
          </a:stretch>
        </p:blipFill>
        <p:spPr>
          <a:xfrm>
            <a:off x="239350" y="1368730"/>
            <a:ext cx="10080000" cy="508445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502011512"/>
              </p:ext>
            </p:extLst>
          </p:nvPr>
        </p:nvGraphicFramePr>
        <p:xfrm>
          <a:off x="7420210" y="5616548"/>
          <a:ext cx="4532097" cy="83664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仮想マシンに設定する仮想スイッチ名</a:t>
                      </a:r>
                      <a:endParaRPr kumimoji="1" lang="en-US" altLang="ja-JP" sz="1200" dirty="0"/>
                    </a:p>
                    <a:p>
                      <a:pPr algn="ctr"/>
                      <a:r>
                        <a:rPr kumimoji="1" lang="en-US" altLang="ja-JP" sz="1200" dirty="0"/>
                        <a:t>※[</a:t>
                      </a:r>
                      <a:r>
                        <a:rPr kumimoji="1" lang="ja-JP" altLang="en-US" sz="1200" dirty="0"/>
                        <a:t>最大長</a:t>
                      </a:r>
                      <a:r>
                        <a:rPr kumimoji="1" lang="en-US" altLang="ja-JP" sz="1200" dirty="0"/>
                        <a:t>]767</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28284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3.1.6 IP</a:t>
            </a:r>
            <a:r>
              <a:rPr lang="ja-JP" altLang="en-US" dirty="0"/>
              <a:t>アドレス情報</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a:t>
            </a:r>
            <a:r>
              <a:rPr lang="en-US" altLang="ja-JP" dirty="0"/>
              <a:t>IP</a:t>
            </a:r>
            <a:r>
              <a:rPr lang="ja-JP" altLang="en-US" dirty="0"/>
              <a:t>アドレス情報」メニューに仮想マシンに設定する</a:t>
            </a:r>
            <a:r>
              <a:rPr lang="en-US" altLang="ja-JP" dirty="0"/>
              <a:t>IP</a:t>
            </a:r>
            <a:r>
              <a:rPr lang="ja-JP" altLang="en-US" dirty="0"/>
              <a:t>アドレス情報を登録します。</a:t>
            </a:r>
            <a:endParaRPr lang="en-US" altLang="ja-JP" dirty="0"/>
          </a:p>
          <a:p>
            <a:pPr marL="180975" indent="0">
              <a:buNone/>
            </a:pPr>
            <a:r>
              <a:rPr lang="ja-JP" altLang="en-US" dirty="0"/>
              <a:t>登録時に各項目の整合を取っていませんので、登録の際はご注意ください。</a:t>
            </a:r>
            <a:endParaRPr lang="en-US" altLang="ja-JP" dirty="0"/>
          </a:p>
        </p:txBody>
      </p:sp>
      <p:pic>
        <p:nvPicPr>
          <p:cNvPr id="4" name="図 3"/>
          <p:cNvPicPr>
            <a:picLocks noChangeAspect="1"/>
          </p:cNvPicPr>
          <p:nvPr/>
        </p:nvPicPr>
        <p:blipFill rotWithShape="1">
          <a:blip r:embed="rId2"/>
          <a:srcRect l="460"/>
          <a:stretch/>
        </p:blipFill>
        <p:spPr>
          <a:xfrm>
            <a:off x="352425" y="1573189"/>
            <a:ext cx="9477676" cy="4959755"/>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43361527"/>
              </p:ext>
            </p:extLst>
          </p:nvPr>
        </p:nvGraphicFramePr>
        <p:xfrm>
          <a:off x="7035800" y="3397404"/>
          <a:ext cx="4915551" cy="3097440"/>
        </p:xfrm>
        <a:graphic>
          <a:graphicData uri="http://schemas.openxmlformats.org/drawingml/2006/table">
            <a:tbl>
              <a:tblPr firstRow="1" bandRow="1">
                <a:tableStyleId>{93296810-A885-4BE3-A3E7-6D5BEEA58F35}</a:tableStyleId>
              </a:tblPr>
              <a:tblGrid>
                <a:gridCol w="2072258">
                  <a:extLst>
                    <a:ext uri="{9D8B030D-6E8A-4147-A177-3AD203B41FA5}">
                      <a16:colId xmlns:a16="http://schemas.microsoft.com/office/drawing/2014/main" val="1884901537"/>
                    </a:ext>
                  </a:extLst>
                </a:gridCol>
                <a:gridCol w="2843293">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仮想マシンに設定する</a:t>
                      </a:r>
                      <a:r>
                        <a:rPr kumimoji="1" lang="en-US" altLang="ja-JP" sz="1200" dirty="0"/>
                        <a:t>IP</a:t>
                      </a:r>
                      <a:r>
                        <a:rPr kumimoji="1" lang="ja-JP" altLang="en-US" sz="1200" dirty="0"/>
                        <a:t>アドレス</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p>
                    <a:p>
                      <a:pPr algn="ct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アドレスのサブネットマスク</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207037"/>
                  </a:ext>
                </a:extLst>
              </a:tr>
              <a:tr h="300418">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アドレスのデフォルトゲートウェイ</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687916"/>
                  </a:ext>
                </a:extLst>
              </a:tr>
              <a:tr h="300418">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アドレスの</a:t>
                      </a:r>
                      <a:r>
                        <a:rPr kumimoji="1" lang="en-US" altLang="ja-JP" sz="1200" dirty="0"/>
                        <a:t>DNS</a:t>
                      </a:r>
                      <a:r>
                        <a:rPr kumimoji="1" lang="ja-JP" altLang="en-US" sz="1200" dirty="0"/>
                        <a:t>サーバ</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172.10.1.1</a:t>
                      </a:r>
                      <a:r>
                        <a:rPr kumimoji="1" lang="ja-JP" altLang="en-US" sz="1200" dirty="0"/>
                        <a:t>の様な形式で入力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]15</a:t>
                      </a:r>
                      <a:r>
                        <a:rPr kumimoji="1" lang="ja-JP" altLang="en-US" sz="1200" dirty="0"/>
                        <a:t>バイト</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0964361"/>
                  </a:ext>
                </a:extLst>
              </a:tr>
            </a:tbl>
          </a:graphicData>
        </a:graphic>
      </p:graphicFrame>
    </p:spTree>
    <p:extLst>
      <p:ext uri="{BB962C8B-B14F-4D97-AF65-F5344CB8AC3E}">
        <p14:creationId xmlns:p14="http://schemas.microsoft.com/office/powerpoint/2010/main" val="395384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3.1.7 </a:t>
            </a:r>
            <a:r>
              <a:rPr lang="ja-JP" altLang="en-US" dirty="0"/>
              <a:t>仮想ハードディスク容量</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「仮想ハードディスク容量」メニューに仮想マシンに設定する仮想ハードディスクの容量を登録します。</a:t>
            </a:r>
            <a:endParaRPr lang="en-US" altLang="ja-JP" dirty="0"/>
          </a:p>
        </p:txBody>
      </p:sp>
      <p:pic>
        <p:nvPicPr>
          <p:cNvPr id="4" name="図 3"/>
          <p:cNvPicPr>
            <a:picLocks noChangeAspect="1"/>
          </p:cNvPicPr>
          <p:nvPr/>
        </p:nvPicPr>
        <p:blipFill>
          <a:blip r:embed="rId2"/>
          <a:stretch>
            <a:fillRect/>
          </a:stretch>
        </p:blipFill>
        <p:spPr>
          <a:xfrm>
            <a:off x="361907" y="1552575"/>
            <a:ext cx="9755099" cy="49482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524144734"/>
              </p:ext>
            </p:extLst>
          </p:nvPr>
        </p:nvGraphicFramePr>
        <p:xfrm>
          <a:off x="7277100" y="5433668"/>
          <a:ext cx="4675207" cy="101952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容量（</a:t>
                      </a:r>
                      <a:r>
                        <a:rPr kumimoji="1" lang="en-US" altLang="ja-JP" sz="1200" dirty="0"/>
                        <a:t>GB</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仮想マシンに追加する仮想ハードディスクの容量</a:t>
                      </a:r>
                      <a:endParaRPr kumimoji="1" lang="en-US" altLang="ja-JP" sz="1200" dirty="0"/>
                    </a:p>
                    <a:p>
                      <a:pPr algn="ctr"/>
                      <a:r>
                        <a:rPr kumimoji="1" lang="ja-JP" altLang="en-US" sz="1200" dirty="0"/>
                        <a:t>単位はギガバイト</a:t>
                      </a:r>
                      <a:endParaRPr kumimoji="1" lang="en-US" altLang="ja-JP" sz="1200" dirty="0"/>
                    </a:p>
                    <a:p>
                      <a:pPr algn="ctr"/>
                      <a:r>
                        <a:rPr kumimoji="1" lang="en-US" altLang="ja-JP" sz="1200" dirty="0"/>
                        <a:t>※[</a:t>
                      </a:r>
                      <a:r>
                        <a:rPr kumimoji="1" lang="ja-JP" altLang="en-US" sz="1200" dirty="0"/>
                        <a:t>最小値</a:t>
                      </a:r>
                      <a:r>
                        <a:rPr kumimoji="1" lang="en-US" altLang="ja-JP" sz="1200" dirty="0"/>
                        <a:t>]1</a:t>
                      </a:r>
                      <a:r>
                        <a:rPr kumimoji="1" lang="ja-JP" altLang="en-US" sz="1200" dirty="0"/>
                        <a:t>～</a:t>
                      </a:r>
                      <a:r>
                        <a:rPr kumimoji="1" lang="en-US" altLang="ja-JP" sz="1200" dirty="0"/>
                        <a:t>[</a:t>
                      </a:r>
                      <a:r>
                        <a:rPr kumimoji="1" lang="ja-JP" altLang="en-US" sz="1200" dirty="0"/>
                        <a:t>最大値</a:t>
                      </a:r>
                      <a:r>
                        <a:rPr kumimoji="1" lang="en-US" altLang="ja-JP" sz="1200" dirty="0"/>
                        <a:t>]51200(50T)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612694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3.1.8 </a:t>
            </a:r>
            <a:r>
              <a:rPr lang="ja-JP" altLang="en-US" dirty="0"/>
              <a:t>処理状況</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対象レコードの処理状況を定義しています。</a:t>
            </a:r>
            <a:endParaRPr lang="en-US" altLang="ja-JP" dirty="0"/>
          </a:p>
          <a:p>
            <a:pPr marL="179388" indent="0">
              <a:buNone/>
            </a:pPr>
            <a:r>
              <a:rPr lang="ja-JP" altLang="en-US" dirty="0"/>
              <a:t>デフォルトで登録されている</a:t>
            </a:r>
            <a:r>
              <a:rPr lang="en-US" altLang="ja-JP" dirty="0"/>
              <a:t>Movement</a:t>
            </a:r>
            <a:r>
              <a:rPr lang="ja-JP" altLang="en-US" dirty="0"/>
              <a:t>で利用しているため変更しないで下さい。</a:t>
            </a:r>
          </a:p>
          <a:p>
            <a:pPr marL="0" indent="0">
              <a:buNone/>
            </a:pPr>
            <a:endParaRPr lang="en-US" altLang="ja-JP" dirty="0"/>
          </a:p>
        </p:txBody>
      </p:sp>
      <p:pic>
        <p:nvPicPr>
          <p:cNvPr id="5" name="図 4"/>
          <p:cNvPicPr>
            <a:picLocks noChangeAspect="1"/>
          </p:cNvPicPr>
          <p:nvPr/>
        </p:nvPicPr>
        <p:blipFill>
          <a:blip r:embed="rId2"/>
          <a:stretch>
            <a:fillRect/>
          </a:stretch>
        </p:blipFill>
        <p:spPr>
          <a:xfrm>
            <a:off x="239350" y="1607642"/>
            <a:ext cx="9951367" cy="4866328"/>
          </a:xfrm>
          <a:prstGeom prst="rect">
            <a:avLst/>
          </a:prstGeom>
        </p:spPr>
      </p:pic>
      <p:graphicFrame>
        <p:nvGraphicFramePr>
          <p:cNvPr id="8" name="表 7">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742593919"/>
              </p:ext>
            </p:extLst>
          </p:nvPr>
        </p:nvGraphicFramePr>
        <p:xfrm>
          <a:off x="7277100" y="5616548"/>
          <a:ext cx="4675207" cy="836640"/>
        </p:xfrm>
        <a:graphic>
          <a:graphicData uri="http://schemas.openxmlformats.org/drawingml/2006/table">
            <a:tbl>
              <a:tblPr firstRow="1" bandRow="1">
                <a:tableStyleId>{93296810-A885-4BE3-A3E7-6D5BEEA58F35}</a:tableStyleId>
              </a:tblPr>
              <a:tblGrid>
                <a:gridCol w="1057666">
                  <a:extLst>
                    <a:ext uri="{9D8B030D-6E8A-4147-A177-3AD203B41FA5}">
                      <a16:colId xmlns:a16="http://schemas.microsoft.com/office/drawing/2014/main" val="1884901537"/>
                    </a:ext>
                  </a:extLst>
                </a:gridCol>
                <a:gridCol w="361754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対象レコードの処理状況</a:t>
                      </a:r>
                      <a:endParaRPr kumimoji="1" lang="en-US" altLang="ja-JP" sz="1200" dirty="0"/>
                    </a:p>
                    <a:p>
                      <a:pPr algn="ctr"/>
                      <a:r>
                        <a:rPr kumimoji="1" lang="ja-JP" altLang="en-US" sz="1200" dirty="0"/>
                        <a:t>変更不可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80750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dirty="0"/>
              <a:t>3.2</a:t>
            </a:r>
            <a:r>
              <a:rPr lang="ja-JP" altLang="en-US" dirty="0"/>
              <a:t> </a:t>
            </a:r>
            <a:r>
              <a:rPr lang="en-US" altLang="ja-JP" dirty="0"/>
              <a:t>Hyper-V</a:t>
            </a:r>
            <a:r>
              <a:rPr lang="ja-JP" altLang="en-US" dirty="0"/>
              <a:t>モデルで仮想マシン操作</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Hyper-V</a:t>
            </a:r>
            <a:r>
              <a:rPr kumimoji="1" lang="ja-JP" altLang="en-US" dirty="0"/>
              <a:t>モデルを使って、実際に仮想マシンを操作していきます。</a:t>
            </a:r>
            <a:endParaRPr kumimoji="1" lang="en-US" altLang="ja-JP" dirty="0"/>
          </a:p>
          <a:p>
            <a:pPr marL="180975" indent="0">
              <a:buNone/>
            </a:pPr>
            <a:r>
              <a:rPr kumimoji="1" lang="ja-JP" altLang="en-US" dirty="0"/>
              <a:t>まず、仮想マシンを操作するための一連の流れを以下に記載します。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14292543"/>
              </p:ext>
            </p:extLst>
          </p:nvPr>
        </p:nvGraphicFramePr>
        <p:xfrm>
          <a:off x="1261191" y="1752234"/>
          <a:ext cx="6919214" cy="4700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4225817630"/>
              </p:ext>
            </p:extLst>
          </p:nvPr>
        </p:nvGraphicFramePr>
        <p:xfrm>
          <a:off x="8850788" y="3807346"/>
          <a:ext cx="2801592" cy="2237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a:txBody>
                    <a:bodyPr/>
                    <a:lstStyle/>
                    <a:p>
                      <a:pPr algn="ctr"/>
                      <a:r>
                        <a:rPr kumimoji="1" lang="ja-JP" altLang="en-US" sz="1200" dirty="0"/>
                        <a:t>起動</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88000">
                <a:tc>
                  <a:txBody>
                    <a:bodyPr/>
                    <a:lstStyle/>
                    <a:p>
                      <a:pPr algn="ctr"/>
                      <a:r>
                        <a:rPr kumimoji="1" lang="ja-JP" altLang="en-US" sz="1200" dirty="0"/>
                        <a:t>停止</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88000">
                <a:tc>
                  <a:txBody>
                    <a:bodyPr/>
                    <a:lstStyle/>
                    <a:p>
                      <a:pPr algn="ctr"/>
                      <a:r>
                        <a:rPr kumimoji="1" lang="ja-JP" altLang="en-US" sz="1200" dirty="0"/>
                        <a:t>削除</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288000">
                <a:tc>
                  <a:txBody>
                    <a:bodyPr/>
                    <a:lstStyle/>
                    <a:p>
                      <a:pPr algn="ctr"/>
                      <a:r>
                        <a:rPr kumimoji="1" lang="en-US" altLang="ja-JP" sz="1200" dirty="0"/>
                        <a:t>IP</a:t>
                      </a:r>
                      <a:r>
                        <a:rPr kumimoji="1" lang="ja-JP" altLang="en-US" sz="1200" dirty="0"/>
                        <a:t>アドレス設定</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32000">
                <a:tc>
                  <a:txBody>
                    <a:bodyPr/>
                    <a:lstStyle/>
                    <a:p>
                      <a:pPr algn="ctr"/>
                      <a:r>
                        <a:rPr kumimoji="1" lang="ja-JP" altLang="en-US" sz="1200" dirty="0"/>
                        <a:t>仮想ハード</a:t>
                      </a:r>
                      <a:endParaRPr kumimoji="1" lang="en-US" altLang="ja-JP" sz="1200" dirty="0"/>
                    </a:p>
                    <a:p>
                      <a:pPr algn="ctr"/>
                      <a:r>
                        <a:rPr kumimoji="1" lang="ja-JP" altLang="en-US" sz="1200" dirty="0"/>
                        <a:t>ディスク追加</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Movement</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kern="0" dirty="0">
                <a:ea typeface="+mn-lt"/>
                <a:cs typeface="+mn-lt"/>
              </a:rPr>
              <a:t>Hyper-V</a:t>
            </a:r>
            <a:r>
              <a:rPr lang="ja-JP" altLang="en-US" kern="0" dirty="0">
                <a:ea typeface="+mn-lt"/>
                <a:cs typeface="+mn-lt"/>
              </a:rPr>
              <a:t>モデルの実行</a:t>
            </a:r>
            <a:endParaRPr lang="en-US" altLang="ja-JP" kern="0" dirty="0">
              <a:ea typeface="+mn-lt"/>
              <a:cs typeface="+mn-lt"/>
            </a:endParaRPr>
          </a:p>
          <a:p>
            <a:pPr marL="637200" lvl="1" indent="-457200" defTabSz="914400">
              <a:buFont typeface="+mj-lt"/>
              <a:buAutoNum type="arabicPeriod"/>
            </a:pPr>
            <a:r>
              <a:rPr lang="ja-JP" altLang="en-US" dirty="0"/>
              <a:t>マスタ情報登録</a:t>
            </a:r>
            <a:endParaRPr lang="en-US" altLang="ja-JP" dirty="0"/>
          </a:p>
          <a:p>
            <a:pPr marL="817200" lvl="2" indent="-457200" defTabSz="914400">
              <a:buFont typeface="+mj-lt"/>
              <a:buAutoNum type="arabicPeriod"/>
            </a:pPr>
            <a:r>
              <a:rPr lang="ja-JP" altLang="en-US" dirty="0"/>
              <a:t>仮想マシン名の登録</a:t>
            </a:r>
            <a:endParaRPr lang="en-US" altLang="ja-JP" dirty="0"/>
          </a:p>
          <a:p>
            <a:pPr marL="817200" lvl="2" indent="-457200" defTabSz="914400">
              <a:buFont typeface="+mj-lt"/>
              <a:buAutoNum type="arabicPeriod"/>
            </a:pPr>
            <a:r>
              <a:rPr lang="en-US" altLang="ja-JP" dirty="0"/>
              <a:t>CPU</a:t>
            </a:r>
            <a:r>
              <a:rPr lang="ja-JP" altLang="en-US" dirty="0"/>
              <a:t>コア数の登録</a:t>
            </a:r>
            <a:endParaRPr lang="en-US" altLang="ja-JP" dirty="0"/>
          </a:p>
          <a:p>
            <a:pPr marL="817200" lvl="2" indent="-457200" defTabSz="914400">
              <a:buFont typeface="+mj-lt"/>
              <a:buAutoNum type="arabicPeriod"/>
            </a:pPr>
            <a:r>
              <a:rPr lang="ja-JP" altLang="en-US" dirty="0"/>
              <a:t>メモリ容量の登録</a:t>
            </a:r>
            <a:endParaRPr lang="en-US" altLang="ja-JP" dirty="0"/>
          </a:p>
          <a:p>
            <a:pPr marL="817200" lvl="2" indent="-457200" defTabSz="914400">
              <a:buFont typeface="+mj-lt"/>
              <a:buAutoNum type="arabicPeriod"/>
            </a:pPr>
            <a:r>
              <a:rPr lang="ja-JP" altLang="en-US" dirty="0"/>
              <a:t>テンプレート情報の登録</a:t>
            </a:r>
            <a:endParaRPr lang="en-US" altLang="ja-JP" dirty="0"/>
          </a:p>
          <a:p>
            <a:pPr marL="817200" lvl="2" indent="-457200" defTabSz="914400">
              <a:buFont typeface="+mj-lt"/>
              <a:buAutoNum type="arabicPeriod"/>
            </a:pPr>
            <a:r>
              <a:rPr lang="ja-JP" altLang="en-US" dirty="0"/>
              <a:t>仮想スイッチ名の登録</a:t>
            </a:r>
            <a:endParaRPr lang="en-US" altLang="ja-JP" dirty="0"/>
          </a:p>
          <a:p>
            <a:pPr marL="817200" lvl="2" indent="-457200" defTabSz="914400">
              <a:buFont typeface="+mj-lt"/>
              <a:buAutoNum type="arabicPeriod"/>
            </a:pPr>
            <a:r>
              <a:rPr lang="en-US" altLang="ja-JP" dirty="0"/>
              <a:t>IP</a:t>
            </a:r>
            <a:r>
              <a:rPr lang="ja-JP" altLang="en-US" dirty="0"/>
              <a:t>アドレス情報の登録</a:t>
            </a:r>
            <a:endParaRPr lang="en-US" altLang="ja-JP" dirty="0"/>
          </a:p>
          <a:p>
            <a:pPr marL="817200" lvl="2" indent="-457200" defTabSz="914400">
              <a:buFont typeface="+mj-lt"/>
              <a:buAutoNum type="arabicPeriod"/>
            </a:pPr>
            <a:r>
              <a:rPr lang="ja-JP" altLang="en-US" dirty="0"/>
              <a:t>仮想ハードディスク容量の登録</a:t>
            </a:r>
            <a:endParaRPr lang="en-US" altLang="ja-JP" dirty="0"/>
          </a:p>
          <a:p>
            <a:pPr marL="817200" lvl="2" indent="-457200" defTabSz="914400">
              <a:buFont typeface="+mj-lt"/>
              <a:buAutoNum type="arabicPeriod"/>
            </a:pPr>
            <a:r>
              <a:rPr lang="ja-JP" altLang="en-US" dirty="0"/>
              <a:t>処理状況</a:t>
            </a:r>
            <a:endParaRPr lang="en-US" altLang="ja-JP" dirty="0"/>
          </a:p>
          <a:p>
            <a:pPr marL="637200" lvl="1" indent="-457200" defTabSz="914400">
              <a:buFont typeface="+mj-lt"/>
              <a:buAutoNum type="arabicPeriod"/>
            </a:pPr>
            <a:r>
              <a:rPr lang="en-US" altLang="ja-JP" dirty="0"/>
              <a:t>Hyper-V</a:t>
            </a:r>
            <a:r>
              <a:rPr lang="ja-JP" altLang="en-US" dirty="0"/>
              <a:t>モデルで仮想マシン操作</a:t>
            </a:r>
            <a:endParaRPr lang="en-US" altLang="ja-JP" dirty="0"/>
          </a:p>
          <a:p>
            <a:pPr marL="817200" lvl="2" indent="-457200" defTabSz="914400">
              <a:buFont typeface="+mj-lt"/>
              <a:buAutoNum type="arabicPeriod"/>
            </a:pPr>
            <a:r>
              <a:rPr lang="ja-JP" altLang="en-US" dirty="0"/>
              <a:t>機器一覧の登録</a:t>
            </a:r>
            <a:endParaRPr lang="en-US" altLang="ja-JP" dirty="0"/>
          </a:p>
          <a:p>
            <a:pPr marL="817200" lvl="2" indent="-457200" defTabSz="914400">
              <a:buFont typeface="+mj-lt"/>
              <a:buAutoNum type="arabicPeriod"/>
            </a:pPr>
            <a:r>
              <a:rPr lang="ja-JP" altLang="en-US" dirty="0"/>
              <a:t>オペレーション作成</a:t>
            </a:r>
            <a:endParaRPr lang="en-US" altLang="ja-JP" dirty="0"/>
          </a:p>
          <a:p>
            <a:pPr marL="817200" lvl="2" indent="-457200" defTabSz="914400">
              <a:buFont typeface="+mj-lt"/>
              <a:buAutoNum type="arabicPeriod"/>
            </a:pPr>
            <a:r>
              <a:rPr lang="ja-JP" altLang="en-US" dirty="0"/>
              <a:t>パラメータシート登録</a:t>
            </a:r>
            <a:endParaRPr lang="en-US" altLang="ja-JP" dirty="0"/>
          </a:p>
          <a:p>
            <a:pPr marL="997200" lvl="3" indent="-457200" defTabSz="914400">
              <a:buFont typeface="+mj-lt"/>
              <a:buAutoNum type="arabicPeriod"/>
            </a:pPr>
            <a:r>
              <a:rPr lang="ja-JP" altLang="en-US" dirty="0"/>
              <a:t>仮想マシン設定（仮想マシン作成）</a:t>
            </a:r>
          </a:p>
          <a:p>
            <a:pPr marL="997200" lvl="3" indent="-457200" defTabSz="914400">
              <a:buFont typeface="+mj-lt"/>
              <a:buAutoNum type="arabicPeriod"/>
            </a:pPr>
            <a:r>
              <a:rPr lang="en-US" altLang="ja-JP" dirty="0"/>
              <a:t>IP</a:t>
            </a:r>
            <a:r>
              <a:rPr lang="ja-JP" altLang="en-US" dirty="0"/>
              <a:t>アドレス設定（仮想マシン作成）</a:t>
            </a:r>
            <a:endParaRPr lang="en-US" altLang="ja-JP" dirty="0"/>
          </a:p>
          <a:p>
            <a:pPr marL="997200" lvl="3" indent="-457200" defTabSz="914400">
              <a:buFont typeface="+mj-lt"/>
              <a:buAutoNum type="arabicPeriod"/>
            </a:pPr>
            <a:r>
              <a:rPr lang="ja-JP" altLang="en-US" dirty="0"/>
              <a:t>仮想ハードディスク設定（仮想マシン作成）</a:t>
            </a:r>
            <a:endParaRPr lang="en-US" altLang="ja-JP" dirty="0"/>
          </a:p>
          <a:p>
            <a:pPr marL="997200" lvl="3" indent="-457200" defTabSz="914400">
              <a:buFont typeface="+mj-lt"/>
              <a:buAutoNum type="arabicPeriod"/>
            </a:pPr>
            <a:r>
              <a:rPr lang="ja-JP" altLang="en-US" dirty="0"/>
              <a:t>仮想マシン設定（仮想マシン起動</a:t>
            </a:r>
            <a:r>
              <a:rPr lang="en-US" altLang="ja-JP" dirty="0"/>
              <a:t>/</a:t>
            </a:r>
            <a:r>
              <a:rPr lang="ja-JP" altLang="en-US" dirty="0"/>
              <a:t>停止）</a:t>
            </a:r>
            <a:endParaRPr lang="en-US" altLang="ja-JP" dirty="0"/>
          </a:p>
          <a:p>
            <a:pPr marL="997200" lvl="3" indent="-457200" defTabSz="914400">
              <a:buFont typeface="+mj-lt"/>
              <a:buAutoNum type="arabicPeriod"/>
            </a:pPr>
            <a:r>
              <a:rPr lang="ja-JP" altLang="en-US" dirty="0"/>
              <a:t>仮想マシン設定（仮想マシン削除）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a:t>
            </a:r>
            <a:r>
              <a:rPr lang="ja-JP" altLang="en-US" dirty="0"/>
              <a:t>作成・起動・停止・削除</a:t>
            </a:r>
            <a:endParaRPr lang="en-US" altLang="ja-JP" dirty="0"/>
          </a:p>
          <a:p>
            <a:pPr marL="817200" lvl="2" indent="-457200" defTabSz="914400">
              <a:buFont typeface="+mj-lt"/>
              <a:buAutoNum type="arabicPeriod"/>
            </a:pPr>
            <a:r>
              <a:rPr lang="en-US" altLang="ja-JP" dirty="0"/>
              <a:t>Conductor</a:t>
            </a:r>
            <a:r>
              <a:rPr lang="ja-JP" altLang="en-US" dirty="0"/>
              <a:t>実行 </a:t>
            </a:r>
            <a:r>
              <a:rPr lang="en-US" altLang="ja-JP" dirty="0"/>
              <a:t>– Movement</a:t>
            </a:r>
            <a:r>
              <a:rPr lang="ja-JP" altLang="en-US" dirty="0"/>
              <a:t>スキップ</a:t>
            </a:r>
            <a:endParaRPr lang="en-US" altLang="ja-JP" dirty="0"/>
          </a:p>
          <a:p>
            <a:pPr marL="817200" lvl="2" indent="-457200" defTabSz="914400">
              <a:buFont typeface="+mj-lt"/>
              <a:buAutoNum type="arabicPeriod"/>
            </a:pPr>
            <a:r>
              <a:rPr lang="en-US" altLang="ja-JP" dirty="0"/>
              <a:t>Movement</a:t>
            </a:r>
            <a:r>
              <a:rPr lang="ja-JP" altLang="en-US" dirty="0"/>
              <a:t>実行 </a:t>
            </a:r>
            <a:r>
              <a:rPr lang="en-US" altLang="ja-JP" dirty="0"/>
              <a:t>– IP</a:t>
            </a:r>
            <a:r>
              <a:rPr lang="ja-JP" altLang="en-US" dirty="0"/>
              <a:t>アドレス設定・仮想ハードディスク追加</a:t>
            </a:r>
            <a:endParaRPr lang="en-US" altLang="ja-JP" dirty="0"/>
          </a:p>
          <a:p>
            <a:pPr marL="637200" lvl="1" indent="-457200" defTabSz="914400">
              <a:buFont typeface="+mj-lt"/>
              <a:buAutoNum type="arabicPeriod"/>
            </a:pPr>
            <a:r>
              <a:rPr lang="ja-JP" altLang="en-US" dirty="0"/>
              <a:t>実行結果の確認</a:t>
            </a:r>
            <a:endParaRPr lang="ja-JP"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機器一覧の登録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機器一覧に</a:t>
            </a:r>
            <a:r>
              <a:rPr lang="en-US" altLang="ja-JP" dirty="0"/>
              <a:t>Hyper-V</a:t>
            </a:r>
            <a:r>
              <a:rPr lang="ja-JP" altLang="en-US" dirty="0"/>
              <a:t>マネージャへの接続情報を登録します。</a:t>
            </a:r>
            <a:endParaRPr lang="en-US" altLang="ja-JP" dirty="0"/>
          </a:p>
          <a:p>
            <a:pPr marL="174625" indent="0">
              <a:buNone/>
            </a:pPr>
            <a:r>
              <a:rPr lang="ja-JP" altLang="en-US" dirty="0"/>
              <a:t>各項目の細部については、</a:t>
            </a:r>
            <a:r>
              <a:rPr lang="en-US" altLang="ja-JP" dirty="0">
                <a:hlinkClick r:id="rId2"/>
              </a:rPr>
              <a:t>ITA</a:t>
            </a:r>
            <a:r>
              <a:rPr lang="ja-JP" altLang="en-US" dirty="0">
                <a:hlinkClick r:id="rId2"/>
              </a:rPr>
              <a:t>利用手順マニュアル</a:t>
            </a:r>
            <a:r>
              <a:rPr lang="ja-JP" altLang="en-US" dirty="0"/>
              <a:t>をご参照ください。</a:t>
            </a:r>
          </a:p>
        </p:txBody>
      </p:sp>
      <p:pic>
        <p:nvPicPr>
          <p:cNvPr id="6" name="図 5">
            <a:extLst>
              <a:ext uri="{FF2B5EF4-FFF2-40B4-BE49-F238E27FC236}">
                <a16:creationId xmlns:a16="http://schemas.microsoft.com/office/drawing/2014/main" id="{5CFB4E60-E539-426A-B7DB-7D04E729FCC3}"/>
              </a:ext>
            </a:extLst>
          </p:cNvPr>
          <p:cNvPicPr>
            <a:picLocks noChangeAspect="1"/>
          </p:cNvPicPr>
          <p:nvPr/>
        </p:nvPicPr>
        <p:blipFill>
          <a:blip r:embed="rId3"/>
          <a:stretch>
            <a:fillRect/>
          </a:stretch>
        </p:blipFill>
        <p:spPr>
          <a:xfrm>
            <a:off x="239362" y="1624069"/>
            <a:ext cx="8598647" cy="4896000"/>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3730345670"/>
              </p:ext>
            </p:extLst>
          </p:nvPr>
        </p:nvGraphicFramePr>
        <p:xfrm>
          <a:off x="6114401" y="2567780"/>
          <a:ext cx="5974773" cy="3934080"/>
        </p:xfrm>
        <a:graphic>
          <a:graphicData uri="http://schemas.openxmlformats.org/drawingml/2006/table">
            <a:tbl>
              <a:tblPr firstRow="1" bandRow="1">
                <a:tableStyleId>{93296810-A885-4BE3-A3E7-6D5BEEA58F35}</a:tableStyleId>
              </a:tblPr>
              <a:tblGrid>
                <a:gridCol w="540328">
                  <a:extLst>
                    <a:ext uri="{9D8B030D-6E8A-4147-A177-3AD203B41FA5}">
                      <a16:colId xmlns:a16="http://schemas.microsoft.com/office/drawing/2014/main" val="1884901537"/>
                    </a:ext>
                  </a:extLst>
                </a:gridCol>
                <a:gridCol w="342900">
                  <a:extLst>
                    <a:ext uri="{9D8B030D-6E8A-4147-A177-3AD203B41FA5}">
                      <a16:colId xmlns:a16="http://schemas.microsoft.com/office/drawing/2014/main" val="1492603522"/>
                    </a:ext>
                  </a:extLst>
                </a:gridCol>
                <a:gridCol w="874494">
                  <a:extLst>
                    <a:ext uri="{9D8B030D-6E8A-4147-A177-3AD203B41FA5}">
                      <a16:colId xmlns:a16="http://schemas.microsoft.com/office/drawing/2014/main" val="3023239164"/>
                    </a:ext>
                  </a:extLst>
                </a:gridCol>
                <a:gridCol w="4217051">
                  <a:extLst>
                    <a:ext uri="{9D8B030D-6E8A-4147-A177-3AD203B41FA5}">
                      <a16:colId xmlns:a16="http://schemas.microsoft.com/office/drawing/2014/main" val="2768844600"/>
                    </a:ext>
                  </a:extLst>
                </a:gridCol>
              </a:tblGrid>
              <a:tr h="30041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3">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3">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a:t>
                      </a: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6880">
                <a:tc gridSpan="3">
                  <a:txBody>
                    <a:bodyPr/>
                    <a:lstStyle/>
                    <a:p>
                      <a:pPr algn="ctr"/>
                      <a:r>
                        <a:rPr kumimoji="1" lang="ja-JP" altLang="en-US" sz="1200" dirty="0"/>
                        <a:t>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マネージャのログインユーザ</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6880">
                <a:tc gridSpan="3">
                  <a:txBody>
                    <a:bodyPr/>
                    <a:lstStyle/>
                    <a:p>
                      <a:pPr algn="ctr"/>
                      <a:r>
                        <a:rPr kumimoji="1" lang="ja-JP" altLang="en-US" sz="1200" dirty="0"/>
                        <a:t>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マネージャのログインパスワード</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468494">
                <a:tc rowSpan="3">
                  <a:txBody>
                    <a:bodyPr/>
                    <a:lstStyle/>
                    <a:p>
                      <a:pPr algn="ctr"/>
                      <a:r>
                        <a:rPr kumimoji="1" lang="en-US" altLang="ja-JP" sz="1200" dirty="0"/>
                        <a:t>Ansible</a:t>
                      </a:r>
                      <a:r>
                        <a:rPr kumimoji="1" lang="ja-JP" altLang="en-US" sz="1200" dirty="0"/>
                        <a:t>利用情報</a:t>
                      </a:r>
                      <a:r>
                        <a:rPr kumimoji="1" lang="en-US" altLang="ja-JP" sz="1200" dirty="0"/>
                        <a:t>/</a:t>
                      </a:r>
                    </a:p>
                    <a:p>
                      <a:pPr algn="ctr"/>
                      <a:r>
                        <a:rPr kumimoji="1" lang="en-US" altLang="ja-JP" sz="1200" dirty="0"/>
                        <a:t>Legacy/Role</a:t>
                      </a:r>
                      <a:r>
                        <a:rPr kumimoji="1" lang="ja-JP" altLang="en-US" sz="1200" dirty="0"/>
                        <a:t>利用情報</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認証方法</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Hyper-V</a:t>
                      </a:r>
                      <a:r>
                        <a:rPr kumimoji="1" lang="ja-JP" altLang="en-US" sz="1200" dirty="0"/>
                        <a:t>マネージャへのログイン方法</a:t>
                      </a:r>
                      <a:endParaRPr kumimoji="1" lang="en-US" altLang="ja-JP" sz="1200" dirty="0"/>
                    </a:p>
                    <a:p>
                      <a:pPr algn="ctr"/>
                      <a:r>
                        <a:rPr kumimoji="1" lang="ja-JP" altLang="en-US" sz="1200" dirty="0"/>
                        <a:t>例</a:t>
                      </a:r>
                      <a:r>
                        <a:rPr kumimoji="1" lang="en-US" altLang="ja-JP" sz="1200" dirty="0"/>
                        <a:t>) </a:t>
                      </a:r>
                      <a:r>
                        <a:rPr kumimoji="1" lang="en-US" altLang="ja-JP" sz="1200" dirty="0" err="1"/>
                        <a:t>WinRM</a:t>
                      </a:r>
                      <a:r>
                        <a:rPr kumimoji="1" lang="ja-JP" altLang="en-US" sz="1200" dirty="0"/>
                        <a:t>を使う場合はパスワード認証</a:t>
                      </a:r>
                      <a:r>
                        <a:rPr kumimoji="1" lang="en-US" altLang="ja-JP" sz="1200" dirty="0"/>
                        <a:t>(</a:t>
                      </a:r>
                      <a:r>
                        <a:rPr kumimoji="1" lang="en-US" altLang="ja-JP" sz="1200" dirty="0" err="1"/>
                        <a:t>winrm</a:t>
                      </a:r>
                      <a:r>
                        <a:rPr kumimoji="1" lang="en-US" altLang="ja-JP" sz="1200" dirty="0"/>
                        <a:t>)</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468494">
                <a:tc vMerge="1">
                  <a:txBody>
                    <a:bodyPr/>
                    <a:lstStyle/>
                    <a:p>
                      <a:endParaRPr kumimoji="1" lang="ja-JP" altLang="en-US"/>
                    </a:p>
                  </a:txBody>
                  <a:tcPr/>
                </a:tc>
                <a:tc rowSpan="2">
                  <a:txBody>
                    <a:bodyPr/>
                    <a:lstStyle/>
                    <a:p>
                      <a:pPr algn="ctr"/>
                      <a:r>
                        <a:rPr kumimoji="1" lang="en-US" altLang="ja-JP" sz="1200" dirty="0"/>
                        <a:t>Wi</a:t>
                      </a:r>
                    </a:p>
                    <a:p>
                      <a:pPr algn="ctr"/>
                      <a:r>
                        <a:rPr kumimoji="1" lang="en-US" altLang="ja-JP" sz="1200" dirty="0" err="1"/>
                        <a:t>nRM</a:t>
                      </a:r>
                      <a:r>
                        <a:rPr kumimoji="1" lang="ja-JP" altLang="en-US" sz="1200" dirty="0"/>
                        <a:t>接続情報</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ポート</a:t>
                      </a:r>
                      <a:endParaRPr kumimoji="1" lang="en-US" altLang="ja-JP" sz="1200" dirty="0"/>
                    </a:p>
                    <a:p>
                      <a:pPr algn="ctr"/>
                      <a:r>
                        <a:rPr kumimoji="1" lang="ja-JP" altLang="en-US" sz="1200" dirty="0"/>
                        <a:t>番号</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Hyper-V</a:t>
                      </a:r>
                      <a:r>
                        <a:rPr kumimoji="1" lang="ja-JP" altLang="en-US" sz="1200" dirty="0"/>
                        <a:t>マネージャへ</a:t>
                      </a:r>
                      <a:r>
                        <a:rPr kumimoji="1" lang="en-US" altLang="ja-JP" sz="1200" dirty="0" err="1"/>
                        <a:t>WinRM</a:t>
                      </a:r>
                      <a:r>
                        <a:rPr kumimoji="1" lang="ja-JP" altLang="en-US" sz="1200" dirty="0"/>
                        <a:t>接続する際のポート番号</a:t>
                      </a:r>
                      <a:r>
                        <a:rPr kumimoji="1" lang="en-US" altLang="ja-JP" sz="1200" dirty="0"/>
                        <a:t/>
                      </a:r>
                      <a:br>
                        <a:rPr kumimoji="1" lang="en-US" altLang="ja-JP" sz="1200" dirty="0"/>
                      </a:br>
                      <a:r>
                        <a:rPr kumimoji="1" lang="en-US" altLang="ja-JP" sz="1200" dirty="0"/>
                        <a:t>※</a:t>
                      </a:r>
                      <a:r>
                        <a:rPr kumimoji="1" lang="ja-JP" altLang="en-US" sz="1200" dirty="0"/>
                        <a:t>未入力の場合はデフォルト</a:t>
                      </a:r>
                      <a:r>
                        <a:rPr kumimoji="1" lang="en-US" altLang="ja-JP" sz="1200" dirty="0"/>
                        <a:t>(5985)</a:t>
                      </a:r>
                      <a:r>
                        <a:rPr kumimoji="1" lang="ja-JP" altLang="en-US" sz="1200" dirty="0"/>
                        <a:t> </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2788724"/>
                  </a:ext>
                </a:extLst>
              </a:tr>
              <a:tr h="111814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サーバー</a:t>
                      </a:r>
                      <a:endParaRPr kumimoji="1" lang="en-US" altLang="ja-JP" sz="1200" dirty="0"/>
                    </a:p>
                    <a:p>
                      <a:pPr algn="ctr"/>
                      <a:r>
                        <a:rPr kumimoji="1" lang="ja-JP" altLang="en-US" sz="1200" dirty="0"/>
                        <a:t>証明書</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err="1"/>
                        <a:t>WinRM</a:t>
                      </a:r>
                      <a:r>
                        <a:rPr kumimoji="1" lang="en-US" altLang="ja-JP" sz="1200" dirty="0"/>
                        <a:t> </a:t>
                      </a:r>
                      <a:r>
                        <a:rPr kumimoji="1" lang="ja-JP" altLang="en-US" sz="1200" dirty="0"/>
                        <a:t>接続ポートで </a:t>
                      </a:r>
                      <a:r>
                        <a:rPr kumimoji="1" lang="en-US" altLang="ja-JP" sz="1200" dirty="0"/>
                        <a:t>https </a:t>
                      </a:r>
                      <a:r>
                        <a:rPr kumimoji="1" lang="ja-JP" altLang="en-US" sz="1200" dirty="0"/>
                        <a:t>のポート番号を指定した場</a:t>
                      </a:r>
                    </a:p>
                    <a:p>
                      <a:pPr algn="ctr"/>
                      <a:r>
                        <a:rPr kumimoji="1" lang="ja-JP" altLang="en-US" sz="1200" dirty="0"/>
                        <a:t>合にサーバﾞ証明書を入力します。</a:t>
                      </a:r>
                      <a:endParaRPr kumimoji="1" lang="en-US" altLang="ja-JP" sz="1200" dirty="0"/>
                    </a:p>
                    <a:p>
                      <a:pPr algn="ctr"/>
                      <a:r>
                        <a:rPr kumimoji="1" lang="en-US" altLang="ja-JP" sz="1200" dirty="0"/>
                        <a:t>※</a:t>
                      </a:r>
                      <a:r>
                        <a:rPr kumimoji="1" lang="ja-JP" altLang="en-US" sz="1200" dirty="0"/>
                        <a:t>サーバ証明書の認証を省く場合、インベントリファイル</a:t>
                      </a:r>
                    </a:p>
                    <a:p>
                      <a:pPr algn="ctr"/>
                      <a:r>
                        <a:rPr kumimoji="1" lang="ja-JP" altLang="en-US" sz="1200" dirty="0"/>
                        <a:t>追加オプションに下記を追記して下さい。</a:t>
                      </a:r>
                    </a:p>
                    <a:p>
                      <a:pPr algn="ctr"/>
                      <a:r>
                        <a:rPr kumimoji="1" lang="en-US" altLang="ja-JP" sz="1200" dirty="0" err="1"/>
                        <a:t>ansible_winrm_server_cert_validation</a:t>
                      </a:r>
                      <a:r>
                        <a:rPr kumimoji="1" lang="en-US" altLang="ja-JP" sz="1200" dirty="0"/>
                        <a:t>: ignore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346844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3.2.2</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a:p>
            <a:pPr marL="174625" indent="0">
              <a:buNone/>
            </a:pPr>
            <a:r>
              <a:rPr lang="en-US" altLang="ja-JP" u="sng" dirty="0">
                <a:hlinkClick r:id="rId2" action="ppaction://hlinksldjump"/>
              </a:rPr>
              <a:t>1.4 </a:t>
            </a:r>
            <a:r>
              <a:rPr lang="ja-JP" altLang="en-US" u="sng" dirty="0">
                <a:hlinkClick r:id="rId2" action="ppaction://hlinksldjump"/>
              </a:rPr>
              <a:t>オペレーション名と仮想マシン名の関係について</a:t>
            </a:r>
            <a:r>
              <a:rPr lang="ja-JP" altLang="en-US" dirty="0"/>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a:t>
            </a:r>
            <a:r>
              <a:rPr lang="ja-JP" altLang="en-US" dirty="0"/>
              <a:t>パラメータシート登録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ここからは仮想マシン管理に必要なパラメータを入力していきます。</a:t>
            </a:r>
            <a:endParaRPr lang="en-US" altLang="ja-JP" kern="0" dirty="0"/>
          </a:p>
          <a:p>
            <a:pPr marL="180975" indent="0" defTabSz="914400">
              <a:buNone/>
            </a:pPr>
            <a:r>
              <a:rPr lang="ja-JP" altLang="en-US" kern="0" dirty="0"/>
              <a:t>「仮想マシン管理</a:t>
            </a:r>
            <a:r>
              <a:rPr lang="en-US" altLang="ja-JP" kern="0" dirty="0"/>
              <a:t>_Hyper-V</a:t>
            </a:r>
            <a:r>
              <a:rPr lang="ja-JP" altLang="en-US" kern="0" dirty="0"/>
              <a:t>モデル」メニューグループに必要なメニューが登録されています。</a:t>
            </a:r>
            <a:endParaRPr lang="en-US" altLang="ja-JP" kern="0" dirty="0"/>
          </a:p>
        </p:txBody>
      </p:sp>
      <p:pic>
        <p:nvPicPr>
          <p:cNvPr id="2" name="図 1"/>
          <p:cNvPicPr>
            <a:picLocks noChangeAspect="1"/>
          </p:cNvPicPr>
          <p:nvPr/>
        </p:nvPicPr>
        <p:blipFill>
          <a:blip r:embed="rId2"/>
          <a:stretch>
            <a:fillRect/>
          </a:stretch>
        </p:blipFill>
        <p:spPr>
          <a:xfrm>
            <a:off x="400050" y="1640814"/>
            <a:ext cx="8285360" cy="4812374"/>
          </a:xfrm>
          <a:prstGeom prst="rect">
            <a:avLst/>
          </a:prstGeom>
        </p:spPr>
      </p:pic>
      <p:sp>
        <p:nvSpPr>
          <p:cNvPr id="5" name="正方形/長方形 4"/>
          <p:cNvSpPr/>
          <p:nvPr/>
        </p:nvSpPr>
        <p:spPr bwMode="auto">
          <a:xfrm>
            <a:off x="6132412" y="5247546"/>
            <a:ext cx="1347887" cy="1077054"/>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97558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a:t>
            </a:r>
            <a:r>
              <a:rPr lang="ja-JP" altLang="en-US" dirty="0"/>
              <a:t>仮想マシン設定（仮想マシン作成）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kumimoji="1" lang="ja-JP" altLang="en-US" dirty="0"/>
              <a:t>作成したい仮想マシンの情報を登録します。</a:t>
            </a:r>
            <a:endParaRPr kumimoji="1" lang="en-US" altLang="ja-JP" dirty="0"/>
          </a:p>
        </p:txBody>
      </p:sp>
      <p:pic>
        <p:nvPicPr>
          <p:cNvPr id="7" name="図 6">
            <a:extLst>
              <a:ext uri="{FF2B5EF4-FFF2-40B4-BE49-F238E27FC236}">
                <a16:creationId xmlns:a16="http://schemas.microsoft.com/office/drawing/2014/main" id="{812C5C88-1D6B-41C9-A4D4-1F30D6FF2D7A}"/>
              </a:ext>
            </a:extLst>
          </p:cNvPr>
          <p:cNvPicPr>
            <a:picLocks noChangeAspect="1"/>
          </p:cNvPicPr>
          <p:nvPr/>
        </p:nvPicPr>
        <p:blipFill>
          <a:blip r:embed="rId2"/>
          <a:stretch>
            <a:fillRect/>
          </a:stretch>
        </p:blipFill>
        <p:spPr>
          <a:xfrm>
            <a:off x="239350" y="1544912"/>
            <a:ext cx="10080000" cy="4908276"/>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179323300"/>
              </p:ext>
            </p:extLst>
          </p:nvPr>
        </p:nvGraphicFramePr>
        <p:xfrm>
          <a:off x="6154988" y="3157028"/>
          <a:ext cx="5796363" cy="32961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631302">
                  <a:extLst>
                    <a:ext uri="{9D8B030D-6E8A-4147-A177-3AD203B41FA5}">
                      <a16:colId xmlns:a16="http://schemas.microsoft.com/office/drawing/2014/main" val="3228924103"/>
                    </a:ext>
                  </a:extLst>
                </a:gridCol>
                <a:gridCol w="3833422">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使用したいメモリ容量を</a:t>
                      </a:r>
                      <a:r>
                        <a:rPr kumimoji="1" lang="en-US" altLang="ja-JP" sz="1200" dirty="0"/>
                        <a:t>MB</a:t>
                      </a:r>
                      <a:r>
                        <a:rPr kumimoji="1" lang="ja-JP" altLang="en-US" sz="1200" dirty="0"/>
                        <a:t>単位で</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3.2.3.2</a:t>
            </a:r>
            <a:r>
              <a:rPr lang="ja-JP" altLang="en-US" dirty="0"/>
              <a:t> </a:t>
            </a:r>
            <a:r>
              <a:rPr lang="en-US" altLang="ja-JP" dirty="0"/>
              <a:t>IP</a:t>
            </a:r>
            <a:r>
              <a:rPr lang="ja-JP" altLang="en-US" dirty="0"/>
              <a:t>アドレス設定（仮想マシン作成）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0"/>
            <a:ext cx="11713301" cy="1984711"/>
          </a:xfrm>
        </p:spPr>
        <p:txBody>
          <a:bodyPr>
            <a:noAutofit/>
          </a:bodyPr>
          <a:lstStyle/>
          <a:p>
            <a:pPr lvl="0">
              <a:buClr>
                <a:srgbClr val="002B62"/>
              </a:buClr>
            </a:pPr>
            <a:r>
              <a:rPr lang="ja-JP" altLang="en-US" dirty="0">
                <a:solidFill>
                  <a:srgbClr val="000000"/>
                </a:solidFill>
              </a:rPr>
              <a:t>仮想マシンに追加したい仮想ハードディスクの情報を登録します。</a:t>
            </a:r>
            <a:endParaRPr lang="en-US" altLang="ja-JP" dirty="0">
              <a:solidFill>
                <a:srgbClr val="000000"/>
              </a:solidFill>
            </a:endParaRPr>
          </a:p>
          <a:p>
            <a:pPr marL="447675" lvl="0" indent="-266700">
              <a:buClr>
                <a:srgbClr val="002B62"/>
              </a:buClr>
              <a:buNone/>
            </a:pPr>
            <a:r>
              <a:rPr lang="en-US" altLang="ja-JP" dirty="0">
                <a:solidFill>
                  <a:srgbClr val="000000"/>
                </a:solidFill>
              </a:rPr>
              <a:t>※</a:t>
            </a:r>
            <a:r>
              <a:rPr lang="ja-JP" altLang="en-US" dirty="0">
                <a:solidFill>
                  <a:srgbClr val="000000"/>
                </a:solidFill>
              </a:rPr>
              <a:t>テンプレートの設定をそのまま利用する場合は登録不要ですが、</a:t>
            </a:r>
            <a:r>
              <a:rPr lang="en-US" altLang="ja-JP" dirty="0">
                <a:solidFill>
                  <a:srgbClr val="000000"/>
                </a:solidFill>
              </a:rPr>
              <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2" action="ppaction://hlinksldjump"/>
              </a:rPr>
              <a:t>3.2.5 Conductor</a:t>
            </a:r>
            <a:r>
              <a:rPr lang="ja-JP" altLang="en-US" dirty="0">
                <a:solidFill>
                  <a:srgbClr val="000000"/>
                </a:solidFill>
                <a:hlinkClick r:id="rId2" action="ppaction://hlinksldjump"/>
              </a:rPr>
              <a:t>実行 </a:t>
            </a:r>
            <a:r>
              <a:rPr lang="en-US" altLang="ja-JP" dirty="0">
                <a:solidFill>
                  <a:srgbClr val="000000"/>
                </a:solidFill>
                <a:hlinkClick r:id="rId2" action="ppaction://hlinksldjump"/>
              </a:rPr>
              <a:t>– Movement</a:t>
            </a:r>
            <a:r>
              <a:rPr lang="ja-JP" altLang="en-US" dirty="0">
                <a:solidFill>
                  <a:srgbClr val="000000"/>
                </a:solidFill>
                <a:hlinkClick r:id="rId2" action="ppaction://hlinksldjump"/>
              </a:rPr>
              <a:t>をスキップ</a:t>
            </a:r>
            <a:r>
              <a:rPr lang="ja-JP" altLang="en-US" dirty="0">
                <a:solidFill>
                  <a:srgbClr val="000000"/>
                </a:solidFill>
              </a:rPr>
              <a:t>の手順を行ってください。</a:t>
            </a:r>
          </a:p>
          <a:p>
            <a:pPr lvl="0">
              <a:buClr>
                <a:srgbClr val="002B62"/>
              </a:buClr>
            </a:pPr>
            <a:endParaRPr lang="en-US" altLang="ja-JP" dirty="0">
              <a:solidFill>
                <a:srgbClr val="000000"/>
              </a:solidFill>
            </a:endParaRPr>
          </a:p>
        </p:txBody>
      </p:sp>
      <p:pic>
        <p:nvPicPr>
          <p:cNvPr id="4" name="図 3"/>
          <p:cNvPicPr>
            <a:picLocks noChangeAspect="1"/>
          </p:cNvPicPr>
          <p:nvPr/>
        </p:nvPicPr>
        <p:blipFill>
          <a:blip r:embed="rId3"/>
          <a:stretch>
            <a:fillRect/>
          </a:stretch>
        </p:blipFill>
        <p:spPr>
          <a:xfrm>
            <a:off x="239350" y="1926515"/>
            <a:ext cx="8542043" cy="4596922"/>
          </a:xfrm>
          <a:prstGeom prst="rect">
            <a:avLst/>
          </a:prstGeom>
        </p:spPr>
      </p:pic>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363414473"/>
              </p:ext>
            </p:extLst>
          </p:nvPr>
        </p:nvGraphicFramePr>
        <p:xfrm>
          <a:off x="5351559" y="2853897"/>
          <a:ext cx="6765075" cy="367344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688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688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24000">
                <a:tc rowSpan="7">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en-US" altLang="ja-JP" sz="1200" dirty="0"/>
                        <a:t>IP</a:t>
                      </a:r>
                      <a:r>
                        <a:rPr kumimoji="1" lang="ja-JP" altLang="en-US" sz="1200" dirty="0"/>
                        <a:t>アドレス自動設定</a:t>
                      </a:r>
                      <a:r>
                        <a:rPr kumimoji="1" lang="en-US" altLang="ja-JP" sz="1200" dirty="0"/>
                        <a:t>(DHCP)</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自動設定を利用する場合：</a:t>
                      </a:r>
                      <a:r>
                        <a:rPr kumimoji="1" lang="en-US" altLang="ja-JP" sz="1200" dirty="0"/>
                        <a:t>Yes</a:t>
                      </a:r>
                    </a:p>
                    <a:p>
                      <a:pPr algn="ctr"/>
                      <a:r>
                        <a:rPr kumimoji="1" lang="ja-JP" altLang="en-US" sz="1200" dirty="0"/>
                        <a:t>自動設定を利用しない場合：</a:t>
                      </a:r>
                      <a:r>
                        <a:rPr kumimoji="1" lang="en-US" altLang="ja-JP" sz="1200" dirty="0"/>
                        <a:t>No</a:t>
                      </a:r>
                      <a:r>
                        <a:rPr kumimoji="1" lang="ja-JP" altLang="en-US" sz="1200" dirty="0"/>
                        <a:t> </a:t>
                      </a:r>
                      <a:r>
                        <a:rPr kumimoji="1" lang="en-US" altLang="ja-JP" sz="1200" dirty="0"/>
                        <a:t>or</a:t>
                      </a:r>
                      <a:r>
                        <a:rPr kumimoji="1" lang="ja-JP" altLang="en-US" sz="1200" dirty="0"/>
                        <a:t> ブランク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a:t>
                      </a:r>
                      <a:r>
                        <a:rPr kumimoji="1" lang="en-US" altLang="ja-JP" sz="1200" dirty="0"/>
                        <a:t>IP</a:t>
                      </a:r>
                      <a:r>
                        <a:rPr kumimoji="1" lang="ja-JP" altLang="en-US" sz="1200" dirty="0"/>
                        <a:t>アドレス</a:t>
                      </a:r>
                      <a:endParaRPr kumimoji="1" lang="en-US" altLang="ja-JP" sz="1200" dirty="0"/>
                    </a:p>
                    <a:p>
                      <a:pPr algn="ctr"/>
                      <a:r>
                        <a:rPr kumimoji="1" lang="en-US" altLang="ja-JP" sz="1200" dirty="0"/>
                        <a:t>※IP</a:t>
                      </a:r>
                      <a:r>
                        <a:rPr kumimoji="1" lang="ja-JP" altLang="en-US" sz="1200" dirty="0"/>
                        <a:t>アドレス自動設定</a:t>
                      </a:r>
                      <a:r>
                        <a:rPr kumimoji="1" lang="en-US" altLang="ja-JP" sz="1200" dirty="0"/>
                        <a:t>(DHCP)</a:t>
                      </a:r>
                      <a:r>
                        <a:rPr kumimoji="1" lang="ja-JP" altLang="en-US" sz="1200" dirty="0"/>
                        <a:t>が</a:t>
                      </a:r>
                      <a:r>
                        <a:rPr kumimoji="1" lang="en-US" altLang="ja-JP" sz="1200" dirty="0"/>
                        <a:t>Yes</a:t>
                      </a:r>
                      <a:r>
                        <a:rPr kumimoji="1" lang="ja-JP" altLang="en-US" sz="1200" dirty="0"/>
                        <a:t>の場合は無視されます。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2400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サブネットマスク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デフォルトゲートウェイ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2400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DNS</a:t>
                      </a:r>
                      <a:r>
                        <a:rPr kumimoji="1" lang="ja-JP" altLang="en-US" sz="1200" dirty="0"/>
                        <a:t>サーバ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アドレスを選ぶと自動で選択されます。</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Tree>
    <p:extLst>
      <p:ext uri="{BB962C8B-B14F-4D97-AF65-F5344CB8AC3E}">
        <p14:creationId xmlns:p14="http://schemas.microsoft.com/office/powerpoint/2010/main" val="397233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9350" y="1884622"/>
            <a:ext cx="8525652" cy="46303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3.2.3.3</a:t>
            </a:r>
            <a:r>
              <a:rPr lang="ja-JP" altLang="en-US" dirty="0"/>
              <a:t> 仮想ハードディスク設定（仮想マシン作成）</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118212"/>
          </a:xfrm>
        </p:spPr>
        <p:txBody>
          <a:bodyPr>
            <a:noAutofit/>
          </a:bodyPr>
          <a:lstStyle/>
          <a:p>
            <a:r>
              <a:rPr kumimoji="1" lang="ja-JP" altLang="en-US" dirty="0"/>
              <a:t>仮想マシンに追加したい仮想ハードディスクの情報を登録します。</a:t>
            </a:r>
            <a:endParaRPr kumimoji="1" lang="en-US" altLang="ja-JP" dirty="0"/>
          </a:p>
          <a:p>
            <a:pPr marL="447675" indent="-266700">
              <a:buNone/>
            </a:pPr>
            <a:r>
              <a:rPr lang="en-US" altLang="ja-JP" dirty="0">
                <a:solidFill>
                  <a:srgbClr val="000000"/>
                </a:solidFill>
              </a:rPr>
              <a:t>※</a:t>
            </a:r>
            <a:r>
              <a:rPr lang="ja-JP" altLang="en-US" dirty="0">
                <a:solidFill>
                  <a:srgbClr val="000000"/>
                </a:solidFill>
              </a:rPr>
              <a:t>テンプレートの設定をそのまま利用する場合は登録不要ですが、</a:t>
            </a:r>
            <a:r>
              <a:rPr lang="en-US" altLang="ja-JP" dirty="0">
                <a:solidFill>
                  <a:srgbClr val="000000"/>
                </a:solidFill>
              </a:rPr>
              <a:t/>
            </a:r>
            <a:br>
              <a:rPr lang="en-US" altLang="ja-JP" dirty="0">
                <a:solidFill>
                  <a:srgbClr val="000000"/>
                </a:solidFill>
              </a:rPr>
            </a:br>
            <a:r>
              <a:rPr lang="ja-JP" altLang="en-US" dirty="0">
                <a:solidFill>
                  <a:srgbClr val="000000"/>
                </a:solidFill>
              </a:rPr>
              <a:t>その場合</a:t>
            </a:r>
            <a:r>
              <a:rPr lang="en-US" altLang="ja-JP" dirty="0">
                <a:solidFill>
                  <a:srgbClr val="000000"/>
                </a:solidFill>
                <a:hlinkClick r:id="rId3" action="ppaction://hlinksldjump"/>
              </a:rPr>
              <a:t>3.2.5 Conductor</a:t>
            </a:r>
            <a:r>
              <a:rPr lang="ja-JP" altLang="en-US" dirty="0">
                <a:solidFill>
                  <a:srgbClr val="000000"/>
                </a:solidFill>
                <a:hlinkClick r:id="rId3" action="ppaction://hlinksldjump"/>
              </a:rPr>
              <a:t>実行 </a:t>
            </a:r>
            <a:r>
              <a:rPr lang="en-US" altLang="ja-JP" dirty="0">
                <a:solidFill>
                  <a:srgbClr val="000000"/>
                </a:solidFill>
                <a:hlinkClick r:id="rId3" action="ppaction://hlinksldjump"/>
              </a:rPr>
              <a:t>– Movement</a:t>
            </a:r>
            <a:r>
              <a:rPr lang="ja-JP" altLang="en-US" dirty="0">
                <a:solidFill>
                  <a:srgbClr val="000000"/>
                </a:solidFill>
                <a:hlinkClick r:id="rId3" action="ppaction://hlinksldjump"/>
              </a:rPr>
              <a:t>をスキップ</a:t>
            </a:r>
            <a:r>
              <a:rPr lang="ja-JP" altLang="en-US" dirty="0">
                <a:solidFill>
                  <a:srgbClr val="000000"/>
                </a:solidFill>
              </a:rPr>
              <a:t>の手順を行ってください。</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69689"/>
              </p:ext>
            </p:extLst>
          </p:nvPr>
        </p:nvGraphicFramePr>
        <p:xfrm>
          <a:off x="5186276" y="3717074"/>
          <a:ext cx="6765075" cy="2797920"/>
        </p:xfrm>
        <a:graphic>
          <a:graphicData uri="http://schemas.openxmlformats.org/drawingml/2006/table">
            <a:tbl>
              <a:tblPr firstRow="1" bandRow="1">
                <a:tableStyleId>{93296810-A885-4BE3-A3E7-6D5BEEA58F35}</a:tableStyleId>
              </a:tblPr>
              <a:tblGrid>
                <a:gridCol w="387064">
                  <a:extLst>
                    <a:ext uri="{9D8B030D-6E8A-4147-A177-3AD203B41FA5}">
                      <a16:colId xmlns:a16="http://schemas.microsoft.com/office/drawing/2014/main" val="1884901537"/>
                    </a:ext>
                  </a:extLst>
                </a:gridCol>
                <a:gridCol w="1903932">
                  <a:extLst>
                    <a:ext uri="{9D8B030D-6E8A-4147-A177-3AD203B41FA5}">
                      <a16:colId xmlns:a16="http://schemas.microsoft.com/office/drawing/2014/main" val="3228924103"/>
                    </a:ext>
                  </a:extLst>
                </a:gridCol>
                <a:gridCol w="4474079">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追加したい仮想マシン名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endParaRPr kumimoji="1" lang="ja-JP" altLang="en-US"/>
                    </a:p>
                  </a:txBody>
                  <a:tcPr/>
                </a:tc>
                <a:tc>
                  <a:txBody>
                    <a:bodyPr/>
                    <a:lstStyle/>
                    <a:p>
                      <a:pPr algn="ctr"/>
                      <a:r>
                        <a:rPr kumimoji="1" lang="ja-JP" altLang="en-US" sz="1200" dirty="0"/>
                        <a:t>仮想ハードディスク名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対象の仮想マシンに追加したい仮想ハードディスク名を入力</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]128</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27993"/>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仮想ハードディスク容量</a:t>
                      </a:r>
                      <a:r>
                        <a:rPr kumimoji="1" lang="en-US" altLang="ja-JP" sz="1200" dirty="0"/>
                        <a:t>(GB)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使用したいハードディスク容量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bl>
          </a:graphicData>
        </a:graphic>
      </p:graphicFrame>
    </p:spTree>
    <p:extLst>
      <p:ext uri="{BB962C8B-B14F-4D97-AF65-F5344CB8AC3E}">
        <p14:creationId xmlns:p14="http://schemas.microsoft.com/office/powerpoint/2010/main" val="551461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3.2.3.4</a:t>
            </a:r>
            <a:r>
              <a:rPr lang="ja-JP" altLang="en-US" dirty="0"/>
              <a:t> 仮想マシン設定（仮想マシン起動</a:t>
            </a:r>
            <a:r>
              <a:rPr lang="en-US" altLang="ja-JP" dirty="0"/>
              <a:t>/</a:t>
            </a:r>
            <a:r>
              <a:rPr lang="ja-JP" altLang="en-US" dirty="0"/>
              <a:t>停止）</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起動</a:t>
            </a:r>
            <a:r>
              <a:rPr lang="en-US" altLang="ja-JP" dirty="0"/>
              <a:t>/</a:t>
            </a:r>
            <a:r>
              <a:rPr lang="ja-JP" altLang="en-US" dirty="0"/>
              <a:t>停止させたい仮想マシンの処理状況を「起動」もしくは「停止」に変更します。</a:t>
            </a:r>
            <a:endParaRPr lang="en-US" altLang="ja-JP" dirty="0"/>
          </a:p>
          <a:p>
            <a:pPr marL="0" indent="0">
              <a:buNone/>
            </a:pPr>
            <a:endParaRPr lang="ja-JP" altLang="en-US"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87619800"/>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8D1FC41B-468F-4FC6-A2DF-85AE3ED96158}"/>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448643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3.2.3.5</a:t>
            </a:r>
            <a:r>
              <a:rPr lang="ja-JP" altLang="en-US" dirty="0"/>
              <a:t> 仮想マシン設定（仮想マシン削除）</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削除したい仮想マシンの処理状況を「削除」に変更します。</a:t>
            </a:r>
            <a:endParaRPr lang="en-US" altLang="ja-JP" dirty="0"/>
          </a:p>
          <a:p>
            <a:endParaRPr kumimoji="1" lang="ja-JP" altLang="en-US" dirty="0"/>
          </a:p>
        </p:txBody>
      </p:sp>
      <p:pic>
        <p:nvPicPr>
          <p:cNvPr id="4" name="図 3">
            <a:extLst>
              <a:ext uri="{FF2B5EF4-FFF2-40B4-BE49-F238E27FC236}">
                <a16:creationId xmlns:a16="http://schemas.microsoft.com/office/drawing/2014/main" id="{B9808B11-1914-489B-8AE4-DE00EAC13541}"/>
              </a:ext>
            </a:extLst>
          </p:cNvPr>
          <p:cNvPicPr>
            <a:picLocks noChangeAspect="1"/>
          </p:cNvPicPr>
          <p:nvPr/>
        </p:nvPicPr>
        <p:blipFill>
          <a:blip r:embed="rId2"/>
          <a:stretch>
            <a:fillRect/>
          </a:stretch>
        </p:blipFill>
        <p:spPr>
          <a:xfrm>
            <a:off x="245791" y="1666642"/>
            <a:ext cx="8923261" cy="4345008"/>
          </a:xfrm>
          <a:prstGeom prst="rect">
            <a:avLst/>
          </a:prstGeom>
        </p:spPr>
      </p:pic>
      <p:graphicFrame>
        <p:nvGraphicFramePr>
          <p:cNvPr id="5" name="表 4">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1670473365"/>
              </p:ext>
            </p:extLst>
          </p:nvPr>
        </p:nvGraphicFramePr>
        <p:xfrm>
          <a:off x="6317673" y="3106628"/>
          <a:ext cx="5641419" cy="3296160"/>
        </p:xfrm>
        <a:graphic>
          <a:graphicData uri="http://schemas.openxmlformats.org/drawingml/2006/table">
            <a:tbl>
              <a:tblPr firstRow="1" bandRow="1">
                <a:tableStyleId>{93296810-A885-4BE3-A3E7-6D5BEEA58F35}</a:tableStyleId>
              </a:tblPr>
              <a:tblGrid>
                <a:gridCol w="322774">
                  <a:extLst>
                    <a:ext uri="{9D8B030D-6E8A-4147-A177-3AD203B41FA5}">
                      <a16:colId xmlns:a16="http://schemas.microsoft.com/office/drawing/2014/main" val="1884901537"/>
                    </a:ext>
                  </a:extLst>
                </a:gridCol>
                <a:gridCol w="1587695">
                  <a:extLst>
                    <a:ext uri="{9D8B030D-6E8A-4147-A177-3AD203B41FA5}">
                      <a16:colId xmlns:a16="http://schemas.microsoft.com/office/drawing/2014/main" val="3228924103"/>
                    </a:ext>
                  </a:extLst>
                </a:gridCol>
                <a:gridCol w="3730950">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仮想マシンを作成したい</a:t>
                      </a:r>
                      <a:r>
                        <a:rPr lang="en-US" altLang="ja-JP" sz="1200" dirty="0"/>
                        <a:t>Hyper-V</a:t>
                      </a:r>
                      <a:r>
                        <a:rPr lang="ja-JP" altLang="en-US" sz="1200" dirty="0"/>
                        <a:t>マネージャ名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仮想マシンを操作する際の任意のオペレーション名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6">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処理状況</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「削除」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CPU</a:t>
                      </a:r>
                      <a:r>
                        <a:rPr kumimoji="1" lang="ja-JP" altLang="en-US" sz="1200" dirty="0"/>
                        <a:t>コア数</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メモリ容量</a:t>
                      </a:r>
                      <a:r>
                        <a:rPr kumimoji="1" lang="en-US" altLang="ja-JP" sz="1200" dirty="0"/>
                        <a:t>(MB)</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テンプレート名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1076194"/>
                  </a:ext>
                </a:extLst>
              </a:tr>
              <a:tr h="379440">
                <a:tc vMerge="1">
                  <a:txBody>
                    <a:bodyPr/>
                    <a:lstStyle/>
                    <a:p>
                      <a:pPr algn="ctr"/>
                      <a:endParaRPr kumimoji="1" lang="ja-JP" altLang="en-US" sz="1200" dirty="0"/>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仮想スイッチ名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起動</a:t>
                      </a:r>
                      <a:r>
                        <a:rPr kumimoji="1" lang="en-US" altLang="ja-JP" sz="1200" dirty="0"/>
                        <a:t>/</a:t>
                      </a:r>
                      <a:r>
                        <a:rPr kumimoji="1" lang="ja-JP" altLang="en-US" sz="1200" dirty="0"/>
                        <a:t>停止ではこのパラメータを利用しません</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2453414"/>
                  </a:ext>
                </a:extLst>
              </a:tr>
            </a:tbl>
          </a:graphicData>
        </a:graphic>
      </p:graphicFrame>
      <p:sp>
        <p:nvSpPr>
          <p:cNvPr id="6" name="正方形/長方形 5">
            <a:extLst>
              <a:ext uri="{FF2B5EF4-FFF2-40B4-BE49-F238E27FC236}">
                <a16:creationId xmlns:a16="http://schemas.microsoft.com/office/drawing/2014/main" id="{540BFFB4-ADCC-4189-A0F6-A0E6A55DCEA5}"/>
              </a:ext>
            </a:extLst>
          </p:cNvPr>
          <p:cNvSpPr/>
          <p:nvPr/>
        </p:nvSpPr>
        <p:spPr bwMode="auto">
          <a:xfrm>
            <a:off x="6648450" y="4114800"/>
            <a:ext cx="5304200" cy="378000"/>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316055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a:t>
            </a:r>
            <a:r>
              <a:rPr kumimoji="1" lang="ja-JP" altLang="en-US" dirty="0"/>
              <a:t> </a:t>
            </a:r>
            <a:r>
              <a:rPr kumimoji="1" lang="en-US" altLang="ja-JP" dirty="0"/>
              <a:t>Conductor</a:t>
            </a:r>
            <a:r>
              <a:rPr kumimoji="1" lang="ja-JP" altLang="en-US" dirty="0"/>
              <a:t>実行 </a:t>
            </a:r>
            <a:r>
              <a:rPr kumimoji="1" lang="en-US" altLang="ja-JP" dirty="0"/>
              <a:t>– </a:t>
            </a:r>
            <a:r>
              <a:rPr kumimoji="1" lang="ja-JP" altLang="en-US" dirty="0"/>
              <a:t>作成・起動・停止・削除</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2"/>
              </a:rPr>
              <a:t>Exastro-ITA_</a:t>
            </a:r>
            <a:r>
              <a:rPr lang="ja-JP" altLang="en-US" dirty="0">
                <a:hlinkClick r:id="rId2"/>
              </a:rPr>
              <a:t>利用手順マニュアル</a:t>
            </a:r>
            <a:r>
              <a:rPr lang="en-US" altLang="ja-JP" dirty="0">
                <a:hlinkClick r:id="rId2"/>
              </a:rPr>
              <a:t>_Conductor.pdf (exastro-suite.github.io)</a:t>
            </a:r>
            <a:endParaRPr lang="ja-JP" altLang="en-US" dirty="0"/>
          </a:p>
        </p:txBody>
      </p:sp>
      <p:pic>
        <p:nvPicPr>
          <p:cNvPr id="11" name="図 10"/>
          <p:cNvPicPr>
            <a:picLocks noChangeAspect="1"/>
          </p:cNvPicPr>
          <p:nvPr/>
        </p:nvPicPr>
        <p:blipFill>
          <a:blip r:embed="rId3"/>
          <a:stretch>
            <a:fillRect/>
          </a:stretch>
        </p:blipFill>
        <p:spPr>
          <a:xfrm>
            <a:off x="239350" y="2564195"/>
            <a:ext cx="8791153" cy="2217080"/>
          </a:xfrm>
          <a:prstGeom prst="rect">
            <a:avLst/>
          </a:prstGeom>
          <a:ln w="25400">
            <a:noFill/>
          </a:ln>
        </p:spPr>
      </p:pic>
      <p:pic>
        <p:nvPicPr>
          <p:cNvPr id="12" name="図 11"/>
          <p:cNvPicPr>
            <a:picLocks noChangeAspect="1"/>
          </p:cNvPicPr>
          <p:nvPr/>
        </p:nvPicPr>
        <p:blipFill>
          <a:blip r:embed="rId4"/>
          <a:stretch>
            <a:fillRect/>
          </a:stretch>
        </p:blipFill>
        <p:spPr>
          <a:xfrm>
            <a:off x="3160194" y="4433118"/>
            <a:ext cx="8791157" cy="1904018"/>
          </a:xfrm>
          <a:prstGeom prst="rect">
            <a:avLst/>
          </a:prstGeom>
          <a:ln w="25400">
            <a:noFill/>
          </a:ln>
        </p:spPr>
      </p:pic>
      <p:sp>
        <p:nvSpPr>
          <p:cNvPr id="6" name="正方形/長方形 5">
            <a:extLst>
              <a:ext uri="{FF2B5EF4-FFF2-40B4-BE49-F238E27FC236}">
                <a16:creationId xmlns:a16="http://schemas.microsoft.com/office/drawing/2014/main" id="{4C389975-DD43-4FBE-9881-22A5A90B9E20}"/>
              </a:ext>
            </a:extLst>
          </p:cNvPr>
          <p:cNvSpPr/>
          <p:nvPr/>
        </p:nvSpPr>
        <p:spPr bwMode="auto">
          <a:xfrm>
            <a:off x="371474" y="3562349"/>
            <a:ext cx="7496175"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3324224" y="5435380"/>
            <a:ext cx="8486776"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3.2.5</a:t>
            </a:r>
            <a:r>
              <a:rPr kumimoji="1" lang="ja-JP" altLang="en-US" dirty="0"/>
              <a:t> </a:t>
            </a:r>
            <a:r>
              <a:rPr kumimoji="1" lang="en-US" altLang="ja-JP" dirty="0"/>
              <a:t>Conductor</a:t>
            </a:r>
            <a:r>
              <a:rPr kumimoji="1" lang="ja-JP" altLang="en-US" dirty="0"/>
              <a:t>実行 </a:t>
            </a:r>
            <a:r>
              <a:rPr kumimoji="1" lang="en-US" altLang="ja-JP" dirty="0"/>
              <a:t>– Movement</a:t>
            </a:r>
            <a:r>
              <a:rPr kumimoji="1" lang="ja-JP" altLang="en-US" dirty="0"/>
              <a:t>をスキップ</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Autofit/>
          </a:bodyPr>
          <a:lstStyle/>
          <a:p>
            <a:pPr marL="179705" indent="-179705"/>
            <a:r>
              <a:rPr lang="ja-JP" altLang="en-US" dirty="0"/>
              <a:t>「メニュー名</a:t>
            </a:r>
            <a:r>
              <a:rPr lang="en-US" altLang="ja-JP" dirty="0"/>
              <a:t>:IP</a:t>
            </a:r>
            <a:r>
              <a:rPr lang="ja-JP" altLang="en-US" dirty="0"/>
              <a:t>アドレス設定」と「メニュー名</a:t>
            </a:r>
            <a:r>
              <a:rPr lang="en-US" altLang="ja-JP" dirty="0"/>
              <a:t>:</a:t>
            </a:r>
            <a:r>
              <a:rPr lang="ja-JP" altLang="en-US" dirty="0"/>
              <a:t>仮想ハードディスク設定」において、レコードを追加しない場合、下記手順で</a:t>
            </a:r>
            <a:r>
              <a:rPr lang="en-US" altLang="ja-JP" dirty="0"/>
              <a:t>Movement</a:t>
            </a:r>
            <a:r>
              <a:rPr lang="ja-JP" altLang="en-US" dirty="0"/>
              <a:t>を</a:t>
            </a:r>
            <a:r>
              <a:rPr lang="en-US" altLang="ja-JP" dirty="0"/>
              <a:t>Skip</a:t>
            </a:r>
            <a:r>
              <a:rPr lang="ja-JP" altLang="en-US" dirty="0"/>
              <a:t>させる必要があります。</a:t>
            </a:r>
            <a:r>
              <a:rPr lang="en-US" altLang="ja-JP" dirty="0"/>
              <a:t/>
            </a:r>
            <a:br>
              <a:rPr lang="en-US" altLang="ja-JP" dirty="0"/>
            </a:br>
            <a:endParaRPr lang="en-US" altLang="ja-JP" dirty="0"/>
          </a:p>
          <a:p>
            <a:pPr marL="637200" lvl="1" indent="-457200">
              <a:buFont typeface="+mj-lt"/>
              <a:buAutoNum type="arabicPeriod"/>
            </a:pPr>
            <a:r>
              <a:rPr lang="en-US" altLang="ja-JP" sz="2000" dirty="0"/>
              <a:t>Conductor</a:t>
            </a:r>
            <a:r>
              <a:rPr lang="ja-JP" altLang="en-US" sz="2000" dirty="0"/>
              <a:t>作業実行メニュー内の</a:t>
            </a:r>
            <a:r>
              <a:rPr lang="en-US" altLang="ja-JP" sz="2000" dirty="0"/>
              <a:t>Conductor</a:t>
            </a:r>
            <a:r>
              <a:rPr lang="ja-JP" altLang="en-US" sz="2000" dirty="0"/>
              <a:t>実行から該当の</a:t>
            </a:r>
            <a:r>
              <a:rPr lang="en-US" altLang="ja-JP" sz="2000" dirty="0"/>
              <a:t>Movement</a:t>
            </a:r>
            <a:r>
              <a:rPr lang="ja-JP" altLang="en-US" sz="2000" dirty="0"/>
              <a:t>をクリック</a:t>
            </a:r>
            <a:endParaRPr lang="en-US" altLang="ja-JP" sz="2000" dirty="0"/>
          </a:p>
          <a:p>
            <a:pPr marL="637200" lvl="1" indent="-457200">
              <a:buFont typeface="+mj-lt"/>
              <a:buAutoNum type="arabicPeriod"/>
            </a:pPr>
            <a:r>
              <a:rPr lang="ja-JP" altLang="en-US" sz="2000" dirty="0"/>
              <a:t>項目「</a:t>
            </a:r>
            <a:r>
              <a:rPr lang="en-US" altLang="ja-JP" sz="2000" dirty="0"/>
              <a:t>Skip</a:t>
            </a:r>
            <a:r>
              <a:rPr lang="ja-JP" altLang="en-US" sz="2000" dirty="0"/>
              <a:t>」にチェックを入れる</a:t>
            </a:r>
            <a:endParaRPr lang="en-US" altLang="ja-JP" sz="2000" dirty="0"/>
          </a:p>
          <a:p>
            <a:pPr marL="637200" lvl="1" indent="-457200">
              <a:buFont typeface="+mj-lt"/>
              <a:buAutoNum type="arabicPeriod"/>
            </a:pPr>
            <a:r>
              <a:rPr lang="ja-JP" altLang="en-US" sz="2000" dirty="0"/>
              <a:t>該当</a:t>
            </a:r>
            <a:r>
              <a:rPr lang="en-US" altLang="ja-JP" sz="2000" dirty="0"/>
              <a:t>Movement</a:t>
            </a:r>
            <a:r>
              <a:rPr lang="ja-JP" altLang="en-US" sz="2000" dirty="0"/>
              <a:t>の下に「   　　」が表示されていることを確認</a:t>
            </a:r>
            <a:endParaRPr lang="en-US" altLang="ja-JP" sz="2000" dirty="0"/>
          </a:p>
          <a:p>
            <a:pPr marL="637200" lvl="1" indent="-457200">
              <a:buFont typeface="+mj-lt"/>
              <a:buAutoNum type="arabicPeriod"/>
            </a:pPr>
            <a:r>
              <a:rPr lang="ja-JP" altLang="en-US" sz="2000" dirty="0"/>
              <a:t>実行ボタンをクリック</a:t>
            </a:r>
            <a:endParaRPr lang="en-US" altLang="ja-JP" sz="2000" dirty="0"/>
          </a:p>
        </p:txBody>
      </p:sp>
      <p:pic>
        <p:nvPicPr>
          <p:cNvPr id="4" name="図 3"/>
          <p:cNvPicPr>
            <a:picLocks noChangeAspect="1"/>
          </p:cNvPicPr>
          <p:nvPr/>
        </p:nvPicPr>
        <p:blipFill>
          <a:blip r:embed="rId2"/>
          <a:stretch>
            <a:fillRect/>
          </a:stretch>
        </p:blipFill>
        <p:spPr>
          <a:xfrm>
            <a:off x="512598" y="4001786"/>
            <a:ext cx="11439728" cy="2413482"/>
          </a:xfrm>
          <a:prstGeom prst="rect">
            <a:avLst/>
          </a:prstGeom>
        </p:spPr>
      </p:pic>
      <p:pic>
        <p:nvPicPr>
          <p:cNvPr id="5" name="図 4"/>
          <p:cNvPicPr>
            <a:picLocks noChangeAspect="1"/>
          </p:cNvPicPr>
          <p:nvPr/>
        </p:nvPicPr>
        <p:blipFill>
          <a:blip r:embed="rId3"/>
          <a:stretch>
            <a:fillRect/>
          </a:stretch>
        </p:blipFill>
        <p:spPr>
          <a:xfrm>
            <a:off x="3786455" y="2501203"/>
            <a:ext cx="753957" cy="389406"/>
          </a:xfrm>
          <a:prstGeom prst="rect">
            <a:avLst/>
          </a:prstGeom>
        </p:spPr>
      </p:pic>
      <p:graphicFrame>
        <p:nvGraphicFramePr>
          <p:cNvPr id="16" name="表 15">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2689019613"/>
              </p:ext>
            </p:extLst>
          </p:nvPr>
        </p:nvGraphicFramePr>
        <p:xfrm>
          <a:off x="7548730" y="3384710"/>
          <a:ext cx="4402621" cy="980640"/>
        </p:xfrm>
        <a:graphic>
          <a:graphicData uri="http://schemas.openxmlformats.org/drawingml/2006/table">
            <a:tbl>
              <a:tblPr firstRow="1" bandRow="1">
                <a:tableStyleId>{93296810-A885-4BE3-A3E7-6D5BEEA58F35}</a:tableStyleId>
              </a:tblPr>
              <a:tblGrid>
                <a:gridCol w="2144109">
                  <a:extLst>
                    <a:ext uri="{9D8B030D-6E8A-4147-A177-3AD203B41FA5}">
                      <a16:colId xmlns:a16="http://schemas.microsoft.com/office/drawing/2014/main" val="1884901537"/>
                    </a:ext>
                  </a:extLst>
                </a:gridCol>
                <a:gridCol w="225851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メニュー名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Movement</a:t>
                      </a:r>
                      <a:r>
                        <a:rPr kumimoji="1" lang="ja-JP" altLang="en-US" sz="1200" dirty="0"/>
                        <a:t>名</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0">
                <a:tc>
                  <a:txBody>
                    <a:bodyPr/>
                    <a:lstStyle/>
                    <a:p>
                      <a:pPr algn="ctr"/>
                      <a:r>
                        <a:rPr kumimoji="1" lang="ja-JP" altLang="en-US" sz="12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
        <p:nvSpPr>
          <p:cNvPr id="17" name="正方形/長方形 16"/>
          <p:cNvSpPr/>
          <p:nvPr/>
        </p:nvSpPr>
        <p:spPr bwMode="auto">
          <a:xfrm>
            <a:off x="9426190" y="5930273"/>
            <a:ext cx="647700" cy="234043"/>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b="1" dirty="0">
              <a:latin typeface="+mn-ea"/>
            </a:endParaRPr>
          </a:p>
        </p:txBody>
      </p:sp>
      <p:sp>
        <p:nvSpPr>
          <p:cNvPr id="18" name="正方形/長方形 17"/>
          <p:cNvSpPr/>
          <p:nvPr/>
        </p:nvSpPr>
        <p:spPr bwMode="auto">
          <a:xfrm>
            <a:off x="4232328" y="5929136"/>
            <a:ext cx="465797" cy="225655"/>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49B3890E-BBD2-4192-BAD3-FD0F0461A2E9}"/>
              </a:ext>
            </a:extLst>
          </p:cNvPr>
          <p:cNvSpPr/>
          <p:nvPr/>
        </p:nvSpPr>
        <p:spPr bwMode="auto">
          <a:xfrm rot="2824665">
            <a:off x="4657725" y="5677171"/>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矢印: 下 9">
            <a:extLst>
              <a:ext uri="{FF2B5EF4-FFF2-40B4-BE49-F238E27FC236}">
                <a16:creationId xmlns:a16="http://schemas.microsoft.com/office/drawing/2014/main" id="{9308AB5C-6ACD-4A19-AB10-176B7278D19E}"/>
              </a:ext>
            </a:extLst>
          </p:cNvPr>
          <p:cNvSpPr/>
          <p:nvPr/>
        </p:nvSpPr>
        <p:spPr bwMode="auto">
          <a:xfrm rot="2824665">
            <a:off x="10014098" y="5686696"/>
            <a:ext cx="314325" cy="292100"/>
          </a:xfrm>
          <a:prstGeom prst="downArrow">
            <a:avLst/>
          </a:prstGeom>
          <a:solidFill>
            <a:srgbClr val="FF0000"/>
          </a:solidFill>
          <a:ln w="12700">
            <a:no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54899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3"/>
          <p:cNvSpPr txBox="1">
            <a:spLocks/>
          </p:cNvSpPr>
          <p:nvPr/>
        </p:nvSpPr>
        <p:spPr bwMode="gray">
          <a:xfrm>
            <a:off x="1554024" y="234810"/>
            <a:ext cx="9797148" cy="6452317"/>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4"/>
            </a:pPr>
            <a:r>
              <a:rPr lang="ja-JP" altLang="en-US" dirty="0"/>
              <a:t>こんなときは？</a:t>
            </a:r>
            <a:endParaRPr lang="en-US" altLang="ja-JP" kern="0" dirty="0">
              <a:ea typeface="+mn-lt"/>
              <a:cs typeface="+mn-lt"/>
            </a:endParaRPr>
          </a:p>
          <a:p>
            <a:pPr marL="637200" lvl="1" indent="-457200" defTabSz="914400">
              <a:buFont typeface="+mj-lt"/>
              <a:buAutoNum type="arabicPeriod"/>
            </a:pPr>
            <a:r>
              <a:rPr lang="ja-JP" altLang="en-US" dirty="0"/>
              <a:t>仮想マシンのシャットダウンが失敗する場合</a:t>
            </a:r>
            <a:endParaRPr lang="en-US" altLang="ja-JP" dirty="0"/>
          </a:p>
          <a:p>
            <a:pPr marL="637200" lvl="1" indent="-457200" defTabSz="914400">
              <a:buFont typeface="+mj-lt"/>
              <a:buAutoNum type="arabicPeriod"/>
            </a:pPr>
            <a:r>
              <a:rPr lang="ja-JP" altLang="en-US" dirty="0"/>
              <a:t>「</a:t>
            </a:r>
            <a:r>
              <a:rPr lang="en-US" altLang="ja-JP" dirty="0"/>
              <a:t>Movement</a:t>
            </a:r>
            <a:r>
              <a:rPr lang="ja-JP" altLang="en-US" dirty="0"/>
              <a:t>に作業対象ホストが登録されていません。」と出る場合</a:t>
            </a:r>
            <a:endParaRPr lang="en-US" altLang="ja-JP" kern="0" dirty="0">
              <a:ea typeface="+mn-lt"/>
              <a:cs typeface="+mn-lt"/>
            </a:endParaRPr>
          </a:p>
          <a:p>
            <a:pPr marL="457200" indent="-457200" defTabSz="914400">
              <a:buFont typeface="+mj-lt"/>
              <a:buAutoNum type="arabicPeriod" startAt="4"/>
            </a:pPr>
            <a:endParaRPr lang="ja-JP" kern="0" dirty="0">
              <a:ea typeface="+mn-lt"/>
              <a:cs typeface="+mn-lt"/>
            </a:endParaRPr>
          </a:p>
        </p:txBody>
      </p:sp>
    </p:spTree>
    <p:extLst>
      <p:ext uri="{BB962C8B-B14F-4D97-AF65-F5344CB8AC3E}">
        <p14:creationId xmlns:p14="http://schemas.microsoft.com/office/powerpoint/2010/main" val="125274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B5C2CCF-199F-45E1-A46A-0C07E83D0C4A}"/>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Movement</a:t>
            </a:r>
            <a:r>
              <a:rPr kumimoji="1" lang="ja-JP" altLang="en-US" dirty="0"/>
              <a:t>実行 </a:t>
            </a:r>
            <a:r>
              <a:rPr kumimoji="1" lang="en-US" altLang="ja-JP" dirty="0"/>
              <a:t>– </a:t>
            </a:r>
            <a:r>
              <a:rPr lang="en-US" altLang="ja-JP" dirty="0"/>
              <a:t>IP</a:t>
            </a:r>
            <a:r>
              <a:rPr lang="ja-JP" altLang="en-US" dirty="0"/>
              <a:t>アドレス設定・仮想ハードディスク追加</a:t>
            </a:r>
            <a:endParaRPr kumimoji="1" lang="ja-JP" altLang="en-US" dirty="0"/>
          </a:p>
        </p:txBody>
      </p:sp>
      <p:sp>
        <p:nvSpPr>
          <p:cNvPr id="6" name="コンテンツ プレースホルダー 5">
            <a:extLst>
              <a:ext uri="{FF2B5EF4-FFF2-40B4-BE49-F238E27FC236}">
                <a16:creationId xmlns:a16="http://schemas.microsoft.com/office/drawing/2014/main" id="{431F8206-8AF7-4B24-AC23-E001F48E7E13}"/>
              </a:ext>
            </a:extLst>
          </p:cNvPr>
          <p:cNvSpPr>
            <a:spLocks noGrp="1"/>
          </p:cNvSpPr>
          <p:nvPr>
            <p:ph sz="quarter" idx="10"/>
          </p:nvPr>
        </p:nvSpPr>
        <p:spPr/>
        <p:txBody>
          <a:bodyPr vert="horz" lIns="91440" tIns="45720" rIns="91440" bIns="45720" rtlCol="0" anchor="t">
            <a:normAutofit/>
          </a:bodyPr>
          <a:lstStyle/>
          <a:p>
            <a:pPr marL="179705" indent="-179705"/>
            <a:r>
              <a:rPr lang="en-US" altLang="ja-JP" dirty="0"/>
              <a:t>IP</a:t>
            </a:r>
            <a:r>
              <a:rPr lang="ja-JP" altLang="en-US" dirty="0"/>
              <a:t>アドレス設定と仮想ハードディスク追加はそれぞれ単独で動作させることが可能です。</a:t>
            </a:r>
            <a:r>
              <a:rPr lang="en-US" altLang="ja-JP" dirty="0"/>
              <a:t/>
            </a:r>
            <a:br>
              <a:rPr lang="en-US" altLang="ja-JP" dirty="0"/>
            </a:br>
            <a:r>
              <a:rPr lang="ja-JP" altLang="en-US" dirty="0"/>
              <a:t>設定値に関しては下記スライドを参照してください。</a:t>
            </a:r>
            <a:endParaRPr lang="en-US" altLang="ja-JP" dirty="0"/>
          </a:p>
          <a:p>
            <a:pPr lvl="1"/>
            <a:r>
              <a:rPr lang="ja-JP" altLang="en-US" dirty="0">
                <a:hlinkClick r:id="rId2" action="ppaction://hlinksldjump"/>
              </a:rPr>
              <a:t>パラメータシート登録 </a:t>
            </a:r>
            <a:r>
              <a:rPr lang="en-US" altLang="ja-JP" dirty="0">
                <a:hlinkClick r:id="rId2" action="ppaction://hlinksldjump"/>
              </a:rPr>
              <a:t>– </a:t>
            </a:r>
            <a:r>
              <a:rPr lang="ja-JP" altLang="en-US" dirty="0">
                <a:hlinkClick r:id="rId2" action="ppaction://hlinksldjump"/>
              </a:rPr>
              <a:t>仮想マシン作成（</a:t>
            </a:r>
            <a:r>
              <a:rPr lang="en-US" altLang="ja-JP" dirty="0">
                <a:hlinkClick r:id="rId2" action="ppaction://hlinksldjump"/>
              </a:rPr>
              <a:t>IP</a:t>
            </a:r>
            <a:r>
              <a:rPr lang="ja-JP" altLang="en-US" dirty="0">
                <a:hlinkClick r:id="rId2" action="ppaction://hlinksldjump"/>
              </a:rPr>
              <a:t>アドレス設定）</a:t>
            </a:r>
            <a:endParaRPr lang="en-US" altLang="ja-JP" dirty="0"/>
          </a:p>
          <a:p>
            <a:pPr lvl="1"/>
            <a:r>
              <a:rPr lang="ja-JP" altLang="en-US" dirty="0">
                <a:hlinkClick r:id="rId3" action="ppaction://hlinksldjump"/>
              </a:rPr>
              <a:t>パラメータシート登録 </a:t>
            </a:r>
            <a:r>
              <a:rPr lang="en-US" altLang="ja-JP" dirty="0">
                <a:hlinkClick r:id="rId3" action="ppaction://hlinksldjump"/>
              </a:rPr>
              <a:t>– </a:t>
            </a:r>
            <a:r>
              <a:rPr lang="ja-JP" altLang="en-US" dirty="0">
                <a:hlinkClick r:id="rId3" action="ppaction://hlinksldjump"/>
              </a:rPr>
              <a:t>仮想マシン作成（仮想ハードディスク設定）</a:t>
            </a:r>
            <a:endParaRPr lang="en-US" altLang="ja-JP" dirty="0"/>
          </a:p>
          <a:p>
            <a:pPr marL="0" indent="0">
              <a:buNone/>
            </a:pPr>
            <a:endParaRPr lang="en-US" altLang="ja-JP" dirty="0"/>
          </a:p>
          <a:p>
            <a:pPr marL="179705" indent="-179705"/>
            <a:r>
              <a:rPr lang="ja-JP" altLang="en-US" dirty="0"/>
              <a:t>実行方法は下記のコミュニティサイトの利用手順マニュアルをご確認ください。</a:t>
            </a:r>
            <a:endParaRPr lang="en-US" altLang="ja-JP" dirty="0"/>
          </a:p>
          <a:p>
            <a:pPr marL="359705" lvl="1" indent="-179705"/>
            <a:r>
              <a:rPr lang="en-US" altLang="ja-JP" dirty="0" err="1">
                <a:hlinkClick r:id="rId4"/>
              </a:rPr>
              <a:t>Exastro</a:t>
            </a:r>
            <a:r>
              <a:rPr lang="en-US" altLang="ja-JP" dirty="0">
                <a:hlinkClick r:id="rId4"/>
              </a:rPr>
              <a:t>-ITA_</a:t>
            </a:r>
            <a:r>
              <a:rPr lang="ja-JP" altLang="en-US" dirty="0">
                <a:hlinkClick r:id="rId4"/>
              </a:rPr>
              <a:t>利用手順マニュアル</a:t>
            </a:r>
            <a:r>
              <a:rPr lang="en-US" altLang="ja-JP" dirty="0">
                <a:hlinkClick r:id="rId4"/>
              </a:rPr>
              <a:t>_Ansible-driver.pdf (exastro-suite.github.io)</a:t>
            </a:r>
            <a:endParaRPr lang="ja-JP" altLang="en-US" dirty="0"/>
          </a:p>
        </p:txBody>
      </p:sp>
      <p:pic>
        <p:nvPicPr>
          <p:cNvPr id="8" name="図 7"/>
          <p:cNvPicPr>
            <a:picLocks noChangeAspect="1"/>
          </p:cNvPicPr>
          <p:nvPr/>
        </p:nvPicPr>
        <p:blipFill>
          <a:blip r:embed="rId5"/>
          <a:stretch>
            <a:fillRect/>
          </a:stretch>
        </p:blipFill>
        <p:spPr>
          <a:xfrm>
            <a:off x="239350" y="3351335"/>
            <a:ext cx="8452336" cy="2643619"/>
          </a:xfrm>
          <a:prstGeom prst="rect">
            <a:avLst/>
          </a:prstGeom>
        </p:spPr>
      </p:pic>
      <p:pic>
        <p:nvPicPr>
          <p:cNvPr id="9" name="図 8"/>
          <p:cNvPicPr>
            <a:picLocks noChangeAspect="1"/>
          </p:cNvPicPr>
          <p:nvPr/>
        </p:nvPicPr>
        <p:blipFill>
          <a:blip r:embed="rId6"/>
          <a:stretch>
            <a:fillRect/>
          </a:stretch>
        </p:blipFill>
        <p:spPr>
          <a:xfrm>
            <a:off x="3584741" y="4673144"/>
            <a:ext cx="8452335" cy="1830635"/>
          </a:xfrm>
          <a:prstGeom prst="rect">
            <a:avLst/>
          </a:prstGeom>
          <a:ln w="25400">
            <a:noFill/>
          </a:ln>
        </p:spPr>
      </p:pic>
      <p:sp>
        <p:nvSpPr>
          <p:cNvPr id="7" name="正方形/長方形 6">
            <a:extLst>
              <a:ext uri="{FF2B5EF4-FFF2-40B4-BE49-F238E27FC236}">
                <a16:creationId xmlns:a16="http://schemas.microsoft.com/office/drawing/2014/main" id="{BB66D7D1-7ACC-440E-BCA1-1B65CA1AD2A4}"/>
              </a:ext>
            </a:extLst>
          </p:cNvPr>
          <p:cNvSpPr/>
          <p:nvPr/>
        </p:nvSpPr>
        <p:spPr bwMode="auto">
          <a:xfrm>
            <a:off x="323849" y="434147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a:extLst>
              <a:ext uri="{FF2B5EF4-FFF2-40B4-BE49-F238E27FC236}">
                <a16:creationId xmlns:a16="http://schemas.microsoft.com/office/drawing/2014/main" id="{47B85EAF-77C1-4433-84EB-E22A81F4C300}"/>
              </a:ext>
            </a:extLst>
          </p:cNvPr>
          <p:cNvSpPr/>
          <p:nvPr/>
        </p:nvSpPr>
        <p:spPr bwMode="auto">
          <a:xfrm>
            <a:off x="3678764" y="5641230"/>
            <a:ext cx="8320212" cy="24765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17140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239350" y="1962519"/>
            <a:ext cx="11736438" cy="2972215"/>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a:p>
            <a:pPr marL="0" indent="0">
              <a:buNone/>
            </a:pPr>
            <a:endParaRPr lang="en-US" altLang="ja-JP" dirty="0"/>
          </a:p>
          <a:p>
            <a:pPr marL="0" indent="0">
              <a:buNone/>
            </a:pPr>
            <a:r>
              <a:rPr kumimoji="1" lang="ja-JP" altLang="en-US" dirty="0"/>
              <a:t>例：「仮想マシン作成」</a:t>
            </a:r>
            <a:endParaRPr kumimoji="1" lang="en-US" altLang="ja-JP" dirty="0"/>
          </a:p>
        </p:txBody>
      </p:sp>
      <p:sp>
        <p:nvSpPr>
          <p:cNvPr id="9" name="正方形/長方形 8"/>
          <p:cNvSpPr/>
          <p:nvPr/>
        </p:nvSpPr>
        <p:spPr bwMode="auto">
          <a:xfrm>
            <a:off x="9686925" y="3146424"/>
            <a:ext cx="2184400"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a:t>Hyper-V</a:t>
            </a:r>
            <a:r>
              <a:rPr lang="ja-JP" altLang="en-US" dirty="0"/>
              <a:t>マネージャーから想定した通りに仮想マシンが設定されていることを確認します。</a:t>
            </a:r>
            <a:endParaRPr lang="en-US" altLang="ja-JP" dirty="0"/>
          </a:p>
          <a:p>
            <a:pPr marL="0" indent="0">
              <a:buNone/>
            </a:pPr>
            <a:endParaRPr kumimoji="1" lang="en-US" altLang="ja-JP" dirty="0"/>
          </a:p>
          <a:p>
            <a:pPr marL="0" indent="0">
              <a:buNone/>
            </a:pPr>
            <a:r>
              <a:rPr lang="ja-JP" altLang="en-US" dirty="0"/>
              <a:t>例：「仮想マシン作成」</a:t>
            </a:r>
            <a:endParaRPr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なっていない場合、実行した</a:t>
            </a:r>
            <a:r>
              <a:rPr lang="en-US" altLang="ja-JP" dirty="0"/>
              <a:t>Conductor</a:t>
            </a:r>
            <a:r>
              <a:rPr lang="ja-JP" altLang="en-US" dirty="0"/>
              <a:t>の詳細を確認してエラーなどがないか確認してください。</a:t>
            </a:r>
            <a:endParaRPr kumimoji="1" lang="ja-JP" altLang="en-US" dirty="0"/>
          </a:p>
        </p:txBody>
      </p:sp>
      <p:pic>
        <p:nvPicPr>
          <p:cNvPr id="5" name="図 4"/>
          <p:cNvPicPr>
            <a:picLocks noChangeAspect="1"/>
          </p:cNvPicPr>
          <p:nvPr/>
        </p:nvPicPr>
        <p:blipFill>
          <a:blip r:embed="rId2"/>
          <a:stretch>
            <a:fillRect/>
          </a:stretch>
        </p:blipFill>
        <p:spPr>
          <a:xfrm>
            <a:off x="239350" y="2019586"/>
            <a:ext cx="4073522" cy="2340000"/>
          </a:xfrm>
          <a:prstGeom prst="rect">
            <a:avLst/>
          </a:prstGeom>
        </p:spPr>
      </p:pic>
      <p:pic>
        <p:nvPicPr>
          <p:cNvPr id="14" name="図 13"/>
          <p:cNvPicPr>
            <a:picLocks noChangeAspect="1"/>
          </p:cNvPicPr>
          <p:nvPr/>
        </p:nvPicPr>
        <p:blipFill>
          <a:blip r:embed="rId3"/>
          <a:stretch>
            <a:fillRect/>
          </a:stretch>
        </p:blipFill>
        <p:spPr>
          <a:xfrm>
            <a:off x="5178618" y="1291443"/>
            <a:ext cx="6801799" cy="4220164"/>
          </a:xfrm>
          <a:prstGeom prst="rect">
            <a:avLst/>
          </a:prstGeom>
        </p:spPr>
      </p:pic>
      <p:sp>
        <p:nvSpPr>
          <p:cNvPr id="15" name="正方形/長方形 14"/>
          <p:cNvSpPr/>
          <p:nvPr/>
        </p:nvSpPr>
        <p:spPr bwMode="auto">
          <a:xfrm>
            <a:off x="6593640" y="2477626"/>
            <a:ext cx="6477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527215" y="4612032"/>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9774989" y="5172881"/>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9774988" y="4298352"/>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右矢印 5"/>
          <p:cNvSpPr/>
          <p:nvPr/>
        </p:nvSpPr>
        <p:spPr bwMode="auto">
          <a:xfrm rot="10800000" flipH="1">
            <a:off x="4458618" y="2417960"/>
            <a:ext cx="720000" cy="1237333"/>
          </a:xfrm>
          <a:prstGeom prst="rightArrow">
            <a:avLst/>
          </a:prstGeom>
          <a:solidFill>
            <a:schemeClr val="accent6">
              <a:lumMod val="50000"/>
              <a:lumOff val="50000"/>
            </a:schemeClr>
          </a:solidFill>
          <a:ln w="254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D8ABB-4E24-41BD-99D3-8EA4B81F7193}"/>
              </a:ext>
            </a:extLst>
          </p:cNvPr>
          <p:cNvSpPr>
            <a:spLocks noGrp="1"/>
          </p:cNvSpPr>
          <p:nvPr>
            <p:ph type="title"/>
          </p:nvPr>
        </p:nvSpPr>
        <p:spPr/>
        <p:txBody>
          <a:bodyPr/>
          <a:lstStyle/>
          <a:p>
            <a:r>
              <a:rPr lang="ja-JP" altLang="en-US" dirty="0"/>
              <a:t>こんなときは？</a:t>
            </a:r>
            <a:endParaRPr kumimoji="1" lang="ja-JP" altLang="en-US" dirty="0"/>
          </a:p>
        </p:txBody>
      </p:sp>
    </p:spTree>
    <p:extLst>
      <p:ext uri="{BB962C8B-B14F-4D97-AF65-F5344CB8AC3E}">
        <p14:creationId xmlns:p14="http://schemas.microsoft.com/office/powerpoint/2010/main" val="143477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4.1</a:t>
            </a:r>
            <a:r>
              <a:rPr kumimoji="1" lang="ja-JP" altLang="en-US" dirty="0"/>
              <a:t> 仮想マシンのシャットダウンが失敗する場合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1"/>
            <a:ext cx="11713301" cy="1827161"/>
          </a:xfrm>
        </p:spPr>
        <p:txBody>
          <a:bodyPr>
            <a:normAutofit/>
          </a:bodyPr>
          <a:lstStyle/>
          <a:p>
            <a:r>
              <a:rPr kumimoji="1" lang="ja-JP" altLang="en-US" dirty="0"/>
              <a:t>仮想マシンのシャットダウンに失敗した場合、下記手順で実行することで成功する場合があります。</a:t>
            </a:r>
            <a:endParaRPr kumimoji="1" lang="en-US" altLang="ja-JP" dirty="0"/>
          </a:p>
          <a:p>
            <a:pPr marL="180975" indent="0">
              <a:buNone/>
            </a:pPr>
            <a:r>
              <a:rPr lang="ja-JP" altLang="en-US" dirty="0"/>
              <a:t>①</a:t>
            </a:r>
            <a:r>
              <a:rPr lang="en-US" altLang="ja-JP" dirty="0"/>
              <a:t>Hyper-V</a:t>
            </a:r>
            <a:r>
              <a:rPr lang="ja-JP" altLang="en-US" dirty="0"/>
              <a:t>マネージャー上の対象仮想マシン名で右クリック ⇒ 停止</a:t>
            </a:r>
            <a:r>
              <a:rPr lang="en-US" altLang="ja-JP" dirty="0"/>
              <a:t>(K)</a:t>
            </a:r>
            <a:r>
              <a:rPr lang="ja-JP" altLang="en-US" dirty="0"/>
              <a:t>をクリック</a:t>
            </a:r>
          </a:p>
          <a:p>
            <a:pPr marL="180975" indent="0">
              <a:buNone/>
            </a:pPr>
            <a:r>
              <a:rPr lang="ja-JP" altLang="en-US" dirty="0"/>
              <a:t>②再度</a:t>
            </a:r>
            <a:r>
              <a:rPr lang="en-US" altLang="ja-JP" dirty="0"/>
              <a:t>Conductor</a:t>
            </a:r>
            <a:r>
              <a:rPr lang="ja-JP" altLang="en-US" dirty="0"/>
              <a:t>を実行</a:t>
            </a:r>
          </a:p>
        </p:txBody>
      </p:sp>
      <p:pic>
        <p:nvPicPr>
          <p:cNvPr id="4" name="図 3"/>
          <p:cNvPicPr>
            <a:picLocks noChangeAspect="1"/>
          </p:cNvPicPr>
          <p:nvPr/>
        </p:nvPicPr>
        <p:blipFill rotWithShape="1">
          <a:blip r:embed="rId2"/>
          <a:srcRect l="1782" t="1921" b="43896"/>
          <a:stretch/>
        </p:blipFill>
        <p:spPr>
          <a:xfrm>
            <a:off x="481301" y="2121030"/>
            <a:ext cx="5005736" cy="2565400"/>
          </a:xfrm>
          <a:prstGeom prst="rect">
            <a:avLst/>
          </a:prstGeom>
        </p:spPr>
      </p:pic>
      <p:sp>
        <p:nvSpPr>
          <p:cNvPr id="12" name="テキスト ボックス 11"/>
          <p:cNvSpPr txBox="1"/>
          <p:nvPr/>
        </p:nvSpPr>
        <p:spPr>
          <a:xfrm>
            <a:off x="1621809" y="5078387"/>
            <a:ext cx="10016066" cy="132802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停止をした場合、起動時に予期せぬシャットダウンによる注意画面が出ている場合があります。</a:t>
            </a:r>
            <a:endParaRPr lang="en-US" altLang="ja-JP" dirty="0"/>
          </a:p>
          <a:p>
            <a:r>
              <a:rPr kumimoji="1" lang="ja-JP" altLang="en-US" dirty="0"/>
              <a:t>このような事象が発生した場合、一度仮想マシンを起動して正常に起動したことを確認した上で、</a:t>
            </a:r>
            <a:r>
              <a:rPr kumimoji="1" lang="en-US" altLang="ja-JP" dirty="0"/>
              <a:t>Conductor</a:t>
            </a:r>
            <a:r>
              <a:rPr kumimoji="1" lang="ja-JP" altLang="en-US" dirty="0"/>
              <a:t>を再実行してみてください。</a:t>
            </a:r>
            <a:r>
              <a:rPr kumimoji="1" lang="en-US" altLang="ja-JP" dirty="0"/>
              <a:t/>
            </a:r>
            <a:br>
              <a:rPr kumimoji="1" lang="en-US" altLang="ja-JP" dirty="0"/>
            </a:br>
            <a:r>
              <a:rPr kumimoji="1" lang="ja-JP" altLang="en-US" dirty="0"/>
              <a:t>削除の場合は停止状態で再実行して問題ありません。</a:t>
            </a:r>
          </a:p>
        </p:txBody>
      </p:sp>
      <p:grpSp>
        <p:nvGrpSpPr>
          <p:cNvPr id="13" name="グループ化 12">
            <a:extLst>
              <a:ext uri="{FF2B5EF4-FFF2-40B4-BE49-F238E27FC236}">
                <a16:creationId xmlns:a16="http://schemas.microsoft.com/office/drawing/2014/main" id="{01D0A491-F1CC-4B30-992B-78ABEE712F48}"/>
              </a:ext>
            </a:extLst>
          </p:cNvPr>
          <p:cNvGrpSpPr/>
          <p:nvPr/>
        </p:nvGrpSpPr>
        <p:grpSpPr>
          <a:xfrm>
            <a:off x="470012" y="5552332"/>
            <a:ext cx="1114306" cy="380132"/>
            <a:chOff x="419520" y="4643499"/>
            <a:chExt cx="1282134" cy="437384"/>
          </a:xfrm>
          <a:effectLst>
            <a:outerShdw blurRad="25400" dist="25400" dir="5400000" algn="t" rotWithShape="0">
              <a:prstClr val="black">
                <a:alpha val="53000"/>
              </a:prstClr>
            </a:outerShdw>
          </a:effectLst>
        </p:grpSpPr>
        <p:sp>
          <p:nvSpPr>
            <p:cNvPr id="14" name="フリーフォーム 9">
              <a:extLst>
                <a:ext uri="{FF2B5EF4-FFF2-40B4-BE49-F238E27FC236}">
                  <a16:creationId xmlns:a16="http://schemas.microsoft.com/office/drawing/2014/main" id="{D676A5A0-202A-4FB9-9B8F-B3291C6AB0BC}"/>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5" name="テキスト ボックス 14">
              <a:extLst>
                <a:ext uri="{FF2B5EF4-FFF2-40B4-BE49-F238E27FC236}">
                  <a16:creationId xmlns:a16="http://schemas.microsoft.com/office/drawing/2014/main" id="{458D03B0-C33B-444A-88A2-0FA4084FBAFA}"/>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6" name="正方形/長方形 15">
            <a:extLst>
              <a:ext uri="{FF2B5EF4-FFF2-40B4-BE49-F238E27FC236}">
                <a16:creationId xmlns:a16="http://schemas.microsoft.com/office/drawing/2014/main" id="{A9A59F2D-5C6F-40B4-9DD5-2E52BEC95DA3}"/>
              </a:ext>
            </a:extLst>
          </p:cNvPr>
          <p:cNvSpPr/>
          <p:nvPr/>
        </p:nvSpPr>
        <p:spPr bwMode="auto">
          <a:xfrm>
            <a:off x="2984169" y="3975421"/>
            <a:ext cx="2397456"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矢印: 下 5">
            <a:extLst>
              <a:ext uri="{FF2B5EF4-FFF2-40B4-BE49-F238E27FC236}">
                <a16:creationId xmlns:a16="http://schemas.microsoft.com/office/drawing/2014/main" id="{D9D566F1-D133-4585-8096-6829EB1E9C4B}"/>
              </a:ext>
            </a:extLst>
          </p:cNvPr>
          <p:cNvSpPr/>
          <p:nvPr/>
        </p:nvSpPr>
        <p:spPr bwMode="auto">
          <a:xfrm rot="2680863">
            <a:off x="5358767" y="3728255"/>
            <a:ext cx="361950" cy="285750"/>
          </a:xfrm>
          <a:prstGeom prst="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02474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67971C-8BBD-4F2D-B1EE-8F570B664FC7}"/>
              </a:ext>
            </a:extLst>
          </p:cNvPr>
          <p:cNvSpPr>
            <a:spLocks noGrp="1"/>
          </p:cNvSpPr>
          <p:nvPr>
            <p:ph type="title"/>
          </p:nvPr>
        </p:nvSpPr>
        <p:spPr/>
        <p:txBody>
          <a:bodyPr>
            <a:normAutofit/>
          </a:bodyPr>
          <a:lstStyle/>
          <a:p>
            <a:r>
              <a:rPr kumimoji="1" lang="en-US" altLang="ja-JP" dirty="0"/>
              <a:t>4.2</a:t>
            </a:r>
            <a:r>
              <a:rPr kumimoji="1" lang="ja-JP" altLang="en-US" dirty="0"/>
              <a:t> 「</a:t>
            </a:r>
            <a:r>
              <a:rPr kumimoji="1" lang="en-US" altLang="ja-JP" dirty="0"/>
              <a:t>Movement</a:t>
            </a:r>
            <a:r>
              <a:rPr kumimoji="1" lang="ja-JP" altLang="en-US" dirty="0"/>
              <a:t>に作業対象ホストが登録されていません。」と出る場合</a:t>
            </a:r>
          </a:p>
        </p:txBody>
      </p:sp>
      <p:sp>
        <p:nvSpPr>
          <p:cNvPr id="3" name="コンテンツ プレースホルダー 2">
            <a:extLst>
              <a:ext uri="{FF2B5EF4-FFF2-40B4-BE49-F238E27FC236}">
                <a16:creationId xmlns:a16="http://schemas.microsoft.com/office/drawing/2014/main" id="{8A408415-7912-4897-AFF7-CE8B7E0D0EE0}"/>
              </a:ext>
            </a:extLst>
          </p:cNvPr>
          <p:cNvSpPr>
            <a:spLocks noGrp="1"/>
          </p:cNvSpPr>
          <p:nvPr>
            <p:ph sz="quarter" idx="10"/>
          </p:nvPr>
        </p:nvSpPr>
        <p:spPr>
          <a:xfrm>
            <a:off x="239350" y="836712"/>
            <a:ext cx="11713301" cy="1620049"/>
          </a:xfrm>
        </p:spPr>
        <p:txBody>
          <a:bodyPr>
            <a:noAutofit/>
          </a:bodyPr>
          <a:lstStyle/>
          <a:p>
            <a:r>
              <a:rPr kumimoji="1" lang="en-US" altLang="ja-JP" dirty="0"/>
              <a:t>Movement</a:t>
            </a:r>
            <a:r>
              <a:rPr kumimoji="1" lang="ja-JP" altLang="en-US" dirty="0"/>
              <a:t>に紐づいているメニュー</a:t>
            </a:r>
            <a:r>
              <a:rPr kumimoji="1" lang="en-US" altLang="ja-JP" dirty="0"/>
              <a:t>(</a:t>
            </a:r>
            <a:r>
              <a:rPr kumimoji="1" lang="ja-JP" altLang="en-US" dirty="0"/>
              <a:t>パラメータシート</a:t>
            </a:r>
            <a:r>
              <a:rPr kumimoji="1" lang="en-US" altLang="ja-JP" dirty="0"/>
              <a:t>)</a:t>
            </a:r>
            <a:r>
              <a:rPr kumimoji="1" lang="ja-JP" altLang="en-US" dirty="0"/>
              <a:t>にレコードが登録されていない可能性があります。</a:t>
            </a:r>
            <a:endParaRPr lang="en-US" altLang="ja-JP" dirty="0"/>
          </a:p>
          <a:p>
            <a:pPr marL="180975" indent="0">
              <a:buNone/>
            </a:pPr>
            <a:r>
              <a:rPr kumimoji="1" lang="ja-JP" altLang="en-US" dirty="0"/>
              <a:t>以下の</a:t>
            </a:r>
            <a:r>
              <a:rPr kumimoji="1" lang="en-US" altLang="ja-JP" dirty="0"/>
              <a:t>Movement/</a:t>
            </a:r>
            <a:r>
              <a:rPr kumimoji="1" lang="ja-JP" altLang="en-US" dirty="0"/>
              <a:t>メニュー紐づけ表を参考に、メニューにレコードが登録されているか確認してみてください。</a:t>
            </a:r>
          </a:p>
        </p:txBody>
      </p:sp>
      <p:grpSp>
        <p:nvGrpSpPr>
          <p:cNvPr id="9" name="グループ化 8"/>
          <p:cNvGrpSpPr/>
          <p:nvPr/>
        </p:nvGrpSpPr>
        <p:grpSpPr>
          <a:xfrm>
            <a:off x="470012" y="5733065"/>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621808" y="5562755"/>
            <a:ext cx="10016066"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en-US" altLang="ja-JP" dirty="0"/>
              <a:t>Movement</a:t>
            </a:r>
            <a:r>
              <a:rPr lang="ja-JP" altLang="en-US" dirty="0"/>
              <a:t>名「</a:t>
            </a:r>
            <a:r>
              <a:rPr lang="en-US" altLang="ja-JP" dirty="0"/>
              <a:t>IP</a:t>
            </a:r>
            <a:r>
              <a:rPr lang="ja-JP" altLang="en-US" dirty="0"/>
              <a:t>アドレス設定」と「仮想ハードディスク追加」に関しては、</a:t>
            </a:r>
            <a:r>
              <a:rPr lang="en-US" altLang="ja-JP" dirty="0"/>
              <a:t/>
            </a:r>
            <a:br>
              <a:rPr lang="en-US" altLang="ja-JP" dirty="0"/>
            </a:br>
            <a:r>
              <a:rPr lang="en-US" altLang="ja-JP" dirty="0">
                <a:hlinkClick r:id="rId2" action="ppaction://hlinksldjump"/>
              </a:rPr>
              <a:t>3.2.5</a:t>
            </a:r>
            <a:r>
              <a:rPr lang="ja-JP" altLang="en-US" dirty="0">
                <a:hlinkClick r:id="rId2" action="ppaction://hlinksldjump"/>
              </a:rPr>
              <a:t> </a:t>
            </a:r>
            <a:r>
              <a:rPr lang="en-US" altLang="ja-JP" dirty="0">
                <a:hlinkClick r:id="rId2" action="ppaction://hlinksldjump"/>
              </a:rPr>
              <a:t>Conductor</a:t>
            </a:r>
            <a:r>
              <a:rPr lang="ja-JP" altLang="en-US" dirty="0">
                <a:hlinkClick r:id="rId2" action="ppaction://hlinksldjump"/>
              </a:rPr>
              <a:t>実行 </a:t>
            </a:r>
            <a:r>
              <a:rPr lang="en-US" altLang="ja-JP" dirty="0">
                <a:hlinkClick r:id="rId2" action="ppaction://hlinksldjump"/>
              </a:rPr>
              <a:t>– Movement</a:t>
            </a:r>
            <a:r>
              <a:rPr lang="ja-JP" altLang="en-US" dirty="0">
                <a:hlinkClick r:id="rId2" action="ppaction://hlinksldjump"/>
              </a:rPr>
              <a:t>をスキップ</a:t>
            </a:r>
            <a:r>
              <a:rPr lang="ja-JP" altLang="en-US" dirty="0"/>
              <a:t>に記載の手順で</a:t>
            </a:r>
            <a:r>
              <a:rPr lang="en-US" altLang="ja-JP" dirty="0"/>
              <a:t>Skip</a:t>
            </a:r>
            <a:r>
              <a:rPr lang="ja-JP" altLang="en-US" dirty="0"/>
              <a:t>させることも可能です。</a:t>
            </a:r>
            <a:endParaRPr kumimoji="1" lang="ja-JP" altLang="en-US" dirty="0"/>
          </a:p>
        </p:txBody>
      </p:sp>
      <p:graphicFrame>
        <p:nvGraphicFramePr>
          <p:cNvPr id="13" name="表 12">
            <a:extLst>
              <a:ext uri="{FF2B5EF4-FFF2-40B4-BE49-F238E27FC236}">
                <a16:creationId xmlns:a16="http://schemas.microsoft.com/office/drawing/2014/main" id="{F5260807-AC7C-4B4D-82C0-B35394AA90B3}"/>
              </a:ext>
            </a:extLst>
          </p:cNvPr>
          <p:cNvGraphicFramePr>
            <a:graphicFrameLocks noGrp="1"/>
          </p:cNvGraphicFramePr>
          <p:nvPr>
            <p:extLst>
              <p:ext uri="{D42A27DB-BD31-4B8C-83A1-F6EECF244321}">
                <p14:modId xmlns:p14="http://schemas.microsoft.com/office/powerpoint/2010/main" val="696109463"/>
              </p:ext>
            </p:extLst>
          </p:nvPr>
        </p:nvGraphicFramePr>
        <p:xfrm>
          <a:off x="797841" y="2472401"/>
          <a:ext cx="5832000" cy="1429440"/>
        </p:xfrm>
        <a:graphic>
          <a:graphicData uri="http://schemas.openxmlformats.org/drawingml/2006/table">
            <a:tbl>
              <a:tblPr firstRow="1" bandRow="1">
                <a:tableStyleId>{93296810-A885-4BE3-A3E7-6D5BEEA58F35}</a:tableStyleId>
              </a:tblPr>
              <a:tblGrid>
                <a:gridCol w="2916000">
                  <a:extLst>
                    <a:ext uri="{9D8B030D-6E8A-4147-A177-3AD203B41FA5}">
                      <a16:colId xmlns:a16="http://schemas.microsoft.com/office/drawing/2014/main" val="1884901537"/>
                    </a:ext>
                  </a:extLst>
                </a:gridCol>
                <a:gridCol w="2916000">
                  <a:extLst>
                    <a:ext uri="{9D8B030D-6E8A-4147-A177-3AD203B41FA5}">
                      <a16:colId xmlns:a16="http://schemas.microsoft.com/office/drawing/2014/main" val="2768844600"/>
                    </a:ext>
                  </a:extLst>
                </a:gridCol>
              </a:tblGrid>
              <a:tr h="3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Movement</a:t>
                      </a:r>
                      <a:r>
                        <a:rPr kumimoji="1" lang="ja-JP" altLang="en-US" sz="1400" dirty="0"/>
                        <a:t>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メニュー名</a:t>
                      </a:r>
                      <a:r>
                        <a:rPr kumimoji="1" lang="en-US" altLang="ja-JP" sz="1100" dirty="0"/>
                        <a:t>(</a:t>
                      </a:r>
                      <a:r>
                        <a:rPr kumimoji="1" lang="ja-JP" altLang="en-US" sz="1100" dirty="0"/>
                        <a:t>パラメータシート</a:t>
                      </a:r>
                      <a:r>
                        <a:rPr kumimoji="1" lang="en-US" altLang="ja-JP" sz="1100" dirty="0"/>
                        <a:t>)</a:t>
                      </a:r>
                      <a:endParaRPr kumimoji="1" lang="ja-JP" altLang="en-US" sz="1400" dirty="0"/>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24000">
                <a:tc>
                  <a:txBody>
                    <a:bodyPr/>
                    <a:lstStyle/>
                    <a:p>
                      <a:pPr algn="ctr"/>
                      <a:r>
                        <a:rPr kumimoji="1" lang="ja-JP" altLang="en-US" sz="1400" dirty="0"/>
                        <a:t>仮想マシン作成</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仮想マシン設定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564738"/>
                  </a:ext>
                </a:extLst>
              </a:tr>
              <a:tr h="324000">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IP</a:t>
                      </a:r>
                      <a:r>
                        <a:rPr kumimoji="1" lang="ja-JP" altLang="en-US" sz="1400" dirty="0"/>
                        <a:t>アドレス設定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24000">
                <a:tc>
                  <a:txBody>
                    <a:bodyPr/>
                    <a:lstStyle/>
                    <a:p>
                      <a:pPr algn="ctr"/>
                      <a:r>
                        <a:rPr kumimoji="1" lang="ja-JP" altLang="en-US" sz="1400" dirty="0"/>
                        <a:t>仮想ハードディスク追加</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仮想ハードディスク設定</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433160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Hyper-V</a:t>
            </a:r>
            <a:r>
              <a:rPr lang="ja-JP" altLang="en-US" dirty="0"/>
              <a:t>モデルを</a:t>
            </a:r>
            <a:r>
              <a:rPr lang="en-US" altLang="ja-JP" dirty="0"/>
              <a:t>ITA</a:t>
            </a:r>
            <a:r>
              <a:rPr lang="ja-JP" altLang="en-US" dirty="0"/>
              <a:t>にインポートして実行するまでの手順を記載しています。</a:t>
            </a:r>
            <a:r>
              <a:rPr lang="en-US" altLang="ja-JP" dirty="0"/>
              <a:t>Hyper-V</a:t>
            </a:r>
            <a:r>
              <a:rPr lang="ja-JP" altLang="en-US" dirty="0"/>
              <a:t>モデルを使って何が出来るか知りたい方は、コミュニティサイトの 「</a:t>
            </a:r>
            <a:r>
              <a:rPr lang="en-US" altLang="ja-JP" dirty="0"/>
              <a:t>Hyper-V</a:t>
            </a:r>
            <a:r>
              <a:rPr lang="ja-JP" altLang="en-US" dirty="0"/>
              <a:t>モデル概要」 をご参照ください。</a:t>
            </a:r>
            <a:endParaRPr lang="en-US" altLang="ja-JP" dirty="0"/>
          </a:p>
          <a:p>
            <a:pPr marL="179705" indent="-179705"/>
            <a:endParaRPr lang="en-US" altLang="ja-JP"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5" y="2167825"/>
            <a:ext cx="8904650" cy="4285363"/>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Hyper-V</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2047824527"/>
              </p:ext>
            </p:extLst>
          </p:nvPr>
        </p:nvGraphicFramePr>
        <p:xfrm>
          <a:off x="1144339" y="1710489"/>
          <a:ext cx="9902024" cy="201000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Windows Server 2019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557958"/>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Hyper-V </a:t>
                      </a:r>
                      <a:r>
                        <a:rPr kumimoji="1" lang="ja-JP" altLang="en-US" sz="1800" dirty="0"/>
                        <a:t>マネージャー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10.0.17763.1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r h="402000">
                <a:tc>
                  <a:txBody>
                    <a:bodyPr/>
                    <a:lstStyle/>
                    <a:p>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PowerShell</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ja-JP" sz="1800" b="0" i="0" u="none" strike="noStrike" noProof="0" dirty="0">
                          <a:latin typeface="メイリオ"/>
                          <a:ea typeface="メイリオ"/>
                        </a:rPr>
                        <a:t>5.1.17763.2268</a:t>
                      </a:r>
                      <a:endParaRPr kumimoji="1" lang="ja-JP"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3274971"/>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1.3 </a:t>
            </a:r>
            <a:r>
              <a:rPr kumimoji="1" lang="ja-JP" altLang="en-US" dirty="0"/>
              <a:t>用語の説明</a:t>
            </a:r>
          </a:p>
        </p:txBody>
      </p:sp>
      <p:graphicFrame>
        <p:nvGraphicFramePr>
          <p:cNvPr id="4" name="表 3">
            <a:extLst>
              <a:ext uri="{FF2B5EF4-FFF2-40B4-BE49-F238E27FC236}">
                <a16:creationId xmlns:a16="http://schemas.microsoft.com/office/drawing/2014/main" id="{B292381F-8E30-48B9-8D2E-23C741CFE127}"/>
              </a:ext>
            </a:extLst>
          </p:cNvPr>
          <p:cNvGraphicFramePr>
            <a:graphicFrameLocks noGrp="1"/>
          </p:cNvGraphicFramePr>
          <p:nvPr>
            <p:extLst>
              <p:ext uri="{D42A27DB-BD31-4B8C-83A1-F6EECF244321}">
                <p14:modId xmlns:p14="http://schemas.microsoft.com/office/powerpoint/2010/main" val="3349747306"/>
              </p:ext>
            </p:extLst>
          </p:nvPr>
        </p:nvGraphicFramePr>
        <p:xfrm>
          <a:off x="1224567" y="1091172"/>
          <a:ext cx="9749734" cy="741680"/>
        </p:xfrm>
        <a:graphic>
          <a:graphicData uri="http://schemas.openxmlformats.org/drawingml/2006/table">
            <a:tbl>
              <a:tblPr firstRow="1" bandRow="1">
                <a:tableStyleId>{93296810-A885-4BE3-A3E7-6D5BEEA58F35}</a:tableStyleId>
              </a:tblPr>
              <a:tblGrid>
                <a:gridCol w="671385">
                  <a:extLst>
                    <a:ext uri="{9D8B030D-6E8A-4147-A177-3AD203B41FA5}">
                      <a16:colId xmlns:a16="http://schemas.microsoft.com/office/drawing/2014/main" val="1884901537"/>
                    </a:ext>
                  </a:extLst>
                </a:gridCol>
                <a:gridCol w="2486660">
                  <a:extLst>
                    <a:ext uri="{9D8B030D-6E8A-4147-A177-3AD203B41FA5}">
                      <a16:colId xmlns:a16="http://schemas.microsoft.com/office/drawing/2014/main" val="2768844600"/>
                    </a:ext>
                  </a:extLst>
                </a:gridCol>
                <a:gridCol w="6591689">
                  <a:extLst>
                    <a:ext uri="{9D8B030D-6E8A-4147-A177-3AD203B41FA5}">
                      <a16:colId xmlns:a16="http://schemas.microsoft.com/office/drawing/2014/main" val="2203131240"/>
                    </a:ext>
                  </a:extLst>
                </a:gridCol>
              </a:tblGrid>
              <a:tr h="370840">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dirty="0"/>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70840">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dirty="0"/>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dirty="0"/>
                        <a:t>仮想マシンの作成に利用する</a:t>
                      </a:r>
                      <a:r>
                        <a:rPr lang="en-US" altLang="ja-JP" sz="1800" b="0" i="0" u="none" strike="noStrike" noProof="0" dirty="0"/>
                        <a:t>VHDX</a:t>
                      </a:r>
                      <a:r>
                        <a:rPr lang="ja-JP" altLang="en-US" sz="1800" b="0" i="0" u="none" strike="noStrike" noProof="0" dirty="0"/>
                        <a:t>ファイルのこと</a:t>
                      </a:r>
                      <a:endParaRPr lang="ja-JP" sz="1800" b="0" i="0" u="none" strike="noStrike"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dirty="0"/>
              <a:t>1.4</a:t>
            </a:r>
            <a:r>
              <a:rPr kumimoji="1" lang="ja-JP" altLang="en-US" dirty="0"/>
              <a:t> オペレーション名と仮想マシン名の関係について</a:t>
            </a:r>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Hyper-V</a:t>
            </a:r>
            <a:r>
              <a:rPr lang="ja-JP" altLang="en-US" kern="0" dirty="0"/>
              <a:t>モデルでは「オペレーション名」と「仮想マシン名」を</a:t>
            </a:r>
            <a:r>
              <a:rPr lang="en-US" altLang="ja-JP" kern="0" dirty="0"/>
              <a:t>1</a:t>
            </a:r>
            <a:r>
              <a:rPr lang="ja-JP" altLang="en-US" kern="0" dirty="0"/>
              <a:t>対</a:t>
            </a:r>
            <a:r>
              <a:rPr lang="en-US" altLang="ja-JP" kern="0" dirty="0"/>
              <a:t>1</a:t>
            </a:r>
            <a:r>
              <a:rPr lang="ja-JP" altLang="en-US" kern="0" dirty="0"/>
              <a:t>の関係で管理することを想定しています。</a:t>
            </a:r>
            <a:endParaRPr lang="en-US" altLang="ja-JP" kern="0" dirty="0"/>
          </a:p>
          <a:p>
            <a:pPr marL="359705" lvl="1" indent="-179705" defTabSz="914400"/>
            <a:r>
              <a:rPr lang="ja-JP" altLang="en-US" kern="0" dirty="0"/>
              <a:t>別オペレーションで仮想マシン名を利用したい場合は、既存のレコードのオペレーション名を利用したいオペレーション名に変更するか、既存レコードを削除して追加してください。</a:t>
            </a:r>
          </a:p>
        </p:txBody>
      </p:sp>
      <p:sp>
        <p:nvSpPr>
          <p:cNvPr id="3" name="角丸四角形 2"/>
          <p:cNvSpPr/>
          <p:nvPr/>
        </p:nvSpPr>
        <p:spPr bwMode="auto">
          <a:xfrm>
            <a:off x="825500" y="2186855"/>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新規参画者用①</a:t>
            </a:r>
            <a:endParaRPr kumimoji="1" lang="ja-JP" altLang="en-US" b="1" dirty="0">
              <a:latin typeface="+mn-ea"/>
            </a:endParaRPr>
          </a:p>
        </p:txBody>
      </p:sp>
      <p:sp>
        <p:nvSpPr>
          <p:cNvPr id="6" name="角丸四角形 5"/>
          <p:cNvSpPr/>
          <p:nvPr/>
        </p:nvSpPr>
        <p:spPr bwMode="auto">
          <a:xfrm>
            <a:off x="6719274" y="21868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a:t>
            </a:r>
            <a:r>
              <a:rPr lang="en-US" altLang="ja-JP" b="1" dirty="0">
                <a:latin typeface="+mn-ea"/>
              </a:rPr>
              <a:t>Suzuki</a:t>
            </a:r>
            <a:endParaRPr kumimoji="1" lang="ja-JP" altLang="en-US" b="1" dirty="0">
              <a:latin typeface="+mn-ea"/>
            </a:endParaRPr>
          </a:p>
        </p:txBody>
      </p:sp>
      <p:sp>
        <p:nvSpPr>
          <p:cNvPr id="7" name="角丸四角形 6"/>
          <p:cNvSpPr/>
          <p:nvPr/>
        </p:nvSpPr>
        <p:spPr bwMode="auto">
          <a:xfrm>
            <a:off x="6719274" y="2783755"/>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sp>
        <p:nvSpPr>
          <p:cNvPr id="10" name="角丸四角形 9"/>
          <p:cNvSpPr/>
          <p:nvPr/>
        </p:nvSpPr>
        <p:spPr bwMode="auto">
          <a:xfrm>
            <a:off x="827452" y="4061737"/>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動作確認用①</a:t>
            </a:r>
            <a:endParaRPr kumimoji="1" lang="ja-JP" altLang="en-US" b="1" dirty="0">
              <a:latin typeface="+mn-ea"/>
            </a:endParaRPr>
          </a:p>
        </p:txBody>
      </p:sp>
      <p:sp>
        <p:nvSpPr>
          <p:cNvPr id="11" name="角丸四角形 10"/>
          <p:cNvSpPr/>
          <p:nvPr/>
        </p:nvSpPr>
        <p:spPr bwMode="auto">
          <a:xfrm>
            <a:off x="6721226" y="4061737"/>
            <a:ext cx="3936025"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Win10_Tanaka</a:t>
            </a:r>
            <a:endParaRPr kumimoji="1" lang="ja-JP" altLang="en-US" b="1" dirty="0">
              <a:latin typeface="+mn-ea"/>
            </a:endParaRPr>
          </a:p>
        </p:txBody>
      </p:sp>
      <p:cxnSp>
        <p:nvCxnSpPr>
          <p:cNvPr id="13" name="直線コネクタ 12"/>
          <p:cNvCxnSpPr/>
          <p:nvPr/>
        </p:nvCxnSpPr>
        <p:spPr bwMode="auto">
          <a:xfrm>
            <a:off x="5588000" y="243450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5589952" y="4309387"/>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588000" y="2434505"/>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4" y="3377817"/>
            <a:ext cx="3936025"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24" name="カギ線コネクタ 23"/>
          <p:cNvCxnSpPr>
            <a:stCxn id="3" idx="3"/>
            <a:endCxn id="23" idx="1"/>
          </p:cNvCxnSpPr>
          <p:nvPr/>
        </p:nvCxnSpPr>
        <p:spPr bwMode="auto">
          <a:xfrm>
            <a:off x="5588000" y="2434505"/>
            <a:ext cx="1131274" cy="1190962"/>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角丸四角形 31"/>
          <p:cNvSpPr/>
          <p:nvPr/>
        </p:nvSpPr>
        <p:spPr bwMode="auto">
          <a:xfrm>
            <a:off x="6721226" y="4650745"/>
            <a:ext cx="3936025" cy="495300"/>
          </a:xfrm>
          <a:prstGeom prst="roundRect">
            <a:avLst/>
          </a:prstGeom>
          <a:solidFill>
            <a:schemeClr val="accent4">
              <a:lumMod val="20000"/>
              <a:lumOff val="80000"/>
            </a:schemeClr>
          </a:solidFill>
          <a:ln w="25400">
            <a:solidFill>
              <a:schemeClr val="accent4">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仮想マシン名：</a:t>
            </a:r>
            <a:r>
              <a:rPr kumimoji="1" lang="en-US" altLang="ja-JP" b="1" dirty="0">
                <a:latin typeface="+mn-ea"/>
              </a:rPr>
              <a:t>Win10_Satou</a:t>
            </a:r>
            <a:endParaRPr kumimoji="1" lang="ja-JP" altLang="en-US" b="1" dirty="0">
              <a:latin typeface="+mn-ea"/>
            </a:endParaRPr>
          </a:p>
        </p:txBody>
      </p:sp>
      <p:cxnSp>
        <p:nvCxnSpPr>
          <p:cNvPr id="33" name="カギ線コネクタ 32"/>
          <p:cNvCxnSpPr>
            <a:stCxn id="10" idx="3"/>
            <a:endCxn id="32" idx="1"/>
          </p:cNvCxnSpPr>
          <p:nvPr/>
        </p:nvCxnSpPr>
        <p:spPr bwMode="auto">
          <a:xfrm>
            <a:off x="5589952" y="4309387"/>
            <a:ext cx="1131274" cy="589008"/>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乗算 19"/>
          <p:cNvSpPr/>
          <p:nvPr/>
        </p:nvSpPr>
        <p:spPr bwMode="auto">
          <a:xfrm>
            <a:off x="5685689" y="4386009"/>
            <a:ext cx="939800" cy="991088"/>
          </a:xfrm>
          <a:prstGeom prst="mathMultiply">
            <a:avLst/>
          </a:prstGeom>
          <a:solidFill>
            <a:srgbClr val="FF0000"/>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吹き出し 36"/>
          <p:cNvSpPr/>
          <p:nvPr/>
        </p:nvSpPr>
        <p:spPr bwMode="auto">
          <a:xfrm>
            <a:off x="825500" y="4767252"/>
            <a:ext cx="4776174" cy="714277"/>
          </a:xfrm>
          <a:prstGeom prst="wedgeRoundRectCallout">
            <a:avLst>
              <a:gd name="adj1" fmla="val 56994"/>
              <a:gd name="adj2" fmla="val -32373"/>
              <a:gd name="adj3" fmla="val 16667"/>
            </a:avLst>
          </a:prstGeom>
          <a:solidFill>
            <a:schemeClr val="accent2">
              <a:lumMod val="20000"/>
              <a:lumOff val="80000"/>
            </a:schemeClr>
          </a:solidFill>
          <a:ln w="25400">
            <a:solidFill>
              <a:schemeClr val="accent2">
                <a:lumMod val="60000"/>
                <a:lumOff val="40000"/>
              </a:schemeClr>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b="1" dirty="0">
                <a:latin typeface="+mn-ea"/>
              </a:rPr>
              <a:t>「</a:t>
            </a:r>
            <a:r>
              <a:rPr lang="en-US" altLang="ja-JP" b="1" dirty="0">
                <a:latin typeface="+mn-ea"/>
              </a:rPr>
              <a:t>Win10_Satou</a:t>
            </a:r>
            <a:r>
              <a:rPr lang="ja-JP" altLang="en-US" b="1" dirty="0">
                <a:latin typeface="+mn-ea"/>
              </a:rPr>
              <a:t>」は「</a:t>
            </a:r>
            <a:r>
              <a:rPr lang="en-US" altLang="zh-CN" b="1" dirty="0" err="1">
                <a:latin typeface="+mn-ea"/>
              </a:rPr>
              <a:t>mmdd</a:t>
            </a:r>
            <a:r>
              <a:rPr lang="en-US" altLang="zh-CN" b="1" dirty="0">
                <a:latin typeface="+mn-ea"/>
              </a:rPr>
              <a:t>_</a:t>
            </a:r>
            <a:r>
              <a:rPr lang="zh-CN" altLang="en-US" b="1" dirty="0">
                <a:latin typeface="+mn-ea"/>
              </a:rPr>
              <a:t>新規参画者用①</a:t>
            </a:r>
            <a:r>
              <a:rPr lang="ja-JP" altLang="en-US" b="1" dirty="0">
                <a:latin typeface="+mn-ea"/>
              </a:rPr>
              <a:t>」で使用されているため登録不可</a:t>
            </a:r>
            <a:endParaRPr kumimoji="1" lang="ja-JP" altLang="en-US" b="1" dirty="0">
              <a:latin typeface="+mn-ea"/>
            </a:endParaRPr>
          </a:p>
        </p:txBody>
      </p:sp>
      <p:grpSp>
        <p:nvGrpSpPr>
          <p:cNvPr id="38" name="グループ化 37"/>
          <p:cNvGrpSpPr/>
          <p:nvPr/>
        </p:nvGrpSpPr>
        <p:grpSpPr>
          <a:xfrm>
            <a:off x="783489" y="5845423"/>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935285" y="5587368"/>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メニュー名</a:t>
            </a:r>
            <a:r>
              <a:rPr lang="en-US" altLang="ja-JP" dirty="0"/>
              <a:t>:</a:t>
            </a:r>
            <a:r>
              <a:rPr lang="ja-JP" altLang="en-US" dirty="0"/>
              <a:t>仮想マシン設定と</a:t>
            </a:r>
            <a:r>
              <a:rPr lang="en-US" altLang="ja-JP" dirty="0"/>
              <a:t>IP</a:t>
            </a:r>
            <a:r>
              <a:rPr lang="ja-JP" altLang="en-US" dirty="0"/>
              <a:t>アドレス設定は別オペレーションでは登録不可</a:t>
            </a:r>
            <a:r>
              <a:rPr lang="en-US" altLang="ja-JP" dirty="0"/>
              <a:t/>
            </a:r>
            <a:br>
              <a:rPr lang="en-US" altLang="ja-JP" dirty="0"/>
            </a:br>
            <a:r>
              <a:rPr lang="ja-JP" altLang="en-US" dirty="0"/>
              <a:t>メニュー名</a:t>
            </a:r>
            <a:r>
              <a:rPr lang="en-US" altLang="ja-JP" dirty="0"/>
              <a:t>:</a:t>
            </a:r>
            <a:r>
              <a:rPr lang="ja-JP" altLang="en-US" dirty="0"/>
              <a:t>仮想ハードディスク設定は別オペレーションで登録が可能ですが</a:t>
            </a:r>
            <a:r>
              <a:rPr lang="ja-JP" altLang="en-US" kern="0" dirty="0"/>
              <a:t>オペレーション名と仮想マシン名を</a:t>
            </a:r>
            <a:r>
              <a:rPr lang="en-US" altLang="ja-JP" kern="0" dirty="0"/>
              <a:t>1</a:t>
            </a:r>
            <a:r>
              <a:rPr lang="ja-JP" altLang="en-US" kern="0" dirty="0"/>
              <a:t>対</a:t>
            </a:r>
            <a:r>
              <a:rPr lang="en-US" altLang="ja-JP" kern="0" dirty="0"/>
              <a:t>1</a:t>
            </a:r>
            <a:r>
              <a:rPr lang="ja-JP" altLang="en-US" kern="0" dirty="0"/>
              <a:t>の関係で管理するようにしてください。</a:t>
            </a:r>
            <a:endParaRPr kumimoji="1" lang="ja-JP" altLang="en-US" dirty="0"/>
          </a:p>
        </p:txBody>
      </p:sp>
    </p:spTree>
    <p:extLst>
      <p:ext uri="{BB962C8B-B14F-4D97-AF65-F5344CB8AC3E}">
        <p14:creationId xmlns:p14="http://schemas.microsoft.com/office/powerpoint/2010/main" val="3502066251"/>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3525</Words>
  <Application>Microsoft Office PowerPoint</Application>
  <PresentationFormat>ワイド画面</PresentationFormat>
  <Paragraphs>491</Paragraphs>
  <Slides>46</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46</vt:i4>
      </vt:variant>
    </vt:vector>
  </HeadingPairs>
  <TitlesOfParts>
    <vt:vector size="58" baseType="lpstr">
      <vt:lpstr>HGP創英角ｺﾞｼｯｸUB</vt:lpstr>
      <vt:lpstr>ＭＳ Ｐゴシック</vt:lpstr>
      <vt:lpstr>メイリオ</vt:lpstr>
      <vt:lpstr>メイリオ</vt:lpstr>
      <vt:lpstr>游ゴシック</vt:lpstr>
      <vt:lpstr>Arial</vt:lpstr>
      <vt:lpstr>Segoe UI</vt:lpstr>
      <vt:lpstr>Tahoma</vt:lpstr>
      <vt:lpstr>Wingdings</vt:lpstr>
      <vt:lpstr>NEC_Corporation_2021</vt:lpstr>
      <vt:lpstr>Exastro-Suite</vt:lpstr>
      <vt:lpstr>1_NEC_standard4_3</vt:lpstr>
      <vt:lpstr>Setting samples Hyper-Vモデル 導入手順</vt:lpstr>
      <vt:lpstr>目次</vt:lpstr>
      <vt:lpstr>PowerPoint プレゼンテーション</vt:lpstr>
      <vt:lpstr>PowerPoint プレゼンテーション</vt:lpstr>
      <vt:lpstr>1. はじめに</vt:lpstr>
      <vt:lpstr>1.1 はじめに</vt:lpstr>
      <vt:lpstr>1.2 連携サービスとの動作確認</vt:lpstr>
      <vt:lpstr>1.3 用語の説明</vt:lpstr>
      <vt:lpstr>1.4 オペレーション名と仮想マシン名の関係について</vt:lpstr>
      <vt:lpstr>2. Hyper-Vモデルを使う準備</vt:lpstr>
      <vt:lpstr>2.1 ITAの準備</vt:lpstr>
      <vt:lpstr>2.2 Hyper-Vモデルのインポート</vt:lpstr>
      <vt:lpstr>2.3 グローバル変数管理</vt:lpstr>
      <vt:lpstr>2.4 認証情報の設定</vt:lpstr>
      <vt:lpstr>2.5 ファイル管理</vt:lpstr>
      <vt:lpstr>2.6 Windows Serverの準備</vt:lpstr>
      <vt:lpstr>2.7 テンプレートの準備</vt:lpstr>
      <vt:lpstr>2.8 仮想ネットワークの準備</vt:lpstr>
      <vt:lpstr>3. Hyper-Vモデルの実行</vt:lpstr>
      <vt:lpstr>3.1 マスタ情報登録</vt:lpstr>
      <vt:lpstr>3.1.1 仮想マシン名の登録</vt:lpstr>
      <vt:lpstr>3.1.2 CPUコア数の登録</vt:lpstr>
      <vt:lpstr>3.1.3 メモリ容量の登録</vt:lpstr>
      <vt:lpstr>3.1.4 テンプレート情報の登録</vt:lpstr>
      <vt:lpstr>3.1.5 仮想スイッチ名の登録</vt:lpstr>
      <vt:lpstr>3.1.6 IPアドレス情報の登録</vt:lpstr>
      <vt:lpstr>3.1.7 仮想ハードディスク容量の登録</vt:lpstr>
      <vt:lpstr>3.1.8 処理状況</vt:lpstr>
      <vt:lpstr>3.2 Hyper-Vモデルで仮想マシン操作</vt:lpstr>
      <vt:lpstr>3.2.1 機器一覧の登録</vt:lpstr>
      <vt:lpstr>3.2.2 オペレーション作成</vt:lpstr>
      <vt:lpstr>3.2.3 パラメータシート登録</vt:lpstr>
      <vt:lpstr>3.2.3.1 仮想マシン設定（仮想マシン作成）</vt:lpstr>
      <vt:lpstr>3.2.3.2 IPアドレス設定（仮想マシン作成）</vt:lpstr>
      <vt:lpstr>3.2.3.3 仮想ハードディスク設定（仮想マシン作成）</vt:lpstr>
      <vt:lpstr>3.2.3.4 仮想マシン設定（仮想マシン起動/停止）</vt:lpstr>
      <vt:lpstr>3.2.3.5 仮想マシン設定（仮想マシン削除）</vt:lpstr>
      <vt:lpstr>3.2.4 Conductor実行 – 作成・起動・停止・削除</vt:lpstr>
      <vt:lpstr>3.2.5 Conductor実行 – Movementをスキップ</vt:lpstr>
      <vt:lpstr>3.2.6 Movement実行 – IPアドレス設定・仮想ハードディスク追加</vt:lpstr>
      <vt:lpstr>3.3 実行結果の確認（1/2）</vt:lpstr>
      <vt:lpstr>3.3 実行結果の確認（2/2）</vt:lpstr>
      <vt:lpstr>こんなときは？</vt:lpstr>
      <vt:lpstr>4.1 仮想マシンのシャットダウンが失敗する場合</vt:lpstr>
      <vt:lpstr>4.2 「Movementに作業対象ホストが登録されていません。」と出る場合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2021-12-27T12:45:17Z</dcterms:modified>
</cp:coreProperties>
</file>