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4"/>
  </p:sldMasterIdLst>
  <p:notesMasterIdLst>
    <p:notesMasterId r:id="rId25"/>
  </p:notesMasterIdLst>
  <p:handoutMasterIdLst>
    <p:handoutMasterId r:id="rId26"/>
  </p:handoutMasterIdLst>
  <p:sldIdLst>
    <p:sldId id="262" r:id="rId5"/>
    <p:sldId id="317" r:id="rId6"/>
    <p:sldId id="535" r:id="rId7"/>
    <p:sldId id="553" r:id="rId8"/>
    <p:sldId id="554" r:id="rId9"/>
    <p:sldId id="555" r:id="rId10"/>
    <p:sldId id="563" r:id="rId11"/>
    <p:sldId id="556" r:id="rId12"/>
    <p:sldId id="557" r:id="rId13"/>
    <p:sldId id="558" r:id="rId14"/>
    <p:sldId id="559" r:id="rId15"/>
    <p:sldId id="560" r:id="rId16"/>
    <p:sldId id="561" r:id="rId17"/>
    <p:sldId id="564" r:id="rId18"/>
    <p:sldId id="562" r:id="rId19"/>
    <p:sldId id="549" r:id="rId20"/>
    <p:sldId id="565" r:id="rId21"/>
    <p:sldId id="567" r:id="rId22"/>
    <p:sldId id="566" r:id="rId23"/>
    <p:sldId id="318" r:id="rId24"/>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 id="535"/>
            <p14:sldId id="553"/>
            <p14:sldId id="554"/>
            <p14:sldId id="555"/>
            <p14:sldId id="563"/>
            <p14:sldId id="556"/>
            <p14:sldId id="557"/>
            <p14:sldId id="558"/>
            <p14:sldId id="559"/>
            <p14:sldId id="560"/>
            <p14:sldId id="561"/>
            <p14:sldId id="564"/>
          </p14:sldIdLst>
        </p14:section>
        <p14:section name="3. 困ったときは" id="{A443D8BA-66D3-41F2-8E7D-442BE742A6D9}">
          <p14:sldIdLst>
            <p14:sldId id="562"/>
          </p14:sldIdLst>
        </p14:section>
        <p14:section name="4. 参考" id="{C3B4B943-A118-4BAE-91D9-38E6EEB6137B}">
          <p14:sldIdLst>
            <p14:sldId id="549"/>
            <p14:sldId id="565"/>
            <p14:sldId id="567"/>
            <p14:sldId id="566"/>
          </p14:sldIdLst>
        </p14:section>
        <p14:section name="Exastro Logo" id="{C532F22C-9B78-4F60-812B-56AC65F6C6DC}">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00"/>
    <a:srgbClr val="FFFFCC"/>
    <a:srgbClr val="3366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E4D50-FBFF-40D5-8FB5-BA0C5B796B57}" v="20" dt="2021-12-20T00:11:37.728"/>
    <p1510:client id="{28D09BD0-4E6E-4754-AF29-10AA1563230C}" v="220" dt="2021-12-16T07:17:24.00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1" autoAdjust="0"/>
    <p:restoredTop sz="95498" autoAdjust="0"/>
  </p:normalViewPr>
  <p:slideViewPr>
    <p:cSldViewPr>
      <p:cViewPr varScale="1">
        <p:scale>
          <a:sx n="97" d="100"/>
          <a:sy n="97" d="100"/>
        </p:scale>
        <p:origin x="228" y="78"/>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2022/2/14</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2022/2/14</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1843696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96253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1" r:id="rId8"/>
    <p:sldLayoutId id="2147483702" r:id="rId9"/>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2636890"/>
            <a:ext cx="11712000" cy="1883011"/>
          </a:xfrm>
        </p:spPr>
        <p:txBody>
          <a:bodyPr/>
          <a:lstStyle/>
          <a:p>
            <a:r>
              <a:rPr lang="en-US" altLang="ja-JP" sz="6000" b="1" dirty="0"/>
              <a:t>Setting</a:t>
            </a:r>
            <a:r>
              <a:rPr lang="ja-JP" altLang="en-US" sz="6000" b="1" dirty="0"/>
              <a:t> </a:t>
            </a:r>
            <a:r>
              <a:rPr lang="ja-JP" altLang="en-US" sz="6000" b="1" dirty="0" err="1"/>
              <a:t>s</a:t>
            </a:r>
            <a:r>
              <a:rPr lang="en-US" altLang="ja-JP" sz="6000" b="1" dirty="0" err="1"/>
              <a:t>amples</a:t>
            </a:r>
            <a:r>
              <a:rPr lang="en-US" altLang="ja-JP" sz="6000" b="1" dirty="0"/>
              <a:t/>
            </a:r>
            <a:br>
              <a:rPr lang="en-US" altLang="ja-JP" sz="6000" b="1" dirty="0"/>
            </a:br>
            <a:r>
              <a:rPr lang="en-US" altLang="ja-JP" sz="6000" b="1" dirty="0"/>
              <a:t>Hyper-V</a:t>
            </a:r>
            <a:r>
              <a:rPr lang="ja-JP" altLang="en-US" sz="6000" b="1" dirty="0"/>
              <a:t>モデル 概要</a:t>
            </a:r>
          </a:p>
        </p:txBody>
      </p:sp>
      <p:sp>
        <p:nvSpPr>
          <p:cNvPr id="3" name="テキスト プレースホルダー 2"/>
          <p:cNvSpPr>
            <a:spLocks noGrp="1"/>
          </p:cNvSpPr>
          <p:nvPr>
            <p:ph type="body" sz="quarter" idx="11"/>
          </p:nvPr>
        </p:nvSpPr>
        <p:spPr/>
        <p:txBody>
          <a:bodyPr/>
          <a:lstStyle/>
          <a:p>
            <a:endParaRPr kumimoji="1" lang="ja-JP" altLang="en-US" dirty="0"/>
          </a:p>
        </p:txBody>
      </p:sp>
      <p:sp>
        <p:nvSpPr>
          <p:cNvPr id="4" name="テキスト プレースホルダー 3"/>
          <p:cNvSpPr>
            <a:spLocks noGrp="1"/>
          </p:cNvSpPr>
          <p:nvPr>
            <p:ph type="body" sz="quarter" idx="10"/>
          </p:nvPr>
        </p:nvSpPr>
        <p:spPr>
          <a:xfrm>
            <a:off x="239352" y="6021360"/>
            <a:ext cx="8736969" cy="772006"/>
          </a:xfrm>
        </p:spPr>
        <p:txBody>
          <a:bodyPr vert="horz" wrap="square" lIns="91440" tIns="45720" rIns="91440" bIns="45720" rtlCol="0" anchor="t">
            <a:spAutoFit/>
          </a:bodyPr>
          <a:lstStyle/>
          <a:p>
            <a:r>
              <a:rPr lang="ja-JP" altLang="en-US" dirty="0"/>
              <a:t>第</a:t>
            </a:r>
            <a:r>
              <a:rPr lang="en-US" altLang="ja-JP" dirty="0"/>
              <a:t>1.0</a:t>
            </a:r>
            <a:r>
              <a:rPr lang="ja-JP" altLang="en-US" dirty="0"/>
              <a:t>版 (</a:t>
            </a:r>
            <a:r>
              <a:rPr lang="ja-JP" dirty="0">
                <a:ea typeface="+mn-lt"/>
                <a:cs typeface="+mn-lt"/>
              </a:rPr>
              <a:t>ITA</a:t>
            </a:r>
            <a:r>
              <a:rPr lang="ja-JP" dirty="0" smtClean="0">
                <a:ea typeface="+mn-lt"/>
                <a:cs typeface="+mn-lt"/>
              </a:rPr>
              <a:t>バージョン</a:t>
            </a:r>
            <a:r>
              <a:rPr lang="en-US" altLang="ja-JP" dirty="0" smtClean="0">
                <a:ea typeface="+mn-lt"/>
                <a:cs typeface="+mn-lt"/>
              </a:rPr>
              <a:t>1.9.0</a:t>
            </a:r>
            <a:r>
              <a:rPr lang="ja-JP" dirty="0" smtClean="0">
                <a:ea typeface="+mn-lt"/>
                <a:cs typeface="+mn-lt"/>
              </a:rPr>
              <a:t>版</a:t>
            </a:r>
            <a:r>
              <a:rPr lang="ja-JP" altLang="en-US" dirty="0"/>
              <a:t>)</a:t>
            </a:r>
            <a:endParaRPr lang="en-US" altLang="ja-JP" dirty="0"/>
          </a:p>
          <a:p>
            <a:r>
              <a:rPr lang="en-US" altLang="ja-JP" dirty="0"/>
              <a:t>Exastro</a:t>
            </a:r>
            <a:r>
              <a:rPr lang="ja-JP" altLang="en-US" dirty="0"/>
              <a:t> </a:t>
            </a:r>
            <a:r>
              <a:rPr lang="en-US" altLang="ja-JP" dirty="0"/>
              <a:t>developer</a:t>
            </a:r>
            <a:endParaRPr kumimoji="1" lang="ja-JP" altLang="en-US" dirty="0"/>
          </a:p>
        </p:txBody>
      </p:sp>
      <p:sp>
        <p:nvSpPr>
          <p:cNvPr id="5" name="テキスト ボックス 4">
            <a:extLst>
              <a:ext uri="{FF2B5EF4-FFF2-40B4-BE49-F238E27FC236}">
                <a16:creationId xmlns:a16="http://schemas.microsoft.com/office/drawing/2014/main" id="{2BE135FF-57C5-4CE7-A517-06333402FE01}"/>
              </a:ext>
            </a:extLst>
          </p:cNvPr>
          <p:cNvSpPr txBox="1"/>
          <p:nvPr/>
        </p:nvSpPr>
        <p:spPr>
          <a:xfrm>
            <a:off x="11917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Hyper-V</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Hyper-V</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6.2 </a:t>
            </a:r>
            <a:r>
              <a:rPr lang="ja-JP" altLang="en-US" dirty="0"/>
              <a:t>仮想マシンの起動</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a:xfrm>
            <a:off x="239350" y="836640"/>
            <a:ext cx="11713301" cy="5616476"/>
          </a:xfrm>
        </p:spPr>
        <p:txBody>
          <a:bodyPr/>
          <a:lstStyle/>
          <a:p>
            <a:r>
              <a:rPr lang="ja-JP" altLang="en-US" dirty="0"/>
              <a:t>「仮想マシン起動」</a:t>
            </a:r>
            <a:r>
              <a:rPr lang="en-US" altLang="ja-JP" dirty="0"/>
              <a:t>Conductor</a:t>
            </a:r>
            <a:r>
              <a:rPr lang="ja-JP" altLang="en-US" dirty="0"/>
              <a:t>を使用することで、</a:t>
            </a:r>
            <a:r>
              <a:rPr lang="en-US" altLang="ja-JP" dirty="0"/>
              <a:t>Hyper-V</a:t>
            </a:r>
            <a:r>
              <a:rPr lang="ja-JP" altLang="en-US" dirty="0"/>
              <a:t>上の仮想マシンを起動します。</a:t>
            </a:r>
            <a:endParaRPr lang="en-US" altLang="ja-JP" dirty="0"/>
          </a:p>
          <a:p>
            <a:pPr marL="180975" indent="0">
              <a:buNone/>
            </a:pPr>
            <a:r>
              <a:rPr lang="ja-JP" altLang="en-US" dirty="0"/>
              <a:t>対象の仮想マシンは「停止」状態である必要があります。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p:txBody>
      </p:sp>
      <p:sp>
        <p:nvSpPr>
          <p:cNvPr id="9" name="曲折矢印 8"/>
          <p:cNvSpPr/>
          <p:nvPr/>
        </p:nvSpPr>
        <p:spPr bwMode="auto">
          <a:xfrm rot="5400000">
            <a:off x="8530402" y="2607198"/>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角丸四角形吹き出し 9"/>
          <p:cNvSpPr/>
          <p:nvPr/>
        </p:nvSpPr>
        <p:spPr bwMode="auto">
          <a:xfrm>
            <a:off x="9840520" y="2380814"/>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仮想マシン起動</a:t>
            </a:r>
          </a:p>
        </p:txBody>
      </p:sp>
      <p:pic>
        <p:nvPicPr>
          <p:cNvPr id="12" name="図 11"/>
          <p:cNvPicPr>
            <a:picLocks noChangeAspect="1"/>
          </p:cNvPicPr>
          <p:nvPr/>
        </p:nvPicPr>
        <p:blipFill>
          <a:blip r:embed="rId2"/>
          <a:stretch>
            <a:fillRect/>
          </a:stretch>
        </p:blipFill>
        <p:spPr>
          <a:xfrm>
            <a:off x="4031351" y="4336453"/>
            <a:ext cx="7920000" cy="2025760"/>
          </a:xfrm>
          <a:prstGeom prst="rect">
            <a:avLst/>
          </a:prstGeom>
        </p:spPr>
      </p:pic>
      <p:pic>
        <p:nvPicPr>
          <p:cNvPr id="13" name="図 12"/>
          <p:cNvPicPr>
            <a:picLocks noChangeAspect="1"/>
          </p:cNvPicPr>
          <p:nvPr/>
        </p:nvPicPr>
        <p:blipFill>
          <a:blip r:embed="rId3"/>
          <a:stretch>
            <a:fillRect/>
          </a:stretch>
        </p:blipFill>
        <p:spPr>
          <a:xfrm>
            <a:off x="238938" y="2131583"/>
            <a:ext cx="7920000" cy="2005960"/>
          </a:xfrm>
          <a:prstGeom prst="rect">
            <a:avLst/>
          </a:prstGeom>
        </p:spPr>
      </p:pic>
    </p:spTree>
    <p:extLst>
      <p:ext uri="{BB962C8B-B14F-4D97-AF65-F5344CB8AC3E}">
        <p14:creationId xmlns:p14="http://schemas.microsoft.com/office/powerpoint/2010/main" val="23210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6.3 </a:t>
            </a:r>
            <a:r>
              <a:rPr lang="ja-JP" altLang="en-US" dirty="0"/>
              <a:t>仮想マシンの停止</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p:txBody>
          <a:bodyPr/>
          <a:lstStyle/>
          <a:p>
            <a:r>
              <a:rPr lang="ja-JP" altLang="en-US" dirty="0"/>
              <a:t>「仮想マシン停止」</a:t>
            </a:r>
            <a:r>
              <a:rPr lang="en-US" altLang="ja-JP" dirty="0"/>
              <a:t>Conductor</a:t>
            </a:r>
            <a:r>
              <a:rPr lang="ja-JP" altLang="en-US" dirty="0"/>
              <a:t>を使用することで、</a:t>
            </a:r>
            <a:r>
              <a:rPr lang="en-US" altLang="ja-JP" dirty="0"/>
              <a:t>Hyper-V</a:t>
            </a:r>
            <a:r>
              <a:rPr lang="ja-JP" altLang="en-US" dirty="0"/>
              <a:t>上の仮想マシンを停止します。</a:t>
            </a:r>
            <a:endParaRPr lang="en-US" altLang="ja-JP" dirty="0"/>
          </a:p>
          <a:p>
            <a:pPr marL="180975" indent="0">
              <a:buNone/>
            </a:pPr>
            <a:r>
              <a:rPr lang="ja-JP" altLang="en-US" dirty="0"/>
              <a:t>対象の仮想マシンは「起動」状態である必要があります。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p:txBody>
      </p:sp>
      <p:sp>
        <p:nvSpPr>
          <p:cNvPr id="6" name="曲折矢印 5"/>
          <p:cNvSpPr/>
          <p:nvPr/>
        </p:nvSpPr>
        <p:spPr bwMode="auto">
          <a:xfrm rot="5400000">
            <a:off x="8413501" y="2654120"/>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角丸四角形吹き出し 6"/>
          <p:cNvSpPr/>
          <p:nvPr/>
        </p:nvSpPr>
        <p:spPr bwMode="auto">
          <a:xfrm>
            <a:off x="9768510" y="2385095"/>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仮想マシン停止</a:t>
            </a:r>
          </a:p>
        </p:txBody>
      </p:sp>
      <p:pic>
        <p:nvPicPr>
          <p:cNvPr id="8" name="図 7"/>
          <p:cNvPicPr>
            <a:picLocks noChangeAspect="1"/>
          </p:cNvPicPr>
          <p:nvPr/>
        </p:nvPicPr>
        <p:blipFill>
          <a:blip r:embed="rId2"/>
          <a:stretch>
            <a:fillRect/>
          </a:stretch>
        </p:blipFill>
        <p:spPr>
          <a:xfrm>
            <a:off x="239350" y="2064512"/>
            <a:ext cx="7920000" cy="2025760"/>
          </a:xfrm>
          <a:prstGeom prst="rect">
            <a:avLst/>
          </a:prstGeom>
        </p:spPr>
      </p:pic>
      <p:pic>
        <p:nvPicPr>
          <p:cNvPr id="9" name="図 8"/>
          <p:cNvPicPr>
            <a:picLocks noChangeAspect="1"/>
          </p:cNvPicPr>
          <p:nvPr/>
        </p:nvPicPr>
        <p:blipFill>
          <a:blip r:embed="rId3"/>
          <a:stretch>
            <a:fillRect/>
          </a:stretch>
        </p:blipFill>
        <p:spPr>
          <a:xfrm>
            <a:off x="4031351" y="4268750"/>
            <a:ext cx="7920000" cy="2005960"/>
          </a:xfrm>
          <a:prstGeom prst="rect">
            <a:avLst/>
          </a:prstGeom>
        </p:spPr>
      </p:pic>
    </p:spTree>
    <p:extLst>
      <p:ext uri="{BB962C8B-B14F-4D97-AF65-F5344CB8AC3E}">
        <p14:creationId xmlns:p14="http://schemas.microsoft.com/office/powerpoint/2010/main" val="285456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FA42A-59E6-4854-AFDE-CEABE241CB47}"/>
              </a:ext>
            </a:extLst>
          </p:cNvPr>
          <p:cNvSpPr>
            <a:spLocks noGrp="1"/>
          </p:cNvSpPr>
          <p:nvPr>
            <p:ph type="title"/>
          </p:nvPr>
        </p:nvSpPr>
        <p:spPr/>
        <p:txBody>
          <a:bodyPr/>
          <a:lstStyle/>
          <a:p>
            <a:r>
              <a:rPr lang="en-US" altLang="ja-JP" dirty="0"/>
              <a:t>6.4 </a:t>
            </a:r>
            <a:r>
              <a:rPr lang="ja-JP" altLang="en-US" dirty="0"/>
              <a:t>仮想マシンの削除</a:t>
            </a:r>
            <a:endParaRPr kumimoji="1" lang="ja-JP" altLang="en-US" dirty="0"/>
          </a:p>
        </p:txBody>
      </p:sp>
      <p:sp>
        <p:nvSpPr>
          <p:cNvPr id="3" name="コンテンツ プレースホルダー 2">
            <a:extLst>
              <a:ext uri="{FF2B5EF4-FFF2-40B4-BE49-F238E27FC236}">
                <a16:creationId xmlns:a16="http://schemas.microsoft.com/office/drawing/2014/main" id="{914B8332-A48D-4EA8-B3EC-CEDC51C03C84}"/>
              </a:ext>
            </a:extLst>
          </p:cNvPr>
          <p:cNvSpPr>
            <a:spLocks noGrp="1"/>
          </p:cNvSpPr>
          <p:nvPr>
            <p:ph sz="quarter" idx="10"/>
          </p:nvPr>
        </p:nvSpPr>
        <p:spPr/>
        <p:txBody>
          <a:bodyPr/>
          <a:lstStyle/>
          <a:p>
            <a:r>
              <a:rPr lang="ja-JP" altLang="en-US" dirty="0"/>
              <a:t>「仮想マシン削除」</a:t>
            </a:r>
            <a:r>
              <a:rPr lang="en-US" altLang="ja-JP" dirty="0"/>
              <a:t>Conductor</a:t>
            </a:r>
            <a:r>
              <a:rPr lang="ja-JP" altLang="en-US" dirty="0"/>
              <a:t>を使用することで、</a:t>
            </a:r>
            <a:r>
              <a:rPr lang="en-US" altLang="ja-JP" dirty="0"/>
              <a:t>Hyper-V</a:t>
            </a:r>
            <a:r>
              <a:rPr lang="ja-JP" altLang="en-US" dirty="0"/>
              <a:t>上の仮想マシンを削除します。</a:t>
            </a:r>
            <a:endParaRPr lang="en-US" altLang="ja-JP" dirty="0"/>
          </a:p>
          <a:p>
            <a:pPr marL="180975" indent="0">
              <a:buNone/>
            </a:pPr>
            <a:r>
              <a:rPr lang="ja-JP" altLang="en-US" dirty="0"/>
              <a:t>対象の仮想マシンは</a:t>
            </a:r>
            <a:r>
              <a:rPr lang="ja-JP" altLang="en-US" dirty="0" smtClean="0"/>
              <a:t>「削除」</a:t>
            </a:r>
            <a:r>
              <a:rPr lang="ja-JP" altLang="en-US" dirty="0"/>
              <a:t>状態である必要があります。</a:t>
            </a:r>
            <a:endParaRPr lang="en-US" altLang="ja-JP" dirty="0"/>
          </a:p>
          <a:p>
            <a:pPr marL="180975" indent="0">
              <a:buNone/>
            </a:pPr>
            <a:r>
              <a:rPr lang="ja-JP" altLang="en-US" dirty="0"/>
              <a:t>仮想マシンの状態は「仮想マシン設定」メニューで確認できます。</a:t>
            </a:r>
            <a:endParaRPr lang="en-US" altLang="ja-JP" dirty="0"/>
          </a:p>
          <a:p>
            <a:endParaRPr kumimoji="1" lang="ja-JP" altLang="en-US" dirty="0"/>
          </a:p>
        </p:txBody>
      </p:sp>
      <p:sp>
        <p:nvSpPr>
          <p:cNvPr id="4" name="曲折矢印 3"/>
          <p:cNvSpPr/>
          <p:nvPr/>
        </p:nvSpPr>
        <p:spPr bwMode="auto">
          <a:xfrm rot="5400000">
            <a:off x="8530608" y="2612158"/>
            <a:ext cx="1368190" cy="1682593"/>
          </a:xfrm>
          <a:prstGeom prst="bentArrow">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角丸四角形吹き出し 4"/>
          <p:cNvSpPr/>
          <p:nvPr/>
        </p:nvSpPr>
        <p:spPr bwMode="auto">
          <a:xfrm>
            <a:off x="9840520" y="2398369"/>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仮想マシン削除</a:t>
            </a:r>
          </a:p>
        </p:txBody>
      </p:sp>
      <p:pic>
        <p:nvPicPr>
          <p:cNvPr id="6" name="図 5"/>
          <p:cNvPicPr>
            <a:picLocks noChangeAspect="1"/>
          </p:cNvPicPr>
          <p:nvPr/>
        </p:nvPicPr>
        <p:blipFill>
          <a:blip r:embed="rId2"/>
          <a:stretch>
            <a:fillRect/>
          </a:stretch>
        </p:blipFill>
        <p:spPr>
          <a:xfrm>
            <a:off x="239350" y="2064512"/>
            <a:ext cx="7920000" cy="2025760"/>
          </a:xfrm>
          <a:prstGeom prst="rect">
            <a:avLst/>
          </a:prstGeom>
        </p:spPr>
      </p:pic>
      <p:pic>
        <p:nvPicPr>
          <p:cNvPr id="8" name="図 7"/>
          <p:cNvPicPr>
            <a:picLocks noChangeAspect="1"/>
          </p:cNvPicPr>
          <p:nvPr/>
        </p:nvPicPr>
        <p:blipFill>
          <a:blip r:embed="rId3"/>
          <a:stretch>
            <a:fillRect/>
          </a:stretch>
        </p:blipFill>
        <p:spPr>
          <a:xfrm>
            <a:off x="4031351" y="4342881"/>
            <a:ext cx="7920000" cy="1904975"/>
          </a:xfrm>
          <a:prstGeom prst="rect">
            <a:avLst/>
          </a:prstGeom>
        </p:spPr>
      </p:pic>
    </p:spTree>
    <p:extLst>
      <p:ext uri="{BB962C8B-B14F-4D97-AF65-F5344CB8AC3E}">
        <p14:creationId xmlns:p14="http://schemas.microsoft.com/office/powerpoint/2010/main" val="40082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F5B3C-4DE3-4D2D-947E-AC16E94DDE30}"/>
              </a:ext>
            </a:extLst>
          </p:cNvPr>
          <p:cNvSpPr>
            <a:spLocks noGrp="1"/>
          </p:cNvSpPr>
          <p:nvPr>
            <p:ph type="title"/>
          </p:nvPr>
        </p:nvSpPr>
        <p:spPr/>
        <p:txBody>
          <a:bodyPr/>
          <a:lstStyle/>
          <a:p>
            <a:r>
              <a:rPr lang="en-US" altLang="ja-JP" dirty="0"/>
              <a:t>6.5 </a:t>
            </a:r>
            <a:r>
              <a:rPr lang="ja-JP" altLang="en-US" dirty="0"/>
              <a:t>仮想マシンの</a:t>
            </a:r>
            <a:r>
              <a:rPr lang="en-US" altLang="ja-JP" dirty="0"/>
              <a:t>IP</a:t>
            </a:r>
            <a:r>
              <a:rPr lang="ja-JP" altLang="en-US" dirty="0"/>
              <a:t>アドレス設定</a:t>
            </a:r>
            <a:endParaRPr kumimoji="1" lang="ja-JP" altLang="en-US" dirty="0"/>
          </a:p>
        </p:txBody>
      </p:sp>
      <p:sp>
        <p:nvSpPr>
          <p:cNvPr id="3" name="コンテンツ プレースホルダー 2">
            <a:extLst>
              <a:ext uri="{FF2B5EF4-FFF2-40B4-BE49-F238E27FC236}">
                <a16:creationId xmlns:a16="http://schemas.microsoft.com/office/drawing/2014/main" id="{E892A7D9-C27A-40AF-A3B7-2BE06D7A1583}"/>
              </a:ext>
            </a:extLst>
          </p:cNvPr>
          <p:cNvSpPr>
            <a:spLocks noGrp="1"/>
          </p:cNvSpPr>
          <p:nvPr>
            <p:ph sz="quarter" idx="10"/>
          </p:nvPr>
        </p:nvSpPr>
        <p:spPr/>
        <p:txBody>
          <a:bodyPr/>
          <a:lstStyle/>
          <a:p>
            <a:r>
              <a:rPr lang="ja-JP" altLang="en-US" dirty="0"/>
              <a:t>「</a:t>
            </a:r>
            <a:r>
              <a:rPr lang="en-US" altLang="ja-JP" dirty="0"/>
              <a:t>IP</a:t>
            </a:r>
            <a:r>
              <a:rPr lang="ja-JP" altLang="en-US" dirty="0"/>
              <a:t>アドレス設定」</a:t>
            </a:r>
            <a:r>
              <a:rPr lang="en-US" altLang="ja-JP" dirty="0"/>
              <a:t>Movement</a:t>
            </a:r>
            <a:r>
              <a:rPr lang="ja-JP" altLang="en-US" dirty="0"/>
              <a:t>を実行することで、</a:t>
            </a:r>
            <a:r>
              <a:rPr lang="en-US" altLang="ja-JP" dirty="0"/>
              <a:t>Hyper-V</a:t>
            </a:r>
            <a:r>
              <a:rPr lang="ja-JP" altLang="en-US" dirty="0"/>
              <a:t>上の仮想マシンの</a:t>
            </a:r>
            <a:r>
              <a:rPr lang="en-US" altLang="ja-JP" dirty="0"/>
              <a:t>IP</a:t>
            </a:r>
            <a:r>
              <a:rPr lang="ja-JP" altLang="en-US" dirty="0"/>
              <a:t>アドレス設定を変更します。</a:t>
            </a:r>
            <a:endParaRPr lang="en-US" altLang="ja-JP" dirty="0"/>
          </a:p>
          <a:p>
            <a:pPr marL="180975" indent="0">
              <a:buNone/>
            </a:pPr>
            <a:r>
              <a:rPr lang="ja-JP" altLang="en-US" dirty="0"/>
              <a:t>対象の仮想マシンは作成済である必要があります</a:t>
            </a:r>
            <a:r>
              <a:rPr lang="ja-JP" altLang="en-US" dirty="0" smtClean="0"/>
              <a:t>。</a:t>
            </a:r>
            <a:endParaRPr lang="en-US" altLang="ja-JP" strike="sngStrike" dirty="0"/>
          </a:p>
          <a:p>
            <a:pPr marL="180975" indent="0">
              <a:buNone/>
            </a:pPr>
            <a:r>
              <a:rPr lang="en-US" altLang="ja-JP" dirty="0"/>
              <a:t>IP</a:t>
            </a:r>
            <a:r>
              <a:rPr lang="ja-JP" altLang="en-US" dirty="0"/>
              <a:t>アドレス設定の際、仮想マシンは停止・起動されます。</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427739" y="2276839"/>
            <a:ext cx="5260339" cy="3008439"/>
          </a:xfrm>
          <a:prstGeom prst="rect">
            <a:avLst/>
          </a:prstGeom>
        </p:spPr>
      </p:pic>
      <p:sp>
        <p:nvSpPr>
          <p:cNvPr id="5" name="曲折矢印 4"/>
          <p:cNvSpPr/>
          <p:nvPr/>
        </p:nvSpPr>
        <p:spPr bwMode="auto">
          <a:xfrm rot="5400000">
            <a:off x="6878482" y="1706882"/>
            <a:ext cx="735851" cy="2739883"/>
          </a:xfrm>
          <a:prstGeom prst="bentArrow">
            <a:avLst>
              <a:gd name="adj1" fmla="val 32001"/>
              <a:gd name="adj2" fmla="val 30251"/>
              <a:gd name="adj3" fmla="val 25000"/>
              <a:gd name="adj4" fmla="val 42000"/>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吹き出し 5"/>
          <p:cNvSpPr/>
          <p:nvPr/>
        </p:nvSpPr>
        <p:spPr bwMode="auto">
          <a:xfrm>
            <a:off x="8791683" y="2276839"/>
            <a:ext cx="1931088" cy="513658"/>
          </a:xfrm>
          <a:prstGeom prst="wedgeRoundRectCallout">
            <a:avLst>
              <a:gd name="adj1" fmla="val -60181"/>
              <a:gd name="adj2" fmla="val 42442"/>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IP</a:t>
            </a:r>
            <a:r>
              <a:rPr kumimoji="1" lang="ja-JP" altLang="en-US" b="1" dirty="0" smtClean="0">
                <a:latin typeface="+mn-ea"/>
              </a:rPr>
              <a:t>アドレス設定</a:t>
            </a:r>
          </a:p>
        </p:txBody>
      </p:sp>
      <p:pic>
        <p:nvPicPr>
          <p:cNvPr id="7" name="図 6"/>
          <p:cNvPicPr>
            <a:picLocks noChangeAspect="1"/>
          </p:cNvPicPr>
          <p:nvPr/>
        </p:nvPicPr>
        <p:blipFill>
          <a:blip r:embed="rId3"/>
          <a:stretch>
            <a:fillRect/>
          </a:stretch>
        </p:blipFill>
        <p:spPr>
          <a:xfrm>
            <a:off x="6262352" y="3444749"/>
            <a:ext cx="5166075" cy="3008439"/>
          </a:xfrm>
          <a:prstGeom prst="rect">
            <a:avLst/>
          </a:prstGeom>
        </p:spPr>
      </p:pic>
      <p:sp>
        <p:nvSpPr>
          <p:cNvPr id="8" name="正方形/長方形 7"/>
          <p:cNvSpPr/>
          <p:nvPr/>
        </p:nvSpPr>
        <p:spPr bwMode="auto">
          <a:xfrm>
            <a:off x="3785330" y="4725180"/>
            <a:ext cx="540000"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9552301" y="5760164"/>
            <a:ext cx="540000" cy="123526"/>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73975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F5B3C-4DE3-4D2D-947E-AC16E94DDE30}"/>
              </a:ext>
            </a:extLst>
          </p:cNvPr>
          <p:cNvSpPr>
            <a:spLocks noGrp="1"/>
          </p:cNvSpPr>
          <p:nvPr>
            <p:ph type="title"/>
          </p:nvPr>
        </p:nvSpPr>
        <p:spPr/>
        <p:txBody>
          <a:bodyPr/>
          <a:lstStyle/>
          <a:p>
            <a:r>
              <a:rPr lang="en-US" altLang="ja-JP" dirty="0"/>
              <a:t>6.6 </a:t>
            </a:r>
            <a:r>
              <a:rPr lang="ja-JP" altLang="en-US" dirty="0"/>
              <a:t>仮想マシンの仮想ハードディスク追加</a:t>
            </a:r>
            <a:endParaRPr kumimoji="1" lang="ja-JP" altLang="en-US" dirty="0"/>
          </a:p>
        </p:txBody>
      </p:sp>
      <p:sp>
        <p:nvSpPr>
          <p:cNvPr id="3" name="コンテンツ プレースホルダー 2">
            <a:extLst>
              <a:ext uri="{FF2B5EF4-FFF2-40B4-BE49-F238E27FC236}">
                <a16:creationId xmlns:a16="http://schemas.microsoft.com/office/drawing/2014/main" id="{E892A7D9-C27A-40AF-A3B7-2BE06D7A1583}"/>
              </a:ext>
            </a:extLst>
          </p:cNvPr>
          <p:cNvSpPr>
            <a:spLocks noGrp="1"/>
          </p:cNvSpPr>
          <p:nvPr>
            <p:ph sz="quarter" idx="10"/>
          </p:nvPr>
        </p:nvSpPr>
        <p:spPr/>
        <p:txBody>
          <a:bodyPr/>
          <a:lstStyle/>
          <a:p>
            <a:r>
              <a:rPr lang="ja-JP" altLang="en-US" dirty="0"/>
              <a:t>「仮想ハードディスク追加」</a:t>
            </a:r>
            <a:r>
              <a:rPr lang="en-US" altLang="ja-JP" dirty="0"/>
              <a:t>Movement</a:t>
            </a:r>
            <a:r>
              <a:rPr lang="ja-JP" altLang="en-US" dirty="0"/>
              <a:t>を実行することで、</a:t>
            </a:r>
            <a:r>
              <a:rPr lang="en-US" altLang="ja-JP" dirty="0"/>
              <a:t>Hyper-V</a:t>
            </a:r>
            <a:r>
              <a:rPr lang="ja-JP" altLang="en-US" dirty="0"/>
              <a:t>上の仮想マシンに</a:t>
            </a:r>
            <a:r>
              <a:rPr lang="en-US" altLang="ja-JP" dirty="0"/>
              <a:t/>
            </a:r>
            <a:br>
              <a:rPr lang="en-US" altLang="ja-JP" dirty="0"/>
            </a:br>
            <a:r>
              <a:rPr lang="ja-JP" altLang="en-US" dirty="0"/>
              <a:t>仮想ハードディスクが追加され、</a:t>
            </a:r>
            <a:r>
              <a:rPr lang="en-US" altLang="ja-JP" dirty="0"/>
              <a:t>IDE</a:t>
            </a:r>
            <a:r>
              <a:rPr lang="ja-JP" altLang="en-US" dirty="0"/>
              <a:t>で接続されます</a:t>
            </a:r>
            <a:r>
              <a:rPr lang="ja-JP" altLang="en-US" dirty="0" smtClean="0"/>
              <a:t>。</a:t>
            </a:r>
            <a:r>
              <a:rPr lang="en-US" altLang="ja-JP" dirty="0" smtClean="0"/>
              <a:t/>
            </a:r>
            <a:br>
              <a:rPr lang="en-US" altLang="ja-JP" dirty="0" smtClean="0"/>
            </a:br>
            <a:r>
              <a:rPr lang="ja-JP" altLang="en-US" dirty="0" smtClean="0"/>
              <a:t>追加後は仮想マシン内の「ディスクの設定」から有効にしてください。</a:t>
            </a:r>
            <a:endParaRPr lang="en-US" altLang="ja-JP" dirty="0" smtClean="0"/>
          </a:p>
          <a:p>
            <a:pPr marL="180975" indent="0">
              <a:buNone/>
            </a:pPr>
            <a:r>
              <a:rPr lang="ja-JP" altLang="en-US" dirty="0" smtClean="0"/>
              <a:t>対象の仮想マシンは作成済である必要があります。</a:t>
            </a:r>
            <a:endParaRPr lang="en-US" altLang="ja-JP" strike="sngStrike" dirty="0" smtClean="0"/>
          </a:p>
          <a:p>
            <a:pPr marL="180975" indent="0">
              <a:buNone/>
            </a:pPr>
            <a:r>
              <a:rPr lang="ja-JP" altLang="en-US" dirty="0" smtClean="0"/>
              <a:t>仮想</a:t>
            </a:r>
            <a:r>
              <a:rPr lang="ja-JP" altLang="en-US" dirty="0"/>
              <a:t>ハードディスク設定の際、仮想マシンは停止・起動されます。</a:t>
            </a:r>
            <a:endParaRPr lang="en-US" altLang="ja-JP" dirty="0"/>
          </a:p>
          <a:p>
            <a:endParaRPr kumimoji="1" lang="ja-JP" altLang="en-US" dirty="0"/>
          </a:p>
        </p:txBody>
      </p:sp>
      <p:pic>
        <p:nvPicPr>
          <p:cNvPr id="4" name="図 3"/>
          <p:cNvPicPr>
            <a:picLocks noChangeAspect="1"/>
          </p:cNvPicPr>
          <p:nvPr/>
        </p:nvPicPr>
        <p:blipFill>
          <a:blip r:embed="rId2"/>
          <a:stretch>
            <a:fillRect/>
          </a:stretch>
        </p:blipFill>
        <p:spPr>
          <a:xfrm>
            <a:off x="491740" y="2564881"/>
            <a:ext cx="5172797" cy="2514951"/>
          </a:xfrm>
          <a:prstGeom prst="rect">
            <a:avLst/>
          </a:prstGeom>
        </p:spPr>
      </p:pic>
      <p:sp>
        <p:nvSpPr>
          <p:cNvPr id="5" name="曲折矢印 4"/>
          <p:cNvSpPr/>
          <p:nvPr/>
        </p:nvSpPr>
        <p:spPr bwMode="auto">
          <a:xfrm rot="5400000">
            <a:off x="6295465" y="2195918"/>
            <a:ext cx="720101" cy="1682593"/>
          </a:xfrm>
          <a:prstGeom prst="bentArrow">
            <a:avLst>
              <a:gd name="adj1" fmla="val 35582"/>
              <a:gd name="adj2" fmla="val 34921"/>
              <a:gd name="adj3" fmla="val 25000"/>
              <a:gd name="adj4" fmla="val 43750"/>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吹き出し 5"/>
          <p:cNvSpPr/>
          <p:nvPr/>
        </p:nvSpPr>
        <p:spPr bwMode="auto">
          <a:xfrm>
            <a:off x="7677460" y="2564881"/>
            <a:ext cx="2632648" cy="513658"/>
          </a:xfrm>
          <a:prstGeom prst="wedgeRoundRectCallout">
            <a:avLst>
              <a:gd name="adj1" fmla="val -58734"/>
              <a:gd name="adj2" fmla="val 31316"/>
              <a:gd name="adj3" fmla="val 16667"/>
            </a:avLst>
          </a:prstGeom>
          <a:solidFill>
            <a:schemeClr val="accent6">
              <a:lumMod val="10000"/>
              <a:lumOff val="90000"/>
            </a:schemeClr>
          </a:solidFill>
          <a:ln w="3175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仮想ハードディスク追加</a:t>
            </a:r>
          </a:p>
        </p:txBody>
      </p:sp>
      <p:pic>
        <p:nvPicPr>
          <p:cNvPr id="7" name="図 6"/>
          <p:cNvPicPr>
            <a:picLocks noChangeAspect="1"/>
          </p:cNvPicPr>
          <p:nvPr/>
        </p:nvPicPr>
        <p:blipFill>
          <a:blip r:embed="rId3"/>
          <a:stretch>
            <a:fillRect/>
          </a:stretch>
        </p:blipFill>
        <p:spPr>
          <a:xfrm>
            <a:off x="6150420" y="3459969"/>
            <a:ext cx="5134692" cy="3010320"/>
          </a:xfrm>
          <a:prstGeom prst="rect">
            <a:avLst/>
          </a:prstGeom>
        </p:spPr>
      </p:pic>
      <p:sp>
        <p:nvSpPr>
          <p:cNvPr id="8" name="正方形/長方形 7"/>
          <p:cNvSpPr/>
          <p:nvPr/>
        </p:nvSpPr>
        <p:spPr bwMode="auto">
          <a:xfrm>
            <a:off x="6679704" y="5604160"/>
            <a:ext cx="1000515"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6679704" y="6199290"/>
            <a:ext cx="1000515" cy="144020"/>
          </a:xfrm>
          <a:prstGeom prst="rect">
            <a:avLst/>
          </a:prstGeom>
          <a:noFill/>
          <a:ln w="254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84507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5383E9-3276-4AD1-B5EA-6324027AC5B5}"/>
              </a:ext>
            </a:extLst>
          </p:cNvPr>
          <p:cNvSpPr>
            <a:spLocks noGrp="1"/>
          </p:cNvSpPr>
          <p:nvPr>
            <p:ph type="title"/>
          </p:nvPr>
        </p:nvSpPr>
        <p:spPr/>
        <p:txBody>
          <a:bodyPr/>
          <a:lstStyle/>
          <a:p>
            <a:r>
              <a:rPr lang="en-US" altLang="ja-JP" dirty="0"/>
              <a:t>7</a:t>
            </a:r>
            <a:r>
              <a:rPr kumimoji="1" lang="en-US" altLang="ja-JP" dirty="0" smtClean="0"/>
              <a:t>. </a:t>
            </a:r>
            <a:r>
              <a:rPr kumimoji="1" lang="ja-JP" altLang="en-US" dirty="0"/>
              <a:t>困ったときは</a:t>
            </a:r>
          </a:p>
        </p:txBody>
      </p:sp>
      <p:sp>
        <p:nvSpPr>
          <p:cNvPr id="3" name="コンテンツ プレースホルダー 2">
            <a:extLst>
              <a:ext uri="{FF2B5EF4-FFF2-40B4-BE49-F238E27FC236}">
                <a16:creationId xmlns:a16="http://schemas.microsoft.com/office/drawing/2014/main" id="{B3520273-E2E6-4E42-B492-6F1DF583A2E8}"/>
              </a:ext>
            </a:extLst>
          </p:cNvPr>
          <p:cNvSpPr>
            <a:spLocks noGrp="1"/>
          </p:cNvSpPr>
          <p:nvPr>
            <p:ph sz="quarter" idx="10"/>
          </p:nvPr>
        </p:nvSpPr>
        <p:spPr/>
        <p:txBody>
          <a:bodyPr/>
          <a:lstStyle/>
          <a:p>
            <a:r>
              <a:rPr lang="en-US" altLang="ja-JP" dirty="0" smtClean="0"/>
              <a:t>IP</a:t>
            </a:r>
            <a:r>
              <a:rPr lang="ja-JP" altLang="en-US" dirty="0" smtClean="0"/>
              <a:t>アドレス設定や仮想ハードディスク追加が成功しない場合</a:t>
            </a:r>
            <a:endParaRPr lang="en-US" altLang="ja-JP" dirty="0"/>
          </a:p>
          <a:p>
            <a:pPr lvl="1"/>
            <a:r>
              <a:rPr lang="ja-JP" altLang="en-US" dirty="0" smtClean="0"/>
              <a:t>仮想マシンのシャットダウンが正常に完了せず作業がエラーとなることがあります。</a:t>
            </a:r>
            <a:r>
              <a:rPr lang="en-US" altLang="ja-JP" dirty="0" smtClean="0"/>
              <a:t/>
            </a:r>
            <a:br>
              <a:rPr lang="en-US" altLang="ja-JP" dirty="0" smtClean="0"/>
            </a:br>
            <a:r>
              <a:rPr lang="ja-JP" altLang="en-US" dirty="0" smtClean="0"/>
              <a:t>その場合、</a:t>
            </a:r>
            <a:r>
              <a:rPr lang="en-US" altLang="ja-JP" dirty="0" smtClean="0"/>
              <a:t>Hyper-V</a:t>
            </a:r>
            <a:r>
              <a:rPr lang="ja-JP" altLang="en-US" dirty="0" smtClean="0"/>
              <a:t>マネージャー上で対象仮想マシンを「停止」するか、タスクマネージャーから対象タスクを終了してから再度実行してください。</a:t>
            </a:r>
            <a:r>
              <a:rPr lang="en-US" altLang="ja-JP" dirty="0" smtClean="0"/>
              <a:t/>
            </a:r>
            <a:br>
              <a:rPr lang="en-US" altLang="ja-JP" dirty="0" smtClean="0"/>
            </a:br>
            <a:r>
              <a:rPr lang="en-US" altLang="ja-JP" dirty="0" smtClean="0"/>
              <a:t>※</a:t>
            </a:r>
            <a:r>
              <a:rPr lang="ja-JP" altLang="en-US" dirty="0" smtClean="0"/>
              <a:t>強制的に停止した場合再起動時にメッセージが表示される場合があります。</a:t>
            </a:r>
            <a:r>
              <a:rPr lang="en-US" altLang="ja-JP" dirty="0"/>
              <a:t/>
            </a:r>
            <a:br>
              <a:rPr lang="en-US" altLang="ja-JP" dirty="0"/>
            </a:br>
            <a:r>
              <a:rPr lang="en-US" altLang="ja-JP" dirty="0" smtClean="0"/>
              <a:t/>
            </a:r>
            <a:br>
              <a:rPr lang="en-US" altLang="ja-JP" dirty="0" smtClean="0"/>
            </a:br>
            <a:endParaRPr lang="en-US" altLang="ja-JP" dirty="0"/>
          </a:p>
          <a:p>
            <a:r>
              <a:rPr lang="ja-JP" altLang="en-US" dirty="0" smtClean="0"/>
              <a:t>処理状況を変えたのに対象がないといってエラーになる場合</a:t>
            </a:r>
            <a:endParaRPr lang="en-US" altLang="ja-JP" dirty="0"/>
          </a:p>
          <a:p>
            <a:pPr lvl="1"/>
            <a:r>
              <a:rPr lang="ja-JP" altLang="en-US" dirty="0" smtClean="0"/>
              <a:t>パラメータシートの処理状況を変更したにもかかわらず、上記のエラーになっている場合、変更から実行までの時間が短すぎて設定が反映されず、変更前の設定値で実行されてしまっていることが考えられます。</a:t>
            </a:r>
            <a:r>
              <a:rPr lang="en-US" altLang="ja-JP" dirty="0" smtClean="0"/>
              <a:t/>
            </a:r>
            <a:br>
              <a:rPr lang="en-US" altLang="ja-JP" dirty="0" smtClean="0"/>
            </a:br>
            <a:r>
              <a:rPr lang="ja-JP" altLang="en-US" dirty="0" smtClean="0"/>
              <a:t>しばらく分待ってから再度実行するか、「</a:t>
            </a:r>
            <a:r>
              <a:rPr lang="en-US" altLang="ja-JP" dirty="0" err="1" smtClean="0"/>
              <a:t>Ansible</a:t>
            </a:r>
            <a:r>
              <a:rPr lang="en-US" altLang="ja-JP" dirty="0" smtClean="0"/>
              <a:t>-Legacy/</a:t>
            </a:r>
            <a:r>
              <a:rPr lang="ja-JP" altLang="en-US" dirty="0" smtClean="0"/>
              <a:t>代入値管理」メニューで値が変更されているのを確認してから実行してください。</a:t>
            </a:r>
            <a:endParaRPr lang="en-US" altLang="ja-JP" dirty="0"/>
          </a:p>
          <a:p>
            <a:pPr lvl="1"/>
            <a:endParaRPr lang="en-US" altLang="ja-JP" dirty="0" smtClean="0"/>
          </a:p>
          <a:p>
            <a:pPr lvl="1"/>
            <a:endParaRPr lang="en-US" altLang="ja-JP" dirty="0" smtClean="0"/>
          </a:p>
        </p:txBody>
      </p:sp>
    </p:spTree>
    <p:extLst>
      <p:ext uri="{BB962C8B-B14F-4D97-AF65-F5344CB8AC3E}">
        <p14:creationId xmlns:p14="http://schemas.microsoft.com/office/powerpoint/2010/main" val="56444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60ED8-C464-4AB8-A337-6BB8C66A8670}"/>
              </a:ext>
            </a:extLst>
          </p:cNvPr>
          <p:cNvSpPr>
            <a:spLocks noGrp="1"/>
          </p:cNvSpPr>
          <p:nvPr>
            <p:ph type="title"/>
          </p:nvPr>
        </p:nvSpPr>
        <p:spPr/>
        <p:txBody>
          <a:bodyPr/>
          <a:lstStyle/>
          <a:p>
            <a:r>
              <a:rPr kumimoji="1" lang="ja-JP" altLang="en-US" dirty="0"/>
              <a:t>仮想マシンの状態遷移</a:t>
            </a:r>
          </a:p>
        </p:txBody>
      </p:sp>
      <p:sp>
        <p:nvSpPr>
          <p:cNvPr id="7" name="楕円 6">
            <a:extLst>
              <a:ext uri="{FF2B5EF4-FFF2-40B4-BE49-F238E27FC236}">
                <a16:creationId xmlns:a16="http://schemas.microsoft.com/office/drawing/2014/main" id="{F7FC2B33-0482-45D6-A8FB-F075AEA6A851}"/>
              </a:ext>
            </a:extLst>
          </p:cNvPr>
          <p:cNvSpPr/>
          <p:nvPr/>
        </p:nvSpPr>
        <p:spPr bwMode="auto">
          <a:xfrm>
            <a:off x="4799820" y="112468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smtClean="0">
                <a:latin typeface="+mn-ea"/>
              </a:rPr>
              <a:t>起動済</a:t>
            </a:r>
            <a:endParaRPr kumimoji="1" lang="ja-JP" altLang="en-US" sz="2400" dirty="0">
              <a:latin typeface="+mn-ea"/>
            </a:endParaRPr>
          </a:p>
        </p:txBody>
      </p:sp>
      <p:sp>
        <p:nvSpPr>
          <p:cNvPr id="8" name="楕円 7">
            <a:extLst>
              <a:ext uri="{FF2B5EF4-FFF2-40B4-BE49-F238E27FC236}">
                <a16:creationId xmlns:a16="http://schemas.microsoft.com/office/drawing/2014/main" id="{158E6897-127C-4434-8EFB-C4C9E97C2B7F}"/>
              </a:ext>
            </a:extLst>
          </p:cNvPr>
          <p:cNvSpPr/>
          <p:nvPr/>
        </p:nvSpPr>
        <p:spPr bwMode="auto">
          <a:xfrm>
            <a:off x="1055300" y="508523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smtClean="0">
                <a:latin typeface="+mn-ea"/>
              </a:rPr>
              <a:t>削除済</a:t>
            </a:r>
            <a:endParaRPr kumimoji="1" lang="ja-JP" altLang="en-US" sz="2400" dirty="0">
              <a:latin typeface="+mn-ea"/>
            </a:endParaRPr>
          </a:p>
        </p:txBody>
      </p:sp>
      <p:sp>
        <p:nvSpPr>
          <p:cNvPr id="9" name="楕円 8">
            <a:extLst>
              <a:ext uri="{FF2B5EF4-FFF2-40B4-BE49-F238E27FC236}">
                <a16:creationId xmlns:a16="http://schemas.microsoft.com/office/drawing/2014/main" id="{783D70E3-B673-46B4-A615-34030ED1333B}"/>
              </a:ext>
            </a:extLst>
          </p:cNvPr>
          <p:cNvSpPr/>
          <p:nvPr/>
        </p:nvSpPr>
        <p:spPr bwMode="auto">
          <a:xfrm>
            <a:off x="8544340" y="5085230"/>
            <a:ext cx="2376330" cy="1080150"/>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dirty="0" smtClean="0">
                <a:latin typeface="+mn-ea"/>
              </a:rPr>
              <a:t>停止済</a:t>
            </a:r>
            <a:endParaRPr kumimoji="1" lang="ja-JP" altLang="en-US" sz="2400" dirty="0">
              <a:latin typeface="+mn-ea"/>
            </a:endParaRPr>
          </a:p>
        </p:txBody>
      </p:sp>
      <p:sp>
        <p:nvSpPr>
          <p:cNvPr id="11" name="矢印: 下 10">
            <a:extLst>
              <a:ext uri="{FF2B5EF4-FFF2-40B4-BE49-F238E27FC236}">
                <a16:creationId xmlns:a16="http://schemas.microsoft.com/office/drawing/2014/main" id="{1335CFD3-AC5A-4A57-9759-F14883A90A4E}"/>
              </a:ext>
            </a:extLst>
          </p:cNvPr>
          <p:cNvSpPr/>
          <p:nvPr/>
        </p:nvSpPr>
        <p:spPr bwMode="auto">
          <a:xfrm rot="19222767">
            <a:off x="8252173" y="1632686"/>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矢印: 下 11">
            <a:extLst>
              <a:ext uri="{FF2B5EF4-FFF2-40B4-BE49-F238E27FC236}">
                <a16:creationId xmlns:a16="http://schemas.microsoft.com/office/drawing/2014/main" id="{176F384B-1C7C-4ED5-8BB1-96521EFDA626}"/>
              </a:ext>
            </a:extLst>
          </p:cNvPr>
          <p:cNvSpPr/>
          <p:nvPr/>
        </p:nvSpPr>
        <p:spPr bwMode="auto">
          <a:xfrm rot="5400000">
            <a:off x="5526885" y="3651910"/>
            <a:ext cx="612000" cy="3982709"/>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 name="矢印: 下 12">
            <a:extLst>
              <a:ext uri="{FF2B5EF4-FFF2-40B4-BE49-F238E27FC236}">
                <a16:creationId xmlns:a16="http://schemas.microsoft.com/office/drawing/2014/main" id="{15593D59-6DDE-4BDD-AA86-E50441B9599A}"/>
              </a:ext>
            </a:extLst>
          </p:cNvPr>
          <p:cNvSpPr/>
          <p:nvPr/>
        </p:nvSpPr>
        <p:spPr bwMode="auto">
          <a:xfrm rot="8400000">
            <a:off x="7785117" y="1929520"/>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 name="矢印: 下 13">
            <a:extLst>
              <a:ext uri="{FF2B5EF4-FFF2-40B4-BE49-F238E27FC236}">
                <a16:creationId xmlns:a16="http://schemas.microsoft.com/office/drawing/2014/main" id="{7C6E996D-FDCC-438A-AC31-E25AB9FEDDAF}"/>
              </a:ext>
            </a:extLst>
          </p:cNvPr>
          <p:cNvSpPr/>
          <p:nvPr/>
        </p:nvSpPr>
        <p:spPr bwMode="auto">
          <a:xfrm rot="2377233" flipH="1">
            <a:off x="3586218" y="1962129"/>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矢印: 下 14">
            <a:extLst>
              <a:ext uri="{FF2B5EF4-FFF2-40B4-BE49-F238E27FC236}">
                <a16:creationId xmlns:a16="http://schemas.microsoft.com/office/drawing/2014/main" id="{0BE0D98C-7601-4563-B201-F530AD2E9CFE}"/>
              </a:ext>
            </a:extLst>
          </p:cNvPr>
          <p:cNvSpPr/>
          <p:nvPr/>
        </p:nvSpPr>
        <p:spPr bwMode="auto">
          <a:xfrm rot="13200000" flipH="1">
            <a:off x="3160307" y="1573456"/>
            <a:ext cx="612000" cy="3346094"/>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 name="テキスト ボックス 2"/>
          <p:cNvSpPr txBox="1"/>
          <p:nvPr/>
        </p:nvSpPr>
        <p:spPr>
          <a:xfrm rot="18554254">
            <a:off x="3141885" y="2973689"/>
            <a:ext cx="848824" cy="400110"/>
          </a:xfrm>
          <a:prstGeom prst="rect">
            <a:avLst/>
          </a:prstGeom>
          <a:noFill/>
        </p:spPr>
        <p:txBody>
          <a:bodyPr wrap="square" rtlCol="0">
            <a:spAutoFit/>
          </a:bodyPr>
          <a:lstStyle/>
          <a:p>
            <a:r>
              <a:rPr kumimoji="1" lang="ja-JP" altLang="en-US" sz="2000" dirty="0" smtClean="0"/>
              <a:t>追加</a:t>
            </a:r>
            <a:endParaRPr kumimoji="1" lang="ja-JP" altLang="en-US" sz="2000" dirty="0"/>
          </a:p>
        </p:txBody>
      </p:sp>
      <p:sp>
        <p:nvSpPr>
          <p:cNvPr id="16" name="テキスト ボックス 15"/>
          <p:cNvSpPr txBox="1"/>
          <p:nvPr/>
        </p:nvSpPr>
        <p:spPr>
          <a:xfrm rot="18554254">
            <a:off x="3565290" y="3356826"/>
            <a:ext cx="848824" cy="400110"/>
          </a:xfrm>
          <a:prstGeom prst="rect">
            <a:avLst/>
          </a:prstGeom>
          <a:noFill/>
        </p:spPr>
        <p:txBody>
          <a:bodyPr wrap="square" rtlCol="0">
            <a:spAutoFit/>
          </a:bodyPr>
          <a:lstStyle/>
          <a:p>
            <a:r>
              <a:rPr kumimoji="1" lang="ja-JP" altLang="en-US" sz="2000" dirty="0" smtClean="0"/>
              <a:t>削除</a:t>
            </a:r>
            <a:endParaRPr kumimoji="1" lang="ja-JP" altLang="en-US" sz="2000" dirty="0"/>
          </a:p>
        </p:txBody>
      </p:sp>
      <p:sp>
        <p:nvSpPr>
          <p:cNvPr id="17" name="テキスト ボックス 16"/>
          <p:cNvSpPr txBox="1"/>
          <p:nvPr/>
        </p:nvSpPr>
        <p:spPr>
          <a:xfrm>
            <a:off x="5408473" y="5443209"/>
            <a:ext cx="848824" cy="400110"/>
          </a:xfrm>
          <a:prstGeom prst="rect">
            <a:avLst/>
          </a:prstGeom>
          <a:noFill/>
        </p:spPr>
        <p:txBody>
          <a:bodyPr wrap="square" rtlCol="0">
            <a:spAutoFit/>
          </a:bodyPr>
          <a:lstStyle/>
          <a:p>
            <a:r>
              <a:rPr kumimoji="1" lang="ja-JP" altLang="en-US" sz="2000" dirty="0" smtClean="0"/>
              <a:t>削除</a:t>
            </a:r>
            <a:endParaRPr kumimoji="1" lang="ja-JP" altLang="en-US" sz="2000" dirty="0"/>
          </a:p>
        </p:txBody>
      </p:sp>
      <p:sp>
        <p:nvSpPr>
          <p:cNvPr id="18" name="テキスト ボックス 17"/>
          <p:cNvSpPr txBox="1"/>
          <p:nvPr/>
        </p:nvSpPr>
        <p:spPr>
          <a:xfrm rot="3078786">
            <a:off x="8169917" y="3154588"/>
            <a:ext cx="848824" cy="400110"/>
          </a:xfrm>
          <a:prstGeom prst="rect">
            <a:avLst/>
          </a:prstGeom>
          <a:noFill/>
        </p:spPr>
        <p:txBody>
          <a:bodyPr wrap="square" rtlCol="0">
            <a:spAutoFit/>
          </a:bodyPr>
          <a:lstStyle/>
          <a:p>
            <a:r>
              <a:rPr kumimoji="1" lang="ja-JP" altLang="en-US" sz="2000" dirty="0" smtClean="0"/>
              <a:t>停止</a:t>
            </a:r>
            <a:endParaRPr kumimoji="1" lang="ja-JP" altLang="en-US" sz="2000" dirty="0"/>
          </a:p>
        </p:txBody>
      </p:sp>
      <p:sp>
        <p:nvSpPr>
          <p:cNvPr id="19" name="テキスト ボックス 18"/>
          <p:cNvSpPr txBox="1"/>
          <p:nvPr/>
        </p:nvSpPr>
        <p:spPr>
          <a:xfrm rot="3078786">
            <a:off x="7708768" y="3514487"/>
            <a:ext cx="848824" cy="400110"/>
          </a:xfrm>
          <a:prstGeom prst="rect">
            <a:avLst/>
          </a:prstGeom>
          <a:noFill/>
        </p:spPr>
        <p:txBody>
          <a:bodyPr wrap="square" rtlCol="0">
            <a:spAutoFit/>
          </a:bodyPr>
          <a:lstStyle/>
          <a:p>
            <a:r>
              <a:rPr kumimoji="1" lang="ja-JP" altLang="en-US" sz="2000" dirty="0" smtClean="0"/>
              <a:t>起動</a:t>
            </a:r>
            <a:endParaRPr kumimoji="1" lang="ja-JP" altLang="en-US" sz="2000" dirty="0"/>
          </a:p>
        </p:txBody>
      </p:sp>
      <p:sp>
        <p:nvSpPr>
          <p:cNvPr id="20" name="矢印: 下 14">
            <a:extLst>
              <a:ext uri="{FF2B5EF4-FFF2-40B4-BE49-F238E27FC236}">
                <a16:creationId xmlns:a16="http://schemas.microsoft.com/office/drawing/2014/main" id="{0BE0D98C-7601-4563-B201-F530AD2E9CFE}"/>
              </a:ext>
            </a:extLst>
          </p:cNvPr>
          <p:cNvSpPr/>
          <p:nvPr/>
        </p:nvSpPr>
        <p:spPr bwMode="auto">
          <a:xfrm rot="5400000" flipH="1">
            <a:off x="8746444" y="1199434"/>
            <a:ext cx="430925" cy="730799"/>
          </a:xfrm>
          <a:prstGeom prst="downArrow">
            <a:avLst/>
          </a:prstGeom>
          <a:solidFill>
            <a:schemeClr val="bg1">
              <a:lumMod val="75000"/>
            </a:schemeClr>
          </a:solidFill>
          <a:ln w="25400">
            <a:solidFill>
              <a:schemeClr val="bg1">
                <a:lumMod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 name="楕円 20">
            <a:extLst>
              <a:ext uri="{FF2B5EF4-FFF2-40B4-BE49-F238E27FC236}">
                <a16:creationId xmlns:a16="http://schemas.microsoft.com/office/drawing/2014/main" id="{F7FC2B33-0482-45D6-A8FB-F075AEA6A851}"/>
              </a:ext>
            </a:extLst>
          </p:cNvPr>
          <p:cNvSpPr/>
          <p:nvPr/>
        </p:nvSpPr>
        <p:spPr bwMode="auto">
          <a:xfrm>
            <a:off x="8586112" y="862161"/>
            <a:ext cx="722153" cy="376693"/>
          </a:xfrm>
          <a:prstGeom prst="ellipse">
            <a:avLst/>
          </a:prstGeom>
          <a:solidFill>
            <a:schemeClr val="accent6">
              <a:lumMod val="10000"/>
              <a:lumOff val="90000"/>
            </a:schemeClr>
          </a:solidFill>
          <a:ln w="25400">
            <a:solidFill>
              <a:schemeClr val="accent6">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2400" dirty="0">
              <a:latin typeface="+mn-ea"/>
            </a:endParaRPr>
          </a:p>
        </p:txBody>
      </p:sp>
      <p:sp>
        <p:nvSpPr>
          <p:cNvPr id="22" name="テキスト ボックス 21"/>
          <p:cNvSpPr txBox="1"/>
          <p:nvPr/>
        </p:nvSpPr>
        <p:spPr>
          <a:xfrm>
            <a:off x="9316911" y="882209"/>
            <a:ext cx="2723865" cy="338554"/>
          </a:xfrm>
          <a:prstGeom prst="rect">
            <a:avLst/>
          </a:prstGeom>
          <a:noFill/>
        </p:spPr>
        <p:txBody>
          <a:bodyPr wrap="square" rtlCol="0">
            <a:spAutoFit/>
          </a:bodyPr>
          <a:lstStyle/>
          <a:p>
            <a:r>
              <a:rPr kumimoji="1" lang="en-US" altLang="ja-JP" sz="1600" dirty="0" err="1" smtClean="0"/>
              <a:t>Ansible</a:t>
            </a:r>
            <a:r>
              <a:rPr kumimoji="1" lang="ja-JP" altLang="en-US" sz="1600" dirty="0" smtClean="0"/>
              <a:t>が設定する処理状況</a:t>
            </a:r>
            <a:endParaRPr kumimoji="1" lang="ja-JP" altLang="en-US" sz="1600" dirty="0"/>
          </a:p>
        </p:txBody>
      </p:sp>
      <p:sp>
        <p:nvSpPr>
          <p:cNvPr id="23" name="テキスト ボックス 22"/>
          <p:cNvSpPr txBox="1"/>
          <p:nvPr/>
        </p:nvSpPr>
        <p:spPr>
          <a:xfrm>
            <a:off x="9308265" y="1396222"/>
            <a:ext cx="2723865" cy="338554"/>
          </a:xfrm>
          <a:prstGeom prst="rect">
            <a:avLst/>
          </a:prstGeom>
          <a:noFill/>
        </p:spPr>
        <p:txBody>
          <a:bodyPr wrap="square" rtlCol="0">
            <a:spAutoFit/>
          </a:bodyPr>
          <a:lstStyle/>
          <a:p>
            <a:r>
              <a:rPr kumimoji="1" lang="ja-JP" altLang="en-US" sz="1600" dirty="0" smtClean="0"/>
              <a:t>ユーザが設定する処理状況</a:t>
            </a:r>
            <a:endParaRPr kumimoji="1" lang="ja-JP" altLang="en-US" sz="1600" dirty="0"/>
          </a:p>
        </p:txBody>
      </p:sp>
    </p:spTree>
    <p:extLst>
      <p:ext uri="{BB962C8B-B14F-4D97-AF65-F5344CB8AC3E}">
        <p14:creationId xmlns:p14="http://schemas.microsoft.com/office/powerpoint/2010/main" val="3439685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2D6855-9A54-4649-BCE8-4989CE72097B}"/>
              </a:ext>
            </a:extLst>
          </p:cNvPr>
          <p:cNvSpPr>
            <a:spLocks noGrp="1"/>
          </p:cNvSpPr>
          <p:nvPr>
            <p:ph type="title"/>
          </p:nvPr>
        </p:nvSpPr>
        <p:spPr/>
        <p:txBody>
          <a:bodyPr/>
          <a:lstStyle/>
          <a:p>
            <a:r>
              <a:rPr lang="en-US" altLang="ja-JP" dirty="0">
                <a:latin typeface="+mn-ea"/>
              </a:rPr>
              <a:t>Conductor</a:t>
            </a:r>
            <a:r>
              <a:rPr lang="ja-JP" altLang="en-US" dirty="0">
                <a:latin typeface="+mn-ea"/>
              </a:rPr>
              <a:t>一覧</a:t>
            </a:r>
            <a:endParaRPr kumimoji="1" lang="ja-JP" altLang="en-US" dirty="0"/>
          </a:p>
        </p:txBody>
      </p:sp>
      <p:graphicFrame>
        <p:nvGraphicFramePr>
          <p:cNvPr id="4" name="表 4">
            <a:extLst>
              <a:ext uri="{FF2B5EF4-FFF2-40B4-BE49-F238E27FC236}">
                <a16:creationId xmlns:a16="http://schemas.microsoft.com/office/drawing/2014/main" id="{FF227887-3CF5-457A-8B59-BB893F07F1FE}"/>
              </a:ext>
            </a:extLst>
          </p:cNvPr>
          <p:cNvGraphicFramePr>
            <a:graphicFrameLocks noGrp="1"/>
          </p:cNvGraphicFramePr>
          <p:nvPr>
            <p:extLst>
              <p:ext uri="{D42A27DB-BD31-4B8C-83A1-F6EECF244321}">
                <p14:modId xmlns:p14="http://schemas.microsoft.com/office/powerpoint/2010/main" val="4222435702"/>
              </p:ext>
            </p:extLst>
          </p:nvPr>
        </p:nvGraphicFramePr>
        <p:xfrm>
          <a:off x="353410" y="1108698"/>
          <a:ext cx="11485180" cy="5102518"/>
        </p:xfrm>
        <a:graphic>
          <a:graphicData uri="http://schemas.openxmlformats.org/drawingml/2006/table">
            <a:tbl>
              <a:tblPr firstRow="1" bandRow="1">
                <a:tableStyleId>{93296810-A885-4BE3-A3E7-6D5BEEA58F35}</a:tableStyleId>
              </a:tblPr>
              <a:tblGrid>
                <a:gridCol w="2664370">
                  <a:extLst>
                    <a:ext uri="{9D8B030D-6E8A-4147-A177-3AD203B41FA5}">
                      <a16:colId xmlns:a16="http://schemas.microsoft.com/office/drawing/2014/main" val="3480426937"/>
                    </a:ext>
                  </a:extLst>
                </a:gridCol>
                <a:gridCol w="2988000">
                  <a:extLst>
                    <a:ext uri="{9D8B030D-6E8A-4147-A177-3AD203B41FA5}">
                      <a16:colId xmlns:a16="http://schemas.microsoft.com/office/drawing/2014/main" val="587946354"/>
                    </a:ext>
                  </a:extLst>
                </a:gridCol>
                <a:gridCol w="5832810">
                  <a:extLst>
                    <a:ext uri="{9D8B030D-6E8A-4147-A177-3AD203B41FA5}">
                      <a16:colId xmlns:a16="http://schemas.microsoft.com/office/drawing/2014/main" val="3862540105"/>
                    </a:ext>
                  </a:extLst>
                </a:gridCol>
              </a:tblGrid>
              <a:tr h="362862">
                <a:tc>
                  <a:txBody>
                    <a:bodyPr/>
                    <a:lstStyle/>
                    <a:p>
                      <a:pPr algn="ctr"/>
                      <a:r>
                        <a:rPr kumimoji="1" lang="en-US" altLang="ja-JP" sz="1600" dirty="0"/>
                        <a:t>Conductor</a:t>
                      </a:r>
                      <a:r>
                        <a:rPr kumimoji="1" lang="ja-JP" altLang="en-US" sz="1600" dirty="0"/>
                        <a:t>名</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概要</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t>Conductor</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1361334">
                <a:tc>
                  <a:txBody>
                    <a:bodyPr/>
                    <a:lstStyle/>
                    <a:p>
                      <a:pPr algn="ctr"/>
                      <a:r>
                        <a:rPr kumimoji="1" lang="ja-JP" altLang="en-US" sz="1600" dirty="0"/>
                        <a:t>仮想マシン作成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新規で仮想マシンを作成</a:t>
                      </a:r>
                      <a:r>
                        <a:rPr kumimoji="1" lang="ja-JP" altLang="en-US" sz="1600" dirty="0" smtClean="0"/>
                        <a:t>し、作成された仮想マシン情報を機器一覧へ登録します</a:t>
                      </a:r>
                      <a:r>
                        <a:rPr kumimoji="1" lang="ja-JP" altLang="en-US" sz="1600" dirty="0"/>
                        <a:t>。</a:t>
                      </a:r>
                      <a:endParaRPr kumimoji="1" lang="en-US" altLang="ja-JP" sz="1600" dirty="0"/>
                    </a:p>
                    <a:p>
                      <a:r>
                        <a:rPr kumimoji="1" lang="ja-JP" altLang="en-US" sz="1600" dirty="0"/>
                        <a:t>必要に応じて</a:t>
                      </a:r>
                      <a:r>
                        <a:rPr kumimoji="1" lang="en-US" altLang="ja-JP" sz="1600" dirty="0"/>
                        <a:t>IP</a:t>
                      </a:r>
                      <a:r>
                        <a:rPr kumimoji="1" lang="ja-JP" altLang="en-US" sz="1600" dirty="0"/>
                        <a:t>アドレスや仮想ハードディスクを追加します。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937268">
                <a:tc>
                  <a:txBody>
                    <a:bodyPr/>
                    <a:lstStyle/>
                    <a:p>
                      <a:pPr algn="ctr"/>
                      <a:r>
                        <a:rPr kumimoji="1" lang="ja-JP" altLang="en-US" sz="1600" dirty="0"/>
                        <a:t>仮想マシン起動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停止中の仮想マシンを起動します。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9831020"/>
                  </a:ext>
                </a:extLst>
              </a:tr>
              <a:tr h="937268">
                <a:tc>
                  <a:txBody>
                    <a:bodyPr/>
                    <a:lstStyle/>
                    <a:p>
                      <a:pPr algn="ctr"/>
                      <a:r>
                        <a:rPr kumimoji="1" lang="ja-JP" altLang="en-US" sz="1600" dirty="0"/>
                        <a:t>仮想マシン停止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起動中の仮想マシンを停止します。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4189902"/>
                  </a:ext>
                </a:extLst>
              </a:tr>
              <a:tr h="937268">
                <a:tc>
                  <a:txBody>
                    <a:bodyPr/>
                    <a:lstStyle/>
                    <a:p>
                      <a:pPr algn="ctr"/>
                      <a:r>
                        <a:rPr kumimoji="1" lang="ja-JP" altLang="en-US" sz="1600" dirty="0"/>
                        <a:t>仮想マシン削除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仮想マシンを削除します。</a:t>
                      </a:r>
                      <a:r>
                        <a:rPr kumimoji="1" lang="en-US" altLang="ja-JP" sz="1600" dirty="0"/>
                        <a:t>IP</a:t>
                      </a:r>
                      <a:r>
                        <a:rPr kumimoji="1" lang="ja-JP" altLang="en-US" sz="1600" dirty="0"/>
                        <a:t>アドレスや仮想ハードディスクも削除されます</a:t>
                      </a:r>
                      <a:r>
                        <a:rPr kumimoji="1" lang="ja-JP" altLang="en-US" sz="1600" dirty="0" smtClean="0"/>
                        <a:t>。</a:t>
                      </a:r>
                      <a:endParaRPr kumimoji="1" lang="en-US" altLang="ja-JP" sz="1600" dirty="0" smtClean="0"/>
                    </a:p>
                    <a:p>
                      <a:r>
                        <a:rPr kumimoji="1" lang="ja-JP" altLang="en-US" sz="1600" dirty="0" smtClean="0"/>
                        <a:t>機器一覧へ登録されている情報は削除されません。</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962277"/>
                  </a:ext>
                </a:extLst>
              </a:tr>
            </a:tbl>
          </a:graphicData>
        </a:graphic>
      </p:graphicFrame>
      <p:pic>
        <p:nvPicPr>
          <p:cNvPr id="5" name="図 4">
            <a:extLst>
              <a:ext uri="{FF2B5EF4-FFF2-40B4-BE49-F238E27FC236}">
                <a16:creationId xmlns:a16="http://schemas.microsoft.com/office/drawing/2014/main" id="{B7A6DE6B-359F-4A61-9D79-03E088E2BFDD}"/>
              </a:ext>
            </a:extLst>
          </p:cNvPr>
          <p:cNvPicPr>
            <a:picLocks noChangeAspect="1"/>
          </p:cNvPicPr>
          <p:nvPr/>
        </p:nvPicPr>
        <p:blipFill>
          <a:blip r:embed="rId2"/>
          <a:stretch>
            <a:fillRect/>
          </a:stretch>
        </p:blipFill>
        <p:spPr>
          <a:xfrm>
            <a:off x="6047981" y="4997238"/>
            <a:ext cx="5743405" cy="550590"/>
          </a:xfrm>
          <a:prstGeom prst="rect">
            <a:avLst/>
          </a:prstGeom>
        </p:spPr>
      </p:pic>
      <p:pic>
        <p:nvPicPr>
          <p:cNvPr id="6" name="図 5">
            <a:extLst>
              <a:ext uri="{FF2B5EF4-FFF2-40B4-BE49-F238E27FC236}">
                <a16:creationId xmlns:a16="http://schemas.microsoft.com/office/drawing/2014/main" id="{A19321BA-4E41-4BE4-B222-7B4C9B1F0CC1}"/>
              </a:ext>
            </a:extLst>
          </p:cNvPr>
          <p:cNvPicPr>
            <a:picLocks noChangeAspect="1"/>
          </p:cNvPicPr>
          <p:nvPr/>
        </p:nvPicPr>
        <p:blipFill>
          <a:blip r:embed="rId3"/>
          <a:stretch>
            <a:fillRect/>
          </a:stretch>
        </p:blipFill>
        <p:spPr>
          <a:xfrm>
            <a:off x="6060861" y="3126431"/>
            <a:ext cx="5743405" cy="605138"/>
          </a:xfrm>
          <a:prstGeom prst="rect">
            <a:avLst/>
          </a:prstGeom>
        </p:spPr>
      </p:pic>
      <p:pic>
        <p:nvPicPr>
          <p:cNvPr id="7" name="図 6">
            <a:extLst>
              <a:ext uri="{FF2B5EF4-FFF2-40B4-BE49-F238E27FC236}">
                <a16:creationId xmlns:a16="http://schemas.microsoft.com/office/drawing/2014/main" id="{927C10F8-BB11-4B51-8D1D-8B8CE7117F59}"/>
              </a:ext>
            </a:extLst>
          </p:cNvPr>
          <p:cNvPicPr>
            <a:picLocks noChangeAspect="1"/>
          </p:cNvPicPr>
          <p:nvPr/>
        </p:nvPicPr>
        <p:blipFill>
          <a:blip r:embed="rId4"/>
          <a:stretch>
            <a:fillRect/>
          </a:stretch>
        </p:blipFill>
        <p:spPr>
          <a:xfrm>
            <a:off x="6060860" y="4074788"/>
            <a:ext cx="5724000" cy="561600"/>
          </a:xfrm>
          <a:prstGeom prst="rect">
            <a:avLst/>
          </a:prstGeom>
        </p:spPr>
      </p:pic>
      <p:pic>
        <p:nvPicPr>
          <p:cNvPr id="8" name="図 7">
            <a:extLst>
              <a:ext uri="{FF2B5EF4-FFF2-40B4-BE49-F238E27FC236}">
                <a16:creationId xmlns:a16="http://schemas.microsoft.com/office/drawing/2014/main" id="{F57B9AEC-E417-4C71-9BEA-9C7F71F83395}"/>
              </a:ext>
            </a:extLst>
          </p:cNvPr>
          <p:cNvPicPr>
            <a:picLocks noChangeAspect="1"/>
          </p:cNvPicPr>
          <p:nvPr/>
        </p:nvPicPr>
        <p:blipFill>
          <a:blip r:embed="rId5"/>
          <a:stretch>
            <a:fillRect/>
          </a:stretch>
        </p:blipFill>
        <p:spPr>
          <a:xfrm>
            <a:off x="6033683" y="1646243"/>
            <a:ext cx="5688000" cy="543076"/>
          </a:xfrm>
          <a:prstGeom prst="rect">
            <a:avLst/>
          </a:prstGeom>
        </p:spPr>
      </p:pic>
      <p:pic>
        <p:nvPicPr>
          <p:cNvPr id="9" name="図 8">
            <a:extLst>
              <a:ext uri="{FF2B5EF4-FFF2-40B4-BE49-F238E27FC236}">
                <a16:creationId xmlns:a16="http://schemas.microsoft.com/office/drawing/2014/main" id="{3EEA7482-EC07-4FDE-A401-BA9752014E32}"/>
              </a:ext>
            </a:extLst>
          </p:cNvPr>
          <p:cNvPicPr>
            <a:picLocks noChangeAspect="1"/>
          </p:cNvPicPr>
          <p:nvPr/>
        </p:nvPicPr>
        <p:blipFill>
          <a:blip r:embed="rId6"/>
          <a:stretch>
            <a:fillRect/>
          </a:stretch>
        </p:blipFill>
        <p:spPr>
          <a:xfrm>
            <a:off x="6146867" y="2260858"/>
            <a:ext cx="5652000" cy="515048"/>
          </a:xfrm>
          <a:prstGeom prst="rect">
            <a:avLst/>
          </a:prstGeom>
        </p:spPr>
      </p:pic>
    </p:spTree>
    <p:extLst>
      <p:ext uri="{BB962C8B-B14F-4D97-AF65-F5344CB8AC3E}">
        <p14:creationId xmlns:p14="http://schemas.microsoft.com/office/powerpoint/2010/main" val="2677760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A1A0B-D786-4BF8-B746-9D75C2D76BCA}"/>
              </a:ext>
            </a:extLst>
          </p:cNvPr>
          <p:cNvSpPr>
            <a:spLocks noGrp="1"/>
          </p:cNvSpPr>
          <p:nvPr>
            <p:ph type="title"/>
          </p:nvPr>
        </p:nvSpPr>
        <p:spPr/>
        <p:txBody>
          <a:bodyPr>
            <a:normAutofit/>
          </a:bodyPr>
          <a:lstStyle/>
          <a:p>
            <a:pPr eaLnBrk="1" fontAlgn="ctr" hangingPunct="1"/>
            <a:r>
              <a:rPr lang="en-US" altLang="ja-JP" dirty="0"/>
              <a:t>Movement</a:t>
            </a:r>
            <a:r>
              <a:rPr lang="ja-JP" altLang="en-US" dirty="0"/>
              <a:t>一覧</a:t>
            </a:r>
            <a:endParaRPr kumimoji="1" lang="ja-JP" altLang="en-US" dirty="0"/>
          </a:p>
        </p:txBody>
      </p:sp>
      <p:graphicFrame>
        <p:nvGraphicFramePr>
          <p:cNvPr id="3" name="表 2">
            <a:extLst>
              <a:ext uri="{FF2B5EF4-FFF2-40B4-BE49-F238E27FC236}">
                <a16:creationId xmlns:a16="http://schemas.microsoft.com/office/drawing/2014/main" id="{37195612-FA97-4A9D-BEB2-ACC49228010B}"/>
              </a:ext>
            </a:extLst>
          </p:cNvPr>
          <p:cNvGraphicFramePr>
            <a:graphicFrameLocks noGrp="1"/>
          </p:cNvGraphicFramePr>
          <p:nvPr>
            <p:extLst>
              <p:ext uri="{D42A27DB-BD31-4B8C-83A1-F6EECF244321}">
                <p14:modId xmlns:p14="http://schemas.microsoft.com/office/powerpoint/2010/main" val="3611883194"/>
              </p:ext>
            </p:extLst>
          </p:nvPr>
        </p:nvGraphicFramePr>
        <p:xfrm>
          <a:off x="239351" y="980660"/>
          <a:ext cx="11689443" cy="3687120"/>
        </p:xfrm>
        <a:graphic>
          <a:graphicData uri="http://schemas.openxmlformats.org/drawingml/2006/table">
            <a:tbl>
              <a:tblPr firstRow="1" bandRow="1">
                <a:tableStyleId>{93296810-A885-4BE3-A3E7-6D5BEEA58F35}</a:tableStyleId>
              </a:tblPr>
              <a:tblGrid>
                <a:gridCol w="1257300">
                  <a:extLst>
                    <a:ext uri="{9D8B030D-6E8A-4147-A177-3AD203B41FA5}">
                      <a16:colId xmlns:a16="http://schemas.microsoft.com/office/drawing/2014/main" val="3515339660"/>
                    </a:ext>
                  </a:extLst>
                </a:gridCol>
                <a:gridCol w="2998177">
                  <a:extLst>
                    <a:ext uri="{9D8B030D-6E8A-4147-A177-3AD203B41FA5}">
                      <a16:colId xmlns:a16="http://schemas.microsoft.com/office/drawing/2014/main" val="1418758587"/>
                    </a:ext>
                  </a:extLst>
                </a:gridCol>
                <a:gridCol w="1837591">
                  <a:extLst>
                    <a:ext uri="{9D8B030D-6E8A-4147-A177-3AD203B41FA5}">
                      <a16:colId xmlns:a16="http://schemas.microsoft.com/office/drawing/2014/main" val="3354075895"/>
                    </a:ext>
                  </a:extLst>
                </a:gridCol>
                <a:gridCol w="5596375">
                  <a:extLst>
                    <a:ext uri="{9D8B030D-6E8A-4147-A177-3AD203B41FA5}">
                      <a16:colId xmlns:a16="http://schemas.microsoft.com/office/drawing/2014/main" val="885857160"/>
                    </a:ext>
                  </a:extLst>
                </a:gridCol>
              </a:tblGrid>
              <a:tr h="444000">
                <a:tc>
                  <a:txBody>
                    <a:bodyPr/>
                    <a:lstStyle/>
                    <a:p>
                      <a:r>
                        <a:rPr kumimoji="1" lang="en-US" altLang="ja-JP" sz="1600" smtClean="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t>Movement</a:t>
                      </a:r>
                      <a:r>
                        <a:rPr kumimoji="1" lang="ja-JP" altLang="en-US" sz="1600" smtClean="0"/>
                        <a:t>名</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smtClean="0"/>
                        <a:t>自動化ツール</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smtClean="0"/>
                        <a:t>概要</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44000">
                <a:tc>
                  <a:txBody>
                    <a:bodyPr/>
                    <a:lstStyle/>
                    <a:p>
                      <a:pPr lvl="0">
                        <a:buNone/>
                      </a:pPr>
                      <a:r>
                        <a:rPr kumimoji="1" lang="en-US" altLang="ja-JP" sz="1600" b="0" i="0" u="none" strike="noStrike" noProof="0" smtClean="0">
                          <a:latin typeface="メイリオ"/>
                        </a:rPr>
                        <a:t>260001</a:t>
                      </a:r>
                      <a:endParaRPr kumimoji="1" lang="en-US" altLang="ja-JP" sz="1600" b="0" i="0" u="none" strike="noStrike" noProof="0" dirty="0">
                        <a:latin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ja-JP" altLang="en-US" sz="1600" smtClean="0"/>
                        <a:t>仮想マシン作成</a:t>
                      </a:r>
                      <a:endParaRPr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endParaRPr kumimoji="1" lang="en-US" altLang="ja-JP" sz="16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仮想マシンを作成します。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190690"/>
                  </a:ext>
                </a:extLst>
              </a:tr>
              <a:tr h="444000">
                <a:tc>
                  <a:txBody>
                    <a:bodyPr/>
                    <a:lstStyle/>
                    <a:p>
                      <a:pPr lvl="0">
                        <a:buNone/>
                      </a:pPr>
                      <a:r>
                        <a:rPr kumimoji="1" lang="en-US" altLang="ja-JP" sz="1600" smtClean="0"/>
                        <a:t>260002</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US" altLang="ja-JP" sz="1600" smtClean="0"/>
                        <a:t>IP</a:t>
                      </a:r>
                      <a:r>
                        <a:rPr lang="ja-JP" altLang="en-US" sz="1600" smtClean="0"/>
                        <a:t>アドレス設定</a:t>
                      </a:r>
                      <a:endParaRPr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endParaRPr kumimoji="1" lang="en-US" altLang="ja-JP" sz="16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altLang="en-US" sz="1600" smtClean="0"/>
                        <a:t>作成済の仮想マシンに</a:t>
                      </a:r>
                      <a:r>
                        <a:rPr kumimoji="1" lang="en-US" altLang="ja-JP" sz="1600" smtClean="0"/>
                        <a:t>IP</a:t>
                      </a:r>
                      <a:r>
                        <a:rPr kumimoji="1" lang="ja-JP" altLang="en-US" sz="1600" smtClean="0"/>
                        <a:t>アドレスを設定します。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042141"/>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260003</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altLang="en-US" sz="1600" b="0" i="0" u="none" strike="noStrike" noProof="0" smtClean="0">
                          <a:latin typeface="+mn-lt"/>
                          <a:ea typeface="+mn-ea"/>
                        </a:rPr>
                        <a:t>仮想ハードディスク追加</a:t>
                      </a:r>
                      <a:endParaRPr kumimoji="1" lang="ja-JP" altLang="en-US" sz="1600" b="0" i="0" u="none" strike="noStrike" noProof="0" dirty="0">
                        <a:latin typeface="+mn-lt"/>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作成済の</a:t>
                      </a:r>
                      <a:r>
                        <a:rPr kumimoji="1" lang="ja-JP" altLang="en-US" sz="1600" b="0" i="0" u="none" strike="noStrike" noProof="0" smtClean="0">
                          <a:latin typeface="+mn-lt"/>
                          <a:ea typeface="+mn-ea"/>
                        </a:rPr>
                        <a:t>仮想マシンに仮想ハードディスクを追加します。</a:t>
                      </a:r>
                      <a:endParaRPr kumimoji="1" lang="ja-JP" altLang="en-US" sz="1600" b="0" i="0" u="none" strike="noStrike" noProof="0" dirty="0">
                        <a:latin typeface="メイリオ"/>
                        <a:ea typeface="メイリオ"/>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34334"/>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260004</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仮想マシン削除</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仮想マシンを削除します。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203100"/>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260005</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仮想マシン起動</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smtClean="0"/>
                        <a:t>停止中の仮想マシンを起動します。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7405193"/>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260006</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仮想マシン停止</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smtClean="0"/>
                        <a:t>起動中の仮想マシンを停止します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1000083"/>
                  </a:ext>
                </a:extLst>
              </a:tr>
              <a:tr h="4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smtClean="0"/>
                        <a:t>260007</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zh-TW" altLang="en-US" sz="1600" smtClean="0"/>
                        <a:t>機器一覧更新</a:t>
                      </a:r>
                      <a:endParaRPr kumimoji="1" lang="zh-TW"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kern="1200" dirty="0" err="1" smtClean="0">
                          <a:solidFill>
                            <a:schemeClr val="dk1"/>
                          </a:solidFill>
                          <a:effectLst/>
                          <a:latin typeface="+mn-lt"/>
                          <a:ea typeface="+mn-ea"/>
                          <a:cs typeface="+mn-cs"/>
                        </a:rPr>
                        <a:t>Ansible</a:t>
                      </a:r>
                      <a:r>
                        <a:rPr kumimoji="1" lang="en-US" altLang="ja-JP" sz="1600" b="0" i="0" kern="1200" dirty="0" smtClean="0">
                          <a:solidFill>
                            <a:schemeClr val="dk1"/>
                          </a:solidFill>
                          <a:effectLst/>
                          <a:latin typeface="+mn-lt"/>
                          <a:ea typeface="+mn-ea"/>
                          <a:cs typeface="+mn-cs"/>
                        </a:rPr>
                        <a:t>-Legacy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600" dirty="0" smtClean="0"/>
                        <a:t>仮想マシン情報に入力された仮想マシン名で</a:t>
                      </a:r>
                      <a:r>
                        <a:rPr kumimoji="1" lang="en-US" altLang="ja-JP" sz="1600" dirty="0" smtClean="0"/>
                        <a:t>Hyper-V</a:t>
                      </a:r>
                      <a:r>
                        <a:rPr kumimoji="1" lang="ja-JP" altLang="en-US" sz="1600" dirty="0" smtClean="0"/>
                        <a:t>から情報を取得し機器一覧へ登録</a:t>
                      </a:r>
                      <a:r>
                        <a:rPr kumimoji="1" lang="en-US" altLang="ja-JP" sz="1600" dirty="0" smtClean="0"/>
                        <a:t>/</a:t>
                      </a:r>
                      <a:r>
                        <a:rPr kumimoji="1" lang="ja-JP" altLang="en-US" sz="1600" dirty="0" smtClean="0"/>
                        <a:t>更新します。</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69603"/>
                  </a:ext>
                </a:extLst>
              </a:tr>
            </a:tbl>
          </a:graphicData>
        </a:graphic>
      </p:graphicFrame>
    </p:spTree>
    <p:extLst>
      <p:ext uri="{BB962C8B-B14F-4D97-AF65-F5344CB8AC3E}">
        <p14:creationId xmlns:p14="http://schemas.microsoft.com/office/powerpoint/2010/main" val="3677974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0E748C-1AC3-4DCA-AE11-2267F80609D3}"/>
              </a:ext>
            </a:extLst>
          </p:cNvPr>
          <p:cNvSpPr>
            <a:spLocks noGrp="1"/>
          </p:cNvSpPr>
          <p:nvPr>
            <p:ph type="title"/>
          </p:nvPr>
        </p:nvSpPr>
        <p:spPr/>
        <p:txBody>
          <a:bodyPr/>
          <a:lstStyle/>
          <a:p>
            <a:r>
              <a:rPr lang="ja-JP" altLang="en-US" dirty="0"/>
              <a:t>パラメータシート一覧</a:t>
            </a:r>
            <a:endParaRPr kumimoji="1" lang="ja-JP" altLang="en-US" dirty="0"/>
          </a:p>
        </p:txBody>
      </p:sp>
      <p:graphicFrame>
        <p:nvGraphicFramePr>
          <p:cNvPr id="3" name="表 4">
            <a:extLst>
              <a:ext uri="{FF2B5EF4-FFF2-40B4-BE49-F238E27FC236}">
                <a16:creationId xmlns:a16="http://schemas.microsoft.com/office/drawing/2014/main" id="{A68D3E62-D7B8-4CF8-AC7D-AC1E49967F86}"/>
              </a:ext>
            </a:extLst>
          </p:cNvPr>
          <p:cNvGraphicFramePr>
            <a:graphicFrameLocks noGrp="1"/>
          </p:cNvGraphicFramePr>
          <p:nvPr>
            <p:extLst>
              <p:ext uri="{D42A27DB-BD31-4B8C-83A1-F6EECF244321}">
                <p14:modId xmlns:p14="http://schemas.microsoft.com/office/powerpoint/2010/main" val="389679521"/>
              </p:ext>
            </p:extLst>
          </p:nvPr>
        </p:nvGraphicFramePr>
        <p:xfrm>
          <a:off x="120830" y="764630"/>
          <a:ext cx="11916000" cy="5295291"/>
        </p:xfrm>
        <a:graphic>
          <a:graphicData uri="http://schemas.openxmlformats.org/drawingml/2006/table">
            <a:tbl>
              <a:tblPr firstRow="1" bandRow="1">
                <a:tableStyleId>{93296810-A885-4BE3-A3E7-6D5BEEA58F35}</a:tableStyleId>
              </a:tblPr>
              <a:tblGrid>
                <a:gridCol w="504000">
                  <a:extLst>
                    <a:ext uri="{9D8B030D-6E8A-4147-A177-3AD203B41FA5}">
                      <a16:colId xmlns:a16="http://schemas.microsoft.com/office/drawing/2014/main" val="3480426937"/>
                    </a:ext>
                  </a:extLst>
                </a:gridCol>
                <a:gridCol w="2412000">
                  <a:extLst>
                    <a:ext uri="{9D8B030D-6E8A-4147-A177-3AD203B41FA5}">
                      <a16:colId xmlns:a16="http://schemas.microsoft.com/office/drawing/2014/main" val="587946354"/>
                    </a:ext>
                  </a:extLst>
                </a:gridCol>
                <a:gridCol w="2160000">
                  <a:extLst>
                    <a:ext uri="{9D8B030D-6E8A-4147-A177-3AD203B41FA5}">
                      <a16:colId xmlns:a16="http://schemas.microsoft.com/office/drawing/2014/main" val="3862540105"/>
                    </a:ext>
                  </a:extLst>
                </a:gridCol>
                <a:gridCol w="1080000">
                  <a:extLst>
                    <a:ext uri="{9D8B030D-6E8A-4147-A177-3AD203B41FA5}">
                      <a16:colId xmlns:a16="http://schemas.microsoft.com/office/drawing/2014/main" val="170812509"/>
                    </a:ext>
                  </a:extLst>
                </a:gridCol>
                <a:gridCol w="1080000">
                  <a:extLst>
                    <a:ext uri="{9D8B030D-6E8A-4147-A177-3AD203B41FA5}">
                      <a16:colId xmlns:a16="http://schemas.microsoft.com/office/drawing/2014/main" val="3379345546"/>
                    </a:ext>
                  </a:extLst>
                </a:gridCol>
                <a:gridCol w="4680000">
                  <a:extLst>
                    <a:ext uri="{9D8B030D-6E8A-4147-A177-3AD203B41FA5}">
                      <a16:colId xmlns:a16="http://schemas.microsoft.com/office/drawing/2014/main" val="380541178"/>
                    </a:ext>
                  </a:extLst>
                </a:gridCol>
              </a:tblGrid>
              <a:tr h="334784">
                <a:tc rowSpan="2">
                  <a:txBody>
                    <a:bodyPr/>
                    <a:lstStyle/>
                    <a:p>
                      <a:pPr algn="ctr"/>
                      <a:r>
                        <a:rPr kumimoji="1" lang="en-US" altLang="ja-JP" sz="1600" dirty="0"/>
                        <a:t>No.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メニューグループ名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メニュー名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kumimoji="1" lang="ja-JP" altLang="en-US" sz="1600" dirty="0"/>
                        <a:t>アクセス許可ロール</a:t>
                      </a:r>
                      <a:r>
                        <a:rPr kumimoji="1" lang="en-US" altLang="ja-JP" sz="1600" baseline="30000" dirty="0"/>
                        <a:t>※</a:t>
                      </a:r>
                      <a:endParaRPr kumimoji="1" lang="ja-JP" altLang="en-US" sz="1600" baseline="30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kumimoji="1" lang="ja-JP" altLang="en-US" sz="1600" dirty="0"/>
                        <a:t>説明</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334784">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ja-JP" altLang="en-US" sz="1600" b="1" dirty="0">
                          <a:solidFill>
                            <a:schemeClr val="bg1"/>
                          </a:solidFill>
                        </a:rPr>
                        <a:t>管理者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en-US" altLang="ja-JP" sz="1600" b="1" dirty="0">
                          <a:solidFill>
                            <a:schemeClr val="bg1"/>
                          </a:solidFill>
                        </a:rPr>
                        <a:t>API</a:t>
                      </a:r>
                      <a:endParaRPr kumimoji="1" lang="ja-JP" altLang="en-US" sz="16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vMerge="1">
                  <a:txBody>
                    <a:bodyPr/>
                    <a:lstStyle/>
                    <a:p>
                      <a:endParaRPr kumimoji="1" lang="ja-JP" altLang="en-US"/>
                    </a:p>
                  </a:txBody>
                  <a:tcPr/>
                </a:tc>
                <a:extLst>
                  <a:ext uri="{0D108BD9-81ED-4DB2-BD59-A6C34878D82A}">
                    <a16:rowId xmlns:a16="http://schemas.microsoft.com/office/drawing/2014/main" val="565380769"/>
                  </a:ext>
                </a:extLst>
              </a:tr>
              <a:tr h="341139">
                <a:tc>
                  <a:txBody>
                    <a:bodyPr/>
                    <a:lstStyle/>
                    <a:p>
                      <a:pPr algn="ct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基本コンソール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機器一覧</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作成する仮想マシンの基本情報を入力します。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341139">
                <a:tc rowSpan="8">
                  <a:txBody>
                    <a:bodyPr/>
                    <a:lstStyle/>
                    <a:p>
                      <a:pPr algn="ctr"/>
                      <a:r>
                        <a:rPr kumimoji="1" lang="en-US" altLang="ja-JP" sz="1400" dirty="0"/>
                        <a:t>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8">
                  <a:txBody>
                    <a:bodyPr/>
                    <a:lstStyle/>
                    <a:p>
                      <a:r>
                        <a:rPr kumimoji="1" lang="ja-JP" altLang="en-US" sz="1400" dirty="0"/>
                        <a:t>マスタ管理</a:t>
                      </a:r>
                      <a:r>
                        <a:rPr kumimoji="1" lang="en-US" altLang="ja-JP" sz="1000" dirty="0"/>
                        <a:t>_Hyper-V</a:t>
                      </a:r>
                      <a:r>
                        <a:rPr kumimoji="1" lang="ja-JP" altLang="en-US" sz="1000" dirty="0"/>
                        <a:t>モデル</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処理状況マスタ</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このマスタはメンテナンス不要です。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0317016"/>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仮想マシン名</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ja-JP" altLang="en-US" sz="1400" b="0" i="0" u="none" strike="noStrike" noProof="0">
                          <a:latin typeface="メイリオ"/>
                        </a:rPr>
                        <a:t>●</a:t>
                      </a:r>
                      <a:endParaRPr kumimoji="1" lang="ja-JP"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仮想マシン名のマスタです。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4821363"/>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CPU</a:t>
                      </a:r>
                      <a:r>
                        <a:rPr kumimoji="1" lang="ja-JP" altLang="en-US" sz="1400" dirty="0"/>
                        <a:t>コア数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CPU</a:t>
                      </a:r>
                      <a:r>
                        <a:rPr kumimoji="1" lang="ja-JP" altLang="en-US" sz="1400" dirty="0"/>
                        <a:t>コア数のマスタです。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5466415"/>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メモリ容量</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メモリ容量のマスタです。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726870"/>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テンプレート情報</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仮想マシン作成元テンプレート情報のマスタです。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7380396"/>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仮想スイッチ名</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仮想マシンに接続される仮想スイッチ名のマスタです。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5464211"/>
                  </a:ext>
                </a:extLst>
              </a:tr>
              <a:tr h="341139">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IP</a:t>
                      </a:r>
                      <a:r>
                        <a:rPr kumimoji="1" lang="ja-JP" altLang="en-US" sz="1400" dirty="0"/>
                        <a:t>アドレス情報</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仮想マシンに設定される</a:t>
                      </a:r>
                      <a:r>
                        <a:rPr kumimoji="1" lang="en-US" altLang="ja-JP" sz="1400" dirty="0"/>
                        <a:t>IP</a:t>
                      </a:r>
                      <a:r>
                        <a:rPr kumimoji="1" lang="ja-JP" altLang="en-US" sz="1400" dirty="0"/>
                        <a:t>アドレスのマスタです。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2873375"/>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仮想ハードディスク容量</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仮想マシンに追加で設定する仮想ハードディスク容量のマスタです。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7658323"/>
                  </a:ext>
                </a:extLst>
              </a:tr>
              <a:tr h="341139">
                <a:tc rowSpan="3">
                  <a:txBody>
                    <a:bodyPr/>
                    <a:lstStyle/>
                    <a:p>
                      <a:pPr algn="ctr"/>
                      <a:r>
                        <a:rPr kumimoji="1" lang="en-US" altLang="ja-JP" sz="1400" dirty="0"/>
                        <a:t>3</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r>
                        <a:rPr kumimoji="1" lang="ja-JP" altLang="en-US" sz="1400" dirty="0"/>
                        <a:t>仮想マシン管理</a:t>
                      </a:r>
                      <a:r>
                        <a:rPr kumimoji="1" lang="en-US" altLang="ja-JP" sz="1000" dirty="0"/>
                        <a:t>_Hyper-V</a:t>
                      </a:r>
                      <a:r>
                        <a:rPr kumimoji="1" lang="ja-JP" altLang="en-US" sz="1000" dirty="0"/>
                        <a:t>モデル</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仮想マシン設定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作成する仮想マシンのリソース設定用メニューです。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2561433"/>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dirty="0"/>
                        <a:t>IP</a:t>
                      </a:r>
                      <a:r>
                        <a:rPr kumimoji="1" lang="ja-JP" altLang="en-US" sz="1400" dirty="0"/>
                        <a:t>アドレス設定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作成する仮想マシンに設定する</a:t>
                      </a:r>
                      <a:r>
                        <a:rPr kumimoji="1" lang="en-US" altLang="ja-JP" sz="1400" dirty="0"/>
                        <a:t>IP</a:t>
                      </a:r>
                      <a:r>
                        <a:rPr kumimoji="1" lang="ja-JP" altLang="en-US" sz="1400" dirty="0"/>
                        <a:t>アドレスに関する設定メニューです。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0259594"/>
                  </a:ext>
                </a:extLst>
              </a:tr>
              <a:tr h="517393">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仮想ハードディスク設定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400" b="0" i="0" u="none" strike="noStrike" kern="1200" cap="none" spc="0" normalizeH="0" baseline="0" noProof="0" dirty="0">
                          <a:ln>
                            <a:noFill/>
                          </a:ln>
                          <a:solidFill>
                            <a:srgbClr val="000000"/>
                          </a:solidFill>
                          <a:effectLst/>
                          <a:uLnTx/>
                          <a:uFillTx/>
                          <a:latin typeface="メイリオ"/>
                          <a:ea typeface="メイリオ"/>
                          <a:cs typeface="+mn-cs"/>
                        </a:rPr>
                        <a:t>●</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dirty="0"/>
                        <a:t>作成した仮想マシンに仮想ハードディスクを設定する際に使用するメニューです。</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2610229"/>
                  </a:ext>
                </a:extLst>
              </a:tr>
            </a:tbl>
          </a:graphicData>
        </a:graphic>
      </p:graphicFrame>
      <p:sp>
        <p:nvSpPr>
          <p:cNvPr id="4" name="テキスト ボックス 3">
            <a:extLst>
              <a:ext uri="{FF2B5EF4-FFF2-40B4-BE49-F238E27FC236}">
                <a16:creationId xmlns:a16="http://schemas.microsoft.com/office/drawing/2014/main" id="{281D5E8A-0785-4B31-9A5B-2D9729BB512E}"/>
              </a:ext>
            </a:extLst>
          </p:cNvPr>
          <p:cNvSpPr txBox="1"/>
          <p:nvPr/>
        </p:nvSpPr>
        <p:spPr>
          <a:xfrm>
            <a:off x="9264440" y="6074810"/>
            <a:ext cx="2808390" cy="461665"/>
          </a:xfrm>
          <a:prstGeom prst="rect">
            <a:avLst/>
          </a:prstGeom>
          <a:noFill/>
        </p:spPr>
        <p:txBody>
          <a:bodyPr wrap="square" rtlCol="0">
            <a:spAutoFit/>
          </a:bodyPr>
          <a:lstStyle/>
          <a:p>
            <a:r>
              <a:rPr lang="en-US" altLang="ja-JP" sz="1200" dirty="0"/>
              <a:t>※</a:t>
            </a:r>
            <a:r>
              <a:rPr lang="ja-JP" altLang="en-US" sz="1200" dirty="0"/>
              <a:t>管理者</a:t>
            </a:r>
            <a:r>
              <a:rPr lang="en-US" altLang="ja-JP" sz="1200" dirty="0"/>
              <a:t>: </a:t>
            </a:r>
            <a:r>
              <a:rPr lang="ja-JP" altLang="en-US" sz="1200" dirty="0"/>
              <a:t>システム管理者</a:t>
            </a:r>
          </a:p>
          <a:p>
            <a:r>
              <a:rPr lang="ja-JP" altLang="en-US" sz="1200" dirty="0"/>
              <a:t>　</a:t>
            </a:r>
            <a:r>
              <a:rPr lang="en-US" altLang="ja-JP" sz="1200" dirty="0"/>
              <a:t>API: Hyper-V</a:t>
            </a:r>
            <a:r>
              <a:rPr lang="ja-JP" altLang="en-US" sz="1200" dirty="0"/>
              <a:t>モデル</a:t>
            </a:r>
            <a:r>
              <a:rPr lang="en-US" altLang="ja-JP" sz="1200" dirty="0"/>
              <a:t>API</a:t>
            </a:r>
            <a:r>
              <a:rPr lang="ja-JP" altLang="en-US" sz="1200" dirty="0"/>
              <a:t>ユーザ</a:t>
            </a:r>
          </a:p>
        </p:txBody>
      </p:sp>
    </p:spTree>
    <p:extLst>
      <p:ext uri="{BB962C8B-B14F-4D97-AF65-F5344CB8AC3E}">
        <p14:creationId xmlns:p14="http://schemas.microsoft.com/office/powerpoint/2010/main" val="72249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116541"/>
            <a:ext cx="7344000" cy="405683"/>
          </a:xfrm>
        </p:spPr>
        <p:txBody>
          <a:bodyPr/>
          <a:lstStyle/>
          <a:p>
            <a:r>
              <a:rPr kumimoji="1" lang="ja-JP" altLang="en-US" dirty="0"/>
              <a:t>概要 目次</a:t>
            </a:r>
          </a:p>
        </p:txBody>
      </p:sp>
      <p:sp>
        <p:nvSpPr>
          <p:cNvPr id="4" name="正方形/長方形 3"/>
          <p:cNvSpPr/>
          <p:nvPr/>
        </p:nvSpPr>
        <p:spPr bwMode="auto">
          <a:xfrm>
            <a:off x="1631298"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spcAft>
                <a:spcPts val="600"/>
              </a:spcAft>
              <a:buFont typeface="+mj-lt"/>
              <a:buAutoNum type="arabicPeriod"/>
            </a:pPr>
            <a:r>
              <a:rPr lang="ja-JP" altLang="en-US" dirty="0">
                <a:latin typeface="+mn-ea"/>
              </a:rPr>
              <a:t>はじめに</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モデルとは</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を自動化する目的</a:t>
            </a:r>
            <a:endParaRPr lang="en-US" altLang="ja-JP" dirty="0">
              <a:latin typeface="+mn-ea"/>
            </a:endParaRPr>
          </a:p>
          <a:p>
            <a:pPr marL="342900" indent="-342900">
              <a:spcAft>
                <a:spcPts val="600"/>
              </a:spcAft>
              <a:buFont typeface="+mj-lt"/>
              <a:buAutoNum type="arabicPeriod"/>
            </a:pPr>
            <a:r>
              <a:rPr lang="ja-JP" altLang="en-US" dirty="0">
                <a:latin typeface="+mn-ea"/>
              </a:rPr>
              <a:t>自動化の仕組み</a:t>
            </a:r>
            <a:endParaRPr lang="en-US" altLang="ja-JP" dirty="0">
              <a:latin typeface="+mn-ea"/>
            </a:endParaRPr>
          </a:p>
          <a:p>
            <a:pPr marL="342900" indent="-342900">
              <a:spcAft>
                <a:spcPts val="600"/>
              </a:spcAft>
              <a:buFont typeface="+mj-lt"/>
              <a:buAutoNum type="arabicPeriod"/>
            </a:pPr>
            <a:r>
              <a:rPr lang="en-US" altLang="ja-JP" dirty="0">
                <a:latin typeface="+mn-ea"/>
              </a:rPr>
              <a:t>RBAC</a:t>
            </a:r>
            <a:r>
              <a:rPr lang="ja-JP" altLang="en-US" dirty="0">
                <a:latin typeface="+mn-ea"/>
              </a:rPr>
              <a:t>による誤操作防止</a:t>
            </a:r>
            <a:endParaRPr lang="en-US" altLang="ja-JP" dirty="0">
              <a:latin typeface="+mn-ea"/>
            </a:endParaRPr>
          </a:p>
          <a:p>
            <a:pPr marL="342900" indent="-342900">
              <a:spcAft>
                <a:spcPts val="600"/>
              </a:spcAft>
              <a:buFont typeface="+mj-lt"/>
              <a:buAutoNum type="arabicPeriod"/>
            </a:pPr>
            <a:r>
              <a:rPr lang="en-US" altLang="ja-JP" dirty="0">
                <a:latin typeface="+mn-ea"/>
              </a:rPr>
              <a:t>Hyper-V</a:t>
            </a:r>
            <a:r>
              <a:rPr lang="ja-JP" altLang="en-US" dirty="0">
                <a:latin typeface="+mn-ea"/>
              </a:rPr>
              <a:t>モデルによる自動化</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仮想マシンの作成</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仮想マシンの起動</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仮想マシンの停止</a:t>
            </a:r>
            <a:endParaRPr lang="en-US" altLang="ja-JP" dirty="0">
              <a:latin typeface="+mn-ea"/>
            </a:endParaRPr>
          </a:p>
          <a:p>
            <a:pPr marL="800100" lvl="1" indent="-342900">
              <a:spcAft>
                <a:spcPts val="600"/>
              </a:spcAft>
              <a:buFont typeface="+mj-lt"/>
              <a:buAutoNum type="arabicPeriod"/>
            </a:pPr>
            <a:r>
              <a:rPr lang="ja-JP" altLang="en-US" dirty="0">
                <a:latin typeface="+mn-ea"/>
              </a:rPr>
              <a:t>仮想マシンの削除</a:t>
            </a:r>
            <a:endParaRPr lang="en-US" altLang="ja-JP" dirty="0">
              <a:latin typeface="+mn-ea"/>
            </a:endParaRPr>
          </a:p>
          <a:p>
            <a:pPr marL="800100" lvl="1" indent="-342900">
              <a:spcAft>
                <a:spcPts val="600"/>
              </a:spcAft>
              <a:buFont typeface="+mj-lt"/>
              <a:buAutoNum type="arabicPeriod"/>
            </a:pPr>
            <a:r>
              <a:rPr lang="en-US" altLang="ja-JP" dirty="0">
                <a:latin typeface="+mn-ea"/>
              </a:rPr>
              <a:t>IP</a:t>
            </a:r>
            <a:r>
              <a:rPr lang="ja-JP" altLang="en-US" dirty="0">
                <a:latin typeface="+mn-ea"/>
              </a:rPr>
              <a:t>アドレス設定</a:t>
            </a:r>
            <a:endParaRPr lang="en-US" altLang="ja-JP" dirty="0">
              <a:latin typeface="+mn-ea"/>
            </a:endParaRPr>
          </a:p>
          <a:p>
            <a:pPr marL="800100" lvl="1" indent="-342900">
              <a:spcAft>
                <a:spcPts val="600"/>
              </a:spcAft>
              <a:buFont typeface="+mj-lt"/>
              <a:buAutoNum type="arabicPeriod"/>
            </a:pPr>
            <a:r>
              <a:rPr lang="ja-JP" altLang="en-US" dirty="0">
                <a:latin typeface="+mn-ea"/>
              </a:rPr>
              <a:t>仮想ハードディスク追加</a:t>
            </a:r>
            <a:endParaRPr lang="en-US" altLang="ja-JP" dirty="0">
              <a:latin typeface="+mn-ea"/>
            </a:endParaRPr>
          </a:p>
          <a:p>
            <a:pPr marL="342900" indent="-342900">
              <a:spcAft>
                <a:spcPts val="600"/>
              </a:spcAft>
              <a:buFont typeface="+mj-lt"/>
              <a:buAutoNum type="arabicPeriod"/>
            </a:pPr>
            <a:r>
              <a:rPr lang="ja-JP" altLang="en-US" dirty="0">
                <a:latin typeface="+mn-ea"/>
              </a:rPr>
              <a:t>困ったときは</a:t>
            </a:r>
            <a:endParaRPr lang="en-US" altLang="ja-JP" dirty="0">
              <a:latin typeface="+mn-ea"/>
            </a:endParaRPr>
          </a:p>
          <a:p>
            <a:pPr marL="342900" indent="-342900">
              <a:spcAft>
                <a:spcPts val="600"/>
              </a:spcAft>
              <a:buFont typeface="+mj-lt"/>
              <a:buAutoNum type="arabicPeriod"/>
            </a:pPr>
            <a:r>
              <a:rPr lang="ja-JP" altLang="en-US" dirty="0">
                <a:latin typeface="+mn-ea"/>
              </a:rPr>
              <a:t>参考</a:t>
            </a:r>
            <a:endParaRPr lang="en-US" altLang="ja-JP" dirty="0">
              <a:latin typeface="+mn-ea"/>
            </a:endParaRPr>
          </a:p>
          <a:p>
            <a:pPr marL="800100" lvl="1" indent="-342900">
              <a:spcAft>
                <a:spcPts val="600"/>
              </a:spcAft>
              <a:buFont typeface="+mj-lt"/>
              <a:buAutoNum type="arabicPeriod"/>
            </a:pPr>
            <a:r>
              <a:rPr lang="ja-JP" altLang="en-US" dirty="0">
                <a:latin typeface="+mn-ea"/>
              </a:rPr>
              <a:t>（プリセットされている</a:t>
            </a:r>
            <a:r>
              <a:rPr lang="en-US" altLang="ja-JP" dirty="0">
                <a:latin typeface="+mn-ea"/>
              </a:rPr>
              <a:t>Conductor</a:t>
            </a:r>
            <a:r>
              <a:rPr lang="ja-JP" altLang="en-US" dirty="0">
                <a:latin typeface="+mn-ea"/>
              </a:rPr>
              <a:t>やパラメータシートの一覧）</a:t>
            </a:r>
            <a:endParaRPr lang="en-US" altLang="ja-JP" dirty="0">
              <a:latin typeface="+mn-ea"/>
            </a:endParaRPr>
          </a:p>
        </p:txBody>
      </p:sp>
    </p:spTree>
    <p:extLst>
      <p:ext uri="{BB962C8B-B14F-4D97-AF65-F5344CB8AC3E}">
        <p14:creationId xmlns:p14="http://schemas.microsoft.com/office/powerpoint/2010/main" val="47195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dirty="0"/>
              <a:t>1</a:t>
            </a:r>
            <a:r>
              <a:rPr lang="en-US" altLang="ja-JP" dirty="0"/>
              <a:t>.</a:t>
            </a:r>
            <a:r>
              <a:rPr lang="ja-JP" altLang="en-US" dirty="0"/>
              <a:t> はじめに</a:t>
            </a:r>
            <a:endParaRPr kumimoji="1" lang="ja-JP" altLang="en-US" dirty="0"/>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a:r>
              <a:rPr kumimoji="1" lang="ja-JP" altLang="en-US" dirty="0"/>
              <a:t>このドキュメントは、</a:t>
            </a:r>
            <a:r>
              <a:rPr lang="en-US" altLang="ja-JP" dirty="0"/>
              <a:t> ITA</a:t>
            </a:r>
            <a:r>
              <a:rPr lang="ja-JP" altLang="en-US" dirty="0"/>
              <a:t> と組み合わせて実行される</a:t>
            </a:r>
            <a:r>
              <a:rPr kumimoji="1" lang="en-US" altLang="ja-JP" dirty="0"/>
              <a:t>Hyper-V</a:t>
            </a:r>
            <a:r>
              <a:rPr kumimoji="1" lang="ja-JP" altLang="en-US" dirty="0"/>
              <a:t>モデル</a:t>
            </a:r>
            <a:r>
              <a:rPr lang="ja-JP" altLang="en-US" dirty="0"/>
              <a:t>の概要を記載するものです。</a:t>
            </a:r>
            <a:endParaRPr lang="en-US" altLang="ja-JP" dirty="0"/>
          </a:p>
          <a:p>
            <a:pPr marL="180975" indent="0">
              <a:buNone/>
            </a:pPr>
            <a:r>
              <a:rPr lang="en-US" altLang="ja-JP" dirty="0"/>
              <a:t>Hyper-V</a:t>
            </a:r>
            <a:r>
              <a:rPr lang="ja-JP" altLang="en-US" dirty="0"/>
              <a:t>モデルの具体的な導入する方法を知りたい方は、コミュニティサイトの 「</a:t>
            </a:r>
            <a:r>
              <a:rPr lang="en-US" altLang="ja-JP" dirty="0"/>
              <a:t>Hyper-V</a:t>
            </a:r>
            <a:r>
              <a:rPr lang="ja-JP" altLang="en-US" dirty="0"/>
              <a:t>モデル導入手順」 をご参照ください。</a:t>
            </a:r>
            <a:endParaRPr lang="en-US" altLang="ja-JP" dirty="0"/>
          </a:p>
          <a:p>
            <a:pPr marL="179705" indent="-179705"/>
            <a:endParaRPr lang="en-US" altLang="ja-JP"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24" y="1888506"/>
            <a:ext cx="9784796" cy="4708933"/>
          </a:xfrm>
          <a:prstGeom prst="rect">
            <a:avLst/>
          </a:prstGeom>
        </p:spPr>
      </p:pic>
    </p:spTree>
    <p:extLst>
      <p:ext uri="{BB962C8B-B14F-4D97-AF65-F5344CB8AC3E}">
        <p14:creationId xmlns:p14="http://schemas.microsoft.com/office/powerpoint/2010/main" val="204122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11C44-413B-4DA5-93DF-F5415ECE9690}"/>
              </a:ext>
            </a:extLst>
          </p:cNvPr>
          <p:cNvSpPr>
            <a:spLocks noGrp="1"/>
          </p:cNvSpPr>
          <p:nvPr>
            <p:ph type="title"/>
          </p:nvPr>
        </p:nvSpPr>
        <p:spPr/>
        <p:txBody>
          <a:bodyPr/>
          <a:lstStyle/>
          <a:p>
            <a:r>
              <a:rPr lang="en-US" altLang="ja-JP" dirty="0"/>
              <a:t>2.</a:t>
            </a:r>
            <a:r>
              <a:rPr lang="ja-JP" altLang="en-US" dirty="0"/>
              <a:t> </a:t>
            </a:r>
            <a:r>
              <a:rPr lang="en-US" altLang="ja-JP" dirty="0"/>
              <a:t>Hyper-V</a:t>
            </a:r>
            <a:r>
              <a:rPr lang="ja-JP" altLang="en-US" dirty="0"/>
              <a:t>モデルとは</a:t>
            </a:r>
            <a:endParaRPr kumimoji="1" lang="ja-JP" altLang="en-US" dirty="0"/>
          </a:p>
        </p:txBody>
      </p:sp>
      <p:sp>
        <p:nvSpPr>
          <p:cNvPr id="3" name="コンテンツ プレースホルダー 2">
            <a:extLst>
              <a:ext uri="{FF2B5EF4-FFF2-40B4-BE49-F238E27FC236}">
                <a16:creationId xmlns:a16="http://schemas.microsoft.com/office/drawing/2014/main" id="{C3D53883-4816-41D0-B547-1A8F4CEC4E29}"/>
              </a:ext>
            </a:extLst>
          </p:cNvPr>
          <p:cNvSpPr>
            <a:spLocks noGrp="1"/>
          </p:cNvSpPr>
          <p:nvPr>
            <p:ph sz="quarter" idx="10"/>
          </p:nvPr>
        </p:nvSpPr>
        <p:spPr/>
        <p:txBody>
          <a:bodyPr/>
          <a:lstStyle/>
          <a:p>
            <a:r>
              <a:rPr kumimoji="1" lang="en-US" altLang="ja-JP" dirty="0"/>
              <a:t>Hyper-V</a:t>
            </a:r>
            <a:r>
              <a:rPr kumimoji="1" lang="ja-JP" altLang="en-US" dirty="0"/>
              <a:t>モデルは、</a:t>
            </a:r>
            <a:r>
              <a:rPr kumimoji="1" lang="en-US" altLang="ja-JP" dirty="0"/>
              <a:t>Hyper-V</a:t>
            </a:r>
            <a:r>
              <a:rPr kumimoji="1" lang="ja-JP" altLang="en-US" dirty="0"/>
              <a:t>マネージャを使った煩雑な</a:t>
            </a:r>
            <a:r>
              <a:rPr lang="ja-JP" altLang="en-US" dirty="0"/>
              <a:t>仮想マシン操作を自動化するモデルです。</a:t>
            </a:r>
            <a:endParaRPr lang="en-US" altLang="ja-JP" dirty="0"/>
          </a:p>
          <a:p>
            <a:pPr marL="180975" indent="0">
              <a:buNone/>
            </a:pPr>
            <a:r>
              <a:rPr lang="ja-JP" altLang="en-US" dirty="0"/>
              <a:t>仮想マシンの</a:t>
            </a:r>
            <a:r>
              <a:rPr lang="ja-JP" altLang="en-US" u="sng" dirty="0"/>
              <a:t>作成・起動・停止・削除</a:t>
            </a:r>
            <a:r>
              <a:rPr lang="ja-JP" altLang="en-US" dirty="0"/>
              <a:t>だけでなく、</a:t>
            </a:r>
            <a:r>
              <a:rPr lang="en-US" altLang="ja-JP" u="sng" dirty="0"/>
              <a:t>IP</a:t>
            </a:r>
            <a:r>
              <a:rPr lang="ja-JP" altLang="en-US" u="sng" dirty="0"/>
              <a:t>アドレス設定</a:t>
            </a:r>
            <a:r>
              <a:rPr lang="ja-JP" altLang="en-US" dirty="0"/>
              <a:t>、</a:t>
            </a:r>
            <a:r>
              <a:rPr lang="ja-JP" altLang="en-US" u="sng" dirty="0"/>
              <a:t>ハードディスクの追加</a:t>
            </a:r>
            <a:r>
              <a:rPr lang="ja-JP" altLang="en-US" dirty="0"/>
              <a:t>を自動化します。</a:t>
            </a:r>
            <a:endParaRPr lang="en-US" altLang="ja-JP" dirty="0"/>
          </a:p>
          <a:p>
            <a:pPr marL="180975" indent="0">
              <a:buNone/>
            </a:pPr>
            <a:r>
              <a:rPr kumimoji="1" lang="en-US" altLang="ja-JP" dirty="0"/>
              <a:t>Hyper-V</a:t>
            </a:r>
            <a:r>
              <a:rPr kumimoji="1" lang="ja-JP" altLang="en-US" dirty="0"/>
              <a:t>を使ったことがない人でも簡単に仮想マシンを作成することが出来ます。</a:t>
            </a:r>
          </a:p>
        </p:txBody>
      </p:sp>
      <p:sp>
        <p:nvSpPr>
          <p:cNvPr id="4" name="円柱 3">
            <a:extLst>
              <a:ext uri="{FF2B5EF4-FFF2-40B4-BE49-F238E27FC236}">
                <a16:creationId xmlns:a16="http://schemas.microsoft.com/office/drawing/2014/main" id="{BDBE4AF9-0E31-4390-BD51-B81CC4CAC65D}"/>
              </a:ext>
            </a:extLst>
          </p:cNvPr>
          <p:cNvSpPr/>
          <p:nvPr/>
        </p:nvSpPr>
        <p:spPr>
          <a:xfrm>
            <a:off x="8760370" y="2924930"/>
            <a:ext cx="3166434" cy="3168439"/>
          </a:xfrm>
          <a:prstGeom prst="can">
            <a:avLst>
              <a:gd name="adj" fmla="val 9733"/>
            </a:avLst>
          </a:prstGeom>
          <a:noFill/>
          <a:ln w="19050"/>
          <a:effectLst/>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600" dirty="0">
                <a:solidFill>
                  <a:schemeClr val="tx1"/>
                </a:solidFill>
              </a:rPr>
              <a:t>物理</a:t>
            </a:r>
            <a:r>
              <a:rPr kumimoji="1" lang="en-US" altLang="ja-JP" sz="1600" dirty="0">
                <a:solidFill>
                  <a:schemeClr val="tx1"/>
                </a:solidFill>
              </a:rPr>
              <a:t>HDD</a:t>
            </a:r>
            <a:endParaRPr kumimoji="1" lang="ja-JP" altLang="en-US" sz="1600" dirty="0">
              <a:solidFill>
                <a:schemeClr val="tx1"/>
              </a:solidFill>
            </a:endParaRPr>
          </a:p>
        </p:txBody>
      </p:sp>
      <p:sp>
        <p:nvSpPr>
          <p:cNvPr id="5" name="角丸四角形 112">
            <a:extLst>
              <a:ext uri="{FF2B5EF4-FFF2-40B4-BE49-F238E27FC236}">
                <a16:creationId xmlns:a16="http://schemas.microsoft.com/office/drawing/2014/main" id="{0B5CDDDD-EED1-403D-8125-178D9E3A6175}"/>
              </a:ext>
            </a:extLst>
          </p:cNvPr>
          <p:cNvSpPr/>
          <p:nvPr/>
        </p:nvSpPr>
        <p:spPr>
          <a:xfrm>
            <a:off x="3456104" y="2666975"/>
            <a:ext cx="8616726" cy="3733825"/>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Windows</a:t>
            </a:r>
            <a:r>
              <a:rPr lang="ja-JP" altLang="en-US" sz="1800" b="1" dirty="0">
                <a:solidFill>
                  <a:sysClr val="windowText" lastClr="000000"/>
                </a:solidFill>
                <a:latin typeface="+mn-ea"/>
              </a:rPr>
              <a:t>系</a:t>
            </a:r>
            <a:r>
              <a:rPr lang="en-US" altLang="ja-JP" sz="1800" b="1" dirty="0">
                <a:solidFill>
                  <a:sysClr val="windowText" lastClr="000000"/>
                </a:solidFill>
                <a:latin typeface="+mn-ea"/>
              </a:rPr>
              <a:t>OS</a:t>
            </a:r>
            <a:endParaRPr kumimoji="1" lang="ja-JP" altLang="en-US" sz="1800" b="1" dirty="0">
              <a:solidFill>
                <a:sysClr val="windowText" lastClr="000000"/>
              </a:solidFill>
              <a:latin typeface="+mn-ea"/>
              <a:ea typeface="+mn-ea"/>
            </a:endParaRPr>
          </a:p>
        </p:txBody>
      </p:sp>
      <p:sp>
        <p:nvSpPr>
          <p:cNvPr id="6" name="角丸四角形 113">
            <a:extLst>
              <a:ext uri="{FF2B5EF4-FFF2-40B4-BE49-F238E27FC236}">
                <a16:creationId xmlns:a16="http://schemas.microsoft.com/office/drawing/2014/main" id="{17ACE04A-7556-48F0-A6C0-C456B7654CE9}"/>
              </a:ext>
            </a:extLst>
          </p:cNvPr>
          <p:cNvSpPr/>
          <p:nvPr/>
        </p:nvSpPr>
        <p:spPr>
          <a:xfrm>
            <a:off x="3570790" y="3474462"/>
            <a:ext cx="1786190" cy="2546826"/>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600" dirty="0">
                <a:solidFill>
                  <a:sysClr val="windowText" lastClr="000000"/>
                </a:solidFill>
                <a:latin typeface="+mn-ea"/>
                <a:ea typeface="+mn-ea"/>
              </a:rPr>
              <a:t>Hyper-V</a:t>
            </a:r>
          </a:p>
          <a:p>
            <a:pPr algn="l"/>
            <a:r>
              <a:rPr kumimoji="1" lang="ja-JP" altLang="en-US" sz="1600" dirty="0">
                <a:solidFill>
                  <a:sysClr val="windowText" lastClr="000000"/>
                </a:solidFill>
                <a:latin typeface="+mn-ea"/>
                <a:ea typeface="+mn-ea"/>
              </a:rPr>
              <a:t>マネージャ</a:t>
            </a:r>
            <a:endParaRPr kumimoji="1" lang="ja-JP" altLang="en-US" sz="1600" dirty="0">
              <a:solidFill>
                <a:sysClr val="windowText" lastClr="000000"/>
              </a:solidFill>
              <a:latin typeface="+mn-ea"/>
            </a:endParaRPr>
          </a:p>
        </p:txBody>
      </p:sp>
      <p:sp>
        <p:nvSpPr>
          <p:cNvPr id="7" name="角丸四角形 121">
            <a:extLst>
              <a:ext uri="{FF2B5EF4-FFF2-40B4-BE49-F238E27FC236}">
                <a16:creationId xmlns:a16="http://schemas.microsoft.com/office/drawing/2014/main" id="{0BE0A718-4449-4393-9655-09447C251E83}"/>
              </a:ext>
            </a:extLst>
          </p:cNvPr>
          <p:cNvSpPr/>
          <p:nvPr/>
        </p:nvSpPr>
        <p:spPr>
          <a:xfrm>
            <a:off x="6596659" y="2553590"/>
            <a:ext cx="1637218" cy="260760"/>
          </a:xfrm>
          <a:prstGeom prst="roundRect">
            <a:avLst>
              <a:gd name="adj" fmla="val 155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dirty="0">
                <a:solidFill>
                  <a:schemeClr val="tx1"/>
                </a:solidFill>
                <a:latin typeface="+mn-ea"/>
                <a:ea typeface="+mn-ea"/>
              </a:rPr>
              <a:t>物理</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8" name="角丸四角形 113">
            <a:extLst>
              <a:ext uri="{FF2B5EF4-FFF2-40B4-BE49-F238E27FC236}">
                <a16:creationId xmlns:a16="http://schemas.microsoft.com/office/drawing/2014/main" id="{67FAFA6B-0B33-43B5-83EB-5C46FC5851E7}"/>
              </a:ext>
            </a:extLst>
          </p:cNvPr>
          <p:cNvSpPr/>
          <p:nvPr/>
        </p:nvSpPr>
        <p:spPr>
          <a:xfrm>
            <a:off x="9844348" y="3326287"/>
            <a:ext cx="1944270" cy="1102727"/>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テンプレート用フォルダ</a:t>
            </a:r>
            <a:endParaRPr kumimoji="1" lang="ja-JP" altLang="en-US" sz="1050" dirty="0">
              <a:solidFill>
                <a:sysClr val="windowText" lastClr="000000"/>
              </a:solidFill>
              <a:latin typeface="+mn-ea"/>
            </a:endParaRPr>
          </a:p>
        </p:txBody>
      </p:sp>
      <p:sp>
        <p:nvSpPr>
          <p:cNvPr id="9" name="角丸四角形 113">
            <a:extLst>
              <a:ext uri="{FF2B5EF4-FFF2-40B4-BE49-F238E27FC236}">
                <a16:creationId xmlns:a16="http://schemas.microsoft.com/office/drawing/2014/main" id="{6458AC24-5F6A-41D6-91F2-808CB10F56C3}"/>
              </a:ext>
            </a:extLst>
          </p:cNvPr>
          <p:cNvSpPr/>
          <p:nvPr/>
        </p:nvSpPr>
        <p:spPr>
          <a:xfrm>
            <a:off x="5544004" y="3474462"/>
            <a:ext cx="3057278" cy="2546826"/>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600" dirty="0">
                <a:solidFill>
                  <a:sysClr val="windowText" lastClr="000000"/>
                </a:solidFill>
                <a:latin typeface="+mn-ea"/>
                <a:ea typeface="+mn-ea"/>
              </a:rPr>
              <a:t>Hyper-V</a:t>
            </a:r>
            <a:endParaRPr kumimoji="1" lang="ja-JP" altLang="en-US" sz="1600" dirty="0">
              <a:solidFill>
                <a:sysClr val="windowText" lastClr="000000"/>
              </a:solidFill>
              <a:latin typeface="+mn-ea"/>
            </a:endParaRPr>
          </a:p>
        </p:txBody>
      </p:sp>
      <p:grpSp>
        <p:nvGrpSpPr>
          <p:cNvPr id="10" name="グループ化 9">
            <a:extLst>
              <a:ext uri="{FF2B5EF4-FFF2-40B4-BE49-F238E27FC236}">
                <a16:creationId xmlns:a16="http://schemas.microsoft.com/office/drawing/2014/main" id="{B2AA90DE-823F-49E7-B56F-25DC352D0411}"/>
              </a:ext>
            </a:extLst>
          </p:cNvPr>
          <p:cNvGrpSpPr/>
          <p:nvPr/>
        </p:nvGrpSpPr>
        <p:grpSpPr>
          <a:xfrm>
            <a:off x="8961332" y="4577189"/>
            <a:ext cx="1224000" cy="1285642"/>
            <a:chOff x="9117888" y="4467356"/>
            <a:chExt cx="1224000" cy="1285642"/>
          </a:xfrm>
        </p:grpSpPr>
        <p:sp>
          <p:nvSpPr>
            <p:cNvPr id="11" name="角丸四角形 113">
              <a:extLst>
                <a:ext uri="{FF2B5EF4-FFF2-40B4-BE49-F238E27FC236}">
                  <a16:creationId xmlns:a16="http://schemas.microsoft.com/office/drawing/2014/main" id="{BCD9D5BF-614D-482C-86BD-FE788EA2B5BF}"/>
                </a:ext>
              </a:extLst>
            </p:cNvPr>
            <p:cNvSpPr/>
            <p:nvPr/>
          </p:nvSpPr>
          <p:spPr>
            <a:xfrm>
              <a:off x="9117888" y="4467356"/>
              <a:ext cx="1224000" cy="1285642"/>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r>
                <a:rPr kumimoji="1" lang="ja-JP" altLang="en-US" sz="1200" dirty="0">
                  <a:solidFill>
                    <a:sysClr val="windowText" lastClr="000000"/>
                  </a:solidFill>
                  <a:latin typeface="+mn-ea"/>
                  <a:ea typeface="+mn-ea"/>
                </a:rPr>
                <a:t>用フォルダ</a:t>
              </a:r>
              <a:endParaRPr kumimoji="1" lang="ja-JP" altLang="en-US" sz="1050" dirty="0">
                <a:solidFill>
                  <a:sysClr val="windowText" lastClr="000000"/>
                </a:solidFill>
                <a:latin typeface="+mn-ea"/>
              </a:endParaRPr>
            </a:p>
          </p:txBody>
        </p:sp>
        <p:sp>
          <p:nvSpPr>
            <p:cNvPr id="12" name="四角形: メモ 11">
              <a:extLst>
                <a:ext uri="{FF2B5EF4-FFF2-40B4-BE49-F238E27FC236}">
                  <a16:creationId xmlns:a16="http://schemas.microsoft.com/office/drawing/2014/main" id="{C8B883AE-4790-4DA9-BCF7-EE273518CBCC}"/>
                </a:ext>
              </a:extLst>
            </p:cNvPr>
            <p:cNvSpPr/>
            <p:nvPr/>
          </p:nvSpPr>
          <p:spPr bwMode="auto">
            <a:xfrm>
              <a:off x="9330148" y="5047407"/>
              <a:ext cx="799480" cy="515334"/>
            </a:xfrm>
            <a:prstGeom prst="foldedCorner">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grpSp>
      <p:sp>
        <p:nvSpPr>
          <p:cNvPr id="13" name="フローチャート: 複数書類 12">
            <a:extLst>
              <a:ext uri="{FF2B5EF4-FFF2-40B4-BE49-F238E27FC236}">
                <a16:creationId xmlns:a16="http://schemas.microsoft.com/office/drawing/2014/main" id="{4CF7D530-1F87-4F68-A6E4-1C078E6F1807}"/>
              </a:ext>
            </a:extLst>
          </p:cNvPr>
          <p:cNvSpPr/>
          <p:nvPr/>
        </p:nvSpPr>
        <p:spPr bwMode="auto">
          <a:xfrm>
            <a:off x="10124904" y="3659789"/>
            <a:ext cx="1445027" cy="674638"/>
          </a:xfrm>
          <a:prstGeom prst="flowChartMultidocumen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100" dirty="0">
                <a:latin typeface="+mn-ea"/>
              </a:rPr>
              <a:t>仮想マシン用</a:t>
            </a:r>
            <a:endParaRPr lang="en-US" altLang="ja-JP" sz="1100" dirty="0">
              <a:latin typeface="+mn-ea"/>
            </a:endParaRPr>
          </a:p>
          <a:p>
            <a:pPr algn="ctr"/>
            <a:r>
              <a:rPr kumimoji="1" lang="ja-JP" altLang="en-US" sz="1100" dirty="0">
                <a:latin typeface="+mn-ea"/>
              </a:rPr>
              <a:t>テンプレート</a:t>
            </a:r>
          </a:p>
        </p:txBody>
      </p:sp>
      <p:grpSp>
        <p:nvGrpSpPr>
          <p:cNvPr id="14" name="グループ化 13">
            <a:extLst>
              <a:ext uri="{FF2B5EF4-FFF2-40B4-BE49-F238E27FC236}">
                <a16:creationId xmlns:a16="http://schemas.microsoft.com/office/drawing/2014/main" id="{F04DF39D-97D5-43EF-8E03-386896DA9BA9}"/>
              </a:ext>
            </a:extLst>
          </p:cNvPr>
          <p:cNvGrpSpPr/>
          <p:nvPr/>
        </p:nvGrpSpPr>
        <p:grpSpPr>
          <a:xfrm>
            <a:off x="10561295" y="4577189"/>
            <a:ext cx="1224000" cy="1285642"/>
            <a:chOff x="9117888" y="4467356"/>
            <a:chExt cx="1224000" cy="1285642"/>
          </a:xfrm>
        </p:grpSpPr>
        <p:sp>
          <p:nvSpPr>
            <p:cNvPr id="15" name="角丸四角形 113">
              <a:extLst>
                <a:ext uri="{FF2B5EF4-FFF2-40B4-BE49-F238E27FC236}">
                  <a16:creationId xmlns:a16="http://schemas.microsoft.com/office/drawing/2014/main" id="{0FAA3263-57D8-475E-AD71-694F49A07586}"/>
                </a:ext>
              </a:extLst>
            </p:cNvPr>
            <p:cNvSpPr/>
            <p:nvPr/>
          </p:nvSpPr>
          <p:spPr>
            <a:xfrm>
              <a:off x="9117888" y="4467356"/>
              <a:ext cx="1224000" cy="1285642"/>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r>
                <a:rPr kumimoji="1" lang="ja-JP" altLang="en-US" sz="1200" dirty="0">
                  <a:solidFill>
                    <a:sysClr val="windowText" lastClr="000000"/>
                  </a:solidFill>
                  <a:latin typeface="+mn-ea"/>
                  <a:ea typeface="+mn-ea"/>
                </a:rPr>
                <a:t>用フォルダ</a:t>
              </a:r>
              <a:endParaRPr kumimoji="1" lang="ja-JP" altLang="en-US" sz="1050" dirty="0">
                <a:solidFill>
                  <a:sysClr val="windowText" lastClr="000000"/>
                </a:solidFill>
                <a:latin typeface="+mn-ea"/>
              </a:endParaRPr>
            </a:p>
          </p:txBody>
        </p:sp>
        <p:sp>
          <p:nvSpPr>
            <p:cNvPr id="16" name="四角形: メモ 15">
              <a:extLst>
                <a:ext uri="{FF2B5EF4-FFF2-40B4-BE49-F238E27FC236}">
                  <a16:creationId xmlns:a16="http://schemas.microsoft.com/office/drawing/2014/main" id="{8C665FA7-E7D5-4C5A-BC54-4CD4C182E7FE}"/>
                </a:ext>
              </a:extLst>
            </p:cNvPr>
            <p:cNvSpPr/>
            <p:nvPr/>
          </p:nvSpPr>
          <p:spPr bwMode="auto">
            <a:xfrm>
              <a:off x="9330148" y="5047407"/>
              <a:ext cx="799480" cy="515334"/>
            </a:xfrm>
            <a:prstGeom prst="foldedCorner">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grpSp>
      <p:grpSp>
        <p:nvGrpSpPr>
          <p:cNvPr id="17" name="グループ化 16">
            <a:extLst>
              <a:ext uri="{FF2B5EF4-FFF2-40B4-BE49-F238E27FC236}">
                <a16:creationId xmlns:a16="http://schemas.microsoft.com/office/drawing/2014/main" id="{E8BA058E-0D2B-4600-BDFC-CD6BA569F2CE}"/>
              </a:ext>
            </a:extLst>
          </p:cNvPr>
          <p:cNvGrpSpPr/>
          <p:nvPr/>
        </p:nvGrpSpPr>
        <p:grpSpPr>
          <a:xfrm>
            <a:off x="5700232" y="4184881"/>
            <a:ext cx="1224000" cy="1677950"/>
            <a:chOff x="5798505" y="4184881"/>
            <a:chExt cx="1224000" cy="1677950"/>
          </a:xfrm>
        </p:grpSpPr>
        <p:sp>
          <p:nvSpPr>
            <p:cNvPr id="18" name="角丸四角形 113">
              <a:extLst>
                <a:ext uri="{FF2B5EF4-FFF2-40B4-BE49-F238E27FC236}">
                  <a16:creationId xmlns:a16="http://schemas.microsoft.com/office/drawing/2014/main" id="{A88444EE-1101-4CE9-AD62-06ECFADF6CEC}"/>
                </a:ext>
              </a:extLst>
            </p:cNvPr>
            <p:cNvSpPr/>
            <p:nvPr/>
          </p:nvSpPr>
          <p:spPr>
            <a:xfrm>
              <a:off x="5798505" y="4293120"/>
              <a:ext cx="1224000" cy="1569711"/>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dirty="0">
                  <a:solidFill>
                    <a:sysClr val="windowText" lastClr="000000"/>
                  </a:solidFill>
                  <a:latin typeface="+mn-ea"/>
                  <a:ea typeface="+mn-ea"/>
                </a:rPr>
                <a:t/>
              </a: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endParaRPr kumimoji="1" lang="ja-JP" altLang="en-US" sz="1050" dirty="0">
                <a:solidFill>
                  <a:sysClr val="windowText" lastClr="000000"/>
                </a:solidFill>
                <a:latin typeface="+mn-ea"/>
              </a:endParaRPr>
            </a:p>
          </p:txBody>
        </p:sp>
        <p:sp>
          <p:nvSpPr>
            <p:cNvPr id="19" name="円柱 18">
              <a:extLst>
                <a:ext uri="{FF2B5EF4-FFF2-40B4-BE49-F238E27FC236}">
                  <a16:creationId xmlns:a16="http://schemas.microsoft.com/office/drawing/2014/main" id="{D367168F-F967-4363-8C5B-843EBAB30F78}"/>
                </a:ext>
              </a:extLst>
            </p:cNvPr>
            <p:cNvSpPr/>
            <p:nvPr/>
          </p:nvSpPr>
          <p:spPr bwMode="auto">
            <a:xfrm>
              <a:off x="6010765" y="4803196"/>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20" name="角丸四角形 121">
              <a:extLst>
                <a:ext uri="{FF2B5EF4-FFF2-40B4-BE49-F238E27FC236}">
                  <a16:creationId xmlns:a16="http://schemas.microsoft.com/office/drawing/2014/main" id="{6A261F3E-2530-459D-91EB-AE48AE5D57CB}"/>
                </a:ext>
              </a:extLst>
            </p:cNvPr>
            <p:cNvSpPr/>
            <p:nvPr/>
          </p:nvSpPr>
          <p:spPr>
            <a:xfrm>
              <a:off x="6001201" y="4184881"/>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grpSp>
      <p:grpSp>
        <p:nvGrpSpPr>
          <p:cNvPr id="21" name="グループ化 20">
            <a:extLst>
              <a:ext uri="{FF2B5EF4-FFF2-40B4-BE49-F238E27FC236}">
                <a16:creationId xmlns:a16="http://schemas.microsoft.com/office/drawing/2014/main" id="{9CD1FB79-E77F-4803-AB90-4DE89A0E15D0}"/>
              </a:ext>
            </a:extLst>
          </p:cNvPr>
          <p:cNvGrpSpPr/>
          <p:nvPr/>
        </p:nvGrpSpPr>
        <p:grpSpPr>
          <a:xfrm>
            <a:off x="7006713" y="4184881"/>
            <a:ext cx="1224000" cy="1677950"/>
            <a:chOff x="5798505" y="4184881"/>
            <a:chExt cx="1224000" cy="1677950"/>
          </a:xfrm>
        </p:grpSpPr>
        <p:sp>
          <p:nvSpPr>
            <p:cNvPr id="22" name="角丸四角形 113">
              <a:extLst>
                <a:ext uri="{FF2B5EF4-FFF2-40B4-BE49-F238E27FC236}">
                  <a16:creationId xmlns:a16="http://schemas.microsoft.com/office/drawing/2014/main" id="{18664275-CA39-4777-BF70-07DC1BB44390}"/>
                </a:ext>
              </a:extLst>
            </p:cNvPr>
            <p:cNvSpPr/>
            <p:nvPr/>
          </p:nvSpPr>
          <p:spPr>
            <a:xfrm>
              <a:off x="5798505" y="4293120"/>
              <a:ext cx="1224000" cy="1569711"/>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dirty="0">
                  <a:solidFill>
                    <a:sysClr val="windowText" lastClr="000000"/>
                  </a:solidFill>
                  <a:latin typeface="+mn-ea"/>
                  <a:ea typeface="+mn-ea"/>
                </a:rPr>
                <a:t/>
              </a: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endParaRPr kumimoji="1" lang="ja-JP" altLang="en-US" sz="1050" dirty="0">
                <a:solidFill>
                  <a:sysClr val="windowText" lastClr="000000"/>
                </a:solidFill>
                <a:latin typeface="+mn-ea"/>
              </a:endParaRPr>
            </a:p>
          </p:txBody>
        </p:sp>
        <p:sp>
          <p:nvSpPr>
            <p:cNvPr id="23" name="円柱 22">
              <a:extLst>
                <a:ext uri="{FF2B5EF4-FFF2-40B4-BE49-F238E27FC236}">
                  <a16:creationId xmlns:a16="http://schemas.microsoft.com/office/drawing/2014/main" id="{23E74467-ACC0-4DBA-9B5D-E5D341F316F1}"/>
                </a:ext>
              </a:extLst>
            </p:cNvPr>
            <p:cNvSpPr/>
            <p:nvPr/>
          </p:nvSpPr>
          <p:spPr bwMode="auto">
            <a:xfrm>
              <a:off x="6010765" y="4803196"/>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24" name="角丸四角形 121">
              <a:extLst>
                <a:ext uri="{FF2B5EF4-FFF2-40B4-BE49-F238E27FC236}">
                  <a16:creationId xmlns:a16="http://schemas.microsoft.com/office/drawing/2014/main" id="{B0FDF5B4-83A1-4FDB-B8A9-943496312D4B}"/>
                </a:ext>
              </a:extLst>
            </p:cNvPr>
            <p:cNvSpPr/>
            <p:nvPr/>
          </p:nvSpPr>
          <p:spPr>
            <a:xfrm>
              <a:off x="6001201" y="4184881"/>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grpSp>
      <p:cxnSp>
        <p:nvCxnSpPr>
          <p:cNvPr id="25" name="コネクタ: カギ線 24">
            <a:extLst>
              <a:ext uri="{FF2B5EF4-FFF2-40B4-BE49-F238E27FC236}">
                <a16:creationId xmlns:a16="http://schemas.microsoft.com/office/drawing/2014/main" id="{F1EE89B5-F538-43FA-85AF-BFA121FF5D1A}"/>
              </a:ext>
            </a:extLst>
          </p:cNvPr>
          <p:cNvCxnSpPr>
            <a:stCxn id="7" idx="2"/>
            <a:endCxn id="20" idx="0"/>
          </p:cNvCxnSpPr>
          <p:nvPr/>
        </p:nvCxnSpPr>
        <p:spPr bwMode="auto">
          <a:xfrm rot="5400000">
            <a:off x="6178486" y="2948098"/>
            <a:ext cx="1370531" cy="1103035"/>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コネクタ: カギ線 25">
            <a:extLst>
              <a:ext uri="{FF2B5EF4-FFF2-40B4-BE49-F238E27FC236}">
                <a16:creationId xmlns:a16="http://schemas.microsoft.com/office/drawing/2014/main" id="{B24C0976-EFFD-499F-95C3-D511821C38FE}"/>
              </a:ext>
            </a:extLst>
          </p:cNvPr>
          <p:cNvCxnSpPr>
            <a:stCxn id="7" idx="2"/>
            <a:endCxn id="24" idx="0"/>
          </p:cNvCxnSpPr>
          <p:nvPr/>
        </p:nvCxnSpPr>
        <p:spPr bwMode="auto">
          <a:xfrm rot="16200000" flipH="1">
            <a:off x="6831726" y="3397892"/>
            <a:ext cx="1370531" cy="203446"/>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7" name="コネクタ: カギ線 26">
            <a:extLst>
              <a:ext uri="{FF2B5EF4-FFF2-40B4-BE49-F238E27FC236}">
                <a16:creationId xmlns:a16="http://schemas.microsoft.com/office/drawing/2014/main" id="{8A1BB214-0A4D-4F59-A74D-728C83865159}"/>
              </a:ext>
            </a:extLst>
          </p:cNvPr>
          <p:cNvCxnSpPr>
            <a:cxnSpLocks/>
            <a:stCxn id="19" idx="3"/>
            <a:endCxn id="12" idx="2"/>
          </p:cNvCxnSpPr>
          <p:nvPr/>
        </p:nvCxnSpPr>
        <p:spPr bwMode="auto">
          <a:xfrm rot="16200000" flipH="1">
            <a:off x="7854864" y="3954105"/>
            <a:ext cx="175837" cy="3261100"/>
          </a:xfrm>
          <a:prstGeom prst="bentConnector3">
            <a:avLst>
              <a:gd name="adj1" fmla="val 392516"/>
            </a:avLst>
          </a:prstGeom>
          <a:solidFill>
            <a:schemeClr val="bg1"/>
          </a:solidFill>
          <a:ln w="31750" cap="flat" cmpd="sng" algn="ctr">
            <a:solidFill>
              <a:schemeClr val="tx1">
                <a:lumMod val="50000"/>
                <a:lumOff val="50000"/>
              </a:schemeClr>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コネクタ: カギ線 27">
            <a:extLst>
              <a:ext uri="{FF2B5EF4-FFF2-40B4-BE49-F238E27FC236}">
                <a16:creationId xmlns:a16="http://schemas.microsoft.com/office/drawing/2014/main" id="{8DC275A5-0CC1-4A33-9345-B9B412EAC348}"/>
              </a:ext>
            </a:extLst>
          </p:cNvPr>
          <p:cNvCxnSpPr>
            <a:cxnSpLocks/>
            <a:stCxn id="23" idx="3"/>
            <a:endCxn id="16" idx="2"/>
          </p:cNvCxnSpPr>
          <p:nvPr/>
        </p:nvCxnSpPr>
        <p:spPr bwMode="auto">
          <a:xfrm rot="16200000" flipH="1">
            <a:off x="9308086" y="3807364"/>
            <a:ext cx="175837" cy="3554582"/>
          </a:xfrm>
          <a:prstGeom prst="bentConnector3">
            <a:avLst>
              <a:gd name="adj1" fmla="val 446685"/>
            </a:avLst>
          </a:prstGeom>
          <a:solidFill>
            <a:schemeClr val="bg1"/>
          </a:solidFill>
          <a:ln w="31750" cap="flat" cmpd="sng" algn="ctr">
            <a:solidFill>
              <a:schemeClr val="tx1">
                <a:lumMod val="50000"/>
                <a:lumOff val="50000"/>
              </a:schemeClr>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正方形/長方形 28">
            <a:extLst>
              <a:ext uri="{FF2B5EF4-FFF2-40B4-BE49-F238E27FC236}">
                <a16:creationId xmlns:a16="http://schemas.microsoft.com/office/drawing/2014/main" id="{55B21183-8C49-4993-85A8-9EC35026374A}"/>
              </a:ext>
            </a:extLst>
          </p:cNvPr>
          <p:cNvSpPr/>
          <p:nvPr/>
        </p:nvSpPr>
        <p:spPr bwMode="auto">
          <a:xfrm>
            <a:off x="5591930" y="4098850"/>
            <a:ext cx="2768700" cy="1850500"/>
          </a:xfrm>
          <a:prstGeom prst="rect">
            <a:avLst/>
          </a:prstGeom>
          <a:noFill/>
          <a:ln w="28575">
            <a:solidFill>
              <a:schemeClr val="accent1">
                <a:lumMod val="60000"/>
                <a:lumOff val="40000"/>
              </a:schemeClr>
            </a:solidFill>
            <a:prstDash val="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50" name="グループ化 49">
            <a:extLst>
              <a:ext uri="{FF2B5EF4-FFF2-40B4-BE49-F238E27FC236}">
                <a16:creationId xmlns:a16="http://schemas.microsoft.com/office/drawing/2014/main" id="{599405D1-8393-4482-8A10-F0DA73675B52}"/>
              </a:ext>
            </a:extLst>
          </p:cNvPr>
          <p:cNvGrpSpPr/>
          <p:nvPr/>
        </p:nvGrpSpPr>
        <p:grpSpPr>
          <a:xfrm>
            <a:off x="265196" y="3754020"/>
            <a:ext cx="2364896" cy="1395946"/>
            <a:chOff x="29466" y="2417275"/>
            <a:chExt cx="2967048" cy="1751383"/>
          </a:xfrm>
        </p:grpSpPr>
        <p:grpSp>
          <p:nvGrpSpPr>
            <p:cNvPr id="30" name="グループ化 29">
              <a:extLst>
                <a:ext uri="{FF2B5EF4-FFF2-40B4-BE49-F238E27FC236}">
                  <a16:creationId xmlns:a16="http://schemas.microsoft.com/office/drawing/2014/main" id="{228E7C55-0B22-4408-B5EB-9F8F60780E78}"/>
                </a:ext>
              </a:extLst>
            </p:cNvPr>
            <p:cNvGrpSpPr/>
            <p:nvPr/>
          </p:nvGrpSpPr>
          <p:grpSpPr>
            <a:xfrm>
              <a:off x="29466" y="2731553"/>
              <a:ext cx="2967048" cy="1437105"/>
              <a:chOff x="3855010" y="4172310"/>
              <a:chExt cx="4466509" cy="2163375"/>
            </a:xfrm>
          </p:grpSpPr>
          <p:grpSp>
            <p:nvGrpSpPr>
              <p:cNvPr id="31" name="グループ化 30">
                <a:extLst>
                  <a:ext uri="{FF2B5EF4-FFF2-40B4-BE49-F238E27FC236}">
                    <a16:creationId xmlns:a16="http://schemas.microsoft.com/office/drawing/2014/main" id="{06D277CD-3029-478B-B8D3-6D283EB84489}"/>
                  </a:ext>
                </a:extLst>
              </p:cNvPr>
              <p:cNvGrpSpPr/>
              <p:nvPr/>
            </p:nvGrpSpPr>
            <p:grpSpPr>
              <a:xfrm>
                <a:off x="3855010" y="4172310"/>
                <a:ext cx="4466509" cy="2163375"/>
                <a:chOff x="1619473" y="3146140"/>
                <a:chExt cx="3349881" cy="1622532"/>
              </a:xfrm>
            </p:grpSpPr>
            <p:sp>
              <p:nvSpPr>
                <p:cNvPr id="33" name="平行四辺形 32">
                  <a:extLst>
                    <a:ext uri="{FF2B5EF4-FFF2-40B4-BE49-F238E27FC236}">
                      <a16:creationId xmlns:a16="http://schemas.microsoft.com/office/drawing/2014/main" id="{DE970CB5-D72C-4858-994D-CBE50B36B543}"/>
                    </a:ext>
                  </a:extLst>
                </p:cNvPr>
                <p:cNvSpPr/>
                <p:nvPr/>
              </p:nvSpPr>
              <p:spPr bwMode="auto">
                <a:xfrm rot="16200000" flipH="1">
                  <a:off x="3006587" y="2840174"/>
                  <a:ext cx="1392417" cy="2464579"/>
                </a:xfrm>
                <a:prstGeom prst="parallelogram">
                  <a:avLst/>
                </a:prstGeom>
                <a:solidFill>
                  <a:schemeClr val="bg1"/>
                </a:soli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4" name="平行四辺形 33">
                  <a:extLst>
                    <a:ext uri="{FF2B5EF4-FFF2-40B4-BE49-F238E27FC236}">
                      <a16:creationId xmlns:a16="http://schemas.microsoft.com/office/drawing/2014/main" id="{E67B08A8-2DCF-407F-BEAA-0823E0E4E8BF}"/>
                    </a:ext>
                  </a:extLst>
                </p:cNvPr>
                <p:cNvSpPr/>
                <p:nvPr/>
              </p:nvSpPr>
              <p:spPr bwMode="auto">
                <a:xfrm rot="5400000" flipH="1" flipV="1">
                  <a:off x="1346242" y="3637701"/>
                  <a:ext cx="1392417" cy="845955"/>
                </a:xfrm>
                <a:prstGeom prst="parallelogram">
                  <a:avLst>
                    <a:gd name="adj" fmla="val 41590"/>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 name="平行四辺形 34">
                  <a:extLst>
                    <a:ext uri="{FF2B5EF4-FFF2-40B4-BE49-F238E27FC236}">
                      <a16:creationId xmlns:a16="http://schemas.microsoft.com/office/drawing/2014/main" id="{E444FAE9-7A22-4B85-9F42-ED7CEEBA61CD}"/>
                    </a:ext>
                  </a:extLst>
                </p:cNvPr>
                <p:cNvSpPr/>
                <p:nvPr/>
              </p:nvSpPr>
              <p:spPr bwMode="auto">
                <a:xfrm rot="10318899" flipV="1">
                  <a:off x="1638100" y="3146140"/>
                  <a:ext cx="3274881" cy="482201"/>
                </a:xfrm>
                <a:prstGeom prst="parallelogram">
                  <a:avLst>
                    <a:gd name="adj" fmla="val 169322"/>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36" name="図 35">
                  <a:extLst>
                    <a:ext uri="{FF2B5EF4-FFF2-40B4-BE49-F238E27FC236}">
                      <a16:creationId xmlns:a16="http://schemas.microsoft.com/office/drawing/2014/main" id="{3D6B31E0-EA0B-4463-8BED-0F03461F2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079" y="3604060"/>
                  <a:ext cx="2555275" cy="598892"/>
                </a:xfrm>
                <a:prstGeom prst="rect">
                  <a:avLst/>
                </a:prstGeom>
                <a:ln w="19050">
                  <a:noFill/>
                </a:ln>
                <a:scene3d>
                  <a:camera prst="isometricOffAxis1Right">
                    <a:rot lat="900000" lon="20039998" rev="0"/>
                  </a:camera>
                  <a:lightRig rig="threePt" dir="t"/>
                </a:scene3d>
              </p:spPr>
            </p:pic>
          </p:grpSp>
          <p:pic>
            <p:nvPicPr>
              <p:cNvPr id="32" name="図 31">
                <a:extLst>
                  <a:ext uri="{FF2B5EF4-FFF2-40B4-BE49-F238E27FC236}">
                    <a16:creationId xmlns:a16="http://schemas.microsoft.com/office/drawing/2014/main" id="{913BAEF2-56D1-4674-9D61-02A2C9240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316" y="5444444"/>
                <a:ext cx="1800000" cy="547825"/>
              </a:xfrm>
              <a:prstGeom prst="rect">
                <a:avLst/>
              </a:prstGeom>
              <a:ln w="19050">
                <a:noFill/>
              </a:ln>
              <a:scene3d>
                <a:camera prst="orthographicFront">
                  <a:rot lat="900000" lon="20040000" rev="0"/>
                </a:camera>
                <a:lightRig rig="threePt" dir="t"/>
              </a:scene3d>
            </p:spPr>
          </p:pic>
        </p:grpSp>
        <p:grpSp>
          <p:nvGrpSpPr>
            <p:cNvPr id="37" name="グループ化 36">
              <a:extLst>
                <a:ext uri="{FF2B5EF4-FFF2-40B4-BE49-F238E27FC236}">
                  <a16:creationId xmlns:a16="http://schemas.microsoft.com/office/drawing/2014/main" id="{D36E34C1-3A40-42E1-9FD7-B9A8D00514AA}"/>
                </a:ext>
              </a:extLst>
            </p:cNvPr>
            <p:cNvGrpSpPr/>
            <p:nvPr/>
          </p:nvGrpSpPr>
          <p:grpSpPr>
            <a:xfrm>
              <a:off x="791591" y="2417275"/>
              <a:ext cx="1355085" cy="595054"/>
              <a:chOff x="2484043" y="2791313"/>
              <a:chExt cx="1529930" cy="671833"/>
            </a:xfrm>
          </p:grpSpPr>
          <p:sp>
            <p:nvSpPr>
              <p:cNvPr id="38" name="平行四辺形 37">
                <a:extLst>
                  <a:ext uri="{FF2B5EF4-FFF2-40B4-BE49-F238E27FC236}">
                    <a16:creationId xmlns:a16="http://schemas.microsoft.com/office/drawing/2014/main" id="{02A9EE08-0E32-4297-B514-E6F3685695F9}"/>
                  </a:ext>
                </a:extLst>
              </p:cNvPr>
              <p:cNvSpPr/>
              <p:nvPr/>
            </p:nvSpPr>
            <p:spPr bwMode="auto">
              <a:xfrm rot="16200000" flipH="1">
                <a:off x="3012930" y="2469550"/>
                <a:ext cx="651132" cy="1313189"/>
              </a:xfrm>
              <a:prstGeom prst="parallelogram">
                <a:avLst>
                  <a:gd name="adj" fmla="val 28191"/>
                </a:avLst>
              </a:prstGeom>
              <a:solidFill>
                <a:schemeClr val="bg1"/>
              </a:soli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9" name="平行四辺形 38">
                <a:extLst>
                  <a:ext uri="{FF2B5EF4-FFF2-40B4-BE49-F238E27FC236}">
                    <a16:creationId xmlns:a16="http://schemas.microsoft.com/office/drawing/2014/main" id="{D8E96241-CD7B-41B9-BBFC-DC541C95D148}"/>
                  </a:ext>
                </a:extLst>
              </p:cNvPr>
              <p:cNvSpPr/>
              <p:nvPr/>
            </p:nvSpPr>
            <p:spPr bwMode="auto">
              <a:xfrm rot="5400000" flipH="1" flipV="1">
                <a:off x="2308375" y="3068889"/>
                <a:ext cx="558489" cy="207153"/>
              </a:xfrm>
              <a:prstGeom prst="parallelogram">
                <a:avLst>
                  <a:gd name="adj" fmla="val 41590"/>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0" name="平行四辺形 39">
                <a:extLst>
                  <a:ext uri="{FF2B5EF4-FFF2-40B4-BE49-F238E27FC236}">
                    <a16:creationId xmlns:a16="http://schemas.microsoft.com/office/drawing/2014/main" id="{100A7BB3-4B67-4471-AACC-46F07B7A0BEC}"/>
                  </a:ext>
                </a:extLst>
              </p:cNvPr>
              <p:cNvSpPr/>
              <p:nvPr/>
            </p:nvSpPr>
            <p:spPr bwMode="auto">
              <a:xfrm rot="10318899" flipV="1">
                <a:off x="2485995" y="2791313"/>
                <a:ext cx="1527978" cy="122957"/>
              </a:xfrm>
              <a:prstGeom prst="parallelogram">
                <a:avLst>
                  <a:gd name="adj" fmla="val 169322"/>
                </a:avLst>
              </a:prstGeom>
              <a:gradFill>
                <a:gsLst>
                  <a:gs pos="100000">
                    <a:schemeClr val="bg1">
                      <a:lumMod val="85000"/>
                    </a:schemeClr>
                  </a:gs>
                  <a:gs pos="0">
                    <a:schemeClr val="bg1"/>
                  </a:gs>
                </a:gsLst>
                <a:lin ang="16200000" scaled="1"/>
              </a:gradFill>
              <a:ln w="19050">
                <a:solidFill>
                  <a:srgbClr val="002A62"/>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テキスト ボックス 40">
                <a:extLst>
                  <a:ext uri="{FF2B5EF4-FFF2-40B4-BE49-F238E27FC236}">
                    <a16:creationId xmlns:a16="http://schemas.microsoft.com/office/drawing/2014/main" id="{24360F48-F6B7-4E18-901B-A76A95DC80E8}"/>
                  </a:ext>
                </a:extLst>
              </p:cNvPr>
              <p:cNvSpPr txBox="1"/>
              <p:nvPr/>
            </p:nvSpPr>
            <p:spPr>
              <a:xfrm>
                <a:off x="2776307" y="2852791"/>
                <a:ext cx="1135785" cy="610355"/>
              </a:xfrm>
              <a:prstGeom prst="rect">
                <a:avLst/>
              </a:prstGeom>
              <a:noFill/>
              <a:ln w="19050">
                <a:noFill/>
              </a:ln>
              <a:scene3d>
                <a:camera prst="orthographicFront">
                  <a:rot lat="900000" lon="20040000" rev="0"/>
                </a:camera>
                <a:lightRig rig="threePt" dir="t"/>
              </a:scene3d>
            </p:spPr>
            <p:txBody>
              <a:bodyPr wrap="none" rtlCol="0">
                <a:spAutoFit/>
              </a:bodyPr>
              <a:lstStyle/>
              <a:p>
                <a:pPr algn="ctr"/>
                <a:r>
                  <a:rPr lang="en-US" altLang="ja-JP" sz="1100" b="1" dirty="0">
                    <a:solidFill>
                      <a:srgbClr val="002A62"/>
                    </a:solidFill>
                  </a:rPr>
                  <a:t>Hyper-V</a:t>
                </a:r>
              </a:p>
              <a:p>
                <a:pPr algn="ctr"/>
                <a:r>
                  <a:rPr lang="en-US" altLang="ja-JP" sz="1100" b="1" dirty="0">
                    <a:solidFill>
                      <a:srgbClr val="002A62"/>
                    </a:solidFill>
                  </a:rPr>
                  <a:t>Model</a:t>
                </a:r>
                <a:endParaRPr lang="ja-JP" altLang="en-US" sz="1100" b="1" dirty="0">
                  <a:solidFill>
                    <a:srgbClr val="002A62"/>
                  </a:solidFill>
                </a:endParaRPr>
              </a:p>
            </p:txBody>
          </p:sp>
        </p:grpSp>
      </p:grpSp>
      <p:sp>
        <p:nvSpPr>
          <p:cNvPr id="49" name="吹き出し: 四角形 48">
            <a:extLst>
              <a:ext uri="{FF2B5EF4-FFF2-40B4-BE49-F238E27FC236}">
                <a16:creationId xmlns:a16="http://schemas.microsoft.com/office/drawing/2014/main" id="{2C4AB788-F9D6-434F-AD8B-B427E489D78B}"/>
              </a:ext>
            </a:extLst>
          </p:cNvPr>
          <p:cNvSpPr/>
          <p:nvPr/>
        </p:nvSpPr>
        <p:spPr bwMode="auto">
          <a:xfrm>
            <a:off x="3719669" y="4160253"/>
            <a:ext cx="1491723" cy="1433816"/>
          </a:xfrm>
          <a:prstGeom prst="wedgeRectCallout">
            <a:avLst>
              <a:gd name="adj1" fmla="val 81010"/>
              <a:gd name="adj2" fmla="val -22181"/>
            </a:avLst>
          </a:prstGeom>
          <a:noFill/>
          <a:ln w="28575">
            <a:solidFill>
              <a:schemeClr val="accent1">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180975" indent="-95250">
              <a:buFont typeface="Arial" panose="020B0604020202020204" pitchFamily="34" charset="0"/>
              <a:buChar char="•"/>
            </a:pPr>
            <a:r>
              <a:rPr kumimoji="1" lang="ja-JP" altLang="en-US" sz="1200" dirty="0">
                <a:latin typeface="+mn-ea"/>
              </a:rPr>
              <a:t>作成</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起動</a:t>
            </a:r>
            <a:endParaRPr lang="en-US" altLang="ja-JP" sz="1200" dirty="0">
              <a:latin typeface="+mn-ea"/>
            </a:endParaRPr>
          </a:p>
          <a:p>
            <a:pPr marL="180975" indent="-95250">
              <a:buFont typeface="Arial" panose="020B0604020202020204" pitchFamily="34" charset="0"/>
              <a:buChar char="•"/>
            </a:pPr>
            <a:r>
              <a:rPr kumimoji="1" lang="ja-JP" altLang="en-US" sz="1200" dirty="0">
                <a:latin typeface="+mn-ea"/>
              </a:rPr>
              <a:t>停止</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削除</a:t>
            </a:r>
            <a:endParaRPr lang="en-US" altLang="ja-JP" sz="1200" dirty="0">
              <a:latin typeface="+mn-ea"/>
            </a:endParaRPr>
          </a:p>
          <a:p>
            <a:pPr marL="180975" indent="-95250">
              <a:buFont typeface="Arial" panose="020B0604020202020204" pitchFamily="34" charset="0"/>
              <a:buChar char="•"/>
            </a:pPr>
            <a:r>
              <a:rPr kumimoji="1" lang="en-US" altLang="ja-JP" sz="1200" dirty="0">
                <a:latin typeface="+mn-ea"/>
              </a:rPr>
              <a:t>IP</a:t>
            </a:r>
            <a:r>
              <a:rPr kumimoji="1" lang="ja-JP" altLang="en-US" sz="1200" dirty="0">
                <a:latin typeface="+mn-ea"/>
              </a:rPr>
              <a:t>アドレス設定</a:t>
            </a:r>
            <a:endParaRPr kumimoji="1" lang="en-US" altLang="ja-JP" sz="1200" dirty="0">
              <a:latin typeface="+mn-ea"/>
            </a:endParaRPr>
          </a:p>
          <a:p>
            <a:pPr marL="180975" indent="-95250">
              <a:buFont typeface="Arial" panose="020B0604020202020204" pitchFamily="34" charset="0"/>
              <a:buChar char="•"/>
            </a:pPr>
            <a:r>
              <a:rPr lang="ja-JP" altLang="en-US" sz="1200" dirty="0">
                <a:latin typeface="+mn-ea"/>
              </a:rPr>
              <a:t>仮想</a:t>
            </a:r>
            <a:r>
              <a:rPr lang="en-US" altLang="ja-JP" sz="1200" dirty="0">
                <a:latin typeface="+mn-ea"/>
              </a:rPr>
              <a:t>HDD</a:t>
            </a:r>
            <a:r>
              <a:rPr lang="ja-JP" altLang="en-US" sz="1200" dirty="0">
                <a:latin typeface="+mn-ea"/>
              </a:rPr>
              <a:t>追加</a:t>
            </a:r>
            <a:endParaRPr kumimoji="1" lang="ja-JP" altLang="en-US" sz="1200" dirty="0">
              <a:latin typeface="+mn-ea"/>
            </a:endParaRPr>
          </a:p>
        </p:txBody>
      </p:sp>
      <p:sp>
        <p:nvSpPr>
          <p:cNvPr id="42" name="矢印: ストライプ 41">
            <a:extLst>
              <a:ext uri="{FF2B5EF4-FFF2-40B4-BE49-F238E27FC236}">
                <a16:creationId xmlns:a16="http://schemas.microsoft.com/office/drawing/2014/main" id="{6FAEBE46-FE28-4969-BD7D-08C5B87DA79C}"/>
              </a:ext>
            </a:extLst>
          </p:cNvPr>
          <p:cNvSpPr/>
          <p:nvPr/>
        </p:nvSpPr>
        <p:spPr bwMode="auto">
          <a:xfrm>
            <a:off x="2639520" y="4098851"/>
            <a:ext cx="1102131" cy="826232"/>
          </a:xfrm>
          <a:prstGeom prst="stripedRightArrow">
            <a:avLst/>
          </a:prstGeom>
          <a:solidFill>
            <a:schemeClr val="bg1"/>
          </a:solidFill>
          <a:ln w="12700">
            <a:solidFill>
              <a:srgbClr val="00206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自動化</a:t>
            </a:r>
          </a:p>
        </p:txBody>
      </p:sp>
    </p:spTree>
    <p:extLst>
      <p:ext uri="{BB962C8B-B14F-4D97-AF65-F5344CB8AC3E}">
        <p14:creationId xmlns:p14="http://schemas.microsoft.com/office/powerpoint/2010/main" val="258099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C6C46-87F2-4003-BBB2-8A80151FD7B4}"/>
              </a:ext>
            </a:extLst>
          </p:cNvPr>
          <p:cNvSpPr>
            <a:spLocks noGrp="1"/>
          </p:cNvSpPr>
          <p:nvPr>
            <p:ph type="title"/>
          </p:nvPr>
        </p:nvSpPr>
        <p:spPr/>
        <p:txBody>
          <a:bodyPr>
            <a:normAutofit/>
          </a:bodyPr>
          <a:lstStyle/>
          <a:p>
            <a:r>
              <a:rPr kumimoji="1" lang="en-US" altLang="ja-JP" dirty="0"/>
              <a:t>3. </a:t>
            </a:r>
            <a:r>
              <a:rPr lang="ja-JP" altLang="en-US" dirty="0"/>
              <a:t>自動化の目的</a:t>
            </a:r>
            <a:endParaRPr kumimoji="1" lang="ja-JP" altLang="en-US" dirty="0"/>
          </a:p>
        </p:txBody>
      </p:sp>
      <p:sp>
        <p:nvSpPr>
          <p:cNvPr id="3" name="コンテンツ プレースホルダー 2">
            <a:extLst>
              <a:ext uri="{FF2B5EF4-FFF2-40B4-BE49-F238E27FC236}">
                <a16:creationId xmlns:a16="http://schemas.microsoft.com/office/drawing/2014/main" id="{C6D1BEA2-7B9B-462B-B95D-3B46BD763906}"/>
              </a:ext>
            </a:extLst>
          </p:cNvPr>
          <p:cNvSpPr>
            <a:spLocks noGrp="1"/>
          </p:cNvSpPr>
          <p:nvPr>
            <p:ph sz="quarter" idx="10"/>
          </p:nvPr>
        </p:nvSpPr>
        <p:spPr/>
        <p:txBody>
          <a:bodyPr/>
          <a:lstStyle/>
          <a:p>
            <a:r>
              <a:rPr lang="en-US" altLang="ja-JP" dirty="0"/>
              <a:t>Hyper-V</a:t>
            </a:r>
            <a:r>
              <a:rPr lang="ja-JP" altLang="en-US" dirty="0"/>
              <a:t>上の仮想マシンの操作は、</a:t>
            </a:r>
            <a:r>
              <a:rPr lang="en-US" altLang="ja-JP" dirty="0"/>
              <a:t>Hyper-V</a:t>
            </a:r>
            <a:r>
              <a:rPr lang="ja-JP" altLang="en-US" dirty="0"/>
              <a:t>マネージャと呼ばれる</a:t>
            </a:r>
            <a:r>
              <a:rPr lang="en-US" altLang="ja-JP" dirty="0"/>
              <a:t>GUI</a:t>
            </a:r>
            <a:r>
              <a:rPr lang="ja-JP" altLang="en-US" dirty="0"/>
              <a:t>を使って実施される。</a:t>
            </a:r>
            <a:endParaRPr lang="en-US" altLang="ja-JP" dirty="0"/>
          </a:p>
          <a:p>
            <a:r>
              <a:rPr lang="en-US" altLang="ja-JP" dirty="0"/>
              <a:t>GUI</a:t>
            </a:r>
            <a:r>
              <a:rPr lang="ja-JP" altLang="en-US" dirty="0"/>
              <a:t>操作は煩雑であり、仮想マシンの知識と慣れが必要</a:t>
            </a:r>
            <a:endParaRPr lang="en-US" altLang="ja-JP" dirty="0"/>
          </a:p>
          <a:p>
            <a:endParaRPr lang="en-US" altLang="ja-JP" dirty="0"/>
          </a:p>
          <a:p>
            <a:r>
              <a:rPr lang="ja-JP" altLang="en-US" dirty="0"/>
              <a:t>仮想化基盤が大きくなり、扱うことができる仮想マシンが増大し、管理者の負担が増えた</a:t>
            </a:r>
            <a:endParaRPr lang="en-US" altLang="ja-JP" dirty="0"/>
          </a:p>
          <a:p>
            <a:r>
              <a:rPr lang="ja-JP" altLang="en-US" dirty="0"/>
              <a:t>基本的な作業を自動化し、管理者の負担軽減することが目的</a:t>
            </a:r>
            <a:endParaRPr lang="en-US" altLang="ja-JP" dirty="0"/>
          </a:p>
          <a:p>
            <a:endParaRPr lang="ja-JP" altLang="en-US" dirty="0"/>
          </a:p>
        </p:txBody>
      </p:sp>
    </p:spTree>
    <p:extLst>
      <p:ext uri="{BB962C8B-B14F-4D97-AF65-F5344CB8AC3E}">
        <p14:creationId xmlns:p14="http://schemas.microsoft.com/office/powerpoint/2010/main" val="127406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4A7DA-9DE6-448A-A566-97FDA20D68A8}"/>
              </a:ext>
            </a:extLst>
          </p:cNvPr>
          <p:cNvSpPr>
            <a:spLocks noGrp="1"/>
          </p:cNvSpPr>
          <p:nvPr>
            <p:ph type="title"/>
          </p:nvPr>
        </p:nvSpPr>
        <p:spPr/>
        <p:txBody>
          <a:bodyPr/>
          <a:lstStyle/>
          <a:p>
            <a:r>
              <a:rPr kumimoji="1" lang="en-US" altLang="ja-JP" dirty="0"/>
              <a:t>4. </a:t>
            </a:r>
            <a:r>
              <a:rPr kumimoji="1" lang="ja-JP" altLang="en-US" dirty="0"/>
              <a:t>自動化の仕組み</a:t>
            </a:r>
          </a:p>
        </p:txBody>
      </p:sp>
      <p:sp>
        <p:nvSpPr>
          <p:cNvPr id="3" name="コンテンツ プレースホルダー 2">
            <a:extLst>
              <a:ext uri="{FF2B5EF4-FFF2-40B4-BE49-F238E27FC236}">
                <a16:creationId xmlns:a16="http://schemas.microsoft.com/office/drawing/2014/main" id="{949FEFB1-EAD4-4A8F-AB61-54A797A852CD}"/>
              </a:ext>
            </a:extLst>
          </p:cNvPr>
          <p:cNvSpPr>
            <a:spLocks noGrp="1"/>
          </p:cNvSpPr>
          <p:nvPr>
            <p:ph sz="quarter" idx="10"/>
          </p:nvPr>
        </p:nvSpPr>
        <p:spPr/>
        <p:txBody>
          <a:bodyPr/>
          <a:lstStyle/>
          <a:p>
            <a:r>
              <a:rPr kumimoji="1" lang="ja-JP" altLang="en-US" dirty="0"/>
              <a:t>利用ユーザに対して難しさを隠ぺいする一方で、管理者は本モデルがどのように動作しているか知っておく必要がある</a:t>
            </a:r>
            <a:endParaRPr kumimoji="1" lang="en-US" altLang="ja-JP" dirty="0"/>
          </a:p>
          <a:p>
            <a:endParaRPr lang="en-US" altLang="ja-JP" dirty="0"/>
          </a:p>
          <a:p>
            <a:r>
              <a:rPr lang="en-US" altLang="ja-JP" dirty="0"/>
              <a:t>Hyper-V</a:t>
            </a:r>
            <a:r>
              <a:rPr lang="ja-JP" altLang="en-US" dirty="0"/>
              <a:t>は</a:t>
            </a:r>
            <a:r>
              <a:rPr lang="en-US" altLang="ja-JP" dirty="0"/>
              <a:t>PowerShell</a:t>
            </a:r>
            <a:r>
              <a:rPr lang="ja-JP" altLang="en-US" dirty="0"/>
              <a:t>のコマンドが用意されているので、</a:t>
            </a:r>
            <a:r>
              <a:rPr lang="en-US" altLang="ja-JP" dirty="0"/>
              <a:t>PowerShell</a:t>
            </a:r>
            <a:r>
              <a:rPr lang="ja-JP" altLang="en-US" dirty="0"/>
              <a:t>を</a:t>
            </a:r>
            <a:r>
              <a:rPr lang="en-US" altLang="ja-JP" dirty="0"/>
              <a:t>Ansible</a:t>
            </a:r>
            <a:r>
              <a:rPr lang="ja-JP" altLang="en-US" dirty="0"/>
              <a:t>を使って実行することで自動化を実現している</a:t>
            </a:r>
            <a:endParaRPr kumimoji="1" lang="ja-JP" altLang="en-US" dirty="0"/>
          </a:p>
        </p:txBody>
      </p:sp>
    </p:spTree>
    <p:extLst>
      <p:ext uri="{BB962C8B-B14F-4D97-AF65-F5344CB8AC3E}">
        <p14:creationId xmlns:p14="http://schemas.microsoft.com/office/powerpoint/2010/main" val="272549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2E821-451B-4CEB-84B2-A84650EA9CA0}"/>
              </a:ext>
            </a:extLst>
          </p:cNvPr>
          <p:cNvSpPr>
            <a:spLocks noGrp="1"/>
          </p:cNvSpPr>
          <p:nvPr>
            <p:ph type="title"/>
          </p:nvPr>
        </p:nvSpPr>
        <p:spPr/>
        <p:txBody>
          <a:bodyPr/>
          <a:lstStyle/>
          <a:p>
            <a:r>
              <a:rPr kumimoji="1" lang="en-US" altLang="ja-JP" dirty="0"/>
              <a:t>5.</a:t>
            </a:r>
            <a:r>
              <a:rPr kumimoji="1" lang="ja-JP" altLang="en-US" dirty="0"/>
              <a:t> </a:t>
            </a:r>
            <a:r>
              <a:rPr kumimoji="1" lang="en-US" altLang="ja-JP" dirty="0"/>
              <a:t>RBAC</a:t>
            </a:r>
            <a:r>
              <a:rPr lang="ja-JP" altLang="en-US" dirty="0"/>
              <a:t>による誤操作防止</a:t>
            </a:r>
            <a:endParaRPr kumimoji="1" lang="ja-JP" altLang="en-US" dirty="0"/>
          </a:p>
        </p:txBody>
      </p:sp>
      <p:sp>
        <p:nvSpPr>
          <p:cNvPr id="3" name="コンテンツ プレースホルダー 2">
            <a:extLst>
              <a:ext uri="{FF2B5EF4-FFF2-40B4-BE49-F238E27FC236}">
                <a16:creationId xmlns:a16="http://schemas.microsoft.com/office/drawing/2014/main" id="{31EC9C04-FAA4-4C08-A949-EEA93E209D51}"/>
              </a:ext>
            </a:extLst>
          </p:cNvPr>
          <p:cNvSpPr>
            <a:spLocks noGrp="1"/>
          </p:cNvSpPr>
          <p:nvPr>
            <p:ph sz="quarter" idx="10"/>
          </p:nvPr>
        </p:nvSpPr>
        <p:spPr/>
        <p:txBody>
          <a:bodyPr/>
          <a:lstStyle/>
          <a:p>
            <a:r>
              <a:rPr lang="en-US" altLang="ja-JP" dirty="0"/>
              <a:t>Hyper-V</a:t>
            </a:r>
            <a:r>
              <a:rPr lang="ja-JP" altLang="en-US" dirty="0"/>
              <a:t>モデルでは</a:t>
            </a:r>
            <a:r>
              <a:rPr lang="en-US" altLang="ja-JP" dirty="0"/>
              <a:t>ITA</a:t>
            </a:r>
            <a:r>
              <a:rPr lang="ja-JP" altLang="en-US" dirty="0"/>
              <a:t>の</a:t>
            </a:r>
            <a:r>
              <a:rPr lang="en-US" altLang="ja-JP" dirty="0"/>
              <a:t>RBAC</a:t>
            </a:r>
            <a:r>
              <a:rPr lang="en-US" altLang="ja-JP" baseline="-25000" dirty="0"/>
              <a:t>(</a:t>
            </a:r>
            <a:r>
              <a:rPr lang="ja-JP" altLang="en-US" baseline="-25000" dirty="0"/>
              <a:t>ロールベースアクセス制御</a:t>
            </a:r>
            <a:r>
              <a:rPr lang="en-US" altLang="ja-JP" baseline="-25000" dirty="0"/>
              <a:t>)</a:t>
            </a:r>
            <a:r>
              <a:rPr lang="ja-JP" altLang="en-US" dirty="0"/>
              <a:t>機能を使って必要のないパラメータシートにアクセス出来ないようすることが出来ます。</a:t>
            </a:r>
            <a:endParaRPr lang="en-US" altLang="ja-JP" dirty="0"/>
          </a:p>
          <a:p>
            <a:pPr marL="180975" indent="0">
              <a:buNone/>
            </a:pPr>
            <a:r>
              <a:rPr lang="ja-JP" altLang="en-US" dirty="0"/>
              <a:t>パラメータ設定ミスによる誤操作で、</a:t>
            </a:r>
            <a:r>
              <a:rPr lang="en-US" altLang="ja-JP" dirty="0"/>
              <a:t>Hyper-V</a:t>
            </a:r>
            <a:r>
              <a:rPr lang="ja-JP" altLang="en-US" dirty="0"/>
              <a:t>全体に影響が出ることを防ぐことが出来ます。</a:t>
            </a:r>
            <a:endParaRPr lang="en-US" altLang="ja-JP" dirty="0"/>
          </a:p>
          <a:p>
            <a:endParaRPr lang="en-US" altLang="ja-JP" dirty="0"/>
          </a:p>
          <a:p>
            <a:r>
              <a:rPr lang="ja-JP" altLang="en-US" dirty="0"/>
              <a:t>また</a:t>
            </a:r>
            <a:r>
              <a:rPr lang="en-US" altLang="ja-JP" dirty="0"/>
              <a:t>Hyper-V</a:t>
            </a:r>
            <a:r>
              <a:rPr lang="ja-JP" altLang="en-US" dirty="0"/>
              <a:t>モデルでは</a:t>
            </a:r>
            <a:r>
              <a:rPr lang="en-US" altLang="ja-JP" dirty="0"/>
              <a:t>REST API</a:t>
            </a:r>
            <a:r>
              <a:rPr lang="ja-JP" altLang="en-US" dirty="0"/>
              <a:t>を実行するためのユーザとロールをプリセットしています。</a:t>
            </a:r>
            <a:endParaRPr lang="en-US" altLang="ja-JP" dirty="0"/>
          </a:p>
          <a:p>
            <a:pPr marL="361950" indent="-180975">
              <a:buNone/>
            </a:pPr>
            <a:r>
              <a:rPr lang="ja-JP" altLang="en-US" dirty="0"/>
              <a:t>必要に応じてこれらのユーザやロールを追加・編集してください。</a:t>
            </a:r>
            <a:endParaRPr lang="en-US" altLang="ja-JP" dirty="0"/>
          </a:p>
        </p:txBody>
      </p:sp>
      <p:graphicFrame>
        <p:nvGraphicFramePr>
          <p:cNvPr id="4" name="表 4">
            <a:extLst>
              <a:ext uri="{FF2B5EF4-FFF2-40B4-BE49-F238E27FC236}">
                <a16:creationId xmlns:a16="http://schemas.microsoft.com/office/drawing/2014/main" id="{3B01CD23-A8C4-40CE-A5B2-97DED69CF6D8}"/>
              </a:ext>
            </a:extLst>
          </p:cNvPr>
          <p:cNvGraphicFramePr>
            <a:graphicFrameLocks noGrp="1"/>
          </p:cNvGraphicFramePr>
          <p:nvPr>
            <p:extLst>
              <p:ext uri="{D42A27DB-BD31-4B8C-83A1-F6EECF244321}">
                <p14:modId xmlns:p14="http://schemas.microsoft.com/office/powerpoint/2010/main" val="3122757455"/>
              </p:ext>
            </p:extLst>
          </p:nvPr>
        </p:nvGraphicFramePr>
        <p:xfrm>
          <a:off x="222479" y="3384728"/>
          <a:ext cx="11706331" cy="2636560"/>
        </p:xfrm>
        <a:graphic>
          <a:graphicData uri="http://schemas.openxmlformats.org/drawingml/2006/table">
            <a:tbl>
              <a:tblPr firstRow="1" bandRow="1">
                <a:tableStyleId>{93296810-A885-4BE3-A3E7-6D5BEEA58F35}</a:tableStyleId>
              </a:tblPr>
              <a:tblGrid>
                <a:gridCol w="1821693">
                  <a:extLst>
                    <a:ext uri="{9D8B030D-6E8A-4147-A177-3AD203B41FA5}">
                      <a16:colId xmlns:a16="http://schemas.microsoft.com/office/drawing/2014/main" val="998107681"/>
                    </a:ext>
                  </a:extLst>
                </a:gridCol>
                <a:gridCol w="1800000">
                  <a:extLst>
                    <a:ext uri="{9D8B030D-6E8A-4147-A177-3AD203B41FA5}">
                      <a16:colId xmlns:a16="http://schemas.microsoft.com/office/drawing/2014/main" val="587946354"/>
                    </a:ext>
                  </a:extLst>
                </a:gridCol>
                <a:gridCol w="1800000">
                  <a:extLst>
                    <a:ext uri="{9D8B030D-6E8A-4147-A177-3AD203B41FA5}">
                      <a16:colId xmlns:a16="http://schemas.microsoft.com/office/drawing/2014/main" val="3430427563"/>
                    </a:ext>
                  </a:extLst>
                </a:gridCol>
                <a:gridCol w="2052000">
                  <a:extLst>
                    <a:ext uri="{9D8B030D-6E8A-4147-A177-3AD203B41FA5}">
                      <a16:colId xmlns:a16="http://schemas.microsoft.com/office/drawing/2014/main" val="3862540105"/>
                    </a:ext>
                  </a:extLst>
                </a:gridCol>
                <a:gridCol w="4232638">
                  <a:extLst>
                    <a:ext uri="{9D8B030D-6E8A-4147-A177-3AD203B41FA5}">
                      <a16:colId xmlns:a16="http://schemas.microsoft.com/office/drawing/2014/main" val="4206587553"/>
                    </a:ext>
                  </a:extLst>
                </a:gridCol>
              </a:tblGrid>
              <a:tr h="370840">
                <a:tc>
                  <a:txBody>
                    <a:bodyPr/>
                    <a:lstStyle/>
                    <a:p>
                      <a:r>
                        <a:rPr kumimoji="1" lang="ja-JP" altLang="en-US" sz="1600" dirty="0"/>
                        <a:t>ログイン</a:t>
                      </a:r>
                      <a:r>
                        <a:rPr kumimoji="1" lang="en-US" altLang="ja-JP" sz="1600" dirty="0"/>
                        <a:t>ID</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ユーザ名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ロール名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ログインパスワード</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dirty="0"/>
                        <a:t>想定する業務</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2201538"/>
                  </a:ext>
                </a:extLst>
              </a:tr>
              <a:tr h="370840">
                <a:tc>
                  <a:txBody>
                    <a:bodyPr/>
                    <a:lstStyle/>
                    <a:p>
                      <a:r>
                        <a:rPr kumimoji="1" lang="en-US" altLang="ja-JP" sz="1600" dirty="0"/>
                        <a:t>administrator</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600" dirty="0"/>
                        <a:t>“ITA</a:t>
                      </a:r>
                      <a:r>
                        <a:rPr kumimoji="1" lang="ja-JP" altLang="en-US" sz="1600" dirty="0"/>
                        <a:t>初回ログイン時に変更したもの</a:t>
                      </a:r>
                      <a:r>
                        <a:rPr kumimoji="1" lang="en-US" altLang="ja-JP"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kumimoji="1" lang="en-US" altLang="ja-JP" sz="1600" dirty="0"/>
                        <a:t>ITA</a:t>
                      </a:r>
                      <a:r>
                        <a:rPr kumimoji="1" lang="ja-JP" altLang="en-US" sz="1600" dirty="0"/>
                        <a:t>全体管理</a:t>
                      </a:r>
                      <a:endParaRPr kumimoji="1" lang="en-US" altLang="ja-JP" sz="1600" dirty="0"/>
                    </a:p>
                    <a:p>
                      <a:pPr marL="285750" indent="-285750">
                        <a:buFont typeface="Arial" panose="020B0604020202020204" pitchFamily="34" charset="0"/>
                        <a:buChar char="•"/>
                      </a:pPr>
                      <a:r>
                        <a:rPr kumimoji="1" lang="ja-JP" altLang="en-US" sz="1600" dirty="0"/>
                        <a:t>レコードの変更</a:t>
                      </a:r>
                    </a:p>
                    <a:p>
                      <a:pPr marL="285750" indent="-285750">
                        <a:buFont typeface="Arial" panose="020B0604020202020204" pitchFamily="34" charset="0"/>
                        <a:buChar char="•"/>
                      </a:pPr>
                      <a:r>
                        <a:rPr kumimoji="1" lang="ja-JP" altLang="en-US" sz="1600" dirty="0"/>
                        <a:t>作業の実行</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2453457"/>
                  </a:ext>
                </a:extLst>
              </a:tr>
              <a:tr h="370840">
                <a:tc>
                  <a:txBody>
                    <a:bodyPr/>
                    <a:lstStyle/>
                    <a:p>
                      <a:r>
                        <a:rPr kumimoji="1" lang="en-US" altLang="ja-JP" sz="1600" dirty="0" err="1"/>
                        <a:t>hyper-v-api</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600" dirty="0"/>
                        <a:t>Hyper-V</a:t>
                      </a:r>
                      <a:r>
                        <a:rPr kumimoji="1" lang="ja-JP" altLang="en-US" sz="1600" dirty="0"/>
                        <a:t>モデル</a:t>
                      </a:r>
                      <a:r>
                        <a:rPr kumimoji="1" lang="en-US" altLang="ja-JP" sz="1600" dirty="0"/>
                        <a:t>API</a:t>
                      </a:r>
                      <a:r>
                        <a:rPr kumimoji="1" lang="ja-JP" altLang="en-US" sz="1600" dirty="0"/>
                        <a:t>ユーザ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Hyper-V</a:t>
                      </a:r>
                      <a:r>
                        <a:rPr kumimoji="1" lang="ja-JP" altLang="en-US" sz="1600" dirty="0"/>
                        <a:t>モデル</a:t>
                      </a:r>
                      <a:r>
                        <a:rPr kumimoji="1" lang="en-US" altLang="ja-JP" sz="1600" dirty="0"/>
                        <a:t>API</a:t>
                      </a:r>
                      <a:r>
                        <a:rPr kumimoji="1" lang="ja-JP" altLang="en-US" sz="1600" dirty="0"/>
                        <a:t>ロール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600" dirty="0"/>
                        <a:t>システム管理者が必要に応じて変更してください</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r>
                        <a:rPr kumimoji="1" lang="en-US" altLang="ja-JP" sz="1600" dirty="0"/>
                        <a:t>Conductor</a:t>
                      </a:r>
                      <a:r>
                        <a:rPr kumimoji="1" lang="ja-JP" altLang="en-US" sz="1600" dirty="0"/>
                        <a:t>が</a:t>
                      </a:r>
                      <a:r>
                        <a:rPr kumimoji="1" lang="en-US" altLang="ja-JP" sz="1600" dirty="0"/>
                        <a:t>ITA</a:t>
                      </a:r>
                      <a:r>
                        <a:rPr kumimoji="1" lang="ja-JP" altLang="en-US" sz="1600" dirty="0"/>
                        <a:t>のレコードを登録</a:t>
                      </a:r>
                      <a:r>
                        <a:rPr kumimoji="1" lang="en-US" altLang="ja-JP" sz="1600" dirty="0"/>
                        <a:t>/</a:t>
                      </a:r>
                      <a:r>
                        <a:rPr kumimoji="1" lang="ja-JP" altLang="en-US" sz="1600" dirty="0"/>
                        <a:t>更新する際に利用</a:t>
                      </a:r>
                      <a:endParaRPr kumimoji="1" lang="ja-JP" altLang="en-US" sz="1600" strike="sngStrik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9831020"/>
                  </a:ext>
                </a:extLst>
              </a:tr>
              <a:tr h="619800">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Arial" panose="020B0604020202020204" pitchFamily="34" charset="0"/>
                        <a:buChar char="•"/>
                      </a:pP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5097470"/>
                  </a:ext>
                </a:extLst>
              </a:tr>
            </a:tbl>
          </a:graphicData>
        </a:graphic>
      </p:graphicFrame>
      <p:sp>
        <p:nvSpPr>
          <p:cNvPr id="5" name="テキスト ボックス 4">
            <a:extLst>
              <a:ext uri="{FF2B5EF4-FFF2-40B4-BE49-F238E27FC236}">
                <a16:creationId xmlns:a16="http://schemas.microsoft.com/office/drawing/2014/main" id="{E9A764C5-189F-4EA4-A2B1-D409B4A55940}"/>
              </a:ext>
            </a:extLst>
          </p:cNvPr>
          <p:cNvSpPr txBox="1"/>
          <p:nvPr/>
        </p:nvSpPr>
        <p:spPr>
          <a:xfrm>
            <a:off x="1343340" y="5545028"/>
            <a:ext cx="7921100" cy="369332"/>
          </a:xfrm>
          <a:prstGeom prst="rect">
            <a:avLst/>
          </a:prstGeom>
          <a:solidFill>
            <a:schemeClr val="bg1"/>
          </a:solidFill>
        </p:spPr>
        <p:txBody>
          <a:bodyPr wrap="square" rtlCol="0">
            <a:spAutoFit/>
          </a:bodyPr>
          <a:lstStyle/>
          <a:p>
            <a:pPr algn="ctr"/>
            <a:r>
              <a:rPr lang="en-US" altLang="ja-JP" dirty="0"/>
              <a:t>――</a:t>
            </a:r>
            <a:r>
              <a:rPr lang="ja-JP" altLang="en-US" dirty="0"/>
              <a:t> 一</a:t>
            </a:r>
            <a:r>
              <a:rPr kumimoji="1" lang="ja-JP" altLang="en-US" dirty="0"/>
              <a:t>般ユーザはシステム管理者が必要に応じて追加してください </a:t>
            </a:r>
            <a:r>
              <a:rPr lang="en-US" altLang="ja-JP" dirty="0"/>
              <a:t>――</a:t>
            </a:r>
            <a:endParaRPr kumimoji="1" lang="ja-JP" altLang="en-US" dirty="0"/>
          </a:p>
        </p:txBody>
      </p:sp>
    </p:spTree>
    <p:extLst>
      <p:ext uri="{BB962C8B-B14F-4D97-AF65-F5344CB8AC3E}">
        <p14:creationId xmlns:p14="http://schemas.microsoft.com/office/powerpoint/2010/main" val="114272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9DA3F-5DCE-41B1-AEC7-3F8E1CA1EE10}"/>
              </a:ext>
            </a:extLst>
          </p:cNvPr>
          <p:cNvSpPr>
            <a:spLocks noGrp="1"/>
          </p:cNvSpPr>
          <p:nvPr>
            <p:ph type="title"/>
          </p:nvPr>
        </p:nvSpPr>
        <p:spPr/>
        <p:txBody>
          <a:bodyPr/>
          <a:lstStyle/>
          <a:p>
            <a:r>
              <a:rPr lang="en-US" altLang="ja-JP" dirty="0"/>
              <a:t>6. </a:t>
            </a:r>
            <a:r>
              <a:rPr lang="ja-JP" altLang="en-US" dirty="0">
                <a:latin typeface="+mn-ea"/>
              </a:rPr>
              <a:t>自動化対象作業</a:t>
            </a:r>
            <a:endParaRPr kumimoji="1" lang="ja-JP" altLang="en-US" dirty="0"/>
          </a:p>
        </p:txBody>
      </p:sp>
      <p:sp>
        <p:nvSpPr>
          <p:cNvPr id="3" name="コンテンツ プレースホルダー 2">
            <a:extLst>
              <a:ext uri="{FF2B5EF4-FFF2-40B4-BE49-F238E27FC236}">
                <a16:creationId xmlns:a16="http://schemas.microsoft.com/office/drawing/2014/main" id="{A248719F-5F67-4C98-8836-C3D1E6C7E41E}"/>
              </a:ext>
            </a:extLst>
          </p:cNvPr>
          <p:cNvSpPr>
            <a:spLocks noGrp="1"/>
          </p:cNvSpPr>
          <p:nvPr>
            <p:ph sz="quarter" idx="10"/>
          </p:nvPr>
        </p:nvSpPr>
        <p:spPr/>
        <p:txBody>
          <a:bodyPr/>
          <a:lstStyle/>
          <a:p>
            <a:r>
              <a:rPr lang="en-US" altLang="ja-JP" dirty="0"/>
              <a:t>Hyper-V</a:t>
            </a:r>
            <a:r>
              <a:rPr lang="ja-JP" altLang="en-US" dirty="0"/>
              <a:t>モデルは、基本操作として次の作業を自動化します。</a:t>
            </a:r>
            <a:endParaRPr lang="en-US" altLang="ja-JP" dirty="0"/>
          </a:p>
          <a:p>
            <a:pPr lvl="1"/>
            <a:r>
              <a:rPr lang="ja-JP" altLang="en-US" dirty="0"/>
              <a:t>仮想マシンの作成・起動・停止・削除</a:t>
            </a:r>
            <a:endParaRPr lang="en-US" altLang="ja-JP" dirty="0"/>
          </a:p>
          <a:p>
            <a:pPr lvl="1"/>
            <a:r>
              <a:rPr lang="en-US" altLang="ja-JP" dirty="0"/>
              <a:t>IP</a:t>
            </a:r>
            <a:r>
              <a:rPr lang="ja-JP" altLang="en-US" dirty="0"/>
              <a:t>アドレス設定</a:t>
            </a:r>
            <a:endParaRPr lang="en-US" altLang="ja-JP" dirty="0"/>
          </a:p>
          <a:p>
            <a:pPr lvl="1"/>
            <a:r>
              <a:rPr lang="ja-JP" altLang="en-US" dirty="0"/>
              <a:t>仮想</a:t>
            </a:r>
            <a:r>
              <a:rPr lang="en-US" altLang="ja-JP" dirty="0"/>
              <a:t>HDD</a:t>
            </a:r>
            <a:r>
              <a:rPr lang="ja-JP" altLang="en-US" dirty="0" smtClean="0"/>
              <a:t>追加</a:t>
            </a:r>
            <a:endParaRPr lang="en-US" altLang="ja-JP" dirty="0" smtClean="0"/>
          </a:p>
          <a:p>
            <a:pPr lvl="1"/>
            <a:r>
              <a:rPr lang="ja-JP" altLang="en-US" dirty="0" smtClean="0"/>
              <a:t>機器一覧への登録・更新</a:t>
            </a:r>
            <a:endParaRPr lang="en-US" altLang="ja-JP" dirty="0"/>
          </a:p>
          <a:p>
            <a:pPr marL="180000" lvl="1" indent="0">
              <a:buNone/>
            </a:pPr>
            <a:endParaRPr kumimoji="1" lang="en-US" altLang="ja-JP" dirty="0"/>
          </a:p>
          <a:p>
            <a:r>
              <a:rPr lang="ja-JP" altLang="en-US" dirty="0"/>
              <a:t>それぞれの操作は</a:t>
            </a:r>
            <a:r>
              <a:rPr lang="en-US" altLang="ja-JP" dirty="0"/>
              <a:t>Conductor</a:t>
            </a:r>
            <a:r>
              <a:rPr lang="ja-JP" altLang="en-US" dirty="0"/>
              <a:t>、オペレーション、パラメータシートを組み合わせて実行します</a:t>
            </a:r>
            <a:endParaRPr kumimoji="1" lang="ja-JP" altLang="en-US" dirty="0"/>
          </a:p>
        </p:txBody>
      </p:sp>
    </p:spTree>
    <p:extLst>
      <p:ext uri="{BB962C8B-B14F-4D97-AF65-F5344CB8AC3E}">
        <p14:creationId xmlns:p14="http://schemas.microsoft.com/office/powerpoint/2010/main" val="120653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571190-8CBA-4B10-8233-FE471077AF06}"/>
              </a:ext>
            </a:extLst>
          </p:cNvPr>
          <p:cNvSpPr>
            <a:spLocks noGrp="1"/>
          </p:cNvSpPr>
          <p:nvPr>
            <p:ph type="title"/>
          </p:nvPr>
        </p:nvSpPr>
        <p:spPr/>
        <p:txBody>
          <a:bodyPr/>
          <a:lstStyle/>
          <a:p>
            <a:r>
              <a:rPr kumimoji="1" lang="en-US" altLang="ja-JP" dirty="0"/>
              <a:t>6.1 </a:t>
            </a:r>
            <a:r>
              <a:rPr kumimoji="1" lang="ja-JP" altLang="en-US" dirty="0"/>
              <a:t>仮想マシンの作成</a:t>
            </a:r>
          </a:p>
        </p:txBody>
      </p:sp>
      <p:sp>
        <p:nvSpPr>
          <p:cNvPr id="84" name="コンテンツ プレースホルダー 83">
            <a:extLst>
              <a:ext uri="{FF2B5EF4-FFF2-40B4-BE49-F238E27FC236}">
                <a16:creationId xmlns:a16="http://schemas.microsoft.com/office/drawing/2014/main" id="{806608D5-081B-4C50-A865-41BAFEED631A}"/>
              </a:ext>
            </a:extLst>
          </p:cNvPr>
          <p:cNvSpPr>
            <a:spLocks noGrp="1"/>
          </p:cNvSpPr>
          <p:nvPr>
            <p:ph sz="quarter" idx="10"/>
          </p:nvPr>
        </p:nvSpPr>
        <p:spPr/>
        <p:txBody>
          <a:bodyPr/>
          <a:lstStyle/>
          <a:p>
            <a:r>
              <a:rPr lang="ja-JP" altLang="en-US" dirty="0"/>
              <a:t>「仮想マシン作成」</a:t>
            </a:r>
            <a:r>
              <a:rPr lang="en-US" altLang="ja-JP" dirty="0"/>
              <a:t>Conductor</a:t>
            </a:r>
            <a:r>
              <a:rPr lang="ja-JP" altLang="en-US" dirty="0"/>
              <a:t>を使用することで</a:t>
            </a:r>
            <a:r>
              <a:rPr lang="ja-JP" altLang="en-US" dirty="0" smtClean="0"/>
              <a:t>、</a:t>
            </a:r>
            <a:r>
              <a:rPr lang="en-US" altLang="ja-JP" dirty="0" smtClean="0"/>
              <a:t>Hyper-V</a:t>
            </a:r>
            <a:r>
              <a:rPr lang="ja-JP" altLang="en-US" dirty="0"/>
              <a:t>上に仮想</a:t>
            </a:r>
            <a:r>
              <a:rPr lang="ja-JP" altLang="en-US" dirty="0" smtClean="0"/>
              <a:t>マシンの新規作成・</a:t>
            </a:r>
            <a:r>
              <a:rPr lang="en-US" altLang="ja-JP" dirty="0" smtClean="0"/>
              <a:t>IP</a:t>
            </a:r>
            <a:r>
              <a:rPr lang="ja-JP" altLang="en-US" dirty="0" smtClean="0"/>
              <a:t>アドレス設定・仮想ハードディスク追加・</a:t>
            </a:r>
            <a:r>
              <a:rPr lang="en-US" altLang="ja-JP" dirty="0" smtClean="0"/>
              <a:t>ITA</a:t>
            </a:r>
            <a:r>
              <a:rPr lang="ja-JP" altLang="en-US" dirty="0" smtClean="0"/>
              <a:t>の機器一覧に仮想マシン情報の登録</a:t>
            </a:r>
            <a:r>
              <a:rPr lang="en-US" altLang="ja-JP" dirty="0" smtClean="0"/>
              <a:t>/</a:t>
            </a:r>
            <a:r>
              <a:rPr lang="ja-JP" altLang="en-US" dirty="0" smtClean="0"/>
              <a:t>更新を行います。</a:t>
            </a:r>
            <a:endParaRPr lang="en-US" altLang="ja-JP" dirty="0"/>
          </a:p>
          <a:p>
            <a:pPr marL="180975" indent="0">
              <a:buNone/>
            </a:pPr>
            <a:r>
              <a:rPr lang="ja-JP" altLang="en-US" dirty="0"/>
              <a:t>作成される仮想マシンは一回のオペレーションで最大</a:t>
            </a:r>
            <a:r>
              <a:rPr lang="en-US" altLang="ja-JP" dirty="0"/>
              <a:t>10</a:t>
            </a:r>
            <a:r>
              <a:rPr lang="ja-JP" altLang="en-US" dirty="0"/>
              <a:t>台です。</a:t>
            </a:r>
            <a:endParaRPr lang="en-US" altLang="ja-JP" dirty="0"/>
          </a:p>
          <a:p>
            <a:pPr marL="180975" indent="0">
              <a:buNone/>
            </a:pPr>
            <a:r>
              <a:rPr lang="ja-JP" altLang="en-US" dirty="0"/>
              <a:t>仮想ハードディスクは</a:t>
            </a:r>
            <a:r>
              <a:rPr lang="en-US" altLang="ja-JP" dirty="0"/>
              <a:t>IDE</a:t>
            </a:r>
            <a:r>
              <a:rPr lang="ja-JP" altLang="en-US" dirty="0"/>
              <a:t>で接続されます</a:t>
            </a:r>
            <a:r>
              <a:rPr lang="ja-JP" altLang="en-US" dirty="0" smtClean="0"/>
              <a:t>。</a:t>
            </a:r>
            <a:endParaRPr lang="en-US" altLang="ja-JP" dirty="0" smtClean="0"/>
          </a:p>
          <a:p>
            <a:pPr marL="180975" indent="0">
              <a:buNone/>
            </a:pPr>
            <a:endParaRPr lang="en-US" altLang="ja-JP" dirty="0"/>
          </a:p>
          <a:p>
            <a:pPr marL="180975" indent="0">
              <a:buNone/>
            </a:pPr>
            <a:endParaRPr lang="en-US" altLang="ja-JP" dirty="0"/>
          </a:p>
        </p:txBody>
      </p:sp>
      <p:sp>
        <p:nvSpPr>
          <p:cNvPr id="50" name="角丸四角形 112">
            <a:extLst>
              <a:ext uri="{FF2B5EF4-FFF2-40B4-BE49-F238E27FC236}">
                <a16:creationId xmlns:a16="http://schemas.microsoft.com/office/drawing/2014/main" id="{66FAEDD7-7A39-4C0E-828C-85070368A279}"/>
              </a:ext>
            </a:extLst>
          </p:cNvPr>
          <p:cNvSpPr/>
          <p:nvPr/>
        </p:nvSpPr>
        <p:spPr>
          <a:xfrm>
            <a:off x="1919420" y="2750276"/>
            <a:ext cx="8616726" cy="3462530"/>
          </a:xfrm>
          <a:prstGeom prst="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800" b="1" dirty="0">
                <a:solidFill>
                  <a:sysClr val="windowText" lastClr="000000"/>
                </a:solidFill>
                <a:latin typeface="+mn-ea"/>
                <a:ea typeface="+mn-ea"/>
              </a:rPr>
              <a:t>Hyper-V</a:t>
            </a:r>
            <a:r>
              <a:rPr kumimoji="1" lang="ja-JP" altLang="en-US" sz="1800" b="1" dirty="0">
                <a:solidFill>
                  <a:sysClr val="windowText" lastClr="000000"/>
                </a:solidFill>
                <a:latin typeface="+mn-ea"/>
                <a:ea typeface="+mn-ea"/>
              </a:rPr>
              <a:t>サーバ</a:t>
            </a:r>
          </a:p>
        </p:txBody>
      </p:sp>
      <p:sp>
        <p:nvSpPr>
          <p:cNvPr id="52" name="角丸四角形 121">
            <a:extLst>
              <a:ext uri="{FF2B5EF4-FFF2-40B4-BE49-F238E27FC236}">
                <a16:creationId xmlns:a16="http://schemas.microsoft.com/office/drawing/2014/main" id="{B18174E2-0E79-48D0-9CD2-F5D1000CB3FB}"/>
              </a:ext>
            </a:extLst>
          </p:cNvPr>
          <p:cNvSpPr/>
          <p:nvPr/>
        </p:nvSpPr>
        <p:spPr>
          <a:xfrm>
            <a:off x="5059975" y="2636890"/>
            <a:ext cx="1637218" cy="260760"/>
          </a:xfrm>
          <a:prstGeom prst="roundRect">
            <a:avLst>
              <a:gd name="adj" fmla="val 1558"/>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dirty="0">
                <a:solidFill>
                  <a:schemeClr val="tx1"/>
                </a:solidFill>
                <a:latin typeface="+mn-ea"/>
                <a:ea typeface="+mn-ea"/>
              </a:rPr>
              <a:t>物理</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54" name="角丸四角形 113">
            <a:extLst>
              <a:ext uri="{FF2B5EF4-FFF2-40B4-BE49-F238E27FC236}">
                <a16:creationId xmlns:a16="http://schemas.microsoft.com/office/drawing/2014/main" id="{C1AC2114-0A11-4752-9892-99F9B36547D3}"/>
              </a:ext>
            </a:extLst>
          </p:cNvPr>
          <p:cNvSpPr/>
          <p:nvPr/>
        </p:nvSpPr>
        <p:spPr>
          <a:xfrm>
            <a:off x="2207460" y="3151162"/>
            <a:ext cx="8209140" cy="2953427"/>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600" dirty="0">
                <a:solidFill>
                  <a:sysClr val="windowText" lastClr="000000"/>
                </a:solidFill>
                <a:latin typeface="+mn-ea"/>
                <a:ea typeface="+mn-ea"/>
              </a:rPr>
              <a:t>Hyper-V</a:t>
            </a:r>
            <a:endParaRPr kumimoji="1" lang="ja-JP" altLang="en-US" sz="1600" dirty="0">
              <a:solidFill>
                <a:sysClr val="windowText" lastClr="000000"/>
              </a:solidFill>
              <a:latin typeface="+mn-ea"/>
            </a:endParaRPr>
          </a:p>
        </p:txBody>
      </p:sp>
      <p:cxnSp>
        <p:nvCxnSpPr>
          <p:cNvPr id="70" name="コネクタ: カギ線 69">
            <a:extLst>
              <a:ext uri="{FF2B5EF4-FFF2-40B4-BE49-F238E27FC236}">
                <a16:creationId xmlns:a16="http://schemas.microsoft.com/office/drawing/2014/main" id="{C3519333-7A7D-4807-8ED2-931325C933D1}"/>
              </a:ext>
            </a:extLst>
          </p:cNvPr>
          <p:cNvCxnSpPr>
            <a:stCxn id="52" idx="2"/>
            <a:endCxn id="65" idx="0"/>
          </p:cNvCxnSpPr>
          <p:nvPr/>
        </p:nvCxnSpPr>
        <p:spPr bwMode="auto">
          <a:xfrm rot="5400000">
            <a:off x="4263806" y="2069452"/>
            <a:ext cx="786580" cy="2442977"/>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1" name="コネクタ: カギ線 70">
            <a:extLst>
              <a:ext uri="{FF2B5EF4-FFF2-40B4-BE49-F238E27FC236}">
                <a16:creationId xmlns:a16="http://schemas.microsoft.com/office/drawing/2014/main" id="{F7E6A279-535A-4F69-B219-1251255B8DD7}"/>
              </a:ext>
            </a:extLst>
          </p:cNvPr>
          <p:cNvCxnSpPr>
            <a:stCxn id="52" idx="2"/>
            <a:endCxn id="69" idx="0"/>
          </p:cNvCxnSpPr>
          <p:nvPr/>
        </p:nvCxnSpPr>
        <p:spPr bwMode="auto">
          <a:xfrm rot="5400000">
            <a:off x="5353534" y="3159180"/>
            <a:ext cx="786580" cy="263520"/>
          </a:xfrm>
          <a:prstGeom prst="bentConnector3">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テキスト ボックス 79">
            <a:extLst>
              <a:ext uri="{FF2B5EF4-FFF2-40B4-BE49-F238E27FC236}">
                <a16:creationId xmlns:a16="http://schemas.microsoft.com/office/drawing/2014/main" id="{E02D5683-9561-4903-91E5-44EC01D24CE0}"/>
              </a:ext>
            </a:extLst>
          </p:cNvPr>
          <p:cNvSpPr txBox="1"/>
          <p:nvPr/>
        </p:nvSpPr>
        <p:spPr>
          <a:xfrm>
            <a:off x="6439323" y="4886496"/>
            <a:ext cx="965655" cy="369332"/>
          </a:xfrm>
          <a:prstGeom prst="rect">
            <a:avLst/>
          </a:prstGeom>
          <a:noFill/>
        </p:spPr>
        <p:txBody>
          <a:bodyPr wrap="square" rtlCol="0">
            <a:spAutoFit/>
          </a:bodyPr>
          <a:lstStyle/>
          <a:p>
            <a:r>
              <a:rPr lang="ja-JP" altLang="en-US" dirty="0"/>
              <a:t>・・・</a:t>
            </a:r>
            <a:endParaRPr kumimoji="1" lang="ja-JP" altLang="en-US" dirty="0"/>
          </a:p>
        </p:txBody>
      </p:sp>
      <p:cxnSp>
        <p:nvCxnSpPr>
          <p:cNvPr id="81" name="コネクタ: カギ線 80">
            <a:extLst>
              <a:ext uri="{FF2B5EF4-FFF2-40B4-BE49-F238E27FC236}">
                <a16:creationId xmlns:a16="http://schemas.microsoft.com/office/drawing/2014/main" id="{F62653E6-99F5-4565-9003-A2FD9EE283E0}"/>
              </a:ext>
            </a:extLst>
          </p:cNvPr>
          <p:cNvCxnSpPr>
            <a:stCxn id="52" idx="2"/>
            <a:endCxn id="79" idx="0"/>
          </p:cNvCxnSpPr>
          <p:nvPr/>
        </p:nvCxnSpPr>
        <p:spPr bwMode="auto">
          <a:xfrm rot="16200000" flipH="1">
            <a:off x="7192976" y="1583257"/>
            <a:ext cx="786580" cy="3415365"/>
          </a:xfrm>
          <a:prstGeom prst="bentConnector3">
            <a:avLst>
              <a:gd name="adj1" fmla="val 50000"/>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97" name="グループ化 96">
            <a:extLst>
              <a:ext uri="{FF2B5EF4-FFF2-40B4-BE49-F238E27FC236}">
                <a16:creationId xmlns:a16="http://schemas.microsoft.com/office/drawing/2014/main" id="{239686F4-52E9-4EF5-8451-136C70F8939E}"/>
              </a:ext>
            </a:extLst>
          </p:cNvPr>
          <p:cNvGrpSpPr/>
          <p:nvPr/>
        </p:nvGrpSpPr>
        <p:grpSpPr>
          <a:xfrm>
            <a:off x="2823606" y="3684230"/>
            <a:ext cx="1224000" cy="2261901"/>
            <a:chOff x="2823606" y="3852834"/>
            <a:chExt cx="1224000" cy="2261901"/>
          </a:xfrm>
        </p:grpSpPr>
        <p:sp>
          <p:nvSpPr>
            <p:cNvPr id="63" name="角丸四角形 113">
              <a:extLst>
                <a:ext uri="{FF2B5EF4-FFF2-40B4-BE49-F238E27FC236}">
                  <a16:creationId xmlns:a16="http://schemas.microsoft.com/office/drawing/2014/main" id="{D79B324E-E8F4-4146-B3A7-21A9FA6A9D92}"/>
                </a:ext>
              </a:extLst>
            </p:cNvPr>
            <p:cNvSpPr/>
            <p:nvPr/>
          </p:nvSpPr>
          <p:spPr>
            <a:xfrm>
              <a:off x="2823606"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dirty="0">
                  <a:solidFill>
                    <a:sysClr val="windowText" lastClr="000000"/>
                  </a:solidFill>
                  <a:latin typeface="+mn-ea"/>
                  <a:ea typeface="+mn-ea"/>
                </a:rPr>
                <a:t/>
              </a: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A</a:t>
              </a:r>
              <a:endParaRPr kumimoji="1" lang="ja-JP" altLang="en-US" sz="1050" dirty="0">
                <a:solidFill>
                  <a:sysClr val="windowText" lastClr="000000"/>
                </a:solidFill>
                <a:latin typeface="+mn-ea"/>
              </a:endParaRPr>
            </a:p>
          </p:txBody>
        </p:sp>
        <p:sp>
          <p:nvSpPr>
            <p:cNvPr id="64" name="円柱 63">
              <a:extLst>
                <a:ext uri="{FF2B5EF4-FFF2-40B4-BE49-F238E27FC236}">
                  <a16:creationId xmlns:a16="http://schemas.microsoft.com/office/drawing/2014/main" id="{CFCCEA00-9ABD-4565-A167-6DAABF37DCDC}"/>
                </a:ext>
              </a:extLst>
            </p:cNvPr>
            <p:cNvSpPr/>
            <p:nvPr/>
          </p:nvSpPr>
          <p:spPr bwMode="auto">
            <a:xfrm>
              <a:off x="3035866"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65" name="角丸四角形 121">
              <a:extLst>
                <a:ext uri="{FF2B5EF4-FFF2-40B4-BE49-F238E27FC236}">
                  <a16:creationId xmlns:a16="http://schemas.microsoft.com/office/drawing/2014/main" id="{12ABAEFC-7299-497D-A945-B447AF1E7E71}"/>
                </a:ext>
              </a:extLst>
            </p:cNvPr>
            <p:cNvSpPr/>
            <p:nvPr/>
          </p:nvSpPr>
          <p:spPr>
            <a:xfrm>
              <a:off x="3026302"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0" name="角丸四角形 121">
              <a:extLst>
                <a:ext uri="{FF2B5EF4-FFF2-40B4-BE49-F238E27FC236}">
                  <a16:creationId xmlns:a16="http://schemas.microsoft.com/office/drawing/2014/main" id="{8E6F6575-5CDB-4583-AC19-F12D163BAC02}"/>
                </a:ext>
              </a:extLst>
            </p:cNvPr>
            <p:cNvSpPr/>
            <p:nvPr/>
          </p:nvSpPr>
          <p:spPr>
            <a:xfrm>
              <a:off x="3026302"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1" name="角丸四角形 121">
              <a:extLst>
                <a:ext uri="{FF2B5EF4-FFF2-40B4-BE49-F238E27FC236}">
                  <a16:creationId xmlns:a16="http://schemas.microsoft.com/office/drawing/2014/main" id="{FD1EB3E1-1C05-4452-8971-DB6975505797}"/>
                </a:ext>
              </a:extLst>
            </p:cNvPr>
            <p:cNvSpPr/>
            <p:nvPr/>
          </p:nvSpPr>
          <p:spPr>
            <a:xfrm>
              <a:off x="3026302"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grpSp>
        <p:nvGrpSpPr>
          <p:cNvPr id="98" name="グループ化 97">
            <a:extLst>
              <a:ext uri="{FF2B5EF4-FFF2-40B4-BE49-F238E27FC236}">
                <a16:creationId xmlns:a16="http://schemas.microsoft.com/office/drawing/2014/main" id="{1E6FFD97-34D7-457A-85EA-2BE6041D8265}"/>
              </a:ext>
            </a:extLst>
          </p:cNvPr>
          <p:cNvGrpSpPr/>
          <p:nvPr/>
        </p:nvGrpSpPr>
        <p:grpSpPr>
          <a:xfrm>
            <a:off x="5003063" y="3684230"/>
            <a:ext cx="1224000" cy="2261901"/>
            <a:chOff x="5003063" y="3852834"/>
            <a:chExt cx="1224000" cy="2261901"/>
          </a:xfrm>
        </p:grpSpPr>
        <p:sp>
          <p:nvSpPr>
            <p:cNvPr id="67" name="角丸四角形 113">
              <a:extLst>
                <a:ext uri="{FF2B5EF4-FFF2-40B4-BE49-F238E27FC236}">
                  <a16:creationId xmlns:a16="http://schemas.microsoft.com/office/drawing/2014/main" id="{879726B4-B6A3-41AD-8727-E4BBF44A3A2D}"/>
                </a:ext>
              </a:extLst>
            </p:cNvPr>
            <p:cNvSpPr/>
            <p:nvPr/>
          </p:nvSpPr>
          <p:spPr>
            <a:xfrm>
              <a:off x="5003063"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dirty="0">
                  <a:solidFill>
                    <a:sysClr val="windowText" lastClr="000000"/>
                  </a:solidFill>
                  <a:latin typeface="+mn-ea"/>
                  <a:ea typeface="+mn-ea"/>
                </a:rPr>
                <a:t/>
              </a: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B</a:t>
              </a:r>
              <a:endParaRPr kumimoji="1" lang="ja-JP" altLang="en-US" sz="1050" dirty="0">
                <a:solidFill>
                  <a:sysClr val="windowText" lastClr="000000"/>
                </a:solidFill>
                <a:latin typeface="+mn-ea"/>
              </a:endParaRPr>
            </a:p>
          </p:txBody>
        </p:sp>
        <p:sp>
          <p:nvSpPr>
            <p:cNvPr id="68" name="円柱 67">
              <a:extLst>
                <a:ext uri="{FF2B5EF4-FFF2-40B4-BE49-F238E27FC236}">
                  <a16:creationId xmlns:a16="http://schemas.microsoft.com/office/drawing/2014/main" id="{A47C164A-4B8D-4887-8467-B81182531CAC}"/>
                </a:ext>
              </a:extLst>
            </p:cNvPr>
            <p:cNvSpPr/>
            <p:nvPr/>
          </p:nvSpPr>
          <p:spPr bwMode="auto">
            <a:xfrm>
              <a:off x="5215323"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69" name="角丸四角形 121">
              <a:extLst>
                <a:ext uri="{FF2B5EF4-FFF2-40B4-BE49-F238E27FC236}">
                  <a16:creationId xmlns:a16="http://schemas.microsoft.com/office/drawing/2014/main" id="{13A47B21-A075-47F4-9F8B-A2B9913A4567}"/>
                </a:ext>
              </a:extLst>
            </p:cNvPr>
            <p:cNvSpPr/>
            <p:nvPr/>
          </p:nvSpPr>
          <p:spPr>
            <a:xfrm>
              <a:off x="5205759"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2" name="角丸四角形 121">
              <a:extLst>
                <a:ext uri="{FF2B5EF4-FFF2-40B4-BE49-F238E27FC236}">
                  <a16:creationId xmlns:a16="http://schemas.microsoft.com/office/drawing/2014/main" id="{D3CEBC8C-A400-4B22-B92C-6F9A337F9995}"/>
                </a:ext>
              </a:extLst>
            </p:cNvPr>
            <p:cNvSpPr/>
            <p:nvPr/>
          </p:nvSpPr>
          <p:spPr>
            <a:xfrm>
              <a:off x="5205327"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3" name="角丸四角形 121">
              <a:extLst>
                <a:ext uri="{FF2B5EF4-FFF2-40B4-BE49-F238E27FC236}">
                  <a16:creationId xmlns:a16="http://schemas.microsoft.com/office/drawing/2014/main" id="{E48A3C2E-8653-45AC-A827-C5D36862EAD2}"/>
                </a:ext>
              </a:extLst>
            </p:cNvPr>
            <p:cNvSpPr/>
            <p:nvPr/>
          </p:nvSpPr>
          <p:spPr>
            <a:xfrm>
              <a:off x="5205327"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grpSp>
        <p:nvGrpSpPr>
          <p:cNvPr id="99" name="グループ化 98">
            <a:extLst>
              <a:ext uri="{FF2B5EF4-FFF2-40B4-BE49-F238E27FC236}">
                <a16:creationId xmlns:a16="http://schemas.microsoft.com/office/drawing/2014/main" id="{7F5F16F5-E2B3-44DA-9ACF-4E8F4DDE3A44}"/>
              </a:ext>
            </a:extLst>
          </p:cNvPr>
          <p:cNvGrpSpPr/>
          <p:nvPr/>
        </p:nvGrpSpPr>
        <p:grpSpPr>
          <a:xfrm>
            <a:off x="8681948" y="3684230"/>
            <a:ext cx="1224000" cy="2261901"/>
            <a:chOff x="7591393" y="3852834"/>
            <a:chExt cx="1224000" cy="2261901"/>
          </a:xfrm>
        </p:grpSpPr>
        <p:sp>
          <p:nvSpPr>
            <p:cNvPr id="77" name="角丸四角形 113">
              <a:extLst>
                <a:ext uri="{FF2B5EF4-FFF2-40B4-BE49-F238E27FC236}">
                  <a16:creationId xmlns:a16="http://schemas.microsoft.com/office/drawing/2014/main" id="{3C3105AE-115E-48BF-BB4C-1EB1F0C127E6}"/>
                </a:ext>
              </a:extLst>
            </p:cNvPr>
            <p:cNvSpPr/>
            <p:nvPr/>
          </p:nvSpPr>
          <p:spPr>
            <a:xfrm>
              <a:off x="7591393" y="3966220"/>
              <a:ext cx="1224000" cy="2148515"/>
            </a:xfrm>
            <a:prstGeom prst="rect">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dirty="0">
                  <a:solidFill>
                    <a:sysClr val="windowText" lastClr="000000"/>
                  </a:solidFill>
                  <a:latin typeface="+mn-ea"/>
                  <a:ea typeface="+mn-ea"/>
                </a:rPr>
                <a:t/>
              </a:r>
              <a:br>
                <a:rPr kumimoji="1" lang="en-US" altLang="ja-JP" sz="1200" dirty="0">
                  <a:solidFill>
                    <a:sysClr val="windowText" lastClr="000000"/>
                  </a:solidFill>
                  <a:latin typeface="+mn-ea"/>
                  <a:ea typeface="+mn-ea"/>
                </a:rPr>
              </a:br>
              <a:r>
                <a:rPr kumimoji="1" lang="ja-JP" altLang="en-US" sz="1200" dirty="0">
                  <a:solidFill>
                    <a:sysClr val="windowText" lastClr="000000"/>
                  </a:solidFill>
                  <a:latin typeface="+mn-ea"/>
                  <a:ea typeface="+mn-ea"/>
                </a:rPr>
                <a:t>仮想マシン</a:t>
              </a:r>
              <a:r>
                <a:rPr kumimoji="1" lang="en-US" altLang="ja-JP" sz="1200" dirty="0">
                  <a:solidFill>
                    <a:sysClr val="windowText" lastClr="000000"/>
                  </a:solidFill>
                  <a:latin typeface="+mn-ea"/>
                  <a:ea typeface="+mn-ea"/>
                </a:rPr>
                <a:t>E</a:t>
              </a:r>
              <a:endParaRPr kumimoji="1" lang="ja-JP" altLang="en-US" sz="1050" dirty="0">
                <a:solidFill>
                  <a:sysClr val="windowText" lastClr="000000"/>
                </a:solidFill>
                <a:latin typeface="+mn-ea"/>
              </a:endParaRPr>
            </a:p>
          </p:txBody>
        </p:sp>
        <p:sp>
          <p:nvSpPr>
            <p:cNvPr id="78" name="円柱 77">
              <a:extLst>
                <a:ext uri="{FF2B5EF4-FFF2-40B4-BE49-F238E27FC236}">
                  <a16:creationId xmlns:a16="http://schemas.microsoft.com/office/drawing/2014/main" id="{8C2DC07C-C098-4D01-BC43-B1DA9D1305B6}"/>
                </a:ext>
              </a:extLst>
            </p:cNvPr>
            <p:cNvSpPr/>
            <p:nvPr/>
          </p:nvSpPr>
          <p:spPr bwMode="auto">
            <a:xfrm>
              <a:off x="7803653" y="5055100"/>
              <a:ext cx="799480" cy="693541"/>
            </a:xfrm>
            <a:prstGeom prst="can">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dirty="0">
                  <a:latin typeface="+mn-ea"/>
                </a:rPr>
                <a:t>仮想</a:t>
              </a:r>
              <a:r>
                <a:rPr kumimoji="1" lang="en-US" altLang="ja-JP" sz="1200" dirty="0">
                  <a:latin typeface="+mn-ea"/>
                </a:rPr>
                <a:t>HDD</a:t>
              </a:r>
            </a:p>
            <a:p>
              <a:pPr algn="ctr"/>
              <a:r>
                <a:rPr kumimoji="1" lang="en-US" altLang="ja-JP" sz="1200" dirty="0">
                  <a:latin typeface="+mn-ea"/>
                </a:rPr>
                <a:t>(.</a:t>
              </a:r>
              <a:r>
                <a:rPr kumimoji="1" lang="en-US" altLang="ja-JP" sz="1200" dirty="0" err="1">
                  <a:latin typeface="+mn-ea"/>
                </a:rPr>
                <a:t>vhdx</a:t>
              </a:r>
              <a:r>
                <a:rPr kumimoji="1" lang="en-US" altLang="ja-JP" sz="1200" dirty="0">
                  <a:latin typeface="+mn-ea"/>
                </a:rPr>
                <a:t>)</a:t>
              </a:r>
              <a:endParaRPr kumimoji="1" lang="ja-JP" altLang="en-US" sz="1200" dirty="0">
                <a:latin typeface="+mn-ea"/>
              </a:endParaRPr>
            </a:p>
          </p:txBody>
        </p:sp>
        <p:sp>
          <p:nvSpPr>
            <p:cNvPr id="79" name="角丸四角形 121">
              <a:extLst>
                <a:ext uri="{FF2B5EF4-FFF2-40B4-BE49-F238E27FC236}">
                  <a16:creationId xmlns:a16="http://schemas.microsoft.com/office/drawing/2014/main" id="{EBB336FC-E453-42C9-AF16-C223B5498993}"/>
                </a:ext>
              </a:extLst>
            </p:cNvPr>
            <p:cNvSpPr/>
            <p:nvPr/>
          </p:nvSpPr>
          <p:spPr>
            <a:xfrm>
              <a:off x="7794089" y="3852834"/>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仮想</a:t>
              </a:r>
              <a:r>
                <a:rPr kumimoji="1" lang="en-US" altLang="ja-JP" sz="1200" dirty="0">
                  <a:solidFill>
                    <a:schemeClr val="tx1"/>
                  </a:solidFill>
                  <a:latin typeface="+mn-ea"/>
                  <a:ea typeface="+mn-ea"/>
                </a:rPr>
                <a:t>NIC</a:t>
              </a:r>
              <a:endParaRPr kumimoji="1" lang="ja-JP" altLang="en-US" sz="1200" dirty="0">
                <a:solidFill>
                  <a:schemeClr val="tx1"/>
                </a:solidFill>
                <a:latin typeface="+mn-ea"/>
                <a:ea typeface="+mn-ea"/>
              </a:endParaRPr>
            </a:p>
          </p:txBody>
        </p:sp>
        <p:sp>
          <p:nvSpPr>
            <p:cNvPr id="94" name="角丸四角形 121">
              <a:extLst>
                <a:ext uri="{FF2B5EF4-FFF2-40B4-BE49-F238E27FC236}">
                  <a16:creationId xmlns:a16="http://schemas.microsoft.com/office/drawing/2014/main" id="{C8E9C698-418C-4515-98D6-1E09D4C5FCB7}"/>
                </a:ext>
              </a:extLst>
            </p:cNvPr>
            <p:cNvSpPr/>
            <p:nvPr/>
          </p:nvSpPr>
          <p:spPr>
            <a:xfrm>
              <a:off x="7794089" y="422149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ja-JP" sz="1200" dirty="0">
                  <a:solidFill>
                    <a:schemeClr val="tx1"/>
                  </a:solidFill>
                  <a:latin typeface="+mn-ea"/>
                </a:rPr>
                <a:t>CPU</a:t>
              </a:r>
              <a:endParaRPr kumimoji="1" lang="ja-JP" altLang="en-US" sz="1200" dirty="0">
                <a:solidFill>
                  <a:schemeClr val="tx1"/>
                </a:solidFill>
                <a:latin typeface="+mn-ea"/>
                <a:ea typeface="+mn-ea"/>
              </a:endParaRPr>
            </a:p>
          </p:txBody>
        </p:sp>
        <p:sp>
          <p:nvSpPr>
            <p:cNvPr id="95" name="角丸四角形 121">
              <a:extLst>
                <a:ext uri="{FF2B5EF4-FFF2-40B4-BE49-F238E27FC236}">
                  <a16:creationId xmlns:a16="http://schemas.microsoft.com/office/drawing/2014/main" id="{3474544C-AD5F-4657-BFD7-4C473773B891}"/>
                </a:ext>
              </a:extLst>
            </p:cNvPr>
            <p:cNvSpPr/>
            <p:nvPr/>
          </p:nvSpPr>
          <p:spPr>
            <a:xfrm>
              <a:off x="7794089" y="4582060"/>
              <a:ext cx="818609" cy="260760"/>
            </a:xfrm>
            <a:prstGeom prst="roundRect">
              <a:avLst>
                <a:gd name="adj" fmla="val 155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200" dirty="0">
                  <a:solidFill>
                    <a:schemeClr val="tx1"/>
                  </a:solidFill>
                  <a:latin typeface="+mn-ea"/>
                </a:rPr>
                <a:t>メモリ</a:t>
              </a:r>
              <a:endParaRPr kumimoji="1" lang="ja-JP" altLang="en-US" sz="1200" dirty="0">
                <a:solidFill>
                  <a:schemeClr val="tx1"/>
                </a:solidFill>
                <a:latin typeface="+mn-ea"/>
                <a:ea typeface="+mn-ea"/>
              </a:endParaRPr>
            </a:p>
          </p:txBody>
        </p:sp>
      </p:grpSp>
      <p:sp>
        <p:nvSpPr>
          <p:cNvPr id="100" name="吹き出し: 線 99">
            <a:extLst>
              <a:ext uri="{FF2B5EF4-FFF2-40B4-BE49-F238E27FC236}">
                <a16:creationId xmlns:a16="http://schemas.microsoft.com/office/drawing/2014/main" id="{B3029871-DA3C-4016-B4E1-186091834E8B}"/>
              </a:ext>
            </a:extLst>
          </p:cNvPr>
          <p:cNvSpPr/>
          <p:nvPr/>
        </p:nvSpPr>
        <p:spPr bwMode="auto">
          <a:xfrm>
            <a:off x="3844911" y="3404416"/>
            <a:ext cx="911021" cy="234742"/>
          </a:xfrm>
          <a:prstGeom prst="borderCallout1">
            <a:avLst>
              <a:gd name="adj1" fmla="val 47965"/>
              <a:gd name="adj2" fmla="val -3314"/>
              <a:gd name="adj3" fmla="val 115746"/>
              <a:gd name="adj4" fmla="val -45024"/>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101" name="吹き出し: 線 100">
            <a:extLst>
              <a:ext uri="{FF2B5EF4-FFF2-40B4-BE49-F238E27FC236}">
                <a16:creationId xmlns:a16="http://schemas.microsoft.com/office/drawing/2014/main" id="{EB8FA459-1716-46C3-941A-03A4AC49F831}"/>
              </a:ext>
            </a:extLst>
          </p:cNvPr>
          <p:cNvSpPr/>
          <p:nvPr/>
        </p:nvSpPr>
        <p:spPr bwMode="auto">
          <a:xfrm>
            <a:off x="6014803" y="3404416"/>
            <a:ext cx="911021" cy="234742"/>
          </a:xfrm>
          <a:prstGeom prst="borderCallout1">
            <a:avLst>
              <a:gd name="adj1" fmla="val 47965"/>
              <a:gd name="adj2" fmla="val -3314"/>
              <a:gd name="adj3" fmla="val 115746"/>
              <a:gd name="adj4" fmla="val -45024"/>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102" name="吹き出し: 線 101">
            <a:extLst>
              <a:ext uri="{FF2B5EF4-FFF2-40B4-BE49-F238E27FC236}">
                <a16:creationId xmlns:a16="http://schemas.microsoft.com/office/drawing/2014/main" id="{8B2794BE-3973-4853-BC3D-F95C50FFA79A}"/>
              </a:ext>
            </a:extLst>
          </p:cNvPr>
          <p:cNvSpPr/>
          <p:nvPr/>
        </p:nvSpPr>
        <p:spPr bwMode="auto">
          <a:xfrm>
            <a:off x="7983187" y="3404416"/>
            <a:ext cx="911021" cy="234742"/>
          </a:xfrm>
          <a:prstGeom prst="borderCallout1">
            <a:avLst>
              <a:gd name="adj1" fmla="val 35792"/>
              <a:gd name="adj2" fmla="val 107512"/>
              <a:gd name="adj3" fmla="val 119803"/>
              <a:gd name="adj4" fmla="val 145263"/>
            </a:avLst>
          </a:prstGeom>
          <a:noFill/>
          <a:ln w="12700">
            <a:solidFill>
              <a:schemeClr val="tx1"/>
            </a:solidFill>
            <a:tailEnd type="ova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IP</a:t>
            </a:r>
            <a:r>
              <a:rPr kumimoji="1" lang="ja-JP" altLang="en-US" sz="1200" dirty="0">
                <a:latin typeface="+mn-ea"/>
              </a:rPr>
              <a:t>アドレス</a:t>
            </a:r>
          </a:p>
        </p:txBody>
      </p:sp>
      <p:sp>
        <p:nvSpPr>
          <p:cNvPr id="3" name="右中かっこ 2">
            <a:extLst>
              <a:ext uri="{FF2B5EF4-FFF2-40B4-BE49-F238E27FC236}">
                <a16:creationId xmlns:a16="http://schemas.microsoft.com/office/drawing/2014/main" id="{0EDF6F11-109A-43DB-BB6C-802E2382FB2A}"/>
              </a:ext>
            </a:extLst>
          </p:cNvPr>
          <p:cNvSpPr/>
          <p:nvPr/>
        </p:nvSpPr>
        <p:spPr bwMode="auto">
          <a:xfrm rot="5400000">
            <a:off x="6216135" y="2207592"/>
            <a:ext cx="172142" cy="7652707"/>
          </a:xfrm>
          <a:prstGeom prst="rightBrace">
            <a:avLst>
              <a:gd name="adj1" fmla="val 118998"/>
              <a:gd name="adj2" fmla="val 50000"/>
            </a:avLst>
          </a:prstGeom>
          <a:noFill/>
          <a:ln w="28575" cap="flat" cmpd="sng" algn="ctr">
            <a:solidFill>
              <a:schemeClr val="accent6">
                <a:lumMod val="75000"/>
                <a:lumOff val="25000"/>
              </a:schemeClr>
            </a:solidFill>
            <a:prstDash val="solid"/>
            <a:round/>
            <a:headEnd type="none" w="med" len="med"/>
            <a:tailEnd type="none" w="med" len="med"/>
          </a:ln>
          <a:effectLst/>
        </p:spPr>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8C81A33-8120-43F0-99E9-58A4FBD72425}"/>
              </a:ext>
            </a:extLst>
          </p:cNvPr>
          <p:cNvSpPr txBox="1"/>
          <p:nvPr/>
        </p:nvSpPr>
        <p:spPr>
          <a:xfrm>
            <a:off x="5878583" y="6212806"/>
            <a:ext cx="1209907" cy="369332"/>
          </a:xfrm>
          <a:prstGeom prst="rect">
            <a:avLst/>
          </a:prstGeom>
          <a:noFill/>
        </p:spPr>
        <p:txBody>
          <a:bodyPr wrap="square" rtlCol="0">
            <a:spAutoFit/>
          </a:bodyPr>
          <a:lstStyle/>
          <a:p>
            <a:r>
              <a:rPr lang="ja-JP" altLang="en-US" dirty="0"/>
              <a:t>最大</a:t>
            </a:r>
            <a:r>
              <a:rPr lang="en-US" altLang="ja-JP" dirty="0"/>
              <a:t>10</a:t>
            </a:r>
            <a:r>
              <a:rPr lang="ja-JP" altLang="en-US" dirty="0"/>
              <a:t>台</a:t>
            </a:r>
            <a:endParaRPr kumimoji="1" lang="ja-JP" altLang="en-US" dirty="0"/>
          </a:p>
        </p:txBody>
      </p:sp>
    </p:spTree>
    <p:extLst>
      <p:ext uri="{BB962C8B-B14F-4D97-AF65-F5344CB8AC3E}">
        <p14:creationId xmlns:p14="http://schemas.microsoft.com/office/powerpoint/2010/main" val="160911768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2" ma:contentTypeDescription="新しいドキュメントを作成します。" ma:contentTypeScope="" ma:versionID="680993e058c844a7567c3c65d8e88610">
  <xsd:schema xmlns:xsd="http://www.w3.org/2001/XMLSchema" xmlns:xs="http://www.w3.org/2001/XMLSchema" xmlns:p="http://schemas.microsoft.com/office/2006/metadata/properties" xmlns:ns2="e3c7534c-8447-4121-a676-7eb0e8edc712" targetNamespace="http://schemas.microsoft.com/office/2006/metadata/properties" ma:root="true" ma:fieldsID="252a2382b168dd3443305f8014b8a96d" ns2:_="">
    <xsd:import namespace="e3c7534c-8447-4121-a676-7eb0e8edc71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F84729-594C-4E0F-8EA2-5AB0534BB9E4}">
  <ds:schemaRefs>
    <ds:schemaRef ds:uri="http://schemas.microsoft.com/sharepoint/v3/contenttype/forms"/>
  </ds:schemaRefs>
</ds:datastoreItem>
</file>

<file path=customXml/itemProps2.xml><?xml version="1.0" encoding="utf-8"?>
<ds:datastoreItem xmlns:ds="http://schemas.openxmlformats.org/officeDocument/2006/customXml" ds:itemID="{C5E8BB82-79FF-4160-B5DD-52F8109198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2DF80A-40B4-495F-A15B-9E9755F00A7A}">
  <ds:schemaRefs>
    <ds:schemaRef ds:uri="http://purl.org/dc/terms/"/>
    <ds:schemaRef ds:uri="http://schemas.openxmlformats.org/package/2006/metadata/core-properties"/>
    <ds:schemaRef ds:uri="e3c7534c-8447-4121-a676-7eb0e8edc712"/>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1717</Words>
  <Application>Microsoft Office PowerPoint</Application>
  <PresentationFormat>ワイド画面</PresentationFormat>
  <Paragraphs>277</Paragraphs>
  <Slides>20</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HGP創英角ｺﾞｼｯｸUB</vt:lpstr>
      <vt:lpstr>ＭＳ Ｐゴシック</vt:lpstr>
      <vt:lpstr>メイリオ</vt:lpstr>
      <vt:lpstr>Arial</vt:lpstr>
      <vt:lpstr>Calibri</vt:lpstr>
      <vt:lpstr>Tahoma</vt:lpstr>
      <vt:lpstr>Wingdings</vt:lpstr>
      <vt:lpstr>NEC_standard4_3</vt:lpstr>
      <vt:lpstr>Setting samples Hyper-Vモデル 概要</vt:lpstr>
      <vt:lpstr>概要 目次</vt:lpstr>
      <vt:lpstr>1. はじめに</vt:lpstr>
      <vt:lpstr>2. Hyper-Vモデルとは</vt:lpstr>
      <vt:lpstr>3. 自動化の目的</vt:lpstr>
      <vt:lpstr>4. 自動化の仕組み</vt:lpstr>
      <vt:lpstr>5. RBACによる誤操作防止</vt:lpstr>
      <vt:lpstr>6. 自動化対象作業</vt:lpstr>
      <vt:lpstr>6.1 仮想マシンの作成</vt:lpstr>
      <vt:lpstr>6.2 仮想マシンの起動</vt:lpstr>
      <vt:lpstr>6.3 仮想マシンの停止</vt:lpstr>
      <vt:lpstr>6.4 仮想マシンの削除</vt:lpstr>
      <vt:lpstr>6.5 仮想マシンのIPアドレス設定</vt:lpstr>
      <vt:lpstr>6.6 仮想マシンの仮想ハードディスク追加</vt:lpstr>
      <vt:lpstr>7. 困ったときは</vt:lpstr>
      <vt:lpstr>仮想マシンの状態遷移</vt:lpstr>
      <vt:lpstr>Conductor一覧</vt:lpstr>
      <vt:lpstr>Movement一覧</vt:lpstr>
      <vt:lpstr>パラメータシート一覧</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CloudSystemテンプレート 4th-Model 概要</dc:title>
  <dc:creator/>
  <cp:lastModifiedBy/>
  <cp:revision>1079</cp:revision>
  <dcterms:created xsi:type="dcterms:W3CDTF">2017-07-14T05:50:27Z</dcterms:created>
  <dcterms:modified xsi:type="dcterms:W3CDTF">2022-02-14T01:08:26Z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