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1"/>
  </p:notesMasterIdLst>
  <p:handoutMasterIdLst>
    <p:handoutMasterId r:id="rId22"/>
  </p:handoutMasterIdLst>
  <p:sldIdLst>
    <p:sldId id="262" r:id="rId5"/>
    <p:sldId id="578" r:id="rId6"/>
    <p:sldId id="598" r:id="rId7"/>
    <p:sldId id="601" r:id="rId8"/>
    <p:sldId id="613" r:id="rId9"/>
    <p:sldId id="605" r:id="rId10"/>
    <p:sldId id="606" r:id="rId11"/>
    <p:sldId id="608" r:id="rId12"/>
    <p:sldId id="609" r:id="rId13"/>
    <p:sldId id="607" r:id="rId14"/>
    <p:sldId id="614" r:id="rId15"/>
    <p:sldId id="615" r:id="rId16"/>
    <p:sldId id="616" r:id="rId17"/>
    <p:sldId id="618" r:id="rId18"/>
    <p:sldId id="617" r:id="rId19"/>
    <p:sldId id="318" r:id="rId20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78"/>
            <p14:sldId id="598"/>
            <p14:sldId id="601"/>
            <p14:sldId id="613"/>
            <p14:sldId id="605"/>
            <p14:sldId id="606"/>
            <p14:sldId id="608"/>
            <p14:sldId id="609"/>
            <p14:sldId id="607"/>
          </p14:sldIdLst>
        </p14:section>
        <p14:section name="参考" id="{04D3A25E-7187-46D4-BBD4-48774FFAB638}">
          <p14:sldIdLst>
            <p14:sldId id="614"/>
            <p14:sldId id="615"/>
            <p14:sldId id="616"/>
            <p14:sldId id="618"/>
            <p14:sldId id="617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5AD"/>
    <a:srgbClr val="F1F3F5"/>
    <a:srgbClr val="F5F9F7"/>
    <a:srgbClr val="FFFFFF"/>
    <a:srgbClr val="C2DFB1"/>
    <a:srgbClr val="E6F5F6"/>
    <a:srgbClr val="88BAA7"/>
    <a:srgbClr val="F0F0F0"/>
    <a:srgbClr val="949494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143C-A9DC-49BA-A698-7F79A3CF67D3}" v="565" dt="2022-02-14T01:34:4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5320" autoAdjust="0"/>
  </p:normalViewPr>
  <p:slideViewPr>
    <p:cSldViewPr>
      <p:cViewPr varScale="1">
        <p:scale>
          <a:sx n="97" d="100"/>
          <a:sy n="97" d="100"/>
        </p:scale>
        <p:origin x="468" y="7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2023/2/28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2023/2/28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4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#collectContra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astro-suite/playbook-collection-docs/blob/master/README_ansible.ja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&#21033;&#29992;&#25163;&#38918;&#12510;&#12491;&#12517;&#12450;&#12523;_&#21454;&#38598;&#27231;&#33021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1.1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1.9.0/1.10.1/1.10.2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119170" y="5154887"/>
            <a:ext cx="12000820" cy="59034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※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本書では「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Exastro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 IT Automation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ITA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」、「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Setting samples 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モデル」を「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モデル」と記載します。 </a:t>
            </a:r>
            <a:r>
              <a:rPr lang="ja-JP" altLang="en-US" sz="1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39352" y="2708900"/>
            <a:ext cx="11712000" cy="1513679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/>
              <a:t>Setting samples</a:t>
            </a:r>
          </a:p>
          <a:p>
            <a:r>
              <a:rPr lang="en-US" altLang="ja-JP" sz="4800" b="1" dirty="0" err="1"/>
              <a:t>ServiceNow</a:t>
            </a:r>
            <a:r>
              <a:rPr lang="ja-JP" altLang="en-US" sz="4800" b="1" dirty="0"/>
              <a:t>連携モデル</a:t>
            </a:r>
            <a:r>
              <a:rPr lang="ja-JP" altLang="en-US" sz="4800" b="1" kern="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連携対象となるパラメータシートに入力されたレコードが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へ連携されます。</a:t>
            </a:r>
            <a:endParaRPr lang="en-US" altLang="ja-JP" dirty="0"/>
          </a:p>
          <a:p>
            <a:r>
              <a:rPr lang="ja-JP" altLang="en-US" dirty="0"/>
              <a:t>連携されるデータは最終更新日時が、最後に正常終了した</a:t>
            </a:r>
            <a:r>
              <a:rPr lang="en-US" altLang="ja-JP" dirty="0"/>
              <a:t>ServiceNow</a:t>
            </a:r>
            <a:r>
              <a:rPr lang="ja-JP" altLang="en-US" dirty="0"/>
              <a:t>連携の終了日時よりも新しいレコードです。</a:t>
            </a:r>
            <a:endParaRPr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E825F58-B22B-49C2-9972-49EF98B7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9" y="2240285"/>
            <a:ext cx="7692551" cy="2124845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5200"/>
            <a:ext cx="11712000" cy="468000"/>
          </a:xfrm>
        </p:spPr>
        <p:txBody>
          <a:bodyPr/>
          <a:lstStyle/>
          <a:p>
            <a:r>
              <a:rPr lang="en-US" altLang="ja-JP" dirty="0"/>
              <a:t>7.1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5" y="4515531"/>
            <a:ext cx="2328160" cy="72103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41431" y="5260733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gray">
          <a:xfrm>
            <a:off x="238050" y="1903738"/>
            <a:ext cx="11713301" cy="3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kern="0" dirty="0"/>
              <a:t>例：</a:t>
            </a:r>
            <a:r>
              <a:rPr lang="en-US" altLang="ja-JP" sz="1600" dirty="0"/>
              <a:t> ServiceNow</a:t>
            </a:r>
            <a:r>
              <a:rPr lang="ja-JP" altLang="en-US" sz="1600" dirty="0"/>
              <a:t>連携の終了日時が「</a:t>
            </a:r>
            <a:r>
              <a:rPr lang="en-US" altLang="ja-JP" sz="1600" dirty="0"/>
              <a:t>2022/07/21</a:t>
            </a:r>
            <a:r>
              <a:rPr lang="ja-JP" altLang="en-US" sz="1600" dirty="0"/>
              <a:t> </a:t>
            </a:r>
            <a:r>
              <a:rPr lang="en-US" altLang="ja-JP" sz="1600" dirty="0"/>
              <a:t>10:00:00</a:t>
            </a:r>
            <a:r>
              <a:rPr lang="ja-JP" altLang="en-US" sz="1600" dirty="0"/>
              <a:t>」の場合</a:t>
            </a:r>
            <a:endParaRPr lang="en-US" altLang="ja-JP" sz="1600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082C9C-BA05-4262-AD35-2D5ADF855E13}"/>
              </a:ext>
            </a:extLst>
          </p:cNvPr>
          <p:cNvSpPr/>
          <p:nvPr/>
        </p:nvSpPr>
        <p:spPr bwMode="auto">
          <a:xfrm>
            <a:off x="407210" y="3078436"/>
            <a:ext cx="960658" cy="9832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C92AF7-829B-46A3-AB23-B3B1024FA2FF}"/>
              </a:ext>
            </a:extLst>
          </p:cNvPr>
          <p:cNvSpPr/>
          <p:nvPr/>
        </p:nvSpPr>
        <p:spPr bwMode="auto">
          <a:xfrm>
            <a:off x="1588665" y="3707308"/>
            <a:ext cx="6523616" cy="55274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C1B91183-71CF-43BC-9BD0-0834FA2DB6F0}"/>
              </a:ext>
            </a:extLst>
          </p:cNvPr>
          <p:cNvSpPr/>
          <p:nvPr/>
        </p:nvSpPr>
        <p:spPr bwMode="auto">
          <a:xfrm>
            <a:off x="1588664" y="2382062"/>
            <a:ext cx="2016280" cy="552748"/>
          </a:xfrm>
          <a:prstGeom prst="borderCallout1">
            <a:avLst>
              <a:gd name="adj1" fmla="val 39428"/>
              <a:gd name="adj2" fmla="val -5756"/>
              <a:gd name="adj3" fmla="val 104981"/>
              <a:gd name="adj4" fmla="val -18234"/>
            </a:avLst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パラメータシート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en-US" altLang="ja-JP" sz="1400" b="1" dirty="0">
                <a:latin typeface="+mn-ea"/>
              </a:rPr>
              <a:t>(</a:t>
            </a:r>
            <a:r>
              <a:rPr lang="ja-JP" altLang="en-US" sz="1400" b="1" dirty="0">
                <a:latin typeface="+mn-ea"/>
              </a:rPr>
              <a:t>メニュー</a:t>
            </a:r>
            <a:r>
              <a:rPr lang="en-US" altLang="ja-JP" sz="1400" b="1" dirty="0">
                <a:latin typeface="+mn-ea"/>
              </a:rPr>
              <a:t>)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1F6C242-7A4A-401B-BB64-825CD232C281}"/>
              </a:ext>
            </a:extLst>
          </p:cNvPr>
          <p:cNvSpPr/>
          <p:nvPr/>
        </p:nvSpPr>
        <p:spPr bwMode="auto">
          <a:xfrm>
            <a:off x="3746451" y="3445733"/>
            <a:ext cx="2016280" cy="373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レコード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449337C6-81B6-42A0-B0CB-021B4B399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495"/>
          <a:stretch/>
        </p:blipFill>
        <p:spPr>
          <a:xfrm>
            <a:off x="428156" y="5414486"/>
            <a:ext cx="2349919" cy="418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62FE86E-287B-48F6-9739-DF08F4707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768"/>
          <a:stretch/>
        </p:blipFill>
        <p:spPr>
          <a:xfrm>
            <a:off x="417484" y="6017471"/>
            <a:ext cx="2345535" cy="435949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CCECA1-1384-4D6F-85CC-5E13D1FE8EB3}"/>
              </a:ext>
            </a:extLst>
          </p:cNvPr>
          <p:cNvSpPr/>
          <p:nvPr/>
        </p:nvSpPr>
        <p:spPr bwMode="auto">
          <a:xfrm>
            <a:off x="529017" y="5826088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ED1FBFA1-A8F6-45E2-AF07-E9BE4700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67" y="4526682"/>
            <a:ext cx="9317919" cy="1378956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 bwMode="auto">
          <a:xfrm>
            <a:off x="3935700" y="4237654"/>
            <a:ext cx="1224170" cy="45070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31750">
            <a:solidFill>
              <a:schemeClr val="accent3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5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レコードの追加・更新・削除の条件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836640"/>
            <a:ext cx="11401419" cy="1080150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側の処理が追加、更新、削除となる条件は以下の通りです。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50618"/>
              </p:ext>
            </p:extLst>
          </p:nvPr>
        </p:nvGraphicFramePr>
        <p:xfrm>
          <a:off x="551230" y="1412750"/>
          <a:ext cx="11161550" cy="381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1124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359689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310737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4514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Servicenow</a:t>
                      </a:r>
                      <a:r>
                        <a:rPr kumimoji="1" lang="ja-JP" altLang="en-US" dirty="0"/>
                        <a:t>に実行される処理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4514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ON</a:t>
                      </a:r>
                      <a:r>
                        <a:rPr kumimoji="1" lang="ja-JP" altLang="en-US" dirty="0"/>
                        <a:t>の場合：削除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4514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OFF</a:t>
                      </a:r>
                      <a:r>
                        <a:rPr kumimoji="1" lang="ja-JP" altLang="en-US" dirty="0"/>
                        <a:t>の場合：スキップ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24616"/>
              </p:ext>
            </p:extLst>
          </p:nvPr>
        </p:nvGraphicFramePr>
        <p:xfrm>
          <a:off x="353410" y="1108698"/>
          <a:ext cx="11485180" cy="1901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r>
                        <a:rPr kumimoji="1" lang="ja-JP" altLang="en-US" sz="18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を連携します。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b="0" dirty="0">
                        <a:solidFill>
                          <a:srgbClr val="1A1A1A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76" y="1916790"/>
            <a:ext cx="5668429" cy="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8913"/>
              </p:ext>
            </p:extLst>
          </p:nvPr>
        </p:nvGraphicFramePr>
        <p:xfrm>
          <a:off x="239351" y="980660"/>
          <a:ext cx="11689443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Movement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600001</a:t>
                      </a:r>
                      <a:endParaRPr kumimoji="1" lang="en-US" altLang="ja-JP" sz="16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を連携させます。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93060"/>
              </p:ext>
            </p:extLst>
          </p:nvPr>
        </p:nvGraphicFramePr>
        <p:xfrm>
          <a:off x="42407" y="714800"/>
          <a:ext cx="12102433" cy="588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連携したいマシンの情報を登録します</a:t>
                      </a:r>
                      <a:r>
                        <a:rPr kumimoji="1" lang="ja-JP" altLang="en-US" sz="1400" dirty="0"/>
                        <a:t>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連携対象を管理するためにオペレーションを作成します。</a:t>
                      </a:r>
                      <a:endParaRPr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364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連携情報管理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連携対象メニュー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連携したい</a:t>
                      </a:r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のメニュー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と対象となる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のテーブル名を定義するメニュー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64579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のパラメータシートに記載されている項目名を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の登録に必要な項目名に変換するためのメニュー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78741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プルダウン参照先紐づけ表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のパラメータシートの名前項目の参照先を定義するメニュー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1704"/>
                  </a:ext>
                </a:extLst>
              </a:tr>
              <a:tr h="453074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クラス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に表示される「クラス名」をテーブル名と紐づけるメニュー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システム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 dirty="0">
                          <a:latin typeface="メイリオ"/>
                        </a:rPr>
                        <a:t>●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オペレーティングシステム種別を定義するメニューです。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6043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サーバ名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仮想マシン名と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261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6028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6200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72099"/>
              </p:ext>
            </p:extLst>
          </p:nvPr>
        </p:nvGraphicFramePr>
        <p:xfrm>
          <a:off x="42407" y="714913"/>
          <a:ext cx="12102433" cy="49046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接続情報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接続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 err="1"/>
                        <a:t>への</a:t>
                      </a:r>
                      <a:r>
                        <a:rPr kumimoji="1" lang="ja-JP" altLang="en-US" sz="1400" dirty="0"/>
                        <a:t>接続情報を定義するメニューです。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組織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会社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の組織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会社と連携するためのメニュー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0855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ハードウェアモデル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の製品モデル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ハードウェアモデルと連携するためのメニュー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1598"/>
                  </a:ext>
                </a:extLst>
              </a:tr>
              <a:tr h="58633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400" dirty="0"/>
                        <a:t>サーバー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/Linux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97957"/>
                  </a:ext>
                </a:extLst>
              </a:tr>
              <a:tr h="5863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/Windows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30103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/UNIX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75638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/ESX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6375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関係性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関係性と連携するためのメニュー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7242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349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631380" y="542030"/>
            <a:ext cx="10009390" cy="5970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はじめに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連携モデルの目的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自動化の仕組み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RBAC</a:t>
            </a:r>
            <a:r>
              <a:rPr lang="ja-JP" altLang="en-US" sz="2400" dirty="0"/>
              <a:t>による誤操作防止​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連携モデルによる自動化</a:t>
            </a:r>
          </a:p>
          <a:p>
            <a:pPr marL="637200" lvl="1" indent="-457200">
              <a:buFont typeface="+mj-lt"/>
              <a:buAutoNum type="arabicPeriod"/>
            </a:pPr>
            <a:r>
              <a:rPr lang="en-US" altLang="ja-JP" sz="2000" dirty="0" err="1"/>
              <a:t>ServiceNow</a:t>
            </a:r>
            <a:r>
              <a:rPr lang="ja-JP" altLang="en-US" sz="2000" dirty="0"/>
              <a:t>連携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 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この資料は、</a:t>
            </a:r>
            <a:r>
              <a:rPr kumimoji="1" lang="en-US" altLang="ja-JP" dirty="0"/>
              <a:t>Setting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samples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</a:t>
            </a:r>
            <a:r>
              <a:rPr lang="ja-JP" altLang="en-US" dirty="0"/>
              <a:t>の概要について記載しています。</a:t>
            </a:r>
            <a:endParaRPr lang="en-US" altLang="ja-JP" dirty="0"/>
          </a:p>
          <a:p>
            <a:r>
              <a:rPr lang="en-US" altLang="ja-JP" dirty="0"/>
              <a:t>Exastro IT Automation</a:t>
            </a:r>
            <a:r>
              <a:rPr lang="ja-JP" altLang="en-US" dirty="0"/>
              <a:t>への具体的な導入方法を知りたい方はコミュニティサイトの「</a:t>
            </a:r>
            <a:r>
              <a:rPr lang="en-US" altLang="ja-JP" dirty="0"/>
              <a:t>ServiceNow</a:t>
            </a:r>
            <a:r>
              <a:rPr kumimoji="1" lang="ja-JP" altLang="en-US" dirty="0"/>
              <a:t>連携モデル </a:t>
            </a:r>
            <a:r>
              <a:rPr lang="ja-JP" altLang="en-US" dirty="0"/>
              <a:t>導入手順」をご参照ください。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" y="1844780"/>
            <a:ext cx="9912530" cy="47704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F6595-09A5-4C2B-B2D6-003FFB56B455}"/>
              </a:ext>
            </a:extLst>
          </p:cNvPr>
          <p:cNvSpPr txBox="1"/>
          <p:nvPr/>
        </p:nvSpPr>
        <p:spPr>
          <a:xfrm>
            <a:off x="6672080" y="3140960"/>
            <a:ext cx="198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  <a:hlinkClick r:id="rId3"/>
              </a:rPr>
              <a:t>こちら</a:t>
            </a:r>
            <a:endParaRPr kumimoji="1" lang="en-US" altLang="ja-JP" sz="11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6B452A-3029-4346-891E-8FAEFF7D0F4C}"/>
              </a:ext>
            </a:extLst>
          </p:cNvPr>
          <p:cNvSpPr txBox="1"/>
          <p:nvPr/>
        </p:nvSpPr>
        <p:spPr>
          <a:xfrm>
            <a:off x="6761522" y="3324934"/>
            <a:ext cx="25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https://exastro-suite.github.io/it-automation-docs/learn_ja.html#collectContrast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8EB2-64F5-4741-B87B-626D1B82A7B8}"/>
              </a:ext>
            </a:extLst>
          </p:cNvPr>
          <p:cNvSpPr txBox="1"/>
          <p:nvPr/>
        </p:nvSpPr>
        <p:spPr>
          <a:xfrm>
            <a:off x="6672080" y="3626272"/>
            <a:ext cx="189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  <a:hlinkClick r:id="rId4"/>
              </a:rPr>
              <a:t>Exastro Playbook Collection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>
                <a:latin typeface="+mn-ea"/>
              </a:rPr>
              <a:t>は、企業内の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サービスを一元管理し、運用プロセスの標準化とサービス品質向上を</a:t>
            </a:r>
            <a:endParaRPr lang="en-US" altLang="ja-JP" dirty="0">
              <a:latin typeface="+mn-ea"/>
            </a:endParaRPr>
          </a:p>
          <a:p>
            <a:pPr marL="176213" indent="0">
              <a:buNone/>
            </a:pPr>
            <a:r>
              <a:rPr lang="ja-JP" altLang="en-US" dirty="0">
                <a:latin typeface="+mn-ea"/>
              </a:rPr>
              <a:t>実現する</a:t>
            </a:r>
            <a:r>
              <a:rPr lang="en-US" altLang="ja-JP" u="sng" dirty="0">
                <a:latin typeface="+mn-ea"/>
              </a:rPr>
              <a:t>SaaS</a:t>
            </a:r>
            <a:r>
              <a:rPr lang="ja-JP" altLang="en-US" dirty="0">
                <a:latin typeface="+mn-ea"/>
              </a:rPr>
              <a:t>です。</a:t>
            </a:r>
            <a:endParaRPr lang="en-US" altLang="ja-JP" dirty="0"/>
          </a:p>
          <a:p>
            <a:pPr marL="176213" indent="0">
              <a:buNone/>
            </a:pPr>
            <a:r>
              <a:rPr lang="ja-JP" altLang="en-US" dirty="0"/>
              <a:t>詳しくは</a:t>
            </a:r>
            <a:r>
              <a:rPr lang="en-US" altLang="ja-JP" dirty="0" err="1"/>
              <a:t>ServiceNow</a:t>
            </a:r>
            <a:r>
              <a:rPr lang="ja-JP" altLang="en-US" dirty="0"/>
              <a:t>の公式サイトをご参照ください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0F79F3-E56F-4DB9-A9E9-B46C3D6951CE}"/>
              </a:ext>
            </a:extLst>
          </p:cNvPr>
          <p:cNvGrpSpPr/>
          <p:nvPr/>
        </p:nvGrpSpPr>
        <p:grpSpPr>
          <a:xfrm>
            <a:off x="1630650" y="2132820"/>
            <a:ext cx="8425170" cy="4176580"/>
            <a:chOff x="335200" y="2348850"/>
            <a:chExt cx="8623505" cy="412130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00" y="2348850"/>
              <a:ext cx="8623505" cy="4121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正方形/長方形 2"/>
            <p:cNvSpPr/>
            <p:nvPr/>
          </p:nvSpPr>
          <p:spPr bwMode="auto">
            <a:xfrm>
              <a:off x="1487360" y="2423880"/>
              <a:ext cx="432060" cy="248240"/>
            </a:xfrm>
            <a:prstGeom prst="rect">
              <a:avLst/>
            </a:prstGeom>
            <a:solidFill>
              <a:srgbClr val="3865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7465785" y="1879309"/>
            <a:ext cx="3095566" cy="551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600" b="1" dirty="0" err="1">
                <a:latin typeface="+mn-ea"/>
              </a:rPr>
              <a:t>ServiceNow</a:t>
            </a:r>
            <a:r>
              <a:rPr lang="en-US" altLang="ja-JP" sz="1600" b="1" dirty="0">
                <a:latin typeface="+mn-ea"/>
              </a:rPr>
              <a:t> </a:t>
            </a:r>
            <a:r>
              <a:rPr lang="ja-JP" altLang="en-US" sz="1600" b="1" dirty="0">
                <a:latin typeface="+mn-ea"/>
              </a:rPr>
              <a:t>サンプル画面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連携モデルとは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pPr>
              <a:tabLst>
                <a:tab pos="3502025" algn="l"/>
              </a:tabLst>
            </a:pPr>
            <a:r>
              <a:rPr lang="en-US" altLang="ja-JP" dirty="0" err="1"/>
              <a:t>ServiceNow</a:t>
            </a:r>
            <a:r>
              <a:rPr lang="ja-JP" altLang="en-US" dirty="0"/>
              <a:t>連携モデルは、連携対象メニューに設定されたレコードを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へ連携します。収集機能と合わせることで、常にシステムの最新情報を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へ登録できます。</a:t>
            </a:r>
            <a:endParaRPr lang="en-US" altLang="ja-JP" dirty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http/https</a:t>
            </a:r>
            <a:r>
              <a:rPr kumimoji="1" lang="ja-JP" altLang="en-US" sz="1400" b="1" dirty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75414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機能分類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連携機能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サーバー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データベース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</a:t>
            </a:r>
            <a:r>
              <a:rPr lang="ja-JP" altLang="en-US" b="1" u="sng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最新の設計</a:t>
            </a:r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が同期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ほかにもいろいろな機能があるが、</a:t>
            </a:r>
            <a:endParaRPr lang="en-US" altLang="ja-JP" sz="1100" b="1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本機能では利用しないため割愛</a:t>
            </a: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>
                <a:solidFill>
                  <a:srgbClr val="797979"/>
                </a:solidFill>
                <a:latin typeface="+mn-ea"/>
              </a:rPr>
              <a:t>連携機能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</a:rPr>
              <a:t>サーバー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632664"/>
            <a:ext cx="404363" cy="2520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6880054" y="1682981"/>
            <a:ext cx="1513778" cy="956320"/>
            <a:chOff x="705644" y="3139632"/>
            <a:chExt cx="1120775" cy="700087"/>
          </a:xfrm>
        </p:grpSpPr>
        <p:sp>
          <p:nvSpPr>
            <p:cNvPr id="73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1400" b="1" dirty="0"/>
            </a:p>
          </p:txBody>
        </p:sp>
      </p:grpSp>
      <p:sp>
        <p:nvSpPr>
          <p:cNvPr id="114" name="下矢印 113"/>
          <p:cNvSpPr/>
          <p:nvPr/>
        </p:nvSpPr>
        <p:spPr bwMode="auto">
          <a:xfrm rot="10800000">
            <a:off x="7651970" y="2640996"/>
            <a:ext cx="404363" cy="252000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496946"/>
            <a:ext cx="1681588" cy="423145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01368" y="2155905"/>
            <a:ext cx="14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418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6540"/>
            <a:ext cx="11712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連携モデルの目的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760728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連携モデルは、</a:t>
            </a:r>
            <a:r>
              <a:rPr lang="ja-JP" altLang="en-US" u="sng" dirty="0"/>
              <a:t>システム運用コストを低減するために整備</a:t>
            </a:r>
            <a:r>
              <a:rPr lang="ja-JP" altLang="en-US" dirty="0"/>
              <a:t>されたカートリッジです。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ServiceNow</a:t>
            </a:r>
            <a:r>
              <a:rPr lang="ja-JP" altLang="en-US" dirty="0"/>
              <a:t>と</a:t>
            </a:r>
            <a:r>
              <a:rPr lang="en-US" altLang="ja-JP" dirty="0"/>
              <a:t>ITA</a:t>
            </a:r>
            <a:r>
              <a:rPr lang="ja-JP" altLang="en-US" dirty="0"/>
              <a:t>が連携することで、より複雑なワークフローが必要なシステムへの自動設定投入も実現することが出来ます。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従来は追加・更新されたシステムの状態は手動で</a:t>
            </a:r>
            <a:r>
              <a:rPr lang="en-US" altLang="ja-JP" dirty="0"/>
              <a:t>ServiceNow</a:t>
            </a:r>
            <a:r>
              <a:rPr lang="ja-JP" altLang="en-US" dirty="0"/>
              <a:t>へ反映させる必要があり、管理者や運用者への負担が大きく、またリアルタイムなシステム状態の反映が困難でした。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ServiceNow</a:t>
            </a:r>
            <a:r>
              <a:rPr lang="ja-JP" altLang="en-US" dirty="0"/>
              <a:t>連携モデルを使うことで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のパラメータシートに保存されたレコードを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へ反映させることが可能です。</a:t>
            </a:r>
            <a:br>
              <a:rPr lang="en-US" altLang="ja-JP" dirty="0"/>
            </a:br>
            <a:r>
              <a:rPr lang="ja-JP" altLang="en-US" dirty="0"/>
              <a:t>つまり、収集機能</a:t>
            </a:r>
            <a:r>
              <a:rPr lang="en-US" altLang="ja-JP" baseline="30000" dirty="0"/>
              <a:t>※</a:t>
            </a:r>
            <a:r>
              <a:rPr lang="ja-JP" altLang="en-US" dirty="0"/>
              <a:t>と本モデルの</a:t>
            </a:r>
            <a:r>
              <a:rPr lang="en-US" altLang="ja-JP" dirty="0"/>
              <a:t>ServiceNow</a:t>
            </a:r>
            <a:r>
              <a:rPr lang="ja-JP" altLang="en-US" dirty="0"/>
              <a:t>連携機能を定期実行させることで、常に最新の情報を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へ連携させることが可能となります。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505018-E303-4170-AF9A-C8CCD1DCD99D}"/>
              </a:ext>
            </a:extLst>
          </p:cNvPr>
          <p:cNvSpPr txBox="1"/>
          <p:nvPr/>
        </p:nvSpPr>
        <p:spPr>
          <a:xfrm>
            <a:off x="6744090" y="5909614"/>
            <a:ext cx="58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収集機能については下記をご参照ください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en-US" altLang="ja-JP" dirty="0">
                <a:hlinkClick r:id="rId2"/>
              </a:rPr>
              <a:t>_</a:t>
            </a:r>
            <a:r>
              <a:rPr lang="ja-JP" altLang="en-US" dirty="0">
                <a:hlinkClick r:id="rId2"/>
              </a:rPr>
              <a:t>収集機能</a:t>
            </a:r>
            <a:r>
              <a:rPr lang="en-US" altLang="ja-JP" dirty="0">
                <a:hlinkClick r:id="rId2"/>
              </a:rPr>
              <a:t>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 自動化の仕組み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9604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Ansible</a:t>
            </a:r>
            <a:r>
              <a:rPr lang="ja-JP" altLang="en-US" dirty="0"/>
              <a:t>を利用して、</a:t>
            </a:r>
            <a:r>
              <a:rPr lang="en-US" altLang="ja-JP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を操作しています。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2" t="1786" r="327"/>
          <a:stretch/>
        </p:blipFill>
        <p:spPr>
          <a:xfrm>
            <a:off x="116305" y="1844780"/>
            <a:ext cx="11958091" cy="4414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3143589" y="3894565"/>
            <a:ext cx="803399" cy="192468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312326" y="583731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196171" y="6253625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ServiceNow</a:t>
            </a:r>
            <a:r>
              <a:rPr kumimoji="1" lang="ja-JP" altLang="en-US" sz="1400" dirty="0"/>
              <a:t>連携モデルとして整備</a:t>
            </a:r>
          </a:p>
        </p:txBody>
      </p:sp>
      <p:sp>
        <p:nvSpPr>
          <p:cNvPr id="11" name="AutoShape 8" descr="ServiceNow"/>
          <p:cNvSpPr>
            <a:spLocks noChangeAspect="1" noChangeArrowheads="1"/>
          </p:cNvSpPr>
          <p:nvPr/>
        </p:nvSpPr>
        <p:spPr bwMode="auto">
          <a:xfrm>
            <a:off x="155575" y="12212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Service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8"/>
          <a:stretch/>
        </p:blipFill>
        <p:spPr bwMode="auto">
          <a:xfrm>
            <a:off x="9043967" y="2968512"/>
            <a:ext cx="1133376" cy="255432"/>
          </a:xfrm>
          <a:prstGeom prst="rect">
            <a:avLst/>
          </a:prstGeom>
          <a:solidFill>
            <a:srgbClr val="E6F5F6"/>
          </a:solidFill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6888110" y="2366583"/>
            <a:ext cx="1630609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8985627" y="2319102"/>
            <a:ext cx="1250057" cy="8851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314475" y="160821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対象プラットフォーム</a:t>
            </a:r>
          </a:p>
        </p:txBody>
      </p:sp>
      <p:sp>
        <p:nvSpPr>
          <p:cNvPr id="22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5400000">
            <a:off x="9430630" y="187410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6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パラメータ設定ミスによる誤操作で、全体に影響が出ることを防ぐことが出来ます。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連携モデルではユーザとロールをプリセットしています。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必要に応じてこれらのユーザやロールを追加・編集してください。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dk1"/>
                </a:solidFill>
              </a:rPr>
              <a:t>「</a:t>
            </a:r>
            <a:r>
              <a:rPr lang="en-US" altLang="ja-JP" dirty="0">
                <a:solidFill>
                  <a:schemeClr val="dk1"/>
                </a:solidFill>
              </a:rPr>
              <a:t>administrator</a:t>
            </a:r>
            <a:r>
              <a:rPr lang="ja-JP" altLang="en-US" dirty="0">
                <a:solidFill>
                  <a:schemeClr val="dk1"/>
                </a:solidFill>
              </a:rPr>
              <a:t>」のログイン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  <a:r>
              <a:rPr lang="ja-JP" altLang="en-US" dirty="0">
                <a:solidFill>
                  <a:schemeClr val="dk1"/>
                </a:solidFill>
              </a:rPr>
              <a:t>は</a:t>
            </a:r>
            <a:r>
              <a:rPr lang="en-US" altLang="ja-JP" dirty="0">
                <a:solidFill>
                  <a:schemeClr val="dk1"/>
                </a:solidFill>
              </a:rPr>
              <a:t>ITA</a:t>
            </a:r>
            <a:r>
              <a:rPr lang="ja-JP" altLang="en-US" dirty="0" err="1">
                <a:solidFill>
                  <a:schemeClr val="dk1"/>
                </a:solidFill>
              </a:rPr>
              <a:t>への</a:t>
            </a:r>
            <a:r>
              <a:rPr lang="ja-JP" altLang="en-US" dirty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 err="1">
                <a:solidFill>
                  <a:schemeClr val="dk1"/>
                </a:solidFill>
              </a:rPr>
              <a:t>servicenow</a:t>
            </a:r>
            <a:r>
              <a:rPr lang="en-US" altLang="ja-JP" dirty="0">
                <a:solidFill>
                  <a:schemeClr val="dk1"/>
                </a:solidFill>
              </a:rPr>
              <a:t>-user</a:t>
            </a:r>
            <a:r>
              <a:rPr lang="ja-JP" altLang="en-US" dirty="0"/>
              <a:t>」の初回ログイン</a:t>
            </a:r>
            <a:r>
              <a:rPr lang="en-US" altLang="ja-JP" dirty="0"/>
              <a:t>PW</a:t>
            </a:r>
            <a:r>
              <a:rPr lang="ja-JP" altLang="en-US" dirty="0"/>
              <a:t>は</a:t>
            </a:r>
            <a:r>
              <a:rPr lang="en-US" altLang="ja-JP" dirty="0"/>
              <a:t>”password”</a:t>
            </a:r>
          </a:p>
          <a:p>
            <a:pPr marL="361950" indent="-180975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1438"/>
              </p:ext>
            </p:extLst>
          </p:nvPr>
        </p:nvGraphicFramePr>
        <p:xfrm>
          <a:off x="222479" y="3613700"/>
          <a:ext cx="11728873" cy="283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092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52331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36922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94091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31945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操作に関する全権限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b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連携モデル全般に関する設定を変更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円柱 86">
            <a:extLst>
              <a:ext uri="{FF2B5EF4-FFF2-40B4-BE49-F238E27FC236}">
                <a16:creationId xmlns:a16="http://schemas.microsoft.com/office/drawing/2014/main" id="{C6592E84-EEA5-4986-B99E-3A05F4BFE49D}"/>
              </a:ext>
            </a:extLst>
          </p:cNvPr>
          <p:cNvSpPr/>
          <p:nvPr/>
        </p:nvSpPr>
        <p:spPr bwMode="auto">
          <a:xfrm>
            <a:off x="6780095" y="2673011"/>
            <a:ext cx="4680650" cy="3672278"/>
          </a:xfrm>
          <a:prstGeom prst="can">
            <a:avLst>
              <a:gd name="adj" fmla="val 18209"/>
            </a:avLst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連携モデルによる自動化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8" y="839099"/>
            <a:ext cx="11713301" cy="17405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連携モデルは、</a:t>
            </a:r>
            <a:r>
              <a:rPr lang="en-US" altLang="ja-JP" dirty="0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のパラメータシート内レコードを反映させる作業を自動化します。</a:t>
            </a:r>
            <a:endParaRPr kumimoji="1" lang="en-US" altLang="ja-JP" dirty="0"/>
          </a:p>
          <a:p>
            <a:r>
              <a:rPr lang="ja-JP" altLang="en-US" dirty="0"/>
              <a:t>自動化作業は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7934FA-E911-4349-A609-BBD778D3F94A}"/>
              </a:ext>
            </a:extLst>
          </p:cNvPr>
          <p:cNvSpPr/>
          <p:nvPr/>
        </p:nvSpPr>
        <p:spPr bwMode="auto">
          <a:xfrm>
            <a:off x="7248160" y="3645030"/>
            <a:ext cx="3744520" cy="1800250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sz="1600" b="1" dirty="0">
                <a:solidFill>
                  <a:srgbClr val="797979"/>
                </a:solidFill>
              </a:rPr>
              <a:t>サーバー</a:t>
            </a:r>
            <a:r>
              <a:rPr lang="en-US" altLang="ja-JP" sz="1600" b="1" dirty="0">
                <a:solidFill>
                  <a:srgbClr val="797979"/>
                </a:solidFill>
              </a:rPr>
              <a:t>_</a:t>
            </a:r>
            <a:r>
              <a:rPr lang="en-US" altLang="ja-JP" sz="1600" b="1" dirty="0" err="1">
                <a:solidFill>
                  <a:srgbClr val="797979"/>
                </a:solidFill>
              </a:rPr>
              <a:t>Servicenow</a:t>
            </a:r>
            <a:r>
              <a:rPr lang="ja-JP" altLang="en-US" sz="1600" b="1" dirty="0">
                <a:solidFill>
                  <a:srgbClr val="797979"/>
                </a:solidFill>
              </a:rPr>
              <a:t>連携モデル</a:t>
            </a: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F8085583-DDA4-4D55-8C6D-E826C6212CE3}"/>
              </a:ext>
            </a:extLst>
          </p:cNvPr>
          <p:cNvSpPr/>
          <p:nvPr/>
        </p:nvSpPr>
        <p:spPr bwMode="auto">
          <a:xfrm>
            <a:off x="7464190" y="4149100"/>
            <a:ext cx="1476205" cy="1112100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Linux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98FD00C-C23F-4EAF-8BED-918A3F859DE9}"/>
              </a:ext>
            </a:extLst>
          </p:cNvPr>
          <p:cNvSpPr/>
          <p:nvPr/>
        </p:nvSpPr>
        <p:spPr bwMode="auto">
          <a:xfrm>
            <a:off x="479220" y="2780910"/>
            <a:ext cx="3960550" cy="3456480"/>
          </a:xfrm>
          <a:prstGeom prst="roundRect">
            <a:avLst>
              <a:gd name="adj" fmla="val 990"/>
            </a:avLst>
          </a:prstGeom>
          <a:solidFill>
            <a:srgbClr val="F5F9F7"/>
          </a:solidFill>
          <a:ln w="25400">
            <a:solidFill>
              <a:schemeClr val="accent3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000" u="sng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8313BE-71FB-4B49-B6E1-56A03A0F5C4F}"/>
              </a:ext>
            </a:extLst>
          </p:cNvPr>
          <p:cNvSpPr/>
          <p:nvPr/>
        </p:nvSpPr>
        <p:spPr bwMode="auto">
          <a:xfrm>
            <a:off x="1055300" y="3444475"/>
            <a:ext cx="2808390" cy="2576813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solidFill>
                  <a:srgbClr val="797979"/>
                </a:solidFill>
                <a:latin typeface="+mn-ea"/>
              </a:rPr>
              <a:t>▼サーバー</a:t>
            </a: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84A36F5E-D15D-438D-BBD3-38531DF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6678"/>
              </p:ext>
            </p:extLst>
          </p:nvPr>
        </p:nvGraphicFramePr>
        <p:xfrm>
          <a:off x="1506628" y="3952890"/>
          <a:ext cx="17596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680">
                  <a:extLst>
                    <a:ext uri="{9D8B030D-6E8A-4147-A177-3AD203B41FA5}">
                      <a16:colId xmlns:a16="http://schemas.microsoft.com/office/drawing/2014/main" val="360292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すべて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Linux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68687"/>
                  </a:ext>
                </a:extLst>
              </a:tr>
            </a:tbl>
          </a:graphicData>
        </a:graphic>
      </p:graphicFrame>
      <p:pic>
        <p:nvPicPr>
          <p:cNvPr id="82" name="図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" y="2814777"/>
            <a:ext cx="2063299" cy="4349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32" y="2785573"/>
            <a:ext cx="1926726" cy="480880"/>
          </a:xfrm>
          <a:prstGeom prst="rect">
            <a:avLst/>
          </a:prstGeom>
        </p:spPr>
      </p:pic>
      <p:sp>
        <p:nvSpPr>
          <p:cNvPr id="89" name="右矢印 88"/>
          <p:cNvSpPr/>
          <p:nvPr/>
        </p:nvSpPr>
        <p:spPr bwMode="auto">
          <a:xfrm rot="10800000">
            <a:off x="3163185" y="4379559"/>
            <a:ext cx="4605456" cy="237210"/>
          </a:xfrm>
          <a:prstGeom prst="rightArrow">
            <a:avLst>
              <a:gd name="adj1" fmla="val 50000"/>
              <a:gd name="adj2" fmla="val 10162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9068541" y="4149101"/>
            <a:ext cx="339919" cy="1112100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9017716" y="4575881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8" ma:contentTypeDescription="新しいドキュメントを作成します。" ma:contentTypeScope="" ma:versionID="5c029b96a4a2abc881fe42800b88df28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650c1592c370a88edabd179bdb060466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836F8F-27B3-4E46-9347-CF8E562ED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7CCBA7-24DD-4DF4-BC77-D8CB616DAC34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3c7534c-8447-4121-a676-7eb0e8edc712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BC9141-53D3-4A04-9B97-7A675527C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1432</Words>
  <Application>Microsoft Office PowerPoint</Application>
  <PresentationFormat>ワイド画面</PresentationFormat>
  <Paragraphs>281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PowerPoint プレゼンテーション</vt:lpstr>
      <vt:lpstr>目次</vt:lpstr>
      <vt:lpstr>1. はじめに</vt:lpstr>
      <vt:lpstr>2. ServiceNowとは</vt:lpstr>
      <vt:lpstr>3. ServiceNow連携モデルとは</vt:lpstr>
      <vt:lpstr>4. ServiceNow連携モデルの目的</vt:lpstr>
      <vt:lpstr>5. 自動化の仕組み</vt:lpstr>
      <vt:lpstr>6. RBACによる誤操作防止</vt:lpstr>
      <vt:lpstr>7. ServiceNow連携モデルによる自動化</vt:lpstr>
      <vt:lpstr>7.1 ServiceNow連携</vt:lpstr>
      <vt:lpstr>レコードの追加・更新・削除の条件</vt:lpstr>
      <vt:lpstr>Conductor一覧</vt:lpstr>
      <vt:lpstr>Movement一覧</vt:lpstr>
      <vt:lpstr>メニュー一覧</vt:lpstr>
      <vt:lpstr>メニュー一覧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2023-02-28T07:28:50Z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