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56"/>
  </p:notesMasterIdLst>
  <p:handoutMasterIdLst>
    <p:handoutMasterId r:id="rId57"/>
  </p:handoutMasterIdLst>
  <p:sldIdLst>
    <p:sldId id="262" r:id="rId5"/>
    <p:sldId id="956" r:id="rId6"/>
    <p:sldId id="957" r:id="rId7"/>
    <p:sldId id="1008" r:id="rId8"/>
    <p:sldId id="548" r:id="rId9"/>
    <p:sldId id="659" r:id="rId10"/>
    <p:sldId id="1027" r:id="rId11"/>
    <p:sldId id="959" r:id="rId12"/>
    <p:sldId id="974" r:id="rId13"/>
    <p:sldId id="960" r:id="rId14"/>
    <p:sldId id="964" r:id="rId15"/>
    <p:sldId id="965" r:id="rId16"/>
    <p:sldId id="961" r:id="rId17"/>
    <p:sldId id="962" r:id="rId18"/>
    <p:sldId id="971" r:id="rId19"/>
    <p:sldId id="970" r:id="rId20"/>
    <p:sldId id="972" r:id="rId21"/>
    <p:sldId id="976" r:id="rId22"/>
    <p:sldId id="977" r:id="rId23"/>
    <p:sldId id="979" r:id="rId24"/>
    <p:sldId id="980" r:id="rId25"/>
    <p:sldId id="981" r:id="rId26"/>
    <p:sldId id="983" r:id="rId27"/>
    <p:sldId id="982" r:id="rId28"/>
    <p:sldId id="984" r:id="rId29"/>
    <p:sldId id="978" r:id="rId30"/>
    <p:sldId id="985" r:id="rId31"/>
    <p:sldId id="986" r:id="rId32"/>
    <p:sldId id="987" r:id="rId33"/>
    <p:sldId id="988" r:id="rId34"/>
    <p:sldId id="989" r:id="rId35"/>
    <p:sldId id="990" r:id="rId36"/>
    <p:sldId id="992" r:id="rId37"/>
    <p:sldId id="993" r:id="rId38"/>
    <p:sldId id="995" r:id="rId39"/>
    <p:sldId id="996" r:id="rId40"/>
    <p:sldId id="994" r:id="rId41"/>
    <p:sldId id="1007" r:id="rId42"/>
    <p:sldId id="1009" r:id="rId43"/>
    <p:sldId id="1010" r:id="rId44"/>
    <p:sldId id="1012" r:id="rId45"/>
    <p:sldId id="1018" r:id="rId46"/>
    <p:sldId id="1019" r:id="rId47"/>
    <p:sldId id="1021" r:id="rId48"/>
    <p:sldId id="1022" r:id="rId49"/>
    <p:sldId id="1023" r:id="rId50"/>
    <p:sldId id="1024" r:id="rId51"/>
    <p:sldId id="1025" r:id="rId52"/>
    <p:sldId id="1026" r:id="rId53"/>
    <p:sldId id="1011" r:id="rId54"/>
    <p:sldId id="318" r:id="rId55"/>
  </p:sldIdLst>
  <p:sldSz cx="12192000" cy="6858000"/>
  <p:notesSz cx="7104063" cy="102346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A1E62E2-562A-42EE-8A02-0129BCB10715}">
          <p14:sldIdLst>
            <p14:sldId id="262"/>
            <p14:sldId id="956"/>
            <p14:sldId id="957"/>
            <p14:sldId id="1008"/>
          </p14:sldIdLst>
        </p14:section>
        <p14:section name="1．はじめに" id="{E1FB18EA-08C5-4CBF-9930-23CDCDCF465D}">
          <p14:sldIdLst>
            <p14:sldId id="548"/>
            <p14:sldId id="659"/>
            <p14:sldId id="1027"/>
            <p14:sldId id="959"/>
            <p14:sldId id="974"/>
          </p14:sldIdLst>
        </p14:section>
        <p14:section name="ServiceNow連携モデルを使う準備" id="{EA87C08D-513E-47FD-A7EC-F354D9798E5F}">
          <p14:sldIdLst>
            <p14:sldId id="960"/>
            <p14:sldId id="964"/>
            <p14:sldId id="965"/>
            <p14:sldId id="961"/>
            <p14:sldId id="962"/>
            <p14:sldId id="971"/>
            <p14:sldId id="970"/>
            <p14:sldId id="972"/>
          </p14:sldIdLst>
        </p14:section>
        <p14:section name="ServiceNow連携モデルの実行" id="{B5FF43B5-4DD0-400D-AC7E-8ACA625EF498}">
          <p14:sldIdLst>
            <p14:sldId id="976"/>
            <p14:sldId id="977"/>
            <p14:sldId id="979"/>
            <p14:sldId id="980"/>
            <p14:sldId id="981"/>
            <p14:sldId id="983"/>
            <p14:sldId id="982"/>
            <p14:sldId id="984"/>
            <p14:sldId id="978"/>
            <p14:sldId id="985"/>
            <p14:sldId id="986"/>
            <p14:sldId id="987"/>
            <p14:sldId id="988"/>
            <p14:sldId id="989"/>
            <p14:sldId id="990"/>
            <p14:sldId id="992"/>
            <p14:sldId id="993"/>
            <p14:sldId id="995"/>
            <p14:sldId id="996"/>
          </p14:sldIdLst>
        </p14:section>
        <p14:section name="連携対象メニュー追加手順" id="{EC46996C-BAC6-4638-9787-7E82B33903D0}">
          <p14:sldIdLst>
            <p14:sldId id="994"/>
            <p14:sldId id="1007"/>
            <p14:sldId id="1009"/>
            <p14:sldId id="1010"/>
            <p14:sldId id="1012"/>
          </p14:sldIdLst>
        </p14:section>
        <p14:section name="ServiceNowからの情報取得方法" id="{FFF37213-6E20-40E9-8CBF-6BD3F7D9A86D}">
          <p14:sldIdLst>
            <p14:sldId id="1018"/>
            <p14:sldId id="1019"/>
            <p14:sldId id="1021"/>
            <p14:sldId id="1022"/>
            <p14:sldId id="1023"/>
            <p14:sldId id="1024"/>
          </p14:sldIdLst>
        </p14:section>
        <p14:section name="こんなときは？" id="{625B4B6E-503E-4D88-A4E8-495ABE192C66}">
          <p14:sldIdLst>
            <p14:sldId id="1025"/>
            <p14:sldId id="1026"/>
            <p14:sldId id="1011"/>
          </p14:sldIdLst>
        </p14:section>
        <p14:section name="フッター" id="{FAC20383-C77B-44DB-A218-73E45FB96115}">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E7E8EA"/>
    <a:srgbClr val="CBCDD3"/>
    <a:srgbClr val="FCFCFC"/>
    <a:srgbClr val="F4F9F1"/>
    <a:srgbClr val="F58536"/>
    <a:srgbClr val="FEFEFE"/>
    <a:srgbClr val="D6E8FF"/>
    <a:srgbClr val="00325F"/>
    <a:srgbClr val="153C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DA82E-BE85-4246-9D1B-55F768386F50}" v="1050" dt="2022-02-24T05:32:35.3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5265" autoAdjust="0"/>
  </p:normalViewPr>
  <p:slideViewPr>
    <p:cSldViewPr>
      <p:cViewPr varScale="1">
        <p:scale>
          <a:sx n="97" d="100"/>
          <a:sy n="97" d="100"/>
        </p:scale>
        <p:origin x="270" y="78"/>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223"/>
        <p:guide pos="2238"/>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ja-JP" altLang="en-US" dirty="0"/>
            <a:t>連携したいマシンの基本情報を登録します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管理しやすくするためのオペレーションを作成します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連携したい情報をパラメータシートを登録します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t>
        <a:bodyPr/>
        <a:lstStyle/>
        <a:p>
          <a:endParaRPr kumimoji="1" lang="ja-JP" altLang="en-US"/>
        </a:p>
      </dgm:t>
    </dgm:pt>
    <dgm:pt modelId="{1F025B89-C941-4E85-920E-D6908DEE2142}" type="pres">
      <dgm:prSet presAssocID="{F0EC518C-1EA5-431A-B4C0-34DF6146AFF4}" presName="arrow" presStyleLbl="node1" presStyleIdx="2" presStyleCnt="4"/>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t>
        <a:bodyPr/>
        <a:lstStyle/>
        <a:p>
          <a:endParaRPr kumimoji="1" lang="ja-JP" altLang="en-US"/>
        </a:p>
      </dgm:t>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t>
        <a:bodyPr/>
        <a:lstStyle/>
        <a:p>
          <a:endParaRPr kumimoji="1" lang="ja-JP" altLang="en-US"/>
        </a:p>
      </dgm:t>
    </dgm:pt>
    <dgm:pt modelId="{46D74FD4-272C-472D-A722-7F14809ED911}" type="pres">
      <dgm:prSet presAssocID="{47C92D8C-AE74-40DF-ACB1-0541F38A9058}" presName="arrow" presStyleLbl="node1" presStyleIdx="3" presStyleCnt="4"/>
      <dgm:spPr/>
      <dgm:t>
        <a:bodyPr/>
        <a:lstStyle/>
        <a:p>
          <a:endParaRPr kumimoji="1" lang="ja-JP" altLang="en-US"/>
        </a:p>
      </dgm:t>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t>
        <a:bodyPr/>
        <a:lstStyle/>
        <a:p>
          <a:endParaRPr kumimoji="1" lang="ja-JP" altLang="en-US"/>
        </a:p>
      </dgm:t>
    </dgm:pt>
  </dgm:ptLst>
  <dgm:cxnLst>
    <dgm:cxn modelId="{9C395697-1D2A-4777-9E29-039BDFE5C766}" type="presOf" srcId="{47C92D8C-AE74-40DF-ACB1-0541F38A9058}" destId="{46D74FD4-272C-472D-A722-7F14809ED911}" srcOrd="1"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45AEA120-8E87-4DAB-B1E6-8D4885D9DECB}" type="presOf" srcId="{D0BB6940-C360-417F-9071-AABAF2780327}" destId="{9510E692-3FC8-4DC7-9E92-6282AB79F395}"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3013229-523E-415A-97F2-B607FB1F6529}" srcId="{F0EC518C-1EA5-431A-B4C0-34DF6146AFF4}" destId="{A8588580-F58F-4A40-B0EC-7881A3766C34}" srcOrd="0" destOrd="0" parTransId="{344C79BF-841A-4C58-8EF4-C94A12476FD3}" sibTransId="{2CB5E3B9-A5FF-438E-B800-10C3F503A250}"/>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36E0C73C-D489-4CA2-B153-F03B5E5B5C39}" srcId="{D511BCA9-A41D-461D-AB9F-8F6C9E648C31}" destId="{F0EC518C-1EA5-431A-B4C0-34DF6146AFF4}" srcOrd="1"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altLang="ja-JP" sz="1500" kern="1200" dirty="0"/>
            <a:t>Conductor</a:t>
          </a:r>
          <a:r>
            <a:rPr lang="ja-JP" altLang="en-US" sz="1500" kern="1200" dirty="0"/>
            <a:t>もしくは</a:t>
          </a:r>
          <a:r>
            <a:rPr lang="en-US" altLang="ja-JP" sz="1500" kern="1200" dirty="0"/>
            <a:t>Movement</a:t>
          </a:r>
          <a:r>
            <a:rPr lang="ja-JP" altLang="en-US" sz="15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dirty="0"/>
            <a:t>連携したい情報をパラメータシートを登録します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dirty="0"/>
            <a:t>管理しやすくするためのオペレーションを作成します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dirty="0"/>
            <a:t>連携したいマシンの基本情報を登録します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8428" cy="511731"/>
          </a:xfrm>
          <a:prstGeom prst="rect">
            <a:avLst/>
          </a:prstGeom>
        </p:spPr>
        <p:txBody>
          <a:bodyPr vert="horz" lIns="95484" tIns="47742" rIns="95484" bIns="47742"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4023992" y="1"/>
            <a:ext cx="3078428" cy="511731"/>
          </a:xfrm>
          <a:prstGeom prst="rect">
            <a:avLst/>
          </a:prstGeom>
        </p:spPr>
        <p:txBody>
          <a:bodyPr vert="horz" lIns="95484" tIns="47742" rIns="95484" bIns="47742" rtlCol="0"/>
          <a:lstStyle>
            <a:lvl1pPr algn="r">
              <a:defRPr sz="1200"/>
            </a:lvl1pPr>
          </a:lstStyle>
          <a:p>
            <a:fld id="{D829EBEE-5DBD-45D0-BA62-80122688BEB8}" type="datetimeFigureOut">
              <a:rPr kumimoji="1" lang="ja-JP" altLang="en-US" smtClean="0">
                <a:ea typeface="メイリオ" panose="020B0604030504040204" pitchFamily="50" charset="-128"/>
              </a:rPr>
              <a:t>2022/3/2</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721107"/>
            <a:ext cx="3078428" cy="511731"/>
          </a:xfrm>
          <a:prstGeom prst="rect">
            <a:avLst/>
          </a:prstGeom>
        </p:spPr>
        <p:txBody>
          <a:bodyPr vert="horz" lIns="95484" tIns="47742" rIns="95484" bIns="47742"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4023992" y="9721107"/>
            <a:ext cx="3078428" cy="511731"/>
          </a:xfrm>
          <a:prstGeom prst="rect">
            <a:avLst/>
          </a:prstGeom>
        </p:spPr>
        <p:txBody>
          <a:bodyPr vert="horz" lIns="95484" tIns="47742" rIns="95484" bIns="47742"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4023992" y="1"/>
            <a:ext cx="3078428" cy="296556"/>
          </a:xfrm>
          <a:prstGeom prst="rect">
            <a:avLst/>
          </a:prstGeom>
        </p:spPr>
        <p:txBody>
          <a:bodyPr vert="horz" lIns="95484" tIns="47742" rIns="95484" bIns="47742" rtlCol="0"/>
          <a:lstStyle>
            <a:lvl1pPr algn="r">
              <a:defRPr sz="1000">
                <a:ea typeface="メイリオ" panose="020B0604030504040204" pitchFamily="50" charset="-128"/>
              </a:defRPr>
            </a:lvl1pPr>
          </a:lstStyle>
          <a:p>
            <a:fld id="{4B26993D-C081-44EB-B0F5-A9F467792B62}" type="datetimeFigureOut">
              <a:rPr lang="ja-JP" altLang="en-US" smtClean="0"/>
              <a:pPr/>
              <a:t>2022/3/2</a:t>
            </a:fld>
            <a:endParaRPr lang="ja-JP" altLang="en-US" dirty="0"/>
          </a:p>
        </p:txBody>
      </p:sp>
      <p:sp>
        <p:nvSpPr>
          <p:cNvPr id="7" name="スライド番号プレースホルダー 6"/>
          <p:cNvSpPr>
            <a:spLocks noGrp="1"/>
          </p:cNvSpPr>
          <p:nvPr>
            <p:ph type="sldNum" sz="quarter" idx="5"/>
          </p:nvPr>
        </p:nvSpPr>
        <p:spPr>
          <a:xfrm>
            <a:off x="4023992" y="9938893"/>
            <a:ext cx="3078428" cy="296556"/>
          </a:xfrm>
          <a:prstGeom prst="rect">
            <a:avLst/>
          </a:prstGeom>
        </p:spPr>
        <p:txBody>
          <a:bodyPr vert="horz" lIns="95484" tIns="47742" rIns="95484" bIns="47742"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141288" y="444500"/>
            <a:ext cx="6821487" cy="3836988"/>
          </a:xfrm>
          <a:prstGeom prst="rect">
            <a:avLst/>
          </a:prstGeom>
          <a:noFill/>
          <a:ln w="12700">
            <a:solidFill>
              <a:prstClr val="black"/>
            </a:solidFill>
          </a:ln>
        </p:spPr>
        <p:txBody>
          <a:bodyPr vert="horz" lIns="94668" tIns="47334" rIns="94668" bIns="47334" rtlCol="0" anchor="ctr"/>
          <a:lstStyle/>
          <a:p>
            <a:endParaRPr lang="ja-JP" altLang="en-US"/>
          </a:p>
        </p:txBody>
      </p:sp>
      <p:sp>
        <p:nvSpPr>
          <p:cNvPr id="9" name="ノート プレースホルダー 8"/>
          <p:cNvSpPr>
            <a:spLocks noGrp="1"/>
          </p:cNvSpPr>
          <p:nvPr>
            <p:ph type="body" sz="quarter" idx="3"/>
          </p:nvPr>
        </p:nvSpPr>
        <p:spPr>
          <a:xfrm>
            <a:off x="95595" y="4448337"/>
            <a:ext cx="6912874" cy="5375074"/>
          </a:xfrm>
          <a:prstGeom prst="rect">
            <a:avLst/>
          </a:prstGeom>
        </p:spPr>
        <p:txBody>
          <a:bodyPr vert="horz" lIns="0" tIns="47334" rIns="0" bIns="47334"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dirty="0"/>
          </a:p>
        </p:txBody>
      </p:sp>
    </p:spTree>
    <p:extLst>
      <p:ext uri="{BB962C8B-B14F-4D97-AF65-F5344CB8AC3E}">
        <p14:creationId xmlns:p14="http://schemas.microsoft.com/office/powerpoint/2010/main" val="146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29</a:t>
            </a:fld>
            <a:endParaRPr lang="ja-JP" altLang="en-US" dirty="0"/>
          </a:p>
        </p:txBody>
      </p:sp>
    </p:spTree>
    <p:extLst>
      <p:ext uri="{BB962C8B-B14F-4D97-AF65-F5344CB8AC3E}">
        <p14:creationId xmlns:p14="http://schemas.microsoft.com/office/powerpoint/2010/main" val="8207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35</a:t>
            </a:fld>
            <a:endParaRPr lang="ja-JP" altLang="en-US" dirty="0"/>
          </a:p>
        </p:txBody>
      </p:sp>
    </p:spTree>
    <p:extLst>
      <p:ext uri="{BB962C8B-B14F-4D97-AF65-F5344CB8AC3E}">
        <p14:creationId xmlns:p14="http://schemas.microsoft.com/office/powerpoint/2010/main" val="3147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36</a:t>
            </a:fld>
            <a:endParaRPr lang="ja-JP" altLang="en-US" dirty="0"/>
          </a:p>
        </p:txBody>
      </p:sp>
    </p:spTree>
    <p:extLst>
      <p:ext uri="{BB962C8B-B14F-4D97-AF65-F5344CB8AC3E}">
        <p14:creationId xmlns:p14="http://schemas.microsoft.com/office/powerpoint/2010/main" val="4019629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21779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13136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2" r:id="rId8"/>
    <p:sldLayoutId id="2147483703" r:id="rId9"/>
    <p:sldLayoutId id="2147483704"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xastro-suite.github.io/it-automation-docs/learn_ja.html"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SettingSamples-ServiceNow/releases" TargetMode="External"/><Relationship Id="rId2" Type="http://schemas.openxmlformats.org/officeDocument/2006/relationships/hyperlink" Target="https://github.com/exastro-suite/SettingSamples-/releases"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exastro-suite.github.io/it-automation-docs/asset/Documents_ja/Exastro-ITA_%E5%88%A9%E7%94%A8%E6%89%8B%E9%A0%86%E3%83%9E%E3%83%8B%E3%83%A5%E3%82%A2%E3%83%AB_RestAPI.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exastro-suite.github.io/it-automation-docs/asset/Documents_ja/Exastro-ITA_&#21033;&#29992;&#25163;&#38918;&#12510;&#12491;&#12517;&#12450;&#12523;_&#31649;&#29702;&#12467;&#12531;&#12477;&#12540;&#12523;.pdf" TargetMode="External"/><Relationship Id="rId5" Type="http://schemas.openxmlformats.org/officeDocument/2006/relationships/image" Target="../media/image35.png"/><Relationship Id="rId4" Type="http://schemas.openxmlformats.org/officeDocument/2006/relationships/hyperlink" Target="https://exastro-suite.github.io/it-automation-docs/asset/Documents_ja/Exastro-ITA_&#21033;&#29992;&#25163;&#38918;&#12510;&#12491;&#12517;&#12450;&#12523;_&#12513;&#12491;&#12517;&#12540;&#20316;&#25104;&#27231;&#3302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21033;&#29992;&#25163;&#38918;&#12510;&#12491;&#12517;&#12450;&#12523;_&#31649;&#29702;&#12467;&#12531;&#12477;&#12540;&#12523;.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1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xastro-suite.github.io/it-automation-docs/setting-samples_ja.html" TargetMode="External"/><Relationship Id="rId1" Type="http://schemas.openxmlformats.org/officeDocument/2006/relationships/slideLayout" Target="../slideLayouts/slideLayout3.xml"/><Relationship Id="rId5" Type="http://schemas.openxmlformats.org/officeDocument/2006/relationships/hyperlink" Target="https://github.com/exastro-suite/playbook-collection-docs/blob/master/README_ansible.ja.md" TargetMode="External"/><Relationship Id="rId4" Type="http://schemas.openxmlformats.org/officeDocument/2006/relationships/hyperlink" Target="https://exastro-suite.github.io/it-automation-docs/learn_ja.html#collectContra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2" y="2636890"/>
            <a:ext cx="11712000" cy="1513679"/>
          </a:xfrm>
        </p:spPr>
        <p:txBody>
          <a:bodyPr/>
          <a:lstStyle/>
          <a:p>
            <a:r>
              <a:rPr lang="en-US" altLang="ja-JP" sz="4800" b="1" dirty="0"/>
              <a:t>Setting samples</a:t>
            </a:r>
            <a:br>
              <a:rPr lang="en-US" altLang="ja-JP" sz="4800" b="1" dirty="0"/>
            </a:br>
            <a:r>
              <a:rPr lang="en-US" altLang="ja-JP" sz="4800" b="1" dirty="0"/>
              <a:t>ServiceNow</a:t>
            </a:r>
            <a:r>
              <a:rPr lang="ja-JP" altLang="en-US" sz="4800" b="1" dirty="0"/>
              <a:t>連携モデル</a:t>
            </a:r>
            <a:r>
              <a:rPr lang="en-US" altLang="ja-JP" sz="4800" b="1" dirty="0"/>
              <a:t>(v1.1)</a:t>
            </a:r>
            <a:r>
              <a:rPr lang="ja-JP" altLang="en-US" sz="4800" b="1" dirty="0"/>
              <a:t>導入手順</a:t>
            </a:r>
          </a:p>
        </p:txBody>
      </p:sp>
      <p:sp>
        <p:nvSpPr>
          <p:cNvPr id="4" name="テキスト プレースホルダー 3"/>
          <p:cNvSpPr>
            <a:spLocks noGrp="1"/>
          </p:cNvSpPr>
          <p:nvPr>
            <p:ph type="body" sz="quarter" idx="10"/>
          </p:nvPr>
        </p:nvSpPr>
        <p:spPr>
          <a:xfrm>
            <a:off x="209682" y="5949350"/>
            <a:ext cx="8736969" cy="772006"/>
          </a:xfrm>
        </p:spPr>
        <p:txBody>
          <a:bodyPr/>
          <a:lstStyle/>
          <a:p>
            <a:r>
              <a:rPr lang="ja-JP" altLang="en-US" dirty="0"/>
              <a:t>第</a:t>
            </a:r>
            <a:r>
              <a:rPr lang="en-US" altLang="ja-JP" dirty="0" smtClean="0"/>
              <a:t>1.</a:t>
            </a:r>
            <a:r>
              <a:rPr lang="en-US" altLang="ja-JP" dirty="0"/>
              <a:t>1</a:t>
            </a:r>
            <a:r>
              <a:rPr lang="ja-JP" altLang="en-US" dirty="0" smtClean="0"/>
              <a:t>版</a:t>
            </a:r>
            <a:r>
              <a:rPr lang="en-US" altLang="ja-JP" dirty="0" smtClean="0"/>
              <a:t> </a:t>
            </a:r>
            <a:r>
              <a:rPr lang="ja-JP" altLang="en-US" dirty="0"/>
              <a:t>（</a:t>
            </a:r>
            <a:r>
              <a:rPr lang="en-US" altLang="ja-JP" dirty="0"/>
              <a:t>ITA</a:t>
            </a:r>
            <a:r>
              <a:rPr lang="ja-JP" altLang="en-US" dirty="0"/>
              <a:t>バージョン</a:t>
            </a:r>
            <a:r>
              <a:rPr lang="en-US" altLang="ja-JP" dirty="0"/>
              <a:t>1.9.1</a:t>
            </a:r>
            <a:r>
              <a:rPr lang="ja-JP" altLang="en-US" dirty="0"/>
              <a:t>版</a:t>
            </a:r>
            <a:r>
              <a:rPr lang="en-US" altLang="ja-JP" dirty="0"/>
              <a:t>)</a:t>
            </a:r>
          </a:p>
          <a:p>
            <a:r>
              <a:rPr lang="en-US" altLang="ja-JP" dirty="0" err="1"/>
              <a:t>Exastro</a:t>
            </a:r>
            <a:r>
              <a:rPr lang="en-US" altLang="ja-JP" dirty="0"/>
              <a:t> developer​</a:t>
            </a:r>
          </a:p>
        </p:txBody>
      </p:sp>
      <p:sp>
        <p:nvSpPr>
          <p:cNvPr id="6" name="正方形/長方形 5"/>
          <p:cNvSpPr/>
          <p:nvPr/>
        </p:nvSpPr>
        <p:spPr>
          <a:xfrm>
            <a:off x="119170" y="5157240"/>
            <a:ext cx="11953660" cy="646331"/>
          </a:xfrm>
          <a:prstGeom prst="rect">
            <a:avLst/>
          </a:prstGeom>
        </p:spPr>
        <p:txBody>
          <a:bodyPr wrap="square">
            <a:spAutoFit/>
          </a:bodyPr>
          <a:lstStyle/>
          <a:p>
            <a:r>
              <a:rPr lang="en-US" altLang="ja-JP" b="1" dirty="0">
                <a:solidFill>
                  <a:srgbClr val="595959"/>
                </a:solidFill>
                <a:latin typeface="メイリオ" panose="020B0604030504040204" pitchFamily="50" charset="-128"/>
              </a:rPr>
              <a:t>※</a:t>
            </a:r>
            <a:r>
              <a:rPr lang="ja-JP" altLang="en-US" b="1" dirty="0">
                <a:solidFill>
                  <a:srgbClr val="595959"/>
                </a:solidFill>
                <a:ea typeface="メイリオ" panose="020B0604030504040204" pitchFamily="50" charset="-128"/>
              </a:rPr>
              <a:t>本書では「</a:t>
            </a:r>
            <a:r>
              <a:rPr lang="en-US" altLang="ja-JP" b="1" dirty="0" err="1">
                <a:solidFill>
                  <a:srgbClr val="595959"/>
                </a:solidFill>
                <a:latin typeface="メイリオ" panose="020B0604030504040204" pitchFamily="50" charset="-128"/>
              </a:rPr>
              <a:t>Exastro</a:t>
            </a:r>
            <a:r>
              <a:rPr lang="en-US" altLang="ja-JP" b="1" dirty="0">
                <a:solidFill>
                  <a:srgbClr val="595959"/>
                </a:solidFill>
                <a:latin typeface="メイリオ" panose="020B0604030504040204" pitchFamily="50" charset="-128"/>
              </a:rPr>
              <a:t> IT Automation</a:t>
            </a:r>
            <a:r>
              <a:rPr lang="ja-JP" altLang="en-US" b="1" dirty="0">
                <a:solidFill>
                  <a:srgbClr val="595959"/>
                </a:solidFill>
                <a:ea typeface="メイリオ" panose="020B0604030504040204" pitchFamily="50" charset="-128"/>
              </a:rPr>
              <a:t>」を「</a:t>
            </a:r>
            <a:r>
              <a:rPr lang="en-US" altLang="ja-JP" b="1" dirty="0">
                <a:solidFill>
                  <a:srgbClr val="595959"/>
                </a:solidFill>
                <a:latin typeface="メイリオ" panose="020B0604030504040204" pitchFamily="50" charset="-128"/>
              </a:rPr>
              <a:t>ITA</a:t>
            </a:r>
            <a:r>
              <a:rPr lang="ja-JP" altLang="en-US" b="1" dirty="0">
                <a:solidFill>
                  <a:srgbClr val="595959"/>
                </a:solidFill>
                <a:ea typeface="メイリオ" panose="020B0604030504040204" pitchFamily="50" charset="-128"/>
              </a:rPr>
              <a:t>」、「</a:t>
            </a:r>
            <a:r>
              <a:rPr lang="en-US" altLang="ja-JP" b="1" dirty="0">
                <a:solidFill>
                  <a:srgbClr val="595959"/>
                </a:solidFill>
                <a:latin typeface="メイリオ" panose="020B0604030504040204" pitchFamily="50" charset="-128"/>
              </a:rPr>
              <a:t>Setting samples </a:t>
            </a:r>
            <a:r>
              <a:rPr lang="en-US" altLang="ja-JP" b="1" dirty="0" err="1">
                <a:solidFill>
                  <a:srgbClr val="595959"/>
                </a:solidFill>
                <a:latin typeface="メイリオ" panose="020B0604030504040204" pitchFamily="50" charset="-128"/>
              </a:rPr>
              <a:t>ServiceNow</a:t>
            </a:r>
            <a:r>
              <a:rPr lang="ja-JP" altLang="en-US" b="1" dirty="0">
                <a:solidFill>
                  <a:srgbClr val="595959"/>
                </a:solidFill>
                <a:latin typeface="メイリオ" panose="020B0604030504040204" pitchFamily="50" charset="-128"/>
              </a:rPr>
              <a:t>連携</a:t>
            </a:r>
            <a:r>
              <a:rPr lang="ja-JP" altLang="en-US" b="1" dirty="0">
                <a:solidFill>
                  <a:srgbClr val="595959"/>
                </a:solidFill>
                <a:ea typeface="メイリオ" panose="020B0604030504040204" pitchFamily="50" charset="-128"/>
              </a:rPr>
              <a:t>モデル</a:t>
            </a:r>
            <a:r>
              <a:rPr lang="en-US" altLang="ja-JP" b="1" dirty="0">
                <a:solidFill>
                  <a:srgbClr val="595959"/>
                </a:solidFill>
                <a:latin typeface="メイリオ" panose="020B0604030504040204" pitchFamily="50" charset="-128"/>
              </a:rPr>
              <a:t>(v1.1)</a:t>
            </a:r>
            <a:r>
              <a:rPr lang="ja-JP" altLang="en-US" b="1" dirty="0">
                <a:solidFill>
                  <a:srgbClr val="595959"/>
                </a:solidFill>
                <a:ea typeface="メイリオ" panose="020B0604030504040204" pitchFamily="50" charset="-128"/>
              </a:rPr>
              <a:t>」を「</a:t>
            </a:r>
            <a:r>
              <a:rPr lang="en-US" altLang="ja-JP" b="1" dirty="0" err="1">
                <a:solidFill>
                  <a:srgbClr val="595959"/>
                </a:solidFill>
                <a:latin typeface="メイリオ" panose="020B0604030504040204" pitchFamily="50" charset="-128"/>
              </a:rPr>
              <a:t>ServiceNow</a:t>
            </a:r>
            <a:r>
              <a:rPr lang="ja-JP" altLang="en-US" b="1" dirty="0">
                <a:solidFill>
                  <a:srgbClr val="595959"/>
                </a:solidFill>
                <a:latin typeface="メイリオ" panose="020B0604030504040204" pitchFamily="50" charset="-128"/>
              </a:rPr>
              <a:t>連携</a:t>
            </a:r>
            <a:r>
              <a:rPr lang="ja-JP" altLang="en-US" b="1" dirty="0">
                <a:solidFill>
                  <a:srgbClr val="595959"/>
                </a:solidFill>
                <a:ea typeface="メイリオ" panose="020B0604030504040204" pitchFamily="50" charset="-128"/>
              </a:rPr>
              <a:t>モデル」と記載します。 </a:t>
            </a:r>
            <a:r>
              <a:rPr lang="ja-JP" altLang="en-US" dirty="0">
                <a:solidFill>
                  <a:srgbClr val="000000"/>
                </a:solidFill>
                <a:latin typeface="メイリオ" panose="020B0604030504040204" pitchFamily="50" charset="-128"/>
                <a:ea typeface="メイリオ" panose="020B0604030504040204" pitchFamily="50" charset="-128"/>
              </a:rPr>
              <a:t>​</a:t>
            </a:r>
            <a:endParaRPr lang="ja-JP" altLang="en-US" dirty="0"/>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a:t>2. </a:t>
            </a:r>
            <a:r>
              <a:rPr lang="en-US" altLang="ja-JP" dirty="0" err="1">
                <a:latin typeface="Meiryo"/>
                <a:ea typeface="+mn-lt"/>
              </a:rPr>
              <a:t>ServiceNow</a:t>
            </a:r>
            <a:r>
              <a:rPr lang="ja-JP" altLang="en-US" dirty="0">
                <a:latin typeface="Meiryo"/>
                <a:ea typeface="+mn-lt"/>
              </a:rPr>
              <a:t>連携モデル</a:t>
            </a:r>
            <a:r>
              <a:rPr lang="ja-JP" altLang="en-US" dirty="0">
                <a:ea typeface="+mn-lt"/>
                <a:cs typeface="+mn-lt"/>
              </a:rPr>
              <a:t>を使う準備</a:t>
            </a:r>
            <a:endParaRPr lang="ja-JP" altLang="en-US" kern="0" dirty="0"/>
          </a:p>
        </p:txBody>
      </p:sp>
    </p:spTree>
    <p:extLst>
      <p:ext uri="{BB962C8B-B14F-4D97-AF65-F5344CB8AC3E}">
        <p14:creationId xmlns:p14="http://schemas.microsoft.com/office/powerpoint/2010/main" val="287505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a:t>2.1</a:t>
            </a:r>
            <a:r>
              <a:rPr lang="ja-JP" altLang="en-US"/>
              <a:t> </a:t>
            </a:r>
            <a:r>
              <a:rPr lang="en-US" altLang="ja-JP"/>
              <a:t>ServiceNow</a:t>
            </a:r>
            <a:r>
              <a:rPr lang="ja-JP" altLang="en-US"/>
              <a:t>連携用ユーザの準備（</a:t>
            </a:r>
            <a:r>
              <a:rPr lang="en-US" altLang="ja-JP"/>
              <a:t>1/2</a:t>
            </a:r>
            <a:r>
              <a:rPr lang="ja-JP" altLang="en-US"/>
              <a:t>）</a:t>
            </a:r>
            <a:endParaRPr lang="ja-JP" altLang="en-US" dirty="0"/>
          </a:p>
        </p:txBody>
      </p:sp>
      <p:sp>
        <p:nvSpPr>
          <p:cNvPr id="7" name="コンテンツ プレースホルダー 6">
            <a:extLst>
              <a:ext uri="{FF2B5EF4-FFF2-40B4-BE49-F238E27FC236}">
                <a16:creationId xmlns:a16="http://schemas.microsoft.com/office/drawing/2014/main" id="{0B49D34D-775F-49D7-BC82-8DDA14B94EA7}"/>
              </a:ext>
            </a:extLst>
          </p:cNvPr>
          <p:cNvSpPr>
            <a:spLocks noGrp="1"/>
          </p:cNvSpPr>
          <p:nvPr>
            <p:ph sz="quarter" idx="10"/>
          </p:nvPr>
        </p:nvSpPr>
        <p:spPr/>
        <p:txBody>
          <a:bodyPr/>
          <a:lstStyle/>
          <a:p>
            <a:r>
              <a:rPr lang="en-US" altLang="ja-JP" dirty="0" err="1"/>
              <a:t>Servicenow</a:t>
            </a:r>
            <a:r>
              <a:rPr lang="ja-JP" altLang="en-US" dirty="0"/>
              <a:t>側で</a:t>
            </a:r>
            <a:r>
              <a:rPr lang="en-US" altLang="ja-JP" dirty="0"/>
              <a:t>ITA</a:t>
            </a:r>
            <a:r>
              <a:rPr lang="ja-JP" altLang="en-US" dirty="0"/>
              <a:t>との連携用ユーザを作成します。</a:t>
            </a:r>
            <a:endParaRPr lang="en-US" altLang="ja-JP" dirty="0"/>
          </a:p>
          <a:p>
            <a:endParaRPr lang="en-US" altLang="ja-JP" dirty="0"/>
          </a:p>
          <a:p>
            <a:endParaRPr lang="en-US" altLang="ja-JP" dirty="0"/>
          </a:p>
          <a:p>
            <a:endParaRPr lang="en-US" altLang="ja-JP" dirty="0"/>
          </a:p>
          <a:p>
            <a:r>
              <a:rPr lang="ja-JP" altLang="en-US" dirty="0"/>
              <a:t>この手順が不要な場合は </a:t>
            </a:r>
            <a:r>
              <a:rPr lang="en-US" altLang="ja-JP" dirty="0">
                <a:hlinkClick r:id="rId2" action="ppaction://hlinksldjump"/>
              </a:rPr>
              <a:t>2.2 ITA</a:t>
            </a:r>
            <a:r>
              <a:rPr lang="ja-JP" altLang="en-US" dirty="0">
                <a:hlinkClick r:id="rId2" action="ppaction://hlinksldjump"/>
              </a:rPr>
              <a:t>の準備</a:t>
            </a:r>
            <a:r>
              <a:rPr lang="ja-JP" altLang="en-US" dirty="0"/>
              <a:t> に進んでください。</a:t>
            </a:r>
          </a:p>
        </p:txBody>
      </p:sp>
      <p:sp>
        <p:nvSpPr>
          <p:cNvPr id="5" name="コンテンツ プレースホルダー 2"/>
          <p:cNvSpPr txBox="1">
            <a:spLocks/>
          </p:cNvSpPr>
          <p:nvPr/>
        </p:nvSpPr>
        <p:spPr bwMode="gray">
          <a:xfrm>
            <a:off x="119170" y="1196690"/>
            <a:ext cx="11713301" cy="12848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Font typeface="Wingdings" pitchFamily="2" charset="2"/>
              <a:buNone/>
            </a:pPr>
            <a:r>
              <a:rPr lang="ja-JP" altLang="en-US" kern="0" dirty="0"/>
              <a:t>下記のいずれかの場合、連携用ユーザ登録の手順を実行してください。</a:t>
            </a:r>
            <a:endParaRPr lang="en-US" altLang="ja-JP" kern="0" dirty="0"/>
          </a:p>
          <a:p>
            <a:pPr marL="722313" lvl="1" indent="-342900">
              <a:buFont typeface="+mj-lt"/>
              <a:buAutoNum type="arabicPeriod"/>
            </a:pPr>
            <a:r>
              <a:rPr lang="ja-JP" altLang="en-US" kern="0" dirty="0"/>
              <a:t>既存のユーザに構成管理</a:t>
            </a:r>
            <a:r>
              <a:rPr lang="en-US" altLang="ja-JP" kern="0" dirty="0"/>
              <a:t>(CMDB)</a:t>
            </a:r>
            <a:r>
              <a:rPr lang="ja-JP" altLang="en-US" kern="0" dirty="0"/>
              <a:t>配下のテーブルに</a:t>
            </a:r>
            <a:r>
              <a:rPr lang="en-US" altLang="ja-JP" kern="0" dirty="0"/>
              <a:t>REST</a:t>
            </a:r>
            <a:r>
              <a:rPr lang="ja-JP" altLang="en-US" kern="0" dirty="0"/>
              <a:t>による追加</a:t>
            </a:r>
            <a:r>
              <a:rPr lang="en-US" altLang="ja-JP" kern="0" dirty="0"/>
              <a:t>/</a:t>
            </a:r>
            <a:r>
              <a:rPr lang="ja-JP" altLang="en-US" kern="0" dirty="0"/>
              <a:t>更新</a:t>
            </a:r>
            <a:r>
              <a:rPr lang="en-US" altLang="ja-JP" kern="0" dirty="0"/>
              <a:t>/</a:t>
            </a:r>
            <a:r>
              <a:rPr lang="ja-JP" altLang="en-US" kern="0" dirty="0"/>
              <a:t>削除の権限がない場合</a:t>
            </a:r>
            <a:endParaRPr lang="en-US" altLang="ja-JP" kern="0" dirty="0"/>
          </a:p>
          <a:p>
            <a:pPr marL="722313" lvl="1" indent="-342900">
              <a:buFont typeface="+mj-lt"/>
              <a:buAutoNum type="arabicPeriod"/>
            </a:pPr>
            <a:r>
              <a:rPr lang="en-US" altLang="ja-JP" kern="0" dirty="0"/>
              <a:t>ServiceNow</a:t>
            </a:r>
            <a:r>
              <a:rPr lang="ja-JP" altLang="en-US" kern="0" dirty="0"/>
              <a:t>側に</a:t>
            </a:r>
            <a:r>
              <a:rPr lang="en-US" altLang="ja-JP" kern="0" dirty="0"/>
              <a:t>ITA</a:t>
            </a:r>
            <a:r>
              <a:rPr lang="ja-JP" altLang="en-US" kern="0" dirty="0"/>
              <a:t>との連携専用のユーザを作成したい場合</a:t>
            </a:r>
            <a:endParaRPr lang="en-US" altLang="ja-JP" kern="0" dirty="0"/>
          </a:p>
          <a:p>
            <a:pPr marL="180000" lvl="1" indent="0">
              <a:buNone/>
            </a:pPr>
            <a:endParaRPr lang="ja-JP" altLang="en-US" kern="0" dirty="0">
              <a:solidFill>
                <a:srgbClr val="FF0000"/>
              </a:solidFill>
            </a:endParaRPr>
          </a:p>
        </p:txBody>
      </p:sp>
    </p:spTree>
    <p:extLst>
      <p:ext uri="{BB962C8B-B14F-4D97-AF65-F5344CB8AC3E}">
        <p14:creationId xmlns:p14="http://schemas.microsoft.com/office/powerpoint/2010/main" val="360934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n-ea"/>
              </a:rPr>
              <a:t>2.1</a:t>
            </a:r>
            <a:r>
              <a:rPr lang="ja-JP" altLang="en-US" dirty="0">
                <a:latin typeface="+mn-ea"/>
              </a:rPr>
              <a:t> </a:t>
            </a:r>
            <a:r>
              <a:rPr lang="en-US" altLang="ja-JP" dirty="0" err="1">
                <a:latin typeface="+mn-ea"/>
              </a:rPr>
              <a:t>ServiceNow</a:t>
            </a:r>
            <a:r>
              <a:rPr lang="ja-JP" altLang="en-US" dirty="0">
                <a:latin typeface="+mn-ea"/>
              </a:rPr>
              <a:t>連携用ユーザの準備</a:t>
            </a:r>
            <a:r>
              <a:rPr lang="ja-JP" altLang="en-US" dirty="0"/>
              <a:t>（</a:t>
            </a:r>
            <a:r>
              <a:rPr lang="en-US" altLang="ja-JP" dirty="0"/>
              <a:t>2/2</a:t>
            </a:r>
            <a:r>
              <a:rPr lang="ja-JP" altLang="en-US" dirty="0"/>
              <a:t>）</a:t>
            </a:r>
            <a:endParaRPr kumimoji="1" lang="ja-JP" altLang="en-US" dirty="0"/>
          </a:p>
        </p:txBody>
      </p:sp>
      <p:pic>
        <p:nvPicPr>
          <p:cNvPr id="7" name="図 6"/>
          <p:cNvPicPr>
            <a:picLocks noChangeAspect="1"/>
          </p:cNvPicPr>
          <p:nvPr/>
        </p:nvPicPr>
        <p:blipFill>
          <a:blip r:embed="rId2"/>
          <a:stretch>
            <a:fillRect/>
          </a:stretch>
        </p:blipFill>
        <p:spPr>
          <a:xfrm>
            <a:off x="407210" y="1466182"/>
            <a:ext cx="5256730" cy="1647731"/>
          </a:xfrm>
          <a:prstGeom prst="rect">
            <a:avLst/>
          </a:prstGeom>
        </p:spPr>
      </p:pic>
      <p:pic>
        <p:nvPicPr>
          <p:cNvPr id="9" name="図 8"/>
          <p:cNvPicPr>
            <a:picLocks noChangeAspect="1"/>
          </p:cNvPicPr>
          <p:nvPr/>
        </p:nvPicPr>
        <p:blipFill>
          <a:blip r:embed="rId3"/>
          <a:stretch>
            <a:fillRect/>
          </a:stretch>
        </p:blipFill>
        <p:spPr>
          <a:xfrm>
            <a:off x="5735950" y="1471916"/>
            <a:ext cx="6289440" cy="3132541"/>
          </a:xfrm>
          <a:prstGeom prst="rect">
            <a:avLst/>
          </a:prstGeom>
        </p:spPr>
      </p:pic>
      <p:sp>
        <p:nvSpPr>
          <p:cNvPr id="3" name="コンテンツ プレースホルダー 2"/>
          <p:cNvSpPr>
            <a:spLocks noGrp="1"/>
          </p:cNvSpPr>
          <p:nvPr>
            <p:ph sz="quarter" idx="10"/>
          </p:nvPr>
        </p:nvSpPr>
        <p:spPr>
          <a:xfrm>
            <a:off x="239350" y="836712"/>
            <a:ext cx="11713301" cy="431988"/>
          </a:xfrm>
        </p:spPr>
        <p:txBody>
          <a:bodyPr/>
          <a:lstStyle/>
          <a:p>
            <a:pPr marL="0" indent="0">
              <a:buNone/>
            </a:pPr>
            <a:r>
              <a:rPr lang="ja-JP" altLang="en-US" dirty="0">
                <a:latin typeface="+mn-ea"/>
              </a:rPr>
              <a:t>１．「ユーザー管理」⇒「ユーザー」⇒「新規」から</a:t>
            </a:r>
            <a:r>
              <a:rPr lang="en-US" altLang="ja-JP" dirty="0">
                <a:latin typeface="+mn-ea"/>
              </a:rPr>
              <a:t>ServiceNow</a:t>
            </a:r>
            <a:r>
              <a:rPr lang="ja-JP" altLang="en-US" dirty="0">
                <a:latin typeface="+mn-ea"/>
              </a:rPr>
              <a:t>連携用ユーザを作成する。</a:t>
            </a:r>
            <a:endParaRPr lang="en-US" altLang="ja-JP" dirty="0">
              <a:latin typeface="+mn-ea"/>
            </a:endParaRPr>
          </a:p>
          <a:p>
            <a:pPr marL="0" indent="0">
              <a:buNone/>
            </a:pPr>
            <a:endParaRPr kumimoji="1" lang="ja-JP" altLang="en-US" dirty="0"/>
          </a:p>
        </p:txBody>
      </p:sp>
      <p:sp>
        <p:nvSpPr>
          <p:cNvPr id="8" name="正方形/長方形 7"/>
          <p:cNvSpPr/>
          <p:nvPr/>
        </p:nvSpPr>
        <p:spPr bwMode="auto">
          <a:xfrm>
            <a:off x="407210" y="2821347"/>
            <a:ext cx="1030056"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0" name="円形吹き出し 9"/>
          <p:cNvSpPr/>
          <p:nvPr/>
        </p:nvSpPr>
        <p:spPr bwMode="auto">
          <a:xfrm>
            <a:off x="1566094" y="2387459"/>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11" name="正方形/長方形 10"/>
          <p:cNvSpPr/>
          <p:nvPr/>
        </p:nvSpPr>
        <p:spPr bwMode="auto">
          <a:xfrm>
            <a:off x="3287610" y="1492107"/>
            <a:ext cx="504070" cy="29171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2" name="円形吹き出し 11"/>
          <p:cNvSpPr/>
          <p:nvPr/>
        </p:nvSpPr>
        <p:spPr bwMode="auto">
          <a:xfrm>
            <a:off x="3863690" y="109838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13" name="正方形/長方形 12"/>
          <p:cNvSpPr/>
          <p:nvPr/>
        </p:nvSpPr>
        <p:spPr bwMode="auto">
          <a:xfrm>
            <a:off x="5776166" y="4352316"/>
            <a:ext cx="411486" cy="25214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5" name="円形吹き出し 14"/>
          <p:cNvSpPr/>
          <p:nvPr/>
        </p:nvSpPr>
        <p:spPr bwMode="auto">
          <a:xfrm>
            <a:off x="6258670" y="3920316"/>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grpSp>
        <p:nvGrpSpPr>
          <p:cNvPr id="16" name="グループ化 15"/>
          <p:cNvGrpSpPr/>
          <p:nvPr/>
        </p:nvGrpSpPr>
        <p:grpSpPr>
          <a:xfrm>
            <a:off x="407210" y="6021360"/>
            <a:ext cx="1114306" cy="380132"/>
            <a:chOff x="419520" y="4643499"/>
            <a:chExt cx="1282134" cy="437384"/>
          </a:xfrm>
          <a:effectLst>
            <a:outerShdw blurRad="25400" dist="25400" dir="5400000" algn="t" rotWithShape="0">
              <a:prstClr val="black">
                <a:alpha val="53000"/>
              </a:prstClr>
            </a:outerShdw>
          </a:effectLst>
        </p:grpSpPr>
        <p:sp>
          <p:nvSpPr>
            <p:cNvPr id="21" name="フリーフォーム 2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テキスト ボックス 2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3" name="テキスト ボックス 22"/>
          <p:cNvSpPr txBox="1"/>
          <p:nvPr/>
        </p:nvSpPr>
        <p:spPr>
          <a:xfrm>
            <a:off x="1631381" y="5877340"/>
            <a:ext cx="10394009" cy="629240"/>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latin typeface="+mn-ea"/>
              </a:rPr>
              <a:t>「ユーザー名」「パスワード」は</a:t>
            </a:r>
            <a:r>
              <a:rPr lang="en-US" altLang="ja-JP" dirty="0" err="1"/>
              <a:t>Ⅲ.ServiceNow</a:t>
            </a:r>
            <a:r>
              <a:rPr lang="ja-JP" altLang="en-US" dirty="0"/>
              <a:t>連携手順 </a:t>
            </a:r>
            <a:r>
              <a:rPr lang="en-US" altLang="ja-JP" dirty="0"/>
              <a:t>/ 2.ServiceNow</a:t>
            </a:r>
            <a:r>
              <a:rPr lang="ja-JP" altLang="en-US" dirty="0"/>
              <a:t>連携</a:t>
            </a:r>
            <a:r>
              <a:rPr lang="ja-JP" altLang="en-US" dirty="0">
                <a:latin typeface="+mn-ea"/>
              </a:rPr>
              <a:t>で利用するので、保管しておく。</a:t>
            </a:r>
            <a:endParaRPr lang="en-US" altLang="ja-JP" dirty="0">
              <a:latin typeface="+mn-ea"/>
            </a:endParaRPr>
          </a:p>
        </p:txBody>
      </p:sp>
    </p:spTree>
    <p:extLst>
      <p:ext uri="{BB962C8B-B14F-4D97-AF65-F5344CB8AC3E}">
        <p14:creationId xmlns:p14="http://schemas.microsoft.com/office/powerpoint/2010/main" val="271049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a:t>2.2 ITA</a:t>
            </a:r>
            <a:r>
              <a:rPr lang="ja-JP" altLang="en-US"/>
              <a:t>の準備</a:t>
            </a:r>
            <a:endParaRPr kumimoji="1" lang="ja-JP" altLang="en-US" dirty="0"/>
          </a:p>
        </p:txBody>
      </p:sp>
      <p:sp>
        <p:nvSpPr>
          <p:cNvPr id="5" name="コンテンツ プレースホルダー 2"/>
          <p:cNvSpPr>
            <a:spLocks noGrp="1"/>
          </p:cNvSpPr>
          <p:nvPr>
            <p:ph sz="quarter" idx="10"/>
          </p:nvPr>
        </p:nvSpPr>
        <p:spPr>
          <a:xfrm>
            <a:off x="179517" y="836713"/>
            <a:ext cx="11771834" cy="3600427"/>
          </a:xfrm>
        </p:spPr>
        <p:txBody>
          <a:bodyPr>
            <a:noAutofit/>
          </a:bodyPr>
          <a:lstStyle/>
          <a:p>
            <a:pPr>
              <a:lnSpc>
                <a:spcPct val="110000"/>
              </a:lnSpc>
            </a:pPr>
            <a:r>
              <a:rPr lang="ja-JP" altLang="en-US" dirty="0">
                <a:latin typeface="+mn-ea"/>
              </a:rPr>
              <a:t>導入サーバの準備</a:t>
            </a:r>
            <a:endParaRPr lang="en-US" altLang="ja-JP" dirty="0">
              <a:latin typeface="+mn-ea"/>
            </a:endParaRPr>
          </a:p>
          <a:p>
            <a:pPr marL="541338" lvl="1" indent="-361950">
              <a:lnSpc>
                <a:spcPct val="110000"/>
              </a:lnSpc>
              <a:buFont typeface="+mj-lt"/>
              <a:buAutoNum type="arabicPeriod"/>
            </a:pPr>
            <a:r>
              <a:rPr lang="en-US" altLang="ja-JP" sz="1800" dirty="0">
                <a:latin typeface="+mn-ea"/>
              </a:rPr>
              <a:t>ITA</a:t>
            </a:r>
            <a:r>
              <a:rPr lang="ja-JP" altLang="en-US" sz="1800" dirty="0">
                <a:latin typeface="+mn-ea"/>
              </a:rPr>
              <a:t>をインストールするサーバ</a:t>
            </a:r>
            <a:r>
              <a:rPr lang="en-US" altLang="ja-JP" sz="1800" dirty="0">
                <a:latin typeface="+mn-ea"/>
              </a:rPr>
              <a:t>(</a:t>
            </a:r>
            <a:r>
              <a:rPr lang="ja-JP" altLang="en-US" sz="1800" dirty="0">
                <a:latin typeface="+mn-ea"/>
              </a:rPr>
              <a:t>物理</a:t>
            </a:r>
            <a:r>
              <a:rPr lang="en-US" altLang="ja-JP" sz="1800" dirty="0">
                <a:latin typeface="+mn-ea"/>
              </a:rPr>
              <a:t>/</a:t>
            </a:r>
            <a:r>
              <a:rPr lang="ja-JP" altLang="en-US" sz="1800" dirty="0">
                <a:latin typeface="+mn-ea"/>
              </a:rPr>
              <a:t>仮想</a:t>
            </a:r>
            <a:r>
              <a:rPr lang="en-US" altLang="ja-JP" sz="1800" dirty="0">
                <a:latin typeface="+mn-ea"/>
              </a:rPr>
              <a:t>)</a:t>
            </a:r>
            <a:r>
              <a:rPr lang="ja-JP" altLang="en-US" sz="1800" dirty="0">
                <a:latin typeface="+mn-ea"/>
              </a:rPr>
              <a:t>を用意します。</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サーバ動作要件は以下のドキュメントの </a:t>
            </a:r>
            <a:r>
              <a:rPr lang="en-US" altLang="ja-JP" sz="1800" dirty="0">
                <a:latin typeface="+mn-ea"/>
              </a:rPr>
              <a:t>[4</a:t>
            </a:r>
            <a:r>
              <a:rPr lang="ja-JP" altLang="en-US" sz="1800" dirty="0">
                <a:latin typeface="+mn-ea"/>
              </a:rPr>
              <a:t>頁 システム要件</a:t>
            </a:r>
            <a:r>
              <a:rPr lang="en-US" altLang="ja-JP" sz="1800" dirty="0">
                <a:latin typeface="+mn-ea"/>
              </a:rPr>
              <a:t>] </a:t>
            </a:r>
            <a:r>
              <a:rPr lang="ja-JP" altLang="en-US" sz="1800" dirty="0">
                <a:latin typeface="+mn-ea"/>
              </a:rPr>
              <a:t>を参照ください。</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また本サーバは</a:t>
            </a:r>
            <a:r>
              <a:rPr lang="en-US" altLang="ja-JP" sz="1800" dirty="0">
                <a:latin typeface="+mn-ea"/>
              </a:rPr>
              <a:t>ServiceNow</a:t>
            </a:r>
            <a:r>
              <a:rPr lang="ja-JP" altLang="en-US" sz="1800" dirty="0">
                <a:latin typeface="+mn-ea"/>
              </a:rPr>
              <a:t>と接続</a:t>
            </a:r>
            <a:r>
              <a:rPr lang="en-US" altLang="ja-JP" sz="1800" dirty="0">
                <a:latin typeface="+mn-ea"/>
              </a:rPr>
              <a:t>(http/https)</a:t>
            </a:r>
            <a:r>
              <a:rPr lang="ja-JP" altLang="en-US" sz="1800" dirty="0">
                <a:latin typeface="+mn-ea"/>
              </a:rPr>
              <a:t>できる環境を用意してください。　</a:t>
            </a:r>
            <a:endParaRPr lang="en-US" altLang="ja-JP" sz="1800" dirty="0">
              <a:latin typeface="+mn-ea"/>
            </a:endParaRPr>
          </a:p>
          <a:p>
            <a:pPr marL="180000" lvl="1" indent="0">
              <a:lnSpc>
                <a:spcPct val="110000"/>
              </a:lnSpc>
              <a:buNone/>
            </a:pPr>
            <a:r>
              <a:rPr lang="ja-JP" altLang="en-US" sz="1400" dirty="0">
                <a:latin typeface="+mn-ea"/>
              </a:rPr>
              <a:t>　</a:t>
            </a:r>
            <a:r>
              <a:rPr lang="en-US" altLang="ja-JP" sz="1400" dirty="0">
                <a:latin typeface="+mn-ea"/>
                <a:hlinkClick r:id="rId2"/>
              </a:rPr>
              <a:t>https://exastro-suite.github.io/it-automation-docs/documents_ja.html</a:t>
            </a:r>
            <a:r>
              <a:rPr lang="en-US" altLang="ja-JP" sz="1400" dirty="0">
                <a:latin typeface="+mn-ea"/>
              </a:rPr>
              <a:t>  [ITA </a:t>
            </a:r>
            <a:r>
              <a:rPr lang="ja-JP" altLang="en-US" sz="1400" dirty="0">
                <a:latin typeface="+mn-ea"/>
              </a:rPr>
              <a:t>システム構成／環境構築ガイド 基本編</a:t>
            </a:r>
            <a:r>
              <a:rPr lang="en-US" altLang="ja-JP" sz="1400" dirty="0">
                <a:latin typeface="+mn-ea"/>
              </a:rPr>
              <a:t>]</a:t>
            </a:r>
          </a:p>
          <a:p>
            <a:pPr marL="180000" lvl="1" indent="0">
              <a:lnSpc>
                <a:spcPct val="110000"/>
              </a:lnSpc>
              <a:buNone/>
            </a:pPr>
            <a:r>
              <a:rPr lang="en-US" altLang="ja-JP" sz="1500" dirty="0">
                <a:latin typeface="+mn-ea"/>
              </a:rPr>
              <a:t>   </a:t>
            </a:r>
          </a:p>
          <a:p>
            <a:pPr>
              <a:lnSpc>
                <a:spcPct val="110000"/>
              </a:lnSpc>
            </a:pPr>
            <a:r>
              <a:rPr lang="en-US" altLang="ja-JP" dirty="0">
                <a:latin typeface="+mn-ea"/>
              </a:rPr>
              <a:t>ITA</a:t>
            </a:r>
            <a:r>
              <a:rPr lang="ja-JP" altLang="en-US" dirty="0">
                <a:latin typeface="+mn-ea"/>
              </a:rPr>
              <a:t>をインストール</a:t>
            </a:r>
            <a:endParaRPr lang="en-US" altLang="ja-JP" dirty="0">
              <a:latin typeface="+mn-ea"/>
            </a:endParaRPr>
          </a:p>
          <a:p>
            <a:pPr marL="541338" lvl="1" indent="-361950">
              <a:lnSpc>
                <a:spcPct val="110000"/>
              </a:lnSpc>
              <a:buFont typeface="+mj-lt"/>
              <a:buAutoNum type="arabicPeriod"/>
            </a:pPr>
            <a:r>
              <a:rPr lang="en-US" altLang="ja-JP" sz="1800" dirty="0">
                <a:latin typeface="+mn-ea"/>
              </a:rPr>
              <a:t>ITA</a:t>
            </a:r>
            <a:r>
              <a:rPr lang="ja-JP" altLang="en-US" sz="1800" dirty="0">
                <a:latin typeface="+mn-ea"/>
              </a:rPr>
              <a:t>のバージョンは</a:t>
            </a:r>
            <a:r>
              <a:rPr lang="en-US" altLang="ja-JP" sz="1800">
                <a:latin typeface="+mn-ea"/>
              </a:rPr>
              <a:t>1.9.1</a:t>
            </a:r>
            <a:r>
              <a:rPr lang="ja-JP" altLang="en-US" sz="1800" dirty="0">
                <a:latin typeface="+mn-ea"/>
              </a:rPr>
              <a:t>をインストールしてください。</a:t>
            </a:r>
            <a:endParaRPr lang="en-US" altLang="ja-JP" sz="1800" dirty="0">
              <a:latin typeface="+mn-ea"/>
            </a:endParaRPr>
          </a:p>
          <a:p>
            <a:pPr marL="541338" lvl="1" indent="-361950">
              <a:lnSpc>
                <a:spcPct val="110000"/>
              </a:lnSpc>
              <a:buFont typeface="+mj-lt"/>
              <a:buAutoNum type="arabicPeriod"/>
            </a:pPr>
            <a:r>
              <a:rPr lang="ja-JP" altLang="en-US" sz="1800" dirty="0">
                <a:latin typeface="+mn-ea"/>
              </a:rPr>
              <a:t>インストール手順は以下ドキュメントを参照ください。</a:t>
            </a:r>
            <a:endParaRPr lang="en-US" altLang="ja-JP" sz="1800" dirty="0">
              <a:latin typeface="+mn-ea"/>
            </a:endParaRPr>
          </a:p>
          <a:p>
            <a:pPr marL="179996" lvl="1" indent="0">
              <a:lnSpc>
                <a:spcPct val="110000"/>
              </a:lnSpc>
              <a:buNone/>
            </a:pPr>
            <a:r>
              <a:rPr lang="en-US" altLang="ja-JP" sz="1400" dirty="0">
                <a:latin typeface="+mn-ea"/>
              </a:rPr>
              <a:t>    </a:t>
            </a:r>
            <a:r>
              <a:rPr lang="en-US" altLang="ja-JP" sz="1400" dirty="0">
                <a:latin typeface="+mn-ea"/>
                <a:hlinkClick r:id="rId3"/>
              </a:rPr>
              <a:t>https://exastro-suite.github.io/it-automation-docs/learn_ja.html</a:t>
            </a:r>
            <a:r>
              <a:rPr lang="en-US" altLang="ja-JP" sz="1400" dirty="0">
                <a:latin typeface="+mn-ea"/>
              </a:rPr>
              <a:t> [Exastro IT Automation </a:t>
            </a:r>
            <a:r>
              <a:rPr lang="ja-JP" altLang="en-US" sz="1400" dirty="0">
                <a:latin typeface="+mn-ea"/>
              </a:rPr>
              <a:t>を導入しよう</a:t>
            </a:r>
            <a:r>
              <a:rPr lang="en-US" altLang="ja-JP" sz="1400" dirty="0">
                <a:latin typeface="+mn-ea"/>
              </a:rPr>
              <a:t>]</a:t>
            </a:r>
          </a:p>
          <a:p>
            <a:pPr marL="179996" lvl="1" indent="0">
              <a:lnSpc>
                <a:spcPct val="110000"/>
              </a:lnSpc>
              <a:buNone/>
            </a:pPr>
            <a:r>
              <a:rPr lang="ja-JP" altLang="en-US" sz="1500" dirty="0">
                <a:latin typeface="+mn-ea"/>
              </a:rPr>
              <a:t>　　</a:t>
            </a:r>
            <a:endParaRPr lang="en-US" altLang="ja-JP" sz="1500" dirty="0">
              <a:latin typeface="+mn-ea"/>
            </a:endParaRPr>
          </a:p>
        </p:txBody>
      </p:sp>
    </p:spTree>
    <p:extLst>
      <p:ext uri="{BB962C8B-B14F-4D97-AF65-F5344CB8AC3E}">
        <p14:creationId xmlns:p14="http://schemas.microsoft.com/office/powerpoint/2010/main" val="348066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a:latin typeface="+mn-ea"/>
              </a:rPr>
              <a:t>Playbook</a:t>
            </a:r>
            <a:r>
              <a:rPr lang="ja-JP" altLang="en-US" dirty="0">
                <a:latin typeface="+mn-ea"/>
              </a:rPr>
              <a:t>利用</a:t>
            </a:r>
            <a:r>
              <a:rPr lang="ja-JP" altLang="en-US" dirty="0"/>
              <a:t>の準備</a:t>
            </a:r>
            <a:endParaRPr kumimoji="1" lang="ja-JP" altLang="en-US" dirty="0"/>
          </a:p>
        </p:txBody>
      </p:sp>
      <p:sp>
        <p:nvSpPr>
          <p:cNvPr id="3" name="コンテンツ プレースホルダー 2"/>
          <p:cNvSpPr>
            <a:spLocks noGrp="1"/>
          </p:cNvSpPr>
          <p:nvPr>
            <p:ph sz="quarter" idx="10"/>
          </p:nvPr>
        </p:nvSpPr>
        <p:spPr>
          <a:xfrm>
            <a:off x="216812" y="764630"/>
            <a:ext cx="11713301" cy="2880400"/>
          </a:xfrm>
        </p:spPr>
        <p:txBody>
          <a:bodyPr>
            <a:noAutofit/>
          </a:bodyPr>
          <a:lstStyle/>
          <a:p>
            <a:r>
              <a:rPr lang="en-US" altLang="ja-JP" dirty="0">
                <a:latin typeface="+mn-ea"/>
              </a:rPr>
              <a:t>Playbook</a:t>
            </a:r>
            <a:r>
              <a:rPr lang="ja-JP" altLang="en-US" dirty="0">
                <a:latin typeface="+mn-ea"/>
              </a:rPr>
              <a:t>利用の準備</a:t>
            </a:r>
            <a:endParaRPr lang="en-US" altLang="ja-JP" dirty="0">
              <a:latin typeface="+mn-ea"/>
            </a:endParaRPr>
          </a:p>
          <a:p>
            <a:pPr marL="702900" lvl="2" indent="-342900">
              <a:buFont typeface="+mj-lt"/>
              <a:buAutoNum type="arabicPeriod"/>
            </a:pPr>
            <a:r>
              <a:rPr lang="en-US" altLang="ja-JP" sz="1800" dirty="0">
                <a:latin typeface="+mn-ea"/>
              </a:rPr>
              <a:t>ITA</a:t>
            </a:r>
            <a:r>
              <a:rPr lang="ja-JP" altLang="en-US" sz="1800" dirty="0">
                <a:latin typeface="+mn-ea"/>
              </a:rPr>
              <a:t>がインストールされたサーバに</a:t>
            </a:r>
            <a:r>
              <a:rPr lang="en-US" altLang="ja-JP" sz="1800" dirty="0" err="1">
                <a:latin typeface="+mn-ea"/>
              </a:rPr>
              <a:t>Teraterm</a:t>
            </a:r>
            <a:r>
              <a:rPr lang="ja-JP" altLang="en-US" sz="1800" dirty="0">
                <a:latin typeface="+mn-ea"/>
              </a:rPr>
              <a:t>でログインする。</a:t>
            </a:r>
            <a:endParaRPr lang="en-US" altLang="ja-JP" sz="1800" dirty="0">
              <a:latin typeface="+mn-ea"/>
            </a:endParaRPr>
          </a:p>
          <a:p>
            <a:pPr marL="702900" lvl="2" indent="-342900">
              <a:buFont typeface="+mj-lt"/>
              <a:buAutoNum type="arabicPeriod"/>
            </a:pPr>
            <a:r>
              <a:rPr lang="en-US" altLang="ja-JP" sz="1800" dirty="0">
                <a:latin typeface="+mn-ea"/>
              </a:rPr>
              <a:t>Root</a:t>
            </a:r>
            <a:r>
              <a:rPr lang="ja-JP" altLang="en-US" sz="1800" dirty="0">
                <a:latin typeface="+mn-ea"/>
              </a:rPr>
              <a:t>ユーザになる。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err="1">
                <a:latin typeface="+mn-ea"/>
              </a:rPr>
              <a:t>ansible</a:t>
            </a:r>
            <a:r>
              <a:rPr lang="en-US" altLang="ja-JP" sz="1800" dirty="0">
                <a:latin typeface="+mn-ea"/>
              </a:rPr>
              <a:t>-galaxy collection install </a:t>
            </a:r>
            <a:r>
              <a:rPr lang="en-US" altLang="ja-JP" sz="1800" dirty="0" err="1">
                <a:latin typeface="+mn-ea"/>
              </a:rPr>
              <a:t>servicenow.servicenow</a:t>
            </a:r>
            <a:r>
              <a:rPr lang="ja-JP" altLang="en-US" sz="1800" dirty="0">
                <a:latin typeface="+mn-ea"/>
              </a:rPr>
              <a:t>」を実行する。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err="1">
                <a:latin typeface="+mn-ea"/>
              </a:rPr>
              <a:t>ansible</a:t>
            </a:r>
            <a:r>
              <a:rPr lang="en-US" altLang="ja-JP" sz="1800" dirty="0">
                <a:latin typeface="+mn-ea"/>
              </a:rPr>
              <a:t>-galaxy collection list</a:t>
            </a:r>
            <a:r>
              <a:rPr lang="ja-JP" altLang="en-US" sz="1800" dirty="0">
                <a:latin typeface="+mn-ea"/>
              </a:rPr>
              <a:t>」を実行し、図</a:t>
            </a:r>
            <a:r>
              <a:rPr lang="en-US" altLang="ja-JP" sz="1800" dirty="0">
                <a:latin typeface="+mn-ea"/>
              </a:rPr>
              <a:t>1</a:t>
            </a:r>
            <a:r>
              <a:rPr lang="ja-JP" altLang="en-US" sz="1800" dirty="0">
                <a:latin typeface="+mn-ea"/>
              </a:rPr>
              <a:t>のように表示されていることを確認する。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a:latin typeface="+mn-ea"/>
              </a:rPr>
              <a:t>pip3 install </a:t>
            </a:r>
            <a:r>
              <a:rPr lang="en-US" altLang="ja-JP" sz="1800" dirty="0" err="1">
                <a:latin typeface="+mn-ea"/>
              </a:rPr>
              <a:t>pysnow</a:t>
            </a:r>
            <a:r>
              <a:rPr lang="ja-JP" altLang="en-US" sz="1800" dirty="0">
                <a:latin typeface="+mn-ea"/>
              </a:rPr>
              <a:t>」を実行する。</a:t>
            </a:r>
            <a:endParaRPr lang="en-US" altLang="ja-JP" sz="1800" dirty="0">
              <a:latin typeface="+mn-ea"/>
            </a:endParaRPr>
          </a:p>
          <a:p>
            <a:pPr marL="702900" lvl="2" indent="-342900">
              <a:buFont typeface="+mj-lt"/>
              <a:buAutoNum type="arabicPeriod"/>
            </a:pPr>
            <a:r>
              <a:rPr lang="ja-JP" altLang="en-US" sz="1800" dirty="0">
                <a:latin typeface="+mn-ea"/>
              </a:rPr>
              <a:t>「</a:t>
            </a:r>
            <a:r>
              <a:rPr lang="en-US" altLang="ja-JP" sz="1800" dirty="0">
                <a:latin typeface="+mn-ea"/>
              </a:rPr>
              <a:t>pip3</a:t>
            </a:r>
            <a:r>
              <a:rPr lang="ja-JP" altLang="en-US" sz="1800" dirty="0">
                <a:latin typeface="+mn-ea"/>
              </a:rPr>
              <a:t> </a:t>
            </a:r>
            <a:r>
              <a:rPr lang="en-US" altLang="ja-JP" sz="1800" dirty="0">
                <a:latin typeface="+mn-ea"/>
              </a:rPr>
              <a:t>list</a:t>
            </a:r>
            <a:r>
              <a:rPr lang="ja-JP" altLang="en-US" sz="1800" dirty="0">
                <a:latin typeface="+mn-ea"/>
              </a:rPr>
              <a:t>」を実行し、図</a:t>
            </a:r>
            <a:r>
              <a:rPr lang="en-US" altLang="ja-JP" sz="1800" dirty="0">
                <a:latin typeface="+mn-ea"/>
              </a:rPr>
              <a:t>2</a:t>
            </a:r>
            <a:r>
              <a:rPr lang="ja-JP" altLang="en-US" sz="1800" dirty="0" err="1">
                <a:latin typeface="+mn-ea"/>
              </a:rPr>
              <a:t>のように</a:t>
            </a:r>
            <a:r>
              <a:rPr lang="ja-JP" altLang="en-US" sz="1800" dirty="0">
                <a:latin typeface="+mn-ea"/>
              </a:rPr>
              <a:t>表示されていることを確認する。</a:t>
            </a:r>
            <a:endParaRPr lang="en-US" altLang="ja-JP" sz="1800" dirty="0">
              <a:latin typeface="+mn-ea"/>
            </a:endParaRPr>
          </a:p>
          <a:p>
            <a:pPr marL="360000" lvl="2" indent="0">
              <a:buNone/>
            </a:pPr>
            <a:endParaRPr lang="en-US" altLang="ja-JP" dirty="0">
              <a:latin typeface="+mn-ea"/>
            </a:endParaRPr>
          </a:p>
        </p:txBody>
      </p:sp>
      <p:sp>
        <p:nvSpPr>
          <p:cNvPr id="9" name="正方形/長方形 8"/>
          <p:cNvSpPr/>
          <p:nvPr/>
        </p:nvSpPr>
        <p:spPr>
          <a:xfrm>
            <a:off x="551230" y="3997481"/>
            <a:ext cx="5760800" cy="2462213"/>
          </a:xfrm>
          <a:prstGeom prst="rect">
            <a:avLst/>
          </a:prstGeom>
          <a:solidFill>
            <a:schemeClr val="tx1"/>
          </a:solidFill>
        </p:spPr>
        <p:txBody>
          <a:bodyPr wrap="square">
            <a:spAutoFit/>
          </a:bodyPr>
          <a:lstStyle/>
          <a:p>
            <a:r>
              <a:rPr lang="ja-JP" altLang="en-US" sz="1400" dirty="0">
                <a:solidFill>
                  <a:schemeClr val="bg1"/>
                </a:solidFill>
              </a:rPr>
              <a:t>[root@ホスト名 ~]# ansible-galaxy collection list</a:t>
            </a:r>
          </a:p>
          <a:p>
            <a:r>
              <a:rPr lang="ja-JP" altLang="en-US" sz="1400" dirty="0">
                <a:solidFill>
                  <a:schemeClr val="bg1"/>
                </a:solidFill>
              </a:rPr>
              <a:t># /usr/local/lib/python3.6/site-packages/ansible_collections</a:t>
            </a:r>
          </a:p>
          <a:p>
            <a:r>
              <a:rPr lang="ja-JP" altLang="en-US" sz="1400" dirty="0">
                <a:solidFill>
                  <a:schemeClr val="bg1"/>
                </a:solidFill>
              </a:rPr>
              <a:t>Collection                    Version</a:t>
            </a:r>
          </a:p>
          <a:p>
            <a:r>
              <a:rPr lang="ja-JP" altLang="en-US" sz="1400" dirty="0">
                <a:solidFill>
                  <a:schemeClr val="bg1"/>
                </a:solidFill>
              </a:rPr>
              <a:t>----------------------------- -------</a:t>
            </a:r>
          </a:p>
          <a:p>
            <a:r>
              <a:rPr lang="ja-JP" altLang="en-US" sz="1400" dirty="0">
                <a:solidFill>
                  <a:schemeClr val="bg1"/>
                </a:solidFill>
              </a:rPr>
              <a:t>amazon.aws                    1.5.１</a:t>
            </a:r>
          </a:p>
          <a:p>
            <a:r>
              <a:rPr lang="ja-JP" altLang="en-US" sz="1400" dirty="0">
                <a:solidFill>
                  <a:schemeClr val="bg1"/>
                </a:solidFill>
              </a:rPr>
              <a:t>～ 略 ～</a:t>
            </a:r>
          </a:p>
          <a:p>
            <a:endParaRPr lang="ja-JP" altLang="en-US" sz="1400" dirty="0">
              <a:solidFill>
                <a:schemeClr val="bg1"/>
              </a:solidFill>
            </a:endParaRPr>
          </a:p>
          <a:p>
            <a:r>
              <a:rPr lang="ja-JP" altLang="en-US" sz="1400" dirty="0">
                <a:solidFill>
                  <a:schemeClr val="bg1"/>
                </a:solidFill>
              </a:rPr>
              <a:t># /root/.ansible/collections/ansible_collections</a:t>
            </a:r>
          </a:p>
          <a:p>
            <a:r>
              <a:rPr lang="ja-JP" altLang="en-US" sz="1400" dirty="0">
                <a:solidFill>
                  <a:schemeClr val="bg1"/>
                </a:solidFill>
              </a:rPr>
              <a:t>Collection            Version</a:t>
            </a:r>
          </a:p>
          <a:p>
            <a:r>
              <a:rPr lang="ja-JP" altLang="en-US" sz="1400" dirty="0">
                <a:solidFill>
                  <a:schemeClr val="bg1"/>
                </a:solidFill>
              </a:rPr>
              <a:t>--------------------- -------</a:t>
            </a:r>
          </a:p>
          <a:p>
            <a:r>
              <a:rPr lang="ja-JP" altLang="en-US" sz="1400" dirty="0">
                <a:solidFill>
                  <a:srgbClr val="FF0000"/>
                </a:solidFill>
              </a:rPr>
              <a:t>servicenow.servicenow </a:t>
            </a:r>
            <a:r>
              <a:rPr lang="ja-JP" altLang="en-US" sz="1400" dirty="0">
                <a:solidFill>
                  <a:schemeClr val="bg1"/>
                </a:solidFill>
              </a:rPr>
              <a:t>1.0.6</a:t>
            </a:r>
          </a:p>
        </p:txBody>
      </p:sp>
      <p:sp>
        <p:nvSpPr>
          <p:cNvPr id="10" name="正方形/長方形 9"/>
          <p:cNvSpPr/>
          <p:nvPr/>
        </p:nvSpPr>
        <p:spPr>
          <a:xfrm>
            <a:off x="7032130" y="4005081"/>
            <a:ext cx="2880400" cy="1384995"/>
          </a:xfrm>
          <a:prstGeom prst="rect">
            <a:avLst/>
          </a:prstGeom>
          <a:solidFill>
            <a:schemeClr val="tx1"/>
          </a:solidFill>
        </p:spPr>
        <p:txBody>
          <a:bodyPr wrap="square">
            <a:spAutoFit/>
          </a:bodyPr>
          <a:lstStyle/>
          <a:p>
            <a:r>
              <a:rPr lang="ja-JP" altLang="en-US" sz="1400" dirty="0">
                <a:solidFill>
                  <a:schemeClr val="bg1"/>
                </a:solidFill>
              </a:rPr>
              <a:t>[root@ホスト名 ~]# pip3 list</a:t>
            </a:r>
          </a:p>
          <a:p>
            <a:r>
              <a:rPr lang="ja-JP" altLang="en-US" sz="1400" dirty="0">
                <a:solidFill>
                  <a:schemeClr val="bg1"/>
                </a:solidFill>
              </a:rPr>
              <a:t>Package           Version</a:t>
            </a:r>
          </a:p>
          <a:p>
            <a:r>
              <a:rPr lang="ja-JP" altLang="en-US" sz="1400" dirty="0">
                <a:solidFill>
                  <a:schemeClr val="bg1"/>
                </a:solidFill>
              </a:rPr>
              <a:t>----------------- ---------</a:t>
            </a:r>
          </a:p>
          <a:p>
            <a:r>
              <a:rPr lang="ja-JP" altLang="en-US" sz="1400" dirty="0">
                <a:solidFill>
                  <a:schemeClr val="bg1"/>
                </a:solidFill>
              </a:rPr>
              <a:t>ansible           4.0.0</a:t>
            </a:r>
          </a:p>
          <a:p>
            <a:r>
              <a:rPr lang="ja-JP" altLang="en-US" sz="1400" dirty="0">
                <a:solidFill>
                  <a:schemeClr val="bg1"/>
                </a:solidFill>
              </a:rPr>
              <a:t>～ 略 ～</a:t>
            </a:r>
            <a:endParaRPr lang="en-US" altLang="ja-JP" sz="1400" dirty="0">
              <a:solidFill>
                <a:schemeClr val="bg1"/>
              </a:solidFill>
            </a:endParaRPr>
          </a:p>
          <a:p>
            <a:r>
              <a:rPr lang="ja-JP" altLang="en-US" sz="1400" dirty="0">
                <a:solidFill>
                  <a:srgbClr val="FF0000"/>
                </a:solidFill>
              </a:rPr>
              <a:t>pysnow            </a:t>
            </a:r>
            <a:r>
              <a:rPr lang="ja-JP" altLang="en-US" sz="1400" dirty="0">
                <a:solidFill>
                  <a:schemeClr val="bg1"/>
                </a:solidFill>
              </a:rPr>
              <a:t>0.7.17</a:t>
            </a:r>
            <a:endParaRPr lang="en-US" altLang="ja-JP" sz="1400" dirty="0">
              <a:solidFill>
                <a:schemeClr val="bg1"/>
              </a:solidFill>
            </a:endParaRPr>
          </a:p>
        </p:txBody>
      </p:sp>
      <p:sp>
        <p:nvSpPr>
          <p:cNvPr id="11" name="コンテンツ プレースホルダー 2"/>
          <p:cNvSpPr txBox="1">
            <a:spLocks/>
          </p:cNvSpPr>
          <p:nvPr/>
        </p:nvSpPr>
        <p:spPr bwMode="gray">
          <a:xfrm>
            <a:off x="551230" y="3634750"/>
            <a:ext cx="792110" cy="2880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600" u="sng" kern="0" dirty="0"/>
              <a:t>図</a:t>
            </a:r>
            <a:r>
              <a:rPr lang="en-US" altLang="ja-JP" sz="1600" u="sng" kern="0" dirty="0"/>
              <a:t>1</a:t>
            </a:r>
          </a:p>
        </p:txBody>
      </p:sp>
      <p:sp>
        <p:nvSpPr>
          <p:cNvPr id="12" name="コンテンツ プレースホルダー 2"/>
          <p:cNvSpPr txBox="1">
            <a:spLocks/>
          </p:cNvSpPr>
          <p:nvPr/>
        </p:nvSpPr>
        <p:spPr bwMode="gray">
          <a:xfrm>
            <a:off x="7032130" y="3645030"/>
            <a:ext cx="792110" cy="288040"/>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600" u="sng" kern="0" dirty="0"/>
              <a:t>図</a:t>
            </a:r>
            <a:r>
              <a:rPr lang="en-US" altLang="ja-JP" sz="1600" u="sng" kern="0" dirty="0"/>
              <a:t>2</a:t>
            </a:r>
          </a:p>
        </p:txBody>
      </p:sp>
    </p:spTree>
    <p:extLst>
      <p:ext uri="{BB962C8B-B14F-4D97-AF65-F5344CB8AC3E}">
        <p14:creationId xmlns:p14="http://schemas.microsoft.com/office/powerpoint/2010/main" val="367801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lang="en-US" altLang="ja-JP" dirty="0"/>
              <a:t>2.4</a:t>
            </a:r>
            <a:r>
              <a:rPr lang="ja-JP" altLang="en-US" dirty="0"/>
              <a:t> </a:t>
            </a:r>
            <a:r>
              <a:rPr lang="en-US" altLang="ja-JP" dirty="0" err="1"/>
              <a:t>ServiceNow</a:t>
            </a:r>
            <a:r>
              <a:rPr lang="ja-JP" altLang="en-US" dirty="0"/>
              <a:t>連携モデルのインポート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a:xfrm>
            <a:off x="239350" y="836712"/>
            <a:ext cx="11713301" cy="2952338"/>
          </a:xfrm>
        </p:spPr>
        <p:txBody>
          <a:bodyPr/>
          <a:lstStyle/>
          <a:p>
            <a:pPr marL="179705" indent="-179705"/>
            <a:r>
              <a:rPr lang="en-US" altLang="ja-JP" dirty="0" err="1">
                <a:ea typeface="+mn-lt"/>
                <a:cs typeface="+mn-lt"/>
              </a:rPr>
              <a:t>ServiceNow</a:t>
            </a:r>
            <a:r>
              <a:rPr lang="ja-JP" altLang="en-US" dirty="0">
                <a:ea typeface="+mn-lt"/>
                <a:cs typeface="+mn-lt"/>
              </a:rPr>
              <a:t>連携モデルの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err="1"/>
              <a:t>ServiceNow</a:t>
            </a:r>
            <a:r>
              <a:rPr lang="ja-JP" altLang="en-US" dirty="0"/>
              <a:t>連携モデルの導入ファイル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a:t>
            </a:r>
            <a:r>
              <a:rPr lang="en-US" altLang="ja-JP" dirty="0">
                <a:ea typeface="+mn-lt"/>
                <a:cs typeface="+mn-lt"/>
                <a:hlinkClick r:id="rId3"/>
              </a:rPr>
              <a:t>github.com/</a:t>
            </a:r>
            <a:r>
              <a:rPr lang="en-US" altLang="ja-JP" dirty="0" err="1">
                <a:ea typeface="+mn-lt"/>
                <a:cs typeface="+mn-lt"/>
                <a:hlinkClick r:id="rId3"/>
              </a:rPr>
              <a:t>exastro</a:t>
            </a:r>
            <a:r>
              <a:rPr lang="en-US" altLang="ja-JP" dirty="0">
                <a:ea typeface="+mn-lt"/>
                <a:cs typeface="+mn-lt"/>
                <a:hlinkClick r:id="rId3"/>
              </a:rPr>
              <a:t>-suite/</a:t>
            </a:r>
            <a:r>
              <a:rPr lang="en-US" altLang="ja-JP" dirty="0" err="1">
                <a:ea typeface="+mn-lt"/>
                <a:cs typeface="+mn-lt"/>
                <a:hlinkClick r:id="rId3"/>
              </a:rPr>
              <a:t>SettingSamples-ServiceNow</a:t>
            </a:r>
            <a:r>
              <a:rPr lang="en-US" altLang="ja-JP" dirty="0">
                <a:ea typeface="+mn-lt"/>
                <a:cs typeface="+mn-lt"/>
                <a:hlinkClick r:id="rId3"/>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sz="1600" dirty="0"/>
              <a:t>「エクスポート</a:t>
            </a:r>
            <a:r>
              <a:rPr lang="en-US" altLang="ja-JP" sz="1600" dirty="0"/>
              <a:t>/</a:t>
            </a:r>
            <a:r>
              <a:rPr lang="ja-JP" altLang="en-US" sz="1600" dirty="0"/>
              <a:t>インポート」機能はコミュニティサイトの </a:t>
            </a:r>
            <a:r>
              <a:rPr lang="en-US" altLang="ja-JP" sz="1600" dirty="0">
                <a:hlinkClick r:id="rId4"/>
              </a:rPr>
              <a:t>ITA_</a:t>
            </a:r>
            <a:r>
              <a:rPr lang="ja-JP" altLang="en-US" sz="1600" dirty="0">
                <a:hlinkClick r:id="rId4"/>
              </a:rPr>
              <a:t>利用手順マニュアル エクスポート</a:t>
            </a:r>
            <a:r>
              <a:rPr lang="en-US" altLang="ja-JP" sz="1600" dirty="0">
                <a:hlinkClick r:id="rId4"/>
              </a:rPr>
              <a:t>/</a:t>
            </a:r>
            <a:r>
              <a:rPr lang="ja-JP" altLang="en-US" sz="1600" dirty="0">
                <a:hlinkClick r:id="rId4"/>
              </a:rPr>
              <a:t>インポート</a:t>
            </a:r>
            <a:r>
              <a:rPr lang="en-US" altLang="ja-JP" sz="1600" dirty="0"/>
              <a:t> </a:t>
            </a:r>
            <a:r>
              <a:rPr lang="ja-JP" altLang="en-US" sz="1600" dirty="0"/>
              <a:t>に記載されています</a:t>
            </a:r>
            <a:r>
              <a:rPr lang="ja-JP" altLang="ja-JP" sz="1600" dirty="0"/>
              <a:t>。</a:t>
            </a:r>
          </a:p>
          <a:p>
            <a:pPr marL="179705" indent="-179705"/>
            <a:endParaRPr lang="en-US" altLang="ja-JP" dirty="0"/>
          </a:p>
          <a:p>
            <a:pPr marL="179705" indent="-179705"/>
            <a:endParaRPr lang="ja-JP" altLang="en-US" dirty="0"/>
          </a:p>
        </p:txBody>
      </p:sp>
      <p:sp>
        <p:nvSpPr>
          <p:cNvPr id="4" name="コンテンツ プレースホルダー 2"/>
          <p:cNvSpPr txBox="1">
            <a:spLocks/>
          </p:cNvSpPr>
          <p:nvPr/>
        </p:nvSpPr>
        <p:spPr bwMode="gray">
          <a:xfrm>
            <a:off x="239350" y="3567865"/>
            <a:ext cx="11771836" cy="949394"/>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r>
              <a:rPr lang="ja-JP" altLang="en-US" kern="0" dirty="0">
                <a:solidFill>
                  <a:srgbClr val="000000"/>
                </a:solidFill>
              </a:rPr>
              <a:t>インポートが完了したらログアウトし、</a:t>
            </a:r>
            <a:r>
              <a:rPr lang="ja-JP" altLang="en-US" kern="0" dirty="0">
                <a:solidFill>
                  <a:srgbClr val="FF0000"/>
                </a:solidFill>
              </a:rPr>
              <a:t>ユーザー</a:t>
            </a:r>
            <a:r>
              <a:rPr lang="en-US" altLang="ja-JP" kern="0" dirty="0">
                <a:solidFill>
                  <a:srgbClr val="FF0000"/>
                </a:solidFill>
              </a:rPr>
              <a:t>ID</a:t>
            </a:r>
            <a:r>
              <a:rPr lang="ja-JP" altLang="en-US" kern="0" dirty="0">
                <a:solidFill>
                  <a:srgbClr val="FF0000"/>
                </a:solidFill>
              </a:rPr>
              <a:t>「</a:t>
            </a:r>
            <a:r>
              <a:rPr lang="en-US" altLang="ja-JP" kern="0" dirty="0" err="1">
                <a:solidFill>
                  <a:srgbClr val="FF0000"/>
                </a:solidFill>
              </a:rPr>
              <a:t>servicenow</a:t>
            </a:r>
            <a:r>
              <a:rPr lang="en-US" altLang="ja-JP" kern="0" dirty="0">
                <a:solidFill>
                  <a:srgbClr val="FF0000"/>
                </a:solidFill>
              </a:rPr>
              <a:t>-user</a:t>
            </a:r>
            <a:r>
              <a:rPr lang="ja-JP" altLang="en-US" kern="0" dirty="0">
                <a:solidFill>
                  <a:srgbClr val="FF0000"/>
                </a:solidFill>
              </a:rPr>
              <a:t>」パスワード「</a:t>
            </a:r>
            <a:r>
              <a:rPr lang="en-US" altLang="ja-JP" kern="0" dirty="0">
                <a:solidFill>
                  <a:srgbClr val="FF0000"/>
                </a:solidFill>
              </a:rPr>
              <a:t>password</a:t>
            </a:r>
            <a:r>
              <a:rPr lang="ja-JP" altLang="en-US" kern="0" dirty="0">
                <a:solidFill>
                  <a:srgbClr val="FF0000"/>
                </a:solidFill>
              </a:rPr>
              <a:t>」で再ログイン</a:t>
            </a:r>
            <a:r>
              <a:rPr lang="ja-JP" altLang="en-US" kern="0" dirty="0">
                <a:solidFill>
                  <a:srgbClr val="000000"/>
                </a:solidFill>
              </a:rPr>
              <a:t>します。</a:t>
            </a:r>
            <a:endParaRPr lang="en-US" altLang="ja-JP" kern="0" dirty="0">
              <a:solidFill>
                <a:srgbClr val="000000"/>
              </a:solidFill>
            </a:endParaRPr>
          </a:p>
          <a:p>
            <a:pPr marL="180000" lvl="1" indent="0">
              <a:buNone/>
            </a:pPr>
            <a:r>
              <a:rPr lang="ja-JP" altLang="en-US" kern="0" dirty="0">
                <a:solidFill>
                  <a:srgbClr val="000000"/>
                </a:solidFill>
              </a:rPr>
              <a:t>初回ログイン時はパスワード変更画面に遷移するのでパスワードを変更してください。</a:t>
            </a:r>
            <a:endParaRPr lang="en-US" altLang="ja-JP" kern="0" dirty="0">
              <a:solidFill>
                <a:srgbClr val="000000"/>
              </a:solidFill>
            </a:endParaRPr>
          </a:p>
          <a:p>
            <a:pPr marL="180000" lvl="1" indent="0">
              <a:buNone/>
            </a:pPr>
            <a:r>
              <a:rPr lang="ja-JP" altLang="en-US" kern="0" dirty="0">
                <a:solidFill>
                  <a:srgbClr val="000000"/>
                </a:solidFill>
              </a:rPr>
              <a:t>ユーザー「</a:t>
            </a:r>
            <a:r>
              <a:rPr lang="en-US" altLang="ja-JP" kern="0" dirty="0" err="1">
                <a:solidFill>
                  <a:srgbClr val="000000"/>
                </a:solidFill>
              </a:rPr>
              <a:t>servicenow</a:t>
            </a:r>
            <a:r>
              <a:rPr lang="en-US" altLang="ja-JP" kern="0" dirty="0">
                <a:solidFill>
                  <a:srgbClr val="000000"/>
                </a:solidFill>
              </a:rPr>
              <a:t>-user</a:t>
            </a:r>
            <a:r>
              <a:rPr lang="ja-JP" altLang="en-US" kern="0" dirty="0">
                <a:solidFill>
                  <a:srgbClr val="000000"/>
                </a:solidFill>
              </a:rPr>
              <a:t>」で表示されるメインメニューは以下の通りです。</a:t>
            </a:r>
            <a:endParaRPr lang="en-US" altLang="ja-JP" kern="0" dirty="0">
              <a:solidFill>
                <a:srgbClr val="000000"/>
              </a:solidFill>
            </a:endParaRPr>
          </a:p>
        </p:txBody>
      </p:sp>
      <p:pic>
        <p:nvPicPr>
          <p:cNvPr id="5" name="図 4"/>
          <p:cNvPicPr>
            <a:picLocks noChangeAspect="1"/>
          </p:cNvPicPr>
          <p:nvPr/>
        </p:nvPicPr>
        <p:blipFill rotWithShape="1">
          <a:blip r:embed="rId5"/>
          <a:srcRect b="43281"/>
          <a:stretch/>
        </p:blipFill>
        <p:spPr>
          <a:xfrm>
            <a:off x="551230" y="4941210"/>
            <a:ext cx="4472731" cy="1538271"/>
          </a:xfrm>
          <a:prstGeom prst="rect">
            <a:avLst/>
          </a:prstGeom>
        </p:spPr>
      </p:pic>
    </p:spTree>
    <p:extLst>
      <p:ext uri="{BB962C8B-B14F-4D97-AF65-F5344CB8AC3E}">
        <p14:creationId xmlns:p14="http://schemas.microsoft.com/office/powerpoint/2010/main" val="314674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99845" y="1340710"/>
            <a:ext cx="9433310" cy="4995129"/>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2.5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ServiceNow</a:t>
            </a:r>
            <a:r>
              <a:rPr lang="ja-JP" altLang="en-US" kern="0" dirty="0"/>
              <a:t>連携モデルで使用しているグローバル変数は以下の</a:t>
            </a:r>
            <a:r>
              <a:rPr lang="en-US" altLang="ja-JP" kern="0" dirty="0"/>
              <a:t>4</a:t>
            </a:r>
            <a:r>
              <a:rPr lang="ja-JP" altLang="en-US" kern="0" dirty="0"/>
              <a:t>つです。</a:t>
            </a:r>
            <a:endParaRPr lang="en-US" altLang="ja-JP" kern="0" dirty="0"/>
          </a:p>
        </p:txBody>
      </p:sp>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652293242"/>
              </p:ext>
            </p:extLst>
          </p:nvPr>
        </p:nvGraphicFramePr>
        <p:xfrm>
          <a:off x="5163774" y="3297074"/>
          <a:ext cx="6929522" cy="3097440"/>
        </p:xfrm>
        <a:graphic>
          <a:graphicData uri="http://schemas.openxmlformats.org/drawingml/2006/table">
            <a:tbl>
              <a:tblPr firstRow="1" bandRow="1">
                <a:tableStyleId>{93296810-A885-4BE3-A3E7-6D5BEEA58F35}</a:tableStyleId>
              </a:tblPr>
              <a:tblGrid>
                <a:gridCol w="2016000">
                  <a:extLst>
                    <a:ext uri="{9D8B030D-6E8A-4147-A177-3AD203B41FA5}">
                      <a16:colId xmlns:a16="http://schemas.microsoft.com/office/drawing/2014/main" val="1884901537"/>
                    </a:ext>
                  </a:extLst>
                </a:gridCol>
                <a:gridCol w="4913522">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ctr"/>
                      <a:r>
                        <a:rPr kumimoji="1" lang="ja-JP" altLang="en-US" sz="1200" dirty="0"/>
                        <a:t>デフォルトでは「</a:t>
                      </a:r>
                      <a:r>
                        <a:rPr kumimoji="1" lang="en-US" altLang="ja-JP" sz="1200" u="none" strike="noStrike" kern="1200" dirty="0" err="1">
                          <a:solidFill>
                            <a:schemeClr val="dk1"/>
                          </a:solidFill>
                          <a:effectLst/>
                          <a:latin typeface="+mn-lt"/>
                          <a:ea typeface="+mn-ea"/>
                          <a:cs typeface="+mn-cs"/>
                        </a:rPr>
                        <a:t>servicenow-api</a:t>
                      </a:r>
                      <a:r>
                        <a:rPr kumimoji="1" lang="ja-JP" altLang="en-US" sz="1200" dirty="0"/>
                        <a:t>」ユーザを利用するので変更不要</a:t>
                      </a:r>
                      <a:endParaRPr kumimoji="1" lang="en-US" altLang="ja-JP" sz="1200" dirty="0"/>
                    </a:p>
                    <a:p>
                      <a:pPr algn="ctr"/>
                      <a:r>
                        <a:rPr kumimoji="1" lang="en-US" altLang="ja-JP" sz="1200" dirty="0"/>
                        <a:t>※</a:t>
                      </a:r>
                      <a:r>
                        <a:rPr kumimoji="1" lang="ja-JP" altLang="en-US" sz="1200" dirty="0"/>
                        <a:t>変更方法は</a:t>
                      </a:r>
                      <a:r>
                        <a:rPr kumimoji="1" lang="en-US" altLang="ja-JP" sz="1200" dirty="0">
                          <a:hlinkClick r:id="rId3" action="ppaction://hlinksldjump"/>
                        </a:rPr>
                        <a:t>2.6 </a:t>
                      </a:r>
                      <a:r>
                        <a:rPr kumimoji="1" lang="ja-JP" altLang="en-US" sz="1200" dirty="0">
                          <a:hlinkClick r:id="rId3" action="ppaction://hlinksldjump"/>
                        </a:rPr>
                        <a:t>認証情報の設定</a:t>
                      </a:r>
                      <a:r>
                        <a:rPr kumimoji="1" lang="ja-JP" altLang="en-US" sz="1200" dirty="0"/>
                        <a:t>参照</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GBL_PROXY</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プロキシサーバを指定</a:t>
                      </a:r>
                    </a:p>
                    <a:p>
                      <a:pPr algn="ctr"/>
                      <a:r>
                        <a:rPr kumimoji="1" lang="en-US" altLang="ja-JP" sz="1200" dirty="0"/>
                        <a:t>[</a:t>
                      </a:r>
                      <a:r>
                        <a:rPr kumimoji="1" lang="ja-JP" altLang="en-US" sz="1200" dirty="0"/>
                        <a:t>例</a:t>
                      </a:r>
                      <a:r>
                        <a:rPr kumimoji="1" lang="en-US" altLang="ja-JP" sz="1200" dirty="0"/>
                        <a:t>]sample.proxy.co.jp:8080</a:t>
                      </a:r>
                    </a:p>
                    <a:p>
                      <a:pPr algn="ctr"/>
                      <a:r>
                        <a:rPr kumimoji="1" lang="ja-JP" altLang="en-US" sz="1200" dirty="0"/>
                        <a:t>利用しない場合：</a:t>
                      </a:r>
                      <a:r>
                        <a:rPr kumimoji="1" lang="en-US" altLang="ja-JP" sz="1200" dirty="0"/>
                        <a:t>OFF</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1602495"/>
                  </a:ext>
                </a:extLst>
              </a:tr>
              <a:tr h="300418">
                <a:tc>
                  <a:txBody>
                    <a:bodyPr/>
                    <a:lstStyle/>
                    <a:p>
                      <a:pPr algn="ctr"/>
                      <a:r>
                        <a:rPr kumimoji="1" lang="en-US" altLang="ja-JP" sz="1200" dirty="0"/>
                        <a:t>GBL_CERTFLAG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ON</a:t>
                      </a:r>
                      <a:r>
                        <a:rPr kumimoji="1" lang="ja-JP" altLang="en-US" sz="1200" dirty="0"/>
                        <a:t>：</a:t>
                      </a:r>
                      <a:r>
                        <a:rPr kumimoji="1" lang="en-US" altLang="ja-JP" sz="1200" dirty="0" err="1"/>
                        <a:t>ServiceNow</a:t>
                      </a:r>
                      <a:r>
                        <a:rPr kumimoji="1" lang="ja-JP" altLang="en-US" sz="1200" dirty="0"/>
                        <a:t>への</a:t>
                      </a:r>
                      <a:r>
                        <a:rPr kumimoji="1" lang="en-US" altLang="ja-JP" sz="1200" dirty="0"/>
                        <a:t>Rest</a:t>
                      </a:r>
                      <a:r>
                        <a:rPr kumimoji="1" lang="ja-JP" altLang="en-US" sz="1200" dirty="0"/>
                        <a:t>で証明書認証を回避する。</a:t>
                      </a:r>
                    </a:p>
                    <a:p>
                      <a:pPr algn="ctr"/>
                      <a:r>
                        <a:rPr kumimoji="1" lang="en-US" altLang="ja-JP" sz="1200" dirty="0"/>
                        <a:t>OFF</a:t>
                      </a:r>
                      <a:r>
                        <a:rPr kumimoji="1" lang="ja-JP" altLang="en-US" sz="1200" dirty="0"/>
                        <a:t>：</a:t>
                      </a:r>
                      <a:r>
                        <a:rPr kumimoji="1" lang="en-US" altLang="ja-JP" sz="1200" dirty="0" err="1"/>
                        <a:t>ServiceNow</a:t>
                      </a:r>
                      <a:r>
                        <a:rPr kumimoji="1" lang="ja-JP" altLang="en-US" sz="1200" dirty="0"/>
                        <a:t>への</a:t>
                      </a:r>
                      <a:r>
                        <a:rPr kumimoji="1" lang="en-US" altLang="ja-JP" sz="1200" dirty="0"/>
                        <a:t>Rest</a:t>
                      </a:r>
                      <a:r>
                        <a:rPr kumimoji="1" lang="ja-JP" altLang="en-US" sz="1200" dirty="0"/>
                        <a:t>で証明書認証を有効にする。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GBL_DELETE_EXECUTE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連携データが</a:t>
                      </a:r>
                      <a:r>
                        <a:rPr kumimoji="1" lang="en-US" altLang="ja-JP" sz="1200" dirty="0"/>
                        <a:t>ITA</a:t>
                      </a:r>
                      <a:r>
                        <a:rPr kumimoji="1" lang="ja-JP" altLang="en-US" sz="1200" dirty="0"/>
                        <a:t>になく、</a:t>
                      </a:r>
                      <a:r>
                        <a:rPr kumimoji="1" lang="en-US" altLang="ja-JP" sz="1200" dirty="0" err="1"/>
                        <a:t>ServiceNow</a:t>
                      </a:r>
                      <a:r>
                        <a:rPr kumimoji="1" lang="ja-JP" altLang="en-US" sz="1200" dirty="0"/>
                        <a:t>にある場合に</a:t>
                      </a:r>
                    </a:p>
                    <a:p>
                      <a:pPr algn="ctr"/>
                      <a:r>
                        <a:rPr kumimoji="1" lang="en-US" altLang="ja-JP" sz="1200" dirty="0" err="1"/>
                        <a:t>ServiceNow</a:t>
                      </a:r>
                      <a:r>
                        <a:rPr kumimoji="1" lang="ja-JP" altLang="en-US" sz="1200" dirty="0"/>
                        <a:t>側のデータを削除するかを決める。</a:t>
                      </a:r>
                    </a:p>
                    <a:p>
                      <a:pPr algn="ctr"/>
                      <a:r>
                        <a:rPr kumimoji="1" lang="en-US" altLang="ja-JP" sz="1200" dirty="0"/>
                        <a:t>ON </a:t>
                      </a:r>
                      <a:r>
                        <a:rPr kumimoji="1" lang="ja-JP" altLang="en-US" sz="1200" dirty="0"/>
                        <a:t>：削除</a:t>
                      </a:r>
                    </a:p>
                    <a:p>
                      <a:pPr algn="ctr"/>
                      <a:r>
                        <a:rPr kumimoji="1" lang="en-US" altLang="ja-JP" sz="1200" dirty="0"/>
                        <a:t>OFF</a:t>
                      </a:r>
                      <a:r>
                        <a:rPr kumimoji="1" lang="ja-JP" altLang="en-US" sz="1200" dirty="0"/>
                        <a:t>：無視</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97559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2.6</a:t>
            </a:r>
            <a:r>
              <a:rPr lang="ja-JP" altLang="en-US" dirty="0"/>
              <a:t> 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en-US" altLang="ja-JP" sz="2000" kern="0" dirty="0"/>
              <a:t>REST</a:t>
            </a:r>
            <a:r>
              <a:rPr lang="ja-JP" altLang="en-US" sz="2000" kern="0" dirty="0"/>
              <a:t>実行用ユーザを作成</a:t>
            </a:r>
            <a:endParaRPr lang="en-US" altLang="ja-JP" sz="2000" kern="0" dirty="0"/>
          </a:p>
          <a:p>
            <a:pPr marL="637200" lvl="1" indent="-457200">
              <a:buFont typeface="+mj-lt"/>
              <a:buAutoNum type="arabicPeriod"/>
            </a:pPr>
            <a:r>
              <a:rPr lang="ja-JP" altLang="en-US" sz="2000" kern="0" dirty="0"/>
              <a:t>ロール・ユーザ紐付管理で作成したユーザと「</a:t>
            </a:r>
            <a:r>
              <a:rPr lang="en-US" altLang="ja-JP" sz="2000" dirty="0">
                <a:solidFill>
                  <a:schemeClr val="dk1"/>
                </a:solidFill>
              </a:rPr>
              <a:t>ServiceNow</a:t>
            </a:r>
            <a:r>
              <a:rPr lang="ja-JP" altLang="en-US" sz="2000" dirty="0">
                <a:solidFill>
                  <a:schemeClr val="dk1"/>
                </a:solidFill>
              </a:rPr>
              <a:t>モデル管理者ロール</a:t>
            </a:r>
            <a:r>
              <a:rPr lang="ja-JP" altLang="en-US" sz="2000" kern="0" dirty="0"/>
              <a:t>」を紐付け</a:t>
            </a:r>
            <a:endParaRPr lang="en-US" altLang="ja-JP" sz="2000" kern="0" dirty="0"/>
          </a:p>
          <a:p>
            <a:pPr marL="637200" lvl="1" indent="-457200" defTabSz="914400">
              <a:buFont typeface="+mj-lt"/>
              <a:buAutoNum type="arabicPeriod"/>
            </a:pPr>
            <a:r>
              <a:rPr lang="ja-JP" altLang="en-US" sz="2000" kern="0" dirty="0"/>
              <a:t>「ログイン</a:t>
            </a:r>
            <a:r>
              <a:rPr lang="en-US" altLang="ja-JP" sz="2000" kern="0" dirty="0"/>
              <a:t>ID</a:t>
            </a:r>
            <a:r>
              <a:rPr lang="ja-JP" altLang="en-US" sz="2000" kern="0" dirty="0"/>
              <a:t>」と「パスワード」を、半角コロン</a:t>
            </a:r>
            <a:r>
              <a:rPr lang="en-US" altLang="ja-JP" sz="2000" kern="0" dirty="0"/>
              <a:t>(:)</a:t>
            </a:r>
            <a:r>
              <a:rPr lang="ja-JP" altLang="en-US" sz="2000" kern="0" dirty="0"/>
              <a:t>で結合して</a:t>
            </a:r>
            <a:r>
              <a:rPr lang="en-US" altLang="ja-JP" sz="2000" kern="0" dirty="0"/>
              <a:t>base64encode</a:t>
            </a:r>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“のレコードを更新</a:t>
            </a:r>
            <a:endParaRPr lang="en-US" altLang="ja-JP" sz="2000" dirty="0"/>
          </a:p>
          <a:p>
            <a:pPr marL="637200" lvl="1" indent="-457200" defTabSz="914400">
              <a:buFont typeface="+mj-lt"/>
              <a:buAutoNum type="arabicPeriod"/>
            </a:pPr>
            <a:r>
              <a:rPr lang="ja-JP" altLang="en-US" sz="2000" dirty="0"/>
              <a:t>「具体値」項目に手順</a:t>
            </a:r>
            <a:r>
              <a:rPr lang="en-US" altLang="ja-JP" sz="2000" dirty="0"/>
              <a:t>3</a:t>
            </a:r>
            <a:r>
              <a:rPr lang="ja-JP" altLang="en-US" sz="2000" dirty="0"/>
              <a:t>の値を入力して「更新」ボタンをクリック</a:t>
            </a:r>
            <a:r>
              <a:rPr lang="en-US" altLang="ja-JP" sz="2000" dirty="0"/>
              <a:t/>
            </a:r>
            <a:br>
              <a:rPr lang="en-US" altLang="ja-JP" sz="2000" dirty="0"/>
            </a:br>
            <a:r>
              <a:rPr lang="en-US" altLang="ja-JP" sz="2000" dirty="0"/>
              <a:t>※</a:t>
            </a:r>
            <a:r>
              <a:rPr lang="ja-JP" altLang="en-US" sz="2000" dirty="0"/>
              <a:t>各手順の詳細は下記資料をご参照ください。</a:t>
            </a:r>
            <a:r>
              <a:rPr lang="en-US" altLang="ja-JP" sz="2000" dirty="0"/>
              <a:t/>
            </a:r>
            <a:br>
              <a:rPr lang="en-US" altLang="ja-JP" sz="2000" dirty="0"/>
            </a:br>
            <a:r>
              <a:rPr lang="ja-JP" altLang="en-US" sz="2000" dirty="0"/>
              <a:t>   </a:t>
            </a:r>
            <a:r>
              <a:rPr lang="en-US" altLang="ja-JP" sz="2000" dirty="0">
                <a:hlinkClick r:id="rId3"/>
              </a:rPr>
              <a:t>ITA</a:t>
            </a:r>
            <a:r>
              <a:rPr lang="ja-JP" altLang="en-US" sz="2000" dirty="0">
                <a:hlinkClick r:id="rId3"/>
              </a:rPr>
              <a:t>利用手順マニュアル</a:t>
            </a:r>
            <a:r>
              <a:rPr lang="en-US" altLang="ja-JP" sz="2000" dirty="0">
                <a:hlinkClick r:id="rId3"/>
              </a:rPr>
              <a:t>_</a:t>
            </a:r>
            <a:r>
              <a:rPr lang="ja-JP" altLang="en-US" sz="2000" dirty="0">
                <a:hlinkClick r:id="rId3"/>
              </a:rPr>
              <a:t>管理コンソール</a:t>
            </a:r>
            <a:r>
              <a:rPr lang="en-US" altLang="ja-JP" sz="2000" dirty="0"/>
              <a:t/>
            </a:r>
            <a:br>
              <a:rPr lang="en-US" altLang="ja-JP" sz="2000" dirty="0"/>
            </a:br>
            <a:r>
              <a:rPr lang="ja-JP" altLang="en-US" sz="2000" dirty="0"/>
              <a:t>   </a:t>
            </a:r>
            <a:r>
              <a:rPr lang="en-US" altLang="ja-JP" sz="2000" dirty="0">
                <a:hlinkClick r:id="rId4"/>
              </a:rPr>
              <a:t>ITA</a:t>
            </a:r>
            <a:r>
              <a:rPr lang="ja-JP" altLang="en-US" sz="2000" dirty="0">
                <a:hlinkClick r:id="rId4"/>
              </a:rPr>
              <a:t>利用手順マニュアル</a:t>
            </a:r>
            <a:r>
              <a:rPr lang="en-US" altLang="ja-JP" sz="2000" dirty="0">
                <a:hlinkClick r:id="rId4"/>
              </a:rPr>
              <a:t>_</a:t>
            </a:r>
            <a:r>
              <a:rPr lang="en-US" altLang="ja-JP" sz="2000" dirty="0" err="1">
                <a:hlinkClick r:id="rId4"/>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2" name="図 1"/>
          <p:cNvPicPr>
            <a:picLocks noChangeAspect="1"/>
          </p:cNvPicPr>
          <p:nvPr/>
        </p:nvPicPr>
        <p:blipFill rotWithShape="1">
          <a:blip r:embed="rId5"/>
          <a:srcRect r="50579"/>
          <a:stretch/>
        </p:blipFill>
        <p:spPr>
          <a:xfrm>
            <a:off x="1199320" y="4591585"/>
            <a:ext cx="7561050" cy="1933845"/>
          </a:xfrm>
          <a:prstGeom prst="rect">
            <a:avLst/>
          </a:prstGeom>
        </p:spPr>
      </p:pic>
      <p:sp>
        <p:nvSpPr>
          <p:cNvPr id="5" name="正方形/長方形 4">
            <a:extLst>
              <a:ext uri="{FF2B5EF4-FFF2-40B4-BE49-F238E27FC236}">
                <a16:creationId xmlns:a16="http://schemas.microsoft.com/office/drawing/2014/main" id="{9DB0A49C-84C1-4EE1-8390-8195C5AC3EC4}"/>
              </a:ext>
            </a:extLst>
          </p:cNvPr>
          <p:cNvSpPr/>
          <p:nvPr/>
        </p:nvSpPr>
        <p:spPr bwMode="auto">
          <a:xfrm>
            <a:off x="3143590" y="5229250"/>
            <a:ext cx="4248590" cy="1221862"/>
          </a:xfrm>
          <a:prstGeom prst="rect">
            <a:avLst/>
          </a:prstGeom>
          <a:noFill/>
          <a:ln w="28575">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吹き出し: 線 5">
            <a:extLst>
              <a:ext uri="{FF2B5EF4-FFF2-40B4-BE49-F238E27FC236}">
                <a16:creationId xmlns:a16="http://schemas.microsoft.com/office/drawing/2014/main" id="{381C5139-F65E-4660-B73F-095AD2260134}"/>
              </a:ext>
            </a:extLst>
          </p:cNvPr>
          <p:cNvSpPr/>
          <p:nvPr/>
        </p:nvSpPr>
        <p:spPr bwMode="auto">
          <a:xfrm>
            <a:off x="7752230" y="4725179"/>
            <a:ext cx="2304320" cy="432061"/>
          </a:xfrm>
          <a:prstGeom prst="borderCallout1">
            <a:avLst>
              <a:gd name="adj1" fmla="val 29201"/>
              <a:gd name="adj2" fmla="val -3107"/>
              <a:gd name="adj3" fmla="val 117726"/>
              <a:gd name="adj4" fmla="val -23073"/>
            </a:avLst>
          </a:prstGeom>
          <a:solidFill>
            <a:schemeClr val="bg1"/>
          </a:solidFill>
          <a:ln w="28575">
            <a:solidFill>
              <a:schemeClr val="accent2">
                <a:lumMod val="60000"/>
                <a:lumOff val="40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dirty="0">
                <a:latin typeface="+mn-ea"/>
              </a:rPr>
              <a:t>手順</a:t>
            </a:r>
            <a:r>
              <a:rPr lang="en-US" altLang="ja-JP" dirty="0">
                <a:latin typeface="+mn-ea"/>
              </a:rPr>
              <a:t>3</a:t>
            </a:r>
            <a:r>
              <a:rPr lang="ja-JP" altLang="en-US" dirty="0">
                <a:latin typeface="+mn-ea"/>
              </a:rPr>
              <a:t>の結果を入力</a:t>
            </a:r>
          </a:p>
        </p:txBody>
      </p:sp>
    </p:spTree>
    <p:extLst>
      <p:ext uri="{BB962C8B-B14F-4D97-AF65-F5344CB8AC3E}">
        <p14:creationId xmlns:p14="http://schemas.microsoft.com/office/powerpoint/2010/main" val="406675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a:t>3. </a:t>
            </a:r>
            <a:r>
              <a:rPr lang="en-US" altLang="ja-JP" dirty="0" err="1">
                <a:latin typeface="Meiryo"/>
                <a:ea typeface="+mn-lt"/>
              </a:rPr>
              <a:t>ServiceNow</a:t>
            </a:r>
            <a:r>
              <a:rPr lang="ja-JP" altLang="en-US" dirty="0">
                <a:latin typeface="Meiryo"/>
                <a:ea typeface="+mn-lt"/>
              </a:rPr>
              <a:t>連携モデル</a:t>
            </a:r>
            <a:r>
              <a:rPr lang="ja-JP" altLang="en-US" dirty="0">
                <a:ea typeface="+mn-lt"/>
                <a:cs typeface="+mn-lt"/>
              </a:rPr>
              <a:t>の実行</a:t>
            </a:r>
            <a:endParaRPr lang="ja-JP" altLang="en-US" kern="0" dirty="0"/>
          </a:p>
        </p:txBody>
      </p:sp>
    </p:spTree>
    <p:extLst>
      <p:ext uri="{BB962C8B-B14F-4D97-AF65-F5344CB8AC3E}">
        <p14:creationId xmlns:p14="http://schemas.microsoft.com/office/powerpoint/2010/main" val="22595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39350" y="1484730"/>
            <a:ext cx="7224840" cy="5029284"/>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a:t>
            </a:r>
            <a:r>
              <a:rPr lang="ja-JP" altLang="en-US" dirty="0"/>
              <a:t> 連携情報管理</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「連携情報管理</a:t>
            </a:r>
            <a:r>
              <a:rPr lang="en-US" altLang="ja-JP" kern="0" dirty="0"/>
              <a:t>_</a:t>
            </a:r>
            <a:r>
              <a:rPr lang="en-US" altLang="ja-JP" kern="0" dirty="0" err="1"/>
              <a:t>ServiceNow</a:t>
            </a:r>
            <a:r>
              <a:rPr lang="ja-JP" altLang="en-US" kern="0" dirty="0"/>
              <a:t>連携モデル」は</a:t>
            </a:r>
            <a:r>
              <a:rPr lang="en-US" altLang="ja-JP" kern="0" dirty="0" err="1"/>
              <a:t>ServiceNow</a:t>
            </a:r>
            <a:r>
              <a:rPr lang="ja-JP" altLang="en-US" kern="0" dirty="0"/>
              <a:t>へ連携したメニューや項目を設定する</a:t>
            </a:r>
            <a:r>
              <a:rPr lang="ja-JP" altLang="en-US" dirty="0"/>
              <a:t>ための</a:t>
            </a:r>
            <a:r>
              <a:rPr lang="ja-JP" altLang="en-US" kern="0" dirty="0"/>
              <a:t>メニュー群です。</a:t>
            </a:r>
            <a:endParaRPr lang="en-US" altLang="ja-JP" kern="0" dirty="0"/>
          </a:p>
        </p:txBody>
      </p:sp>
      <p:sp>
        <p:nvSpPr>
          <p:cNvPr id="6" name="正方形/長方形 5"/>
          <p:cNvSpPr/>
          <p:nvPr/>
        </p:nvSpPr>
        <p:spPr bwMode="auto">
          <a:xfrm>
            <a:off x="3038898" y="4587807"/>
            <a:ext cx="792110" cy="93613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37337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1631380" y="181902"/>
            <a:ext cx="9792000" cy="405683"/>
          </a:xfrm>
        </p:spPr>
        <p:txBody>
          <a:bodyPr/>
          <a:lstStyle/>
          <a:p>
            <a:r>
              <a:rPr kumimoji="1" lang="ja-JP" altLang="en-US" dirty="0"/>
              <a:t>目次</a:t>
            </a:r>
          </a:p>
        </p:txBody>
      </p:sp>
      <p:sp>
        <p:nvSpPr>
          <p:cNvPr id="9" name="テキスト プレースホルダー 3"/>
          <p:cNvSpPr>
            <a:spLocks noGrp="1"/>
          </p:cNvSpPr>
          <p:nvPr>
            <p:ph type="body" sz="quarter" idx="10"/>
          </p:nvPr>
        </p:nvSpPr>
        <p:spPr>
          <a:xfrm>
            <a:off x="1631380" y="604110"/>
            <a:ext cx="10009390" cy="5970600"/>
          </a:xfrm>
        </p:spPr>
        <p:txBody>
          <a:bodyPr vert="horz" wrap="square" lIns="91440" tIns="45720" rIns="91440" bIns="45720" rtlCol="0" anchor="t">
            <a:noAutofit/>
          </a:bodyPr>
          <a:lstStyle/>
          <a:p>
            <a:pPr marL="457200" indent="-457200">
              <a:buFont typeface="+mj-lt"/>
              <a:buAutoNum type="arabicPeriod"/>
            </a:pPr>
            <a:r>
              <a:rPr lang="ja-JP" altLang="en-US" sz="2400" dirty="0"/>
              <a:t>はじめに</a:t>
            </a:r>
            <a:endParaRPr lang="en-US" altLang="ja-JP" sz="2400" dirty="0"/>
          </a:p>
          <a:p>
            <a:pPr marL="637200" lvl="1" indent="-457200">
              <a:buFont typeface="+mj-lt"/>
              <a:buAutoNum type="arabicPeriod"/>
            </a:pPr>
            <a:r>
              <a:rPr lang="ja-JP" altLang="en-US" sz="2000" dirty="0">
                <a:latin typeface="メイリオ"/>
                <a:ea typeface="+mn-lt"/>
              </a:rPr>
              <a:t>はじめに</a:t>
            </a:r>
            <a:endParaRPr lang="en-US" altLang="ja-JP" sz="2000" dirty="0">
              <a:latin typeface="メイリオ"/>
              <a:ea typeface="+mn-lt"/>
            </a:endParaRPr>
          </a:p>
          <a:p>
            <a:pPr marL="637200" lvl="1" indent="-457200">
              <a:buFont typeface="+mj-lt"/>
              <a:buAutoNum type="arabicPeriod"/>
            </a:pPr>
            <a:r>
              <a:rPr lang="ja-JP" altLang="en-US" sz="2000" dirty="0"/>
              <a:t>連携サービスとの動作確認</a:t>
            </a:r>
            <a:endParaRPr lang="en-US" altLang="ja-JP" sz="2000" dirty="0"/>
          </a:p>
          <a:p>
            <a:pPr marL="637200" lvl="1" indent="-457200">
              <a:buFont typeface="+mj-lt"/>
              <a:buAutoNum type="arabicPeriod"/>
            </a:pPr>
            <a:r>
              <a:rPr lang="ja-JP" altLang="en-US" sz="2000" dirty="0"/>
              <a:t>連携対象メニューのオペレーション名と</a:t>
            </a:r>
            <a:r>
              <a:rPr lang="en-US" altLang="ja-JP" sz="2000" dirty="0" err="1"/>
              <a:t>sys_id</a:t>
            </a:r>
            <a:r>
              <a:rPr lang="ja-JP" altLang="en-US" sz="2000" dirty="0"/>
              <a:t>の関係について</a:t>
            </a:r>
            <a:endParaRPr lang="en-US" altLang="ja-JP" sz="2000" dirty="0"/>
          </a:p>
          <a:p>
            <a:pPr marL="637200" lvl="1" indent="-457200">
              <a:buFont typeface="+mj-lt"/>
              <a:buAutoNum type="arabicPeriod"/>
            </a:pPr>
            <a:r>
              <a:rPr lang="ja-JP" altLang="en-US" sz="2000" dirty="0"/>
              <a:t>オペレーションについて</a:t>
            </a:r>
            <a:endParaRPr lang="en-US" altLang="ja-JP" sz="2000" dirty="0"/>
          </a:p>
          <a:p>
            <a:pPr marL="637200" lvl="1" indent="-457200">
              <a:buFont typeface="+mj-lt"/>
              <a:buAutoNum type="arabicPeriod"/>
            </a:pPr>
            <a:r>
              <a:rPr lang="ja-JP" altLang="en-US" sz="2000" dirty="0"/>
              <a:t>レコードの追加・更新・削除の条件</a:t>
            </a:r>
            <a:endParaRPr lang="en-US" altLang="ja-JP" sz="2000" dirty="0"/>
          </a:p>
          <a:p>
            <a:pPr lvl="1"/>
            <a:endParaRPr lang="en-US" altLang="ja-JP" dirty="0">
              <a:latin typeface="メイリオ"/>
              <a:ea typeface="+mn-lt"/>
            </a:endParaRPr>
          </a:p>
          <a:p>
            <a:pPr marL="457200" indent="-457200">
              <a:buFont typeface="+mj-lt"/>
              <a:buAutoNum type="arabicPeriod"/>
            </a:pPr>
            <a:r>
              <a:rPr lang="en-US" altLang="ja-JP" sz="2400" dirty="0" err="1">
                <a:latin typeface="Meiryo"/>
                <a:ea typeface="+mn-lt"/>
              </a:rPr>
              <a:t>ServiceNow</a:t>
            </a:r>
            <a:r>
              <a:rPr lang="ja-JP" altLang="en-US" sz="2400" dirty="0">
                <a:latin typeface="Meiryo"/>
                <a:ea typeface="+mn-lt"/>
              </a:rPr>
              <a:t>連携モデル</a:t>
            </a:r>
            <a:r>
              <a:rPr lang="ja-JP" altLang="en-US" sz="2400" dirty="0">
                <a:ea typeface="+mn-lt"/>
                <a:cs typeface="+mn-lt"/>
              </a:rPr>
              <a:t>を使う準備</a:t>
            </a:r>
            <a:endParaRPr lang="en-US" altLang="ja-JP" sz="2400" dirty="0">
              <a:ea typeface="+mn-lt"/>
              <a:cs typeface="+mn-lt"/>
            </a:endParaRPr>
          </a:p>
          <a:p>
            <a:pPr marL="637200" lvl="1" indent="-457200">
              <a:buFont typeface="+mj-lt"/>
              <a:buAutoNum type="arabicPeriod"/>
            </a:pPr>
            <a:r>
              <a:rPr lang="en-US" altLang="ja-JP" sz="2000" dirty="0" err="1">
                <a:latin typeface="+mn-ea"/>
              </a:rPr>
              <a:t>ServiceNow</a:t>
            </a:r>
            <a:r>
              <a:rPr lang="ja-JP" altLang="en-US" sz="2000" dirty="0">
                <a:latin typeface="+mn-ea"/>
              </a:rPr>
              <a:t>連携用ユーザの準備</a:t>
            </a:r>
            <a:endParaRPr lang="en-US" altLang="ja-JP" sz="2000" dirty="0"/>
          </a:p>
          <a:p>
            <a:pPr marL="637200" lvl="1" indent="-457200">
              <a:buFont typeface="+mj-lt"/>
              <a:buAutoNum type="arabicPeriod"/>
            </a:pPr>
            <a:r>
              <a:rPr lang="en-US" altLang="ja-JP" sz="2000" dirty="0"/>
              <a:t>ITA</a:t>
            </a:r>
            <a:r>
              <a:rPr lang="ja-JP" altLang="en-US" sz="2000" dirty="0"/>
              <a:t>の準備</a:t>
            </a:r>
            <a:endParaRPr lang="en-US" altLang="ja-JP" sz="2000" dirty="0"/>
          </a:p>
          <a:p>
            <a:pPr marL="637200" lvl="1" indent="-457200">
              <a:buFont typeface="+mj-lt"/>
              <a:buAutoNum type="arabicPeriod"/>
            </a:pPr>
            <a:r>
              <a:rPr lang="en-US" altLang="ja-JP" sz="2000" dirty="0">
                <a:latin typeface="+mn-ea"/>
              </a:rPr>
              <a:t>Playbook</a:t>
            </a:r>
            <a:r>
              <a:rPr lang="ja-JP" altLang="en-US" sz="2000" dirty="0">
                <a:latin typeface="+mn-ea"/>
              </a:rPr>
              <a:t>利用</a:t>
            </a:r>
            <a:r>
              <a:rPr lang="ja-JP" altLang="en-US" sz="2000" dirty="0"/>
              <a:t>の準備</a:t>
            </a:r>
            <a:endParaRPr lang="en-US" altLang="ja-JP" sz="2000" dirty="0"/>
          </a:p>
          <a:p>
            <a:pPr marL="637200" lvl="1" indent="-457200">
              <a:buFont typeface="+mj-lt"/>
              <a:buAutoNum type="arabicPeriod"/>
            </a:pPr>
            <a:r>
              <a:rPr lang="en-US" altLang="ja-JP" sz="2000" dirty="0" err="1"/>
              <a:t>ServiceNow</a:t>
            </a:r>
            <a:r>
              <a:rPr lang="ja-JP" altLang="en-US" sz="2000" dirty="0"/>
              <a:t>連携モデルのインポート</a:t>
            </a:r>
            <a:endParaRPr lang="en-US" altLang="ja-JP" sz="2000" dirty="0"/>
          </a:p>
          <a:p>
            <a:pPr marL="637200" lvl="1" indent="-457200">
              <a:buFont typeface="+mj-lt"/>
              <a:buAutoNum type="arabicPeriod"/>
            </a:pPr>
            <a:r>
              <a:rPr lang="ja-JP" altLang="en-US" sz="2000" dirty="0"/>
              <a:t>グローバル変数管理</a:t>
            </a:r>
            <a:endParaRPr lang="en-US" altLang="ja-JP" sz="2000" dirty="0"/>
          </a:p>
          <a:p>
            <a:pPr marL="637200" lvl="1" indent="-457200">
              <a:buFont typeface="+mj-lt"/>
              <a:buAutoNum type="arabicPeriod"/>
            </a:pPr>
            <a:r>
              <a:rPr lang="ja-JP" altLang="en-US" sz="2000" dirty="0"/>
              <a:t>認証情報の設定</a:t>
            </a:r>
            <a:endParaRPr lang="ja-JP" sz="2000" dirty="0">
              <a:ea typeface="+mn-lt"/>
              <a:cs typeface="+mn-lt"/>
            </a:endParaRPr>
          </a:p>
        </p:txBody>
      </p:sp>
    </p:spTree>
    <p:extLst>
      <p:ext uri="{BB962C8B-B14F-4D97-AF65-F5344CB8AC3E}">
        <p14:creationId xmlns:p14="http://schemas.microsoft.com/office/powerpoint/2010/main" val="66342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a:t>
            </a:r>
            <a:r>
              <a:rPr kumimoji="1" lang="ja-JP" altLang="en-US" dirty="0"/>
              <a:t> </a:t>
            </a:r>
            <a:r>
              <a:rPr lang="ja-JP" altLang="en-US" dirty="0"/>
              <a:t>連携対象メニュー管理</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連携したい</a:t>
            </a:r>
            <a:r>
              <a:rPr lang="en-US" altLang="ja-JP" dirty="0"/>
              <a:t>ITA</a:t>
            </a:r>
            <a:r>
              <a:rPr lang="ja-JP" altLang="en-US" dirty="0"/>
              <a:t>のメニュー名と</a:t>
            </a:r>
            <a:r>
              <a:rPr lang="en-US" altLang="ja-JP" dirty="0" err="1"/>
              <a:t>ServiceNow</a:t>
            </a:r>
            <a:r>
              <a:rPr lang="ja-JP" altLang="en-US" dirty="0"/>
              <a:t>のテーブル名を登録します。</a:t>
            </a:r>
            <a:endParaRPr lang="en-US" altLang="ja-JP" dirty="0"/>
          </a:p>
        </p:txBody>
      </p:sp>
      <p:pic>
        <p:nvPicPr>
          <p:cNvPr id="5" name="図 4"/>
          <p:cNvPicPr>
            <a:picLocks noChangeAspect="1"/>
          </p:cNvPicPr>
          <p:nvPr/>
        </p:nvPicPr>
        <p:blipFill>
          <a:blip r:embed="rId2"/>
          <a:stretch>
            <a:fillRect/>
          </a:stretch>
        </p:blipFill>
        <p:spPr>
          <a:xfrm>
            <a:off x="268290" y="1205731"/>
            <a:ext cx="10245977" cy="5238297"/>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03248236"/>
              </p:ext>
            </p:extLst>
          </p:nvPr>
        </p:nvGraphicFramePr>
        <p:xfrm>
          <a:off x="8125082" y="4745577"/>
          <a:ext cx="4019758" cy="1712191"/>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3022490">
                  <a:extLst>
                    <a:ext uri="{9D8B030D-6E8A-4147-A177-3AD203B41FA5}">
                      <a16:colId xmlns:a16="http://schemas.microsoft.com/office/drawing/2014/main" val="2768844600"/>
                    </a:ext>
                  </a:extLst>
                </a:gridCol>
              </a:tblGrid>
              <a:tr h="432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04611">
                <a:tc>
                  <a:txBody>
                    <a:bodyPr/>
                    <a:lstStyle/>
                    <a:p>
                      <a:pPr algn="ct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同期したい</a:t>
                      </a:r>
                      <a:r>
                        <a:rPr kumimoji="1" lang="en-US" altLang="ja-JP" sz="1200" dirty="0"/>
                        <a:t>ITA</a:t>
                      </a: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630979">
                <a:tc>
                  <a:txBody>
                    <a:bodyPr/>
                    <a:lstStyle/>
                    <a:p>
                      <a:pPr algn="ctr"/>
                      <a:r>
                        <a:rPr kumimoji="1" lang="ja-JP" altLang="en-US" sz="1200" dirty="0"/>
                        <a:t>テーブル名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のテーブル名</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5.1 </a:t>
                      </a:r>
                      <a:r>
                        <a:rPr lang="ja-JP" altLang="en-US" sz="1200" dirty="0">
                          <a:latin typeface="+mn-ea"/>
                          <a:hlinkClick r:id="rId3" action="ppaction://hlinksldjump"/>
                        </a:rPr>
                        <a:t>テーブル名の取得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07045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a:t>
            </a:r>
            <a:r>
              <a:rPr kumimoji="1" lang="ja-JP" altLang="en-US" dirty="0"/>
              <a:t> </a:t>
            </a:r>
            <a:r>
              <a:rPr lang="ja-JP" altLang="en-US" dirty="0"/>
              <a:t>項目名紐づけ表</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連携したい</a:t>
            </a:r>
            <a:r>
              <a:rPr lang="en-US" altLang="ja-JP" dirty="0"/>
              <a:t>ITA</a:t>
            </a:r>
            <a:r>
              <a:rPr lang="ja-JP" altLang="en-US" dirty="0"/>
              <a:t>メニューの項目名と</a:t>
            </a:r>
            <a:r>
              <a:rPr lang="en-US" altLang="ja-JP" dirty="0" err="1"/>
              <a:t>ServiceNow</a:t>
            </a:r>
            <a:r>
              <a:rPr lang="ja-JP" altLang="en-US" dirty="0"/>
              <a:t>の項目名を登録します。</a:t>
            </a:r>
            <a:endParaRPr lang="en-US" altLang="ja-JP" dirty="0"/>
          </a:p>
        </p:txBody>
      </p:sp>
      <p:pic>
        <p:nvPicPr>
          <p:cNvPr id="4" name="図 3"/>
          <p:cNvPicPr>
            <a:picLocks noChangeAspect="1"/>
          </p:cNvPicPr>
          <p:nvPr/>
        </p:nvPicPr>
        <p:blipFill>
          <a:blip r:embed="rId2"/>
          <a:stretch>
            <a:fillRect/>
          </a:stretch>
        </p:blipFill>
        <p:spPr>
          <a:xfrm>
            <a:off x="335200" y="1234349"/>
            <a:ext cx="10313223" cy="521883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169737392"/>
              </p:ext>
            </p:extLst>
          </p:nvPr>
        </p:nvGraphicFramePr>
        <p:xfrm>
          <a:off x="7242702" y="4345928"/>
          <a:ext cx="4805799" cy="2107260"/>
        </p:xfrm>
        <a:graphic>
          <a:graphicData uri="http://schemas.openxmlformats.org/drawingml/2006/table">
            <a:tbl>
              <a:tblPr firstRow="1" bandRow="1">
                <a:tableStyleId>{93296810-A885-4BE3-A3E7-6D5BEEA58F35}</a:tableStyleId>
              </a:tblPr>
              <a:tblGrid>
                <a:gridCol w="1561402">
                  <a:extLst>
                    <a:ext uri="{9D8B030D-6E8A-4147-A177-3AD203B41FA5}">
                      <a16:colId xmlns:a16="http://schemas.microsoft.com/office/drawing/2014/main" val="1884901537"/>
                    </a:ext>
                  </a:extLst>
                </a:gridCol>
                <a:gridCol w="3244397">
                  <a:extLst>
                    <a:ext uri="{9D8B030D-6E8A-4147-A177-3AD203B41FA5}">
                      <a16:colId xmlns:a16="http://schemas.microsoft.com/office/drawing/2014/main" val="2768844600"/>
                    </a:ext>
                  </a:extLst>
                </a:gridCol>
              </a:tblGrid>
              <a:tr h="410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10580">
                <a:tc>
                  <a:txBody>
                    <a:bodyPr/>
                    <a:lstStyle/>
                    <a:p>
                      <a:pPr algn="ctr"/>
                      <a:r>
                        <a:rPr kumimoji="1" lang="ja-JP" altLang="en-US" sz="1200" dirty="0"/>
                        <a:t>メニュー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同期したい</a:t>
                      </a:r>
                      <a:r>
                        <a:rPr kumimoji="1" lang="en-US" altLang="ja-JP" sz="1200" dirty="0"/>
                        <a:t>ITA</a:t>
                      </a: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410580">
                <a:tc>
                  <a:txBody>
                    <a:bodyPr/>
                    <a:lstStyle/>
                    <a:p>
                      <a:pPr algn="ct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へ連携したい項目名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640288">
                <a:tc>
                  <a:txBody>
                    <a:bodyPr/>
                    <a:lstStyle/>
                    <a:p>
                      <a:pPr algn="ctr"/>
                      <a:r>
                        <a:rPr kumimoji="1" lang="en-US" altLang="ja-JP" sz="1200" dirty="0" err="1"/>
                        <a:t>ServiceNow</a:t>
                      </a:r>
                      <a:r>
                        <a:rPr kumimoji="1" lang="ja-JP" altLang="en-US" sz="1200" dirty="0"/>
                        <a:t>項目名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側の項目名</a:t>
                      </a:r>
                      <a:r>
                        <a:rPr kumimoji="1" lang="en-US" altLang="ja-JP" sz="1200" dirty="0"/>
                        <a:t>(</a:t>
                      </a:r>
                      <a:r>
                        <a:rPr kumimoji="1" lang="ja-JP" altLang="en-US" sz="1200" dirty="0"/>
                        <a:t>半角英数字</a:t>
                      </a:r>
                      <a:r>
                        <a:rPr kumimoji="1" lang="en-US" altLang="ja-JP" sz="12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取得方法は下記参照</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mn-ea"/>
                          <a:hlinkClick r:id="rId3" action="ppaction://hlinksldjump"/>
                        </a:rPr>
                        <a:t>5.2 </a:t>
                      </a:r>
                      <a:r>
                        <a:rPr lang="en-US" altLang="ja-JP" sz="1200" dirty="0" err="1">
                          <a:latin typeface="+mn-ea"/>
                          <a:hlinkClick r:id="rId3" action="ppaction://hlinksldjump"/>
                        </a:rPr>
                        <a:t>ServiceNow</a:t>
                      </a:r>
                      <a:r>
                        <a:rPr lang="ja-JP" altLang="en-US" sz="1200" dirty="0">
                          <a:latin typeface="+mn-ea"/>
                          <a:hlinkClick r:id="rId3" action="ppaction://hlinksldjump"/>
                        </a:rPr>
                        <a:t>項目名の取得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444605"/>
                  </a:ext>
                </a:extLst>
              </a:tr>
            </a:tbl>
          </a:graphicData>
        </a:graphic>
      </p:graphicFrame>
    </p:spTree>
    <p:extLst>
      <p:ext uri="{BB962C8B-B14F-4D97-AF65-F5344CB8AC3E}">
        <p14:creationId xmlns:p14="http://schemas.microsoft.com/office/powerpoint/2010/main" val="266177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39350" y="1484730"/>
            <a:ext cx="7158494" cy="50407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a:t>
            </a:r>
            <a:r>
              <a:rPr lang="ja-JP" altLang="en-US" dirty="0"/>
              <a:t> マスタ管理</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kern="0" dirty="0"/>
              <a:t>「マスタ管理</a:t>
            </a:r>
            <a:r>
              <a:rPr lang="en-US" altLang="ja-JP" kern="0" dirty="0"/>
              <a:t>_</a:t>
            </a:r>
            <a:r>
              <a:rPr lang="en-US" altLang="ja-JP" kern="0" dirty="0" err="1"/>
              <a:t>ServiceNow</a:t>
            </a:r>
            <a:r>
              <a:rPr lang="ja-JP" altLang="en-US" kern="0" dirty="0"/>
              <a:t>連携モデル」は</a:t>
            </a:r>
            <a:r>
              <a:rPr lang="en-US" altLang="ja-JP" kern="0" dirty="0" err="1"/>
              <a:t>ServiceNow</a:t>
            </a:r>
            <a:r>
              <a:rPr lang="ja-JP" altLang="en-US" kern="0" dirty="0"/>
              <a:t>連携に利用する</a:t>
            </a:r>
            <a:r>
              <a:rPr lang="ja-JP" altLang="en-US" dirty="0"/>
              <a:t>基本的な情報を登録するための</a:t>
            </a:r>
            <a:r>
              <a:rPr lang="ja-JP" altLang="en-US" kern="0" dirty="0"/>
              <a:t>メニュー群です。</a:t>
            </a:r>
            <a:endParaRPr lang="en-US" altLang="ja-JP" kern="0" dirty="0"/>
          </a:p>
        </p:txBody>
      </p:sp>
      <p:sp>
        <p:nvSpPr>
          <p:cNvPr id="6" name="正方形/長方形 5"/>
          <p:cNvSpPr/>
          <p:nvPr/>
        </p:nvSpPr>
        <p:spPr bwMode="auto">
          <a:xfrm>
            <a:off x="3793125" y="4600824"/>
            <a:ext cx="792110" cy="93613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3387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a:t>
            </a:r>
            <a:r>
              <a:rPr lang="ja-JP" altLang="en-US" dirty="0"/>
              <a:t>クラス</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に連携するクラスを登録します。</a:t>
            </a:r>
            <a:endParaRPr lang="en-US" altLang="ja-JP" dirty="0"/>
          </a:p>
        </p:txBody>
      </p:sp>
      <p:pic>
        <p:nvPicPr>
          <p:cNvPr id="4" name="図 3"/>
          <p:cNvPicPr>
            <a:picLocks noChangeAspect="1"/>
          </p:cNvPicPr>
          <p:nvPr/>
        </p:nvPicPr>
        <p:blipFill>
          <a:blip r:embed="rId2"/>
          <a:stretch>
            <a:fillRect/>
          </a:stretch>
        </p:blipFill>
        <p:spPr>
          <a:xfrm>
            <a:off x="335200" y="1243777"/>
            <a:ext cx="9962700" cy="520941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334553794"/>
              </p:ext>
            </p:extLst>
          </p:nvPr>
        </p:nvGraphicFramePr>
        <p:xfrm>
          <a:off x="7836208" y="4533644"/>
          <a:ext cx="4212293" cy="1938536"/>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3215025">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クラス名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対象レコードの所属するクラスの表示名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611292">
                <a:tc>
                  <a:txBody>
                    <a:bodyPr/>
                    <a:lstStyle/>
                    <a:p>
                      <a:pPr algn="ctr"/>
                      <a:r>
                        <a:rPr kumimoji="1" lang="ja-JP" altLang="en-US" sz="1200" dirty="0"/>
                        <a:t>テーブル名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のテーブル名</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5.1 </a:t>
                      </a:r>
                      <a:r>
                        <a:rPr lang="ja-JP" altLang="en-US" sz="1200" dirty="0">
                          <a:latin typeface="+mn-ea"/>
                          <a:hlinkClick r:id="rId3" action="ppaction://hlinksldjump"/>
                        </a:rPr>
                        <a:t>テーブル名の取得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1281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3.2.2</a:t>
            </a:r>
            <a:r>
              <a:rPr kumimoji="1" lang="ja-JP" altLang="en-US" dirty="0"/>
              <a:t> </a:t>
            </a:r>
            <a:r>
              <a:rPr lang="ja-JP" altLang="en-US" dirty="0"/>
              <a:t>オペレーティングシステム（</a:t>
            </a:r>
            <a:r>
              <a:rPr lang="en-US" altLang="ja-JP" dirty="0"/>
              <a:t>1/2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に連携するオペレーティングシステムを登録します。</a:t>
            </a:r>
            <a:endParaRPr lang="en-US" altLang="ja-JP" dirty="0"/>
          </a:p>
        </p:txBody>
      </p:sp>
      <p:pic>
        <p:nvPicPr>
          <p:cNvPr id="6" name="図 5"/>
          <p:cNvPicPr>
            <a:picLocks noChangeAspect="1"/>
          </p:cNvPicPr>
          <p:nvPr/>
        </p:nvPicPr>
        <p:blipFill>
          <a:blip r:embed="rId2"/>
          <a:stretch>
            <a:fillRect/>
          </a:stretch>
        </p:blipFill>
        <p:spPr>
          <a:xfrm>
            <a:off x="335200" y="1268700"/>
            <a:ext cx="10237515" cy="518448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619263052"/>
              </p:ext>
            </p:extLst>
          </p:nvPr>
        </p:nvGraphicFramePr>
        <p:xfrm>
          <a:off x="6649303" y="5151489"/>
          <a:ext cx="5302048" cy="1267507"/>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237980">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オペレーティングシステム名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5.3 </a:t>
                      </a:r>
                      <a:r>
                        <a:rPr lang="ja-JP" altLang="en-US" sz="1200" dirty="0">
                          <a:latin typeface="+mn-ea"/>
                          <a:hlinkClick r:id="rId3" action="ppaction://hlinksldjump"/>
                        </a:rPr>
                        <a:t>オ</a:t>
                      </a:r>
                      <a:r>
                        <a:rPr lang="ja-JP" altLang="en-US" sz="1200" dirty="0" err="1">
                          <a:latin typeface="+mn-ea"/>
                          <a:hlinkClick r:id="rId3" action="ppaction://hlinksldjump"/>
                        </a:rPr>
                        <a:t>ぺ</a:t>
                      </a:r>
                      <a:r>
                        <a:rPr lang="ja-JP" altLang="en-US" sz="1200" dirty="0">
                          <a:latin typeface="+mn-ea"/>
                          <a:hlinkClick r:id="rId3" action="ppaction://hlinksldjump"/>
                        </a:rPr>
                        <a:t>レーティングシステムの取得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bl>
          </a:graphicData>
        </a:graphic>
      </p:graphicFrame>
    </p:spTree>
    <p:extLst>
      <p:ext uri="{BB962C8B-B14F-4D97-AF65-F5344CB8AC3E}">
        <p14:creationId xmlns:p14="http://schemas.microsoft.com/office/powerpoint/2010/main" val="174955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a:t>
            </a:r>
            <a:r>
              <a:rPr kumimoji="1" lang="ja-JP" altLang="en-US" dirty="0"/>
              <a:t> </a:t>
            </a:r>
            <a:r>
              <a:rPr lang="ja-JP" altLang="en-US" dirty="0"/>
              <a:t>メーカー（</a:t>
            </a:r>
            <a:r>
              <a:rPr lang="en-US" altLang="ja-JP" dirty="0"/>
              <a:t>1/2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に連携するメーカーを登録します。</a:t>
            </a:r>
            <a:endParaRPr lang="en-US" altLang="ja-JP" dirty="0"/>
          </a:p>
        </p:txBody>
      </p:sp>
      <p:pic>
        <p:nvPicPr>
          <p:cNvPr id="4" name="図 3"/>
          <p:cNvPicPr>
            <a:picLocks noChangeAspect="1"/>
          </p:cNvPicPr>
          <p:nvPr/>
        </p:nvPicPr>
        <p:blipFill>
          <a:blip r:embed="rId2"/>
          <a:stretch>
            <a:fillRect/>
          </a:stretch>
        </p:blipFill>
        <p:spPr>
          <a:xfrm>
            <a:off x="239350" y="1299548"/>
            <a:ext cx="10404286" cy="514791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131892721"/>
              </p:ext>
            </p:extLst>
          </p:nvPr>
        </p:nvGraphicFramePr>
        <p:xfrm>
          <a:off x="8861677" y="4999936"/>
          <a:ext cx="3089674" cy="1450387"/>
        </p:xfrm>
        <a:graphic>
          <a:graphicData uri="http://schemas.openxmlformats.org/drawingml/2006/table">
            <a:tbl>
              <a:tblPr firstRow="1" bandRow="1">
                <a:tableStyleId>{93296810-A885-4BE3-A3E7-6D5BEEA58F35}</a:tableStyleId>
              </a:tblPr>
              <a:tblGrid>
                <a:gridCol w="844868">
                  <a:extLst>
                    <a:ext uri="{9D8B030D-6E8A-4147-A177-3AD203B41FA5}">
                      <a16:colId xmlns:a16="http://schemas.microsoft.com/office/drawing/2014/main" val="1884901537"/>
                    </a:ext>
                  </a:extLst>
                </a:gridCol>
                <a:gridCol w="2244806">
                  <a:extLst>
                    <a:ext uri="{9D8B030D-6E8A-4147-A177-3AD203B41FA5}">
                      <a16:colId xmlns:a16="http://schemas.microsoft.com/office/drawing/2014/main" val="2768844600"/>
                    </a:ext>
                  </a:extLst>
                </a:gridCol>
              </a:tblGrid>
              <a:tr h="39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671029">
                <a:tc>
                  <a:txBody>
                    <a:bodyPr/>
                    <a:lstStyle/>
                    <a:p>
                      <a:pPr algn="ctr"/>
                      <a:r>
                        <a:rPr kumimoji="1" lang="ja-JP" altLang="en-US" sz="1200" dirty="0"/>
                        <a:t>メーカー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メーカー名</a:t>
                      </a:r>
                      <a:endParaRPr kumimoji="1" lang="en-US" altLang="ja-JP" sz="1200" dirty="0"/>
                    </a:p>
                    <a:p>
                      <a:pPr algn="ctr"/>
                      <a:r>
                        <a:rPr kumimoji="1" lang="en-US" altLang="ja-JP" sz="1200" dirty="0"/>
                        <a:t>※[</a:t>
                      </a:r>
                      <a:r>
                        <a:rPr kumimoji="1" lang="ja-JP" altLang="en-US" sz="1200" dirty="0"/>
                        <a:t>最大長</a:t>
                      </a:r>
                      <a:r>
                        <a:rPr kumimoji="1" lang="en-US" altLang="ja-JP" sz="1200" dirty="0"/>
                        <a:t>]160</a:t>
                      </a:r>
                      <a:r>
                        <a:rPr kumimoji="1" lang="ja-JP" altLang="en-US" sz="1200" dirty="0"/>
                        <a:t>バイト</a:t>
                      </a:r>
                    </a:p>
                    <a:p>
                      <a:pPr algn="ctr"/>
                      <a:r>
                        <a:rPr kumimoji="1" lang="en-US" altLang="ja-JP" sz="1200" dirty="0"/>
                        <a:t>[</a:t>
                      </a:r>
                      <a:r>
                        <a:rPr kumimoji="1" lang="ja-JP" altLang="en-US" sz="1200" dirty="0"/>
                        <a:t>最大文字数</a:t>
                      </a:r>
                      <a:r>
                        <a:rPr kumimoji="1" lang="en-US" altLang="ja-JP" sz="1200" dirty="0"/>
                        <a:t>]80</a:t>
                      </a:r>
                      <a:r>
                        <a:rPr kumimoji="1" lang="ja-JP" altLang="en-US" sz="1200" dirty="0"/>
                        <a:t>文字</a:t>
                      </a:r>
                      <a:endParaRPr kumimoji="1" lang="en-US" altLang="ja-JP" sz="1200" dirty="0"/>
                    </a:p>
                    <a:p>
                      <a:pPr algn="ctr"/>
                      <a:r>
                        <a:rPr kumimoji="1" lang="ja-JP" altLang="en-US" sz="1200" dirty="0"/>
                        <a:t>取得方法は下記参照</a:t>
                      </a:r>
                      <a:endParaRPr kumimoji="1" lang="en-US" altLang="ja-JP" sz="1200" dirty="0"/>
                    </a:p>
                    <a:p>
                      <a:pPr algn="ctr"/>
                      <a:r>
                        <a:rPr lang="en-US" altLang="ja-JP" sz="1200" dirty="0">
                          <a:latin typeface="+mn-ea"/>
                          <a:hlinkClick r:id="rId3" action="ppaction://hlinksldjump"/>
                        </a:rPr>
                        <a:t>5.4 </a:t>
                      </a:r>
                      <a:r>
                        <a:rPr lang="ja-JP" altLang="en-US" sz="1200" dirty="0">
                          <a:latin typeface="+mn-ea"/>
                          <a:hlinkClick r:id="rId3" action="ppaction://hlinksldjump"/>
                        </a:rPr>
                        <a:t>メーカーの取得</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bl>
          </a:graphicData>
        </a:graphic>
      </p:graphicFrame>
    </p:spTree>
    <p:extLst>
      <p:ext uri="{BB962C8B-B14F-4D97-AF65-F5344CB8AC3E}">
        <p14:creationId xmlns:p14="http://schemas.microsoft.com/office/powerpoint/2010/main" val="97202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a:t>3.3</a:t>
            </a:r>
            <a:r>
              <a:rPr lang="ja-JP" altLang="en-US" dirty="0"/>
              <a:t> </a:t>
            </a:r>
            <a:r>
              <a:rPr lang="en-US" altLang="ja-JP" dirty="0" err="1"/>
              <a:t>ServiceNow</a:t>
            </a:r>
            <a:r>
              <a:rPr lang="ja-JP" altLang="en-US" dirty="0"/>
              <a:t>連携モデルでレコードの連携</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en-US" altLang="ja-JP" dirty="0" err="1"/>
              <a:t>ServiceNow</a:t>
            </a:r>
            <a:r>
              <a:rPr kumimoji="1" lang="ja-JP" altLang="en-US" dirty="0"/>
              <a:t>連携モデルを使ってレコードを連携するためのアウトラインを以下に記載します。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1586971929"/>
              </p:ext>
            </p:extLst>
          </p:nvPr>
        </p:nvGraphicFramePr>
        <p:xfrm>
          <a:off x="1261191" y="132988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231226252"/>
              </p:ext>
            </p:extLst>
          </p:nvPr>
        </p:nvGraphicFramePr>
        <p:xfrm>
          <a:off x="8665732" y="5301260"/>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連携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
        <p:nvSpPr>
          <p:cNvPr id="2" name="右中かっこ 1"/>
          <p:cNvSpPr/>
          <p:nvPr/>
        </p:nvSpPr>
        <p:spPr bwMode="auto">
          <a:xfrm>
            <a:off x="8205965" y="1329884"/>
            <a:ext cx="409432" cy="2171126"/>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3" name="テキスト ボックス 2"/>
          <p:cNvSpPr txBox="1"/>
          <p:nvPr/>
        </p:nvSpPr>
        <p:spPr>
          <a:xfrm>
            <a:off x="8612419" y="1772770"/>
            <a:ext cx="3289189" cy="1477328"/>
          </a:xfrm>
          <a:prstGeom prst="rect">
            <a:avLst/>
          </a:prstGeom>
          <a:noFill/>
        </p:spPr>
        <p:txBody>
          <a:bodyPr wrap="square" rtlCol="0">
            <a:spAutoFit/>
          </a:bodyPr>
          <a:lstStyle/>
          <a:p>
            <a:r>
              <a:rPr kumimoji="1" lang="ja-JP" altLang="en-US" dirty="0"/>
              <a:t>ここの情報が誤っていたとしても</a:t>
            </a:r>
            <a:r>
              <a:rPr kumimoji="1" lang="en-US" altLang="ja-JP" dirty="0" err="1"/>
              <a:t>ServiceNow</a:t>
            </a:r>
            <a:r>
              <a:rPr kumimoji="1" lang="ja-JP" altLang="en-US" dirty="0"/>
              <a:t>連携の動作には影響ありませんので、</a:t>
            </a:r>
            <a:endParaRPr kumimoji="1" lang="en-US" altLang="ja-JP" dirty="0"/>
          </a:p>
          <a:p>
            <a:r>
              <a:rPr lang="ja-JP" altLang="en-US" dirty="0"/>
              <a:t>ご自身の管理しやすいように作成してください。</a:t>
            </a:r>
            <a:endParaRPr kumimoji="1" lang="ja-JP" altLang="en-US" dirty="0"/>
          </a:p>
        </p:txBody>
      </p:sp>
    </p:spTree>
    <p:extLst>
      <p:ext uri="{BB962C8B-B14F-4D97-AF65-F5344CB8AC3E}">
        <p14:creationId xmlns:p14="http://schemas.microsoft.com/office/powerpoint/2010/main" val="2756288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3.3.1</a:t>
            </a:r>
            <a:r>
              <a:rPr kumimoji="1" lang="ja-JP" altLang="en-US" dirty="0"/>
              <a:t> 機器一覧の登録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機器一覧に連携したいマシンの情報を登録します。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470894606"/>
              </p:ext>
            </p:extLst>
          </p:nvPr>
        </p:nvGraphicFramePr>
        <p:xfrm>
          <a:off x="8886814" y="5500008"/>
          <a:ext cx="3082105" cy="980640"/>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884901537"/>
                    </a:ext>
                  </a:extLst>
                </a:gridCol>
                <a:gridCol w="2084837">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連携対象のホスト名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連携対象の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1767309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3.3.2</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連携対象を管理するためにオペレーションを作成します。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239350" y="1573970"/>
            <a:ext cx="10080000" cy="4930018"/>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3867202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26"/>
          <a:stretch/>
        </p:blipFill>
        <p:spPr>
          <a:xfrm>
            <a:off x="239350" y="1268701"/>
            <a:ext cx="6822600" cy="4824670"/>
          </a:xfrm>
          <a:prstGeom prst="rect">
            <a:avLst/>
          </a:prstGeom>
        </p:spPr>
      </p:pic>
      <p:pic>
        <p:nvPicPr>
          <p:cNvPr id="9" name="図 8"/>
          <p:cNvPicPr>
            <a:picLocks noChangeAspect="1"/>
          </p:cNvPicPr>
          <p:nvPr/>
        </p:nvPicPr>
        <p:blipFill rotWithShape="1">
          <a:blip r:embed="rId4"/>
          <a:srcRect/>
          <a:stretch/>
        </p:blipFill>
        <p:spPr>
          <a:xfrm>
            <a:off x="5259033" y="1628750"/>
            <a:ext cx="6867599" cy="482467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3.3.3 </a:t>
            </a:r>
            <a:r>
              <a:rPr lang="ja-JP" altLang="en-US" dirty="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連携情報</a:t>
            </a:r>
            <a:r>
              <a:rPr lang="ja-JP" altLang="en-US" dirty="0"/>
              <a:t>を管理するための</a:t>
            </a:r>
            <a:r>
              <a:rPr lang="ja-JP" altLang="en-US" kern="0" dirty="0"/>
              <a:t>メニュー群に必要な情報を登録していきます。</a:t>
            </a:r>
            <a:endParaRPr lang="en-US" altLang="ja-JP" kern="0" dirty="0"/>
          </a:p>
        </p:txBody>
      </p:sp>
      <p:sp>
        <p:nvSpPr>
          <p:cNvPr id="5" name="正方形/長方形 4"/>
          <p:cNvSpPr/>
          <p:nvPr/>
        </p:nvSpPr>
        <p:spPr bwMode="auto">
          <a:xfrm>
            <a:off x="4374558" y="4240775"/>
            <a:ext cx="763194" cy="91328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p:cNvSpPr/>
          <p:nvPr/>
        </p:nvSpPr>
        <p:spPr bwMode="auto">
          <a:xfrm>
            <a:off x="10186931" y="4613842"/>
            <a:ext cx="763194" cy="91328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6647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a:spLocks noGrp="1"/>
          </p:cNvSpPr>
          <p:nvPr>
            <p:ph type="body" sz="quarter" idx="10"/>
          </p:nvPr>
        </p:nvSpPr>
        <p:spPr>
          <a:xfrm>
            <a:off x="1631380" y="260560"/>
            <a:ext cx="10009390" cy="6480900"/>
          </a:xfrm>
        </p:spPr>
        <p:txBody>
          <a:bodyPr vert="horz" wrap="square" lIns="91440" tIns="45720" rIns="91440" bIns="45720" rtlCol="0" anchor="t">
            <a:noAutofit/>
          </a:bodyPr>
          <a:lstStyle/>
          <a:p>
            <a:pPr marL="457200" indent="-457200">
              <a:buFont typeface="+mj-lt"/>
              <a:buAutoNum type="arabicPeriod" startAt="3"/>
            </a:pPr>
            <a:r>
              <a:rPr lang="en-US" altLang="ja-JP" sz="2400" dirty="0" err="1">
                <a:latin typeface="Meiryo"/>
                <a:ea typeface="+mn-lt"/>
              </a:rPr>
              <a:t>ServiceNow</a:t>
            </a:r>
            <a:r>
              <a:rPr lang="ja-JP" altLang="en-US" sz="2400" dirty="0">
                <a:latin typeface="Meiryo"/>
                <a:ea typeface="+mn-lt"/>
              </a:rPr>
              <a:t>連携モデル</a:t>
            </a:r>
            <a:r>
              <a:rPr lang="ja-JP" altLang="en-US" sz="2400" dirty="0">
                <a:ea typeface="+mn-lt"/>
                <a:cs typeface="+mn-lt"/>
              </a:rPr>
              <a:t>の実行</a:t>
            </a:r>
            <a:endParaRPr lang="en-US" altLang="ja-JP" sz="2400" dirty="0">
              <a:ea typeface="+mn-lt"/>
              <a:cs typeface="+mn-lt"/>
            </a:endParaRPr>
          </a:p>
          <a:p>
            <a:pPr marL="637200" lvl="1" indent="-457200">
              <a:buFont typeface="+mj-lt"/>
              <a:buAutoNum type="arabicPeriod"/>
            </a:pPr>
            <a:r>
              <a:rPr lang="ja-JP" altLang="en-US" sz="2000" dirty="0"/>
              <a:t>連携情報管理</a:t>
            </a:r>
            <a:endParaRPr lang="en-US" altLang="ja-JP" sz="2000" dirty="0"/>
          </a:p>
          <a:p>
            <a:pPr marL="817200" lvl="2" indent="-457200">
              <a:buFont typeface="+mj-lt"/>
              <a:buAutoNum type="arabicPeriod"/>
            </a:pPr>
            <a:r>
              <a:rPr lang="ja-JP" altLang="en-US" sz="1800" dirty="0"/>
              <a:t>連携対象メニュー管理</a:t>
            </a:r>
            <a:endParaRPr lang="en-US" altLang="ja-JP" sz="1800" dirty="0"/>
          </a:p>
          <a:p>
            <a:pPr marL="817200" lvl="2" indent="-457200">
              <a:buFont typeface="+mj-lt"/>
              <a:buAutoNum type="arabicPeriod"/>
            </a:pPr>
            <a:r>
              <a:rPr lang="ja-JP" altLang="en-US" sz="1800" dirty="0"/>
              <a:t>項目名紐づけ表</a:t>
            </a:r>
            <a:endParaRPr lang="en-US" altLang="ja-JP" sz="1800" dirty="0"/>
          </a:p>
          <a:p>
            <a:pPr marL="637200" lvl="1" indent="-457200">
              <a:buFont typeface="+mj-lt"/>
              <a:buAutoNum type="arabicPeriod"/>
            </a:pPr>
            <a:r>
              <a:rPr lang="ja-JP" altLang="en-US" sz="2000" dirty="0"/>
              <a:t>マスタ管理</a:t>
            </a:r>
            <a:endParaRPr lang="en-US" altLang="ja-JP" sz="2000" dirty="0"/>
          </a:p>
          <a:p>
            <a:pPr marL="817200" lvl="2" indent="-457200">
              <a:buFont typeface="+mj-lt"/>
              <a:buAutoNum type="arabicPeriod"/>
            </a:pPr>
            <a:r>
              <a:rPr lang="ja-JP" altLang="en-US" sz="1800" dirty="0"/>
              <a:t>クラス</a:t>
            </a:r>
            <a:endParaRPr lang="en-US" altLang="ja-JP" sz="1800" dirty="0"/>
          </a:p>
          <a:p>
            <a:pPr marL="817200" lvl="2" indent="-457200">
              <a:buFont typeface="+mj-lt"/>
              <a:buAutoNum type="arabicPeriod"/>
            </a:pPr>
            <a:r>
              <a:rPr lang="ja-JP" altLang="en-US" sz="1800" dirty="0"/>
              <a:t>オペレーティングシステム</a:t>
            </a:r>
            <a:endParaRPr lang="en-US" altLang="ja-JP" sz="1800" dirty="0"/>
          </a:p>
          <a:p>
            <a:pPr marL="817200" lvl="2" indent="-457200">
              <a:buFont typeface="+mj-lt"/>
              <a:buAutoNum type="arabicPeriod"/>
            </a:pPr>
            <a:r>
              <a:rPr lang="ja-JP" altLang="en-US" sz="1800" dirty="0"/>
              <a:t>メーカー</a:t>
            </a:r>
            <a:endParaRPr lang="en-US" altLang="ja-JP" sz="1800" dirty="0"/>
          </a:p>
          <a:p>
            <a:pPr marL="637200" lvl="1" indent="-457200">
              <a:buFont typeface="+mj-lt"/>
              <a:buAutoNum type="arabicPeriod"/>
            </a:pPr>
            <a:r>
              <a:rPr lang="en-US" altLang="ja-JP" sz="2000" dirty="0" err="1"/>
              <a:t>ServiceNow</a:t>
            </a:r>
            <a:r>
              <a:rPr lang="ja-JP" altLang="en-US" sz="2000" dirty="0"/>
              <a:t>連携モデルでレコードの連携</a:t>
            </a:r>
            <a:endParaRPr lang="en-US" altLang="ja-JP" sz="2000" dirty="0"/>
          </a:p>
          <a:p>
            <a:pPr marL="817200" lvl="2" indent="-457200">
              <a:buFont typeface="+mj-lt"/>
              <a:buAutoNum type="arabicPeriod"/>
            </a:pPr>
            <a:r>
              <a:rPr lang="ja-JP" altLang="en-US" sz="1800" dirty="0"/>
              <a:t>機器一覧の登録</a:t>
            </a:r>
            <a:endParaRPr lang="en-US" altLang="ja-JP" sz="1800" dirty="0"/>
          </a:p>
          <a:p>
            <a:pPr marL="817200" lvl="2" indent="-457200">
              <a:buFont typeface="+mj-lt"/>
              <a:buAutoNum type="arabicPeriod"/>
            </a:pPr>
            <a:r>
              <a:rPr lang="ja-JP" altLang="en-US" sz="1800" dirty="0"/>
              <a:t>オペレーション作成</a:t>
            </a:r>
            <a:endParaRPr lang="en-US" altLang="ja-JP" sz="1800" dirty="0"/>
          </a:p>
          <a:p>
            <a:pPr marL="817200" lvl="2" indent="-457200">
              <a:buFont typeface="+mj-lt"/>
              <a:buAutoNum type="arabicPeriod"/>
            </a:pPr>
            <a:r>
              <a:rPr lang="ja-JP" altLang="en-US" sz="1800" dirty="0"/>
              <a:t>パラメータシート登録</a:t>
            </a:r>
            <a:endParaRPr lang="en-US" altLang="ja-JP" sz="1800" dirty="0"/>
          </a:p>
          <a:p>
            <a:pPr marL="997200" lvl="3" indent="-457200">
              <a:buFont typeface="+mj-lt"/>
              <a:buAutoNum type="arabicPeriod"/>
            </a:pPr>
            <a:r>
              <a:rPr lang="en-US" altLang="ja-JP" sz="1600" dirty="0" err="1"/>
              <a:t>ServiceNow</a:t>
            </a:r>
            <a:r>
              <a:rPr lang="ja-JP" altLang="en-US" sz="1600" dirty="0"/>
              <a:t>接続情報</a:t>
            </a:r>
            <a:endParaRPr lang="en-US" altLang="ja-JP" sz="1600" dirty="0"/>
          </a:p>
          <a:p>
            <a:pPr marL="997200" lvl="3" indent="-457200">
              <a:buFont typeface="+mj-lt"/>
              <a:buAutoNum type="arabicPeriod"/>
            </a:pPr>
            <a:r>
              <a:rPr lang="en-US" altLang="ja-JP" sz="1600" dirty="0"/>
              <a:t>Linux</a:t>
            </a:r>
          </a:p>
          <a:p>
            <a:pPr marL="997200" lvl="3" indent="-457200">
              <a:buFont typeface="+mj-lt"/>
              <a:buAutoNum type="arabicPeriod"/>
            </a:pPr>
            <a:r>
              <a:rPr lang="en-US" altLang="ja-JP" sz="1600" dirty="0"/>
              <a:t>Windows</a:t>
            </a:r>
          </a:p>
          <a:p>
            <a:pPr marL="997200" lvl="3" indent="-457200">
              <a:buFont typeface="+mj-lt"/>
              <a:buAutoNum type="arabicPeriod"/>
            </a:pPr>
            <a:r>
              <a:rPr lang="en-US" altLang="ja-JP" sz="1600" dirty="0"/>
              <a:t>UNIX</a:t>
            </a:r>
          </a:p>
          <a:p>
            <a:pPr marL="817200" lvl="2" indent="-457200" defTabSz="914400">
              <a:buFont typeface="+mj-lt"/>
              <a:buAutoNum type="arabicPeriod"/>
            </a:pPr>
            <a:r>
              <a:rPr lang="en-US" altLang="ja-JP" sz="1800" dirty="0"/>
              <a:t>Conductor</a:t>
            </a:r>
            <a:r>
              <a:rPr lang="ja-JP" altLang="en-US" sz="1800" dirty="0"/>
              <a:t>実行</a:t>
            </a:r>
            <a:endParaRPr lang="en-US" altLang="ja-JP" sz="1800" dirty="0"/>
          </a:p>
          <a:p>
            <a:pPr marL="817200" lvl="2" indent="-457200">
              <a:buFont typeface="+mj-lt"/>
              <a:buAutoNum type="arabicPeriod"/>
            </a:pPr>
            <a:r>
              <a:rPr lang="ja-JP" altLang="en-US" sz="1800" dirty="0"/>
              <a:t>実行結果の確認</a:t>
            </a:r>
            <a:endParaRPr lang="en-US" altLang="ja-JP" sz="1800" dirty="0"/>
          </a:p>
          <a:p>
            <a:pPr lvl="2"/>
            <a:endParaRPr lang="en-US" altLang="ja-JP" sz="1800" dirty="0"/>
          </a:p>
        </p:txBody>
      </p:sp>
    </p:spTree>
    <p:extLst>
      <p:ext uri="{BB962C8B-B14F-4D97-AF65-F5344CB8AC3E}">
        <p14:creationId xmlns:p14="http://schemas.microsoft.com/office/powerpoint/2010/main" val="3511912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3.3.3.1</a:t>
            </a:r>
            <a:r>
              <a:rPr kumimoji="1" lang="ja-JP" altLang="en-US" dirty="0"/>
              <a:t> </a:t>
            </a:r>
            <a:r>
              <a:rPr lang="en-US" altLang="ja-JP" dirty="0" err="1"/>
              <a:t>ServiceNow</a:t>
            </a:r>
            <a:r>
              <a:rPr lang="ja-JP" altLang="en-US" dirty="0"/>
              <a:t>接続情報</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err="1"/>
              <a:t>への</a:t>
            </a:r>
            <a:r>
              <a:rPr lang="ja-JP" altLang="en-US" dirty="0"/>
              <a:t>接続情報を登録します。</a:t>
            </a:r>
            <a:endParaRPr lang="en-US" altLang="ja-JP" dirty="0"/>
          </a:p>
        </p:txBody>
      </p:sp>
      <p:pic>
        <p:nvPicPr>
          <p:cNvPr id="4" name="図 3"/>
          <p:cNvPicPr>
            <a:picLocks noChangeAspect="1"/>
          </p:cNvPicPr>
          <p:nvPr/>
        </p:nvPicPr>
        <p:blipFill>
          <a:blip r:embed="rId2"/>
          <a:stretch>
            <a:fillRect/>
          </a:stretch>
        </p:blipFill>
        <p:spPr>
          <a:xfrm>
            <a:off x="260260" y="1268700"/>
            <a:ext cx="11371250" cy="518448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05320809"/>
              </p:ext>
            </p:extLst>
          </p:nvPr>
        </p:nvGraphicFramePr>
        <p:xfrm>
          <a:off x="7152787" y="3505586"/>
          <a:ext cx="4798564" cy="2947602"/>
        </p:xfrm>
        <a:graphic>
          <a:graphicData uri="http://schemas.openxmlformats.org/drawingml/2006/table">
            <a:tbl>
              <a:tblPr firstRow="1" bandRow="1">
                <a:tableStyleId>{93296810-A885-4BE3-A3E7-6D5BEEA58F35}</a:tableStyleId>
              </a:tblPr>
              <a:tblGrid>
                <a:gridCol w="1302068">
                  <a:extLst>
                    <a:ext uri="{9D8B030D-6E8A-4147-A177-3AD203B41FA5}">
                      <a16:colId xmlns:a16="http://schemas.microsoft.com/office/drawing/2014/main" val="1884901537"/>
                    </a:ext>
                  </a:extLst>
                </a:gridCol>
                <a:gridCol w="3496496">
                  <a:extLst>
                    <a:ext uri="{9D8B030D-6E8A-4147-A177-3AD203B41FA5}">
                      <a16:colId xmlns:a16="http://schemas.microsoft.com/office/drawing/2014/main" val="2768844600"/>
                    </a:ext>
                  </a:extLst>
                </a:gridCol>
              </a:tblGrid>
              <a:tr h="3988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93517">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93517">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786161">
                <a:tc>
                  <a:txBody>
                    <a:bodyPr/>
                    <a:lstStyle/>
                    <a:p>
                      <a:pPr algn="ctr"/>
                      <a:r>
                        <a:rPr kumimoji="1" lang="ja-JP" altLang="en-US" sz="1200" dirty="0"/>
                        <a:t>インスタンス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ドメインなしの</a:t>
                      </a:r>
                      <a:r>
                        <a:rPr kumimoji="1" lang="en-US" altLang="ja-JP" sz="1200" dirty="0" err="1"/>
                        <a:t>ServiceNow</a:t>
                      </a:r>
                      <a:r>
                        <a:rPr kumimoji="1" lang="ja-JP" altLang="en-US" sz="1200" dirty="0"/>
                        <a:t>インスタンス名</a:t>
                      </a:r>
                    </a:p>
                    <a:p>
                      <a:pPr algn="ctr"/>
                      <a:r>
                        <a:rPr kumimoji="1" lang="ja-JP" altLang="en-US" sz="1200" dirty="0"/>
                        <a:t>例</a:t>
                      </a:r>
                      <a:r>
                        <a:rPr kumimoji="1" lang="en-US" altLang="ja-JP" sz="1200" dirty="0"/>
                        <a:t>:</a:t>
                      </a:r>
                      <a:r>
                        <a:rPr kumimoji="1" lang="ja-JP" altLang="en-US" sz="1200" dirty="0"/>
                        <a:t>下記の</a:t>
                      </a:r>
                      <a:r>
                        <a:rPr kumimoji="1" lang="en-US" altLang="ja-JP" sz="1200" dirty="0"/>
                        <a:t>【xxx】</a:t>
                      </a:r>
                      <a:r>
                        <a:rPr kumimoji="1" lang="ja-JP" altLang="en-US" sz="1200" dirty="0"/>
                        <a:t>部分</a:t>
                      </a:r>
                    </a:p>
                    <a:p>
                      <a:pPr algn="ctr"/>
                      <a:r>
                        <a:rPr kumimoji="1" lang="en-US" altLang="ja-JP" sz="1200" dirty="0"/>
                        <a:t>https://【xxx】.service-now.com/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57732">
                <a:tc>
                  <a:txBody>
                    <a:bodyPr/>
                    <a:lstStyle/>
                    <a:p>
                      <a:pPr algn="ct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のユーザ名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57732">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ServiceNow</a:t>
                      </a:r>
                      <a:r>
                        <a:rPr kumimoji="1" lang="ja-JP" altLang="en-US" sz="1200" dirty="0"/>
                        <a:t>のパスワード</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bl>
          </a:graphicData>
        </a:graphic>
      </p:graphicFrame>
    </p:spTree>
    <p:extLst>
      <p:ext uri="{BB962C8B-B14F-4D97-AF65-F5344CB8AC3E}">
        <p14:creationId xmlns:p14="http://schemas.microsoft.com/office/powerpoint/2010/main" val="204415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9350" y="1322430"/>
            <a:ext cx="11507294" cy="513075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3.3.3.2</a:t>
            </a:r>
            <a:r>
              <a:rPr kumimoji="1" lang="ja-JP" altLang="en-US" dirty="0"/>
              <a:t> </a:t>
            </a:r>
            <a:r>
              <a:rPr lang="en-US" altLang="ja-JP" dirty="0"/>
              <a:t>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a:t>ServiceNow</a:t>
            </a:r>
            <a:r>
              <a:rPr lang="ja-JP" altLang="en-US" dirty="0"/>
              <a:t>の構成管理</a:t>
            </a:r>
            <a:r>
              <a:rPr lang="en-US" altLang="ja-JP" dirty="0"/>
              <a:t>(CMDB)/</a:t>
            </a:r>
            <a:r>
              <a:rPr lang="ja-JP" altLang="en-US" dirty="0"/>
              <a:t>サーバ</a:t>
            </a:r>
            <a:r>
              <a:rPr lang="en-US" altLang="ja-JP" dirty="0"/>
              <a:t>/Linux</a:t>
            </a:r>
            <a:r>
              <a:rPr lang="ja-JP" altLang="en-US" dirty="0"/>
              <a:t>と連携するための情報を登録します。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621109813"/>
              </p:ext>
            </p:extLst>
          </p:nvPr>
        </p:nvGraphicFramePr>
        <p:xfrm>
          <a:off x="6342514" y="3063016"/>
          <a:ext cx="5608837" cy="3410742"/>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入力不可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r h="400239">
                <a:tc>
                  <a:txBody>
                    <a:bodyPr/>
                    <a:lstStyle/>
                    <a:p>
                      <a:pPr algn="ctr"/>
                      <a:r>
                        <a:rPr kumimoji="1" lang="ja-JP" altLang="en-US" sz="1200" dirty="0"/>
                        <a:t>メーカー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対象レコードのメーカー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5537871"/>
                  </a:ext>
                </a:extLst>
              </a:tr>
            </a:tbl>
          </a:graphicData>
        </a:graphic>
      </p:graphicFrame>
    </p:spTree>
    <p:extLst>
      <p:ext uri="{BB962C8B-B14F-4D97-AF65-F5344CB8AC3E}">
        <p14:creationId xmlns:p14="http://schemas.microsoft.com/office/powerpoint/2010/main" val="36245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3.3.3.3</a:t>
            </a:r>
            <a:r>
              <a:rPr kumimoji="1" lang="ja-JP" altLang="en-US" dirty="0"/>
              <a:t> </a:t>
            </a:r>
            <a:r>
              <a:rPr lang="en-US" altLang="ja-JP" dirty="0"/>
              <a:t>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の構成管理</a:t>
            </a:r>
            <a:r>
              <a:rPr lang="en-US" altLang="ja-JP" dirty="0"/>
              <a:t>(CMDB)/</a:t>
            </a:r>
            <a:r>
              <a:rPr lang="ja-JP" altLang="en-US" dirty="0"/>
              <a:t>サーバ</a:t>
            </a:r>
            <a:r>
              <a:rPr lang="en-US" altLang="ja-JP" dirty="0"/>
              <a:t>/Windows</a:t>
            </a:r>
            <a:r>
              <a:rPr lang="ja-JP" altLang="en-US" dirty="0"/>
              <a:t>と連携するための情報を登録します。</a:t>
            </a:r>
            <a:endParaRPr lang="en-US" altLang="ja-JP" dirty="0"/>
          </a:p>
        </p:txBody>
      </p:sp>
      <p:pic>
        <p:nvPicPr>
          <p:cNvPr id="4" name="図 3"/>
          <p:cNvPicPr>
            <a:picLocks noChangeAspect="1"/>
          </p:cNvPicPr>
          <p:nvPr/>
        </p:nvPicPr>
        <p:blipFill>
          <a:blip r:embed="rId2"/>
          <a:stretch>
            <a:fillRect/>
          </a:stretch>
        </p:blipFill>
        <p:spPr>
          <a:xfrm>
            <a:off x="271580" y="1244170"/>
            <a:ext cx="10217030" cy="5219303"/>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27614916"/>
              </p:ext>
            </p:extLst>
          </p:nvPr>
        </p:nvGraphicFramePr>
        <p:xfrm>
          <a:off x="6342514" y="3470110"/>
          <a:ext cx="5608837" cy="3010503"/>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入力不可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bl>
          </a:graphicData>
        </a:graphic>
      </p:graphicFrame>
    </p:spTree>
    <p:extLst>
      <p:ext uri="{BB962C8B-B14F-4D97-AF65-F5344CB8AC3E}">
        <p14:creationId xmlns:p14="http://schemas.microsoft.com/office/powerpoint/2010/main" val="440416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3.3.3.4</a:t>
            </a:r>
            <a:r>
              <a:rPr kumimoji="1" lang="ja-JP" altLang="en-US" dirty="0"/>
              <a:t> </a:t>
            </a:r>
            <a:r>
              <a:rPr kumimoji="1" lang="en-US" altLang="ja-JP" dirty="0"/>
              <a:t>UNIX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dirty="0" err="1"/>
              <a:t>ServiceNow</a:t>
            </a:r>
            <a:r>
              <a:rPr lang="ja-JP" altLang="en-US" dirty="0"/>
              <a:t>の構成管理</a:t>
            </a:r>
            <a:r>
              <a:rPr lang="en-US" altLang="ja-JP" dirty="0"/>
              <a:t>(CMDB)/</a:t>
            </a:r>
            <a:r>
              <a:rPr lang="ja-JP" altLang="en-US" dirty="0"/>
              <a:t>サーバ</a:t>
            </a:r>
            <a:r>
              <a:rPr lang="en-US" altLang="ja-JP" dirty="0"/>
              <a:t>/UNIX</a:t>
            </a:r>
            <a:r>
              <a:rPr lang="ja-JP" altLang="en-US" dirty="0"/>
              <a:t>と連携するための情報を登録します。</a:t>
            </a:r>
            <a:endParaRPr lang="en-US" altLang="ja-JP" dirty="0"/>
          </a:p>
        </p:txBody>
      </p:sp>
      <p:pic>
        <p:nvPicPr>
          <p:cNvPr id="5" name="図 4"/>
          <p:cNvPicPr>
            <a:picLocks noChangeAspect="1"/>
          </p:cNvPicPr>
          <p:nvPr/>
        </p:nvPicPr>
        <p:blipFill>
          <a:blip r:embed="rId2"/>
          <a:stretch>
            <a:fillRect/>
          </a:stretch>
        </p:blipFill>
        <p:spPr>
          <a:xfrm>
            <a:off x="175387" y="1248307"/>
            <a:ext cx="10169204" cy="521959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124586611"/>
              </p:ext>
            </p:extLst>
          </p:nvPr>
        </p:nvGraphicFramePr>
        <p:xfrm>
          <a:off x="6407777" y="2656917"/>
          <a:ext cx="5608837" cy="3810981"/>
        </p:xfrm>
        <a:graphic>
          <a:graphicData uri="http://schemas.openxmlformats.org/drawingml/2006/table">
            <a:tbl>
              <a:tblPr firstRow="1" bandRow="1">
                <a:tableStyleId>{93296810-A885-4BE3-A3E7-6D5BEEA58F35}</a:tableStyleId>
              </a:tblPr>
              <a:tblGrid>
                <a:gridCol w="2064068">
                  <a:extLst>
                    <a:ext uri="{9D8B030D-6E8A-4147-A177-3AD203B41FA5}">
                      <a16:colId xmlns:a16="http://schemas.microsoft.com/office/drawing/2014/main" val="1884901537"/>
                    </a:ext>
                  </a:extLst>
                </a:gridCol>
                <a:gridCol w="3544769">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58650">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入力</a:t>
                      </a:r>
                      <a:r>
                        <a:rPr kumimoji="1" lang="en-US" altLang="ja-JP" sz="1200"/>
                        <a:t>/</a:t>
                      </a:r>
                      <a:r>
                        <a:rPr kumimoji="1" lang="ja-JP" altLang="en-US" sz="1200"/>
                        <a:t>変更不可</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59572"/>
                  </a:ext>
                </a:extLst>
              </a:tr>
              <a:tr h="400239">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kumimoji="1" lang="ja-JP" altLang="en-US" sz="1200" dirty="0"/>
                        <a:t>名前</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200757"/>
                  </a:ext>
                </a:extLst>
              </a:tr>
              <a:tr h="400239">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a:t>入力</a:t>
                      </a:r>
                      <a:r>
                        <a:rPr kumimoji="1" lang="en-US" altLang="ja-JP" sz="1200"/>
                        <a:t>/</a:t>
                      </a:r>
                      <a:r>
                        <a:rPr kumimoji="1" lang="ja-JP" altLang="en-US" sz="1200"/>
                        <a:t>変更不可</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591842"/>
                  </a:ext>
                </a:extLst>
              </a:tr>
              <a:tr h="400239">
                <a:tc>
                  <a:txBody>
                    <a:bodyPr/>
                    <a:lstStyle/>
                    <a:p>
                      <a:pPr algn="ctr"/>
                      <a:r>
                        <a:rPr kumimoji="1" lang="ja-JP" altLang="en-US" sz="1200" dirty="0"/>
                        <a:t>オペレーティングシステム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対象レコードのオペレーディングシステム</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0495981"/>
                  </a:ext>
                </a:extLst>
              </a:tr>
              <a:tr h="400239">
                <a:tc>
                  <a:txBody>
                    <a:bodyPr/>
                    <a:lstStyle/>
                    <a:p>
                      <a:pPr algn="ctr"/>
                      <a:r>
                        <a:rPr kumimoji="1" lang="ja-JP" altLang="en-US" sz="1200" dirty="0"/>
                        <a:t>説明</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対象レコードの説明</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0768492"/>
                  </a:ext>
                </a:extLst>
              </a:tr>
              <a:tr h="400239">
                <a:tc>
                  <a:txBody>
                    <a:bodyPr/>
                    <a:lstStyle/>
                    <a:p>
                      <a:pPr algn="ctr"/>
                      <a:r>
                        <a:rPr kumimoji="1" lang="en-US" altLang="ja-JP" sz="1200" dirty="0"/>
                        <a:t>OS</a:t>
                      </a:r>
                      <a:r>
                        <a:rPr kumimoji="1" lang="ja-JP" altLang="en-US" sz="1200" dirty="0"/>
                        <a:t>バージョン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latin typeface="+mn-ea"/>
                        </a:rPr>
                        <a:t>対象レコードの</a:t>
                      </a:r>
                      <a:r>
                        <a:rPr lang="en-US" altLang="ja-JP" sz="1200" dirty="0">
                          <a:latin typeface="+mn-ea"/>
                        </a:rPr>
                        <a:t>OS</a:t>
                      </a:r>
                      <a:r>
                        <a:rPr lang="ja-JP" altLang="en-US" sz="1200" dirty="0">
                          <a:latin typeface="+mn-ea"/>
                        </a:rPr>
                        <a:t>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543987"/>
                  </a:ext>
                </a:extLst>
              </a:tr>
              <a:tr h="400239">
                <a:tc>
                  <a:txBody>
                    <a:bodyPr/>
                    <a:lstStyle/>
                    <a:p>
                      <a:pPr algn="ctr"/>
                      <a:r>
                        <a:rPr kumimoji="1" lang="ja-JP" altLang="en-US" sz="1200" dirty="0"/>
                        <a:t>クラス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対象レコードのクラス</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6302842"/>
                  </a:ext>
                </a:extLst>
              </a:tr>
            </a:tbl>
          </a:graphicData>
        </a:graphic>
      </p:graphicFrame>
    </p:spTree>
    <p:extLst>
      <p:ext uri="{BB962C8B-B14F-4D97-AF65-F5344CB8AC3E}">
        <p14:creationId xmlns:p14="http://schemas.microsoft.com/office/powerpoint/2010/main" val="314491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3.3.4</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登録されているオペレーションと</a:t>
            </a:r>
            <a:r>
              <a:rPr lang="en-US" altLang="ja-JP" dirty="0"/>
              <a:t>Conductor</a:t>
            </a:r>
            <a:r>
              <a:rPr lang="ja-JP" altLang="en-US" dirty="0"/>
              <a:t>を組み合わせて処理を実行します。</a:t>
            </a:r>
            <a:br>
              <a:rPr lang="ja-JP" altLang="en-US" dirty="0"/>
            </a:br>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180975" indent="0">
              <a:buNone/>
            </a:pPr>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5" name="図 4"/>
          <p:cNvPicPr>
            <a:picLocks noChangeAspect="1"/>
          </p:cNvPicPr>
          <p:nvPr/>
        </p:nvPicPr>
        <p:blipFill>
          <a:blip r:embed="rId3"/>
          <a:stretch>
            <a:fillRect/>
          </a:stretch>
        </p:blipFill>
        <p:spPr>
          <a:xfrm>
            <a:off x="263730" y="2348850"/>
            <a:ext cx="9793067" cy="2010056"/>
          </a:xfrm>
          <a:prstGeom prst="rect">
            <a:avLst/>
          </a:prstGeom>
        </p:spPr>
      </p:pic>
      <p:pic>
        <p:nvPicPr>
          <p:cNvPr id="6" name="図 5"/>
          <p:cNvPicPr>
            <a:picLocks noChangeAspect="1"/>
          </p:cNvPicPr>
          <p:nvPr/>
        </p:nvPicPr>
        <p:blipFill>
          <a:blip r:embed="rId4"/>
          <a:stretch>
            <a:fillRect/>
          </a:stretch>
        </p:blipFill>
        <p:spPr>
          <a:xfrm>
            <a:off x="1631380" y="4221110"/>
            <a:ext cx="9764488" cy="1962424"/>
          </a:xfrm>
          <a:prstGeom prst="rect">
            <a:avLst/>
          </a:prstGeom>
        </p:spPr>
      </p:pic>
    </p:spTree>
    <p:extLst>
      <p:ext uri="{BB962C8B-B14F-4D97-AF65-F5344CB8AC3E}">
        <p14:creationId xmlns:p14="http://schemas.microsoft.com/office/powerpoint/2010/main" val="3410410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64389" y="1340710"/>
            <a:ext cx="11693888" cy="2232860"/>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3.3.5</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en-US" altLang="ja-JP" dirty="0"/>
              <a:t>Conductor</a:t>
            </a:r>
            <a:r>
              <a:rPr kumimoji="1" lang="ja-JP" altLang="en-US" dirty="0"/>
              <a:t>実行結果画面を確認します。</a:t>
            </a:r>
            <a:endParaRPr kumimoji="1" lang="en-US" altLang="ja-JP" dirty="0"/>
          </a:p>
          <a:p>
            <a:pPr marL="0" indent="0">
              <a:buNone/>
            </a:pPr>
            <a:endParaRPr lang="en-US" altLang="ja-JP" dirty="0"/>
          </a:p>
        </p:txBody>
      </p:sp>
      <p:grpSp>
        <p:nvGrpSpPr>
          <p:cNvPr id="10" name="グループ化 9"/>
          <p:cNvGrpSpPr/>
          <p:nvPr/>
        </p:nvGrpSpPr>
        <p:grpSpPr>
          <a:xfrm>
            <a:off x="364389" y="5714331"/>
            <a:ext cx="1114306" cy="380132"/>
            <a:chOff x="419520" y="4643499"/>
            <a:chExt cx="1282134" cy="437384"/>
          </a:xfrm>
          <a:effectLst>
            <a:outerShdw blurRad="25400" dist="25400" dir="5400000" algn="t" rotWithShape="0">
              <a:prstClr val="black">
                <a:alpha val="53000"/>
              </a:prstClr>
            </a:outerShdw>
          </a:effectLst>
        </p:grpSpPr>
        <p:sp>
          <p:nvSpPr>
            <p:cNvPr id="11" name="フリーフォーム 1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3" name="テキスト ボックス 12"/>
          <p:cNvSpPr txBox="1"/>
          <p:nvPr/>
        </p:nvSpPr>
        <p:spPr>
          <a:xfrm>
            <a:off x="1478695" y="5544021"/>
            <a:ext cx="10294205"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endParaRPr kumimoji="1" lang="ja-JP" altLang="en-US" dirty="0"/>
          </a:p>
        </p:txBody>
      </p:sp>
      <p:sp>
        <p:nvSpPr>
          <p:cNvPr id="9" name="正方形/長方形 8"/>
          <p:cNvSpPr/>
          <p:nvPr/>
        </p:nvSpPr>
        <p:spPr bwMode="auto">
          <a:xfrm>
            <a:off x="10189281" y="2254262"/>
            <a:ext cx="1372045" cy="216580"/>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20527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3.3.5</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a:xfrm>
            <a:off x="239350" y="836712"/>
            <a:ext cx="11713301" cy="496105"/>
          </a:xfrm>
        </p:spPr>
        <p:txBody>
          <a:bodyPr/>
          <a:lstStyle/>
          <a:p>
            <a:r>
              <a:rPr lang="en-US" altLang="ja-JP" dirty="0"/>
              <a:t>ITA</a:t>
            </a:r>
            <a:r>
              <a:rPr lang="ja-JP" altLang="en-US" dirty="0"/>
              <a:t>で連携対象のレコードを確認します。</a:t>
            </a: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連携された情報が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なっていない場合、実行した</a:t>
            </a:r>
            <a:r>
              <a:rPr lang="en-US" altLang="ja-JP" dirty="0"/>
              <a:t>Conductor</a:t>
            </a:r>
            <a:r>
              <a:rPr lang="ja-JP" altLang="en-US" dirty="0"/>
              <a:t>の詳細を確認してエラーなどがないか確認してください。</a:t>
            </a:r>
            <a:endParaRPr kumimoji="1" lang="ja-JP" altLang="en-US" dirty="0"/>
          </a:p>
        </p:txBody>
      </p:sp>
      <p:pic>
        <p:nvPicPr>
          <p:cNvPr id="7" name="図 6"/>
          <p:cNvPicPr>
            <a:picLocks noChangeAspect="1"/>
          </p:cNvPicPr>
          <p:nvPr/>
        </p:nvPicPr>
        <p:blipFill rotWithShape="1">
          <a:blip r:embed="rId3"/>
          <a:srcRect r="48480" b="45304"/>
          <a:stretch/>
        </p:blipFill>
        <p:spPr>
          <a:xfrm>
            <a:off x="7554609" y="1646332"/>
            <a:ext cx="2956869" cy="1022462"/>
          </a:xfrm>
          <a:prstGeom prst="rect">
            <a:avLst/>
          </a:prstGeom>
        </p:spPr>
      </p:pic>
      <p:pic>
        <p:nvPicPr>
          <p:cNvPr id="4" name="図 3"/>
          <p:cNvPicPr>
            <a:picLocks noChangeAspect="1"/>
          </p:cNvPicPr>
          <p:nvPr/>
        </p:nvPicPr>
        <p:blipFill>
          <a:blip r:embed="rId4"/>
          <a:stretch>
            <a:fillRect/>
          </a:stretch>
        </p:blipFill>
        <p:spPr>
          <a:xfrm>
            <a:off x="329066" y="1625803"/>
            <a:ext cx="7687302" cy="1062579"/>
          </a:xfrm>
          <a:prstGeom prst="rect">
            <a:avLst/>
          </a:prstGeom>
        </p:spPr>
      </p:pic>
      <p:pic>
        <p:nvPicPr>
          <p:cNvPr id="8" name="図 7"/>
          <p:cNvPicPr>
            <a:picLocks noChangeAspect="1"/>
          </p:cNvPicPr>
          <p:nvPr/>
        </p:nvPicPr>
        <p:blipFill>
          <a:blip r:embed="rId5"/>
          <a:stretch>
            <a:fillRect/>
          </a:stretch>
        </p:blipFill>
        <p:spPr>
          <a:xfrm>
            <a:off x="382791" y="3692461"/>
            <a:ext cx="11651866" cy="1270692"/>
          </a:xfrm>
          <a:prstGeom prst="rect">
            <a:avLst/>
          </a:prstGeom>
        </p:spPr>
      </p:pic>
      <p:sp>
        <p:nvSpPr>
          <p:cNvPr id="18" name="正方形/長方形 17"/>
          <p:cNvSpPr/>
          <p:nvPr/>
        </p:nvSpPr>
        <p:spPr bwMode="auto">
          <a:xfrm>
            <a:off x="6960120" y="2060810"/>
            <a:ext cx="3551358" cy="60798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正方形/長方形 19"/>
          <p:cNvSpPr/>
          <p:nvPr/>
        </p:nvSpPr>
        <p:spPr bwMode="auto">
          <a:xfrm>
            <a:off x="1223704" y="4634119"/>
            <a:ext cx="9408926" cy="309983"/>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7" name="カギ線コネクタ 16"/>
          <p:cNvCxnSpPr>
            <a:stCxn id="18" idx="2"/>
            <a:endCxn id="20" idx="0"/>
          </p:cNvCxnSpPr>
          <p:nvPr/>
        </p:nvCxnSpPr>
        <p:spPr bwMode="auto">
          <a:xfrm rot="5400000">
            <a:off x="6349321" y="2247640"/>
            <a:ext cx="1965325" cy="2807632"/>
          </a:xfrm>
          <a:prstGeom prst="bentConnector3">
            <a:avLst>
              <a:gd name="adj1" fmla="val 80497"/>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コンテンツ プレースホルダー 2">
            <a:extLst>
              <a:ext uri="{FF2B5EF4-FFF2-40B4-BE49-F238E27FC236}">
                <a16:creationId xmlns:a16="http://schemas.microsoft.com/office/drawing/2014/main" id="{8F2F7D60-05C9-46CC-9772-5A8863D5CFF6}"/>
              </a:ext>
            </a:extLst>
          </p:cNvPr>
          <p:cNvSpPr txBox="1">
            <a:spLocks/>
          </p:cNvSpPr>
          <p:nvPr/>
        </p:nvSpPr>
        <p:spPr bwMode="gray">
          <a:xfrm>
            <a:off x="238050" y="3123389"/>
            <a:ext cx="11713301" cy="496105"/>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確認したレコードが</a:t>
            </a:r>
            <a:r>
              <a:rPr lang="en-US" altLang="ja-JP" kern="0" dirty="0"/>
              <a:t>ServiceNow</a:t>
            </a:r>
            <a:r>
              <a:rPr lang="ja-JP" altLang="en-US" kern="0" dirty="0"/>
              <a:t>側に登録されていることを確認します。</a:t>
            </a:r>
            <a:endParaRPr lang="en-US" altLang="ja-JP" kern="0" dirty="0"/>
          </a:p>
        </p:txBody>
      </p:sp>
    </p:spTree>
    <p:extLst>
      <p:ext uri="{BB962C8B-B14F-4D97-AF65-F5344CB8AC3E}">
        <p14:creationId xmlns:p14="http://schemas.microsoft.com/office/powerpoint/2010/main" val="2291638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4.</a:t>
            </a:r>
            <a:r>
              <a:rPr lang="ja-JP" altLang="en-US" dirty="0">
                <a:latin typeface="+mn-ea"/>
              </a:rPr>
              <a:t> 連携対象メニュー追加手順</a:t>
            </a:r>
            <a:endParaRPr lang="en-US" altLang="ja-JP" dirty="0">
              <a:ea typeface="+mn-lt"/>
              <a:cs typeface="+mn-lt"/>
            </a:endParaRPr>
          </a:p>
        </p:txBody>
      </p:sp>
    </p:spTree>
    <p:extLst>
      <p:ext uri="{BB962C8B-B14F-4D97-AF65-F5344CB8AC3E}">
        <p14:creationId xmlns:p14="http://schemas.microsoft.com/office/powerpoint/2010/main" val="2390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a:t>4.1</a:t>
            </a:r>
            <a:r>
              <a:rPr lang="ja-JP" altLang="en-US"/>
              <a:t> はじめに</a:t>
            </a:r>
            <a:endParaRPr lang="ja-JP" altLang="en-US" dirty="0"/>
          </a:p>
        </p:txBody>
      </p:sp>
      <p:sp>
        <p:nvSpPr>
          <p:cNvPr id="4" name="コンテンツ プレースホルダー 2"/>
          <p:cNvSpPr>
            <a:spLocks noGrp="1"/>
          </p:cNvSpPr>
          <p:nvPr>
            <p:ph sz="quarter" idx="10"/>
          </p:nvPr>
        </p:nvSpPr>
        <p:spPr>
          <a:xfrm>
            <a:off x="239350" y="836712"/>
            <a:ext cx="11713301" cy="5616476"/>
          </a:xfrm>
        </p:spPr>
        <p:txBody>
          <a:bodyPr>
            <a:noAutofit/>
          </a:bodyPr>
          <a:lstStyle/>
          <a:p>
            <a:r>
              <a:rPr lang="ja-JP" altLang="en-US" dirty="0"/>
              <a:t>はじめに</a:t>
            </a:r>
            <a:endParaRPr lang="en-US" altLang="ja-JP" dirty="0"/>
          </a:p>
          <a:p>
            <a:pPr lvl="1"/>
            <a:r>
              <a:rPr lang="ja-JP" altLang="en-US" dirty="0"/>
              <a:t>作業は「</a:t>
            </a:r>
            <a:r>
              <a:rPr lang="ja-JP" altLang="en-US" dirty="0">
                <a:solidFill>
                  <a:srgbClr val="FF0000"/>
                </a:solidFill>
              </a:rPr>
              <a:t>システム管理者</a:t>
            </a:r>
            <a:r>
              <a:rPr lang="ja-JP" altLang="en-US" dirty="0"/>
              <a:t>」である「</a:t>
            </a:r>
            <a:r>
              <a:rPr lang="en-US" altLang="ja-JP" dirty="0">
                <a:solidFill>
                  <a:srgbClr val="FF0000"/>
                </a:solidFill>
              </a:rPr>
              <a:t>administrator</a:t>
            </a:r>
            <a:r>
              <a:rPr lang="ja-JP" altLang="en-US" dirty="0"/>
              <a:t>」で実施してください。</a:t>
            </a:r>
            <a:endParaRPr lang="en-US" altLang="ja-JP" dirty="0"/>
          </a:p>
          <a:p>
            <a:pPr lvl="1"/>
            <a:r>
              <a:rPr lang="en-US" altLang="ja-JP" dirty="0"/>
              <a:t>ServiceNow</a:t>
            </a:r>
            <a:r>
              <a:rPr lang="ja-JP" altLang="en-US" dirty="0"/>
              <a:t>連携で利用できるのは、「構成管理</a:t>
            </a:r>
            <a:r>
              <a:rPr lang="en-US" altLang="ja-JP" dirty="0"/>
              <a:t>(CMDB)</a:t>
            </a:r>
            <a:r>
              <a:rPr lang="ja-JP" altLang="en-US" dirty="0"/>
              <a:t>」配下に限ります。</a:t>
            </a:r>
            <a:endParaRPr lang="en-US" altLang="ja-JP" dirty="0"/>
          </a:p>
          <a:p>
            <a:pPr lvl="1"/>
            <a:r>
              <a:rPr lang="ja-JP" altLang="en-US" dirty="0"/>
              <a:t>作業対象メニューは下記表を参照してください。</a:t>
            </a:r>
            <a:endParaRPr lang="en-US" altLang="ja-JP" dirty="0"/>
          </a:p>
          <a:p>
            <a:pPr lvl="2"/>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2961863882"/>
              </p:ext>
            </p:extLst>
          </p:nvPr>
        </p:nvGraphicFramePr>
        <p:xfrm>
          <a:off x="695250" y="2492870"/>
          <a:ext cx="8128000" cy="29667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446760607"/>
                    </a:ext>
                  </a:extLst>
                </a:gridCol>
                <a:gridCol w="4064000">
                  <a:extLst>
                    <a:ext uri="{9D8B030D-6E8A-4147-A177-3AD203B41FA5}">
                      <a16:colId xmlns:a16="http://schemas.microsoft.com/office/drawing/2014/main" val="935237963"/>
                    </a:ext>
                  </a:extLst>
                </a:gridCol>
              </a:tblGrid>
              <a:tr h="370840">
                <a:tc>
                  <a:txBody>
                    <a:bodyPr/>
                    <a:lstStyle/>
                    <a:p>
                      <a:r>
                        <a:rPr kumimoji="1" lang="ja-JP" altLang="en-US" dirty="0"/>
                        <a:t>メニューグループ名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メニュー名</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322997"/>
                  </a:ext>
                </a:extLst>
              </a:tr>
              <a:tr h="370840">
                <a:tc>
                  <a:txBody>
                    <a:bodyPr/>
                    <a:lstStyle/>
                    <a:p>
                      <a:r>
                        <a:rPr kumimoji="1" lang="ja-JP" altLang="en-US" dirty="0"/>
                        <a:t>メニュー作成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メニュー定義・作成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461520"/>
                  </a:ext>
                </a:extLst>
              </a:tr>
              <a:tr h="370840">
                <a:tc>
                  <a:txBody>
                    <a:bodyPr/>
                    <a:lstStyle/>
                    <a:p>
                      <a:r>
                        <a:rPr kumimoji="1" lang="ja-JP" altLang="en-US" dirty="0"/>
                        <a:t>管理コンソール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ロール・メニュー紐付管理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35500"/>
                  </a:ext>
                </a:extLst>
              </a:tr>
              <a:tr h="370840">
                <a:tc>
                  <a:txBody>
                    <a:bodyPr/>
                    <a:lstStyle/>
                    <a:p>
                      <a:r>
                        <a:rPr kumimoji="1" lang="zh-TW" altLang="en-US" dirty="0"/>
                        <a:t>連携情報管理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連携対象メニュー管理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928194"/>
                  </a:ext>
                </a:extLst>
              </a:tr>
              <a:tr h="370840">
                <a:tc>
                  <a:txBody>
                    <a:bodyPr/>
                    <a:lstStyle/>
                    <a:p>
                      <a:r>
                        <a:rPr kumimoji="1" lang="ja-JP" altLang="en-US" dirty="0"/>
                        <a:t>連兼情報管理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項目名紐づけ表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4520091"/>
                  </a:ext>
                </a:extLst>
              </a:tr>
              <a:tr h="370840">
                <a:tc>
                  <a:txBody>
                    <a:bodyPr/>
                    <a:lstStyle/>
                    <a:p>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5565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オ</a:t>
                      </a:r>
                      <a:r>
                        <a:rPr kumimoji="1" lang="ja-JP" altLang="en-US" dirty="0" err="1"/>
                        <a:t>ぺ</a:t>
                      </a:r>
                      <a:r>
                        <a:rPr kumimoji="1" lang="ja-JP" altLang="en-US" dirty="0"/>
                        <a:t>レーションシステム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363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マスタ管理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メーカー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4651647"/>
                  </a:ext>
                </a:extLst>
              </a:tr>
            </a:tbl>
          </a:graphicData>
        </a:graphic>
      </p:graphicFrame>
      <p:sp>
        <p:nvSpPr>
          <p:cNvPr id="5" name="右中かっこ 4"/>
          <p:cNvSpPr/>
          <p:nvPr/>
        </p:nvSpPr>
        <p:spPr bwMode="auto">
          <a:xfrm>
            <a:off x="8823250" y="3645030"/>
            <a:ext cx="409432" cy="720100"/>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6" name="テキスト ボックス 5"/>
          <p:cNvSpPr txBox="1"/>
          <p:nvPr/>
        </p:nvSpPr>
        <p:spPr>
          <a:xfrm>
            <a:off x="9232682" y="3848016"/>
            <a:ext cx="2873695" cy="369332"/>
          </a:xfrm>
          <a:prstGeom prst="rect">
            <a:avLst/>
          </a:prstGeom>
          <a:noFill/>
        </p:spPr>
        <p:txBody>
          <a:bodyPr wrap="square" rtlCol="0">
            <a:spAutoFit/>
          </a:bodyPr>
          <a:lstStyle/>
          <a:p>
            <a:r>
              <a:rPr kumimoji="1" lang="en-US" altLang="ja-JP" dirty="0">
                <a:hlinkClick r:id="rId2" action="ppaction://hlinksldjump"/>
              </a:rPr>
              <a:t>3.1</a:t>
            </a:r>
            <a:r>
              <a:rPr kumimoji="1" lang="ja-JP" altLang="en-US" dirty="0">
                <a:hlinkClick r:id="rId2" action="ppaction://hlinksldjump"/>
              </a:rPr>
              <a:t> 連携情報管理</a:t>
            </a:r>
            <a:r>
              <a:rPr kumimoji="1" lang="ja-JP" altLang="en-US" dirty="0"/>
              <a:t>を参照</a:t>
            </a:r>
            <a:endParaRPr kumimoji="1" lang="en-US" altLang="ja-JP" dirty="0"/>
          </a:p>
        </p:txBody>
      </p:sp>
      <p:sp>
        <p:nvSpPr>
          <p:cNvPr id="7" name="右中かっこ 6"/>
          <p:cNvSpPr/>
          <p:nvPr/>
        </p:nvSpPr>
        <p:spPr bwMode="auto">
          <a:xfrm>
            <a:off x="8823250" y="4438898"/>
            <a:ext cx="409432" cy="1020691"/>
          </a:xfrm>
          <a:prstGeom prst="rightBrac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kumimoji="1" lang="ja-JP" altLang="en-US">
              <a:solidFill>
                <a:srgbClr val="FF0000"/>
              </a:solidFill>
            </a:endParaRPr>
          </a:p>
        </p:txBody>
      </p:sp>
      <p:sp>
        <p:nvSpPr>
          <p:cNvPr id="9" name="テキスト ボックス 8"/>
          <p:cNvSpPr txBox="1"/>
          <p:nvPr/>
        </p:nvSpPr>
        <p:spPr>
          <a:xfrm>
            <a:off x="9286762" y="4764577"/>
            <a:ext cx="2873695" cy="369332"/>
          </a:xfrm>
          <a:prstGeom prst="rect">
            <a:avLst/>
          </a:prstGeom>
          <a:noFill/>
        </p:spPr>
        <p:txBody>
          <a:bodyPr wrap="square" rtlCol="0">
            <a:spAutoFit/>
          </a:bodyPr>
          <a:lstStyle/>
          <a:p>
            <a:r>
              <a:rPr kumimoji="1" lang="en-US" altLang="ja-JP" dirty="0">
                <a:hlinkClick r:id="rId3" action="ppaction://hlinksldjump"/>
              </a:rPr>
              <a:t>3.2</a:t>
            </a:r>
            <a:r>
              <a:rPr lang="ja-JP" altLang="en-US" dirty="0">
                <a:hlinkClick r:id="rId3" action="ppaction://hlinksldjump"/>
              </a:rPr>
              <a:t> マスタ管理</a:t>
            </a:r>
            <a:r>
              <a:rPr lang="ja-JP" altLang="en-US" dirty="0"/>
              <a:t>を参照</a:t>
            </a:r>
            <a:endParaRPr kumimoji="1" lang="ja-JP" altLang="en-US" dirty="0"/>
          </a:p>
        </p:txBody>
      </p:sp>
    </p:spTree>
    <p:extLst>
      <p:ext uri="{BB962C8B-B14F-4D97-AF65-F5344CB8AC3E}">
        <p14:creationId xmlns:p14="http://schemas.microsoft.com/office/powerpoint/2010/main" val="1577325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7210" y="2402894"/>
            <a:ext cx="5951261" cy="3291075"/>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4.2</a:t>
            </a:r>
            <a:r>
              <a:rPr lang="ja-JP" altLang="en-US" dirty="0">
                <a:latin typeface="+mn-ea"/>
              </a:rPr>
              <a:t> メニュー定義・作成（</a:t>
            </a:r>
            <a:r>
              <a:rPr lang="en-US" altLang="ja-JP" dirty="0">
                <a:latin typeface="+mn-ea"/>
              </a:rPr>
              <a:t>1/2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21947"/>
            <a:ext cx="11713300" cy="2067375"/>
          </a:xfrm>
        </p:spPr>
        <p:txBody>
          <a:bodyPr>
            <a:noAutofit/>
          </a:bodyPr>
          <a:lstStyle/>
          <a:p>
            <a:r>
              <a:rPr lang="ja-JP" altLang="en-US" dirty="0"/>
              <a:t>メニュー作成をします。</a:t>
            </a:r>
            <a:endParaRPr lang="en-US" altLang="ja-JP" dirty="0"/>
          </a:p>
          <a:p>
            <a:pPr lvl="1"/>
            <a:r>
              <a:rPr lang="ja-JP" altLang="en-US" dirty="0"/>
              <a:t>必須項目があります。詳細は次ページへ</a:t>
            </a:r>
            <a:endParaRPr lang="en-US" altLang="ja-JP" dirty="0"/>
          </a:p>
          <a:p>
            <a:pPr lvl="1"/>
            <a:r>
              <a:rPr lang="ja-JP" altLang="en-US" dirty="0"/>
              <a:t>クラスを利用する場合「</a:t>
            </a:r>
            <a:r>
              <a:rPr lang="en-US" altLang="ja-JP" dirty="0">
                <a:hlinkClick r:id="rId3" action="ppaction://hlinksldjump"/>
              </a:rPr>
              <a:t>6.2</a:t>
            </a:r>
            <a:r>
              <a:rPr lang="ja-JP" altLang="en-US" dirty="0">
                <a:hlinkClick r:id="rId3" action="ppaction://hlinksldjump"/>
              </a:rPr>
              <a:t> 項目名に「クラス」を利用する場合</a:t>
            </a:r>
            <a:r>
              <a:rPr lang="ja-JP" altLang="en-US" dirty="0"/>
              <a:t>」を参照</a:t>
            </a:r>
            <a:endParaRPr lang="en-US" altLang="ja-JP" dirty="0"/>
          </a:p>
          <a:p>
            <a:pPr lvl="1"/>
            <a:r>
              <a:rPr lang="ja-JP" altLang="en-US" sz="1600" dirty="0">
                <a:latin typeface="+mn-ea"/>
              </a:rPr>
              <a:t>メニュー作成方法の詳細は下記資料を参照</a:t>
            </a:r>
            <a:r>
              <a:rPr lang="en-US" altLang="ja-JP" sz="1600" dirty="0">
                <a:latin typeface="+mn-ea"/>
              </a:rPr>
              <a:t/>
            </a:r>
            <a:br>
              <a:rPr lang="en-US" altLang="ja-JP" sz="1600" dirty="0">
                <a:latin typeface="+mn-ea"/>
              </a:rPr>
            </a:br>
            <a:r>
              <a:rPr lang="en-US" altLang="ja-JP" sz="1600" dirty="0" err="1">
                <a:latin typeface="+mn-ea"/>
                <a:hlinkClick r:id="rId4"/>
              </a:rPr>
              <a:t>Exastro</a:t>
            </a:r>
            <a:r>
              <a:rPr lang="en-US" altLang="ja-JP" sz="1600" dirty="0">
                <a:latin typeface="+mn-ea"/>
                <a:hlinkClick r:id="rId4"/>
              </a:rPr>
              <a:t>-ITA_</a:t>
            </a:r>
            <a:r>
              <a:rPr lang="ja-JP" altLang="en-US" sz="1600" dirty="0">
                <a:latin typeface="+mn-ea"/>
                <a:hlinkClick r:id="rId4"/>
              </a:rPr>
              <a:t>利用手順マニュアル</a:t>
            </a:r>
            <a:r>
              <a:rPr lang="en-US" altLang="ja-JP" sz="1600" dirty="0">
                <a:latin typeface="+mn-ea"/>
                <a:hlinkClick r:id="rId4"/>
              </a:rPr>
              <a:t>_</a:t>
            </a:r>
            <a:r>
              <a:rPr lang="ja-JP" altLang="en-US" sz="1600" dirty="0">
                <a:latin typeface="+mn-ea"/>
                <a:hlinkClick r:id="rId4"/>
              </a:rPr>
              <a:t>メニュー作成機能</a:t>
            </a:r>
            <a:r>
              <a:rPr lang="en-US" altLang="ja-JP" sz="1600" dirty="0">
                <a:latin typeface="+mn-ea"/>
                <a:hlinkClick r:id="rId4"/>
              </a:rPr>
              <a:t>.pdf</a:t>
            </a:r>
            <a:endParaRPr lang="en-US" altLang="ja-JP" sz="1600" dirty="0">
              <a:latin typeface="+mn-ea"/>
            </a:endParaRPr>
          </a:p>
        </p:txBody>
      </p:sp>
      <p:sp>
        <p:nvSpPr>
          <p:cNvPr id="12" name="テキスト ボックス 11"/>
          <p:cNvSpPr txBox="1"/>
          <p:nvPr/>
        </p:nvSpPr>
        <p:spPr>
          <a:xfrm>
            <a:off x="407210" y="2229215"/>
            <a:ext cx="1656230" cy="230832"/>
          </a:xfrm>
          <a:prstGeom prst="rect">
            <a:avLst/>
          </a:prstGeom>
          <a:noFill/>
        </p:spPr>
        <p:txBody>
          <a:bodyPr wrap="square" rtlCol="0">
            <a:spAutoFit/>
          </a:bodyPr>
          <a:lstStyle/>
          <a:p>
            <a:r>
              <a:rPr lang="ja-JP" altLang="en-US" sz="900" dirty="0"/>
              <a:t>メニュー定義・作成</a:t>
            </a:r>
            <a:endParaRPr kumimoji="1" lang="ja-JP" altLang="en-US" sz="900" dirty="0"/>
          </a:p>
        </p:txBody>
      </p:sp>
      <p:sp>
        <p:nvSpPr>
          <p:cNvPr id="11" name="正方形/長方形 10"/>
          <p:cNvSpPr/>
          <p:nvPr/>
        </p:nvSpPr>
        <p:spPr bwMode="auto">
          <a:xfrm>
            <a:off x="1130605" y="5532413"/>
            <a:ext cx="491354" cy="16329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6" name="図 5"/>
          <p:cNvPicPr>
            <a:picLocks noChangeAspect="1"/>
          </p:cNvPicPr>
          <p:nvPr/>
        </p:nvPicPr>
        <p:blipFill>
          <a:blip r:embed="rId5"/>
          <a:stretch>
            <a:fillRect/>
          </a:stretch>
        </p:blipFill>
        <p:spPr>
          <a:xfrm>
            <a:off x="6637674" y="2402894"/>
            <a:ext cx="3894428" cy="2027436"/>
          </a:xfrm>
          <a:prstGeom prst="rect">
            <a:avLst/>
          </a:prstGeom>
        </p:spPr>
      </p:pic>
      <p:cxnSp>
        <p:nvCxnSpPr>
          <p:cNvPr id="9" name="直線矢印コネクタ 8"/>
          <p:cNvCxnSpPr>
            <a:stCxn id="19" idx="3"/>
            <a:endCxn id="6" idx="1"/>
          </p:cNvCxnSpPr>
          <p:nvPr/>
        </p:nvCxnSpPr>
        <p:spPr bwMode="auto">
          <a:xfrm flipV="1">
            <a:off x="5720519" y="3416612"/>
            <a:ext cx="917155" cy="930354"/>
          </a:xfrm>
          <a:prstGeom prst="straightConnector1">
            <a:avLst/>
          </a:prstGeom>
          <a:solidFill>
            <a:schemeClr val="bg1"/>
          </a:solidFill>
          <a:ln w="222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9" name="正方形/長方形 18"/>
          <p:cNvSpPr/>
          <p:nvPr/>
        </p:nvSpPr>
        <p:spPr bwMode="auto">
          <a:xfrm>
            <a:off x="5093408" y="4250747"/>
            <a:ext cx="627111" cy="19243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正方形/長方形 19"/>
          <p:cNvSpPr/>
          <p:nvPr/>
        </p:nvSpPr>
        <p:spPr bwMode="auto">
          <a:xfrm>
            <a:off x="9587003" y="4252323"/>
            <a:ext cx="555101" cy="20533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1" name="グループ化 20"/>
          <p:cNvGrpSpPr/>
          <p:nvPr/>
        </p:nvGrpSpPr>
        <p:grpSpPr>
          <a:xfrm>
            <a:off x="354106" y="6008091"/>
            <a:ext cx="1114306" cy="380132"/>
            <a:chOff x="419520" y="4643499"/>
            <a:chExt cx="1282134" cy="437384"/>
          </a:xfrm>
          <a:effectLst>
            <a:outerShdw blurRad="25400" dist="25400" dir="5400000" algn="t" rotWithShape="0">
              <a:prstClr val="black">
                <a:alpha val="53000"/>
              </a:prstClr>
            </a:outerShdw>
          </a:effectLst>
        </p:grpSpPr>
        <p:sp>
          <p:nvSpPr>
            <p:cNvPr id="22" name="フリーフォーム 21"/>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テキスト ボックス 22"/>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4" name="テキスト ボックス 23"/>
          <p:cNvSpPr txBox="1"/>
          <p:nvPr/>
        </p:nvSpPr>
        <p:spPr>
          <a:xfrm>
            <a:off x="1507290" y="5840613"/>
            <a:ext cx="10536969"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「作成対象」</a:t>
            </a:r>
            <a:r>
              <a:rPr lang="en-US" altLang="ja-JP" dirty="0">
                <a:latin typeface="+mn-ea"/>
              </a:rPr>
              <a:t>…</a:t>
            </a:r>
            <a:r>
              <a:rPr lang="ja-JP" altLang="en-US" dirty="0">
                <a:latin typeface="+mn-ea"/>
              </a:rPr>
              <a:t> パラメータシート</a:t>
            </a:r>
            <a:r>
              <a:rPr lang="en-US" altLang="ja-JP" dirty="0">
                <a:latin typeface="+mn-ea"/>
              </a:rPr>
              <a:t>(</a:t>
            </a:r>
            <a:r>
              <a:rPr lang="ja-JP" altLang="en-US" dirty="0">
                <a:latin typeface="+mn-ea"/>
              </a:rPr>
              <a:t>ホスト</a:t>
            </a:r>
            <a:r>
              <a:rPr lang="en-US" altLang="ja-JP" dirty="0">
                <a:latin typeface="+mn-ea"/>
              </a:rPr>
              <a:t>/</a:t>
            </a:r>
            <a:r>
              <a:rPr lang="ja-JP" altLang="en-US" dirty="0">
                <a:latin typeface="+mn-ea"/>
              </a:rPr>
              <a:t>オペレーションあり</a:t>
            </a:r>
            <a:r>
              <a:rPr lang="en-US" altLang="ja-JP" dirty="0">
                <a:latin typeface="+mn-ea"/>
              </a:rPr>
              <a:t>)</a:t>
            </a:r>
            <a:r>
              <a:rPr lang="ja-JP" altLang="en-US" dirty="0">
                <a:latin typeface="+mn-ea"/>
              </a:rPr>
              <a:t>に固定</a:t>
            </a:r>
            <a:endParaRPr lang="en-US" altLang="ja-JP" dirty="0">
              <a:latin typeface="+mn-ea"/>
            </a:endParaRPr>
          </a:p>
          <a:p>
            <a:r>
              <a:rPr lang="ja-JP" altLang="en-US" dirty="0">
                <a:latin typeface="+mn-ea"/>
              </a:rPr>
              <a:t>「入力用」</a:t>
            </a:r>
            <a:r>
              <a:rPr lang="en-US" altLang="ja-JP" dirty="0">
                <a:latin typeface="+mn-ea"/>
              </a:rPr>
              <a:t>…</a:t>
            </a:r>
            <a:r>
              <a:rPr lang="ja-JP" altLang="en-US" dirty="0">
                <a:latin typeface="+mn-ea"/>
              </a:rPr>
              <a:t> 「サーバ」などわかりやすいグループを指定</a:t>
            </a:r>
            <a:endParaRPr lang="en-US" altLang="ja-JP" sz="1600" dirty="0">
              <a:latin typeface="+mn-ea"/>
            </a:endParaRPr>
          </a:p>
        </p:txBody>
      </p:sp>
      <p:sp>
        <p:nvSpPr>
          <p:cNvPr id="26" name="コンテンツ プレースホルダー 2"/>
          <p:cNvSpPr txBox="1">
            <a:spLocks/>
          </p:cNvSpPr>
          <p:nvPr/>
        </p:nvSpPr>
        <p:spPr bwMode="gray">
          <a:xfrm>
            <a:off x="6600069" y="4492807"/>
            <a:ext cx="5591931" cy="635858"/>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400" dirty="0">
                <a:latin typeface="+mn-ea"/>
              </a:rPr>
              <a:t>※</a:t>
            </a:r>
            <a:r>
              <a:rPr lang="ja-JP" altLang="en-US" sz="1400" dirty="0">
                <a:latin typeface="+mn-ea"/>
              </a:rPr>
              <a:t>メニューグループの作成方法は下記資料 </a:t>
            </a:r>
            <a:r>
              <a:rPr lang="en-US" altLang="ja-JP" sz="1400" dirty="0">
                <a:latin typeface="+mn-ea"/>
              </a:rPr>
              <a:t>P26~P30</a:t>
            </a:r>
            <a:r>
              <a:rPr lang="ja-JP" altLang="en-US" sz="1400" dirty="0">
                <a:latin typeface="+mn-ea"/>
              </a:rPr>
              <a:t>参照</a:t>
            </a:r>
            <a:endParaRPr lang="en-US" altLang="ja-JP" sz="1400" dirty="0">
              <a:latin typeface="+mn-ea"/>
            </a:endParaRPr>
          </a:p>
          <a:p>
            <a:pPr marL="0" indent="0">
              <a:buNone/>
            </a:pPr>
            <a:r>
              <a:rPr lang="ja-JP" altLang="en-US" sz="1400" dirty="0">
                <a:latin typeface="+mn-ea"/>
              </a:rPr>
              <a:t>    </a:t>
            </a:r>
            <a:r>
              <a:rPr lang="en-US" altLang="ja-JP" sz="1400" dirty="0" err="1">
                <a:latin typeface="+mn-ea"/>
                <a:hlinkClick r:id="rId6"/>
              </a:rPr>
              <a:t>Exastro</a:t>
            </a:r>
            <a:r>
              <a:rPr lang="en-US" altLang="ja-JP" sz="1400" dirty="0">
                <a:latin typeface="+mn-ea"/>
                <a:hlinkClick r:id="rId6"/>
              </a:rPr>
              <a:t>-ITA_</a:t>
            </a:r>
            <a:r>
              <a:rPr lang="ja-JP" altLang="en-US" sz="1400" dirty="0">
                <a:latin typeface="+mn-ea"/>
                <a:hlinkClick r:id="rId6"/>
              </a:rPr>
              <a:t>利用手順マニュアル</a:t>
            </a:r>
            <a:r>
              <a:rPr lang="en-US" altLang="ja-JP" sz="1400" dirty="0">
                <a:latin typeface="+mn-ea"/>
                <a:hlinkClick r:id="rId6"/>
              </a:rPr>
              <a:t>_</a:t>
            </a:r>
            <a:r>
              <a:rPr lang="ja-JP" altLang="en-US" sz="1400" dirty="0">
                <a:latin typeface="+mn-ea"/>
                <a:hlinkClick r:id="rId6"/>
              </a:rPr>
              <a:t>管理コンソール</a:t>
            </a:r>
            <a:r>
              <a:rPr lang="en-US" altLang="ja-JP" sz="1400" dirty="0">
                <a:latin typeface="+mn-ea"/>
                <a:hlinkClick r:id="rId6"/>
              </a:rPr>
              <a:t>.pdf</a:t>
            </a:r>
            <a:endParaRPr lang="en-US" altLang="ja-JP" sz="1200" dirty="0">
              <a:latin typeface="+mn-ea"/>
            </a:endParaRPr>
          </a:p>
        </p:txBody>
      </p:sp>
    </p:spTree>
    <p:extLst>
      <p:ext uri="{BB962C8B-B14F-4D97-AF65-F5344CB8AC3E}">
        <p14:creationId xmlns:p14="http://schemas.microsoft.com/office/powerpoint/2010/main" val="43160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a:spLocks noGrp="1"/>
          </p:cNvSpPr>
          <p:nvPr>
            <p:ph type="body" sz="quarter" idx="10"/>
          </p:nvPr>
        </p:nvSpPr>
        <p:spPr>
          <a:xfrm>
            <a:off x="1631380" y="260560"/>
            <a:ext cx="10009390" cy="6480900"/>
          </a:xfrm>
        </p:spPr>
        <p:txBody>
          <a:bodyPr vert="horz" wrap="square" lIns="91440" tIns="45720" rIns="91440" bIns="45720" rtlCol="0" anchor="t">
            <a:noAutofit/>
          </a:bodyPr>
          <a:lstStyle/>
          <a:p>
            <a:pPr marL="457200" indent="-457200">
              <a:buFont typeface="+mj-lt"/>
              <a:buAutoNum type="arabicPeriod" startAt="4"/>
            </a:pPr>
            <a:r>
              <a:rPr lang="ja-JP" altLang="en-US" sz="2400" dirty="0">
                <a:latin typeface="+mn-ea"/>
              </a:rPr>
              <a:t>連携対象メニュー追加手順</a:t>
            </a:r>
            <a:endParaRPr lang="en-US" altLang="ja-JP" sz="2400" dirty="0">
              <a:latin typeface="+mn-ea"/>
            </a:endParaRPr>
          </a:p>
          <a:p>
            <a:pPr marL="637200" lvl="1" indent="-457200">
              <a:buFont typeface="+mj-lt"/>
              <a:buAutoNum type="arabicPeriod"/>
            </a:pPr>
            <a:r>
              <a:rPr lang="ja-JP" altLang="en-US" sz="2000" dirty="0">
                <a:latin typeface="+mn-ea"/>
                <a:ea typeface="+mn-lt"/>
                <a:cs typeface="+mn-lt"/>
              </a:rPr>
              <a:t>はじめに</a:t>
            </a:r>
            <a:endParaRPr lang="en-US" altLang="ja-JP" sz="2000" dirty="0">
              <a:latin typeface="+mn-ea"/>
              <a:ea typeface="+mn-lt"/>
              <a:cs typeface="+mn-lt"/>
            </a:endParaRPr>
          </a:p>
          <a:p>
            <a:pPr marL="637200" lvl="1" indent="-457200">
              <a:buFont typeface="+mj-lt"/>
              <a:buAutoNum type="arabicPeriod"/>
            </a:pPr>
            <a:r>
              <a:rPr lang="ja-JP" altLang="en-US" sz="2000" dirty="0">
                <a:latin typeface="+mn-ea"/>
              </a:rPr>
              <a:t>連携対象メニューの追加</a:t>
            </a:r>
            <a:endParaRPr lang="en-US" altLang="ja-JP" sz="2000" dirty="0">
              <a:latin typeface="+mn-ea"/>
            </a:endParaRPr>
          </a:p>
          <a:p>
            <a:pPr marL="637200" lvl="1" indent="-457200">
              <a:buFont typeface="+mj-lt"/>
              <a:buAutoNum type="arabicPeriod"/>
            </a:pPr>
            <a:r>
              <a:rPr lang="ja-JP" altLang="en-US" sz="2000" dirty="0"/>
              <a:t>連携対象メニューをロールと紐付づける</a:t>
            </a:r>
            <a:endParaRPr lang="en-US" altLang="ja-JP" sz="2000" dirty="0"/>
          </a:p>
          <a:p>
            <a:pPr lvl="1"/>
            <a:endParaRPr lang="en-US" altLang="ja-JP" dirty="0"/>
          </a:p>
          <a:p>
            <a:pPr marL="457200" indent="-457200">
              <a:buFont typeface="+mj-lt"/>
              <a:buAutoNum type="arabicPeriod" startAt="4"/>
            </a:pPr>
            <a:r>
              <a:rPr lang="en-US" altLang="ja-JP" sz="2000" dirty="0" err="1">
                <a:latin typeface="+mn-ea"/>
              </a:rPr>
              <a:t>ServiceNow</a:t>
            </a:r>
            <a:r>
              <a:rPr lang="ja-JP" altLang="en-US" sz="2000" dirty="0">
                <a:latin typeface="+mn-ea"/>
              </a:rPr>
              <a:t>からの情報取得方法</a:t>
            </a:r>
            <a:endParaRPr lang="en-US" altLang="ja-JP" sz="2000" dirty="0">
              <a:latin typeface="+mn-ea"/>
            </a:endParaRPr>
          </a:p>
          <a:p>
            <a:pPr marL="637200" lvl="1" indent="-457200">
              <a:buFont typeface="+mj-lt"/>
              <a:buAutoNum type="arabicPeriod"/>
            </a:pPr>
            <a:r>
              <a:rPr lang="ja-JP" altLang="en-US" sz="2000" dirty="0">
                <a:latin typeface="+mn-ea"/>
              </a:rPr>
              <a:t>テーブル名の取得</a:t>
            </a:r>
            <a:endParaRPr lang="en-US" altLang="ja-JP" sz="2000" dirty="0">
              <a:latin typeface="+mn-ea"/>
            </a:endParaRPr>
          </a:p>
          <a:p>
            <a:pPr marL="637200" lvl="1" indent="-457200">
              <a:buFont typeface="+mj-lt"/>
              <a:buAutoNum type="arabicPeriod"/>
            </a:pPr>
            <a:r>
              <a:rPr lang="en-US" altLang="ja-JP" sz="2000" dirty="0" err="1"/>
              <a:t>ServiceNow</a:t>
            </a:r>
            <a:r>
              <a:rPr lang="ja-JP" altLang="en-US" sz="2000" dirty="0"/>
              <a:t>項目名の取得</a:t>
            </a:r>
            <a:endParaRPr lang="en-US" altLang="ja-JP" sz="2000" dirty="0"/>
          </a:p>
          <a:p>
            <a:pPr marL="637200" lvl="1" indent="-457200">
              <a:buFont typeface="+mj-lt"/>
              <a:buAutoNum type="arabicPeriod"/>
            </a:pPr>
            <a:r>
              <a:rPr lang="ja-JP" altLang="en-US" sz="2000" dirty="0"/>
              <a:t>オペレーティングシステムの取得</a:t>
            </a:r>
            <a:endParaRPr lang="en-US" altLang="ja-JP" sz="2000" dirty="0"/>
          </a:p>
          <a:p>
            <a:pPr marL="637200" lvl="1" indent="-457200">
              <a:buFont typeface="+mj-lt"/>
              <a:buAutoNum type="arabicPeriod"/>
            </a:pPr>
            <a:r>
              <a:rPr lang="ja-JP" altLang="en-US" sz="2000" dirty="0">
                <a:latin typeface="+mn-ea"/>
              </a:rPr>
              <a:t>メーカーの取得</a:t>
            </a:r>
            <a:endParaRPr lang="en-US" altLang="ja-JP" sz="2000" dirty="0">
              <a:latin typeface="+mn-ea"/>
            </a:endParaRPr>
          </a:p>
          <a:p>
            <a:pPr marL="637200" lvl="1" indent="-457200">
              <a:buFont typeface="+mj-lt"/>
              <a:buAutoNum type="arabicPeriod"/>
            </a:pPr>
            <a:endParaRPr lang="en-US" altLang="ja-JP" dirty="0">
              <a:latin typeface="+mn-ea"/>
            </a:endParaRPr>
          </a:p>
          <a:p>
            <a:pPr marL="457200" indent="-457200">
              <a:buFont typeface="+mj-lt"/>
              <a:buAutoNum type="arabicPeriod" startAt="4"/>
            </a:pPr>
            <a:r>
              <a:rPr lang="ja-JP" altLang="en-US" sz="2000" dirty="0">
                <a:latin typeface="+mn-ea"/>
              </a:rPr>
              <a:t>こんなときは？</a:t>
            </a:r>
            <a:endParaRPr lang="en-US" altLang="ja-JP" sz="2000" dirty="0">
              <a:latin typeface="+mn-ea"/>
            </a:endParaRPr>
          </a:p>
          <a:p>
            <a:pPr marL="637200" lvl="1" indent="-457200">
              <a:buFont typeface="+mj-lt"/>
              <a:buAutoNum type="arabicPeriod"/>
            </a:pPr>
            <a:r>
              <a:rPr lang="en-US" altLang="ja-JP" sz="2000" dirty="0"/>
              <a:t>Failed to import the required Python library</a:t>
            </a:r>
            <a:r>
              <a:rPr lang="ja-JP" altLang="en-US" sz="2000" dirty="0"/>
              <a:t>～とでて異常終了する。</a:t>
            </a:r>
            <a:endParaRPr lang="en-US" altLang="ja-JP" sz="2000" dirty="0"/>
          </a:p>
          <a:p>
            <a:pPr marL="637200" lvl="1" indent="-457200">
              <a:buFont typeface="+mj-lt"/>
              <a:buAutoNum type="arabicPeriod"/>
            </a:pPr>
            <a:r>
              <a:rPr lang="ja-JP" altLang="en-US" sz="2000" dirty="0"/>
              <a:t>項目名に「クラス」を利用する場合</a:t>
            </a:r>
          </a:p>
          <a:p>
            <a:pPr marL="637200" lvl="1" indent="-457200">
              <a:buFont typeface="+mj-lt"/>
              <a:buAutoNum type="arabicPeriod"/>
            </a:pPr>
            <a:endParaRPr lang="en-US" altLang="ja-JP" sz="2000" dirty="0">
              <a:latin typeface="+mn-ea"/>
            </a:endParaRPr>
          </a:p>
          <a:p>
            <a:pPr marL="637200" lvl="1" indent="-457200">
              <a:buFont typeface="+mj-lt"/>
              <a:buAutoNum type="arabicPeriod"/>
            </a:pPr>
            <a:endParaRPr lang="en-US" altLang="ja-JP" sz="2000" dirty="0">
              <a:latin typeface="+mn-ea"/>
            </a:endParaRPr>
          </a:p>
        </p:txBody>
      </p:sp>
    </p:spTree>
    <p:extLst>
      <p:ext uri="{BB962C8B-B14F-4D97-AF65-F5344CB8AC3E}">
        <p14:creationId xmlns:p14="http://schemas.microsoft.com/office/powerpoint/2010/main" val="151211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4.2</a:t>
            </a:r>
            <a:r>
              <a:rPr lang="ja-JP" altLang="en-US" dirty="0">
                <a:latin typeface="+mn-ea"/>
              </a:rPr>
              <a:t> メニュー定義・作成（</a:t>
            </a:r>
            <a:r>
              <a:rPr lang="en-US" altLang="ja-JP" dirty="0">
                <a:latin typeface="+mn-ea"/>
              </a:rPr>
              <a:t>2/2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0" y="779098"/>
            <a:ext cx="11952649" cy="777642"/>
          </a:xfrm>
        </p:spPr>
        <p:txBody>
          <a:bodyPr>
            <a:noAutofit/>
          </a:bodyPr>
          <a:lstStyle/>
          <a:p>
            <a:r>
              <a:rPr lang="ja-JP" altLang="en-US" dirty="0"/>
              <a:t>必須項目について</a:t>
            </a:r>
            <a:endParaRPr lang="en-US" altLang="ja-JP" dirty="0"/>
          </a:p>
          <a:p>
            <a:pPr lvl="1"/>
            <a:r>
              <a:rPr lang="en-US" altLang="ja-JP" dirty="0" err="1"/>
              <a:t>ServiceNow</a:t>
            </a:r>
            <a:r>
              <a:rPr lang="ja-JP" altLang="en-US" dirty="0"/>
              <a:t>連携では</a:t>
            </a:r>
            <a:r>
              <a:rPr lang="ja-JP" altLang="en-US" sz="1800" dirty="0"/>
              <a:t>下記の２項目は必須の項目です。</a:t>
            </a:r>
            <a:endParaRPr lang="en-US" altLang="ja-JP" sz="1800" dirty="0"/>
          </a:p>
          <a:p>
            <a:pPr lvl="1"/>
            <a:r>
              <a:rPr lang="ja-JP" altLang="en-US" sz="1800" dirty="0"/>
              <a:t>メニュー追加時は忘れずに登録してください。</a:t>
            </a:r>
            <a:endParaRPr lang="en-US" altLang="ja-JP" sz="1800" dirty="0"/>
          </a:p>
          <a:p>
            <a:pPr marL="180000" lvl="1" indent="0">
              <a:buNone/>
            </a:pPr>
            <a:endParaRPr kumimoji="1" lang="en-US" altLang="ja-JP" sz="1800" dirty="0"/>
          </a:p>
        </p:txBody>
      </p:sp>
      <p:graphicFrame>
        <p:nvGraphicFramePr>
          <p:cNvPr id="22" name="表 21">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660536819"/>
              </p:ext>
            </p:extLst>
          </p:nvPr>
        </p:nvGraphicFramePr>
        <p:xfrm>
          <a:off x="695250" y="1844781"/>
          <a:ext cx="6483922" cy="980640"/>
        </p:xfrm>
        <a:graphic>
          <a:graphicData uri="http://schemas.openxmlformats.org/drawingml/2006/table">
            <a:tbl>
              <a:tblPr firstRow="1" bandRow="1">
                <a:tableStyleId>{93296810-A885-4BE3-A3E7-6D5BEEA58F35}</a:tableStyleId>
              </a:tblPr>
              <a:tblGrid>
                <a:gridCol w="1866202">
                  <a:extLst>
                    <a:ext uri="{9D8B030D-6E8A-4147-A177-3AD203B41FA5}">
                      <a16:colId xmlns:a16="http://schemas.microsoft.com/office/drawing/2014/main" val="1884901537"/>
                    </a:ext>
                  </a:extLst>
                </a:gridCol>
                <a:gridCol w="1283018">
                  <a:extLst>
                    <a:ext uri="{9D8B030D-6E8A-4147-A177-3AD203B41FA5}">
                      <a16:colId xmlns:a16="http://schemas.microsoft.com/office/drawing/2014/main" val="2768844600"/>
                    </a:ext>
                  </a:extLst>
                </a:gridCol>
                <a:gridCol w="1148080">
                  <a:extLst>
                    <a:ext uri="{9D8B030D-6E8A-4147-A177-3AD203B41FA5}">
                      <a16:colId xmlns:a16="http://schemas.microsoft.com/office/drawing/2014/main" val="2900627276"/>
                    </a:ext>
                  </a:extLst>
                </a:gridCol>
                <a:gridCol w="1093311">
                  <a:extLst>
                    <a:ext uri="{9D8B030D-6E8A-4147-A177-3AD203B41FA5}">
                      <a16:colId xmlns:a16="http://schemas.microsoft.com/office/drawing/2014/main" val="2305920949"/>
                    </a:ext>
                  </a:extLst>
                </a:gridCol>
                <a:gridCol w="1093311">
                  <a:extLst>
                    <a:ext uri="{9D8B030D-6E8A-4147-A177-3AD203B41FA5}">
                      <a16:colId xmlns:a16="http://schemas.microsoft.com/office/drawing/2014/main" val="2699534116"/>
                    </a:ext>
                  </a:extLst>
                </a:gridCol>
              </a:tblGrid>
              <a:tr h="2245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入力方式</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最大バイト数</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必須</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一意制約</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24584">
                <a:tc>
                  <a:txBody>
                    <a:bodyPr/>
                    <a:lstStyle/>
                    <a:p>
                      <a:pPr algn="ctr"/>
                      <a:r>
                        <a:rPr kumimoji="1" lang="en-US" altLang="ja-JP" sz="1200" dirty="0" err="1"/>
                        <a:t>ServiceNow</a:t>
                      </a:r>
                      <a:r>
                        <a:rPr kumimoji="1" lang="ja-JP" altLang="en-US" sz="1200" dirty="0"/>
                        <a:t>側連携日時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3368595"/>
                  </a:ext>
                </a:extLst>
              </a:tr>
              <a:tr h="270932">
                <a:tc>
                  <a:txBody>
                    <a:bodyPr/>
                    <a:lstStyle/>
                    <a:p>
                      <a:pPr algn="ctr"/>
                      <a:r>
                        <a:rPr kumimoji="1" lang="en-US" altLang="ja-JP" sz="1200" dirty="0" err="1"/>
                        <a:t>sys_id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文字列</a:t>
                      </a:r>
                      <a:r>
                        <a:rPr kumimoji="1" lang="en-US" altLang="ja-JP" sz="1200" dirty="0"/>
                        <a:t>(</a:t>
                      </a:r>
                      <a:r>
                        <a:rPr kumimoji="1" lang="ja-JP" altLang="en-US" sz="1200" dirty="0"/>
                        <a:t>単一行</a:t>
                      </a:r>
                      <a:r>
                        <a:rPr kumimoji="1" lang="en-US" altLang="ja-JP"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32</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
        <p:nvSpPr>
          <p:cNvPr id="23" name="コンテンツ プレースホルダー 2"/>
          <p:cNvSpPr txBox="1">
            <a:spLocks/>
          </p:cNvSpPr>
          <p:nvPr/>
        </p:nvSpPr>
        <p:spPr bwMode="gray">
          <a:xfrm>
            <a:off x="239349" y="2952126"/>
            <a:ext cx="11952649" cy="404864"/>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入力例</a:t>
            </a:r>
            <a:endParaRPr lang="en-US" altLang="ja-JP" kern="0" dirty="0"/>
          </a:p>
        </p:txBody>
      </p:sp>
      <p:grpSp>
        <p:nvGrpSpPr>
          <p:cNvPr id="8" name="グループ化 7"/>
          <p:cNvGrpSpPr/>
          <p:nvPr/>
        </p:nvGrpSpPr>
        <p:grpSpPr>
          <a:xfrm>
            <a:off x="354106" y="6021411"/>
            <a:ext cx="1114306" cy="380132"/>
            <a:chOff x="419520" y="4643499"/>
            <a:chExt cx="1282134" cy="437384"/>
          </a:xfrm>
          <a:effectLst>
            <a:outerShdw blurRad="25400" dist="25400" dir="5400000" algn="t" rotWithShape="0">
              <a:prstClr val="black">
                <a:alpha val="53000"/>
              </a:prstClr>
            </a:outerShdw>
          </a:effectLst>
        </p:grpSpPr>
        <p:sp>
          <p:nvSpPr>
            <p:cNvPr id="9" name="フリーフォーム 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 name="テキスト ボックス 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1" name="テキスト ボックス 10"/>
          <p:cNvSpPr txBox="1"/>
          <p:nvPr/>
        </p:nvSpPr>
        <p:spPr>
          <a:xfrm>
            <a:off x="1519393" y="6021360"/>
            <a:ext cx="8609167" cy="37457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sz="1600" dirty="0">
                <a:latin typeface="+mn-ea"/>
              </a:rPr>
              <a:t>「名前」は「</a:t>
            </a:r>
            <a:r>
              <a:rPr lang="en-US" altLang="ja-JP" sz="1600" dirty="0" err="1">
                <a:latin typeface="+mn-ea"/>
              </a:rPr>
              <a:t>sys_id</a:t>
            </a:r>
            <a:r>
              <a:rPr lang="ja-JP" altLang="en-US" sz="1600" dirty="0">
                <a:latin typeface="+mn-ea"/>
              </a:rPr>
              <a:t>」よりも後ろに配置しても動作はしますが、入力例の並びが推奨です。</a:t>
            </a:r>
            <a:endParaRPr lang="en-US" altLang="ja-JP" sz="1600" dirty="0">
              <a:latin typeface="+mn-ea"/>
            </a:endParaRPr>
          </a:p>
        </p:txBody>
      </p:sp>
      <p:pic>
        <p:nvPicPr>
          <p:cNvPr id="6" name="図 5"/>
          <p:cNvPicPr>
            <a:picLocks noChangeAspect="1"/>
          </p:cNvPicPr>
          <p:nvPr/>
        </p:nvPicPr>
        <p:blipFill>
          <a:blip r:embed="rId2"/>
          <a:stretch>
            <a:fillRect/>
          </a:stretch>
        </p:blipFill>
        <p:spPr>
          <a:xfrm>
            <a:off x="695250" y="3407668"/>
            <a:ext cx="7347659" cy="2469672"/>
          </a:xfrm>
          <a:prstGeom prst="rect">
            <a:avLst/>
          </a:prstGeom>
        </p:spPr>
      </p:pic>
    </p:spTree>
    <p:extLst>
      <p:ext uri="{BB962C8B-B14F-4D97-AF65-F5344CB8AC3E}">
        <p14:creationId xmlns:p14="http://schemas.microsoft.com/office/powerpoint/2010/main" val="1365060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16438" y="2154327"/>
            <a:ext cx="11259379" cy="2570853"/>
          </a:xfrm>
          <a:prstGeom prst="rect">
            <a:avLst/>
          </a:prstGeom>
        </p:spPr>
      </p:pic>
      <p:sp>
        <p:nvSpPr>
          <p:cNvPr id="2" name="タイトル 1"/>
          <p:cNvSpPr>
            <a:spLocks noGrp="1"/>
          </p:cNvSpPr>
          <p:nvPr>
            <p:ph type="title"/>
          </p:nvPr>
        </p:nvSpPr>
        <p:spPr/>
        <p:txBody>
          <a:bodyPr>
            <a:normAutofit/>
          </a:bodyPr>
          <a:lstStyle/>
          <a:p>
            <a:r>
              <a:rPr lang="en-US" altLang="ja-JP" dirty="0"/>
              <a:t>4.3</a:t>
            </a:r>
            <a:r>
              <a:rPr lang="ja-JP" altLang="en-US" dirty="0"/>
              <a:t> ロール・メニュー紐付管理</a:t>
            </a:r>
            <a:endParaRPr kumimoji="1" lang="ja-JP" altLang="en-US" dirty="0"/>
          </a:p>
        </p:txBody>
      </p:sp>
      <p:sp>
        <p:nvSpPr>
          <p:cNvPr id="3" name="コンテンツ プレースホルダー 2"/>
          <p:cNvSpPr>
            <a:spLocks noGrp="1"/>
          </p:cNvSpPr>
          <p:nvPr>
            <p:ph sz="quarter" idx="10"/>
          </p:nvPr>
        </p:nvSpPr>
        <p:spPr>
          <a:xfrm>
            <a:off x="239351" y="779098"/>
            <a:ext cx="11713300" cy="1569752"/>
          </a:xfrm>
        </p:spPr>
        <p:txBody>
          <a:bodyPr>
            <a:noAutofit/>
          </a:bodyPr>
          <a:lstStyle/>
          <a:p>
            <a:r>
              <a:rPr lang="ja-JP" altLang="en-US" dirty="0"/>
              <a:t>連携対象メニューとロールを紐付づけます。</a:t>
            </a:r>
            <a:endParaRPr kumimoji="1" lang="en-US" altLang="ja-JP" dirty="0"/>
          </a:p>
          <a:p>
            <a:pPr marL="174625" indent="0">
              <a:buNone/>
            </a:pPr>
            <a:r>
              <a:rPr lang="ja-JP" altLang="en-US" dirty="0"/>
              <a:t>各項目の細部については</a:t>
            </a:r>
            <a:r>
              <a:rPr lang="en-US" altLang="ja-JP" dirty="0">
                <a:hlinkClick r:id="rId3"/>
              </a:rPr>
              <a:t>ITA</a:t>
            </a:r>
            <a:r>
              <a:rPr lang="ja-JP" altLang="en-US" dirty="0">
                <a:hlinkClick r:id="rId3"/>
              </a:rPr>
              <a:t>利用手順マニュアル</a:t>
            </a:r>
            <a:r>
              <a:rPr lang="ja-JP" altLang="en-US" dirty="0"/>
              <a:t>をご参照ください。</a:t>
            </a:r>
          </a:p>
        </p:txBody>
      </p:sp>
      <p:graphicFrame>
        <p:nvGraphicFramePr>
          <p:cNvPr id="19" name="表 18">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693481921"/>
              </p:ext>
            </p:extLst>
          </p:nvPr>
        </p:nvGraphicFramePr>
        <p:xfrm>
          <a:off x="5591930" y="4892763"/>
          <a:ext cx="6408890" cy="1560657"/>
        </p:xfrm>
        <a:graphic>
          <a:graphicData uri="http://schemas.openxmlformats.org/drawingml/2006/table">
            <a:tbl>
              <a:tblPr firstRow="1" bandRow="1">
                <a:tableStyleId>{93296810-A885-4BE3-A3E7-6D5BEEA58F35}</a:tableStyleId>
              </a:tblPr>
              <a:tblGrid>
                <a:gridCol w="2185645">
                  <a:extLst>
                    <a:ext uri="{9D8B030D-6E8A-4147-A177-3AD203B41FA5}">
                      <a16:colId xmlns:a16="http://schemas.microsoft.com/office/drawing/2014/main" val="1884901537"/>
                    </a:ext>
                  </a:extLst>
                </a:gridCol>
                <a:gridCol w="4223245">
                  <a:extLst>
                    <a:ext uri="{9D8B030D-6E8A-4147-A177-3AD203B41FA5}">
                      <a16:colId xmlns:a16="http://schemas.microsoft.com/office/drawing/2014/main" val="2768844600"/>
                    </a:ext>
                  </a:extLst>
                </a:gridCol>
              </a:tblGrid>
              <a:tr h="35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49701">
                <a:tc>
                  <a:txBody>
                    <a:bodyPr/>
                    <a:lstStyle/>
                    <a:p>
                      <a:pPr algn="ctr"/>
                      <a:r>
                        <a:rPr kumimoji="1" lang="ja-JP" altLang="en-US" sz="1200" dirty="0"/>
                        <a:t>ロール（</a:t>
                      </a:r>
                      <a:r>
                        <a:rPr kumimoji="1" lang="en-US" altLang="ja-JP" sz="1200" dirty="0"/>
                        <a:t>ID:</a:t>
                      </a:r>
                      <a:r>
                        <a:rPr kumimoji="1" lang="ja-JP" altLang="en-US" sz="1200" dirty="0"/>
                        <a:t>名称）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200">
                          <a:latin typeface="+mn-ea"/>
                        </a:rPr>
                        <a:t>600002:ServiceNow</a:t>
                      </a:r>
                      <a:r>
                        <a:rPr lang="ja-JP" altLang="en-US" sz="1200">
                          <a:latin typeface="+mn-ea"/>
                        </a:rPr>
                        <a:t>管理者ロール（固定）</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49701">
                <a:tc>
                  <a:txBody>
                    <a:bodyPr/>
                    <a:lstStyle/>
                    <a:p>
                      <a:pPr algn="ctr"/>
                      <a:r>
                        <a:rPr kumimoji="1" lang="ja-JP" altLang="en-US" sz="1200" dirty="0"/>
                        <a:t>メニューグループ</a:t>
                      </a:r>
                      <a:r>
                        <a:rPr kumimoji="1" lang="en-US" altLang="ja-JP" sz="1200" dirty="0"/>
                        <a:t>:</a:t>
                      </a:r>
                      <a:r>
                        <a:rPr kumimoji="1" lang="ja-JP" altLang="en-US" sz="1200" dirty="0"/>
                        <a:t>メニュー</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a:latin typeface="+mn-ea"/>
                        </a:rPr>
                        <a:t>紐付けたいメニュー</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49701">
                <a:tc>
                  <a:txBody>
                    <a:bodyPr/>
                    <a:lstStyle/>
                    <a:p>
                      <a:pPr algn="ctr"/>
                      <a:r>
                        <a:rPr kumimoji="1" lang="ja-JP" altLang="en-US" sz="1200" dirty="0"/>
                        <a:t>紐付</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a:latin typeface="+mn-ea"/>
                        </a:rPr>
                        <a:t>メンテナンス可（固定）</a:t>
                      </a:r>
                      <a:endParaRPr lang="en-US" altLang="ja-JP" sz="1200">
                        <a:latin typeface="+mn-ea"/>
                      </a:endParaRPr>
                    </a:p>
                    <a:p>
                      <a:pPr algn="ctr"/>
                      <a:r>
                        <a:rPr lang="en-US" altLang="ja-JP" sz="1200">
                          <a:latin typeface="+mn-ea"/>
                        </a:rPr>
                        <a:t>※</a:t>
                      </a:r>
                      <a:r>
                        <a:rPr lang="ja-JP" altLang="en-US" sz="1200">
                          <a:latin typeface="+mn-ea"/>
                        </a:rPr>
                        <a:t>表示だけさせてたいといった場合は「閲覧のみ」でも可</a:t>
                      </a:r>
                      <a:endParaRPr lang="en-US" altLang="ja-JP" sz="1200" dirty="0">
                        <a:latin typeface="+mn-ea"/>
                      </a:endParaRP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2635265"/>
                  </a:ext>
                </a:extLst>
              </a:tr>
            </a:tbl>
          </a:graphicData>
        </a:graphic>
      </p:graphicFrame>
    </p:spTree>
    <p:extLst>
      <p:ext uri="{BB962C8B-B14F-4D97-AF65-F5344CB8AC3E}">
        <p14:creationId xmlns:p14="http://schemas.microsoft.com/office/powerpoint/2010/main" val="92807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5.</a:t>
            </a:r>
            <a:r>
              <a:rPr lang="ja-JP" altLang="en-US" dirty="0">
                <a:latin typeface="+mn-ea"/>
              </a:rPr>
              <a:t> </a:t>
            </a:r>
            <a:r>
              <a:rPr lang="en-US" altLang="ja-JP" dirty="0" err="1">
                <a:latin typeface="+mn-ea"/>
              </a:rPr>
              <a:t>ServiceNow</a:t>
            </a:r>
            <a:r>
              <a:rPr lang="ja-JP" altLang="en-US" dirty="0">
                <a:latin typeface="+mn-ea"/>
              </a:rPr>
              <a:t>からの情報取得方法</a:t>
            </a:r>
            <a:endParaRPr lang="en-US" altLang="ja-JP" dirty="0">
              <a:latin typeface="+mn-ea"/>
            </a:endParaRPr>
          </a:p>
        </p:txBody>
      </p:sp>
    </p:spTree>
    <p:extLst>
      <p:ext uri="{BB962C8B-B14F-4D97-AF65-F5344CB8AC3E}">
        <p14:creationId xmlns:p14="http://schemas.microsoft.com/office/powerpoint/2010/main" val="267866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5.1</a:t>
            </a:r>
            <a:r>
              <a:rPr lang="ja-JP" altLang="en-US" dirty="0">
                <a:latin typeface="+mn-ea"/>
              </a:rPr>
              <a:t> テーブル名の取得</a:t>
            </a:r>
            <a:endParaRPr kumimoji="1" lang="ja-JP" altLang="en-US" dirty="0"/>
          </a:p>
        </p:txBody>
      </p:sp>
      <p:sp>
        <p:nvSpPr>
          <p:cNvPr id="3" name="コンテンツ プレースホルダー 2"/>
          <p:cNvSpPr>
            <a:spLocks noGrp="1"/>
          </p:cNvSpPr>
          <p:nvPr>
            <p:ph sz="quarter" idx="10"/>
          </p:nvPr>
        </p:nvSpPr>
        <p:spPr>
          <a:xfrm>
            <a:off x="239351" y="779098"/>
            <a:ext cx="11713300" cy="2211816"/>
          </a:xfrm>
        </p:spPr>
        <p:txBody>
          <a:bodyPr>
            <a:noAutofit/>
          </a:bodyPr>
          <a:lstStyle/>
          <a:p>
            <a:r>
              <a:rPr lang="ja-JP" altLang="en-US" dirty="0"/>
              <a:t>取得手順</a:t>
            </a:r>
            <a:endParaRPr kumimoji="1" lang="en-US" altLang="ja-JP" dirty="0"/>
          </a:p>
          <a:p>
            <a:pPr lvl="1"/>
            <a:r>
              <a:rPr lang="en-US" altLang="ja-JP" dirty="0"/>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テーブル名を取得したいメニューの「    」を押下する。</a:t>
            </a:r>
            <a:endParaRPr lang="en-US" altLang="ja-JP" dirty="0"/>
          </a:p>
          <a:p>
            <a:pPr lvl="1"/>
            <a:r>
              <a:rPr lang="ja-JP" altLang="en-US" dirty="0"/>
              <a:t>「リンクタイプ」を押下する。</a:t>
            </a:r>
            <a:endParaRPr lang="en-US" altLang="ja-JP" dirty="0"/>
          </a:p>
          <a:p>
            <a:pPr lvl="1"/>
            <a:r>
              <a:rPr lang="ja-JP" altLang="en-US" dirty="0"/>
              <a:t>テーブル欄に表示されている角括弧内の値を</a:t>
            </a:r>
            <a:r>
              <a:rPr lang="en-US" altLang="ja-JP" dirty="0"/>
              <a:t>ITA</a:t>
            </a:r>
            <a:r>
              <a:rPr lang="ja-JP" altLang="en-US" dirty="0" err="1"/>
              <a:t>に登</a:t>
            </a:r>
            <a:r>
              <a:rPr lang="ja-JP" altLang="en-US" dirty="0"/>
              <a:t>録する。</a:t>
            </a:r>
            <a:endParaRPr lang="en-US" altLang="ja-JP" dirty="0"/>
          </a:p>
        </p:txBody>
      </p:sp>
      <p:pic>
        <p:nvPicPr>
          <p:cNvPr id="5" name="図 4"/>
          <p:cNvPicPr>
            <a:picLocks noChangeAspect="1"/>
          </p:cNvPicPr>
          <p:nvPr/>
        </p:nvPicPr>
        <p:blipFill>
          <a:blip r:embed="rId2"/>
          <a:stretch>
            <a:fillRect/>
          </a:stretch>
        </p:blipFill>
        <p:spPr>
          <a:xfrm>
            <a:off x="513597" y="3207944"/>
            <a:ext cx="2343477" cy="581106"/>
          </a:xfrm>
          <a:prstGeom prst="rect">
            <a:avLst/>
          </a:prstGeom>
        </p:spPr>
      </p:pic>
      <p:pic>
        <p:nvPicPr>
          <p:cNvPr id="6" name="図 5"/>
          <p:cNvPicPr>
            <a:picLocks noChangeAspect="1"/>
          </p:cNvPicPr>
          <p:nvPr/>
        </p:nvPicPr>
        <p:blipFill rotWithShape="1">
          <a:blip r:embed="rId3"/>
          <a:srcRect l="-442" t="-2584" r="56096" b="2584"/>
          <a:stretch/>
        </p:blipFill>
        <p:spPr>
          <a:xfrm>
            <a:off x="3483941" y="3068980"/>
            <a:ext cx="5018755" cy="1771897"/>
          </a:xfrm>
          <a:prstGeom prst="rect">
            <a:avLst/>
          </a:prstGeom>
        </p:spPr>
      </p:pic>
      <p:sp>
        <p:nvSpPr>
          <p:cNvPr id="19" name="テキスト ボックス 18"/>
          <p:cNvSpPr txBox="1"/>
          <p:nvPr/>
        </p:nvSpPr>
        <p:spPr>
          <a:xfrm>
            <a:off x="407210" y="291012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0" name="正方形/長方形 19"/>
          <p:cNvSpPr/>
          <p:nvPr/>
        </p:nvSpPr>
        <p:spPr bwMode="auto">
          <a:xfrm>
            <a:off x="2216985" y="3356990"/>
            <a:ext cx="346481" cy="3096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2" name="正方形/長方形 21"/>
          <p:cNvSpPr/>
          <p:nvPr/>
        </p:nvSpPr>
        <p:spPr bwMode="auto">
          <a:xfrm>
            <a:off x="6790126" y="4490880"/>
            <a:ext cx="1224170" cy="3096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24" name="図 23"/>
          <p:cNvPicPr>
            <a:picLocks noChangeAspect="1"/>
          </p:cNvPicPr>
          <p:nvPr/>
        </p:nvPicPr>
        <p:blipFill rotWithShape="1">
          <a:blip r:embed="rId2"/>
          <a:srcRect l="73530" t="26395" r="14179" b="24038"/>
          <a:stretch/>
        </p:blipFill>
        <p:spPr>
          <a:xfrm>
            <a:off x="4171180" y="1733340"/>
            <a:ext cx="288040" cy="288040"/>
          </a:xfrm>
          <a:prstGeom prst="rect">
            <a:avLst/>
          </a:prstGeom>
        </p:spPr>
      </p:pic>
      <p:sp>
        <p:nvSpPr>
          <p:cNvPr id="29" name="円形吹き出し 28"/>
          <p:cNvSpPr/>
          <p:nvPr/>
        </p:nvSpPr>
        <p:spPr bwMode="auto">
          <a:xfrm>
            <a:off x="2690307" y="285298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0" name="円形吹き出し 29"/>
          <p:cNvSpPr/>
          <p:nvPr/>
        </p:nvSpPr>
        <p:spPr bwMode="auto">
          <a:xfrm>
            <a:off x="5299017" y="289014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1" name="正方形/長方形 30"/>
          <p:cNvSpPr/>
          <p:nvPr/>
        </p:nvSpPr>
        <p:spPr bwMode="auto">
          <a:xfrm>
            <a:off x="4142311" y="3194700"/>
            <a:ext cx="977250" cy="25488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1" name="グループ化 20"/>
          <p:cNvGrpSpPr/>
          <p:nvPr/>
        </p:nvGrpSpPr>
        <p:grpSpPr>
          <a:xfrm>
            <a:off x="248106" y="5880248"/>
            <a:ext cx="1114306" cy="380132"/>
            <a:chOff x="419520" y="4643499"/>
            <a:chExt cx="1282134" cy="437384"/>
          </a:xfrm>
          <a:effectLst>
            <a:outerShdw blurRad="25400" dist="25400" dir="5400000" algn="t" rotWithShape="0">
              <a:prstClr val="black">
                <a:alpha val="53000"/>
              </a:prstClr>
            </a:outerShdw>
          </a:effectLst>
        </p:grpSpPr>
        <p:sp>
          <p:nvSpPr>
            <p:cNvPr id="23" name="フリーフォーム 22"/>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6" name="テキスト ボックス 25"/>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この値はメニュー名：</a:t>
            </a:r>
            <a:r>
              <a:rPr lang="ja-JP" altLang="en-US" dirty="0"/>
              <a:t>連携対象メニュー管理とメニュー名：</a:t>
            </a:r>
            <a:r>
              <a:rPr lang="ja-JP" altLang="en-US" dirty="0">
                <a:latin typeface="+mn-ea"/>
              </a:rPr>
              <a:t>クラスの項目「テーブル名」で利用します。</a:t>
            </a:r>
            <a:endParaRPr lang="en-US" altLang="ja-JP" dirty="0">
              <a:latin typeface="+mn-ea"/>
            </a:endParaRPr>
          </a:p>
        </p:txBody>
      </p:sp>
      <p:sp>
        <p:nvSpPr>
          <p:cNvPr id="27" name="円形吹き出し 26"/>
          <p:cNvSpPr/>
          <p:nvPr/>
        </p:nvSpPr>
        <p:spPr bwMode="auto">
          <a:xfrm>
            <a:off x="8070696" y="398624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Tree>
    <p:extLst>
      <p:ext uri="{BB962C8B-B14F-4D97-AF65-F5344CB8AC3E}">
        <p14:creationId xmlns:p14="http://schemas.microsoft.com/office/powerpoint/2010/main" val="476832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515235" y="3212910"/>
            <a:ext cx="2362530" cy="1657581"/>
          </a:xfrm>
          <a:prstGeom prst="rect">
            <a:avLst/>
          </a:prstGeom>
        </p:spPr>
      </p:pic>
      <p:pic>
        <p:nvPicPr>
          <p:cNvPr id="7" name="図 6"/>
          <p:cNvPicPr>
            <a:picLocks noChangeAspect="1"/>
          </p:cNvPicPr>
          <p:nvPr/>
        </p:nvPicPr>
        <p:blipFill rotWithShape="1">
          <a:blip r:embed="rId3"/>
          <a:srcRect t="6638"/>
          <a:stretch/>
        </p:blipFill>
        <p:spPr>
          <a:xfrm>
            <a:off x="479221" y="3212910"/>
            <a:ext cx="7561050" cy="2153352"/>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5.2</a:t>
            </a:r>
            <a:r>
              <a:rPr lang="ja-JP" altLang="en-US" dirty="0">
                <a:latin typeface="+mn-ea"/>
              </a:rPr>
              <a:t> </a:t>
            </a:r>
            <a:r>
              <a:rPr lang="en-US" altLang="ja-JP" dirty="0" err="1"/>
              <a:t>ServiceNow</a:t>
            </a:r>
            <a:r>
              <a:rPr lang="ja-JP" altLang="en-US" dirty="0"/>
              <a:t>項目名の取得</a:t>
            </a:r>
            <a:r>
              <a:rPr lang="ja-JP" altLang="en-US" dirty="0">
                <a:latin typeface="+mn-ea"/>
              </a:rPr>
              <a:t>（</a:t>
            </a:r>
            <a:r>
              <a:rPr lang="en-US" altLang="ja-JP" dirty="0">
                <a:latin typeface="+mn-ea"/>
              </a:rPr>
              <a:t>1/2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79098"/>
            <a:ext cx="11713300" cy="1974962"/>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項目名を取得したいメニューを押下する。</a:t>
            </a:r>
            <a:endParaRPr lang="en-US" altLang="ja-JP" dirty="0"/>
          </a:p>
          <a:p>
            <a:pPr lvl="1"/>
            <a:r>
              <a:rPr lang="ja-JP" altLang="en-US" dirty="0"/>
              <a:t>「新規」を押下する。</a:t>
            </a:r>
            <a:endParaRPr lang="en-US" altLang="ja-JP" dirty="0"/>
          </a:p>
          <a:p>
            <a:pPr lvl="1"/>
            <a:r>
              <a:rPr lang="ja-JP" altLang="en-US" dirty="0"/>
              <a:t>表示されている項目名の上で右クリックをする</a:t>
            </a:r>
            <a:endParaRPr lang="en-US" altLang="ja-JP" dirty="0"/>
          </a:p>
        </p:txBody>
      </p:sp>
      <p:sp>
        <p:nvSpPr>
          <p:cNvPr id="19" name="テキスト ボックス 18"/>
          <p:cNvSpPr txBox="1"/>
          <p:nvPr/>
        </p:nvSpPr>
        <p:spPr>
          <a:xfrm>
            <a:off x="451086" y="2935197"/>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1" name="正方形/長方形 20"/>
          <p:cNvSpPr/>
          <p:nvPr/>
        </p:nvSpPr>
        <p:spPr bwMode="auto">
          <a:xfrm>
            <a:off x="479221" y="4509089"/>
            <a:ext cx="1512209" cy="29516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3" name="正方形/長方形 22"/>
          <p:cNvSpPr/>
          <p:nvPr/>
        </p:nvSpPr>
        <p:spPr bwMode="auto">
          <a:xfrm>
            <a:off x="8616350" y="3316072"/>
            <a:ext cx="648090" cy="23875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5" name="正方形/長方形 24"/>
          <p:cNvSpPr/>
          <p:nvPr/>
        </p:nvSpPr>
        <p:spPr bwMode="auto">
          <a:xfrm>
            <a:off x="9552480" y="4270334"/>
            <a:ext cx="792110" cy="23875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9" name="正方形/長方形 28"/>
          <p:cNvSpPr/>
          <p:nvPr/>
        </p:nvSpPr>
        <p:spPr bwMode="auto">
          <a:xfrm>
            <a:off x="4079720" y="3212910"/>
            <a:ext cx="504070" cy="34191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0" name="円形吹き出し 29"/>
          <p:cNvSpPr/>
          <p:nvPr/>
        </p:nvSpPr>
        <p:spPr bwMode="auto">
          <a:xfrm>
            <a:off x="1991430" y="403020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1" name="円形吹き出し 30"/>
          <p:cNvSpPr/>
          <p:nvPr/>
        </p:nvSpPr>
        <p:spPr bwMode="auto">
          <a:xfrm>
            <a:off x="4753431" y="288407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2" name="円形吹き出し 31"/>
          <p:cNvSpPr/>
          <p:nvPr/>
        </p:nvSpPr>
        <p:spPr bwMode="auto">
          <a:xfrm>
            <a:off x="9198925" y="2935197"/>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14" name="円形吹き出し 13"/>
          <p:cNvSpPr/>
          <p:nvPr/>
        </p:nvSpPr>
        <p:spPr bwMode="auto">
          <a:xfrm>
            <a:off x="10445765" y="3825700"/>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④</a:t>
            </a:r>
          </a:p>
        </p:txBody>
      </p:sp>
    </p:spTree>
    <p:extLst>
      <p:ext uri="{BB962C8B-B14F-4D97-AF65-F5344CB8AC3E}">
        <p14:creationId xmlns:p14="http://schemas.microsoft.com/office/powerpoint/2010/main" val="3732507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t="6638"/>
          <a:stretch/>
        </p:blipFill>
        <p:spPr>
          <a:xfrm>
            <a:off x="520539" y="3197222"/>
            <a:ext cx="6071696" cy="1729191"/>
          </a:xfrm>
          <a:prstGeom prst="rect">
            <a:avLst/>
          </a:prstGeom>
        </p:spPr>
      </p:pic>
      <p:sp>
        <p:nvSpPr>
          <p:cNvPr id="2" name="タイトル 1"/>
          <p:cNvSpPr>
            <a:spLocks noGrp="1"/>
          </p:cNvSpPr>
          <p:nvPr>
            <p:ph type="title"/>
          </p:nvPr>
        </p:nvSpPr>
        <p:spPr/>
        <p:txBody>
          <a:bodyPr>
            <a:normAutofit/>
          </a:bodyPr>
          <a:lstStyle/>
          <a:p>
            <a:r>
              <a:rPr lang="en-US" altLang="ja-JP" dirty="0">
                <a:latin typeface="+mn-ea"/>
              </a:rPr>
              <a:t>5.2</a:t>
            </a:r>
            <a:r>
              <a:rPr lang="ja-JP" altLang="en-US" dirty="0">
                <a:latin typeface="+mn-ea"/>
              </a:rPr>
              <a:t> </a:t>
            </a:r>
            <a:r>
              <a:rPr lang="en-US" altLang="ja-JP" dirty="0" err="1"/>
              <a:t>ServiceNow</a:t>
            </a:r>
            <a:r>
              <a:rPr lang="ja-JP" altLang="en-US" dirty="0"/>
              <a:t>項目名の取得</a:t>
            </a:r>
            <a:r>
              <a:rPr lang="ja-JP" altLang="en-US" dirty="0">
                <a:latin typeface="+mn-ea"/>
              </a:rPr>
              <a:t>（</a:t>
            </a:r>
            <a:r>
              <a:rPr lang="en-US" altLang="ja-JP" dirty="0">
                <a:latin typeface="+mn-ea"/>
              </a:rPr>
              <a:t>2/2</a:t>
            </a:r>
            <a:r>
              <a:rPr lang="ja-JP" altLang="en-US" dirty="0">
                <a:latin typeface="+mn-ea"/>
              </a:rPr>
              <a:t>）</a:t>
            </a:r>
            <a:endParaRPr kumimoji="1" lang="ja-JP" altLang="en-US" dirty="0"/>
          </a:p>
        </p:txBody>
      </p:sp>
      <p:sp>
        <p:nvSpPr>
          <p:cNvPr id="3" name="コンテンツ プレースホルダー 2"/>
          <p:cNvSpPr>
            <a:spLocks noGrp="1"/>
          </p:cNvSpPr>
          <p:nvPr>
            <p:ph sz="quarter" idx="10"/>
          </p:nvPr>
        </p:nvSpPr>
        <p:spPr>
          <a:xfrm>
            <a:off x="239351" y="779097"/>
            <a:ext cx="11713300" cy="2151741"/>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「構成管理</a:t>
            </a:r>
            <a:r>
              <a:rPr lang="en-US" altLang="ja-JP" dirty="0"/>
              <a:t>CMDB</a:t>
            </a:r>
            <a:r>
              <a:rPr lang="ja-JP" altLang="en-US" dirty="0"/>
              <a:t>」へ移動する。</a:t>
            </a:r>
            <a:endParaRPr lang="en-US" altLang="ja-JP" dirty="0"/>
          </a:p>
          <a:p>
            <a:pPr lvl="1"/>
            <a:r>
              <a:rPr lang="ja-JP" altLang="en-US" dirty="0"/>
              <a:t>項目名を取得したいメニューを押下する。</a:t>
            </a:r>
            <a:endParaRPr lang="en-US" altLang="ja-JP" dirty="0"/>
          </a:p>
          <a:p>
            <a:pPr lvl="1"/>
            <a:r>
              <a:rPr lang="ja-JP" altLang="en-US" dirty="0"/>
              <a:t>項目名の右にあるスペースで右クリックし、「</a:t>
            </a:r>
            <a:r>
              <a:rPr lang="en-US" altLang="ja-JP" dirty="0"/>
              <a:t>XML</a:t>
            </a:r>
            <a:r>
              <a:rPr lang="ja-JP" altLang="en-US" dirty="0"/>
              <a:t>表示」を押下する。</a:t>
            </a:r>
            <a:endParaRPr lang="en-US" altLang="ja-JP" dirty="0"/>
          </a:p>
          <a:p>
            <a:pPr lvl="1"/>
            <a:r>
              <a:rPr lang="ja-JP" altLang="en-US" dirty="0"/>
              <a:t>表示された</a:t>
            </a:r>
            <a:r>
              <a:rPr lang="en-US" altLang="ja-JP" dirty="0"/>
              <a:t>XML</a:t>
            </a:r>
            <a:r>
              <a:rPr lang="ja-JP" altLang="en-US" dirty="0"/>
              <a:t>から該当項目名のカラム名を見つける。</a:t>
            </a:r>
            <a:endParaRPr lang="en-US" altLang="ja-JP" dirty="0"/>
          </a:p>
        </p:txBody>
      </p:sp>
      <p:sp>
        <p:nvSpPr>
          <p:cNvPr id="19" name="テキスト ボックス 18"/>
          <p:cNvSpPr txBox="1"/>
          <p:nvPr/>
        </p:nvSpPr>
        <p:spPr>
          <a:xfrm>
            <a:off x="477635" y="2930839"/>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21" name="正方形/長方形 20"/>
          <p:cNvSpPr/>
          <p:nvPr/>
        </p:nvSpPr>
        <p:spPr bwMode="auto">
          <a:xfrm>
            <a:off x="549645" y="4205897"/>
            <a:ext cx="865705" cy="29516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pic>
        <p:nvPicPr>
          <p:cNvPr id="4" name="図 3"/>
          <p:cNvPicPr>
            <a:picLocks noChangeAspect="1"/>
          </p:cNvPicPr>
          <p:nvPr/>
        </p:nvPicPr>
        <p:blipFill rotWithShape="1">
          <a:blip r:embed="rId3"/>
          <a:srcRect b="47748"/>
          <a:stretch/>
        </p:blipFill>
        <p:spPr>
          <a:xfrm>
            <a:off x="7104140" y="3214987"/>
            <a:ext cx="4134427" cy="2160300"/>
          </a:xfrm>
          <a:prstGeom prst="rect">
            <a:avLst/>
          </a:prstGeom>
        </p:spPr>
      </p:pic>
      <p:pic>
        <p:nvPicPr>
          <p:cNvPr id="5" name="図 4"/>
          <p:cNvPicPr>
            <a:picLocks noChangeAspect="1"/>
          </p:cNvPicPr>
          <p:nvPr/>
        </p:nvPicPr>
        <p:blipFill>
          <a:blip r:embed="rId4"/>
          <a:stretch>
            <a:fillRect/>
          </a:stretch>
        </p:blipFill>
        <p:spPr>
          <a:xfrm>
            <a:off x="3751758" y="3774253"/>
            <a:ext cx="1944270" cy="2823187"/>
          </a:xfrm>
          <a:prstGeom prst="rect">
            <a:avLst/>
          </a:prstGeom>
        </p:spPr>
      </p:pic>
      <p:sp>
        <p:nvSpPr>
          <p:cNvPr id="14" name="円形吹き出し 13"/>
          <p:cNvSpPr/>
          <p:nvPr/>
        </p:nvSpPr>
        <p:spPr bwMode="auto">
          <a:xfrm>
            <a:off x="1463456" y="3805127"/>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15" name="円形吹き出し 14"/>
          <p:cNvSpPr/>
          <p:nvPr/>
        </p:nvSpPr>
        <p:spPr bwMode="auto">
          <a:xfrm>
            <a:off x="4583790" y="6006563"/>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18" name="正方形/長方形 17"/>
          <p:cNvSpPr/>
          <p:nvPr/>
        </p:nvSpPr>
        <p:spPr bwMode="auto">
          <a:xfrm>
            <a:off x="4007710" y="6290982"/>
            <a:ext cx="545578" cy="2196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円形吹き出し 19"/>
          <p:cNvSpPr/>
          <p:nvPr/>
        </p:nvSpPr>
        <p:spPr bwMode="auto">
          <a:xfrm>
            <a:off x="4064499" y="3437891"/>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Tree>
    <p:extLst>
      <p:ext uri="{BB962C8B-B14F-4D97-AF65-F5344CB8AC3E}">
        <p14:creationId xmlns:p14="http://schemas.microsoft.com/office/powerpoint/2010/main" val="1841478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9815" y="3019125"/>
            <a:ext cx="10361284" cy="3107760"/>
          </a:xfrm>
          <a:prstGeom prst="rect">
            <a:avLst/>
          </a:prstGeom>
        </p:spPr>
      </p:pic>
      <p:sp>
        <p:nvSpPr>
          <p:cNvPr id="2" name="タイトル 1"/>
          <p:cNvSpPr>
            <a:spLocks noGrp="1"/>
          </p:cNvSpPr>
          <p:nvPr>
            <p:ph type="title"/>
          </p:nvPr>
        </p:nvSpPr>
        <p:spPr/>
        <p:txBody>
          <a:bodyPr>
            <a:normAutofit/>
          </a:bodyPr>
          <a:lstStyle/>
          <a:p>
            <a:r>
              <a:rPr lang="en-US" altLang="ja-JP" dirty="0"/>
              <a:t>5.3</a:t>
            </a:r>
            <a:r>
              <a:rPr lang="ja-JP" altLang="en-US" dirty="0"/>
              <a:t> オペレーティングシステムの取得</a:t>
            </a:r>
            <a:endParaRPr kumimoji="1" lang="ja-JP" altLang="en-US" dirty="0"/>
          </a:p>
        </p:txBody>
      </p:sp>
      <p:sp>
        <p:nvSpPr>
          <p:cNvPr id="3" name="コンテンツ プレースホルダー 2"/>
          <p:cNvSpPr>
            <a:spLocks noGrp="1"/>
          </p:cNvSpPr>
          <p:nvPr>
            <p:ph sz="quarter" idx="10"/>
          </p:nvPr>
        </p:nvSpPr>
        <p:spPr>
          <a:xfrm>
            <a:off x="239351" y="779098"/>
            <a:ext cx="11713300" cy="1569752"/>
          </a:xfrm>
        </p:spPr>
        <p:txBody>
          <a:bodyPr>
            <a:noAutofit/>
          </a:bodyPr>
          <a:lstStyle/>
          <a:p>
            <a:r>
              <a:rPr lang="ja-JP" altLang="en-US" dirty="0"/>
              <a:t>取得手順</a:t>
            </a:r>
            <a:endParaRPr lang="en-US" altLang="ja-JP" dirty="0"/>
          </a:p>
          <a:p>
            <a:pPr lvl="1"/>
            <a:r>
              <a:rPr lang="en-US" altLang="ja-JP" dirty="0" err="1"/>
              <a:t>ServiceNow</a:t>
            </a:r>
            <a:r>
              <a:rPr lang="ja-JP" altLang="en-US" dirty="0"/>
              <a:t>へログイン</a:t>
            </a:r>
            <a:endParaRPr lang="en-US" altLang="ja-JP" dirty="0"/>
          </a:p>
          <a:p>
            <a:pPr lvl="1"/>
            <a:r>
              <a:rPr lang="ja-JP" altLang="en-US" dirty="0"/>
              <a:t>「システムローカライズ」＞「選択肢」へ移動する。</a:t>
            </a:r>
            <a:endParaRPr lang="en-US" altLang="ja-JP" dirty="0"/>
          </a:p>
          <a:p>
            <a:pPr lvl="1"/>
            <a:r>
              <a:rPr lang="ja-JP" altLang="en-US" dirty="0"/>
              <a:t>検索を「要素」に変更し、検索窓に「</a:t>
            </a:r>
            <a:r>
              <a:rPr lang="en-US" altLang="ja-JP" dirty="0" err="1"/>
              <a:t>os</a:t>
            </a:r>
            <a:r>
              <a:rPr lang="ja-JP" altLang="en-US" dirty="0"/>
              <a:t>」を入力し</a:t>
            </a:r>
            <a:r>
              <a:rPr lang="en-US" altLang="ja-JP" dirty="0"/>
              <a:t>Enter</a:t>
            </a:r>
            <a:r>
              <a:rPr lang="ja-JP" altLang="en-US" dirty="0"/>
              <a:t>を押下する。</a:t>
            </a:r>
            <a:endParaRPr lang="en-US" altLang="ja-JP" dirty="0"/>
          </a:p>
          <a:p>
            <a:pPr lvl="1"/>
            <a:r>
              <a:rPr lang="ja-JP" altLang="en-US" dirty="0"/>
              <a:t>値の列の値を</a:t>
            </a:r>
            <a:r>
              <a:rPr lang="en-US" altLang="ja-JP" dirty="0"/>
              <a:t>ITA</a:t>
            </a:r>
            <a:r>
              <a:rPr lang="ja-JP" altLang="en-US" dirty="0" err="1"/>
              <a:t>に登</a:t>
            </a:r>
            <a:r>
              <a:rPr lang="ja-JP" altLang="en-US" dirty="0"/>
              <a:t>録する。</a:t>
            </a:r>
            <a:endParaRPr lang="en-US" altLang="ja-JP" dirty="0"/>
          </a:p>
        </p:txBody>
      </p:sp>
      <p:sp>
        <p:nvSpPr>
          <p:cNvPr id="12" name="テキスト ボックス 11"/>
          <p:cNvSpPr txBox="1"/>
          <p:nvPr/>
        </p:nvSpPr>
        <p:spPr>
          <a:xfrm>
            <a:off x="407210" y="274979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11" name="正方形/長方形 10"/>
          <p:cNvSpPr/>
          <p:nvPr/>
        </p:nvSpPr>
        <p:spPr bwMode="auto">
          <a:xfrm>
            <a:off x="407210" y="4588877"/>
            <a:ext cx="1584220" cy="24874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3" name="円形吹き出し 22"/>
          <p:cNvSpPr/>
          <p:nvPr/>
        </p:nvSpPr>
        <p:spPr bwMode="auto">
          <a:xfrm>
            <a:off x="1991430" y="4169608"/>
            <a:ext cx="432000" cy="436455"/>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25" name="円形吹き出し 24"/>
          <p:cNvSpPr/>
          <p:nvPr/>
        </p:nvSpPr>
        <p:spPr bwMode="auto">
          <a:xfrm>
            <a:off x="1793238" y="534207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22" name="正方形/長方形 21"/>
          <p:cNvSpPr/>
          <p:nvPr/>
        </p:nvSpPr>
        <p:spPr bwMode="auto">
          <a:xfrm>
            <a:off x="407210" y="5805095"/>
            <a:ext cx="1584220" cy="24874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4" name="正方形/長方形 23"/>
          <p:cNvSpPr/>
          <p:nvPr/>
        </p:nvSpPr>
        <p:spPr bwMode="auto">
          <a:xfrm>
            <a:off x="3379714" y="3071885"/>
            <a:ext cx="609949" cy="16097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6" name="正方形/長方形 25"/>
          <p:cNvSpPr/>
          <p:nvPr/>
        </p:nvSpPr>
        <p:spPr bwMode="auto">
          <a:xfrm>
            <a:off x="4037288" y="3092989"/>
            <a:ext cx="609949" cy="16097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7" name="円形吹き出し 26"/>
          <p:cNvSpPr/>
          <p:nvPr/>
        </p:nvSpPr>
        <p:spPr bwMode="auto">
          <a:xfrm>
            <a:off x="3773663" y="2624551"/>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
        <p:nvSpPr>
          <p:cNvPr id="28" name="円形吹き出し 27"/>
          <p:cNvSpPr/>
          <p:nvPr/>
        </p:nvSpPr>
        <p:spPr bwMode="auto">
          <a:xfrm>
            <a:off x="4688998" y="2635196"/>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④</a:t>
            </a:r>
          </a:p>
        </p:txBody>
      </p:sp>
      <p:sp>
        <p:nvSpPr>
          <p:cNvPr id="29" name="正方形/長方形 28"/>
          <p:cNvSpPr/>
          <p:nvPr/>
        </p:nvSpPr>
        <p:spPr bwMode="auto">
          <a:xfrm>
            <a:off x="5790376" y="3560208"/>
            <a:ext cx="881704" cy="260517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5" name="円形吹き出し 14"/>
          <p:cNvSpPr/>
          <p:nvPr/>
        </p:nvSpPr>
        <p:spPr bwMode="auto">
          <a:xfrm>
            <a:off x="6743562" y="307519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⑤</a:t>
            </a:r>
          </a:p>
        </p:txBody>
      </p:sp>
    </p:spTree>
    <p:extLst>
      <p:ext uri="{BB962C8B-B14F-4D97-AF65-F5344CB8AC3E}">
        <p14:creationId xmlns:p14="http://schemas.microsoft.com/office/powerpoint/2010/main" val="3934808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543277" y="2582572"/>
            <a:ext cx="10349300" cy="2574668"/>
          </a:xfrm>
          <a:prstGeom prst="rect">
            <a:avLst/>
          </a:prstGeom>
        </p:spPr>
      </p:pic>
      <p:sp>
        <p:nvSpPr>
          <p:cNvPr id="20" name="タイトル 1"/>
          <p:cNvSpPr txBox="1">
            <a:spLocks/>
          </p:cNvSpPr>
          <p:nvPr/>
        </p:nvSpPr>
        <p:spPr bwMode="gray">
          <a:xfrm>
            <a:off x="239351" y="115200"/>
            <a:ext cx="11712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t>5.4</a:t>
            </a:r>
            <a:r>
              <a:rPr lang="ja-JP" altLang="en-US" dirty="0"/>
              <a:t> メーカーの取得</a:t>
            </a:r>
            <a:endParaRPr lang="ja-JP" altLang="en-US" kern="0" dirty="0"/>
          </a:p>
        </p:txBody>
      </p:sp>
      <p:sp>
        <p:nvSpPr>
          <p:cNvPr id="22" name="コンテンツ プレースホルダー 2"/>
          <p:cNvSpPr txBox="1">
            <a:spLocks/>
          </p:cNvSpPr>
          <p:nvPr/>
        </p:nvSpPr>
        <p:spPr bwMode="gray">
          <a:xfrm>
            <a:off x="239351" y="779098"/>
            <a:ext cx="11713300" cy="1569752"/>
          </a:xfrm>
          <a:prstGeom prst="rect">
            <a:avLst/>
          </a:prstGeom>
        </p:spPr>
        <p:txBody>
          <a:bodyPr vert="horz" lIns="91440" tIns="45720" rIns="91440" bIns="45720" rtlCol="0">
            <a:no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取得手順</a:t>
            </a:r>
          </a:p>
          <a:p>
            <a:pPr lvl="1"/>
            <a:r>
              <a:rPr lang="en-US" altLang="ja-JP" dirty="0" err="1"/>
              <a:t>ServiceNow</a:t>
            </a:r>
            <a:r>
              <a:rPr lang="ja-JP" altLang="en-US" dirty="0"/>
              <a:t>へログイン</a:t>
            </a:r>
            <a:endParaRPr lang="en-US" altLang="ja-JP" dirty="0"/>
          </a:p>
          <a:p>
            <a:pPr lvl="1"/>
            <a:r>
              <a:rPr lang="ja-JP" altLang="en-US" kern="0" dirty="0"/>
              <a:t>「組織」＞「会社」へ移動する。</a:t>
            </a:r>
            <a:endParaRPr lang="en-US" altLang="ja-JP" kern="0" dirty="0"/>
          </a:p>
          <a:p>
            <a:pPr lvl="1"/>
            <a:r>
              <a:rPr lang="ja-JP" altLang="en-US" kern="0" dirty="0"/>
              <a:t>名前の列を</a:t>
            </a:r>
            <a:r>
              <a:rPr lang="en-US" altLang="ja-JP" kern="0" dirty="0"/>
              <a:t>ITA</a:t>
            </a:r>
            <a:r>
              <a:rPr lang="ja-JP" altLang="en-US" kern="0" dirty="0" err="1"/>
              <a:t>に登</a:t>
            </a:r>
            <a:r>
              <a:rPr lang="ja-JP" altLang="en-US" kern="0" dirty="0"/>
              <a:t>録する。</a:t>
            </a:r>
          </a:p>
        </p:txBody>
      </p:sp>
      <p:sp>
        <p:nvSpPr>
          <p:cNvPr id="29" name="テキスト ボックス 28"/>
          <p:cNvSpPr txBox="1"/>
          <p:nvPr/>
        </p:nvSpPr>
        <p:spPr>
          <a:xfrm>
            <a:off x="407210" y="2316278"/>
            <a:ext cx="1656230" cy="230832"/>
          </a:xfrm>
          <a:prstGeom prst="rect">
            <a:avLst/>
          </a:prstGeom>
          <a:noFill/>
        </p:spPr>
        <p:txBody>
          <a:bodyPr wrap="square" rtlCol="0">
            <a:spAutoFit/>
          </a:bodyPr>
          <a:lstStyle/>
          <a:p>
            <a:r>
              <a:rPr lang="en-US" altLang="ja-JP" sz="900" dirty="0"/>
              <a:t>ServiceNow</a:t>
            </a:r>
            <a:endParaRPr kumimoji="1" lang="ja-JP" altLang="en-US" sz="900" dirty="0"/>
          </a:p>
        </p:txBody>
      </p:sp>
      <p:sp>
        <p:nvSpPr>
          <p:cNvPr id="30" name="正方形/長方形 29"/>
          <p:cNvSpPr/>
          <p:nvPr/>
        </p:nvSpPr>
        <p:spPr bwMode="auto">
          <a:xfrm>
            <a:off x="553241" y="3703657"/>
            <a:ext cx="1178724" cy="26629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1" name="正方形/長方形 30"/>
          <p:cNvSpPr/>
          <p:nvPr/>
        </p:nvSpPr>
        <p:spPr bwMode="auto">
          <a:xfrm>
            <a:off x="553241" y="4814488"/>
            <a:ext cx="1925220" cy="34100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32" name="円形吹き出し 31"/>
          <p:cNvSpPr/>
          <p:nvPr/>
        </p:nvSpPr>
        <p:spPr bwMode="auto">
          <a:xfrm>
            <a:off x="1847440" y="3257959"/>
            <a:ext cx="432000" cy="436455"/>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①</a:t>
            </a:r>
          </a:p>
        </p:txBody>
      </p:sp>
      <p:sp>
        <p:nvSpPr>
          <p:cNvPr id="33" name="円形吹き出し 32"/>
          <p:cNvSpPr/>
          <p:nvPr/>
        </p:nvSpPr>
        <p:spPr bwMode="auto">
          <a:xfrm>
            <a:off x="2576498" y="4382488"/>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②</a:t>
            </a:r>
          </a:p>
        </p:txBody>
      </p:sp>
      <p:sp>
        <p:nvSpPr>
          <p:cNvPr id="34" name="正方形/長方形 33"/>
          <p:cNvSpPr/>
          <p:nvPr/>
        </p:nvSpPr>
        <p:spPr bwMode="auto">
          <a:xfrm>
            <a:off x="3071579" y="3209892"/>
            <a:ext cx="1241081" cy="181438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1" name="円形吹き出し 10"/>
          <p:cNvSpPr/>
          <p:nvPr/>
        </p:nvSpPr>
        <p:spPr bwMode="auto">
          <a:xfrm>
            <a:off x="4326714" y="2753142"/>
            <a:ext cx="432000" cy="432000"/>
          </a:xfrm>
          <a:prstGeom prst="wedgeEllipseCallout">
            <a:avLst>
              <a:gd name="adj1" fmla="val -75574"/>
              <a:gd name="adj2" fmla="val 49920"/>
            </a:avLst>
          </a:prstGeom>
          <a:solidFill>
            <a:schemeClr val="accent2">
              <a:lumMod val="60000"/>
              <a:lumOff val="40000"/>
            </a:schemeClr>
          </a:solidFill>
          <a:ln w="28575"/>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144000" rIns="72000" bIns="72000" numCol="1" spcCol="0" rtlCol="0" fromWordArt="0" anchor="ctr" anchorCtr="1" forceAA="0" compatLnSpc="1">
            <a:prstTxWarp prst="textNoShape">
              <a:avLst/>
            </a:prstTxWarp>
            <a:noAutofit/>
          </a:bodyPr>
          <a:lstStyle/>
          <a:p>
            <a:pPr algn="ctr"/>
            <a:r>
              <a:rPr lang="ja-JP" altLang="en-US" sz="2400" b="1" dirty="0">
                <a:latin typeface="+mn-ea"/>
              </a:rPr>
              <a:t>③</a:t>
            </a:r>
          </a:p>
        </p:txBody>
      </p:sp>
    </p:spTree>
    <p:extLst>
      <p:ext uri="{BB962C8B-B14F-4D97-AF65-F5344CB8AC3E}">
        <p14:creationId xmlns:p14="http://schemas.microsoft.com/office/powerpoint/2010/main" val="2564644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dirty="0">
                <a:latin typeface="+mn-ea"/>
              </a:rPr>
              <a:t>6.</a:t>
            </a:r>
            <a:r>
              <a:rPr lang="ja-JP" altLang="en-US" dirty="0">
                <a:latin typeface="+mn-ea"/>
              </a:rPr>
              <a:t> こんなときは？</a:t>
            </a:r>
            <a:endParaRPr lang="en-US" altLang="ja-JP" dirty="0">
              <a:latin typeface="+mn-ea"/>
            </a:endParaRPr>
          </a:p>
        </p:txBody>
      </p:sp>
    </p:spTree>
    <p:extLst>
      <p:ext uri="{BB962C8B-B14F-4D97-AF65-F5344CB8AC3E}">
        <p14:creationId xmlns:p14="http://schemas.microsoft.com/office/powerpoint/2010/main" val="40245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mn-ea"/>
              </a:rPr>
              <a:t>6.1</a:t>
            </a:r>
            <a:r>
              <a:rPr lang="ja-JP" altLang="en-US" dirty="0">
                <a:latin typeface="+mn-ea"/>
              </a:rPr>
              <a:t> </a:t>
            </a:r>
            <a:r>
              <a:rPr lang="en-US" altLang="ja-JP" dirty="0"/>
              <a:t>Failed to import the required Python library...</a:t>
            </a:r>
            <a:r>
              <a:rPr lang="ja-JP" altLang="en-US" dirty="0"/>
              <a:t>  が出力されて失敗する</a:t>
            </a:r>
            <a:endParaRPr kumimoji="1" lang="ja-JP" altLang="en-US" dirty="0"/>
          </a:p>
        </p:txBody>
      </p:sp>
      <p:sp>
        <p:nvSpPr>
          <p:cNvPr id="3" name="コンテンツ プレースホルダー 2"/>
          <p:cNvSpPr>
            <a:spLocks noGrp="1"/>
          </p:cNvSpPr>
          <p:nvPr>
            <p:ph sz="quarter" idx="10"/>
          </p:nvPr>
        </p:nvSpPr>
        <p:spPr>
          <a:xfrm>
            <a:off x="239351" y="779098"/>
            <a:ext cx="11713300" cy="1497279"/>
          </a:xfrm>
        </p:spPr>
        <p:txBody>
          <a:bodyPr>
            <a:noAutofit/>
          </a:bodyPr>
          <a:lstStyle/>
          <a:p>
            <a:r>
              <a:rPr lang="ja-JP" altLang="en-US" dirty="0"/>
              <a:t>「</a:t>
            </a:r>
            <a:r>
              <a:rPr lang="en-US" altLang="ja-JP" dirty="0">
                <a:hlinkClick r:id="rId2" action="ppaction://hlinksldjump"/>
              </a:rPr>
              <a:t>2.3</a:t>
            </a:r>
            <a:r>
              <a:rPr lang="ja-JP" altLang="en-US" dirty="0">
                <a:hlinkClick r:id="rId2" action="ppaction://hlinksldjump"/>
              </a:rPr>
              <a:t> </a:t>
            </a:r>
            <a:r>
              <a:rPr lang="en-US" altLang="ja-JP" dirty="0">
                <a:latin typeface="+mn-ea"/>
                <a:hlinkClick r:id="rId2" action="ppaction://hlinksldjump"/>
              </a:rPr>
              <a:t>Playbook</a:t>
            </a:r>
            <a:r>
              <a:rPr lang="ja-JP" altLang="en-US" dirty="0">
                <a:latin typeface="+mn-ea"/>
                <a:hlinkClick r:id="rId2" action="ppaction://hlinksldjump"/>
              </a:rPr>
              <a:t>利用</a:t>
            </a:r>
            <a:r>
              <a:rPr lang="ja-JP" altLang="en-US" dirty="0">
                <a:hlinkClick r:id="rId2" action="ppaction://hlinksldjump"/>
              </a:rPr>
              <a:t>の準備</a:t>
            </a:r>
            <a:r>
              <a:rPr lang="ja-JP" altLang="en-US" dirty="0"/>
              <a:t>」がうまくいっていない可能性があります。</a:t>
            </a:r>
            <a:r>
              <a:rPr lang="en-US" altLang="ja-JP" dirty="0"/>
              <a:t/>
            </a:r>
            <a:br>
              <a:rPr lang="en-US" altLang="ja-JP" dirty="0"/>
            </a:br>
            <a:r>
              <a:rPr lang="ja-JP" altLang="en-US" dirty="0"/>
              <a:t>手順を再確認して、必要なライブラリがインストールされていることをご確認下さい。</a:t>
            </a:r>
            <a:endParaRPr lang="en-US" altLang="ja-JP" dirty="0"/>
          </a:p>
          <a:p>
            <a:pPr marL="0" indent="0">
              <a:buNone/>
            </a:pPr>
            <a:endParaRPr lang="en-US" altLang="ja-JP" dirty="0"/>
          </a:p>
          <a:p>
            <a:pPr marL="0" indent="0">
              <a:buNone/>
            </a:pPr>
            <a:r>
              <a:rPr lang="ja-JP" altLang="en-US" dirty="0"/>
              <a:t>表示例</a:t>
            </a:r>
            <a:endParaRPr lang="en-US" altLang="ja-JP" dirty="0"/>
          </a:p>
        </p:txBody>
      </p:sp>
      <p:pic>
        <p:nvPicPr>
          <p:cNvPr id="5" name="図 4"/>
          <p:cNvPicPr>
            <a:picLocks noChangeAspect="1"/>
          </p:cNvPicPr>
          <p:nvPr/>
        </p:nvPicPr>
        <p:blipFill>
          <a:blip r:embed="rId3"/>
          <a:stretch>
            <a:fillRect/>
          </a:stretch>
        </p:blipFill>
        <p:spPr>
          <a:xfrm>
            <a:off x="3072812" y="2492870"/>
            <a:ext cx="8878539" cy="3972479"/>
          </a:xfrm>
          <a:prstGeom prst="rect">
            <a:avLst/>
          </a:prstGeom>
        </p:spPr>
      </p:pic>
      <p:pic>
        <p:nvPicPr>
          <p:cNvPr id="4" name="図 3"/>
          <p:cNvPicPr>
            <a:picLocks noChangeAspect="1"/>
          </p:cNvPicPr>
          <p:nvPr/>
        </p:nvPicPr>
        <p:blipFill>
          <a:blip r:embed="rId4"/>
          <a:stretch>
            <a:fillRect/>
          </a:stretch>
        </p:blipFill>
        <p:spPr>
          <a:xfrm>
            <a:off x="407210" y="2276377"/>
            <a:ext cx="10745510" cy="2664833"/>
          </a:xfrm>
          <a:prstGeom prst="rect">
            <a:avLst/>
          </a:prstGeom>
        </p:spPr>
      </p:pic>
      <p:sp>
        <p:nvSpPr>
          <p:cNvPr id="16" name="正方形/長方形 15"/>
          <p:cNvSpPr/>
          <p:nvPr/>
        </p:nvSpPr>
        <p:spPr bwMode="auto">
          <a:xfrm>
            <a:off x="9608286" y="3095639"/>
            <a:ext cx="1030056"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7" name="正方形/長方形 16"/>
          <p:cNvSpPr/>
          <p:nvPr/>
        </p:nvSpPr>
        <p:spPr bwMode="auto">
          <a:xfrm>
            <a:off x="3935700" y="5543979"/>
            <a:ext cx="7777080" cy="26135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Tree>
    <p:extLst>
      <p:ext uri="{BB962C8B-B14F-4D97-AF65-F5344CB8AC3E}">
        <p14:creationId xmlns:p14="http://schemas.microsoft.com/office/powerpoint/2010/main" val="398762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p:cNvSpPr>
          <p:nvPr/>
        </p:nvSpPr>
        <p:spPr bwMode="gray">
          <a:xfrm>
            <a:off x="391584" y="3197473"/>
            <a:ext cx="11712000" cy="467239"/>
          </a:xfrm>
          <a:prstGeom prst="rect">
            <a:avLst/>
          </a:prstGeom>
        </p:spPr>
        <p:txBody>
          <a:bodyPr vert="horz" wrap="square" lIns="91440" tIns="36000" rIns="91440" bIns="0" rtlCol="0" anchor="b">
            <a:spAutoFit/>
          </a:bodyPr>
          <a:lstStyle>
            <a:lvl1pPr algn="l" rtl="0" eaLnBrk="0" fontAlgn="base" hangingPunct="0">
              <a:spcBef>
                <a:spcPct val="0"/>
              </a:spcBef>
              <a:spcAft>
                <a:spcPct val="0"/>
              </a:spcAft>
              <a:defRPr kumimoji="1" sz="28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a:t>1. </a:t>
            </a:r>
            <a:r>
              <a:rPr lang="ja-JP" altLang="en-US" kern="0"/>
              <a:t>はじめに</a:t>
            </a:r>
            <a:endParaRPr lang="ja-JP" altLang="en-US" kern="0" dirty="0"/>
          </a:p>
        </p:txBody>
      </p:sp>
    </p:spTree>
    <p:extLst>
      <p:ext uri="{BB962C8B-B14F-4D97-AF65-F5344CB8AC3E}">
        <p14:creationId xmlns:p14="http://schemas.microsoft.com/office/powerpoint/2010/main" val="35352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807171" y="3135992"/>
            <a:ext cx="3458058" cy="3067478"/>
          </a:xfrm>
          <a:prstGeom prst="rect">
            <a:avLst/>
          </a:prstGeom>
        </p:spPr>
      </p:pic>
      <p:pic>
        <p:nvPicPr>
          <p:cNvPr id="9" name="図 8"/>
          <p:cNvPicPr>
            <a:picLocks noChangeAspect="1"/>
          </p:cNvPicPr>
          <p:nvPr/>
        </p:nvPicPr>
        <p:blipFill>
          <a:blip r:embed="rId3"/>
          <a:stretch>
            <a:fillRect/>
          </a:stretch>
        </p:blipFill>
        <p:spPr>
          <a:xfrm>
            <a:off x="6215674" y="4868881"/>
            <a:ext cx="5949538" cy="1392134"/>
          </a:xfrm>
          <a:prstGeom prst="rect">
            <a:avLst/>
          </a:prstGeom>
        </p:spPr>
      </p:pic>
      <p:pic>
        <p:nvPicPr>
          <p:cNvPr id="4" name="図 3"/>
          <p:cNvPicPr>
            <a:picLocks noChangeAspect="1"/>
          </p:cNvPicPr>
          <p:nvPr/>
        </p:nvPicPr>
        <p:blipFill>
          <a:blip r:embed="rId4"/>
          <a:stretch>
            <a:fillRect/>
          </a:stretch>
        </p:blipFill>
        <p:spPr>
          <a:xfrm>
            <a:off x="411015" y="3111830"/>
            <a:ext cx="4877481" cy="1276528"/>
          </a:xfrm>
          <a:prstGeom prst="rect">
            <a:avLst/>
          </a:prstGeom>
        </p:spPr>
      </p:pic>
      <p:sp>
        <p:nvSpPr>
          <p:cNvPr id="2" name="タイトル 1"/>
          <p:cNvSpPr>
            <a:spLocks noGrp="1"/>
          </p:cNvSpPr>
          <p:nvPr>
            <p:ph type="title"/>
          </p:nvPr>
        </p:nvSpPr>
        <p:spPr/>
        <p:txBody>
          <a:bodyPr>
            <a:normAutofit/>
          </a:bodyPr>
          <a:lstStyle/>
          <a:p>
            <a:r>
              <a:rPr lang="en-US" altLang="ja-JP" dirty="0"/>
              <a:t>6.2</a:t>
            </a:r>
            <a:r>
              <a:rPr lang="ja-JP" altLang="en-US" dirty="0"/>
              <a:t> 項目名に「クラス」を利用する場合</a:t>
            </a:r>
            <a:endParaRPr kumimoji="1" lang="ja-JP" altLang="en-US" dirty="0"/>
          </a:p>
        </p:txBody>
      </p:sp>
      <p:sp>
        <p:nvSpPr>
          <p:cNvPr id="3" name="コンテンツ プレースホルダー 2"/>
          <p:cNvSpPr>
            <a:spLocks noGrp="1"/>
          </p:cNvSpPr>
          <p:nvPr>
            <p:ph sz="quarter" idx="10"/>
          </p:nvPr>
        </p:nvSpPr>
        <p:spPr>
          <a:xfrm>
            <a:off x="239350" y="779098"/>
            <a:ext cx="11952649" cy="1857792"/>
          </a:xfrm>
        </p:spPr>
        <p:txBody>
          <a:bodyPr>
            <a:noAutofit/>
          </a:bodyPr>
          <a:lstStyle/>
          <a:p>
            <a:r>
              <a:rPr lang="en-US" altLang="ja-JP" dirty="0" err="1"/>
              <a:t>ServiceNow</a:t>
            </a:r>
            <a:r>
              <a:rPr lang="ja-JP" altLang="en-US" dirty="0"/>
              <a:t>のクラスは見た目は日本語（または英語）で入っているが、裏で持っているデータはテーブル名。</a:t>
            </a:r>
            <a:endParaRPr lang="en-US" altLang="ja-JP" dirty="0"/>
          </a:p>
          <a:p>
            <a:r>
              <a:rPr lang="en-US" altLang="ja-JP" dirty="0"/>
              <a:t>ServiceNow</a:t>
            </a:r>
            <a:r>
              <a:rPr lang="ja-JP" altLang="en-US" dirty="0"/>
              <a:t>連携モデルでは「マスタ管理」＞「クラス」というメニューを作成し管理する方式をとっている。</a:t>
            </a:r>
            <a:endParaRPr lang="en-US" altLang="ja-JP" dirty="0"/>
          </a:p>
          <a:p>
            <a:r>
              <a:rPr lang="ja-JP" altLang="en-US" dirty="0"/>
              <a:t>入力方式を</a:t>
            </a:r>
            <a:r>
              <a:rPr lang="en-US" altLang="ja-JP" dirty="0"/>
              <a:t>[</a:t>
            </a:r>
            <a:r>
              <a:rPr lang="ja-JP" altLang="en-US" dirty="0"/>
              <a:t>プルダウン</a:t>
            </a:r>
            <a:r>
              <a:rPr lang="en-US" altLang="ja-JP" dirty="0"/>
              <a:t>]</a:t>
            </a:r>
            <a:r>
              <a:rPr lang="ja-JP" altLang="en-US" dirty="0"/>
              <a:t>にして、「クラス」を指定するのを推奨しているが、</a:t>
            </a:r>
            <a:r>
              <a:rPr lang="en-US" altLang="ja-JP" dirty="0"/>
              <a:t>[</a:t>
            </a:r>
            <a:r>
              <a:rPr lang="ja-JP" altLang="en-US" dirty="0"/>
              <a:t>文字列（単一行）</a:t>
            </a:r>
            <a:r>
              <a:rPr lang="en-US" altLang="ja-JP" dirty="0"/>
              <a:t>]</a:t>
            </a:r>
            <a:r>
              <a:rPr lang="ja-JP" altLang="en-US" dirty="0"/>
              <a:t>にして、直接入力させても問題はない</a:t>
            </a:r>
            <a:endParaRPr lang="en-US" altLang="ja-JP" dirty="0"/>
          </a:p>
          <a:p>
            <a:pPr lvl="1"/>
            <a:endParaRPr lang="en-US" altLang="ja-JP" sz="1800" dirty="0"/>
          </a:p>
          <a:p>
            <a:pPr lvl="1"/>
            <a:endParaRPr lang="en-US" altLang="ja-JP" sz="1800" dirty="0"/>
          </a:p>
          <a:p>
            <a:pPr marL="180000" lvl="1" indent="0">
              <a:buNone/>
            </a:pPr>
            <a:endParaRPr kumimoji="1" lang="en-US" altLang="ja-JP" sz="1800" dirty="0"/>
          </a:p>
        </p:txBody>
      </p:sp>
      <p:sp>
        <p:nvSpPr>
          <p:cNvPr id="12" name="テキスト ボックス 11"/>
          <p:cNvSpPr txBox="1"/>
          <p:nvPr/>
        </p:nvSpPr>
        <p:spPr>
          <a:xfrm>
            <a:off x="407210" y="2859740"/>
            <a:ext cx="1656230" cy="230832"/>
          </a:xfrm>
          <a:prstGeom prst="rect">
            <a:avLst/>
          </a:prstGeom>
          <a:noFill/>
        </p:spPr>
        <p:txBody>
          <a:bodyPr wrap="square" rtlCol="0">
            <a:spAutoFit/>
          </a:bodyPr>
          <a:lstStyle/>
          <a:p>
            <a:r>
              <a:rPr lang="ja-JP" altLang="en-US" sz="900" dirty="0"/>
              <a:t>マスタ＞クラス</a:t>
            </a:r>
            <a:endParaRPr kumimoji="1" lang="ja-JP" altLang="en-US" sz="900" dirty="0"/>
          </a:p>
        </p:txBody>
      </p:sp>
      <p:sp>
        <p:nvSpPr>
          <p:cNvPr id="11" name="正方形/長方形 10"/>
          <p:cNvSpPr/>
          <p:nvPr/>
        </p:nvSpPr>
        <p:spPr bwMode="auto">
          <a:xfrm>
            <a:off x="6384040" y="3744987"/>
            <a:ext cx="2808390" cy="3407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4" name="正方形/長方形 13"/>
          <p:cNvSpPr/>
          <p:nvPr/>
        </p:nvSpPr>
        <p:spPr bwMode="auto">
          <a:xfrm>
            <a:off x="6457391" y="4362523"/>
            <a:ext cx="845712" cy="28804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9" name="正方形/長方形 18"/>
          <p:cNvSpPr/>
          <p:nvPr/>
        </p:nvSpPr>
        <p:spPr bwMode="auto">
          <a:xfrm>
            <a:off x="6443311" y="5481701"/>
            <a:ext cx="372789" cy="28670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20" name="テキスト ボックス 19"/>
          <p:cNvSpPr txBox="1"/>
          <p:nvPr/>
        </p:nvSpPr>
        <p:spPr>
          <a:xfrm>
            <a:off x="5671666" y="2847615"/>
            <a:ext cx="1656230" cy="230832"/>
          </a:xfrm>
          <a:prstGeom prst="rect">
            <a:avLst/>
          </a:prstGeom>
          <a:noFill/>
        </p:spPr>
        <p:txBody>
          <a:bodyPr wrap="square" rtlCol="0">
            <a:spAutoFit/>
          </a:bodyPr>
          <a:lstStyle/>
          <a:p>
            <a:r>
              <a:rPr lang="ja-JP" altLang="en-US" sz="900" dirty="0"/>
              <a:t>メニュー定義・作成</a:t>
            </a:r>
            <a:endParaRPr kumimoji="1" lang="ja-JP" altLang="en-US" sz="900" dirty="0"/>
          </a:p>
        </p:txBody>
      </p:sp>
      <p:sp>
        <p:nvSpPr>
          <p:cNvPr id="21" name="正方形/長方形 20"/>
          <p:cNvSpPr/>
          <p:nvPr/>
        </p:nvSpPr>
        <p:spPr bwMode="auto">
          <a:xfrm>
            <a:off x="3458476" y="3135992"/>
            <a:ext cx="1830020" cy="125236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8" name="角丸四角形吹き出し 7"/>
          <p:cNvSpPr/>
          <p:nvPr/>
        </p:nvSpPr>
        <p:spPr bwMode="auto">
          <a:xfrm>
            <a:off x="3194343" y="4527956"/>
            <a:ext cx="1878053" cy="551726"/>
          </a:xfrm>
          <a:prstGeom prst="wedgeRoundRectCallout">
            <a:avLst>
              <a:gd name="adj1" fmla="val -11373"/>
              <a:gd name="adj2" fmla="val -70125"/>
              <a:gd name="adj3" fmla="val 16667"/>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連携対象はこっち</a:t>
            </a:r>
          </a:p>
        </p:txBody>
      </p:sp>
      <p:sp>
        <p:nvSpPr>
          <p:cNvPr id="22" name="正方形/長方形 21"/>
          <p:cNvSpPr/>
          <p:nvPr/>
        </p:nvSpPr>
        <p:spPr bwMode="auto">
          <a:xfrm>
            <a:off x="10770357" y="5881680"/>
            <a:ext cx="654383" cy="28670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grpSp>
        <p:nvGrpSpPr>
          <p:cNvPr id="23" name="グループ化 22"/>
          <p:cNvGrpSpPr/>
          <p:nvPr/>
        </p:nvGrpSpPr>
        <p:grpSpPr>
          <a:xfrm>
            <a:off x="248106" y="5880248"/>
            <a:ext cx="1114306" cy="380132"/>
            <a:chOff x="419520" y="4643499"/>
            <a:chExt cx="1282134" cy="437384"/>
          </a:xfrm>
          <a:effectLst>
            <a:outerShdw blurRad="25400" dist="25400" dir="5400000" algn="t" rotWithShape="0">
              <a:prstClr val="black">
                <a:alpha val="53000"/>
              </a:prstClr>
            </a:outerShdw>
          </a:effectLst>
        </p:grpSpPr>
        <p:sp>
          <p:nvSpPr>
            <p:cNvPr id="24" name="フリーフォーム 23"/>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26" name="テキスト ボックス 25"/>
          <p:cNvSpPr txBox="1"/>
          <p:nvPr/>
        </p:nvSpPr>
        <p:spPr>
          <a:xfrm>
            <a:off x="1414383" y="5712770"/>
            <a:ext cx="4257284"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latin typeface="+mn-ea"/>
              </a:rPr>
              <a:t>「入力方式」</a:t>
            </a:r>
            <a:r>
              <a:rPr lang="en-US" altLang="ja-JP" dirty="0">
                <a:latin typeface="+mn-ea"/>
              </a:rPr>
              <a:t>…</a:t>
            </a:r>
            <a:r>
              <a:rPr lang="ja-JP" altLang="en-US" dirty="0">
                <a:latin typeface="+mn-ea"/>
              </a:rPr>
              <a:t> </a:t>
            </a:r>
            <a:r>
              <a:rPr lang="en-US" altLang="ja-JP" dirty="0">
                <a:latin typeface="+mn-ea"/>
              </a:rPr>
              <a:t>[</a:t>
            </a:r>
            <a:r>
              <a:rPr lang="ja-JP" altLang="en-US" dirty="0">
                <a:latin typeface="+mn-ea"/>
              </a:rPr>
              <a:t>プルダウン</a:t>
            </a:r>
            <a:r>
              <a:rPr lang="en-US" altLang="ja-JP" dirty="0">
                <a:latin typeface="+mn-ea"/>
              </a:rPr>
              <a:t>]</a:t>
            </a:r>
            <a:r>
              <a:rPr lang="ja-JP" altLang="en-US" dirty="0">
                <a:latin typeface="+mn-ea"/>
              </a:rPr>
              <a:t>推奨</a:t>
            </a:r>
            <a:endParaRPr lang="en-US" altLang="ja-JP" dirty="0">
              <a:latin typeface="+mn-ea"/>
            </a:endParaRPr>
          </a:p>
          <a:p>
            <a:r>
              <a:rPr lang="ja-JP" altLang="en-US" dirty="0">
                <a:latin typeface="+mn-ea"/>
              </a:rPr>
              <a:t>「参照項目」</a:t>
            </a:r>
            <a:r>
              <a:rPr lang="en-US" altLang="ja-JP" dirty="0">
                <a:latin typeface="+mn-ea"/>
              </a:rPr>
              <a:t>…</a:t>
            </a:r>
            <a:r>
              <a:rPr lang="ja-JP" altLang="en-US" dirty="0">
                <a:latin typeface="+mn-ea"/>
              </a:rPr>
              <a:t> 「テーブル名」を指定</a:t>
            </a:r>
            <a:endParaRPr lang="en-US" altLang="ja-JP" dirty="0">
              <a:latin typeface="+mn-ea"/>
            </a:endParaRPr>
          </a:p>
        </p:txBody>
      </p:sp>
    </p:spTree>
    <p:extLst>
      <p:ext uri="{BB962C8B-B14F-4D97-AF65-F5344CB8AC3E}">
        <p14:creationId xmlns:p14="http://schemas.microsoft.com/office/powerpoint/2010/main" val="3080638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a:xfrm>
            <a:off x="239351" y="115200"/>
            <a:ext cx="11712000" cy="468000"/>
          </a:xfrm>
        </p:spPr>
        <p:txBody>
          <a:bodyPr>
            <a:normAutofit/>
          </a:bodyPr>
          <a:lstStyle/>
          <a:p>
            <a:r>
              <a:rPr lang="en-US" altLang="ja-JP" dirty="0"/>
              <a:t>1.1 </a:t>
            </a:r>
            <a:r>
              <a:rPr lang="ja-JP" altLang="en-US" dirty="0"/>
              <a:t>はじめに</a:t>
            </a:r>
          </a:p>
        </p:txBody>
      </p:sp>
      <p:sp>
        <p:nvSpPr>
          <p:cNvPr id="5" name="コンテンツ プレースホルダー 2"/>
          <p:cNvSpPr>
            <a:spLocks noGrp="1"/>
          </p:cNvSpPr>
          <p:nvPr>
            <p:ph sz="quarter" idx="10"/>
          </p:nvPr>
        </p:nvSpPr>
        <p:spPr>
          <a:xfrm>
            <a:off x="239350" y="836712"/>
            <a:ext cx="11713301" cy="5616476"/>
          </a:xfrm>
        </p:spPr>
        <p:txBody>
          <a:bodyPr>
            <a:noAutofit/>
          </a:bodyPr>
          <a:lstStyle/>
          <a:p>
            <a:r>
              <a:rPr lang="ja-JP" altLang="en-US" dirty="0"/>
              <a:t>このドキュメントは</a:t>
            </a:r>
            <a:r>
              <a:rPr lang="en-US" altLang="ja-JP" dirty="0" err="1"/>
              <a:t>Servicenow</a:t>
            </a:r>
            <a:r>
              <a:rPr lang="ja-JP" altLang="en-US" dirty="0"/>
              <a:t>連携モデルを</a:t>
            </a:r>
            <a:r>
              <a:rPr lang="en-US" altLang="ja-JP" dirty="0"/>
              <a:t>ITA</a:t>
            </a:r>
            <a:r>
              <a:rPr lang="ja-JP" altLang="en-US" dirty="0"/>
              <a:t>にインポートして実行するまでの手順を記載しています。</a:t>
            </a:r>
            <a:endParaRPr lang="en-US" altLang="ja-JP" dirty="0"/>
          </a:p>
          <a:p>
            <a:pPr marL="180975" indent="0">
              <a:buNone/>
            </a:pPr>
            <a:r>
              <a:rPr lang="ja-JP" altLang="en-US" dirty="0"/>
              <a:t>本モデルの概要について知りたい方は、</a:t>
            </a:r>
            <a:r>
              <a:rPr lang="en-US" altLang="ja-JP" dirty="0">
                <a:hlinkClick r:id="rId2"/>
              </a:rPr>
              <a:t>Exastro</a:t>
            </a:r>
            <a:r>
              <a:rPr lang="ja-JP" altLang="en-US" dirty="0">
                <a:hlinkClick r:id="rId2"/>
              </a:rPr>
              <a:t>コミュニティサイト</a:t>
            </a:r>
            <a:r>
              <a:rPr lang="ja-JP" altLang="en-US" dirty="0"/>
              <a:t>の「</a:t>
            </a:r>
            <a:r>
              <a:rPr lang="en-US" altLang="ja-JP" dirty="0" err="1"/>
              <a:t>Servicenow</a:t>
            </a:r>
            <a:r>
              <a:rPr lang="ja-JP" altLang="en-US" dirty="0"/>
              <a:t>連携モデル概要」 をご参照ください。</a:t>
            </a:r>
            <a:endParaRPr lang="en-US" altLang="ja-JP" dirty="0"/>
          </a:p>
          <a:p>
            <a:endParaRPr lang="en-US" altLang="ja-JP" dirty="0"/>
          </a:p>
        </p:txBody>
      </p:sp>
      <p:pic>
        <p:nvPicPr>
          <p:cNvPr id="8" name="図 7">
            <a:extLst>
              <a:ext uri="{FF2B5EF4-FFF2-40B4-BE49-F238E27FC236}">
                <a16:creationId xmlns:a16="http://schemas.microsoft.com/office/drawing/2014/main" id="{7113C8C6-BA9B-409B-9DE4-82F73962A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644" y="2107294"/>
            <a:ext cx="9275843" cy="4464000"/>
          </a:xfrm>
          <a:prstGeom prst="rect">
            <a:avLst/>
          </a:prstGeom>
        </p:spPr>
      </p:pic>
      <p:sp>
        <p:nvSpPr>
          <p:cNvPr id="9" name="テキスト ボックス 8">
            <a:extLst>
              <a:ext uri="{FF2B5EF4-FFF2-40B4-BE49-F238E27FC236}">
                <a16:creationId xmlns:a16="http://schemas.microsoft.com/office/drawing/2014/main" id="{646F6595-09A5-4C2B-B2D6-003FFB56B455}"/>
              </a:ext>
            </a:extLst>
          </p:cNvPr>
          <p:cNvSpPr txBox="1"/>
          <p:nvPr/>
        </p:nvSpPr>
        <p:spPr>
          <a:xfrm>
            <a:off x="6798668" y="3269410"/>
            <a:ext cx="1984220" cy="261610"/>
          </a:xfrm>
          <a:prstGeom prst="rect">
            <a:avLst/>
          </a:prstGeom>
          <a:noFill/>
        </p:spPr>
        <p:txBody>
          <a:bodyPr wrap="square" rtlCol="0">
            <a:spAutoFit/>
          </a:bodyPr>
          <a:lstStyle/>
          <a:p>
            <a:pPr algn="ctr"/>
            <a:r>
              <a:rPr kumimoji="1" lang="ja-JP" altLang="en-US" sz="1100" b="1" dirty="0">
                <a:effectLst>
                  <a:glow rad="127000">
                    <a:schemeClr val="bg1"/>
                  </a:glow>
                </a:effectLst>
              </a:rPr>
              <a:t>収集機能については</a:t>
            </a:r>
            <a:r>
              <a:rPr kumimoji="1" lang="ja-JP" altLang="en-US" sz="1100" b="1" dirty="0">
                <a:effectLst>
                  <a:glow rad="127000">
                    <a:schemeClr val="bg1"/>
                  </a:glow>
                </a:effectLst>
                <a:hlinkClick r:id="rId4"/>
              </a:rPr>
              <a:t>こちら</a:t>
            </a:r>
            <a:endParaRPr kumimoji="1" lang="en-US" altLang="ja-JP" sz="1100" b="1" dirty="0">
              <a:effectLst>
                <a:glow rad="127000">
                  <a:schemeClr val="bg1"/>
                </a:glow>
              </a:effectLst>
            </a:endParaRPr>
          </a:p>
        </p:txBody>
      </p:sp>
      <p:sp>
        <p:nvSpPr>
          <p:cNvPr id="10" name="テキスト ボックス 9">
            <a:extLst>
              <a:ext uri="{FF2B5EF4-FFF2-40B4-BE49-F238E27FC236}">
                <a16:creationId xmlns:a16="http://schemas.microsoft.com/office/drawing/2014/main" id="{A26B452A-3029-4346-891E-8FAEFF7D0F4C}"/>
              </a:ext>
            </a:extLst>
          </p:cNvPr>
          <p:cNvSpPr txBox="1"/>
          <p:nvPr/>
        </p:nvSpPr>
        <p:spPr>
          <a:xfrm>
            <a:off x="6888110" y="3453384"/>
            <a:ext cx="2531274" cy="338554"/>
          </a:xfrm>
          <a:prstGeom prst="rect">
            <a:avLst/>
          </a:prstGeom>
          <a:noFill/>
        </p:spPr>
        <p:txBody>
          <a:bodyPr wrap="square" rtlCol="0">
            <a:spAutoFit/>
          </a:bodyPr>
          <a:lstStyle/>
          <a:p>
            <a:r>
              <a:rPr lang="en-US" altLang="ja-JP" sz="800" dirty="0">
                <a:effectLst>
                  <a:glow rad="127000">
                    <a:schemeClr val="bg1"/>
                  </a:glow>
                </a:effectLst>
              </a:rPr>
              <a:t>https://exastro-suite.github.io/it-automation-docs/learn_ja.html#collectContrast</a:t>
            </a:r>
            <a:endParaRPr kumimoji="1" lang="ja-JP" altLang="en-US" sz="800" dirty="0"/>
          </a:p>
        </p:txBody>
      </p:sp>
      <p:sp>
        <p:nvSpPr>
          <p:cNvPr id="11" name="テキスト ボックス 10">
            <a:extLst>
              <a:ext uri="{FF2B5EF4-FFF2-40B4-BE49-F238E27FC236}">
                <a16:creationId xmlns:a16="http://schemas.microsoft.com/office/drawing/2014/main" id="{59148EB2-64F5-4741-B87B-626D1B82A7B8}"/>
              </a:ext>
            </a:extLst>
          </p:cNvPr>
          <p:cNvSpPr txBox="1"/>
          <p:nvPr/>
        </p:nvSpPr>
        <p:spPr>
          <a:xfrm>
            <a:off x="6798668" y="3754722"/>
            <a:ext cx="1893076" cy="461665"/>
          </a:xfrm>
          <a:prstGeom prst="rect">
            <a:avLst/>
          </a:prstGeom>
          <a:noFill/>
        </p:spPr>
        <p:txBody>
          <a:bodyPr wrap="square" rtlCol="0">
            <a:spAutoFit/>
          </a:bodyPr>
          <a:lstStyle/>
          <a:p>
            <a:pPr algn="ctr"/>
            <a:r>
              <a:rPr lang="en-US" altLang="ja-JP" sz="800" dirty="0">
                <a:effectLst>
                  <a:glow rad="127000">
                    <a:schemeClr val="bg1"/>
                  </a:glow>
                </a:effectLst>
              </a:rPr>
              <a:t>※OS</a:t>
            </a:r>
            <a:r>
              <a:rPr lang="ja-JP" altLang="en-US" sz="800" dirty="0">
                <a:effectLst>
                  <a:glow rad="127000">
                    <a:schemeClr val="bg1"/>
                  </a:glow>
                </a:effectLst>
              </a:rPr>
              <a:t>情報の収集であれば</a:t>
            </a:r>
          </a:p>
          <a:p>
            <a:pPr algn="ctr"/>
            <a:r>
              <a:rPr lang="en-US" altLang="ja-JP" sz="800" dirty="0">
                <a:effectLst>
                  <a:glow rad="127000">
                    <a:schemeClr val="bg1"/>
                  </a:glow>
                </a:effectLst>
                <a:hlinkClick r:id="rId5"/>
              </a:rPr>
              <a:t>Exastro Playbook Collection</a:t>
            </a:r>
            <a:r>
              <a:rPr lang="ja-JP" altLang="en-US" sz="800" dirty="0">
                <a:effectLst>
                  <a:glow rad="127000">
                    <a:schemeClr val="bg1"/>
                  </a:glow>
                </a:effectLst>
              </a:rPr>
              <a:t>の</a:t>
            </a:r>
          </a:p>
          <a:p>
            <a:pPr algn="ctr"/>
            <a:r>
              <a:rPr lang="ja-JP" altLang="en-US" sz="800" dirty="0">
                <a:effectLst>
                  <a:glow rad="127000">
                    <a:schemeClr val="bg1"/>
                  </a:glow>
                </a:effectLst>
              </a:rPr>
              <a:t>活用が可能</a:t>
            </a:r>
            <a:endParaRPr kumimoji="1" lang="ja-JP" altLang="en-US" sz="800" dirty="0"/>
          </a:p>
        </p:txBody>
      </p:sp>
    </p:spTree>
    <p:extLst>
      <p:ext uri="{BB962C8B-B14F-4D97-AF65-F5344CB8AC3E}">
        <p14:creationId xmlns:p14="http://schemas.microsoft.com/office/powerpoint/2010/main" val="1044146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69451-8F60-48AD-B9DF-7703C1678391}"/>
              </a:ext>
            </a:extLst>
          </p:cNvPr>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a:extLst>
              <a:ext uri="{FF2B5EF4-FFF2-40B4-BE49-F238E27FC236}">
                <a16:creationId xmlns:a16="http://schemas.microsoft.com/office/drawing/2014/main" id="{7ABB666A-104F-49B4-93E4-D6A080CF26FB}"/>
              </a:ext>
            </a:extLst>
          </p:cNvPr>
          <p:cNvSpPr>
            <a:spLocks noGrp="1"/>
          </p:cNvSpPr>
          <p:nvPr>
            <p:ph sz="quarter" idx="10"/>
          </p:nvPr>
        </p:nvSpPr>
        <p:spPr/>
        <p:txBody>
          <a:bodyPr/>
          <a:lstStyle/>
          <a:p>
            <a:r>
              <a:rPr kumimoji="1" lang="en-US" altLang="ja-JP" dirty="0"/>
              <a:t>ServiceNow</a:t>
            </a:r>
            <a:r>
              <a:rPr kumimoji="1" lang="ja-JP" altLang="en-US" dirty="0"/>
              <a:t>連携モデルは以下のバージョンでの動作確認しています。</a:t>
            </a:r>
          </a:p>
          <a:p>
            <a:endParaRPr kumimoji="1" lang="ja-JP" altLang="en-US" dirty="0"/>
          </a:p>
        </p:txBody>
      </p:sp>
      <p:graphicFrame>
        <p:nvGraphicFramePr>
          <p:cNvPr id="21" name="表 20">
            <a:extLst>
              <a:ext uri="{FF2B5EF4-FFF2-40B4-BE49-F238E27FC236}">
                <a16:creationId xmlns:a16="http://schemas.microsoft.com/office/drawing/2014/main" id="{66A9DEBA-5906-41DF-B498-B39324E0F4D5}"/>
              </a:ext>
            </a:extLst>
          </p:cNvPr>
          <p:cNvGraphicFramePr>
            <a:graphicFrameLocks noGrp="1"/>
          </p:cNvGraphicFramePr>
          <p:nvPr>
            <p:extLst>
              <p:ext uri="{D42A27DB-BD31-4B8C-83A1-F6EECF244321}">
                <p14:modId xmlns:p14="http://schemas.microsoft.com/office/powerpoint/2010/main" val="2566178792"/>
              </p:ext>
            </p:extLst>
          </p:nvPr>
        </p:nvGraphicFramePr>
        <p:xfrm>
          <a:off x="1144339" y="1710489"/>
          <a:ext cx="9902024" cy="1206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a:t>バージョン</a:t>
                      </a:r>
                      <a:r>
                        <a:rPr lang="en-US" altLang="ja-JP" sz="180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err="1"/>
                        <a:t>ServiceNow</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Quebec</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bl>
          </a:graphicData>
        </a:graphic>
      </p:graphicFrame>
    </p:spTree>
    <p:extLst>
      <p:ext uri="{BB962C8B-B14F-4D97-AF65-F5344CB8AC3E}">
        <p14:creationId xmlns:p14="http://schemas.microsoft.com/office/powerpoint/2010/main" val="8455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a:t>
            </a:r>
            <a:r>
              <a:rPr kumimoji="1" lang="ja-JP" altLang="en-US" dirty="0"/>
              <a:t> 連携対象メニューのオペレーション名と</a:t>
            </a:r>
            <a:r>
              <a:rPr kumimoji="1" lang="en-US" altLang="ja-JP" dirty="0" err="1"/>
              <a:t>sys_id</a:t>
            </a:r>
            <a:r>
              <a:rPr kumimoji="1" lang="ja-JP" altLang="en-US" dirty="0"/>
              <a:t>の関係について</a:t>
            </a:r>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err="1"/>
              <a:t>ServiceNow</a:t>
            </a:r>
            <a:r>
              <a:rPr lang="ja-JP" altLang="en-US" kern="0" dirty="0"/>
              <a:t>連携モデルは、「オペレーション名」と「</a:t>
            </a:r>
            <a:r>
              <a:rPr lang="en-US" altLang="ja-JP" kern="0" dirty="0" err="1"/>
              <a:t>sys_id</a:t>
            </a:r>
            <a:r>
              <a:rPr lang="en-US" altLang="ja-JP" kern="0" baseline="30000" dirty="0"/>
              <a:t>※</a:t>
            </a:r>
            <a:r>
              <a:rPr lang="ja-JP" altLang="en-US" kern="0" dirty="0"/>
              <a:t>」を</a:t>
            </a:r>
            <a:r>
              <a:rPr lang="en-US" altLang="ja-JP" kern="0" dirty="0"/>
              <a:t>1</a:t>
            </a:r>
            <a:r>
              <a:rPr lang="ja-JP" altLang="en-US" kern="0" dirty="0"/>
              <a:t>対</a:t>
            </a:r>
            <a:r>
              <a:rPr lang="en-US" altLang="ja-JP" kern="0" dirty="0"/>
              <a:t>N</a:t>
            </a:r>
            <a:r>
              <a:rPr lang="ja-JP" altLang="en-US" kern="0" dirty="0"/>
              <a:t>の関係で管理することを</a:t>
            </a:r>
            <a:endParaRPr lang="en-US" altLang="ja-JP" kern="0" dirty="0"/>
          </a:p>
          <a:p>
            <a:pPr marL="180975" indent="0" defTabSz="914400">
              <a:buNone/>
              <a:tabLst>
                <a:tab pos="6457950" algn="l"/>
              </a:tabLst>
            </a:pPr>
            <a:r>
              <a:rPr lang="ja-JP" altLang="en-US" kern="0" dirty="0"/>
              <a:t>想定としてます。</a:t>
            </a:r>
            <a:endParaRPr lang="en-US" altLang="ja-JP" sz="1400" kern="0" dirty="0"/>
          </a:p>
          <a:p>
            <a:pPr marL="179705" indent="-179705" defTabSz="914400"/>
            <a:r>
              <a:rPr lang="ja-JP" altLang="en-US" kern="0" dirty="0"/>
              <a:t>登録済みの</a:t>
            </a:r>
            <a:r>
              <a:rPr lang="en-US" altLang="ja-JP" kern="0" dirty="0" err="1"/>
              <a:t>sys_id</a:t>
            </a:r>
            <a:r>
              <a:rPr lang="ja-JP" altLang="en-US" kern="0" dirty="0"/>
              <a:t>を別オペレーションで利用したい場合は、</a:t>
            </a:r>
            <a:r>
              <a:rPr lang="en-US" altLang="ja-JP" kern="0" dirty="0" err="1"/>
              <a:t>sys_id</a:t>
            </a:r>
            <a:r>
              <a:rPr lang="ja-JP" altLang="en-US" kern="0" dirty="0"/>
              <a:t>が登録されたレコードのオペレーション名を変更するか、</a:t>
            </a:r>
            <a:r>
              <a:rPr lang="en-US" altLang="ja-JP" kern="0" dirty="0"/>
              <a:t> </a:t>
            </a:r>
            <a:r>
              <a:rPr lang="en-US" altLang="ja-JP" kern="0" dirty="0" err="1"/>
              <a:t>sys_id</a:t>
            </a:r>
            <a:r>
              <a:rPr lang="ja-JP" altLang="en-US" kern="0" dirty="0"/>
              <a:t>が登録されたレコードを削除してから追加してください。</a:t>
            </a:r>
          </a:p>
        </p:txBody>
      </p:sp>
      <p:sp>
        <p:nvSpPr>
          <p:cNvPr id="3" name="角丸四角形 2"/>
          <p:cNvSpPr/>
          <p:nvPr/>
        </p:nvSpPr>
        <p:spPr bwMode="auto">
          <a:xfrm>
            <a:off x="952500" y="2299745"/>
            <a:ext cx="4635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ja-JP" altLang="en-US" b="1" dirty="0">
                <a:latin typeface="+mn-ea"/>
              </a:rPr>
              <a:t>サーバー群</a:t>
            </a:r>
            <a:endParaRPr kumimoji="1" lang="ja-JP" altLang="en-US" b="1" dirty="0">
              <a:latin typeface="+mn-ea"/>
            </a:endParaRPr>
          </a:p>
        </p:txBody>
      </p:sp>
      <p:sp>
        <p:nvSpPr>
          <p:cNvPr id="6" name="角丸四角形 5"/>
          <p:cNvSpPr/>
          <p:nvPr/>
        </p:nvSpPr>
        <p:spPr bwMode="auto">
          <a:xfrm>
            <a:off x="6719274" y="229974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a:t>
            </a:r>
            <a:r>
              <a:rPr kumimoji="1" lang="en-US" altLang="ja-JP" b="1" dirty="0" err="1">
                <a:latin typeface="+mn-ea"/>
              </a:rPr>
              <a:t>ys_id</a:t>
            </a:r>
            <a:r>
              <a:rPr kumimoji="1" lang="ja-JP" altLang="en-US" b="1" dirty="0">
                <a:latin typeface="+mn-ea"/>
              </a:rPr>
              <a:t>：</a:t>
            </a:r>
            <a:r>
              <a:rPr lang="en-US" altLang="ja-JP" b="1" dirty="0">
                <a:latin typeface="+mn-ea"/>
              </a:rPr>
              <a:t> h4yj2qwp…</a:t>
            </a:r>
            <a:endParaRPr kumimoji="1" lang="ja-JP" altLang="en-US" b="1" dirty="0">
              <a:latin typeface="+mn-ea"/>
            </a:endParaRPr>
          </a:p>
        </p:txBody>
      </p:sp>
      <p:sp>
        <p:nvSpPr>
          <p:cNvPr id="7" name="角丸四角形 6"/>
          <p:cNvSpPr/>
          <p:nvPr/>
        </p:nvSpPr>
        <p:spPr bwMode="auto">
          <a:xfrm>
            <a:off x="6719274" y="289664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kumimoji="1" lang="ja-JP" altLang="en-US" b="1" dirty="0">
                <a:latin typeface="+mn-ea"/>
              </a:rPr>
              <a:t>：</a:t>
            </a:r>
            <a:r>
              <a:rPr lang="en-US" altLang="ja-JP" b="1" dirty="0">
                <a:latin typeface="+mn-ea"/>
              </a:rPr>
              <a:t> k94v2gjc…</a:t>
            </a:r>
            <a:endParaRPr kumimoji="1" lang="ja-JP" altLang="en-US" b="1" dirty="0">
              <a:latin typeface="+mn-ea"/>
            </a:endParaRPr>
          </a:p>
        </p:txBody>
      </p:sp>
      <p:sp>
        <p:nvSpPr>
          <p:cNvPr id="10" name="角丸四角形 9"/>
          <p:cNvSpPr/>
          <p:nvPr/>
        </p:nvSpPr>
        <p:spPr bwMode="auto">
          <a:xfrm>
            <a:off x="954452" y="4174627"/>
            <a:ext cx="4635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kumimoji="1" lang="en-US" altLang="ja-JP" b="1" dirty="0">
                <a:latin typeface="+mn-ea"/>
              </a:rPr>
              <a:t>Linux</a:t>
            </a:r>
            <a:r>
              <a:rPr kumimoji="1" lang="ja-JP" altLang="en-US" b="1" dirty="0">
                <a:latin typeface="+mn-ea"/>
              </a:rPr>
              <a:t>サーバ群</a:t>
            </a:r>
          </a:p>
        </p:txBody>
      </p:sp>
      <p:sp>
        <p:nvSpPr>
          <p:cNvPr id="11" name="角丸四角形 10"/>
          <p:cNvSpPr/>
          <p:nvPr/>
        </p:nvSpPr>
        <p:spPr bwMode="auto">
          <a:xfrm>
            <a:off x="6721226" y="417462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lang="ja-JP" altLang="en-US" b="1" dirty="0">
                <a:latin typeface="+mn-ea"/>
              </a:rPr>
              <a:t> ：</a:t>
            </a:r>
            <a:r>
              <a:rPr lang="en-US" altLang="ja-JP" b="1" dirty="0">
                <a:latin typeface="+mn-ea"/>
              </a:rPr>
              <a:t> x8yz7d5b…</a:t>
            </a:r>
            <a:endParaRPr kumimoji="1" lang="ja-JP" altLang="en-US" b="1" dirty="0">
              <a:latin typeface="+mn-ea"/>
            </a:endParaRPr>
          </a:p>
        </p:txBody>
      </p:sp>
      <p:cxnSp>
        <p:nvCxnSpPr>
          <p:cNvPr id="13" name="直線コネクタ 12"/>
          <p:cNvCxnSpPr/>
          <p:nvPr/>
        </p:nvCxnSpPr>
        <p:spPr bwMode="auto">
          <a:xfrm>
            <a:off x="5588000" y="254739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42227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54739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49070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cxnSpLocks/>
            <a:stCxn id="3" idx="3"/>
            <a:endCxn id="23" idx="1"/>
          </p:cNvCxnSpPr>
          <p:nvPr/>
        </p:nvCxnSpPr>
        <p:spPr bwMode="auto">
          <a:xfrm>
            <a:off x="5588000" y="254739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76363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err="1">
                <a:latin typeface="+mn-ea"/>
              </a:rPr>
              <a:t>sys_id</a:t>
            </a:r>
            <a:r>
              <a:rPr lang="en-US" altLang="ja-JP" b="1" dirty="0">
                <a:latin typeface="+mn-ea"/>
              </a:rPr>
              <a:t> </a:t>
            </a:r>
            <a:r>
              <a:rPr kumimoji="1" lang="ja-JP" altLang="en-US" b="1" dirty="0">
                <a:latin typeface="+mn-ea"/>
              </a:rPr>
              <a:t>：</a:t>
            </a:r>
            <a:r>
              <a:rPr lang="en-US" altLang="ja-JP" b="1" dirty="0">
                <a:latin typeface="+mn-ea"/>
              </a:rPr>
              <a:t> h4yj2qwp…</a:t>
            </a:r>
            <a:endParaRPr kumimoji="1" lang="ja-JP" altLang="en-US" b="1" dirty="0">
              <a:latin typeface="+mn-ea"/>
            </a:endParaRPr>
          </a:p>
        </p:txBody>
      </p:sp>
      <p:cxnSp>
        <p:nvCxnSpPr>
          <p:cNvPr id="33" name="カギ線コネクタ 32"/>
          <p:cNvCxnSpPr>
            <a:cxnSpLocks/>
            <a:stCxn id="10" idx="3"/>
            <a:endCxn id="32" idx="1"/>
          </p:cNvCxnSpPr>
          <p:nvPr/>
        </p:nvCxnSpPr>
        <p:spPr bwMode="auto">
          <a:xfrm>
            <a:off x="5589952" y="442227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49889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952500" y="4880143"/>
            <a:ext cx="4649174" cy="589008"/>
          </a:xfrm>
          <a:prstGeom prst="wedgeRoundRectCallout">
            <a:avLst>
              <a:gd name="adj1" fmla="val 56994"/>
              <a:gd name="adj2" fmla="val -32373"/>
              <a:gd name="adj3" fmla="val 16667"/>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別オペレーション名と紐づいているので</a:t>
            </a:r>
            <a:r>
              <a:rPr kumimoji="1" lang="en-US" altLang="ja-JP" b="1" dirty="0">
                <a:latin typeface="+mn-ea"/>
              </a:rPr>
              <a:t>NG</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連携対象のメニューに登録する「オペレーション名」はあくまでも管理用であり、連携時には利用しておりません。</a:t>
            </a:r>
            <a:endParaRPr lang="en-US" altLang="ja-JP" dirty="0"/>
          </a:p>
          <a:p>
            <a:r>
              <a:rPr lang="ja-JP" altLang="en-US" kern="0" dirty="0"/>
              <a:t>また、「</a:t>
            </a:r>
            <a:r>
              <a:rPr lang="en-US" altLang="ja-JP" kern="0" dirty="0" err="1"/>
              <a:t>sys_id</a:t>
            </a:r>
            <a:r>
              <a:rPr lang="ja-JP" altLang="en-US" kern="0" dirty="0"/>
              <a:t>」が空白の場合は新規連携対象として</a:t>
            </a:r>
            <a:r>
              <a:rPr lang="en-US" altLang="ja-JP" kern="0" dirty="0" err="1"/>
              <a:t>ServiceNow</a:t>
            </a:r>
            <a:r>
              <a:rPr lang="ja-JP" altLang="en-US" kern="0" dirty="0"/>
              <a:t>へ連携します。</a:t>
            </a:r>
            <a:endParaRPr lang="en-US" altLang="ja-JP" kern="0" dirty="0"/>
          </a:p>
        </p:txBody>
      </p:sp>
      <p:cxnSp>
        <p:nvCxnSpPr>
          <p:cNvPr id="12" name="コネクタ: カギ線 11">
            <a:extLst>
              <a:ext uri="{FF2B5EF4-FFF2-40B4-BE49-F238E27FC236}">
                <a16:creationId xmlns:a16="http://schemas.microsoft.com/office/drawing/2014/main" id="{84CE3E90-9D14-4111-A1CE-2BA18FCF49E9}"/>
              </a:ext>
            </a:extLst>
          </p:cNvPr>
          <p:cNvCxnSpPr>
            <a:stCxn id="6" idx="3"/>
            <a:endCxn id="32" idx="3"/>
          </p:cNvCxnSpPr>
          <p:nvPr/>
        </p:nvCxnSpPr>
        <p:spPr bwMode="auto">
          <a:xfrm>
            <a:off x="10655299" y="2547395"/>
            <a:ext cx="1952" cy="2463890"/>
          </a:xfrm>
          <a:prstGeom prst="bentConnector3">
            <a:avLst>
              <a:gd name="adj1" fmla="val 22799232"/>
            </a:avLst>
          </a:prstGeom>
          <a:solidFill>
            <a:schemeClr val="bg1"/>
          </a:solidFill>
          <a:ln w="19050" cap="flat" cmpd="sng" algn="ctr">
            <a:solidFill>
              <a:schemeClr val="tx1">
                <a:lumMod val="50000"/>
                <a:lumOff val="50000"/>
              </a:schemeClr>
            </a:solidFill>
            <a:prstDash val="dash"/>
            <a:round/>
            <a:headEnd type="triangle"/>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正方形/長方形 14">
            <a:extLst>
              <a:ext uri="{FF2B5EF4-FFF2-40B4-BE49-F238E27FC236}">
                <a16:creationId xmlns:a16="http://schemas.microsoft.com/office/drawing/2014/main" id="{3B9E983D-1784-4566-919E-AD3D7B6AD09D}"/>
              </a:ext>
            </a:extLst>
          </p:cNvPr>
          <p:cNvSpPr/>
          <p:nvPr/>
        </p:nvSpPr>
        <p:spPr bwMode="auto">
          <a:xfrm>
            <a:off x="10814793" y="3490707"/>
            <a:ext cx="576080" cy="339223"/>
          </a:xfrm>
          <a:prstGeom prst="rect">
            <a:avLst/>
          </a:prstGeom>
          <a:solidFill>
            <a:schemeClr val="bg1"/>
          </a:solidFill>
          <a:ln w="1905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重複</a:t>
            </a:r>
          </a:p>
        </p:txBody>
      </p:sp>
      <p:sp>
        <p:nvSpPr>
          <p:cNvPr id="4" name="角丸四角形吹き出し 3"/>
          <p:cNvSpPr/>
          <p:nvPr/>
        </p:nvSpPr>
        <p:spPr bwMode="auto">
          <a:xfrm>
            <a:off x="2540170" y="2934237"/>
            <a:ext cx="3292862" cy="614878"/>
          </a:xfrm>
          <a:prstGeom prst="wedgeRoundRectCallout">
            <a:avLst>
              <a:gd name="adj1" fmla="val 59102"/>
              <a:gd name="adj2" fmla="val -39128"/>
              <a:gd name="adj3" fmla="val 16667"/>
            </a:avLst>
          </a:prstGeom>
          <a:solidFill>
            <a:schemeClr val="accent1">
              <a:lumMod val="20000"/>
              <a:lumOff val="80000"/>
            </a:schemeClr>
          </a:solidFill>
          <a:ln w="25400">
            <a:solidFill>
              <a:schemeClr val="accent1">
                <a:lumMod val="60000"/>
                <a:lumOff val="4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dirty="0">
                <a:latin typeface="+mn-ea"/>
              </a:rPr>
              <a:t>1</a:t>
            </a:r>
            <a:r>
              <a:rPr kumimoji="1" lang="ja-JP" altLang="en-US" dirty="0">
                <a:latin typeface="+mn-ea"/>
              </a:rPr>
              <a:t>オペレーションには最大</a:t>
            </a:r>
            <a:r>
              <a:rPr kumimoji="1" lang="en-US" altLang="ja-JP" dirty="0">
                <a:latin typeface="+mn-ea"/>
              </a:rPr>
              <a:t>10</a:t>
            </a:r>
            <a:r>
              <a:rPr kumimoji="1" lang="ja-JP" altLang="en-US" dirty="0">
                <a:latin typeface="+mn-ea"/>
              </a:rPr>
              <a:t>レコードまで紐付け可能</a:t>
            </a:r>
          </a:p>
        </p:txBody>
      </p:sp>
      <p:grpSp>
        <p:nvGrpSpPr>
          <p:cNvPr id="46" name="グループ化 45"/>
          <p:cNvGrpSpPr/>
          <p:nvPr/>
        </p:nvGrpSpPr>
        <p:grpSpPr>
          <a:xfrm>
            <a:off x="1378132" y="3022838"/>
            <a:ext cx="1114306" cy="380132"/>
            <a:chOff x="419520" y="4643499"/>
            <a:chExt cx="1282134" cy="437384"/>
          </a:xfrm>
          <a:effectLst>
            <a:outerShdw blurRad="25400" dist="25400" dir="5400000" algn="t" rotWithShape="0">
              <a:prstClr val="black">
                <a:alpha val="53000"/>
              </a:prstClr>
            </a:outerShdw>
          </a:effectLst>
        </p:grpSpPr>
        <p:sp>
          <p:nvSpPr>
            <p:cNvPr id="47" name="フリーフォーム 46"/>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8" name="テキスト ボックス 7">
            <a:extLst>
              <a:ext uri="{FF2B5EF4-FFF2-40B4-BE49-F238E27FC236}">
                <a16:creationId xmlns:a16="http://schemas.microsoft.com/office/drawing/2014/main" id="{92C756A9-D2D8-437A-AF86-54E173D2BFB2}"/>
              </a:ext>
            </a:extLst>
          </p:cNvPr>
          <p:cNvSpPr txBox="1"/>
          <p:nvPr/>
        </p:nvSpPr>
        <p:spPr>
          <a:xfrm>
            <a:off x="6600070" y="1212656"/>
            <a:ext cx="4593971" cy="276999"/>
          </a:xfrm>
          <a:prstGeom prst="rect">
            <a:avLst/>
          </a:prstGeom>
          <a:noFill/>
        </p:spPr>
        <p:txBody>
          <a:bodyPr wrap="square" rtlCol="0">
            <a:spAutoFit/>
          </a:bodyPr>
          <a:lstStyle/>
          <a:p>
            <a:r>
              <a:rPr lang="en-US" altLang="ja-JP" sz="1200" kern="0" dirty="0"/>
              <a:t>※</a:t>
            </a:r>
            <a:r>
              <a:rPr lang="en-US" altLang="ja-JP" sz="1200" kern="0" dirty="0" err="1"/>
              <a:t>sys_id</a:t>
            </a:r>
            <a:r>
              <a:rPr lang="ja-JP" altLang="en-US" sz="1200" kern="0" dirty="0"/>
              <a:t>は</a:t>
            </a:r>
            <a:r>
              <a:rPr lang="en-US" altLang="ja-JP" sz="1200" kern="0" dirty="0"/>
              <a:t>ServiceNow</a:t>
            </a:r>
            <a:r>
              <a:rPr lang="ja-JP" altLang="en-US" sz="1200" kern="0" dirty="0"/>
              <a:t>側で設定される一意の管理コードです</a:t>
            </a:r>
            <a:endParaRPr kumimoji="1" lang="ja-JP" altLang="en-US" sz="1200" dirty="0"/>
          </a:p>
        </p:txBody>
      </p:sp>
    </p:spTree>
    <p:extLst>
      <p:ext uri="{BB962C8B-B14F-4D97-AF65-F5344CB8AC3E}">
        <p14:creationId xmlns:p14="http://schemas.microsoft.com/office/powerpoint/2010/main" val="191691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115200"/>
            <a:ext cx="11712000" cy="468000"/>
          </a:xfrm>
        </p:spPr>
        <p:txBody>
          <a:bodyPr/>
          <a:lstStyle/>
          <a:p>
            <a:r>
              <a:rPr lang="en-US" altLang="ja-JP" dirty="0"/>
              <a:t>1.4</a:t>
            </a:r>
            <a:r>
              <a:rPr lang="ja-JP" altLang="en-US" dirty="0"/>
              <a:t> オペレーションについて</a:t>
            </a:r>
            <a:endParaRPr lang="en-US" altLang="ja-JP" dirty="0"/>
          </a:p>
        </p:txBody>
      </p:sp>
      <p:sp>
        <p:nvSpPr>
          <p:cNvPr id="4" name="コンテンツ プレースホルダー 3">
            <a:extLst>
              <a:ext uri="{FF2B5EF4-FFF2-40B4-BE49-F238E27FC236}">
                <a16:creationId xmlns:a16="http://schemas.microsoft.com/office/drawing/2014/main" id="{F4FEF715-A651-4080-B3E7-C8F406FBB7DA}"/>
              </a:ext>
            </a:extLst>
          </p:cNvPr>
          <p:cNvSpPr>
            <a:spLocks noGrp="1"/>
          </p:cNvSpPr>
          <p:nvPr>
            <p:ph sz="quarter" idx="10"/>
          </p:nvPr>
        </p:nvSpPr>
        <p:spPr/>
        <p:txBody>
          <a:bodyPr/>
          <a:lstStyle/>
          <a:p>
            <a:r>
              <a:rPr lang="ja-JP" altLang="en-US" dirty="0"/>
              <a:t>インポート直後は「</a:t>
            </a:r>
            <a:r>
              <a:rPr lang="en-US" altLang="ja-JP" dirty="0"/>
              <a:t>ServiceNow</a:t>
            </a:r>
            <a:r>
              <a:rPr lang="ja-JP" altLang="en-US" dirty="0"/>
              <a:t>連携」オペレーションがデフォルトで登録されています。</a:t>
            </a:r>
          </a:p>
          <a:p>
            <a:r>
              <a:rPr lang="ja-JP" altLang="en-US" dirty="0"/>
              <a:t>連携対象のメニューに設定するオペレーション名は初期状態で登録されているオペレーション以外を設定してください。</a:t>
            </a:r>
          </a:p>
          <a:p>
            <a:endParaRPr lang="ja-JP" altLang="en-US" dirty="0"/>
          </a:p>
          <a:p>
            <a:endParaRPr lang="ja-JP" altLang="en-US" dirty="0"/>
          </a:p>
          <a:p>
            <a:endParaRPr lang="ja-JP" altLang="en-US" dirty="0"/>
          </a:p>
          <a:p>
            <a:endParaRPr lang="ja-JP" altLang="en-US" dirty="0"/>
          </a:p>
        </p:txBody>
      </p:sp>
      <p:pic>
        <p:nvPicPr>
          <p:cNvPr id="7" name="図 6"/>
          <p:cNvPicPr>
            <a:picLocks noChangeAspect="1"/>
          </p:cNvPicPr>
          <p:nvPr/>
        </p:nvPicPr>
        <p:blipFill>
          <a:blip r:embed="rId2"/>
          <a:stretch>
            <a:fillRect/>
          </a:stretch>
        </p:blipFill>
        <p:spPr>
          <a:xfrm>
            <a:off x="565850" y="2132820"/>
            <a:ext cx="11059001" cy="1469378"/>
          </a:xfrm>
          <a:prstGeom prst="rect">
            <a:avLst/>
          </a:prstGeom>
        </p:spPr>
      </p:pic>
    </p:spTree>
    <p:extLst>
      <p:ext uri="{BB962C8B-B14F-4D97-AF65-F5344CB8AC3E}">
        <p14:creationId xmlns:p14="http://schemas.microsoft.com/office/powerpoint/2010/main" val="3996759273"/>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8" ma:contentTypeDescription="新しいドキュメントを作成します。" ma:contentTypeScope="" ma:versionID="5c029b96a4a2abc881fe42800b88df28">
  <xsd:schema xmlns:xsd="http://www.w3.org/2001/XMLSchema" xmlns:xs="http://www.w3.org/2001/XMLSchema" xmlns:p="http://schemas.microsoft.com/office/2006/metadata/properties" xmlns:ns2="e3c7534c-8447-4121-a676-7eb0e8edc712" targetNamespace="http://schemas.microsoft.com/office/2006/metadata/properties" ma:root="true" ma:fieldsID="650c1592c370a88edabd179bdb060466"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Props1.xml><?xml version="1.0" encoding="utf-8"?>
<ds:datastoreItem xmlns:ds="http://schemas.openxmlformats.org/officeDocument/2006/customXml" ds:itemID="{47FA1B12-DFE8-40D8-BE80-A82B4A5754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A09DC-E245-4F73-BB73-6062A96A6ECB}">
  <ds:schemaRefs>
    <ds:schemaRef ds:uri="http://schemas.microsoft.com/sharepoint/v3/contenttype/forms"/>
  </ds:schemaRefs>
</ds:datastoreItem>
</file>

<file path=customXml/itemProps3.xml><?xml version="1.0" encoding="utf-8"?>
<ds:datastoreItem xmlns:ds="http://schemas.openxmlformats.org/officeDocument/2006/customXml" ds:itemID="{70E52270-A057-42BF-B76F-C5FA12D8F2C8}">
  <ds:schemaRefs>
    <ds:schemaRef ds:uri="http://purl.org/dc/terms/"/>
    <ds:schemaRef ds:uri="http://schemas.openxmlformats.org/package/2006/metadata/core-properties"/>
    <ds:schemaRef ds:uri="e3c7534c-8447-4121-a676-7eb0e8edc71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3312</Words>
  <Application>Microsoft Office PowerPoint</Application>
  <PresentationFormat>ワイド画面</PresentationFormat>
  <Paragraphs>520</Paragraphs>
  <Slides>51</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51</vt:i4>
      </vt:variant>
    </vt:vector>
  </HeadingPairs>
  <TitlesOfParts>
    <vt:vector size="60" baseType="lpstr">
      <vt:lpstr>HGP創英角ｺﾞｼｯｸUB</vt:lpstr>
      <vt:lpstr>ＭＳ Ｐゴシック</vt:lpstr>
      <vt:lpstr>Meiryo</vt:lpstr>
      <vt:lpstr>Meiryo</vt:lpstr>
      <vt:lpstr>Arial</vt:lpstr>
      <vt:lpstr>Calibri</vt:lpstr>
      <vt:lpstr>Tahoma</vt:lpstr>
      <vt:lpstr>Wingdings</vt:lpstr>
      <vt:lpstr>NEC_standard4_3</vt:lpstr>
      <vt:lpstr>Setting samples ServiceNow連携モデル(v1.1)導入手順</vt:lpstr>
      <vt:lpstr>目次</vt:lpstr>
      <vt:lpstr>PowerPoint プレゼンテーション</vt:lpstr>
      <vt:lpstr>PowerPoint プレゼンテーション</vt:lpstr>
      <vt:lpstr>PowerPoint プレゼンテーション</vt:lpstr>
      <vt:lpstr>1.1 はじめに</vt:lpstr>
      <vt:lpstr>1.2 連携サービスとの動作確認</vt:lpstr>
      <vt:lpstr>1.3 連携対象メニューのオペレーション名とsys_idの関係について</vt:lpstr>
      <vt:lpstr>1.4 オペレーションについて</vt:lpstr>
      <vt:lpstr>PowerPoint プレゼンテーション</vt:lpstr>
      <vt:lpstr>2.1 ServiceNow連携用ユーザの準備（1/2）</vt:lpstr>
      <vt:lpstr>2.1 ServiceNow連携用ユーザの準備（2/2）</vt:lpstr>
      <vt:lpstr>2.2 ITAの準備</vt:lpstr>
      <vt:lpstr>2.3 Playbook利用の準備</vt:lpstr>
      <vt:lpstr>2.4 ServiceNow連携モデルのインポート</vt:lpstr>
      <vt:lpstr>2.5 グローバル変数管理</vt:lpstr>
      <vt:lpstr>2.6 認証情報の設定</vt:lpstr>
      <vt:lpstr>PowerPoint プレゼンテーション</vt:lpstr>
      <vt:lpstr>3.1 連携情報管理</vt:lpstr>
      <vt:lpstr>3.1.1 連携対象メニュー管理</vt:lpstr>
      <vt:lpstr>3.1.2 項目名紐づけ表</vt:lpstr>
      <vt:lpstr>3.2 マスタ管理</vt:lpstr>
      <vt:lpstr>3.2.1 クラス</vt:lpstr>
      <vt:lpstr>3.2.2 オペレーティングシステム（1/2）</vt:lpstr>
      <vt:lpstr>3.2.3 メーカー（1/2）</vt:lpstr>
      <vt:lpstr>3.3 ServiceNow連携モデルでレコードの連携</vt:lpstr>
      <vt:lpstr>3.3.1 機器一覧の登録</vt:lpstr>
      <vt:lpstr>3.3.2 オペレーション作成</vt:lpstr>
      <vt:lpstr>3.3.3 パラメータシート登録</vt:lpstr>
      <vt:lpstr>3.3.3.1 ServiceNow接続情報</vt:lpstr>
      <vt:lpstr>3.3.3.2 Linux</vt:lpstr>
      <vt:lpstr>3.3.3.3 Windows</vt:lpstr>
      <vt:lpstr>3.3.3.4 UNIX</vt:lpstr>
      <vt:lpstr>3.3.4 Conductor実行</vt:lpstr>
      <vt:lpstr>3.3.5 実行結果の確認（1/2）</vt:lpstr>
      <vt:lpstr>3.3.5 実行結果の確認（2/2）</vt:lpstr>
      <vt:lpstr>PowerPoint プレゼンテーション</vt:lpstr>
      <vt:lpstr>4.1 はじめに</vt:lpstr>
      <vt:lpstr>4.2 メニュー定義・作成（1/2）</vt:lpstr>
      <vt:lpstr>4.2 メニュー定義・作成（2/2）</vt:lpstr>
      <vt:lpstr>4.3 ロール・メニュー紐付管理</vt:lpstr>
      <vt:lpstr>PowerPoint プレゼンテーション</vt:lpstr>
      <vt:lpstr>5.1 テーブル名の取得</vt:lpstr>
      <vt:lpstr>5.2 ServiceNow項目名の取得（1/2）</vt:lpstr>
      <vt:lpstr>5.2 ServiceNow項目名の取得（2/2）</vt:lpstr>
      <vt:lpstr>5.3 オペレーティングシステムの取得</vt:lpstr>
      <vt:lpstr>PowerPoint プレゼンテーション</vt:lpstr>
      <vt:lpstr>PowerPoint プレゼンテーション</vt:lpstr>
      <vt:lpstr>6.1 Failed to import the required Python library...  が出力されて失敗する</vt:lpstr>
      <vt:lpstr>6.2 項目名に「クラス」を利用する場合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2022-03-02T08:46:10Z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